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30"/>
  </p:notesMasterIdLst>
  <p:handoutMasterIdLst>
    <p:handoutMasterId r:id="rId31"/>
  </p:handoutMasterIdLst>
  <p:sldIdLst>
    <p:sldId id="256" r:id="rId2"/>
    <p:sldId id="447" r:id="rId3"/>
    <p:sldId id="367" r:id="rId4"/>
    <p:sldId id="455" r:id="rId5"/>
    <p:sldId id="457" r:id="rId6"/>
    <p:sldId id="448" r:id="rId7"/>
    <p:sldId id="456" r:id="rId8"/>
    <p:sldId id="453" r:id="rId9"/>
    <p:sldId id="454" r:id="rId10"/>
    <p:sldId id="399" r:id="rId11"/>
    <p:sldId id="439" r:id="rId12"/>
    <p:sldId id="449" r:id="rId13"/>
    <p:sldId id="450" r:id="rId14"/>
    <p:sldId id="392" r:id="rId15"/>
    <p:sldId id="425" r:id="rId16"/>
    <p:sldId id="325" r:id="rId17"/>
    <p:sldId id="433" r:id="rId18"/>
    <p:sldId id="416" r:id="rId19"/>
    <p:sldId id="436" r:id="rId20"/>
    <p:sldId id="451" r:id="rId21"/>
    <p:sldId id="452" r:id="rId22"/>
    <p:sldId id="446" r:id="rId23"/>
    <p:sldId id="346" r:id="rId24"/>
    <p:sldId id="410" r:id="rId25"/>
    <p:sldId id="432" r:id="rId26"/>
    <p:sldId id="412" r:id="rId27"/>
    <p:sldId id="279" r:id="rId28"/>
    <p:sldId id="41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96" autoAdjust="0"/>
    <p:restoredTop sz="94634" autoAdjust="0"/>
  </p:normalViewPr>
  <p:slideViewPr>
    <p:cSldViewPr snapToGrid="0" snapToObjects="1">
      <p:cViewPr>
        <p:scale>
          <a:sx n="94" d="100"/>
          <a:sy n="94" d="100"/>
        </p:scale>
        <p:origin x="-22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CF26B-541A-E548-9A8D-D084120CED7B}" type="datetimeFigureOut">
              <a:rPr lang="en-US" smtClean="0"/>
              <a:t>13/05/17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04E8E5-1EB1-714C-B9BC-8C57D616A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25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06936-2AFC-2344-9015-82E660E4634B}" type="datetimeFigureOut">
              <a:rPr lang="en-US" smtClean="0"/>
              <a:t>13/05/17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39026-5059-AF42-A970-2D9B57B3B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4048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Lunedi 8 maggio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Lunedi 8 maggio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Lunedi 8 maggio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030" y="0"/>
            <a:ext cx="7779970" cy="92474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Lunedi 8 maggio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Lunedi 8 maggio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Lunedi 8 maggio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Lunedi 8 maggio 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Lunedi 8 maggio 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Lunedi 8 maggio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Lunedi 8 maggio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Lunedi 8 maggio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924747"/>
          </a:xfrm>
          <a:prstGeom prst="rect">
            <a:avLst/>
          </a:prstGeom>
          <a:solidFill>
            <a:schemeClr val="bg2">
              <a:lumMod val="20000"/>
              <a:lumOff val="80000"/>
              <a:alpha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675" y="6528816"/>
            <a:ext cx="2317896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Lunedi 8 maggio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3426" y="6535346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1216" y="6535346"/>
            <a:ext cx="912783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 descr="logoinfn-piccolo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309007" cy="90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1800" kern="1200">
          <a:solidFill>
            <a:srgbClr val="0000FF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ome.mi.infn.i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i.infn.it/~amminist/amministrazione/mod_proc__rich_determina.htm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260" y="2009625"/>
            <a:ext cx="7779970" cy="924747"/>
          </a:xfrm>
        </p:spPr>
        <p:txBody>
          <a:bodyPr/>
          <a:lstStyle/>
          <a:p>
            <a:r>
              <a:rPr lang="en-US" dirty="0" err="1" smtClean="0"/>
              <a:t>Cds</a:t>
            </a:r>
            <a:r>
              <a:rPr lang="en-US" dirty="0"/>
              <a:t> </a:t>
            </a:r>
            <a:r>
              <a:rPr lang="en-US" dirty="0" smtClean="0"/>
              <a:t>Maggio 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3402874"/>
            <a:ext cx="8229600" cy="2519395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Comunicazioni</a:t>
            </a:r>
            <a:endParaRPr lang="en-US" dirty="0" smtClean="0"/>
          </a:p>
          <a:p>
            <a:r>
              <a:rPr lang="en-US" dirty="0" err="1" smtClean="0"/>
              <a:t>Novita</a:t>
            </a:r>
            <a:r>
              <a:rPr lang="en-US" dirty="0" smtClean="0"/>
              <a:t>’ </a:t>
            </a:r>
            <a:r>
              <a:rPr lang="en-US" dirty="0" err="1" smtClean="0"/>
              <a:t>dai</a:t>
            </a:r>
            <a:r>
              <a:rPr lang="en-US" dirty="0" smtClean="0"/>
              <a:t> </a:t>
            </a:r>
            <a:r>
              <a:rPr lang="en-US" dirty="0" err="1" smtClean="0"/>
              <a:t>coordinatori</a:t>
            </a:r>
            <a:endParaRPr lang="en-US" dirty="0" smtClean="0"/>
          </a:p>
          <a:p>
            <a:r>
              <a:rPr lang="en-US" dirty="0" smtClean="0"/>
              <a:t>VQR INFN</a:t>
            </a:r>
          </a:p>
          <a:p>
            <a:endParaRPr lang="en-US" dirty="0"/>
          </a:p>
          <a:p>
            <a:r>
              <a:rPr lang="en-US" dirty="0" err="1" smtClean="0"/>
              <a:t>Novita</a:t>
            </a:r>
            <a:r>
              <a:rPr lang="en-US" dirty="0" smtClean="0"/>
              <a:t>’ </a:t>
            </a:r>
            <a:r>
              <a:rPr lang="en-US" dirty="0" err="1" smtClean="0"/>
              <a:t>sugli</a:t>
            </a:r>
            <a:r>
              <a:rPr lang="en-US" dirty="0" smtClean="0"/>
              <a:t> </a:t>
            </a:r>
            <a:r>
              <a:rPr lang="en-US" dirty="0" err="1" smtClean="0"/>
              <a:t>acquisti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 err="1" smtClean="0"/>
              <a:t>linea</a:t>
            </a:r>
            <a:r>
              <a:rPr lang="en-US" dirty="0" smtClean="0"/>
              <a:t> </a:t>
            </a:r>
            <a:r>
              <a:rPr lang="en-US" dirty="0" err="1" smtClean="0"/>
              <a:t>Versione</a:t>
            </a:r>
            <a:r>
              <a:rPr lang="en-US" dirty="0" smtClean="0"/>
              <a:t> 9 </a:t>
            </a:r>
            <a:r>
              <a:rPr lang="en-US" dirty="0" err="1" smtClean="0"/>
              <a:t>maggio-corretti</a:t>
            </a:r>
            <a:r>
              <a:rPr lang="en-US" dirty="0" smtClean="0"/>
              <a:t> </a:t>
            </a:r>
            <a:r>
              <a:rPr lang="en-US" dirty="0" err="1" smtClean="0"/>
              <a:t>alcuni</a:t>
            </a:r>
            <a:r>
              <a:rPr lang="en-US" dirty="0" smtClean="0"/>
              <a:t> </a:t>
            </a:r>
            <a:r>
              <a:rPr lang="en-US" dirty="0" err="1" smtClean="0"/>
              <a:t>errori</a:t>
            </a:r>
            <a:r>
              <a:rPr lang="en-US" dirty="0" smtClean="0"/>
              <a:t> e </a:t>
            </a:r>
            <a:r>
              <a:rPr lang="en-US" smtClean="0"/>
              <a:t>precisazioni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Lunedi 8 maggio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98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36" y="1066800"/>
            <a:ext cx="8697828" cy="5462016"/>
          </a:xfrm>
        </p:spPr>
        <p:txBody>
          <a:bodyPr>
            <a:normAutofit fontScale="85000" lnSpcReduction="20000"/>
          </a:bodyPr>
          <a:lstStyle/>
          <a:p>
            <a:pPr marL="274320" lvl="1" indent="0">
              <a:lnSpc>
                <a:spcPct val="120000"/>
              </a:lnSpc>
              <a:buNone/>
            </a:pPr>
            <a:endParaRPr lang="en-US" dirty="0" smtClean="0">
              <a:sym typeface="Wingdings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dirty="0" err="1" smtClean="0">
                <a:sym typeface="Wingdings"/>
              </a:rPr>
              <a:t>Tra</a:t>
            </a:r>
            <a:r>
              <a:rPr lang="en-US" dirty="0" smtClean="0">
                <a:sym typeface="Wingdings"/>
              </a:rPr>
              <a:t> le </a:t>
            </a:r>
            <a:r>
              <a:rPr lang="en-US" dirty="0" err="1" smtClean="0">
                <a:sym typeface="Wingdings"/>
              </a:rPr>
              <a:t>delibere</a:t>
            </a:r>
            <a:endParaRPr lang="en-US" dirty="0" smtClean="0">
              <a:sym typeface="Wingdings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dirty="0" err="1" smtClean="0">
                <a:sym typeface="Wingdings"/>
              </a:rPr>
              <a:t>Approvazione</a:t>
            </a:r>
            <a:r>
              <a:rPr lang="en-US" dirty="0" smtClean="0">
                <a:sym typeface="Wingdings"/>
              </a:rPr>
              <a:t> 3 </a:t>
            </a:r>
            <a:r>
              <a:rPr lang="en-US" dirty="0" err="1" smtClean="0">
                <a:sym typeface="Wingdings"/>
              </a:rPr>
              <a:t>borse</a:t>
            </a:r>
            <a:r>
              <a:rPr lang="en-US" dirty="0" smtClean="0">
                <a:sym typeface="Wingdings"/>
              </a:rPr>
              <a:t> PHD per </a:t>
            </a:r>
            <a:r>
              <a:rPr lang="en-US" dirty="0" err="1" smtClean="0">
                <a:sym typeface="Wingdings"/>
              </a:rPr>
              <a:t>dottorato</a:t>
            </a:r>
            <a:r>
              <a:rPr lang="en-US" dirty="0" smtClean="0">
                <a:sym typeface="Wingdings"/>
              </a:rPr>
              <a:t> Milano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 smtClean="0">
              <a:sym typeface="Wingdings"/>
            </a:endParaRPr>
          </a:p>
          <a:p>
            <a:pPr>
              <a:lnSpc>
                <a:spcPct val="120000"/>
              </a:lnSpc>
              <a:buFontTx/>
              <a:buChar char="-"/>
            </a:pPr>
            <a:endParaRPr lang="en-US" dirty="0">
              <a:sym typeface="Wingdings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dirty="0" err="1" smtClean="0">
                <a:sym typeface="Wingdings"/>
              </a:rPr>
              <a:t>Ge</a:t>
            </a:r>
            <a:endParaRPr lang="en-US" dirty="0" smtClean="0">
              <a:sym typeface="Wingdings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dirty="0" smtClean="0"/>
              <a:t>11300 </a:t>
            </a:r>
            <a:r>
              <a:rPr lang="en-US" dirty="0" err="1" smtClean="0"/>
              <a:t>indizione</a:t>
            </a:r>
            <a:r>
              <a:rPr lang="en-US" dirty="0" smtClean="0"/>
              <a:t> </a:t>
            </a:r>
            <a:r>
              <a:rPr lang="en-US" dirty="0" err="1"/>
              <a:t>procedura</a:t>
            </a:r>
            <a:r>
              <a:rPr lang="en-US" dirty="0"/>
              <a:t> </a:t>
            </a:r>
            <a:r>
              <a:rPr lang="en-US" dirty="0" err="1"/>
              <a:t>aperta</a:t>
            </a:r>
            <a:r>
              <a:rPr lang="en-US" dirty="0"/>
              <a:t> per la </a:t>
            </a:r>
            <a:r>
              <a:rPr lang="en-US" dirty="0" err="1"/>
              <a:t>progettazione</a:t>
            </a:r>
            <a:r>
              <a:rPr lang="en-US" dirty="0"/>
              <a:t> </a:t>
            </a:r>
            <a:r>
              <a:rPr lang="en-US" dirty="0" err="1"/>
              <a:t>esecutiva</a:t>
            </a:r>
            <a:r>
              <a:rPr lang="en-US" dirty="0"/>
              <a:t>, </a:t>
            </a:r>
            <a:r>
              <a:rPr lang="en-US" dirty="0" err="1"/>
              <a:t>realizzazione</a:t>
            </a:r>
            <a:r>
              <a:rPr lang="en-US" dirty="0"/>
              <a:t> e </a:t>
            </a:r>
            <a:r>
              <a:rPr lang="en-US" dirty="0" err="1"/>
              <a:t>installazione</a:t>
            </a:r>
            <a:r>
              <a:rPr lang="en-US" dirty="0"/>
              <a:t> in </a:t>
            </a:r>
            <a:r>
              <a:rPr lang="en-US" dirty="0" err="1"/>
              <a:t>Cina</a:t>
            </a:r>
            <a:r>
              <a:rPr lang="en-US" dirty="0"/>
              <a:t> di un </a:t>
            </a:r>
            <a:r>
              <a:rPr lang="en-US" dirty="0" err="1"/>
              <a:t>impianto</a:t>
            </a:r>
            <a:r>
              <a:rPr lang="en-US" dirty="0"/>
              <a:t> di </a:t>
            </a:r>
            <a:r>
              <a:rPr lang="en-US" dirty="0" err="1"/>
              <a:t>distillazione</a:t>
            </a:r>
            <a:r>
              <a:rPr lang="en-US" dirty="0"/>
              <a:t> e un </a:t>
            </a:r>
            <a:r>
              <a:rPr lang="en-US" dirty="0" err="1"/>
              <a:t>impianto</a:t>
            </a:r>
            <a:r>
              <a:rPr lang="en-US" dirty="0"/>
              <a:t> di steam stripping, Esp. JUNO, </a:t>
            </a:r>
            <a:r>
              <a:rPr lang="en-US" dirty="0" err="1"/>
              <a:t>Sez</a:t>
            </a:r>
            <a:r>
              <a:rPr lang="en-US" dirty="0"/>
              <a:t>. </a:t>
            </a:r>
            <a:r>
              <a:rPr lang="en-US" dirty="0" smtClean="0"/>
              <a:t>Milano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dirty="0" smtClean="0"/>
              <a:t>11318 </a:t>
            </a:r>
            <a:r>
              <a:rPr lang="en-US" dirty="0" err="1" smtClean="0"/>
              <a:t>indizione</a:t>
            </a:r>
            <a:r>
              <a:rPr lang="en-US" dirty="0" smtClean="0"/>
              <a:t> </a:t>
            </a:r>
            <a:r>
              <a:rPr lang="en-US" dirty="0" err="1"/>
              <a:t>procedura</a:t>
            </a:r>
            <a:r>
              <a:rPr lang="en-US" dirty="0"/>
              <a:t> </a:t>
            </a:r>
            <a:r>
              <a:rPr lang="en-US" dirty="0" err="1"/>
              <a:t>aperta</a:t>
            </a:r>
            <a:r>
              <a:rPr lang="en-US" dirty="0"/>
              <a:t> per la </a:t>
            </a:r>
            <a:r>
              <a:rPr lang="en-US" dirty="0" err="1"/>
              <a:t>fornitura</a:t>
            </a:r>
            <a:r>
              <a:rPr lang="en-US" dirty="0"/>
              <a:t> di n. 38 </a:t>
            </a:r>
            <a:r>
              <a:rPr lang="en-US" dirty="0" err="1"/>
              <a:t>cavità</a:t>
            </a:r>
            <a:r>
              <a:rPr lang="en-US" dirty="0"/>
              <a:t> 6-celle </a:t>
            </a:r>
            <a:r>
              <a:rPr lang="en-US" dirty="0" err="1"/>
              <a:t>Medio</a:t>
            </a:r>
            <a:r>
              <a:rPr lang="en-US" dirty="0"/>
              <a:t> Beta </a:t>
            </a:r>
            <a:r>
              <a:rPr lang="en-US" dirty="0" err="1"/>
              <a:t>Superconduttive</a:t>
            </a:r>
            <a:r>
              <a:rPr lang="en-US" dirty="0"/>
              <a:t> e n. 10 </a:t>
            </a:r>
            <a:r>
              <a:rPr lang="en-US" dirty="0" err="1"/>
              <a:t>telai</a:t>
            </a:r>
            <a:r>
              <a:rPr lang="en-US" dirty="0"/>
              <a:t> di </a:t>
            </a:r>
            <a:r>
              <a:rPr lang="en-US" dirty="0" err="1"/>
              <a:t>supporto</a:t>
            </a:r>
            <a:r>
              <a:rPr lang="en-US" dirty="0"/>
              <a:t>, per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progetto</a:t>
            </a:r>
            <a:r>
              <a:rPr lang="en-US" dirty="0"/>
              <a:t> European Spallation Source e relative </a:t>
            </a:r>
            <a:r>
              <a:rPr lang="en-US" dirty="0" err="1"/>
              <a:t>opzioni</a:t>
            </a:r>
            <a:r>
              <a:rPr lang="en-US" dirty="0"/>
              <a:t>, </a:t>
            </a:r>
            <a:r>
              <a:rPr lang="en-US" dirty="0" err="1"/>
              <a:t>Sez</a:t>
            </a:r>
            <a:r>
              <a:rPr lang="en-US" dirty="0"/>
              <a:t>. Milano</a:t>
            </a:r>
            <a:endParaRPr lang="en-US" dirty="0" smtClean="0">
              <a:sym typeface="Wingdings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dirty="0">
              <a:sym typeface="Wingdings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dirty="0" smtClean="0">
              <a:sym typeface="Wingdings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dirty="0">
              <a:sym typeface="Wingdings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dirty="0" smtClean="0">
              <a:sym typeface="Wingdings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 err="1" smtClean="0">
                <a:sym typeface="Wingdings"/>
              </a:rPr>
              <a:t>Tutte</a:t>
            </a:r>
            <a:r>
              <a:rPr lang="en-US" dirty="0" smtClean="0">
                <a:sym typeface="Wingdings"/>
              </a:rPr>
              <a:t> </a:t>
            </a:r>
            <a:r>
              <a:rPr lang="en-US" dirty="0">
                <a:sym typeface="Wingdings"/>
              </a:rPr>
              <a:t>le </a:t>
            </a:r>
            <a:r>
              <a:rPr lang="en-US" dirty="0" err="1">
                <a:sym typeface="Wingdings"/>
              </a:rPr>
              <a:t>delibere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sono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disponibili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sul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sito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della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Presidenza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nel</a:t>
            </a:r>
            <a:r>
              <a:rPr lang="en-US" dirty="0">
                <a:sym typeface="Wingdings"/>
              </a:rPr>
              <a:t> DB </a:t>
            </a:r>
            <a:r>
              <a:rPr lang="en-US" dirty="0" err="1">
                <a:sym typeface="Wingdings"/>
              </a:rPr>
              <a:t>delibere</a:t>
            </a:r>
            <a:r>
              <a:rPr lang="en-US" dirty="0">
                <a:sym typeface="Wingdings"/>
              </a:rPr>
              <a:t> o </a:t>
            </a:r>
            <a:r>
              <a:rPr lang="en-US" dirty="0" err="1">
                <a:sym typeface="Wingdings"/>
              </a:rPr>
              <a:t>tramite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Portale</a:t>
            </a:r>
            <a:r>
              <a:rPr lang="en-US" dirty="0">
                <a:sym typeface="Wingdings"/>
              </a:rPr>
              <a:t>  (https://</a:t>
            </a:r>
            <a:r>
              <a:rPr lang="en-US" dirty="0" err="1">
                <a:sym typeface="Wingdings"/>
              </a:rPr>
              <a:t>iam.infn.it</a:t>
            </a:r>
            <a:r>
              <a:rPr lang="en-US" dirty="0">
                <a:sym typeface="Wingdings"/>
              </a:rPr>
              <a:t>/</a:t>
            </a:r>
            <a:r>
              <a:rPr lang="en-US" dirty="0" err="1">
                <a:sym typeface="Wingdings"/>
              </a:rPr>
              <a:t>Portale</a:t>
            </a:r>
            <a:r>
              <a:rPr lang="en-US" dirty="0">
                <a:sym typeface="Wingdings"/>
              </a:rPr>
              <a:t>)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Lunedi 8 maggio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Direttivo</a:t>
            </a:r>
            <a:r>
              <a:rPr lang="en-US" dirty="0" smtClean="0"/>
              <a:t> </a:t>
            </a:r>
            <a:r>
              <a:rPr lang="en-US" dirty="0" err="1" smtClean="0"/>
              <a:t>Marzo</a:t>
            </a:r>
            <a:r>
              <a:rPr lang="en-US" dirty="0" smtClean="0"/>
              <a:t> 2017</a:t>
            </a:r>
            <a:r>
              <a:rPr lang="en-US" strike="sngStrike" dirty="0"/>
              <a:t/>
            </a:r>
            <a:br>
              <a:rPr lang="en-US" strike="sngStrike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95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521" y="1066800"/>
            <a:ext cx="8697828" cy="5462016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buFontTx/>
              <a:buChar char="-"/>
            </a:pPr>
            <a:r>
              <a:rPr lang="en-US" dirty="0" err="1" smtClean="0">
                <a:sym typeface="Wingdings"/>
              </a:rPr>
              <a:t>Approvato</a:t>
            </a:r>
            <a:r>
              <a:rPr lang="en-US" dirty="0" smtClean="0">
                <a:sym typeface="Wingdings"/>
              </a:rPr>
              <a:t> PTA, </a:t>
            </a:r>
            <a:r>
              <a:rPr lang="en-US" dirty="0" err="1" smtClean="0">
                <a:sym typeface="Wingdings"/>
              </a:rPr>
              <a:t>sara</a:t>
            </a:r>
            <a:r>
              <a:rPr lang="en-US" dirty="0" smtClean="0">
                <a:sym typeface="Wingdings"/>
              </a:rPr>
              <a:t>’ </a:t>
            </a:r>
            <a:r>
              <a:rPr lang="en-US" dirty="0" err="1" smtClean="0">
                <a:sym typeface="Wingdings"/>
              </a:rPr>
              <a:t>disponibile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nelle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delibere</a:t>
            </a:r>
            <a:endParaRPr lang="en-US" dirty="0" smtClean="0">
              <a:sym typeface="Wingdings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dirty="0" err="1" smtClean="0">
                <a:sym typeface="Wingdings"/>
              </a:rPr>
              <a:t>Proposta</a:t>
            </a:r>
            <a:r>
              <a:rPr lang="en-US" dirty="0" smtClean="0">
                <a:sym typeface="Wingdings"/>
              </a:rPr>
              <a:t> di </a:t>
            </a:r>
            <a:r>
              <a:rPr lang="en-US" dirty="0" err="1" smtClean="0">
                <a:sym typeface="Wingdings"/>
              </a:rPr>
              <a:t>modifiche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allo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Statuto</a:t>
            </a:r>
            <a:r>
              <a:rPr lang="en-US" dirty="0" smtClean="0">
                <a:sym typeface="Wingdings"/>
              </a:rPr>
              <a:t>, </a:t>
            </a:r>
            <a:r>
              <a:rPr lang="en-US" dirty="0" err="1" smtClean="0">
                <a:sym typeface="Wingdings"/>
              </a:rPr>
              <a:t>prevede</a:t>
            </a:r>
            <a:r>
              <a:rPr lang="en-US" dirty="0" smtClean="0">
                <a:sym typeface="Wingdings"/>
              </a:rPr>
              <a:t> solo </a:t>
            </a:r>
            <a:r>
              <a:rPr lang="en-US" dirty="0" err="1" smtClean="0">
                <a:sym typeface="Wingdings"/>
              </a:rPr>
              <a:t>recepimento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modifiche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introdotte</a:t>
            </a:r>
            <a:r>
              <a:rPr lang="en-US" dirty="0" smtClean="0">
                <a:sym typeface="Wingdings"/>
              </a:rPr>
              <a:t> da 218/2016 </a:t>
            </a:r>
            <a:r>
              <a:rPr lang="en-US" dirty="0" err="1" smtClean="0">
                <a:sym typeface="Wingdings"/>
              </a:rPr>
              <a:t>sul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ruolo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ricercatori</a:t>
            </a:r>
            <a:r>
              <a:rPr lang="en-US" dirty="0" smtClean="0">
                <a:sym typeface="Wingdings"/>
              </a:rPr>
              <a:t> e </a:t>
            </a:r>
            <a:r>
              <a:rPr lang="en-US" dirty="0" err="1" smtClean="0">
                <a:sym typeface="Wingdings"/>
              </a:rPr>
              <a:t>tecnologi</a:t>
            </a:r>
            <a:r>
              <a:rPr lang="en-US" dirty="0" smtClean="0">
                <a:sym typeface="Wingdings"/>
              </a:rPr>
              <a:t> e </a:t>
            </a:r>
            <a:r>
              <a:rPr lang="en-US" dirty="0" err="1" smtClean="0">
                <a:sym typeface="Wingdings"/>
              </a:rPr>
              <a:t>bilancio</a:t>
            </a:r>
            <a:r>
              <a:rPr lang="en-US" dirty="0" smtClean="0">
                <a:sym typeface="Wingdings"/>
              </a:rPr>
              <a:t>, </a:t>
            </a:r>
            <a:r>
              <a:rPr lang="en-US" dirty="0" err="1" smtClean="0">
                <a:sym typeface="Wingdings"/>
              </a:rPr>
              <a:t>inoltre</a:t>
            </a:r>
            <a:r>
              <a:rPr lang="en-US" dirty="0" smtClean="0">
                <a:sym typeface="Wingdings"/>
              </a:rPr>
              <a:t>: 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en-US" dirty="0" err="1" smtClean="0">
                <a:sym typeface="Wingdings"/>
              </a:rPr>
              <a:t>Unificazione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rappresentanza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ricercatori</a:t>
            </a:r>
            <a:r>
              <a:rPr lang="en-US" dirty="0" smtClean="0">
                <a:sym typeface="Wingdings"/>
              </a:rPr>
              <a:t> e </a:t>
            </a:r>
            <a:r>
              <a:rPr lang="en-US" dirty="0" err="1" smtClean="0">
                <a:sym typeface="Wingdings"/>
              </a:rPr>
              <a:t>tecnologi</a:t>
            </a:r>
            <a:r>
              <a:rPr lang="en-US" dirty="0" smtClean="0">
                <a:sym typeface="Wingdings"/>
              </a:rPr>
              <a:t> in CD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en-US" dirty="0" err="1" smtClean="0">
                <a:sym typeface="Wingdings"/>
              </a:rPr>
              <a:t>Mantenimento</a:t>
            </a:r>
            <a:r>
              <a:rPr lang="en-US" dirty="0" smtClean="0">
                <a:sym typeface="Wingdings"/>
              </a:rPr>
              <a:t> del CTS </a:t>
            </a:r>
            <a:r>
              <a:rPr lang="en-US" dirty="0" err="1" smtClean="0">
                <a:sym typeface="Wingdings"/>
              </a:rPr>
              <a:t>attuale</a:t>
            </a:r>
            <a:endParaRPr lang="en-US" dirty="0" smtClean="0">
              <a:sym typeface="Wingdings"/>
            </a:endParaRP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en-US" dirty="0" err="1" smtClean="0">
                <a:sym typeface="Wingdings"/>
              </a:rPr>
              <a:t>Riduzione</a:t>
            </a:r>
            <a:r>
              <a:rPr lang="en-US" dirty="0" smtClean="0">
                <a:sym typeface="Wingdings"/>
              </a:rPr>
              <a:t> a 3+3 di </a:t>
            </a:r>
            <a:r>
              <a:rPr lang="en-US" dirty="0" err="1" smtClean="0">
                <a:sym typeface="Wingdings"/>
              </a:rPr>
              <a:t>tutte</a:t>
            </a:r>
            <a:r>
              <a:rPr lang="en-US" dirty="0" smtClean="0">
                <a:sym typeface="Wingdings"/>
              </a:rPr>
              <a:t> le </a:t>
            </a:r>
            <a:r>
              <a:rPr lang="en-US" dirty="0" err="1" smtClean="0">
                <a:sym typeface="Wingdings"/>
              </a:rPr>
              <a:t>cariche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esterne</a:t>
            </a:r>
            <a:r>
              <a:rPr lang="en-US" dirty="0" smtClean="0">
                <a:sym typeface="Wingdings"/>
              </a:rPr>
              <a:t> al CD, </a:t>
            </a:r>
            <a:r>
              <a:rPr lang="en-US" dirty="0" err="1" smtClean="0">
                <a:sym typeface="Wingdings"/>
              </a:rPr>
              <a:t>dai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prossimi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mandati</a:t>
            </a:r>
            <a:r>
              <a:rPr lang="en-US" dirty="0" smtClean="0">
                <a:sym typeface="Wingdings"/>
              </a:rPr>
              <a:t>.</a:t>
            </a:r>
            <a:endParaRPr lang="en-US" dirty="0">
              <a:sym typeface="Wingdings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dirty="0" smtClean="0">
                <a:sym typeface="Wingdings"/>
              </a:rPr>
              <a:t>Sara </a:t>
            </a:r>
            <a:r>
              <a:rPr lang="en-US" dirty="0" err="1" smtClean="0">
                <a:sym typeface="Wingdings"/>
              </a:rPr>
              <a:t>votato</a:t>
            </a:r>
            <a:r>
              <a:rPr lang="en-US" dirty="0" smtClean="0">
                <a:sym typeface="Wingdings"/>
              </a:rPr>
              <a:t> al </a:t>
            </a:r>
            <a:r>
              <a:rPr lang="en-US" dirty="0" err="1" smtClean="0">
                <a:sym typeface="Wingdings"/>
              </a:rPr>
              <a:t>prossimo</a:t>
            </a:r>
            <a:r>
              <a:rPr lang="en-US" dirty="0" smtClean="0">
                <a:sym typeface="Wingdings"/>
              </a:rPr>
              <a:t> CD e </a:t>
            </a:r>
            <a:r>
              <a:rPr lang="en-US" dirty="0" err="1" smtClean="0">
                <a:sym typeface="Wingdings"/>
              </a:rPr>
              <a:t>inviato</a:t>
            </a:r>
            <a:r>
              <a:rPr lang="en-US" dirty="0" smtClean="0">
                <a:sym typeface="Wingdings"/>
              </a:rPr>
              <a:t> al MIUR per </a:t>
            </a:r>
            <a:r>
              <a:rPr lang="en-US" dirty="0" err="1" smtClean="0">
                <a:sym typeface="Wingdings"/>
              </a:rPr>
              <a:t>approvazione</a:t>
            </a:r>
            <a:endParaRPr lang="en-US" dirty="0" smtClean="0">
              <a:sym typeface="Wingdings"/>
            </a:endParaRPr>
          </a:p>
          <a:p>
            <a:pPr lvl="1">
              <a:lnSpc>
                <a:spcPct val="120000"/>
              </a:lnSpc>
              <a:buFontTx/>
              <a:buChar char="-"/>
            </a:pPr>
            <a:endParaRPr lang="en-US" dirty="0" smtClean="0">
              <a:sym typeface="Wingdings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dirty="0" err="1" smtClean="0">
                <a:sym typeface="Wingdings"/>
              </a:rPr>
              <a:t>Ulteriormente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rimandata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approvazione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atti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concorso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dir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ricerca</a:t>
            </a:r>
            <a:r>
              <a:rPr lang="en-US" dirty="0" smtClean="0">
                <a:sym typeface="Wingdings"/>
              </a:rPr>
              <a:t> (in </a:t>
            </a:r>
            <a:r>
              <a:rPr lang="en-US" dirty="0" err="1" smtClean="0">
                <a:sym typeface="Wingdings"/>
              </a:rPr>
              <a:t>dirittura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arrivo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concorso</a:t>
            </a:r>
            <a:r>
              <a:rPr lang="en-US" dirty="0" smtClean="0">
                <a:sym typeface="Wingdings"/>
              </a:rPr>
              <a:t> I </a:t>
            </a:r>
            <a:r>
              <a:rPr lang="en-US" dirty="0" err="1" smtClean="0">
                <a:sym typeface="Wingdings"/>
              </a:rPr>
              <a:t>ric</a:t>
            </a:r>
            <a:r>
              <a:rPr lang="en-US" dirty="0" smtClean="0">
                <a:sym typeface="Wingdings"/>
              </a:rPr>
              <a:t>)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dirty="0" err="1" smtClean="0">
                <a:sym typeface="Wingdings"/>
              </a:rPr>
              <a:t>Presentato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progetto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trasformazione</a:t>
            </a:r>
            <a:r>
              <a:rPr lang="en-US" dirty="0" smtClean="0">
                <a:sym typeface="Wingdings"/>
              </a:rPr>
              <a:t> GGI in </a:t>
            </a:r>
            <a:r>
              <a:rPr lang="en-US" dirty="0" err="1" smtClean="0">
                <a:sym typeface="Wingdings"/>
              </a:rPr>
              <a:t>centro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nazionale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studi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avanzati</a:t>
            </a:r>
            <a:r>
              <a:rPr lang="en-US" dirty="0" smtClean="0">
                <a:sym typeface="Wingdings"/>
              </a:rPr>
              <a:t>, </a:t>
            </a:r>
            <a:r>
              <a:rPr lang="en-US" dirty="0" err="1" smtClean="0">
                <a:sym typeface="Wingdings"/>
              </a:rPr>
              <a:t>che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pero</a:t>
            </a:r>
            <a:r>
              <a:rPr lang="en-US" dirty="0" smtClean="0">
                <a:sym typeface="Wingdings"/>
              </a:rPr>
              <a:t>’ </a:t>
            </a:r>
            <a:r>
              <a:rPr lang="en-US" dirty="0" err="1" smtClean="0">
                <a:sym typeface="Wingdings"/>
              </a:rPr>
              <a:t>rimane</a:t>
            </a:r>
            <a:r>
              <a:rPr lang="en-US" dirty="0" smtClean="0">
                <a:sym typeface="Wingdings"/>
              </a:rPr>
              <a:t> sotto </a:t>
            </a:r>
            <a:r>
              <a:rPr lang="en-US" dirty="0" err="1" smtClean="0">
                <a:sym typeface="Wingdings"/>
              </a:rPr>
              <a:t>l’amministrazione</a:t>
            </a:r>
            <a:r>
              <a:rPr lang="en-US" dirty="0" smtClean="0">
                <a:sym typeface="Wingdings"/>
              </a:rPr>
              <a:t> di Firenze, </a:t>
            </a:r>
            <a:r>
              <a:rPr lang="en-US" dirty="0" err="1" smtClean="0">
                <a:sym typeface="Wingdings"/>
              </a:rPr>
              <a:t>senza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ulteriore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personale</a:t>
            </a:r>
            <a:r>
              <a:rPr lang="en-US" dirty="0" smtClean="0">
                <a:sym typeface="Wingdings"/>
              </a:rPr>
              <a:t>.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dirty="0" err="1" smtClean="0">
                <a:sym typeface="Wingdings"/>
              </a:rPr>
              <a:t>Approvazione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scritta</a:t>
            </a:r>
            <a:r>
              <a:rPr lang="en-US" dirty="0" smtClean="0">
                <a:sym typeface="Wingdings"/>
              </a:rPr>
              <a:t> ARAN e FP per </a:t>
            </a:r>
            <a:r>
              <a:rPr lang="en-US" dirty="0" err="1" smtClean="0">
                <a:sym typeface="Wingdings"/>
              </a:rPr>
              <a:t>salario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accessorio</a:t>
            </a:r>
            <a:r>
              <a:rPr lang="en-US" dirty="0" smtClean="0">
                <a:sym typeface="Wingdings"/>
              </a:rPr>
              <a:t> IV-VIII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Lunedi 8 maggio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Direttori</a:t>
            </a:r>
            <a:r>
              <a:rPr lang="en-US" dirty="0" smtClean="0"/>
              <a:t> </a:t>
            </a:r>
            <a:r>
              <a:rPr lang="en-US" dirty="0" err="1" smtClean="0"/>
              <a:t>Aprile</a:t>
            </a:r>
            <a:r>
              <a:rPr lang="en-US" dirty="0" smtClean="0"/>
              <a:t> 2017</a:t>
            </a:r>
            <a:r>
              <a:rPr lang="en-US" strike="sngStrike" dirty="0"/>
              <a:t/>
            </a:r>
            <a:br>
              <a:rPr lang="en-US" strike="sngStrike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35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521" y="1066800"/>
            <a:ext cx="8697828" cy="546201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buFontTx/>
              <a:buChar char="-"/>
            </a:pPr>
            <a:r>
              <a:rPr lang="en-US" dirty="0" err="1" smtClean="0">
                <a:sym typeface="Wingdings"/>
              </a:rPr>
              <a:t>Giornate</a:t>
            </a:r>
            <a:r>
              <a:rPr lang="en-US" dirty="0" smtClean="0">
                <a:sym typeface="Wingdings"/>
              </a:rPr>
              <a:t> di Studio Piano </a:t>
            </a:r>
            <a:r>
              <a:rPr lang="en-US" dirty="0" err="1" smtClean="0">
                <a:sym typeface="Wingdings"/>
              </a:rPr>
              <a:t>Triennale</a:t>
            </a:r>
            <a:r>
              <a:rPr lang="en-US" dirty="0" smtClean="0">
                <a:sym typeface="Wingdings"/>
              </a:rPr>
              <a:t> 2018-202013-14 </a:t>
            </a:r>
            <a:r>
              <a:rPr lang="en-US" dirty="0" err="1" smtClean="0">
                <a:sym typeface="Wingdings"/>
              </a:rPr>
              <a:t>ottobre</a:t>
            </a:r>
            <a:r>
              <a:rPr lang="en-US" dirty="0" smtClean="0">
                <a:sym typeface="Wingdings"/>
              </a:rPr>
              <a:t> a Cagliari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dirty="0" smtClean="0">
                <a:sym typeface="Wingdings"/>
              </a:rPr>
              <a:t>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dirty="0" err="1" smtClean="0">
                <a:sym typeface="Wingdings"/>
              </a:rPr>
              <a:t>Tra</a:t>
            </a:r>
            <a:r>
              <a:rPr lang="en-US" dirty="0" smtClean="0">
                <a:sym typeface="Wingdings"/>
              </a:rPr>
              <a:t> le </a:t>
            </a:r>
            <a:r>
              <a:rPr lang="en-US" dirty="0" err="1" smtClean="0">
                <a:sym typeface="Wingdings"/>
              </a:rPr>
              <a:t>delibere</a:t>
            </a:r>
            <a:endParaRPr lang="en-US" dirty="0" smtClean="0">
              <a:sym typeface="Wingdings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dirty="0" err="1" smtClean="0">
                <a:sym typeface="Wingdings"/>
              </a:rPr>
              <a:t>Approvazione</a:t>
            </a:r>
            <a:r>
              <a:rPr lang="en-US" dirty="0" smtClean="0">
                <a:sym typeface="Wingdings"/>
              </a:rPr>
              <a:t> PTA 2017-19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dirty="0" err="1" smtClean="0">
                <a:sym typeface="Wingdings"/>
              </a:rPr>
              <a:t>Creazione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fondo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accessorio</a:t>
            </a:r>
            <a:r>
              <a:rPr lang="en-US" dirty="0" smtClean="0">
                <a:sym typeface="Wingdings"/>
              </a:rPr>
              <a:t> per </a:t>
            </a:r>
            <a:r>
              <a:rPr lang="en-US" dirty="0" err="1" smtClean="0">
                <a:sym typeface="Wingdings"/>
              </a:rPr>
              <a:t>livelli</a:t>
            </a:r>
            <a:r>
              <a:rPr lang="en-US" dirty="0" smtClean="0">
                <a:sym typeface="Wingdings"/>
              </a:rPr>
              <a:t> I-III per </a:t>
            </a:r>
            <a:r>
              <a:rPr lang="en-US" dirty="0" err="1" smtClean="0">
                <a:sym typeface="Wingdings"/>
              </a:rPr>
              <a:t>anni</a:t>
            </a:r>
            <a:r>
              <a:rPr lang="en-US" dirty="0" smtClean="0">
                <a:sym typeface="Wingdings"/>
              </a:rPr>
              <a:t> 2014-15-16, di cui 650ke/anno da </a:t>
            </a:r>
            <a:r>
              <a:rPr lang="en-US" dirty="0" err="1" smtClean="0">
                <a:sym typeface="Wingdings"/>
              </a:rPr>
              <a:t>distribuire</a:t>
            </a:r>
            <a:endParaRPr lang="en-US" dirty="0" smtClean="0">
              <a:sym typeface="Wingdings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dirty="0" err="1" smtClean="0">
                <a:sym typeface="Wingdings"/>
              </a:rPr>
              <a:t>Delega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alla</a:t>
            </a:r>
            <a:r>
              <a:rPr lang="en-US" dirty="0" smtClean="0">
                <a:sym typeface="Wingdings"/>
              </a:rPr>
              <a:t> GE per </a:t>
            </a:r>
            <a:r>
              <a:rPr lang="en-US" dirty="0" err="1" smtClean="0">
                <a:sym typeface="Wingdings"/>
              </a:rPr>
              <a:t>approvazione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atti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concorso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borse</a:t>
            </a:r>
            <a:r>
              <a:rPr lang="en-US" dirty="0" smtClean="0">
                <a:sym typeface="Wingdings"/>
              </a:rPr>
              <a:t> di studio</a:t>
            </a:r>
          </a:p>
          <a:p>
            <a:pPr>
              <a:lnSpc>
                <a:spcPct val="120000"/>
              </a:lnSpc>
              <a:buFontTx/>
              <a:buChar char="-"/>
            </a:pPr>
            <a:endParaRPr lang="en-US" dirty="0" smtClean="0">
              <a:sym typeface="Wingdings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dirty="0" err="1" smtClean="0">
                <a:sym typeface="Wingdings"/>
              </a:rPr>
              <a:t>Emissione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bando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coll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amm</a:t>
            </a:r>
            <a:r>
              <a:rPr lang="en-US" dirty="0" smtClean="0">
                <a:sym typeface="Wingdings"/>
              </a:rPr>
              <a:t> VII </a:t>
            </a:r>
            <a:r>
              <a:rPr lang="en-US" dirty="0" err="1" smtClean="0">
                <a:sym typeface="Wingdings"/>
              </a:rPr>
              <a:t>milano</a:t>
            </a:r>
            <a:r>
              <a:rPr lang="en-US" dirty="0" smtClean="0">
                <a:sym typeface="Wingdings"/>
              </a:rPr>
              <a:t> (l. 68/99 art 1)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dirty="0" err="1" smtClean="0">
                <a:sym typeface="Wingdings"/>
              </a:rPr>
              <a:t>Approvato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passaggio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posizione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successiva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ric</a:t>
            </a:r>
            <a:r>
              <a:rPr lang="en-US" dirty="0" smtClean="0">
                <a:sym typeface="Wingdings"/>
              </a:rPr>
              <a:t> e </a:t>
            </a:r>
            <a:r>
              <a:rPr lang="en-US" dirty="0" err="1" smtClean="0">
                <a:sym typeface="Wingdings"/>
              </a:rPr>
              <a:t>tecnologi</a:t>
            </a:r>
            <a:endParaRPr lang="en-US" dirty="0" smtClean="0">
              <a:sym typeface="Wingdings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dirty="0" err="1" smtClean="0">
                <a:sym typeface="Wingdings"/>
              </a:rPr>
              <a:t>Atto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aggiuntivo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Accordo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attuativo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tra</a:t>
            </a:r>
            <a:r>
              <a:rPr lang="en-US" dirty="0" smtClean="0">
                <a:sym typeface="Wingdings"/>
              </a:rPr>
              <a:t> INFN e FBK (</a:t>
            </a:r>
            <a:r>
              <a:rPr lang="en-US" dirty="0" err="1" smtClean="0">
                <a:sym typeface="Wingdings"/>
              </a:rPr>
              <a:t>Mems</a:t>
            </a:r>
            <a:r>
              <a:rPr lang="en-US" dirty="0" smtClean="0">
                <a:sym typeface="Wingdings"/>
              </a:rPr>
              <a:t>)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dirty="0" err="1" smtClean="0">
                <a:sym typeface="Wingdings"/>
              </a:rPr>
              <a:t>Approvati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studenti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estivi</a:t>
            </a:r>
            <a:r>
              <a:rPr lang="en-US" dirty="0" smtClean="0">
                <a:sym typeface="Wingdings"/>
              </a:rPr>
              <a:t> DOE-INFN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dirty="0" err="1" smtClean="0">
                <a:sym typeface="Wingdings"/>
              </a:rPr>
              <a:t>Assegnato</a:t>
            </a:r>
            <a:r>
              <a:rPr lang="en-US" dirty="0" smtClean="0">
                <a:sym typeface="Wingdings"/>
              </a:rPr>
              <a:t> secondo </a:t>
            </a:r>
            <a:r>
              <a:rPr lang="en-US" dirty="0" err="1" smtClean="0">
                <a:sym typeface="Wingdings"/>
              </a:rPr>
              <a:t>contingente</a:t>
            </a:r>
            <a:r>
              <a:rPr lang="en-US" dirty="0" smtClean="0">
                <a:sym typeface="Wingdings"/>
              </a:rPr>
              <a:t> ore </a:t>
            </a:r>
            <a:r>
              <a:rPr lang="en-US" dirty="0" err="1" smtClean="0">
                <a:sym typeface="Wingdings"/>
              </a:rPr>
              <a:t>straordinario</a:t>
            </a:r>
            <a:r>
              <a:rPr lang="en-US" dirty="0" smtClean="0">
                <a:sym typeface="Wingdings"/>
              </a:rPr>
              <a:t> (</a:t>
            </a:r>
            <a:r>
              <a:rPr lang="en-US" dirty="0" err="1" smtClean="0">
                <a:sym typeface="Wingdings"/>
              </a:rPr>
              <a:t>maggio-dicembre</a:t>
            </a:r>
            <a:r>
              <a:rPr lang="en-US" dirty="0" smtClean="0">
                <a:sym typeface="Wingdings"/>
              </a:rPr>
              <a:t>)</a:t>
            </a:r>
          </a:p>
          <a:p>
            <a:pPr>
              <a:lnSpc>
                <a:spcPct val="120000"/>
              </a:lnSpc>
              <a:buFontTx/>
              <a:buChar char="-"/>
            </a:pPr>
            <a:endParaRPr lang="en-US" dirty="0">
              <a:sym typeface="Wingdings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dirty="0" smtClean="0">
              <a:sym typeface="Wingdings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 err="1" smtClean="0">
                <a:sym typeface="Wingdings"/>
              </a:rPr>
              <a:t>Tutte</a:t>
            </a:r>
            <a:r>
              <a:rPr lang="en-US" dirty="0" smtClean="0">
                <a:sym typeface="Wingdings"/>
              </a:rPr>
              <a:t> </a:t>
            </a:r>
            <a:r>
              <a:rPr lang="en-US" dirty="0">
                <a:sym typeface="Wingdings"/>
              </a:rPr>
              <a:t>le </a:t>
            </a:r>
            <a:r>
              <a:rPr lang="en-US" dirty="0" err="1">
                <a:sym typeface="Wingdings"/>
              </a:rPr>
              <a:t>delibere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sono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disponibili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sul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sito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della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Presidenza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nel</a:t>
            </a:r>
            <a:r>
              <a:rPr lang="en-US" dirty="0">
                <a:sym typeface="Wingdings"/>
              </a:rPr>
              <a:t> DB </a:t>
            </a:r>
            <a:r>
              <a:rPr lang="en-US" dirty="0" err="1">
                <a:sym typeface="Wingdings"/>
              </a:rPr>
              <a:t>delibere</a:t>
            </a:r>
            <a:r>
              <a:rPr lang="en-US" dirty="0">
                <a:sym typeface="Wingdings"/>
              </a:rPr>
              <a:t> o </a:t>
            </a:r>
            <a:r>
              <a:rPr lang="en-US" dirty="0" err="1">
                <a:sym typeface="Wingdings"/>
              </a:rPr>
              <a:t>tramite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Portale</a:t>
            </a:r>
            <a:r>
              <a:rPr lang="en-US" dirty="0">
                <a:sym typeface="Wingdings"/>
              </a:rPr>
              <a:t>  (https://</a:t>
            </a:r>
            <a:r>
              <a:rPr lang="en-US" dirty="0" err="1">
                <a:sym typeface="Wingdings"/>
              </a:rPr>
              <a:t>iam.infn.it</a:t>
            </a:r>
            <a:r>
              <a:rPr lang="en-US" dirty="0">
                <a:sym typeface="Wingdings"/>
              </a:rPr>
              <a:t>/</a:t>
            </a:r>
            <a:r>
              <a:rPr lang="en-US" dirty="0" err="1">
                <a:sym typeface="Wingdings"/>
              </a:rPr>
              <a:t>Portale</a:t>
            </a:r>
            <a:r>
              <a:rPr lang="en-US" dirty="0">
                <a:sym typeface="Wingdings"/>
              </a:rPr>
              <a:t>)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Lunedi 8 maggio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Direttivo</a:t>
            </a:r>
            <a:r>
              <a:rPr lang="en-US" dirty="0" smtClean="0"/>
              <a:t> </a:t>
            </a:r>
            <a:r>
              <a:rPr lang="en-US" dirty="0" err="1" smtClean="0"/>
              <a:t>Aprile</a:t>
            </a:r>
            <a:r>
              <a:rPr lang="en-US" dirty="0" smtClean="0"/>
              <a:t> 2017</a:t>
            </a:r>
            <a:r>
              <a:rPr lang="en-US" strike="sngStrike" dirty="0"/>
              <a:t/>
            </a:r>
            <a:br>
              <a:rPr lang="en-US" strike="sngStrike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678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521" y="1066800"/>
            <a:ext cx="8697828" cy="5462016"/>
          </a:xfrm>
        </p:spPr>
        <p:txBody>
          <a:bodyPr>
            <a:normAutofit fontScale="77500" lnSpcReduction="20000"/>
          </a:bodyPr>
          <a:lstStyle/>
          <a:p>
            <a:pPr marL="274320" lvl="1" indent="0">
              <a:lnSpc>
                <a:spcPct val="120000"/>
              </a:lnSpc>
              <a:buNone/>
            </a:pPr>
            <a:endParaRPr lang="en-US" dirty="0" smtClean="0">
              <a:sym typeface="Wingdings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dirty="0" err="1" smtClean="0">
                <a:sym typeface="Wingdings"/>
              </a:rPr>
              <a:t>Tra</a:t>
            </a:r>
            <a:r>
              <a:rPr lang="en-US" dirty="0" smtClean="0">
                <a:sym typeface="Wingdings"/>
              </a:rPr>
              <a:t> le </a:t>
            </a:r>
            <a:r>
              <a:rPr lang="en-US" dirty="0" err="1" smtClean="0">
                <a:sym typeface="Wingdings"/>
              </a:rPr>
              <a:t>delibere</a:t>
            </a:r>
            <a:endParaRPr lang="en-US" dirty="0" smtClean="0">
              <a:sym typeface="Wingdings"/>
            </a:endParaRPr>
          </a:p>
          <a:p>
            <a:pPr fontAlgn="t"/>
            <a:r>
              <a:rPr lang="en-US" dirty="0" smtClean="0"/>
              <a:t>14368 </a:t>
            </a:r>
            <a:r>
              <a:rPr lang="en-US" dirty="0" err="1" smtClean="0"/>
              <a:t>approvazione</a:t>
            </a:r>
            <a:r>
              <a:rPr lang="en-US" dirty="0" smtClean="0"/>
              <a:t> </a:t>
            </a:r>
            <a:r>
              <a:rPr lang="en-US" dirty="0" err="1"/>
              <a:t>proposta</a:t>
            </a:r>
            <a:r>
              <a:rPr lang="en-US" dirty="0"/>
              <a:t> di </a:t>
            </a:r>
            <a:r>
              <a:rPr lang="en-US" dirty="0" err="1"/>
              <a:t>proroga</a:t>
            </a:r>
            <a:r>
              <a:rPr lang="en-US" dirty="0"/>
              <a:t> dell’”</a:t>
            </a:r>
            <a:r>
              <a:rPr lang="en-US" dirty="0" err="1"/>
              <a:t>Accordo</a:t>
            </a:r>
            <a:r>
              <a:rPr lang="en-US" dirty="0"/>
              <a:t> per lo </a:t>
            </a:r>
            <a:r>
              <a:rPr lang="en-US" dirty="0" err="1"/>
              <a:t>svolgimento</a:t>
            </a:r>
            <a:r>
              <a:rPr lang="en-US" dirty="0"/>
              <a:t> di </a:t>
            </a:r>
            <a:r>
              <a:rPr lang="en-US" dirty="0" err="1"/>
              <a:t>attività</a:t>
            </a:r>
            <a:r>
              <a:rPr lang="en-US" dirty="0"/>
              <a:t> </a:t>
            </a:r>
            <a:r>
              <a:rPr lang="en-US" dirty="0" err="1"/>
              <a:t>inerenti</a:t>
            </a:r>
            <a:r>
              <a:rPr lang="en-US" dirty="0"/>
              <a:t> la </a:t>
            </a:r>
            <a:r>
              <a:rPr lang="en-US" dirty="0" err="1"/>
              <a:t>realizzazione</a:t>
            </a:r>
            <a:r>
              <a:rPr lang="en-US" dirty="0"/>
              <a:t> di </a:t>
            </a:r>
            <a:r>
              <a:rPr lang="en-US" dirty="0" err="1"/>
              <a:t>generatori</a:t>
            </a:r>
            <a:r>
              <a:rPr lang="en-US" dirty="0"/>
              <a:t> di </a:t>
            </a:r>
            <a:r>
              <a:rPr lang="en-US" dirty="0" err="1"/>
              <a:t>neutrini</a:t>
            </a:r>
            <a:r>
              <a:rPr lang="en-US" dirty="0"/>
              <a:t> e anti-</a:t>
            </a:r>
            <a:r>
              <a:rPr lang="en-US" dirty="0" err="1"/>
              <a:t>neutrini</a:t>
            </a:r>
            <a:r>
              <a:rPr lang="en-US" dirty="0"/>
              <a:t> per </a:t>
            </a:r>
            <a:r>
              <a:rPr lang="en-US" dirty="0" err="1"/>
              <a:t>l’esecuzione</a:t>
            </a:r>
            <a:r>
              <a:rPr lang="en-US" dirty="0"/>
              <a:t> di </a:t>
            </a:r>
            <a:r>
              <a:rPr lang="en-US" dirty="0" err="1"/>
              <a:t>esperimenti</a:t>
            </a:r>
            <a:r>
              <a:rPr lang="en-US" dirty="0"/>
              <a:t> </a:t>
            </a:r>
            <a:r>
              <a:rPr lang="en-US" dirty="0" err="1"/>
              <a:t>scientifici</a:t>
            </a:r>
            <a:r>
              <a:rPr lang="en-US" dirty="0"/>
              <a:t> </a:t>
            </a:r>
            <a:r>
              <a:rPr lang="en-US" dirty="0" err="1" smtClean="0"/>
              <a:t>presso</a:t>
            </a:r>
            <a:r>
              <a:rPr lang="en-US" dirty="0" smtClean="0"/>
              <a:t> </a:t>
            </a:r>
            <a:r>
              <a:rPr lang="en-US" dirty="0" err="1"/>
              <a:t>i</a:t>
            </a:r>
            <a:r>
              <a:rPr lang="en-US" dirty="0"/>
              <a:t> LNGS”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l’INFN</a:t>
            </a:r>
            <a:r>
              <a:rPr lang="en-US" dirty="0"/>
              <a:t> e la SOGIN – </a:t>
            </a:r>
            <a:r>
              <a:rPr lang="en-US" dirty="0" err="1"/>
              <a:t>Società</a:t>
            </a:r>
            <a:r>
              <a:rPr lang="en-US" dirty="0"/>
              <a:t> </a:t>
            </a:r>
            <a:r>
              <a:rPr lang="en-US" dirty="0" err="1"/>
              <a:t>Gestione</a:t>
            </a:r>
            <a:r>
              <a:rPr lang="en-US" dirty="0"/>
              <a:t> </a:t>
            </a:r>
            <a:r>
              <a:rPr lang="en-US" dirty="0" err="1"/>
              <a:t>Impianti</a:t>
            </a:r>
            <a:r>
              <a:rPr lang="en-US" dirty="0"/>
              <a:t> </a:t>
            </a:r>
            <a:r>
              <a:rPr lang="en-US" dirty="0" err="1"/>
              <a:t>Nucleari</a:t>
            </a:r>
            <a:r>
              <a:rPr lang="en-US" dirty="0"/>
              <a:t> </a:t>
            </a:r>
            <a:r>
              <a:rPr lang="en-US" dirty="0" err="1" smtClean="0"/>
              <a:t>S.p.A</a:t>
            </a:r>
            <a:endParaRPr lang="en-US" dirty="0" smtClean="0"/>
          </a:p>
          <a:p>
            <a:pPr fontAlgn="t"/>
            <a:r>
              <a:rPr lang="en-US" dirty="0" smtClean="0"/>
              <a:t>14370 </a:t>
            </a:r>
            <a:r>
              <a:rPr lang="en-US" dirty="0" err="1" smtClean="0"/>
              <a:t>delibera</a:t>
            </a:r>
            <a:r>
              <a:rPr lang="en-US" dirty="0" smtClean="0"/>
              <a:t> </a:t>
            </a:r>
            <a:r>
              <a:rPr lang="en-US" dirty="0"/>
              <a:t>GE n. 11327 del 13 </a:t>
            </a:r>
            <a:r>
              <a:rPr lang="en-US" dirty="0" err="1"/>
              <a:t>aprile</a:t>
            </a:r>
            <a:r>
              <a:rPr lang="en-US" dirty="0"/>
              <a:t> 2017: </a:t>
            </a:r>
            <a:r>
              <a:rPr lang="en-US" dirty="0" err="1"/>
              <a:t>approvazione</a:t>
            </a:r>
            <a:r>
              <a:rPr lang="en-US" dirty="0"/>
              <a:t> schema di </a:t>
            </a:r>
            <a:r>
              <a:rPr lang="en-US" dirty="0" err="1"/>
              <a:t>Statuto</a:t>
            </a:r>
            <a:r>
              <a:rPr lang="en-US" dirty="0"/>
              <a:t> </a:t>
            </a:r>
            <a:r>
              <a:rPr lang="en-US" dirty="0" err="1"/>
              <a:t>dell’Associazione</a:t>
            </a:r>
            <a:r>
              <a:rPr lang="en-US" dirty="0"/>
              <a:t> </a:t>
            </a:r>
            <a:r>
              <a:rPr lang="en-US" dirty="0" smtClean="0"/>
              <a:t>ALISEI</a:t>
            </a:r>
          </a:p>
          <a:p>
            <a:pPr fontAlgn="t"/>
            <a:r>
              <a:rPr lang="en-US" dirty="0" smtClean="0"/>
              <a:t>14372approvazione </a:t>
            </a:r>
            <a:r>
              <a:rPr lang="en-US" dirty="0" err="1"/>
              <a:t>partecipazione</a:t>
            </a:r>
            <a:r>
              <a:rPr lang="en-US" dirty="0"/>
              <a:t> </a:t>
            </a:r>
            <a:r>
              <a:rPr lang="en-US" dirty="0" err="1"/>
              <a:t>alle</a:t>
            </a:r>
            <a:r>
              <a:rPr lang="en-US" dirty="0"/>
              <a:t> </a:t>
            </a:r>
            <a:r>
              <a:rPr lang="en-US" dirty="0" err="1"/>
              <a:t>Associazioni</a:t>
            </a:r>
            <a:r>
              <a:rPr lang="en-US" dirty="0"/>
              <a:t> </a:t>
            </a:r>
            <a:r>
              <a:rPr lang="en-US" dirty="0" err="1"/>
              <a:t>Clust</a:t>
            </a:r>
            <a:r>
              <a:rPr lang="en-US" dirty="0"/>
              <a:t> ER: </a:t>
            </a:r>
            <a:r>
              <a:rPr lang="en-US" dirty="0" err="1"/>
              <a:t>Associazione</a:t>
            </a:r>
            <a:r>
              <a:rPr lang="en-US" dirty="0"/>
              <a:t> </a:t>
            </a:r>
            <a:r>
              <a:rPr lang="en-US" dirty="0" err="1"/>
              <a:t>Agroalimentare</a:t>
            </a:r>
            <a:r>
              <a:rPr lang="en-US" dirty="0"/>
              <a:t>; </a:t>
            </a:r>
            <a:r>
              <a:rPr lang="en-US" dirty="0" err="1"/>
              <a:t>Associazione</a:t>
            </a:r>
            <a:r>
              <a:rPr lang="en-US" dirty="0"/>
              <a:t> </a:t>
            </a:r>
            <a:r>
              <a:rPr lang="en-US" dirty="0" err="1"/>
              <a:t>Costruzioni</a:t>
            </a:r>
            <a:r>
              <a:rPr lang="en-US" dirty="0"/>
              <a:t>; </a:t>
            </a:r>
            <a:r>
              <a:rPr lang="en-US" dirty="0" err="1"/>
              <a:t>Associazione</a:t>
            </a:r>
            <a:r>
              <a:rPr lang="en-US" dirty="0"/>
              <a:t> </a:t>
            </a:r>
            <a:r>
              <a:rPr lang="en-US" dirty="0" err="1"/>
              <a:t>Meccatronica</a:t>
            </a:r>
            <a:r>
              <a:rPr lang="en-US" dirty="0"/>
              <a:t> e </a:t>
            </a:r>
            <a:r>
              <a:rPr lang="en-US" dirty="0" err="1"/>
              <a:t>Motoristica</a:t>
            </a:r>
            <a:r>
              <a:rPr lang="en-US" dirty="0"/>
              <a:t>; </a:t>
            </a:r>
            <a:r>
              <a:rPr lang="en-US" dirty="0" err="1"/>
              <a:t>Associazione</a:t>
            </a:r>
            <a:r>
              <a:rPr lang="en-US" dirty="0"/>
              <a:t> </a:t>
            </a:r>
            <a:r>
              <a:rPr lang="en-US" dirty="0" err="1"/>
              <a:t>Industrie</a:t>
            </a:r>
            <a:r>
              <a:rPr lang="en-US" dirty="0"/>
              <a:t> </a:t>
            </a:r>
            <a:r>
              <a:rPr lang="en-US" dirty="0" err="1"/>
              <a:t>Culturali</a:t>
            </a:r>
            <a:r>
              <a:rPr lang="en-US" dirty="0"/>
              <a:t> e Creative; </a:t>
            </a:r>
            <a:r>
              <a:rPr lang="en-US" dirty="0" err="1"/>
              <a:t>Associazione</a:t>
            </a:r>
            <a:r>
              <a:rPr lang="en-US" dirty="0"/>
              <a:t> </a:t>
            </a:r>
            <a:r>
              <a:rPr lang="en-US" dirty="0" err="1"/>
              <a:t>Innovazione</a:t>
            </a:r>
            <a:r>
              <a:rPr lang="en-US" dirty="0"/>
              <a:t> </a:t>
            </a:r>
            <a:r>
              <a:rPr lang="en-US" dirty="0" err="1"/>
              <a:t>nei</a:t>
            </a:r>
            <a:r>
              <a:rPr lang="en-US" dirty="0"/>
              <a:t> </a:t>
            </a:r>
            <a:r>
              <a:rPr lang="en-US" dirty="0" err="1"/>
              <a:t>servizi</a:t>
            </a:r>
            <a:r>
              <a:rPr lang="en-US" dirty="0"/>
              <a:t>; </a:t>
            </a:r>
            <a:r>
              <a:rPr lang="en-US" dirty="0" err="1"/>
              <a:t>Associazione</a:t>
            </a:r>
            <a:r>
              <a:rPr lang="en-US" dirty="0"/>
              <a:t> Salute e </a:t>
            </a:r>
            <a:r>
              <a:rPr lang="en-US" dirty="0" err="1" smtClean="0"/>
              <a:t>Benessere</a:t>
            </a:r>
            <a:endParaRPr lang="en-US" dirty="0" smtClean="0"/>
          </a:p>
          <a:p>
            <a:pPr fontAlgn="t"/>
            <a:endParaRPr lang="en-US" dirty="0">
              <a:sym typeface="Wingdings"/>
            </a:endParaRPr>
          </a:p>
          <a:p>
            <a:pPr fontAlgn="t"/>
            <a:r>
              <a:rPr lang="en-US" dirty="0" err="1" smtClean="0">
                <a:sym typeface="Wingdings"/>
              </a:rPr>
              <a:t>Approvata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dalla</a:t>
            </a:r>
            <a:r>
              <a:rPr lang="en-US" dirty="0" smtClean="0">
                <a:sym typeface="Wingdings"/>
              </a:rPr>
              <a:t> GE </a:t>
            </a:r>
          </a:p>
          <a:p>
            <a:pPr fontAlgn="t"/>
            <a:r>
              <a:rPr lang="en-US" dirty="0" err="1" smtClean="0">
                <a:sym typeface="Wingdings"/>
              </a:rPr>
              <a:t>gara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materiale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elettronico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scientifico</a:t>
            </a:r>
            <a:r>
              <a:rPr lang="en-US" dirty="0" smtClean="0">
                <a:sym typeface="Wingdings"/>
              </a:rPr>
              <a:t> in 3 </a:t>
            </a:r>
            <a:r>
              <a:rPr lang="en-US" dirty="0" err="1" smtClean="0">
                <a:sym typeface="Wingdings"/>
              </a:rPr>
              <a:t>lotti</a:t>
            </a:r>
            <a:r>
              <a:rPr lang="en-US" dirty="0" smtClean="0">
                <a:sym typeface="Wingdings"/>
              </a:rPr>
              <a:t>, CAEN</a:t>
            </a:r>
          </a:p>
          <a:p>
            <a:pPr fontAlgn="t"/>
            <a:r>
              <a:rPr lang="en-US" dirty="0" err="1" smtClean="0">
                <a:sym typeface="Wingdings"/>
              </a:rPr>
              <a:t>Acquisto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licenze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microsoft</a:t>
            </a:r>
            <a:r>
              <a:rPr lang="en-US" dirty="0" smtClean="0">
                <a:sym typeface="Wingdings"/>
              </a:rPr>
              <a:t> , </a:t>
            </a:r>
            <a:r>
              <a:rPr lang="en-US" dirty="0" err="1" smtClean="0">
                <a:sym typeface="Wingdings"/>
              </a:rPr>
              <a:t>tramite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crui</a:t>
            </a:r>
            <a:r>
              <a:rPr lang="en-US" dirty="0" smtClean="0">
                <a:sym typeface="Wingdings"/>
              </a:rPr>
              <a:t>, e </a:t>
            </a:r>
            <a:r>
              <a:rPr lang="en-US" dirty="0" err="1" smtClean="0">
                <a:sym typeface="Wingdings"/>
              </a:rPr>
              <a:t>LAbview</a:t>
            </a:r>
            <a:endParaRPr lang="en-US" dirty="0" smtClean="0">
              <a:sym typeface="Wingdings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dirty="0">
              <a:sym typeface="Wingdings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dirty="0" smtClean="0">
              <a:sym typeface="Wingdings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dirty="0">
              <a:sym typeface="Wingdings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dirty="0" smtClean="0">
              <a:sym typeface="Wingdings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 err="1" smtClean="0">
                <a:sym typeface="Wingdings"/>
              </a:rPr>
              <a:t>Tutte</a:t>
            </a:r>
            <a:r>
              <a:rPr lang="en-US" dirty="0" smtClean="0">
                <a:sym typeface="Wingdings"/>
              </a:rPr>
              <a:t> </a:t>
            </a:r>
            <a:r>
              <a:rPr lang="en-US" dirty="0">
                <a:sym typeface="Wingdings"/>
              </a:rPr>
              <a:t>le </a:t>
            </a:r>
            <a:r>
              <a:rPr lang="en-US" dirty="0" err="1">
                <a:sym typeface="Wingdings"/>
              </a:rPr>
              <a:t>delibere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sono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disponibili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sul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sito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della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Presidenza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nel</a:t>
            </a:r>
            <a:r>
              <a:rPr lang="en-US" dirty="0">
                <a:sym typeface="Wingdings"/>
              </a:rPr>
              <a:t> DB </a:t>
            </a:r>
            <a:r>
              <a:rPr lang="en-US" dirty="0" err="1">
                <a:sym typeface="Wingdings"/>
              </a:rPr>
              <a:t>delibere</a:t>
            </a:r>
            <a:r>
              <a:rPr lang="en-US" dirty="0">
                <a:sym typeface="Wingdings"/>
              </a:rPr>
              <a:t> o </a:t>
            </a:r>
            <a:r>
              <a:rPr lang="en-US" dirty="0" err="1">
                <a:sym typeface="Wingdings"/>
              </a:rPr>
              <a:t>tramite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Portale</a:t>
            </a:r>
            <a:r>
              <a:rPr lang="en-US" dirty="0">
                <a:sym typeface="Wingdings"/>
              </a:rPr>
              <a:t>  (https://</a:t>
            </a:r>
            <a:r>
              <a:rPr lang="en-US" dirty="0" err="1">
                <a:sym typeface="Wingdings"/>
              </a:rPr>
              <a:t>iam.infn.it</a:t>
            </a:r>
            <a:r>
              <a:rPr lang="en-US" dirty="0">
                <a:sym typeface="Wingdings"/>
              </a:rPr>
              <a:t>/</a:t>
            </a:r>
            <a:r>
              <a:rPr lang="en-US" dirty="0" err="1">
                <a:sym typeface="Wingdings"/>
              </a:rPr>
              <a:t>Portale</a:t>
            </a:r>
            <a:r>
              <a:rPr lang="en-US" dirty="0">
                <a:sym typeface="Wingdings"/>
              </a:rPr>
              <a:t>)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Lunedi 8 maggio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Direttivo</a:t>
            </a:r>
            <a:r>
              <a:rPr lang="en-US" dirty="0" smtClean="0"/>
              <a:t> </a:t>
            </a:r>
            <a:r>
              <a:rPr lang="en-US" dirty="0" err="1" smtClean="0"/>
              <a:t>Aprile</a:t>
            </a:r>
            <a:r>
              <a:rPr lang="en-US" dirty="0" smtClean="0"/>
              <a:t> 2017</a:t>
            </a:r>
            <a:r>
              <a:rPr lang="en-US" strike="sngStrike" dirty="0"/>
              <a:t/>
            </a:r>
            <a:br>
              <a:rPr lang="en-US" strike="sngStrike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106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Nuova</a:t>
            </a:r>
            <a:r>
              <a:rPr lang="en-US" dirty="0" smtClean="0"/>
              <a:t> </a:t>
            </a:r>
            <a:r>
              <a:rPr lang="en-US" dirty="0" err="1" smtClean="0"/>
              <a:t>agenzia</a:t>
            </a:r>
            <a:r>
              <a:rPr lang="en-US" dirty="0" smtClean="0"/>
              <a:t> </a:t>
            </a:r>
            <a:r>
              <a:rPr lang="en-US" dirty="0" err="1" smtClean="0"/>
              <a:t>viaggi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4747"/>
            <a:ext cx="9144000" cy="5933253"/>
          </a:xfrm>
        </p:spPr>
        <p:txBody>
          <a:bodyPr>
            <a:normAutofit/>
          </a:bodyPr>
          <a:lstStyle/>
          <a:p>
            <a:pPr marL="274320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r>
              <a:rPr lang="en-US" dirty="0" err="1" smtClean="0">
                <a:solidFill>
                  <a:schemeClr val="tx1"/>
                </a:solidFill>
              </a:rPr>
              <a:t>Cisalpina</a:t>
            </a:r>
            <a:r>
              <a:rPr lang="en-US" dirty="0" smtClean="0">
                <a:solidFill>
                  <a:schemeClr val="tx1"/>
                </a:solidFill>
              </a:rPr>
              <a:t> da </a:t>
            </a:r>
            <a:r>
              <a:rPr lang="en-US" dirty="0" err="1" smtClean="0">
                <a:solidFill>
                  <a:schemeClr val="tx1"/>
                </a:solidFill>
              </a:rPr>
              <a:t>pochi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giorni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attivata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integrazione</a:t>
            </a:r>
            <a:r>
              <a:rPr lang="en-US" dirty="0" smtClean="0">
                <a:solidFill>
                  <a:schemeClr val="tx1"/>
                </a:solidFill>
              </a:rPr>
              <a:t> con </a:t>
            </a:r>
            <a:r>
              <a:rPr lang="en-US" dirty="0" err="1" smtClean="0">
                <a:solidFill>
                  <a:schemeClr val="tx1"/>
                </a:solidFill>
              </a:rPr>
              <a:t>il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programma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missioni</a:t>
            </a:r>
            <a:r>
              <a:rPr lang="en-US" dirty="0" smtClean="0">
                <a:solidFill>
                  <a:schemeClr val="tx1"/>
                </a:solidFill>
              </a:rPr>
              <a:t> e </a:t>
            </a:r>
            <a:r>
              <a:rPr lang="en-US" dirty="0" err="1" smtClean="0">
                <a:solidFill>
                  <a:schemeClr val="tx1"/>
                </a:solidFill>
              </a:rPr>
              <a:t>aperto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il</a:t>
            </a:r>
            <a:r>
              <a:rPr lang="en-US" dirty="0" smtClean="0">
                <a:solidFill>
                  <a:schemeClr val="tx1"/>
                </a:solidFill>
              </a:rPr>
              <a:t> self booking</a:t>
            </a:r>
          </a:p>
          <a:p>
            <a:pPr marL="27432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r>
              <a:rPr lang="en-US" dirty="0" err="1" smtClean="0">
                <a:solidFill>
                  <a:schemeClr val="tx1"/>
                </a:solidFill>
              </a:rPr>
              <a:t>Fornisce</a:t>
            </a:r>
            <a:r>
              <a:rPr lang="en-US" dirty="0" smtClean="0">
                <a:solidFill>
                  <a:schemeClr val="tx1"/>
                </a:solidFill>
              </a:rPr>
              <a:t> , </a:t>
            </a:r>
            <a:r>
              <a:rPr lang="en-US" dirty="0" err="1" smtClean="0">
                <a:solidFill>
                  <a:schemeClr val="tx1"/>
                </a:solidFill>
              </a:rPr>
              <a:t>pagato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direttamente</a:t>
            </a:r>
            <a:r>
              <a:rPr lang="en-US" dirty="0" smtClean="0">
                <a:solidFill>
                  <a:schemeClr val="tx1"/>
                </a:solidFill>
              </a:rPr>
              <a:t> da INFN,</a:t>
            </a:r>
          </a:p>
          <a:p>
            <a:pPr marL="274320" lvl="1" indent="0">
              <a:buNone/>
            </a:pPr>
            <a:r>
              <a:rPr lang="en-US" dirty="0" err="1" smtClean="0">
                <a:solidFill>
                  <a:schemeClr val="tx1"/>
                </a:solidFill>
              </a:rPr>
              <a:t>biglietti</a:t>
            </a:r>
            <a:r>
              <a:rPr lang="en-US" dirty="0" smtClean="0">
                <a:solidFill>
                  <a:schemeClr val="tx1"/>
                </a:solidFill>
              </a:rPr>
              <a:t> , </a:t>
            </a:r>
            <a:r>
              <a:rPr lang="en-US" dirty="0" err="1" smtClean="0">
                <a:solidFill>
                  <a:schemeClr val="tx1"/>
                </a:solidFill>
              </a:rPr>
              <a:t>tutto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tranne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trenitalia</a:t>
            </a:r>
            <a:endParaRPr lang="en-US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r>
              <a:rPr lang="en-US" dirty="0" err="1" smtClean="0">
                <a:solidFill>
                  <a:schemeClr val="tx1"/>
                </a:solidFill>
              </a:rPr>
              <a:t>Alberghi</a:t>
            </a:r>
            <a:endParaRPr lang="en-US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Auto</a:t>
            </a:r>
          </a:p>
          <a:p>
            <a:pPr marL="274320" lvl="1" indent="0">
              <a:buNone/>
            </a:pPr>
            <a:r>
              <a:rPr lang="en-US" dirty="0" err="1" smtClean="0">
                <a:solidFill>
                  <a:schemeClr val="tx1"/>
                </a:solidFill>
              </a:rPr>
              <a:t>Visti</a:t>
            </a:r>
            <a:endParaRPr lang="en-US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Da </a:t>
            </a:r>
            <a:r>
              <a:rPr lang="en-US" dirty="0" err="1" smtClean="0">
                <a:solidFill>
                  <a:schemeClr val="tx1"/>
                </a:solidFill>
              </a:rPr>
              <a:t>usare</a:t>
            </a:r>
            <a:r>
              <a:rPr lang="en-US" dirty="0" smtClean="0">
                <a:solidFill>
                  <a:schemeClr val="tx1"/>
                </a:solidFill>
              </a:rPr>
              <a:t> in </a:t>
            </a:r>
            <a:r>
              <a:rPr lang="en-US" dirty="0" err="1" smtClean="0">
                <a:solidFill>
                  <a:schemeClr val="tx1"/>
                </a:solidFill>
              </a:rPr>
              <a:t>maniera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prioritaria</a:t>
            </a:r>
            <a:endParaRPr lang="en-US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Per </a:t>
            </a:r>
            <a:r>
              <a:rPr lang="en-US" dirty="0" err="1" smtClean="0">
                <a:solidFill>
                  <a:schemeClr val="tx1"/>
                </a:solidFill>
              </a:rPr>
              <a:t>trenitalia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rimane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attiva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convenzione</a:t>
            </a:r>
            <a:r>
              <a:rPr lang="en-US" dirty="0" smtClean="0">
                <a:solidFill>
                  <a:schemeClr val="tx1"/>
                </a:solidFill>
              </a:rPr>
              <a:t> con INFN (</a:t>
            </a:r>
            <a:r>
              <a:rPr lang="en-US" dirty="0" err="1" smtClean="0">
                <a:solidFill>
                  <a:schemeClr val="tx1"/>
                </a:solidFill>
              </a:rPr>
              <a:t>accesso</a:t>
            </a:r>
            <a:r>
              <a:rPr lang="en-US" dirty="0" smtClean="0">
                <a:solidFill>
                  <a:schemeClr val="tx1"/>
                </a:solidFill>
              </a:rPr>
              <a:t> via </a:t>
            </a:r>
            <a:r>
              <a:rPr lang="en-US" dirty="0" err="1" smtClean="0">
                <a:solidFill>
                  <a:schemeClr val="tx1"/>
                </a:solidFill>
              </a:rPr>
              <a:t>codice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utente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marL="274320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r>
              <a:rPr lang="en-US" dirty="0" err="1" smtClean="0">
                <a:solidFill>
                  <a:schemeClr val="tx1"/>
                </a:solidFill>
              </a:rPr>
              <a:t>Segnalate</a:t>
            </a:r>
            <a:r>
              <a:rPr lang="en-US" dirty="0" smtClean="0">
                <a:solidFill>
                  <a:schemeClr val="tx1"/>
                </a:solidFill>
              </a:rPr>
              <a:t> se ci </a:t>
            </a:r>
            <a:r>
              <a:rPr lang="en-US" dirty="0" err="1" smtClean="0">
                <a:solidFill>
                  <a:schemeClr val="tx1"/>
                </a:solidFill>
              </a:rPr>
              <a:t>sono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problemi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nel</a:t>
            </a:r>
            <a:r>
              <a:rPr lang="en-US" dirty="0" smtClean="0">
                <a:solidFill>
                  <a:schemeClr val="tx1"/>
                </a:solidFill>
              </a:rPr>
              <a:t> tool o</a:t>
            </a:r>
          </a:p>
          <a:p>
            <a:pPr marL="27432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r>
              <a:rPr lang="en-US" dirty="0" err="1" smtClean="0">
                <a:solidFill>
                  <a:schemeClr val="tx1"/>
                </a:solidFill>
              </a:rPr>
              <a:t>Riportare</a:t>
            </a:r>
            <a:r>
              <a:rPr lang="en-US" dirty="0" smtClean="0">
                <a:solidFill>
                  <a:schemeClr val="tx1"/>
                </a:solidFill>
              </a:rPr>
              <a:t> in </a:t>
            </a:r>
            <a:r>
              <a:rPr lang="en-US" dirty="0" err="1" smtClean="0">
                <a:solidFill>
                  <a:schemeClr val="tx1"/>
                </a:solidFill>
              </a:rPr>
              <a:t>maniera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circostanziata</a:t>
            </a:r>
            <a:r>
              <a:rPr lang="en-US" dirty="0" smtClean="0">
                <a:solidFill>
                  <a:schemeClr val="tx1"/>
                </a:solidFill>
              </a:rPr>
              <a:t> e </a:t>
            </a:r>
            <a:r>
              <a:rPr lang="en-US" dirty="0" err="1" smtClean="0">
                <a:solidFill>
                  <a:schemeClr val="tx1"/>
                </a:solidFill>
              </a:rPr>
              <a:t>sintetica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problemi</a:t>
            </a:r>
            <a:r>
              <a:rPr lang="en-US" dirty="0" smtClean="0">
                <a:solidFill>
                  <a:schemeClr val="tx1"/>
                </a:solidFill>
              </a:rPr>
              <a:t> e </a:t>
            </a:r>
            <a:r>
              <a:rPr lang="en-US" dirty="0" err="1" smtClean="0">
                <a:solidFill>
                  <a:schemeClr val="tx1"/>
                </a:solidFill>
              </a:rPr>
              <a:t>significative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differenze</a:t>
            </a:r>
            <a:r>
              <a:rPr lang="en-US" dirty="0" smtClean="0">
                <a:solidFill>
                  <a:schemeClr val="tx1"/>
                </a:solidFill>
              </a:rPr>
              <a:t> di </a:t>
            </a:r>
            <a:r>
              <a:rPr lang="en-US" dirty="0" err="1" smtClean="0">
                <a:solidFill>
                  <a:schemeClr val="tx1"/>
                </a:solidFill>
              </a:rPr>
              <a:t>prezzo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nelle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prenotazioni</a:t>
            </a:r>
            <a:r>
              <a:rPr lang="en-US" dirty="0" smtClean="0">
                <a:solidFill>
                  <a:schemeClr val="tx1"/>
                </a:solidFill>
              </a:rPr>
              <a:t> per </a:t>
            </a:r>
            <a:r>
              <a:rPr lang="en-US" dirty="0" err="1" smtClean="0">
                <a:solidFill>
                  <a:schemeClr val="tx1"/>
                </a:solidFill>
              </a:rPr>
              <a:t>segnalazioni</a:t>
            </a:r>
            <a:r>
              <a:rPr lang="en-US" dirty="0" smtClean="0">
                <a:solidFill>
                  <a:schemeClr val="tx1"/>
                </a:solidFill>
              </a:rPr>
              <a:t> al </a:t>
            </a:r>
            <a:r>
              <a:rPr lang="en-US" dirty="0" err="1" smtClean="0">
                <a:solidFill>
                  <a:schemeClr val="tx1"/>
                </a:solidFill>
              </a:rPr>
              <a:t>rup</a:t>
            </a:r>
            <a:endParaRPr lang="en-US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Lunedi 8 maggio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894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Nuova</a:t>
            </a:r>
            <a:r>
              <a:rPr lang="en-US" dirty="0"/>
              <a:t> </a:t>
            </a:r>
            <a:r>
              <a:rPr lang="en-US" dirty="0" err="1"/>
              <a:t>agenzia</a:t>
            </a:r>
            <a:r>
              <a:rPr lang="en-US" dirty="0"/>
              <a:t> </a:t>
            </a:r>
            <a:r>
              <a:rPr lang="en-US" dirty="0" err="1"/>
              <a:t>Cisalpina</a:t>
            </a:r>
            <a:r>
              <a:rPr lang="en-US" dirty="0"/>
              <a:t/>
            </a:r>
            <a:br>
              <a:rPr lang="en-US" dirty="0"/>
            </a:br>
            <a:endParaRPr lang="en-US" strike="sngStrik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927" y="924747"/>
            <a:ext cx="8682797" cy="5462016"/>
          </a:xfrm>
        </p:spPr>
        <p:txBody>
          <a:bodyPr>
            <a:normAutofit/>
          </a:bodyPr>
          <a:lstStyle/>
          <a:p>
            <a:pPr lvl="2"/>
            <a:r>
              <a:rPr lang="en-US" dirty="0" smtClean="0"/>
              <a:t>advanced </a:t>
            </a:r>
            <a:r>
              <a:rPr lang="en-US" dirty="0"/>
              <a:t>booking </a:t>
            </a:r>
            <a:r>
              <a:rPr lang="en-US" dirty="0" err="1" smtClean="0"/>
              <a:t>fino</a:t>
            </a:r>
            <a:r>
              <a:rPr lang="en-US" dirty="0" smtClean="0"/>
              <a:t> a </a:t>
            </a:r>
            <a:r>
              <a:rPr lang="en-US" dirty="0"/>
              <a:t>2 </a:t>
            </a:r>
            <a:r>
              <a:rPr lang="en-US" dirty="0" err="1"/>
              <a:t>gg</a:t>
            </a:r>
            <a:r>
              <a:rPr lang="en-US" dirty="0"/>
              <a:t> prima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partenza</a:t>
            </a:r>
            <a:r>
              <a:rPr lang="en-US" dirty="0"/>
              <a:t>, </a:t>
            </a:r>
            <a:r>
              <a:rPr lang="en-US" dirty="0" err="1"/>
              <a:t>mentre</a:t>
            </a:r>
            <a:r>
              <a:rPr lang="en-US" dirty="0"/>
              <a:t> la </a:t>
            </a:r>
            <a:r>
              <a:rPr lang="en-US" dirty="0" err="1"/>
              <a:t>procedura</a:t>
            </a:r>
            <a:r>
              <a:rPr lang="en-US" dirty="0"/>
              <a:t> </a:t>
            </a:r>
            <a:r>
              <a:rPr lang="en-US" dirty="0" err="1"/>
              <a:t>d’urgenza</a:t>
            </a:r>
            <a:r>
              <a:rPr lang="en-US" dirty="0"/>
              <a:t> </a:t>
            </a:r>
            <a:r>
              <a:rPr lang="en-US" dirty="0" err="1"/>
              <a:t>è</a:t>
            </a:r>
            <a:r>
              <a:rPr lang="en-US" dirty="0"/>
              <a:t> </a:t>
            </a:r>
            <a:r>
              <a:rPr lang="en-US" dirty="0" err="1"/>
              <a:t>possibile</a:t>
            </a:r>
            <a:r>
              <a:rPr lang="en-US" dirty="0"/>
              <a:t> </a:t>
            </a:r>
            <a:r>
              <a:rPr lang="en-US" dirty="0" err="1"/>
              <a:t>fino</a:t>
            </a:r>
            <a:r>
              <a:rPr lang="en-US" dirty="0"/>
              <a:t> a 6 ore prima. I tempi di </a:t>
            </a:r>
            <a:r>
              <a:rPr lang="en-US" dirty="0" err="1"/>
              <a:t>risposta</a:t>
            </a:r>
            <a:r>
              <a:rPr lang="en-US" dirty="0"/>
              <a:t> </a:t>
            </a:r>
            <a:r>
              <a:rPr lang="en-US" dirty="0" err="1"/>
              <a:t>saranno</a:t>
            </a:r>
            <a:r>
              <a:rPr lang="en-US" dirty="0"/>
              <a:t> molto </a:t>
            </a:r>
            <a:r>
              <a:rPr lang="en-US" dirty="0" err="1"/>
              <a:t>rapidi</a:t>
            </a:r>
            <a:r>
              <a:rPr lang="en-US" dirty="0"/>
              <a:t>, </a:t>
            </a:r>
            <a:r>
              <a:rPr lang="en-US" dirty="0" err="1"/>
              <a:t>immediati</a:t>
            </a:r>
            <a:r>
              <a:rPr lang="en-US" dirty="0"/>
              <a:t> in </a:t>
            </a:r>
            <a:r>
              <a:rPr lang="en-US" dirty="0" err="1"/>
              <a:t>caso</a:t>
            </a:r>
            <a:r>
              <a:rPr lang="en-US" dirty="0"/>
              <a:t> di </a:t>
            </a:r>
            <a:r>
              <a:rPr lang="en-US" dirty="0" err="1"/>
              <a:t>emergenza</a:t>
            </a:r>
            <a:r>
              <a:rPr lang="en-US" dirty="0"/>
              <a:t>. </a:t>
            </a:r>
            <a:r>
              <a:rPr lang="en-US" dirty="0" err="1"/>
              <a:t>Modalità</a:t>
            </a:r>
            <a:r>
              <a:rPr lang="en-US" dirty="0"/>
              <a:t> self service H24 </a:t>
            </a:r>
            <a:r>
              <a:rPr lang="en-US" dirty="0" err="1"/>
              <a:t>sempre</a:t>
            </a:r>
            <a:r>
              <a:rPr lang="en-US" dirty="0"/>
              <a:t>. </a:t>
            </a:r>
            <a:r>
              <a:rPr lang="en-US" dirty="0" err="1"/>
              <a:t>Modalità</a:t>
            </a:r>
            <a:r>
              <a:rPr lang="en-US" dirty="0"/>
              <a:t> </a:t>
            </a:r>
            <a:r>
              <a:rPr lang="en-US" dirty="0" err="1"/>
              <a:t>assistita</a:t>
            </a:r>
            <a:r>
              <a:rPr lang="en-US" dirty="0"/>
              <a:t> </a:t>
            </a:r>
            <a:r>
              <a:rPr lang="en-US" dirty="0" err="1"/>
              <a:t>dalle</a:t>
            </a:r>
            <a:r>
              <a:rPr lang="en-US" dirty="0"/>
              <a:t> 8 </a:t>
            </a:r>
            <a:r>
              <a:rPr lang="en-US" dirty="0" err="1"/>
              <a:t>alle</a:t>
            </a:r>
            <a:r>
              <a:rPr lang="en-US" dirty="0"/>
              <a:t> 21.</a:t>
            </a:r>
            <a:endParaRPr lang="it-IT" dirty="0"/>
          </a:p>
          <a:p>
            <a:pPr lvl="2"/>
            <a:r>
              <a:rPr lang="en-US" dirty="0" err="1"/>
              <a:t>Ci</a:t>
            </a:r>
            <a:r>
              <a:rPr lang="en-US" dirty="0"/>
              <a:t> </a:t>
            </a:r>
            <a:r>
              <a:rPr lang="en-US" dirty="0" err="1"/>
              <a:t>potranno</a:t>
            </a:r>
            <a:r>
              <a:rPr lang="en-US" dirty="0"/>
              <a:t> </a:t>
            </a:r>
            <a:r>
              <a:rPr lang="en-US" dirty="0" err="1"/>
              <a:t>essere</a:t>
            </a:r>
            <a:r>
              <a:rPr lang="en-US" dirty="0"/>
              <a:t> </a:t>
            </a:r>
            <a:r>
              <a:rPr lang="en-US" dirty="0" err="1"/>
              <a:t>fino</a:t>
            </a:r>
            <a:r>
              <a:rPr lang="en-US" dirty="0"/>
              <a:t> a 600 </a:t>
            </a:r>
            <a:r>
              <a:rPr lang="en-US" dirty="0" err="1"/>
              <a:t>utenti</a:t>
            </a:r>
            <a:r>
              <a:rPr lang="en-US" dirty="0"/>
              <a:t> “top” (</a:t>
            </a:r>
            <a:r>
              <a:rPr lang="en-US" dirty="0" err="1"/>
              <a:t>Inizialmente</a:t>
            </a:r>
            <a:r>
              <a:rPr lang="en-US" dirty="0"/>
              <a:t> </a:t>
            </a:r>
            <a:r>
              <a:rPr lang="en-US" dirty="0" err="1"/>
              <a:t>saranno</a:t>
            </a:r>
            <a:r>
              <a:rPr lang="en-US" dirty="0"/>
              <a:t> </a:t>
            </a:r>
            <a:r>
              <a:rPr lang="en-US" dirty="0" err="1"/>
              <a:t>direttori</a:t>
            </a:r>
            <a:r>
              <a:rPr lang="en-US" dirty="0"/>
              <a:t> e GE), per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quali</a:t>
            </a:r>
            <a:r>
              <a:rPr lang="en-US" dirty="0"/>
              <a:t> ci </a:t>
            </a:r>
            <a:r>
              <a:rPr lang="en-US" dirty="0" err="1"/>
              <a:t>saranno</a:t>
            </a:r>
            <a:r>
              <a:rPr lang="en-US" dirty="0"/>
              <a:t> </a:t>
            </a:r>
            <a:r>
              <a:rPr lang="en-US" dirty="0" err="1"/>
              <a:t>servizi</a:t>
            </a:r>
            <a:r>
              <a:rPr lang="en-US" dirty="0"/>
              <a:t> </a:t>
            </a:r>
            <a:r>
              <a:rPr lang="en-US" dirty="0" err="1"/>
              <a:t>maggiori</a:t>
            </a:r>
            <a:r>
              <a:rPr lang="en-US" dirty="0"/>
              <a:t>.</a:t>
            </a:r>
            <a:endParaRPr lang="it-IT" dirty="0"/>
          </a:p>
          <a:p>
            <a:pPr lvl="2"/>
            <a:r>
              <a:rPr lang="en-US" dirty="0"/>
              <a:t>In </a:t>
            </a:r>
            <a:r>
              <a:rPr lang="en-US" dirty="0" err="1"/>
              <a:t>ogni</a:t>
            </a:r>
            <a:r>
              <a:rPr lang="en-US" dirty="0"/>
              <a:t> </a:t>
            </a:r>
            <a:r>
              <a:rPr lang="en-US" dirty="0" err="1"/>
              <a:t>struttura</a:t>
            </a:r>
            <a:r>
              <a:rPr lang="en-US" dirty="0"/>
              <a:t> ci </a:t>
            </a:r>
            <a:r>
              <a:rPr lang="en-US" dirty="0" err="1"/>
              <a:t>saranno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“travel arranger”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avranno</a:t>
            </a:r>
            <a:r>
              <a:rPr lang="en-US" dirty="0"/>
              <a:t> le </a:t>
            </a:r>
            <a:r>
              <a:rPr lang="en-US" dirty="0" err="1"/>
              <a:t>credenziali</a:t>
            </a:r>
            <a:r>
              <a:rPr lang="en-US" dirty="0"/>
              <a:t> per </a:t>
            </a:r>
            <a:r>
              <a:rPr lang="en-US" dirty="0" err="1"/>
              <a:t>acquistare</a:t>
            </a:r>
            <a:r>
              <a:rPr lang="en-US" dirty="0"/>
              <a:t> </a:t>
            </a:r>
            <a:r>
              <a:rPr lang="en-US" dirty="0" err="1"/>
              <a:t>biglietti</a:t>
            </a:r>
            <a:r>
              <a:rPr lang="en-US" dirty="0"/>
              <a:t> e hotel </a:t>
            </a:r>
            <a:r>
              <a:rPr lang="en-US" dirty="0" err="1"/>
              <a:t>anche</a:t>
            </a:r>
            <a:r>
              <a:rPr lang="en-US" dirty="0"/>
              <a:t> per </a:t>
            </a:r>
            <a:r>
              <a:rPr lang="en-US" dirty="0" err="1"/>
              <a:t>personale</a:t>
            </a:r>
            <a:r>
              <a:rPr lang="en-US" dirty="0"/>
              <a:t> </a:t>
            </a:r>
            <a:r>
              <a:rPr lang="en-US" dirty="0" err="1"/>
              <a:t>esterno</a:t>
            </a:r>
            <a:r>
              <a:rPr lang="en-US" dirty="0"/>
              <a:t> (</a:t>
            </a:r>
            <a:r>
              <a:rPr lang="en-US" dirty="0" err="1"/>
              <a:t>ospiti</a:t>
            </a:r>
            <a:r>
              <a:rPr lang="en-US" dirty="0"/>
              <a:t>).</a:t>
            </a:r>
            <a:endParaRPr lang="it-IT" dirty="0"/>
          </a:p>
          <a:p>
            <a:pPr lvl="2"/>
            <a:r>
              <a:rPr lang="en-US" dirty="0" err="1"/>
              <a:t>Gli</a:t>
            </a:r>
            <a:r>
              <a:rPr lang="en-US" dirty="0"/>
              <a:t> hotel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potranno</a:t>
            </a:r>
            <a:r>
              <a:rPr lang="en-US" dirty="0"/>
              <a:t> </a:t>
            </a:r>
            <a:r>
              <a:rPr lang="en-US" dirty="0" err="1"/>
              <a:t>prenotare</a:t>
            </a:r>
            <a:r>
              <a:rPr lang="en-US" dirty="0"/>
              <a:t> e </a:t>
            </a:r>
            <a:r>
              <a:rPr lang="en-US" dirty="0" err="1"/>
              <a:t>pagare</a:t>
            </a:r>
            <a:r>
              <a:rPr lang="en-US" dirty="0"/>
              <a:t> </a:t>
            </a:r>
            <a:r>
              <a:rPr lang="en-US" dirty="0" err="1"/>
              <a:t>direttamente</a:t>
            </a:r>
            <a:r>
              <a:rPr lang="en-US" dirty="0"/>
              <a:t> </a:t>
            </a:r>
            <a:r>
              <a:rPr lang="en-US" dirty="0" err="1"/>
              <a:t>sul</a:t>
            </a:r>
            <a:r>
              <a:rPr lang="en-US" dirty="0"/>
              <a:t> </a:t>
            </a:r>
            <a:r>
              <a:rPr lang="en-US" dirty="0" err="1"/>
              <a:t>conto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missione</a:t>
            </a:r>
            <a:r>
              <a:rPr lang="en-US" dirty="0"/>
              <a:t> (</a:t>
            </a:r>
            <a:r>
              <a:rPr lang="en-US" dirty="0" err="1"/>
              <a:t>senza</a:t>
            </a:r>
            <a:r>
              <a:rPr lang="en-US" dirty="0"/>
              <a:t> </a:t>
            </a:r>
            <a:r>
              <a:rPr lang="en-US" dirty="0" err="1"/>
              <a:t>anticipare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).</a:t>
            </a:r>
            <a:endParaRPr lang="it-IT" dirty="0"/>
          </a:p>
          <a:p>
            <a:pPr lvl="2"/>
            <a:r>
              <a:rPr lang="en-US" dirty="0" err="1"/>
              <a:t>Nel</a:t>
            </a:r>
            <a:r>
              <a:rPr lang="en-US" dirty="0"/>
              <a:t> tool di </a:t>
            </a:r>
            <a:r>
              <a:rPr lang="en-US" dirty="0" err="1"/>
              <a:t>prenotazione</a:t>
            </a:r>
            <a:r>
              <a:rPr lang="en-US" dirty="0"/>
              <a:t> </a:t>
            </a:r>
            <a:r>
              <a:rPr lang="en-US" dirty="0" err="1"/>
              <a:t>saranno</a:t>
            </a:r>
            <a:r>
              <a:rPr lang="en-US" dirty="0"/>
              <a:t> </a:t>
            </a:r>
            <a:r>
              <a:rPr lang="en-US" dirty="0" err="1"/>
              <a:t>inseriti</a:t>
            </a:r>
            <a:r>
              <a:rPr lang="en-US" dirty="0"/>
              <a:t> </a:t>
            </a:r>
            <a:r>
              <a:rPr lang="en-US" dirty="0" err="1"/>
              <a:t>tutti</a:t>
            </a:r>
            <a:r>
              <a:rPr lang="en-US" dirty="0"/>
              <a:t> </a:t>
            </a:r>
            <a:r>
              <a:rPr lang="en-US" dirty="0" err="1"/>
              <a:t>gli</a:t>
            </a:r>
            <a:r>
              <a:rPr lang="en-US" dirty="0"/>
              <a:t> hotel </a:t>
            </a:r>
            <a:r>
              <a:rPr lang="en-US" dirty="0" err="1"/>
              <a:t>più</a:t>
            </a:r>
            <a:r>
              <a:rPr lang="en-US" dirty="0"/>
              <a:t> </a:t>
            </a:r>
            <a:r>
              <a:rPr lang="en-US" dirty="0" err="1"/>
              <a:t>utilizzati</a:t>
            </a:r>
            <a:r>
              <a:rPr lang="en-US" dirty="0"/>
              <a:t> </a:t>
            </a:r>
            <a:r>
              <a:rPr lang="en-US" dirty="0" err="1"/>
              <a:t>nei</a:t>
            </a:r>
            <a:r>
              <a:rPr lang="en-US" dirty="0"/>
              <a:t> </a:t>
            </a:r>
            <a:r>
              <a:rPr lang="en-US" dirty="0" err="1"/>
              <a:t>luoghi</a:t>
            </a:r>
            <a:r>
              <a:rPr lang="en-US" dirty="0"/>
              <a:t> di </a:t>
            </a:r>
            <a:r>
              <a:rPr lang="en-US" dirty="0" err="1"/>
              <a:t>missione</a:t>
            </a:r>
            <a:r>
              <a:rPr lang="en-US" dirty="0"/>
              <a:t> </a:t>
            </a:r>
            <a:r>
              <a:rPr lang="en-US" dirty="0" err="1"/>
              <a:t>abituali</a:t>
            </a:r>
            <a:r>
              <a:rPr lang="en-US" dirty="0"/>
              <a:t>.</a:t>
            </a:r>
            <a:endParaRPr lang="it-IT" dirty="0"/>
          </a:p>
          <a:p>
            <a:pPr lvl="2"/>
            <a:r>
              <a:rPr lang="en-US" dirty="0"/>
              <a:t>Il tool di </a:t>
            </a:r>
            <a:r>
              <a:rPr lang="en-US" dirty="0" err="1"/>
              <a:t>agenzia</a:t>
            </a:r>
            <a:r>
              <a:rPr lang="en-US" dirty="0"/>
              <a:t> </a:t>
            </a:r>
            <a:r>
              <a:rPr lang="en-US" dirty="0" err="1"/>
              <a:t>sarà</a:t>
            </a:r>
            <a:r>
              <a:rPr lang="en-US" dirty="0"/>
              <a:t> </a:t>
            </a:r>
            <a:r>
              <a:rPr lang="en-US" dirty="0" err="1"/>
              <a:t>integrato</a:t>
            </a:r>
            <a:r>
              <a:rPr lang="en-US" dirty="0"/>
              <a:t> con </a:t>
            </a:r>
            <a:r>
              <a:rPr lang="en-US" dirty="0" err="1"/>
              <a:t>portale</a:t>
            </a:r>
            <a:r>
              <a:rPr lang="en-US" dirty="0"/>
              <a:t> </a:t>
            </a:r>
            <a:r>
              <a:rPr lang="en-US" dirty="0" err="1"/>
              <a:t>missioni</a:t>
            </a:r>
            <a:endParaRPr lang="it-IT" dirty="0"/>
          </a:p>
          <a:p>
            <a:pPr lvl="2"/>
            <a:r>
              <a:rPr lang="en-US" dirty="0" err="1"/>
              <a:t>Estratti</a:t>
            </a:r>
            <a:r>
              <a:rPr lang="en-US" dirty="0"/>
              <a:t>  </a:t>
            </a:r>
            <a:r>
              <a:rPr lang="en-US" dirty="0" err="1"/>
              <a:t>conto</a:t>
            </a:r>
            <a:r>
              <a:rPr lang="en-US" dirty="0"/>
              <a:t>  e  </a:t>
            </a:r>
            <a:r>
              <a:rPr lang="en-US" dirty="0" err="1"/>
              <a:t>fattura</a:t>
            </a:r>
            <a:r>
              <a:rPr lang="en-US" dirty="0"/>
              <a:t>  </a:t>
            </a:r>
            <a:r>
              <a:rPr lang="en-US" dirty="0" err="1"/>
              <a:t>dell’agenzia</a:t>
            </a:r>
            <a:r>
              <a:rPr lang="en-US" dirty="0"/>
              <a:t>  </a:t>
            </a:r>
            <a:r>
              <a:rPr lang="en-US" dirty="0" err="1"/>
              <a:t>saranno</a:t>
            </a:r>
            <a:r>
              <a:rPr lang="en-US" dirty="0"/>
              <a:t>  </a:t>
            </a:r>
            <a:r>
              <a:rPr lang="en-US" dirty="0" err="1"/>
              <a:t>caricate</a:t>
            </a:r>
            <a:r>
              <a:rPr lang="en-US" dirty="0"/>
              <a:t>  </a:t>
            </a:r>
            <a:r>
              <a:rPr lang="en-US" dirty="0" err="1"/>
              <a:t>automaticamente</a:t>
            </a:r>
            <a:r>
              <a:rPr lang="en-US" dirty="0"/>
              <a:t>  </a:t>
            </a:r>
            <a:r>
              <a:rPr lang="en-US" dirty="0" err="1"/>
              <a:t>nella</a:t>
            </a:r>
            <a:r>
              <a:rPr lang="en-US" dirty="0"/>
              <a:t>  </a:t>
            </a:r>
            <a:r>
              <a:rPr lang="en-US" dirty="0" err="1"/>
              <a:t>contabilità</a:t>
            </a:r>
            <a:r>
              <a:rPr lang="en-US" dirty="0"/>
              <a:t>:  </a:t>
            </a:r>
            <a:r>
              <a:rPr lang="en-US" dirty="0" err="1"/>
              <a:t>gli</a:t>
            </a:r>
            <a:r>
              <a:rPr lang="en-US" dirty="0"/>
              <a:t>  </a:t>
            </a:r>
            <a:r>
              <a:rPr lang="en-US" dirty="0" err="1"/>
              <a:t>uffici</a:t>
            </a:r>
            <a:r>
              <a:rPr lang="en-US" dirty="0"/>
              <a:t> </a:t>
            </a:r>
            <a:r>
              <a:rPr lang="en-US" dirty="0" err="1"/>
              <a:t>missioni</a:t>
            </a:r>
            <a:r>
              <a:rPr lang="en-US" dirty="0"/>
              <a:t> </a:t>
            </a:r>
            <a:r>
              <a:rPr lang="en-US" dirty="0" err="1"/>
              <a:t>dovranno</a:t>
            </a:r>
            <a:r>
              <a:rPr lang="en-US" dirty="0"/>
              <a:t> solo </a:t>
            </a:r>
            <a:r>
              <a:rPr lang="en-US" dirty="0" err="1"/>
              <a:t>controllare</a:t>
            </a:r>
            <a:r>
              <a:rPr lang="en-US" dirty="0"/>
              <a:t>. Non </a:t>
            </a:r>
            <a:r>
              <a:rPr lang="en-US" dirty="0" err="1"/>
              <a:t>saranno</a:t>
            </a:r>
            <a:r>
              <a:rPr lang="en-US" dirty="0"/>
              <a:t> </a:t>
            </a:r>
            <a:r>
              <a:rPr lang="en-US" dirty="0" err="1"/>
              <a:t>più</a:t>
            </a:r>
            <a:r>
              <a:rPr lang="en-US" dirty="0"/>
              <a:t> </a:t>
            </a:r>
            <a:r>
              <a:rPr lang="en-US" dirty="0" err="1"/>
              <a:t>necessari</a:t>
            </a:r>
            <a:r>
              <a:rPr lang="en-US" dirty="0"/>
              <a:t> </a:t>
            </a:r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anticipi</a:t>
            </a:r>
            <a:r>
              <a:rPr lang="en-US" dirty="0"/>
              <a:t>.</a:t>
            </a:r>
            <a:endParaRPr lang="it-IT" dirty="0"/>
          </a:p>
          <a:p>
            <a:pPr lvl="2"/>
            <a:r>
              <a:rPr lang="en-US" dirty="0"/>
              <a:t>Per  </a:t>
            </a:r>
            <a:r>
              <a:rPr lang="en-US" dirty="0" err="1"/>
              <a:t>i</a:t>
            </a:r>
            <a:r>
              <a:rPr lang="en-US" dirty="0"/>
              <a:t>  </a:t>
            </a:r>
            <a:r>
              <a:rPr lang="en-US" dirty="0" err="1"/>
              <a:t>treni</a:t>
            </a:r>
            <a:r>
              <a:rPr lang="en-US" dirty="0"/>
              <a:t>  </a:t>
            </a:r>
            <a:r>
              <a:rPr lang="en-US" dirty="0" err="1"/>
              <a:t>è</a:t>
            </a:r>
            <a:r>
              <a:rPr lang="en-US" dirty="0"/>
              <a:t>  </a:t>
            </a:r>
            <a:r>
              <a:rPr lang="en-US" dirty="0" err="1"/>
              <a:t>stato</a:t>
            </a:r>
            <a:r>
              <a:rPr lang="en-US" dirty="0"/>
              <a:t>  </a:t>
            </a:r>
            <a:r>
              <a:rPr lang="en-US" dirty="0" err="1"/>
              <a:t>aggiunto</a:t>
            </a:r>
            <a:r>
              <a:rPr lang="en-US" dirty="0"/>
              <a:t>  “</a:t>
            </a:r>
            <a:r>
              <a:rPr lang="en-US" dirty="0" err="1"/>
              <a:t>Italo</a:t>
            </a:r>
            <a:r>
              <a:rPr lang="en-US" dirty="0"/>
              <a:t>”  </a:t>
            </a:r>
            <a:r>
              <a:rPr lang="en-US" dirty="0" err="1"/>
              <a:t>nel</a:t>
            </a:r>
            <a:r>
              <a:rPr lang="en-US" dirty="0"/>
              <a:t>  tool  di  </a:t>
            </a:r>
            <a:r>
              <a:rPr lang="en-US" dirty="0" err="1"/>
              <a:t>Cisalpina</a:t>
            </a:r>
            <a:r>
              <a:rPr lang="en-US" dirty="0"/>
              <a:t>,  </a:t>
            </a:r>
            <a:r>
              <a:rPr lang="en-US" dirty="0" err="1"/>
              <a:t>mentre</a:t>
            </a:r>
            <a:r>
              <a:rPr lang="en-US" dirty="0"/>
              <a:t>  per  </a:t>
            </a:r>
            <a:r>
              <a:rPr lang="en-US" dirty="0" err="1"/>
              <a:t>Trenitalia</a:t>
            </a:r>
            <a:r>
              <a:rPr lang="en-US" dirty="0"/>
              <a:t>  </a:t>
            </a:r>
            <a:r>
              <a:rPr lang="en-US" dirty="0" err="1"/>
              <a:t>continueremo</a:t>
            </a:r>
            <a:r>
              <a:rPr lang="en-US" dirty="0"/>
              <a:t>  a </a:t>
            </a:r>
            <a:r>
              <a:rPr lang="en-US" dirty="0" err="1"/>
              <a:t>prenotare</a:t>
            </a:r>
            <a:r>
              <a:rPr lang="en-US" dirty="0"/>
              <a:t> dal </a:t>
            </a:r>
            <a:r>
              <a:rPr lang="en-US" dirty="0" err="1"/>
              <a:t>loro</a:t>
            </a:r>
            <a:r>
              <a:rPr lang="en-US" dirty="0"/>
              <a:t> </a:t>
            </a:r>
            <a:r>
              <a:rPr lang="en-US" dirty="0" err="1"/>
              <a:t>sito</a:t>
            </a:r>
            <a:r>
              <a:rPr lang="en-US" dirty="0"/>
              <a:t>,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funziona</a:t>
            </a:r>
            <a:r>
              <a:rPr lang="en-US" dirty="0"/>
              <a:t> molto </a:t>
            </a:r>
            <a:r>
              <a:rPr lang="en-US" dirty="0" err="1"/>
              <a:t>bene</a:t>
            </a:r>
            <a:r>
              <a:rPr lang="en-US" dirty="0"/>
              <a:t>.</a:t>
            </a:r>
            <a:endParaRPr lang="it-IT" dirty="0"/>
          </a:p>
          <a:p>
            <a:endParaRPr lang="en-US" dirty="0" smtClean="0"/>
          </a:p>
          <a:p>
            <a:endParaRPr lang="en-US" dirty="0"/>
          </a:p>
          <a:p>
            <a:pPr>
              <a:buFont typeface="Wingdings" charset="0"/>
              <a:buChar char="à"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endParaRPr lang="en-US" dirty="0" smtClean="0">
              <a:sym typeface="Wingding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Lunedi 8 maggio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88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3663" y="0"/>
            <a:ext cx="7780337" cy="9255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ea typeface="+mj-ea"/>
                <a:cs typeface="+mj-cs"/>
              </a:rPr>
              <a:t>Notizie</a:t>
            </a:r>
            <a:r>
              <a:rPr lang="en-US" dirty="0" smtClean="0">
                <a:ea typeface="+mj-ea"/>
                <a:cs typeface="+mj-cs"/>
              </a:rPr>
              <a:t> </a:t>
            </a:r>
            <a:r>
              <a:rPr lang="en-US" dirty="0" err="1" smtClean="0">
                <a:ea typeface="+mj-ea"/>
                <a:cs typeface="+mj-cs"/>
              </a:rPr>
              <a:t>Locali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4747"/>
            <a:ext cx="9144000" cy="593325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 err="1" smtClean="0"/>
              <a:t>Borse</a:t>
            </a:r>
            <a:r>
              <a:rPr lang="en-US" dirty="0" smtClean="0"/>
              <a:t> </a:t>
            </a:r>
            <a:r>
              <a:rPr lang="en-US" dirty="0" err="1" smtClean="0"/>
              <a:t>neodiplomati</a:t>
            </a:r>
            <a:r>
              <a:rPr lang="en-US" dirty="0" smtClean="0"/>
              <a:t>, </a:t>
            </a:r>
          </a:p>
          <a:p>
            <a:pPr marL="0" indent="0">
              <a:buNone/>
              <a:defRPr/>
            </a:pPr>
            <a:r>
              <a:rPr lang="en-US" dirty="0" err="1" smtClean="0"/>
              <a:t>Avuto</a:t>
            </a:r>
            <a:r>
              <a:rPr lang="en-US" dirty="0" smtClean="0"/>
              <a:t> </a:t>
            </a:r>
            <a:r>
              <a:rPr lang="en-US" dirty="0" err="1" smtClean="0"/>
              <a:t>richiesta</a:t>
            </a:r>
            <a:r>
              <a:rPr lang="en-US" dirty="0" smtClean="0"/>
              <a:t> per </a:t>
            </a:r>
            <a:r>
              <a:rPr lang="en-US" dirty="0" err="1" smtClean="0"/>
              <a:t>nuovo</a:t>
            </a:r>
            <a:r>
              <a:rPr lang="en-US" dirty="0" smtClean="0"/>
              <a:t> </a:t>
            </a:r>
            <a:r>
              <a:rPr lang="en-US" dirty="0" err="1" smtClean="0"/>
              <a:t>concorso</a:t>
            </a:r>
            <a:r>
              <a:rPr lang="en-US" dirty="0" smtClean="0"/>
              <a:t> </a:t>
            </a:r>
            <a:r>
              <a:rPr lang="en-US" dirty="0" err="1" smtClean="0"/>
              <a:t>elettronico</a:t>
            </a:r>
            <a:endParaRPr lang="en-US" dirty="0" smtClean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 err="1" smtClean="0"/>
              <a:t>Assegni</a:t>
            </a:r>
            <a:r>
              <a:rPr lang="en-US" dirty="0" smtClean="0"/>
              <a:t> di </a:t>
            </a:r>
            <a:r>
              <a:rPr lang="en-US" dirty="0" err="1" smtClean="0"/>
              <a:t>Ricerca</a:t>
            </a:r>
            <a:endParaRPr lang="en-US" dirty="0" smtClean="0">
              <a:sym typeface="Wingdings"/>
            </a:endParaRPr>
          </a:p>
          <a:p>
            <a:pPr>
              <a:defRPr/>
            </a:pPr>
            <a:r>
              <a:rPr lang="en-US" dirty="0" smtClean="0">
                <a:sym typeface="Wingdings"/>
              </a:rPr>
              <a:t>AR       , </a:t>
            </a:r>
            <a:r>
              <a:rPr lang="en-US" dirty="0" err="1" smtClean="0">
                <a:sym typeface="Wingdings"/>
              </a:rPr>
              <a:t>Ilaria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Mattei</a:t>
            </a:r>
            <a:r>
              <a:rPr lang="en-US" dirty="0" smtClean="0">
                <a:sym typeface="Wingdings"/>
              </a:rPr>
              <a:t>, IRPT_MIUR, </a:t>
            </a:r>
            <a:r>
              <a:rPr lang="en-US" dirty="0" err="1" smtClean="0">
                <a:sym typeface="Wingdings"/>
              </a:rPr>
              <a:t>inizio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apr.</a:t>
            </a:r>
            <a:r>
              <a:rPr lang="en-US" dirty="0" smtClean="0">
                <a:sym typeface="Wingdings"/>
              </a:rPr>
              <a:t> 2017</a:t>
            </a:r>
          </a:p>
          <a:p>
            <a:pPr>
              <a:defRPr/>
            </a:pPr>
            <a:r>
              <a:rPr lang="en-US" dirty="0" smtClean="0">
                <a:sym typeface="Wingdings"/>
              </a:rPr>
              <a:t>AR </a:t>
            </a:r>
            <a:r>
              <a:rPr lang="en-US" dirty="0" err="1" smtClean="0">
                <a:sym typeface="Wingdings"/>
              </a:rPr>
              <a:t>tecn</a:t>
            </a:r>
            <a:r>
              <a:rPr lang="en-US" dirty="0" smtClean="0">
                <a:sym typeface="Wingdings"/>
              </a:rPr>
              <a:t>, AIDA 2020, 2y, 4 </a:t>
            </a:r>
            <a:r>
              <a:rPr lang="en-US" dirty="0" err="1" smtClean="0">
                <a:sym typeface="Wingdings"/>
              </a:rPr>
              <a:t>concorrenti</a:t>
            </a:r>
            <a:r>
              <a:rPr lang="en-US" dirty="0" smtClean="0">
                <a:sym typeface="Wingdings"/>
              </a:rPr>
              <a:t>, </a:t>
            </a:r>
            <a:r>
              <a:rPr lang="en-US" dirty="0" err="1" smtClean="0">
                <a:sym typeface="Wingdings"/>
              </a:rPr>
              <a:t>vincitore</a:t>
            </a:r>
            <a:r>
              <a:rPr lang="en-US" dirty="0" smtClean="0">
                <a:sym typeface="Wingdings"/>
              </a:rPr>
              <a:t> S. </a:t>
            </a:r>
            <a:r>
              <a:rPr lang="en-US" dirty="0" err="1" smtClean="0">
                <a:sym typeface="Wingdings"/>
              </a:rPr>
              <a:t>Zucca</a:t>
            </a:r>
            <a:r>
              <a:rPr lang="en-US" dirty="0" smtClean="0">
                <a:sym typeface="Wingdings"/>
              </a:rPr>
              <a:t>, </a:t>
            </a:r>
            <a:r>
              <a:rPr lang="en-US" dirty="0" err="1" smtClean="0">
                <a:sym typeface="Wingdings"/>
              </a:rPr>
              <a:t>inizio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giugno</a:t>
            </a:r>
            <a:endParaRPr lang="en-US" dirty="0" smtClean="0"/>
          </a:p>
          <a:p>
            <a:pPr marL="0" indent="0"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Art 36 – ESS – 2 </a:t>
            </a:r>
            <a:r>
              <a:rPr lang="en-US" dirty="0" err="1" smtClean="0"/>
              <a:t>domande</a:t>
            </a:r>
            <a:r>
              <a:rPr lang="en-US" dirty="0" smtClean="0"/>
              <a:t> – </a:t>
            </a:r>
            <a:r>
              <a:rPr lang="en-US" dirty="0" err="1" smtClean="0"/>
              <a:t>colloquio</a:t>
            </a:r>
            <a:r>
              <a:rPr lang="en-US" dirty="0" smtClean="0"/>
              <a:t> 12 </a:t>
            </a:r>
            <a:r>
              <a:rPr lang="en-US" dirty="0" err="1" smtClean="0"/>
              <a:t>maggio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Art 15 – </a:t>
            </a:r>
            <a:r>
              <a:rPr lang="en-US" dirty="0" err="1" smtClean="0"/>
              <a:t>Cter</a:t>
            </a:r>
            <a:r>
              <a:rPr lang="en-US" dirty="0" smtClean="0"/>
              <a:t> </a:t>
            </a:r>
            <a:r>
              <a:rPr lang="en-US" dirty="0" err="1" smtClean="0"/>
              <a:t>elettronico</a:t>
            </a:r>
            <a:r>
              <a:rPr lang="en-US" dirty="0" smtClean="0"/>
              <a:t> – 3 </a:t>
            </a:r>
            <a:r>
              <a:rPr lang="en-US" dirty="0" err="1" smtClean="0"/>
              <a:t>domande</a:t>
            </a:r>
            <a:r>
              <a:rPr lang="en-US" dirty="0" smtClean="0"/>
              <a:t> – </a:t>
            </a:r>
            <a:r>
              <a:rPr lang="en-US" dirty="0" err="1" smtClean="0"/>
              <a:t>scritto</a:t>
            </a:r>
            <a:r>
              <a:rPr lang="en-US" dirty="0" smtClean="0"/>
              <a:t> 9 </a:t>
            </a:r>
            <a:r>
              <a:rPr lang="en-US" dirty="0" err="1" smtClean="0"/>
              <a:t>maggio</a:t>
            </a:r>
            <a:endParaRPr lang="en-US" dirty="0" smtClean="0"/>
          </a:p>
          <a:p>
            <a:pPr marL="0" indent="0"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 err="1" smtClean="0"/>
              <a:t>Borse</a:t>
            </a:r>
            <a:r>
              <a:rPr lang="en-US" dirty="0" smtClean="0"/>
              <a:t> doe-NSF  non ci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vincitori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Borse</a:t>
            </a:r>
            <a:r>
              <a:rPr lang="en-US" dirty="0" smtClean="0"/>
              <a:t> summer student INFN NSF/</a:t>
            </a:r>
            <a:r>
              <a:rPr lang="en-US" dirty="0" err="1" smtClean="0"/>
              <a:t>Ligo</a:t>
            </a:r>
            <a:r>
              <a:rPr lang="en-US" dirty="0" smtClean="0"/>
              <a:t> , 1 </a:t>
            </a:r>
            <a:r>
              <a:rPr lang="en-US" dirty="0" err="1" smtClean="0"/>
              <a:t>borsa</a:t>
            </a:r>
            <a:r>
              <a:rPr lang="en-US" dirty="0" smtClean="0"/>
              <a:t> </a:t>
            </a:r>
            <a:r>
              <a:rPr lang="en-US" dirty="0" err="1" smtClean="0"/>
              <a:t>assegnata</a:t>
            </a:r>
            <a:r>
              <a:rPr lang="en-US" dirty="0" smtClean="0"/>
              <a:t>  </a:t>
            </a:r>
            <a:r>
              <a:rPr lang="en-US" dirty="0" err="1" smtClean="0"/>
              <a:t>simone</a:t>
            </a:r>
            <a:r>
              <a:rPr lang="en-US" dirty="0" smtClean="0"/>
              <a:t> </a:t>
            </a:r>
            <a:r>
              <a:rPr lang="en-US" dirty="0" err="1" smtClean="0"/>
              <a:t>trevisan</a:t>
            </a: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   </a:t>
            </a:r>
          </a:p>
          <a:p>
            <a:pPr>
              <a:defRPr/>
            </a:pPr>
            <a:endParaRPr lang="en-US" dirty="0" smtClean="0"/>
          </a:p>
          <a:p>
            <a:pPr marL="0" indent="0"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 smtClean="0"/>
          </a:p>
          <a:p>
            <a:pPr marL="0" indent="0">
              <a:buNone/>
              <a:defRPr/>
            </a:pPr>
            <a:endParaRPr lang="en-US" dirty="0" smtClean="0"/>
          </a:p>
          <a:p>
            <a:pPr marL="0" indent="0">
              <a:buNone/>
              <a:defRPr/>
            </a:pPr>
            <a:endParaRPr lang="en-US" dirty="0" smtClean="0"/>
          </a:p>
        </p:txBody>
      </p:sp>
      <p:sp>
        <p:nvSpPr>
          <p:cNvPr id="18435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mtClean="0"/>
              <a:t>Lunedi 8 maggio 2017</a:t>
            </a:r>
            <a:endParaRPr lang="en-US"/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EF78EE7-C8B6-324D-88C1-0447B0453FF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054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3663" y="0"/>
            <a:ext cx="7780337" cy="9255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ea typeface="+mj-ea"/>
                <a:cs typeface="+mj-cs"/>
              </a:rPr>
              <a:t>Notizie</a:t>
            </a:r>
            <a:r>
              <a:rPr lang="en-US" dirty="0" smtClean="0">
                <a:ea typeface="+mj-ea"/>
                <a:cs typeface="+mj-cs"/>
              </a:rPr>
              <a:t> </a:t>
            </a:r>
            <a:r>
              <a:rPr lang="en-US" dirty="0" err="1" smtClean="0">
                <a:ea typeface="+mj-ea"/>
                <a:cs typeface="+mj-cs"/>
              </a:rPr>
              <a:t>Locali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4747"/>
            <a:ext cx="9144000" cy="5933253"/>
          </a:xfrm>
        </p:spPr>
        <p:txBody>
          <a:bodyPr rtlCol="0">
            <a:normAutofit/>
          </a:bodyPr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err="1" smtClean="0"/>
              <a:t>Concorsi</a:t>
            </a:r>
            <a:r>
              <a:rPr lang="en-US" dirty="0" smtClean="0"/>
              <a:t> TI: 2 </a:t>
            </a:r>
            <a:r>
              <a:rPr lang="en-US" dirty="0" err="1" smtClean="0"/>
              <a:t>posti</a:t>
            </a:r>
            <a:r>
              <a:rPr lang="en-US" dirty="0" smtClean="0"/>
              <a:t> </a:t>
            </a:r>
            <a:r>
              <a:rPr lang="en-US" dirty="0" err="1" smtClean="0"/>
              <a:t>Tecnologi</a:t>
            </a:r>
            <a:r>
              <a:rPr lang="en-US" dirty="0" smtClean="0"/>
              <a:t> per LASA</a:t>
            </a:r>
          </a:p>
          <a:p>
            <a:pPr>
              <a:defRPr/>
            </a:pPr>
            <a:r>
              <a:rPr lang="en-US" dirty="0" smtClean="0"/>
              <a:t>4 </a:t>
            </a:r>
            <a:r>
              <a:rPr lang="en-US" dirty="0" err="1" smtClean="0"/>
              <a:t>domande</a:t>
            </a:r>
            <a:r>
              <a:rPr lang="en-US" dirty="0" smtClean="0"/>
              <a:t> – </a:t>
            </a:r>
            <a:r>
              <a:rPr lang="en-US" dirty="0" err="1" smtClean="0"/>
              <a:t>commissione</a:t>
            </a:r>
            <a:r>
              <a:rPr lang="en-US" dirty="0" smtClean="0"/>
              <a:t> </a:t>
            </a:r>
            <a:r>
              <a:rPr lang="en-US" dirty="0" err="1" smtClean="0"/>
              <a:t>puo</a:t>
            </a:r>
            <a:r>
              <a:rPr lang="en-US" dirty="0" smtClean="0"/>
              <a:t> </a:t>
            </a:r>
            <a:r>
              <a:rPr lang="en-US" dirty="0" err="1" smtClean="0"/>
              <a:t>riunirsi</a:t>
            </a:r>
            <a:r>
              <a:rPr lang="en-US" dirty="0" smtClean="0"/>
              <a:t> solo </a:t>
            </a:r>
            <a:r>
              <a:rPr lang="en-US" dirty="0" err="1" smtClean="0"/>
              <a:t>dopo</a:t>
            </a:r>
            <a:r>
              <a:rPr lang="en-US" dirty="0" smtClean="0"/>
              <a:t> 10 </a:t>
            </a:r>
            <a:r>
              <a:rPr lang="en-US" dirty="0" err="1" smtClean="0"/>
              <a:t>maggio</a:t>
            </a:r>
            <a:endParaRPr lang="en-US" dirty="0" smtClean="0"/>
          </a:p>
          <a:p>
            <a:pPr>
              <a:defRPr/>
            </a:pPr>
            <a:endParaRPr lang="en-US" dirty="0" smtClean="0"/>
          </a:p>
          <a:p>
            <a:r>
              <a:rPr lang="en-US" dirty="0" err="1" smtClean="0"/>
              <a:t>Convenzione</a:t>
            </a:r>
            <a:r>
              <a:rPr lang="en-US" dirty="0" smtClean="0"/>
              <a:t> </a:t>
            </a:r>
            <a:r>
              <a:rPr lang="en-US" dirty="0" err="1"/>
              <a:t>disabili</a:t>
            </a:r>
            <a:r>
              <a:rPr lang="en-US" dirty="0"/>
              <a:t> </a:t>
            </a:r>
            <a:r>
              <a:rPr lang="en-US" dirty="0" err="1" smtClean="0"/>
              <a:t>inviata</a:t>
            </a:r>
            <a:r>
              <a:rPr lang="en-US" dirty="0" smtClean="0"/>
              <a:t> a </a:t>
            </a:r>
            <a:r>
              <a:rPr lang="en-US" dirty="0" err="1" smtClean="0"/>
              <a:t>febbraio</a:t>
            </a:r>
            <a:r>
              <a:rPr lang="en-US" dirty="0" smtClean="0"/>
              <a:t> </a:t>
            </a:r>
            <a:r>
              <a:rPr lang="en-US" dirty="0" err="1"/>
              <a:t>è</a:t>
            </a:r>
            <a:r>
              <a:rPr lang="en-US" dirty="0"/>
              <a:t> in </a:t>
            </a:r>
            <a:r>
              <a:rPr lang="en-US" dirty="0" err="1"/>
              <a:t>analisi</a:t>
            </a:r>
            <a:r>
              <a:rPr lang="en-US" dirty="0"/>
              <a:t> al </a:t>
            </a:r>
            <a:r>
              <a:rPr lang="en-US" dirty="0" err="1"/>
              <a:t>centro</a:t>
            </a:r>
            <a:r>
              <a:rPr lang="en-US" dirty="0"/>
              <a:t> </a:t>
            </a:r>
            <a:r>
              <a:rPr lang="en-US" dirty="0" err="1" smtClean="0"/>
              <a:t>dell'impiego</a:t>
            </a:r>
            <a:endParaRPr lang="en-US" dirty="0" smtClean="0"/>
          </a:p>
          <a:p>
            <a:r>
              <a:rPr lang="en-US" dirty="0" err="1" smtClean="0"/>
              <a:t>Nessuna</a:t>
            </a:r>
            <a:r>
              <a:rPr lang="en-US" dirty="0" smtClean="0"/>
              <a:t> </a:t>
            </a:r>
            <a:r>
              <a:rPr lang="en-US" dirty="0" err="1" smtClean="0"/>
              <a:t>risposta</a:t>
            </a: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Nel</a:t>
            </a:r>
            <a:r>
              <a:rPr lang="en-US" dirty="0" smtClean="0"/>
              <a:t> </a:t>
            </a:r>
            <a:r>
              <a:rPr lang="en-US" dirty="0" err="1" smtClean="0"/>
              <a:t>frattempo</a:t>
            </a:r>
            <a:r>
              <a:rPr lang="en-US" dirty="0" smtClean="0"/>
              <a:t> </a:t>
            </a:r>
            <a:r>
              <a:rPr lang="en-US" dirty="0" err="1" smtClean="0"/>
              <a:t>approvato</a:t>
            </a:r>
            <a:r>
              <a:rPr lang="en-US" dirty="0" smtClean="0"/>
              <a:t> </a:t>
            </a:r>
            <a:r>
              <a:rPr lang="en-US" dirty="0" err="1" smtClean="0"/>
              <a:t>bando</a:t>
            </a:r>
            <a:r>
              <a:rPr lang="en-US" dirty="0" smtClean="0"/>
              <a:t> per </a:t>
            </a:r>
            <a:r>
              <a:rPr lang="en-US" dirty="0" err="1" smtClean="0"/>
              <a:t>coll</a:t>
            </a:r>
            <a:r>
              <a:rPr lang="en-US" dirty="0" smtClean="0"/>
              <a:t> </a:t>
            </a:r>
            <a:r>
              <a:rPr lang="en-US" dirty="0" err="1" smtClean="0"/>
              <a:t>amm</a:t>
            </a:r>
            <a:r>
              <a:rPr lang="en-US" dirty="0" smtClean="0"/>
              <a:t>. , </a:t>
            </a:r>
            <a:r>
              <a:rPr lang="en-US" dirty="0" err="1" smtClean="0"/>
              <a:t>uscira</a:t>
            </a:r>
            <a:r>
              <a:rPr lang="en-US" dirty="0" smtClean="0"/>
              <a:t>’ a </a:t>
            </a:r>
            <a:r>
              <a:rPr lang="en-US" dirty="0" err="1" smtClean="0"/>
              <a:t>breve</a:t>
            </a:r>
            <a:endParaRPr lang="en-US" dirty="0" smtClean="0"/>
          </a:p>
          <a:p>
            <a:pPr marL="0" indent="0">
              <a:buNone/>
              <a:defRPr/>
            </a:pPr>
            <a:endParaRPr lang="en-US" dirty="0"/>
          </a:p>
        </p:txBody>
      </p:sp>
      <p:sp>
        <p:nvSpPr>
          <p:cNvPr id="18435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mtClean="0"/>
              <a:t>Lunedi 8 maggio 2017</a:t>
            </a:r>
            <a:endParaRPr lang="en-US"/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EF78EE7-C8B6-324D-88C1-0447B0453FF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887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Notizie</a:t>
            </a:r>
            <a:r>
              <a:rPr lang="en-US" dirty="0" smtClean="0"/>
              <a:t> </a:t>
            </a:r>
            <a:r>
              <a:rPr lang="en-US" dirty="0" err="1" smtClean="0"/>
              <a:t>Locali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4747"/>
            <a:ext cx="9144000" cy="5933253"/>
          </a:xfrm>
        </p:spPr>
        <p:txBody>
          <a:bodyPr>
            <a:normAutofit/>
          </a:bodyPr>
          <a:lstStyle/>
          <a:p>
            <a:pPr marL="274320" lvl="1" indent="0">
              <a:buNone/>
            </a:pPr>
            <a:r>
              <a:rPr lang="en-US" dirty="0" err="1" smtClean="0">
                <a:solidFill>
                  <a:schemeClr val="tx1"/>
                </a:solidFill>
              </a:rPr>
              <a:t>Prossimi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consigli</a:t>
            </a:r>
            <a:r>
              <a:rPr lang="en-US" dirty="0" smtClean="0">
                <a:solidFill>
                  <a:schemeClr val="tx1"/>
                </a:solidFill>
              </a:rPr>
              <a:t> di </a:t>
            </a:r>
            <a:r>
              <a:rPr lang="en-US" dirty="0" err="1" smtClean="0">
                <a:solidFill>
                  <a:schemeClr val="tx1"/>
                </a:solidFill>
              </a:rPr>
              <a:t>Sezione</a:t>
            </a:r>
            <a:endParaRPr lang="en-US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30 </a:t>
            </a:r>
            <a:r>
              <a:rPr lang="en-US" dirty="0" err="1" smtClean="0">
                <a:solidFill>
                  <a:schemeClr val="tx1"/>
                </a:solidFill>
              </a:rPr>
              <a:t>giugno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mattina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consuntivi</a:t>
            </a:r>
            <a:r>
              <a:rPr lang="en-US" dirty="0" smtClean="0">
                <a:solidFill>
                  <a:schemeClr val="tx1"/>
                </a:solidFill>
              </a:rPr>
              <a:t> e </a:t>
            </a:r>
            <a:r>
              <a:rPr lang="en-US" dirty="0" err="1" smtClean="0">
                <a:solidFill>
                  <a:schemeClr val="tx1"/>
                </a:solidFill>
              </a:rPr>
              <a:t>preventivi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servizi</a:t>
            </a:r>
            <a:endParaRPr lang="en-US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13 </a:t>
            </a:r>
            <a:r>
              <a:rPr lang="en-US" dirty="0" err="1" smtClean="0">
                <a:solidFill>
                  <a:schemeClr val="tx1"/>
                </a:solidFill>
              </a:rPr>
              <a:t>luglio</a:t>
            </a:r>
            <a:r>
              <a:rPr lang="en-US" dirty="0" smtClean="0">
                <a:solidFill>
                  <a:schemeClr val="tx1"/>
                </a:solidFill>
              </a:rPr>
              <a:t> , </a:t>
            </a:r>
            <a:r>
              <a:rPr lang="en-US" dirty="0" err="1" smtClean="0">
                <a:solidFill>
                  <a:schemeClr val="tx1"/>
                </a:solidFill>
              </a:rPr>
              <a:t>tutto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giorno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sessione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preventivi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marL="274320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14 </a:t>
            </a:r>
            <a:r>
              <a:rPr lang="en-US" dirty="0" err="1" smtClean="0">
                <a:solidFill>
                  <a:schemeClr val="tx1"/>
                </a:solidFill>
              </a:rPr>
              <a:t>luglio</a:t>
            </a:r>
            <a:r>
              <a:rPr lang="en-US" dirty="0" smtClean="0">
                <a:solidFill>
                  <a:schemeClr val="tx1"/>
                </a:solidFill>
              </a:rPr>
              <a:t> , </a:t>
            </a:r>
            <a:r>
              <a:rPr lang="en-US" dirty="0" err="1" smtClean="0">
                <a:solidFill>
                  <a:schemeClr val="tx1"/>
                </a:solidFill>
              </a:rPr>
              <a:t>mattina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riservata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coordinatori</a:t>
            </a:r>
            <a:r>
              <a:rPr lang="en-US" dirty="0" smtClean="0">
                <a:solidFill>
                  <a:schemeClr val="tx1"/>
                </a:solidFill>
              </a:rPr>
              <a:t> se </a:t>
            </a:r>
            <a:r>
              <a:rPr lang="en-US" dirty="0" err="1" smtClean="0">
                <a:solidFill>
                  <a:schemeClr val="tx1"/>
                </a:solidFill>
              </a:rPr>
              <a:t>necessario</a:t>
            </a:r>
            <a:endParaRPr lang="en-US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3 </a:t>
            </a:r>
            <a:r>
              <a:rPr lang="en-US" dirty="0" err="1" smtClean="0">
                <a:solidFill>
                  <a:schemeClr val="tx1"/>
                </a:solidFill>
              </a:rPr>
              <a:t>ottobre</a:t>
            </a:r>
            <a:r>
              <a:rPr lang="en-US" dirty="0" smtClean="0">
                <a:solidFill>
                  <a:schemeClr val="tx1"/>
                </a:solidFill>
              </a:rPr>
              <a:t> , pome</a:t>
            </a:r>
            <a:endParaRPr lang="en-US" dirty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30 </a:t>
            </a:r>
            <a:r>
              <a:rPr lang="en-US" dirty="0" err="1" smtClean="0">
                <a:solidFill>
                  <a:schemeClr val="tx1"/>
                </a:solidFill>
              </a:rPr>
              <a:t>novembre</a:t>
            </a:r>
            <a:r>
              <a:rPr lang="en-US" dirty="0" smtClean="0">
                <a:solidFill>
                  <a:schemeClr val="tx1"/>
                </a:solidFill>
              </a:rPr>
              <a:t>, pome</a:t>
            </a:r>
          </a:p>
          <a:p>
            <a:pPr marL="27432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Le date </a:t>
            </a:r>
            <a:r>
              <a:rPr lang="en-US" dirty="0" err="1" smtClean="0">
                <a:solidFill>
                  <a:schemeClr val="tx1"/>
                </a:solidFill>
              </a:rPr>
              <a:t>sono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pubblicate</a:t>
            </a:r>
            <a:r>
              <a:rPr lang="en-US" dirty="0" smtClean="0">
                <a:solidFill>
                  <a:schemeClr val="tx1"/>
                </a:solidFill>
              </a:rPr>
              <a:t> in </a:t>
            </a:r>
            <a:r>
              <a:rPr lang="en-US" dirty="0" err="1" smtClean="0">
                <a:solidFill>
                  <a:schemeClr val="tx1"/>
                </a:solidFill>
              </a:rPr>
              <a:t>agenda.infn.it</a:t>
            </a:r>
            <a:r>
              <a:rPr lang="en-US" dirty="0" smtClean="0">
                <a:solidFill>
                  <a:schemeClr val="tx1"/>
                </a:solidFill>
              </a:rPr>
              <a:t> e </a:t>
            </a:r>
            <a:r>
              <a:rPr lang="en-US" dirty="0" err="1" smtClean="0">
                <a:solidFill>
                  <a:schemeClr val="tx1"/>
                </a:solidFill>
              </a:rPr>
              <a:t>sul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nuovo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sito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della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sezione</a:t>
            </a:r>
            <a:endParaRPr lang="en-US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r>
              <a:rPr lang="en-US" dirty="0" err="1" smtClean="0">
                <a:solidFill>
                  <a:schemeClr val="tx1"/>
                </a:solidFill>
              </a:rPr>
              <a:t>Chiusure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Dipartimento</a:t>
            </a:r>
            <a:r>
              <a:rPr lang="en-US" dirty="0" smtClean="0">
                <a:solidFill>
                  <a:schemeClr val="tx1"/>
                </a:solidFill>
                <a:sym typeface="Wingdings"/>
              </a:rPr>
              <a:t>  </a:t>
            </a:r>
            <a:r>
              <a:rPr lang="en-US" dirty="0" err="1" smtClean="0">
                <a:solidFill>
                  <a:schemeClr val="tx1"/>
                </a:solidFill>
                <a:sym typeface="Wingdings"/>
              </a:rPr>
              <a:t>ferie</a:t>
            </a:r>
            <a:endParaRPr lang="en-US" dirty="0" smtClean="0">
              <a:solidFill>
                <a:schemeClr val="tx1"/>
              </a:solidFill>
              <a:sym typeface="Wingdings"/>
            </a:endParaRPr>
          </a:p>
          <a:p>
            <a:pPr marL="274320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24 </a:t>
            </a:r>
            <a:r>
              <a:rPr lang="en-US" dirty="0" err="1" smtClean="0">
                <a:solidFill>
                  <a:schemeClr val="tx1"/>
                </a:solidFill>
              </a:rPr>
              <a:t>Aprile</a:t>
            </a:r>
            <a:r>
              <a:rPr lang="en-US" dirty="0" smtClean="0">
                <a:solidFill>
                  <a:schemeClr val="tx1"/>
                </a:solidFill>
              </a:rPr>
              <a:t>, 14-22 </a:t>
            </a:r>
            <a:r>
              <a:rPr lang="en-US" dirty="0" err="1" smtClean="0">
                <a:solidFill>
                  <a:schemeClr val="tx1"/>
                </a:solidFill>
              </a:rPr>
              <a:t>Agosto</a:t>
            </a:r>
            <a:r>
              <a:rPr lang="en-US" dirty="0" smtClean="0">
                <a:solidFill>
                  <a:schemeClr val="tx1"/>
                </a:solidFill>
              </a:rPr>
              <a:t> (6gg </a:t>
            </a:r>
            <a:r>
              <a:rPr lang="en-US" dirty="0" err="1" smtClean="0">
                <a:solidFill>
                  <a:schemeClr val="tx1"/>
                </a:solidFill>
              </a:rPr>
              <a:t>lavorativi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marL="274320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7-11 </a:t>
            </a:r>
            <a:r>
              <a:rPr lang="en-US" dirty="0" err="1" smtClean="0">
                <a:solidFill>
                  <a:schemeClr val="tx1"/>
                </a:solidFill>
              </a:rPr>
              <a:t>Agosto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dirty="0" err="1" smtClean="0">
                <a:solidFill>
                  <a:schemeClr val="tx1"/>
                </a:solidFill>
              </a:rPr>
              <a:t>orario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ridotto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dipartimento</a:t>
            </a:r>
            <a:endParaRPr lang="en-US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r>
              <a:rPr lang="en-US" dirty="0" err="1" smtClean="0">
                <a:solidFill>
                  <a:schemeClr val="tx1"/>
                </a:solidFill>
              </a:rPr>
              <a:t>Sono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previste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eccezioni</a:t>
            </a:r>
            <a:r>
              <a:rPr lang="en-US" dirty="0" smtClean="0">
                <a:solidFill>
                  <a:schemeClr val="tx1"/>
                </a:solidFill>
              </a:rPr>
              <a:t> per </a:t>
            </a:r>
            <a:r>
              <a:rPr lang="en-US" dirty="0" err="1" smtClean="0">
                <a:solidFill>
                  <a:schemeClr val="tx1"/>
                </a:solidFill>
              </a:rPr>
              <a:t>esigenze</a:t>
            </a:r>
            <a:r>
              <a:rPr lang="en-US" dirty="0" smtClean="0">
                <a:solidFill>
                  <a:schemeClr val="tx1"/>
                </a:solidFill>
              </a:rPr>
              <a:t> di </a:t>
            </a:r>
            <a:r>
              <a:rPr lang="en-US" dirty="0" err="1" smtClean="0">
                <a:solidFill>
                  <a:schemeClr val="tx1"/>
                </a:solidFill>
              </a:rPr>
              <a:t>servizio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es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en-US" dirty="0" err="1" smtClean="0">
                <a:solidFill>
                  <a:schemeClr val="tx1"/>
                </a:solidFill>
              </a:rPr>
              <a:t>turni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centro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calcolo</a:t>
            </a:r>
            <a:endParaRPr lang="en-US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Lunedi 8 maggio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378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Notizie</a:t>
            </a:r>
            <a:r>
              <a:rPr lang="en-US" dirty="0" smtClean="0"/>
              <a:t> </a:t>
            </a:r>
            <a:r>
              <a:rPr lang="en-US" dirty="0" err="1" smtClean="0"/>
              <a:t>Locali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4747"/>
            <a:ext cx="9144000" cy="5933253"/>
          </a:xfrm>
        </p:spPr>
        <p:txBody>
          <a:bodyPr>
            <a:normAutofit/>
          </a:bodyPr>
          <a:lstStyle/>
          <a:p>
            <a:pPr marL="274320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r>
              <a:rPr lang="en-US" dirty="0" err="1" smtClean="0">
                <a:solidFill>
                  <a:schemeClr val="tx1"/>
                </a:solidFill>
              </a:rPr>
              <a:t>Nuovo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portale</a:t>
            </a:r>
            <a:r>
              <a:rPr lang="en-US" dirty="0" smtClean="0">
                <a:solidFill>
                  <a:schemeClr val="tx1"/>
                </a:solidFill>
              </a:rPr>
              <a:t> web </a:t>
            </a:r>
            <a:r>
              <a:rPr lang="en-US" dirty="0" err="1" smtClean="0">
                <a:solidFill>
                  <a:schemeClr val="tx1"/>
                </a:solidFill>
              </a:rPr>
              <a:t>della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sezione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</a:p>
          <a:p>
            <a:pPr marL="274320" lvl="1" indent="0">
              <a:buNone/>
            </a:pPr>
            <a:r>
              <a:rPr lang="en-US" dirty="0">
                <a:solidFill>
                  <a:schemeClr val="tx1"/>
                </a:solidFill>
                <a:hlinkClick r:id="rId2"/>
              </a:rPr>
              <a:t>h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ome.mi.infn.it</a:t>
            </a:r>
            <a:endParaRPr lang="en-US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r>
              <a:rPr lang="en-US" dirty="0" err="1">
                <a:solidFill>
                  <a:schemeClr val="tx1"/>
                </a:solidFill>
              </a:rPr>
              <a:t>h</a:t>
            </a:r>
            <a:r>
              <a:rPr lang="en-US" dirty="0" err="1" smtClean="0">
                <a:solidFill>
                  <a:schemeClr val="tx1"/>
                </a:solidFill>
              </a:rPr>
              <a:t>omelasa.mi.infn.it</a:t>
            </a:r>
            <a:endParaRPr lang="en-US" dirty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Molto </a:t>
            </a:r>
            <a:r>
              <a:rPr lang="en-US" dirty="0" err="1" smtClean="0">
                <a:solidFill>
                  <a:schemeClr val="tx1"/>
                </a:solidFill>
              </a:rPr>
              <a:t>lavoro</a:t>
            </a:r>
            <a:r>
              <a:rPr lang="en-US" dirty="0" smtClean="0">
                <a:solidFill>
                  <a:schemeClr val="tx1"/>
                </a:solidFill>
              </a:rPr>
              <a:t> di </a:t>
            </a:r>
            <a:r>
              <a:rPr lang="en-US" dirty="0" err="1" smtClean="0">
                <a:solidFill>
                  <a:schemeClr val="tx1"/>
                </a:solidFill>
              </a:rPr>
              <a:t>Benedicte</a:t>
            </a:r>
            <a:r>
              <a:rPr lang="en-US" dirty="0" smtClean="0">
                <a:solidFill>
                  <a:schemeClr val="tx1"/>
                </a:solidFill>
              </a:rPr>
              <a:t> Million, Andrea </a:t>
            </a:r>
            <a:r>
              <a:rPr lang="en-US" dirty="0" err="1" smtClean="0">
                <a:solidFill>
                  <a:schemeClr val="tx1"/>
                </a:solidFill>
              </a:rPr>
              <a:t>Baldini</a:t>
            </a:r>
            <a:r>
              <a:rPr lang="en-US" dirty="0" smtClean="0">
                <a:solidFill>
                  <a:schemeClr val="tx1"/>
                </a:solidFill>
              </a:rPr>
              <a:t> , </a:t>
            </a:r>
            <a:r>
              <a:rPr lang="en-US" dirty="0" err="1">
                <a:solidFill>
                  <a:schemeClr val="tx1"/>
                </a:solidFill>
              </a:rPr>
              <a:t>G</a:t>
            </a:r>
            <a:r>
              <a:rPr lang="en-US" dirty="0" err="1" smtClean="0">
                <a:solidFill>
                  <a:schemeClr val="tx1"/>
                </a:solidFill>
              </a:rPr>
              <a:t>ianpietro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Spada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</a:p>
          <a:p>
            <a:pPr marL="274320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A </a:t>
            </a:r>
            <a:r>
              <a:rPr lang="en-US" dirty="0" err="1" smtClean="0">
                <a:solidFill>
                  <a:schemeClr val="tx1"/>
                </a:solidFill>
              </a:rPr>
              <a:t>buon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punto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contenuti</a:t>
            </a:r>
            <a:r>
              <a:rPr lang="en-US" dirty="0" smtClean="0">
                <a:solidFill>
                  <a:schemeClr val="tx1"/>
                </a:solidFill>
              </a:rPr>
              <a:t> per </a:t>
            </a:r>
            <a:r>
              <a:rPr lang="en-US" dirty="0" err="1" smtClean="0">
                <a:solidFill>
                  <a:schemeClr val="tx1"/>
                </a:solidFill>
              </a:rPr>
              <a:t>l’esterno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</a:p>
          <a:p>
            <a:pPr marL="274320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Occorre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finire</a:t>
            </a:r>
            <a:r>
              <a:rPr lang="en-US" dirty="0" smtClean="0">
                <a:solidFill>
                  <a:schemeClr val="tx1"/>
                </a:solidFill>
              </a:rPr>
              <a:t> di </a:t>
            </a:r>
            <a:r>
              <a:rPr lang="en-US" dirty="0" err="1" smtClean="0">
                <a:solidFill>
                  <a:schemeClr val="tx1"/>
                </a:solidFill>
              </a:rPr>
              <a:t>completare</a:t>
            </a:r>
            <a:r>
              <a:rPr lang="en-US" dirty="0" smtClean="0">
                <a:solidFill>
                  <a:schemeClr val="tx1"/>
                </a:solidFill>
              </a:rPr>
              <a:t> le </a:t>
            </a:r>
            <a:r>
              <a:rPr lang="en-US" dirty="0" err="1" smtClean="0">
                <a:solidFill>
                  <a:schemeClr val="tx1"/>
                </a:solidFill>
              </a:rPr>
              <a:t>informazioni</a:t>
            </a:r>
            <a:r>
              <a:rPr lang="en-US" dirty="0" smtClean="0">
                <a:solidFill>
                  <a:schemeClr val="tx1"/>
                </a:solidFill>
              </a:rPr>
              <a:t> per la community. </a:t>
            </a:r>
            <a:r>
              <a:rPr lang="en-US" dirty="0" err="1" smtClean="0">
                <a:solidFill>
                  <a:schemeClr val="tx1"/>
                </a:solidFill>
              </a:rPr>
              <a:t>Nel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frattempo</a:t>
            </a:r>
            <a:r>
              <a:rPr lang="en-US" dirty="0" smtClean="0">
                <a:solidFill>
                  <a:schemeClr val="tx1"/>
                </a:solidFill>
              </a:rPr>
              <a:t> ci </a:t>
            </a:r>
            <a:r>
              <a:rPr lang="en-US" dirty="0" err="1" smtClean="0">
                <a:solidFill>
                  <a:schemeClr val="tx1"/>
                </a:solidFill>
              </a:rPr>
              <a:t>sono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stati</a:t>
            </a:r>
            <a:r>
              <a:rPr lang="en-US" dirty="0" smtClean="0">
                <a:solidFill>
                  <a:schemeClr val="tx1"/>
                </a:solidFill>
              </a:rPr>
              <a:t> 2 tutorial per </a:t>
            </a:r>
            <a:r>
              <a:rPr lang="en-US" dirty="0" err="1" smtClean="0">
                <a:solidFill>
                  <a:schemeClr val="tx1"/>
                </a:solidFill>
              </a:rPr>
              <a:t>segreterie</a:t>
            </a:r>
            <a:r>
              <a:rPr lang="en-US" dirty="0" smtClean="0">
                <a:solidFill>
                  <a:schemeClr val="tx1"/>
                </a:solidFill>
              </a:rPr>
              <a:t> e </a:t>
            </a:r>
            <a:r>
              <a:rPr lang="en-US" dirty="0" err="1" smtClean="0">
                <a:solidFill>
                  <a:schemeClr val="tx1"/>
                </a:solidFill>
              </a:rPr>
              <a:t>responsabili</a:t>
            </a:r>
            <a:endParaRPr lang="en-US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Lunedi 8 maggio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219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RIFORMA EPR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5308"/>
            <a:ext cx="8229600" cy="5431692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Decreto</a:t>
            </a:r>
            <a:r>
              <a:rPr lang="en-US" b="1" dirty="0" smtClean="0"/>
              <a:t> </a:t>
            </a:r>
            <a:r>
              <a:rPr lang="en-US" b="1" dirty="0" err="1"/>
              <a:t>legislativo</a:t>
            </a:r>
            <a:r>
              <a:rPr lang="en-US" b="1" dirty="0"/>
              <a:t> </a:t>
            </a:r>
            <a:r>
              <a:rPr lang="en-US" b="1" dirty="0" err="1"/>
              <a:t>recante</a:t>
            </a:r>
            <a:r>
              <a:rPr lang="en-US" b="1" dirty="0"/>
              <a:t> </a:t>
            </a:r>
            <a:r>
              <a:rPr lang="en-US" b="1" dirty="0" err="1"/>
              <a:t>semplificazione</a:t>
            </a:r>
            <a:r>
              <a:rPr lang="en-US" b="1" dirty="0"/>
              <a:t> </a:t>
            </a:r>
            <a:r>
              <a:rPr lang="en-US" b="1" dirty="0" err="1"/>
              <a:t>delle</a:t>
            </a:r>
            <a:r>
              <a:rPr lang="en-US" b="1" dirty="0"/>
              <a:t> </a:t>
            </a:r>
            <a:r>
              <a:rPr lang="en-US" b="1" dirty="0" err="1"/>
              <a:t>attività</a:t>
            </a:r>
            <a:r>
              <a:rPr lang="en-US" b="1" dirty="0"/>
              <a:t> </a:t>
            </a:r>
            <a:r>
              <a:rPr lang="en-US" b="1" dirty="0" err="1"/>
              <a:t>degli</a:t>
            </a:r>
            <a:r>
              <a:rPr lang="en-US" b="1" dirty="0"/>
              <a:t> </a:t>
            </a:r>
            <a:r>
              <a:rPr lang="en-US" b="1" dirty="0" err="1"/>
              <a:t>enti</a:t>
            </a:r>
            <a:r>
              <a:rPr lang="en-US" b="1" dirty="0"/>
              <a:t> </a:t>
            </a:r>
            <a:r>
              <a:rPr lang="en-US" b="1" dirty="0" err="1"/>
              <a:t>pubblici</a:t>
            </a:r>
            <a:r>
              <a:rPr lang="en-US" b="1" dirty="0"/>
              <a:t> di </a:t>
            </a:r>
            <a:r>
              <a:rPr lang="en-US" b="1" dirty="0" err="1" smtClean="0"/>
              <a:t>ricerca</a:t>
            </a:r>
            <a:r>
              <a:rPr lang="en-US" b="1" dirty="0"/>
              <a:t> </a:t>
            </a:r>
            <a:r>
              <a:rPr lang="en-US" b="1" dirty="0" smtClean="0"/>
              <a:t>.</a:t>
            </a:r>
            <a:r>
              <a:rPr lang="en-US" dirty="0" smtClean="0"/>
              <a:t>D.Lg.218 del 25 </a:t>
            </a:r>
            <a:r>
              <a:rPr lang="en-US" dirty="0" err="1" smtClean="0"/>
              <a:t>Novembre</a:t>
            </a:r>
            <a:r>
              <a:rPr lang="en-US" dirty="0" smtClean="0"/>
              <a:t> 2016</a:t>
            </a:r>
          </a:p>
          <a:p>
            <a:endParaRPr lang="en-US" dirty="0" smtClean="0"/>
          </a:p>
          <a:p>
            <a:r>
              <a:rPr lang="en-US" dirty="0" err="1" smtClean="0"/>
              <a:t>Introdotta</a:t>
            </a:r>
            <a:r>
              <a:rPr lang="en-US" dirty="0" smtClean="0"/>
              <a:t> </a:t>
            </a:r>
            <a:r>
              <a:rPr lang="en-US" dirty="0" err="1" smtClean="0"/>
              <a:t>autonomia</a:t>
            </a:r>
            <a:r>
              <a:rPr lang="en-US" dirty="0" smtClean="0"/>
              <a:t> </a:t>
            </a:r>
            <a:r>
              <a:rPr lang="en-US" dirty="0" err="1" smtClean="0"/>
              <a:t>statutaria</a:t>
            </a:r>
            <a:r>
              <a:rPr lang="en-US" dirty="0" smtClean="0"/>
              <a:t> e </a:t>
            </a:r>
            <a:r>
              <a:rPr lang="en-US" dirty="0" err="1" smtClean="0"/>
              <a:t>regolamentare</a:t>
            </a:r>
            <a:r>
              <a:rPr lang="en-US" dirty="0" smtClean="0"/>
              <a:t> EPR, </a:t>
            </a:r>
            <a:r>
              <a:rPr lang="en-US" dirty="0" smtClean="0">
                <a:sym typeface="Wingdings"/>
              </a:rPr>
              <a:t>6mesi per </a:t>
            </a:r>
            <a:r>
              <a:rPr lang="en-US" dirty="0" err="1" smtClean="0">
                <a:sym typeface="Wingdings"/>
              </a:rPr>
              <a:t>scriverli</a:t>
            </a:r>
            <a:endParaRPr lang="en-US" dirty="0" smtClean="0"/>
          </a:p>
          <a:p>
            <a:r>
              <a:rPr lang="en-US" dirty="0" err="1" smtClean="0"/>
              <a:t>Recepita</a:t>
            </a:r>
            <a:r>
              <a:rPr lang="en-US" dirty="0" smtClean="0"/>
              <a:t> </a:t>
            </a:r>
            <a:r>
              <a:rPr lang="en-US" dirty="0" err="1" smtClean="0"/>
              <a:t>carta</a:t>
            </a:r>
            <a:r>
              <a:rPr lang="en-US" dirty="0" smtClean="0"/>
              <a:t> </a:t>
            </a:r>
            <a:r>
              <a:rPr lang="en-US" dirty="0" err="1" smtClean="0"/>
              <a:t>europea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ricercatori</a:t>
            </a:r>
            <a:r>
              <a:rPr lang="en-US" dirty="0" smtClean="0"/>
              <a:t>(2005/251/CE)</a:t>
            </a:r>
          </a:p>
          <a:p>
            <a:r>
              <a:rPr lang="en-US" dirty="0" err="1" smtClean="0"/>
              <a:t>Miur</a:t>
            </a:r>
            <a:r>
              <a:rPr lang="en-US" dirty="0" smtClean="0"/>
              <a:t> ha </a:t>
            </a:r>
            <a:r>
              <a:rPr lang="en-US" dirty="0" err="1" smtClean="0"/>
              <a:t>funzione</a:t>
            </a:r>
            <a:r>
              <a:rPr lang="en-US" dirty="0" smtClean="0"/>
              <a:t> </a:t>
            </a:r>
            <a:r>
              <a:rPr lang="en-US" dirty="0" err="1" smtClean="0"/>
              <a:t>indirizzo</a:t>
            </a:r>
            <a:r>
              <a:rPr lang="en-US" dirty="0" smtClean="0"/>
              <a:t> </a:t>
            </a:r>
            <a:r>
              <a:rPr lang="en-US" dirty="0" err="1" smtClean="0"/>
              <a:t>strategico</a:t>
            </a:r>
            <a:endParaRPr lang="en-US" dirty="0" smtClean="0"/>
          </a:p>
          <a:p>
            <a:r>
              <a:rPr lang="en-US" dirty="0" err="1" smtClean="0"/>
              <a:t>Piani</a:t>
            </a:r>
            <a:r>
              <a:rPr lang="en-US" dirty="0" smtClean="0"/>
              <a:t> </a:t>
            </a:r>
            <a:r>
              <a:rPr lang="en-US" dirty="0" err="1" smtClean="0"/>
              <a:t>triennali</a:t>
            </a:r>
            <a:r>
              <a:rPr lang="en-US" dirty="0" smtClean="0"/>
              <a:t> </a:t>
            </a:r>
            <a:r>
              <a:rPr lang="en-US" dirty="0" err="1" smtClean="0"/>
              <a:t>determinano</a:t>
            </a:r>
            <a:r>
              <a:rPr lang="en-US" dirty="0" smtClean="0"/>
              <a:t> </a:t>
            </a:r>
            <a:r>
              <a:rPr lang="en-US" dirty="0" err="1" smtClean="0"/>
              <a:t>consistenza</a:t>
            </a:r>
            <a:r>
              <a:rPr lang="en-US" dirty="0" smtClean="0"/>
              <a:t> e </a:t>
            </a:r>
            <a:r>
              <a:rPr lang="en-US" dirty="0" err="1" smtClean="0"/>
              <a:t>variazione</a:t>
            </a:r>
            <a:r>
              <a:rPr lang="en-US" dirty="0" smtClean="0"/>
              <a:t> del </a:t>
            </a:r>
            <a:r>
              <a:rPr lang="en-US" dirty="0" err="1" smtClean="0"/>
              <a:t>personale</a:t>
            </a:r>
            <a:endParaRPr lang="en-US" dirty="0" smtClean="0"/>
          </a:p>
          <a:p>
            <a:r>
              <a:rPr lang="en-US" dirty="0" err="1" smtClean="0"/>
              <a:t>Eliminata</a:t>
            </a:r>
            <a:r>
              <a:rPr lang="en-US" dirty="0" smtClean="0"/>
              <a:t> </a:t>
            </a:r>
            <a:r>
              <a:rPr lang="en-US" dirty="0" err="1" smtClean="0"/>
              <a:t>pianta</a:t>
            </a:r>
            <a:r>
              <a:rPr lang="en-US" dirty="0" smtClean="0"/>
              <a:t> </a:t>
            </a:r>
            <a:r>
              <a:rPr lang="en-US" dirty="0" err="1" smtClean="0"/>
              <a:t>organica</a:t>
            </a:r>
            <a:r>
              <a:rPr lang="en-US" dirty="0" smtClean="0"/>
              <a:t>, </a:t>
            </a:r>
            <a:r>
              <a:rPr lang="en-US" dirty="0" err="1" smtClean="0"/>
              <a:t>personale</a:t>
            </a:r>
            <a:r>
              <a:rPr lang="en-US" dirty="0" smtClean="0"/>
              <a:t> </a:t>
            </a:r>
            <a:r>
              <a:rPr lang="en-US" dirty="0" err="1" smtClean="0"/>
              <a:t>fino</a:t>
            </a:r>
            <a:r>
              <a:rPr lang="en-US" dirty="0" smtClean="0"/>
              <a:t> 80% budget.  </a:t>
            </a:r>
          </a:p>
          <a:p>
            <a:r>
              <a:rPr lang="en-US" dirty="0" err="1" smtClean="0"/>
              <a:t>Istituita</a:t>
            </a:r>
            <a:r>
              <a:rPr lang="en-US" dirty="0" smtClean="0"/>
              <a:t> </a:t>
            </a:r>
            <a:r>
              <a:rPr lang="en-US" dirty="0" err="1" smtClean="0"/>
              <a:t>consulta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presidenti</a:t>
            </a:r>
            <a:r>
              <a:rPr lang="en-US" dirty="0" smtClean="0"/>
              <a:t> e </a:t>
            </a:r>
            <a:r>
              <a:rPr lang="en-US" dirty="0" err="1" smtClean="0"/>
              <a:t>consiglio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ricercatori</a:t>
            </a:r>
            <a:r>
              <a:rPr lang="en-US" dirty="0" smtClean="0"/>
              <a:t> e </a:t>
            </a:r>
            <a:r>
              <a:rPr lang="en-US" dirty="0" err="1" smtClean="0"/>
              <a:t>tecnologi</a:t>
            </a:r>
            <a:endParaRPr lang="en-US" dirty="0" smtClean="0"/>
          </a:p>
          <a:p>
            <a:r>
              <a:rPr lang="en-US" dirty="0" err="1" smtClean="0"/>
              <a:t>Introdotto</a:t>
            </a:r>
            <a:r>
              <a:rPr lang="en-US" dirty="0" smtClean="0"/>
              <a:t> </a:t>
            </a:r>
            <a:r>
              <a:rPr lang="en-US" dirty="0" err="1" smtClean="0"/>
              <a:t>sistema</a:t>
            </a:r>
            <a:r>
              <a:rPr lang="en-US" dirty="0" smtClean="0"/>
              <a:t> di </a:t>
            </a:r>
            <a:r>
              <a:rPr lang="en-US" dirty="0" err="1" smtClean="0"/>
              <a:t>contabilita</a:t>
            </a:r>
            <a:r>
              <a:rPr lang="en-US" dirty="0" smtClean="0"/>
              <a:t>’ </a:t>
            </a:r>
            <a:r>
              <a:rPr lang="en-US" dirty="0" err="1" smtClean="0"/>
              <a:t>economico-patrimoniale</a:t>
            </a:r>
            <a:endParaRPr lang="en-US" dirty="0" smtClean="0"/>
          </a:p>
          <a:p>
            <a:r>
              <a:rPr lang="en-US" dirty="0" err="1" smtClean="0"/>
              <a:t>Eliminato</a:t>
            </a:r>
            <a:r>
              <a:rPr lang="en-US" dirty="0" smtClean="0"/>
              <a:t> </a:t>
            </a:r>
            <a:r>
              <a:rPr lang="en-US" dirty="0" err="1" smtClean="0"/>
              <a:t>obbligo</a:t>
            </a:r>
            <a:r>
              <a:rPr lang="en-US" dirty="0" smtClean="0"/>
              <a:t> </a:t>
            </a:r>
            <a:r>
              <a:rPr lang="en-US" dirty="0" err="1" smtClean="0"/>
              <a:t>Mepa</a:t>
            </a:r>
            <a:r>
              <a:rPr lang="en-US" dirty="0" smtClean="0"/>
              <a:t> per </a:t>
            </a:r>
            <a:r>
              <a:rPr lang="en-US" dirty="0" err="1" smtClean="0"/>
              <a:t>acquisti</a:t>
            </a:r>
            <a:r>
              <a:rPr lang="en-US" dirty="0" smtClean="0"/>
              <a:t> di </a:t>
            </a:r>
            <a:r>
              <a:rPr lang="en-US" dirty="0" err="1" smtClean="0"/>
              <a:t>beni</a:t>
            </a:r>
            <a:r>
              <a:rPr lang="en-US" dirty="0" smtClean="0"/>
              <a:t> e </a:t>
            </a:r>
            <a:r>
              <a:rPr lang="en-US" dirty="0" err="1" smtClean="0"/>
              <a:t>servizi</a:t>
            </a:r>
            <a:r>
              <a:rPr lang="en-US" dirty="0" smtClean="0"/>
              <a:t> </a:t>
            </a:r>
            <a:r>
              <a:rPr lang="en-US" dirty="0" err="1" smtClean="0"/>
              <a:t>funzionalmente</a:t>
            </a:r>
            <a:r>
              <a:rPr lang="en-US" dirty="0" smtClean="0"/>
              <a:t> </a:t>
            </a:r>
            <a:r>
              <a:rPr lang="en-US" dirty="0" err="1" smtClean="0"/>
              <a:t>destinati</a:t>
            </a:r>
            <a:r>
              <a:rPr lang="en-US" dirty="0" smtClean="0"/>
              <a:t> </a:t>
            </a:r>
            <a:r>
              <a:rPr lang="en-US" dirty="0" err="1" smtClean="0"/>
              <a:t>all’attivita</a:t>
            </a:r>
            <a:r>
              <a:rPr lang="en-US" dirty="0" smtClean="0"/>
              <a:t>’ di </a:t>
            </a:r>
            <a:r>
              <a:rPr lang="en-US" dirty="0" err="1" smtClean="0"/>
              <a:t>ricerca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Possibile</a:t>
            </a:r>
            <a:r>
              <a:rPr lang="en-US" dirty="0" smtClean="0"/>
              <a:t> </a:t>
            </a:r>
            <a:r>
              <a:rPr lang="en-US" dirty="0" err="1" smtClean="0"/>
              <a:t>scrivere</a:t>
            </a:r>
            <a:r>
              <a:rPr lang="en-US" dirty="0" smtClean="0"/>
              <a:t> </a:t>
            </a:r>
            <a:r>
              <a:rPr lang="en-US" dirty="0" err="1" smtClean="0"/>
              <a:t>regolamento</a:t>
            </a:r>
            <a:r>
              <a:rPr lang="en-US" dirty="0" smtClean="0"/>
              <a:t> </a:t>
            </a:r>
            <a:r>
              <a:rPr lang="en-US" dirty="0" err="1" smtClean="0"/>
              <a:t>missioni</a:t>
            </a:r>
            <a:r>
              <a:rPr lang="en-US" dirty="0" smtClean="0"/>
              <a:t> </a:t>
            </a:r>
            <a:r>
              <a:rPr lang="en-US" dirty="0" err="1" smtClean="0"/>
              <a:t>semplificato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congedi</a:t>
            </a:r>
            <a:r>
              <a:rPr lang="en-US" dirty="0" smtClean="0"/>
              <a:t> solo </a:t>
            </a:r>
            <a:r>
              <a:rPr lang="en-US" dirty="0" err="1" smtClean="0"/>
              <a:t>senza</a:t>
            </a:r>
            <a:r>
              <a:rPr lang="en-US" dirty="0" smtClean="0"/>
              <a:t> </a:t>
            </a:r>
            <a:r>
              <a:rPr lang="en-US" dirty="0" err="1" smtClean="0"/>
              <a:t>assegni</a:t>
            </a:r>
            <a:r>
              <a:rPr lang="en-US" dirty="0" smtClean="0"/>
              <a:t>? </a:t>
            </a:r>
            <a:r>
              <a:rPr lang="en-US" dirty="0" err="1" smtClean="0"/>
              <a:t>Premi</a:t>
            </a:r>
            <a:r>
              <a:rPr lang="en-US" dirty="0" smtClean="0"/>
              <a:t> al </a:t>
            </a:r>
            <a:r>
              <a:rPr lang="en-US" dirty="0" err="1" smtClean="0"/>
              <a:t>merito</a:t>
            </a:r>
            <a:r>
              <a:rPr lang="en-US" dirty="0" smtClean="0"/>
              <a:t> ?</a:t>
            </a:r>
            <a:endParaRPr lang="en-US" dirty="0"/>
          </a:p>
          <a:p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Lunedi 8 maggio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817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Notizie</a:t>
            </a:r>
            <a:r>
              <a:rPr lang="en-US" dirty="0" smtClean="0"/>
              <a:t> </a:t>
            </a:r>
            <a:r>
              <a:rPr lang="en-US" dirty="0" err="1" smtClean="0"/>
              <a:t>Locali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4747"/>
            <a:ext cx="9144000" cy="5933253"/>
          </a:xfrm>
        </p:spPr>
        <p:txBody>
          <a:bodyPr>
            <a:normAutofit lnSpcReduction="10000"/>
          </a:bodyPr>
          <a:lstStyle/>
          <a:p>
            <a:pPr marL="274320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b="1" dirty="0" err="1" smtClean="0"/>
              <a:t>Trasferimento</a:t>
            </a:r>
            <a:r>
              <a:rPr lang="en-US" b="1" dirty="0" smtClean="0"/>
              <a:t> </a:t>
            </a:r>
            <a:r>
              <a:rPr lang="en-US" b="1" dirty="0" err="1" smtClean="0"/>
              <a:t>Citta</a:t>
            </a:r>
            <a:r>
              <a:rPr lang="en-US" b="1" dirty="0" smtClean="0"/>
              <a:t>’ </a:t>
            </a:r>
            <a:r>
              <a:rPr lang="en-US" b="1" dirty="0" err="1" smtClean="0"/>
              <a:t>Studi</a:t>
            </a:r>
            <a:r>
              <a:rPr lang="en-US" b="1" dirty="0" smtClean="0"/>
              <a:t> a campus EXPO</a:t>
            </a:r>
          </a:p>
          <a:p>
            <a:endParaRPr lang="en-US" b="1" dirty="0"/>
          </a:p>
          <a:p>
            <a:r>
              <a:rPr lang="en-US" dirty="0" err="1" smtClean="0"/>
              <a:t>Approvato</a:t>
            </a:r>
            <a:r>
              <a:rPr lang="en-US" dirty="0" smtClean="0"/>
              <a:t> da </a:t>
            </a:r>
            <a:r>
              <a:rPr lang="en-US" dirty="0" err="1" smtClean="0"/>
              <a:t>unimi</a:t>
            </a:r>
            <a:r>
              <a:rPr lang="en-US" dirty="0" smtClean="0"/>
              <a:t> </a:t>
            </a:r>
            <a:r>
              <a:rPr lang="en-US" dirty="0" err="1" smtClean="0"/>
              <a:t>documento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contiene</a:t>
            </a:r>
            <a:r>
              <a:rPr lang="en-US" dirty="0" smtClean="0"/>
              <a:t> le </a:t>
            </a:r>
            <a:r>
              <a:rPr lang="en-US" dirty="0" err="1" smtClean="0"/>
              <a:t>richieste</a:t>
            </a:r>
            <a:r>
              <a:rPr lang="en-US" dirty="0" smtClean="0"/>
              <a:t> di </a:t>
            </a:r>
            <a:r>
              <a:rPr lang="en-US" dirty="0" err="1" smtClean="0"/>
              <a:t>logistica</a:t>
            </a:r>
            <a:r>
              <a:rPr lang="en-US" dirty="0" smtClean="0"/>
              <a:t> </a:t>
            </a:r>
            <a:r>
              <a:rPr lang="en-US" dirty="0" err="1" smtClean="0"/>
              <a:t>nei</a:t>
            </a:r>
            <a:r>
              <a:rPr lang="en-US" dirty="0" smtClean="0"/>
              <a:t> </a:t>
            </a:r>
            <a:r>
              <a:rPr lang="en-US" dirty="0" err="1" smtClean="0"/>
              <a:t>confronti</a:t>
            </a:r>
            <a:r>
              <a:rPr lang="en-US" dirty="0" smtClean="0"/>
              <a:t> di area expo</a:t>
            </a:r>
          </a:p>
          <a:p>
            <a:r>
              <a:rPr lang="en-US" dirty="0" err="1" smtClean="0"/>
              <a:t>Proposta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piastra</a:t>
            </a:r>
            <a:r>
              <a:rPr lang="en-US" dirty="0" smtClean="0"/>
              <a:t> </a:t>
            </a:r>
            <a:r>
              <a:rPr lang="en-US" dirty="0" err="1" smtClean="0"/>
              <a:t>tecnologica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riunisca</a:t>
            </a:r>
            <a:r>
              <a:rPr lang="en-US" dirty="0" smtClean="0"/>
              <a:t> e </a:t>
            </a:r>
            <a:r>
              <a:rPr lang="en-US" dirty="0" err="1" smtClean="0"/>
              <a:t>potenzi</a:t>
            </a:r>
            <a:r>
              <a:rPr lang="en-US" dirty="0" smtClean="0"/>
              <a:t> le </a:t>
            </a:r>
            <a:r>
              <a:rPr lang="en-US" dirty="0" err="1" smtClean="0"/>
              <a:t>attrezzature</a:t>
            </a:r>
            <a:r>
              <a:rPr lang="en-US" dirty="0" smtClean="0"/>
              <a:t> </a:t>
            </a:r>
            <a:r>
              <a:rPr lang="en-US" dirty="0" err="1" smtClean="0"/>
              <a:t>tecnologiche</a:t>
            </a:r>
            <a:r>
              <a:rPr lang="en-US" dirty="0" smtClean="0"/>
              <a:t> (</a:t>
            </a:r>
            <a:r>
              <a:rPr lang="en-US" dirty="0" err="1" smtClean="0"/>
              <a:t>officine</a:t>
            </a:r>
            <a:r>
              <a:rPr lang="en-US" dirty="0" smtClean="0"/>
              <a:t>, </a:t>
            </a:r>
            <a:r>
              <a:rPr lang="en-US" dirty="0" err="1" smtClean="0"/>
              <a:t>laboratori</a:t>
            </a:r>
            <a:r>
              <a:rPr lang="en-US" dirty="0" smtClean="0"/>
              <a:t> </a:t>
            </a:r>
            <a:r>
              <a:rPr lang="en-US" dirty="0" err="1" smtClean="0"/>
              <a:t>condivisi</a:t>
            </a:r>
            <a:r>
              <a:rPr lang="en-US" dirty="0" smtClean="0"/>
              <a:t>, </a:t>
            </a:r>
            <a:r>
              <a:rPr lang="en-US" dirty="0" err="1" smtClean="0"/>
              <a:t>microscopi</a:t>
            </a:r>
            <a:r>
              <a:rPr lang="en-US" dirty="0" smtClean="0"/>
              <a:t> </a:t>
            </a:r>
            <a:r>
              <a:rPr lang="en-US" dirty="0" err="1" smtClean="0"/>
              <a:t>elettronici</a:t>
            </a:r>
            <a:r>
              <a:rPr lang="en-US" dirty="0" smtClean="0"/>
              <a:t>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Proposta</a:t>
            </a:r>
            <a:r>
              <a:rPr lang="en-US" dirty="0" smtClean="0"/>
              <a:t> di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infrastruttura</a:t>
            </a:r>
            <a:r>
              <a:rPr lang="en-US" dirty="0" smtClean="0"/>
              <a:t> di </a:t>
            </a:r>
            <a:r>
              <a:rPr lang="en-US" dirty="0" err="1" smtClean="0"/>
              <a:t>ricerca</a:t>
            </a:r>
            <a:r>
              <a:rPr lang="en-US" dirty="0" smtClean="0"/>
              <a:t> </a:t>
            </a:r>
            <a:r>
              <a:rPr lang="en-US" dirty="0" err="1" smtClean="0"/>
              <a:t>analitica</a:t>
            </a:r>
            <a:r>
              <a:rPr lang="en-US" dirty="0" smtClean="0"/>
              <a:t>,(e</a:t>
            </a:r>
            <a:r>
              <a:rPr lang="en-US" baseline="30000" dirty="0" smtClean="0"/>
              <a:t>-</a:t>
            </a:r>
            <a:r>
              <a:rPr lang="en-US" dirty="0" smtClean="0"/>
              <a:t> da </a:t>
            </a:r>
            <a:r>
              <a:rPr lang="en-US" smtClean="0"/>
              <a:t>100 a 500 </a:t>
            </a:r>
            <a:r>
              <a:rPr lang="en-US" dirty="0" smtClean="0"/>
              <a:t>MeV) per </a:t>
            </a:r>
            <a:r>
              <a:rPr lang="en-US" dirty="0" err="1" smtClean="0"/>
              <a:t>esigenze</a:t>
            </a:r>
            <a:r>
              <a:rPr lang="en-US" dirty="0" smtClean="0"/>
              <a:t> di </a:t>
            </a:r>
            <a:r>
              <a:rPr lang="en-US" dirty="0" err="1" smtClean="0"/>
              <a:t>struttura</a:t>
            </a:r>
            <a:r>
              <a:rPr lang="en-US" dirty="0" smtClean="0"/>
              <a:t> </a:t>
            </a:r>
            <a:r>
              <a:rPr lang="en-US" dirty="0" err="1" smtClean="0"/>
              <a:t>materia</a:t>
            </a:r>
            <a:r>
              <a:rPr lang="en-US" dirty="0" smtClean="0"/>
              <a:t>, </a:t>
            </a:r>
            <a:r>
              <a:rPr lang="en-US" dirty="0" err="1" smtClean="0"/>
              <a:t>biologia</a:t>
            </a:r>
            <a:r>
              <a:rPr lang="en-US" dirty="0" smtClean="0"/>
              <a:t>, </a:t>
            </a:r>
            <a:r>
              <a:rPr lang="en-US" dirty="0" err="1" smtClean="0"/>
              <a:t>diagnostica</a:t>
            </a:r>
            <a:r>
              <a:rPr lang="en-US" dirty="0" smtClean="0"/>
              <a:t>, etc., ma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potra</a:t>
            </a:r>
            <a:r>
              <a:rPr lang="en-US" dirty="0" smtClean="0"/>
              <a:t>’ </a:t>
            </a:r>
            <a:r>
              <a:rPr lang="en-US" dirty="0" err="1" smtClean="0"/>
              <a:t>essere</a:t>
            </a:r>
            <a:r>
              <a:rPr lang="en-US" dirty="0" smtClean="0"/>
              <a:t> </a:t>
            </a:r>
            <a:r>
              <a:rPr lang="en-US" dirty="0" err="1" smtClean="0"/>
              <a:t>finanziato</a:t>
            </a:r>
            <a:r>
              <a:rPr lang="en-US" dirty="0" smtClean="0"/>
              <a:t> solo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progetti</a:t>
            </a:r>
            <a:r>
              <a:rPr lang="en-US" dirty="0" smtClean="0"/>
              <a:t> </a:t>
            </a:r>
            <a:r>
              <a:rPr lang="en-US" dirty="0" err="1" smtClean="0"/>
              <a:t>europei</a:t>
            </a:r>
            <a:r>
              <a:rPr lang="en-US" dirty="0" smtClean="0"/>
              <a:t> o </a:t>
            </a:r>
            <a:r>
              <a:rPr lang="en-US" dirty="0" err="1" smtClean="0"/>
              <a:t>fondi</a:t>
            </a:r>
            <a:r>
              <a:rPr lang="en-US" dirty="0" smtClean="0"/>
              <a:t> </a:t>
            </a:r>
            <a:r>
              <a:rPr lang="en-US" dirty="0" err="1" smtClean="0"/>
              <a:t>dedicati</a:t>
            </a:r>
            <a:endParaRPr lang="en-US" dirty="0" smtClean="0"/>
          </a:p>
          <a:p>
            <a:r>
              <a:rPr lang="en-US" dirty="0" err="1" smtClean="0"/>
              <a:t>Prossimi</a:t>
            </a:r>
            <a:r>
              <a:rPr lang="en-US" dirty="0" smtClean="0"/>
              <a:t> </a:t>
            </a:r>
            <a:r>
              <a:rPr lang="en-US" dirty="0" err="1" smtClean="0"/>
              <a:t>passi</a:t>
            </a:r>
            <a:r>
              <a:rPr lang="en-US" dirty="0" smtClean="0"/>
              <a:t> </a:t>
            </a:r>
            <a:r>
              <a:rPr lang="en-US" dirty="0" err="1" smtClean="0"/>
              <a:t>politici</a:t>
            </a:r>
            <a:r>
              <a:rPr lang="en-US" dirty="0" smtClean="0"/>
              <a:t> e </a:t>
            </a:r>
            <a:r>
              <a:rPr lang="en-US" dirty="0" err="1" smtClean="0"/>
              <a:t>definizione</a:t>
            </a:r>
            <a:r>
              <a:rPr lang="en-US" dirty="0" smtClean="0"/>
              <a:t> </a:t>
            </a:r>
            <a:r>
              <a:rPr lang="en-US" dirty="0" err="1" smtClean="0"/>
              <a:t>richieste</a:t>
            </a:r>
            <a:r>
              <a:rPr lang="en-US" dirty="0" smtClean="0"/>
              <a:t> per </a:t>
            </a:r>
            <a:r>
              <a:rPr lang="en-US" dirty="0" err="1" smtClean="0"/>
              <a:t>progettazione</a:t>
            </a:r>
            <a:r>
              <a:rPr lang="en-US" dirty="0" smtClean="0"/>
              <a:t> </a:t>
            </a:r>
            <a:r>
              <a:rPr lang="en-US" dirty="0" err="1" smtClean="0"/>
              <a:t>interna</a:t>
            </a:r>
            <a:endParaRPr lang="en-US" dirty="0" smtClean="0"/>
          </a:p>
          <a:p>
            <a:r>
              <a:rPr lang="en-US" dirty="0" err="1" smtClean="0"/>
              <a:t>Dipartimento</a:t>
            </a:r>
            <a:r>
              <a:rPr lang="en-US" dirty="0" smtClean="0"/>
              <a:t> </a:t>
            </a:r>
            <a:r>
              <a:rPr lang="en-US" dirty="0" err="1" smtClean="0"/>
              <a:t>sta</a:t>
            </a:r>
            <a:r>
              <a:rPr lang="en-US" dirty="0" smtClean="0"/>
              <a:t> </a:t>
            </a:r>
            <a:r>
              <a:rPr lang="en-US" dirty="0" err="1" smtClean="0"/>
              <a:t>attivando</a:t>
            </a:r>
            <a:r>
              <a:rPr lang="en-US" dirty="0" smtClean="0"/>
              <a:t> </a:t>
            </a:r>
            <a:r>
              <a:rPr lang="en-US" dirty="0" err="1" smtClean="0"/>
              <a:t>GdL</a:t>
            </a:r>
            <a:r>
              <a:rPr lang="en-US" dirty="0" smtClean="0"/>
              <a:t> per </a:t>
            </a:r>
            <a:r>
              <a:rPr lang="en-US" dirty="0" err="1" smtClean="0"/>
              <a:t>raccogliere</a:t>
            </a:r>
            <a:r>
              <a:rPr lang="en-US" dirty="0" smtClean="0"/>
              <a:t> le </a:t>
            </a:r>
            <a:r>
              <a:rPr lang="en-US" dirty="0" err="1" smtClean="0"/>
              <a:t>esigenze</a:t>
            </a:r>
            <a:r>
              <a:rPr lang="en-US" dirty="0" smtClean="0"/>
              <a:t> per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laboratori</a:t>
            </a:r>
            <a:endParaRPr lang="en-US" dirty="0" smtClean="0"/>
          </a:p>
          <a:p>
            <a:r>
              <a:rPr lang="en-US" dirty="0" smtClean="0"/>
              <a:t>(E. Meroni, A. </a:t>
            </a:r>
            <a:r>
              <a:rPr lang="en-US" dirty="0" err="1" smtClean="0"/>
              <a:t>Andreazza</a:t>
            </a:r>
            <a:r>
              <a:rPr lang="en-US" dirty="0" smtClean="0"/>
              <a:t>, A. </a:t>
            </a:r>
            <a:r>
              <a:rPr lang="en-US" dirty="0" err="1" smtClean="0"/>
              <a:t>Pullia</a:t>
            </a:r>
            <a:r>
              <a:rPr lang="en-US" dirty="0" smtClean="0"/>
              <a:t> et al). </a:t>
            </a:r>
            <a:r>
              <a:rPr lang="en-US" dirty="0" err="1" smtClean="0"/>
              <a:t>Contattateli</a:t>
            </a:r>
            <a:r>
              <a:rPr lang="en-US" dirty="0" smtClean="0"/>
              <a:t> se non lo </a:t>
            </a:r>
            <a:r>
              <a:rPr lang="en-US" dirty="0" err="1" smtClean="0"/>
              <a:t>fanno</a:t>
            </a:r>
            <a:r>
              <a:rPr lang="en-US" dirty="0" smtClean="0"/>
              <a:t> </a:t>
            </a:r>
            <a:r>
              <a:rPr lang="en-US" dirty="0" err="1" smtClean="0"/>
              <a:t>loro</a:t>
            </a:r>
            <a:endParaRPr lang="en-US" dirty="0" smtClean="0"/>
          </a:p>
          <a:p>
            <a:r>
              <a:rPr lang="en-US" dirty="0" err="1" smtClean="0"/>
              <a:t>Tenere</a:t>
            </a:r>
            <a:r>
              <a:rPr lang="en-US" dirty="0" smtClean="0"/>
              <a:t> </a:t>
            </a:r>
            <a:r>
              <a:rPr lang="en-US" dirty="0" err="1" smtClean="0"/>
              <a:t>presenti</a:t>
            </a:r>
            <a:r>
              <a:rPr lang="en-US" dirty="0" smtClean="0"/>
              <a:t> </a:t>
            </a:r>
            <a:r>
              <a:rPr lang="en-US" dirty="0" err="1" smtClean="0"/>
              <a:t>anche</a:t>
            </a:r>
            <a:r>
              <a:rPr lang="en-US" dirty="0" smtClean="0"/>
              <a:t> </a:t>
            </a:r>
            <a:r>
              <a:rPr lang="en-US" dirty="0" err="1" smtClean="0"/>
              <a:t>officine</a:t>
            </a:r>
            <a:r>
              <a:rPr lang="en-US" dirty="0" smtClean="0"/>
              <a:t>, lab </a:t>
            </a:r>
            <a:r>
              <a:rPr lang="en-US" dirty="0" err="1" smtClean="0"/>
              <a:t>elettronica</a:t>
            </a:r>
            <a:r>
              <a:rPr lang="en-US" dirty="0" smtClean="0"/>
              <a:t>, </a:t>
            </a:r>
            <a:r>
              <a:rPr lang="en-US" dirty="0" err="1" smtClean="0"/>
              <a:t>camere</a:t>
            </a:r>
            <a:r>
              <a:rPr lang="en-US" dirty="0" smtClean="0"/>
              <a:t> </a:t>
            </a:r>
            <a:r>
              <a:rPr lang="en-US" dirty="0" err="1" smtClean="0"/>
              <a:t>pulite</a:t>
            </a:r>
            <a:r>
              <a:rPr lang="en-US" dirty="0" smtClean="0"/>
              <a:t> </a:t>
            </a:r>
            <a:r>
              <a:rPr lang="en-US" dirty="0" err="1" smtClean="0"/>
              <a:t>etc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err="1" smtClean="0"/>
              <a:t>Nuovo</a:t>
            </a:r>
            <a:r>
              <a:rPr lang="en-US" b="1" dirty="0" smtClean="0"/>
              <a:t> </a:t>
            </a:r>
            <a:r>
              <a:rPr lang="en-US" b="1" dirty="0" err="1" smtClean="0"/>
              <a:t>edificio</a:t>
            </a:r>
            <a:r>
              <a:rPr lang="en-US" b="1" dirty="0" smtClean="0"/>
              <a:t> </a:t>
            </a:r>
            <a:r>
              <a:rPr lang="en-US" b="1" dirty="0" err="1" smtClean="0"/>
              <a:t>informatica</a:t>
            </a:r>
            <a:endParaRPr lang="en-US" b="1" dirty="0" smtClean="0"/>
          </a:p>
          <a:p>
            <a:r>
              <a:rPr lang="en-US" dirty="0" err="1" smtClean="0"/>
              <a:t>Lavori</a:t>
            </a:r>
            <a:r>
              <a:rPr lang="en-US" dirty="0" smtClean="0"/>
              <a:t> </a:t>
            </a:r>
            <a:r>
              <a:rPr lang="en-US" dirty="0" err="1" smtClean="0"/>
              <a:t>proseguono</a:t>
            </a:r>
            <a:r>
              <a:rPr lang="en-US" dirty="0" smtClean="0"/>
              <a:t>, </a:t>
            </a:r>
            <a:r>
              <a:rPr lang="en-US" dirty="0" err="1" smtClean="0"/>
              <a:t>trasloco</a:t>
            </a:r>
            <a:r>
              <a:rPr lang="en-US" dirty="0" smtClean="0"/>
              <a:t> </a:t>
            </a:r>
            <a:r>
              <a:rPr lang="en-US" dirty="0" err="1" smtClean="0"/>
              <a:t>nel</a:t>
            </a:r>
            <a:r>
              <a:rPr lang="en-US" dirty="0" smtClean="0"/>
              <a:t> 2018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Lunedi 8 maggio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167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Notizie</a:t>
            </a:r>
            <a:r>
              <a:rPr lang="en-US" dirty="0" smtClean="0"/>
              <a:t> </a:t>
            </a:r>
            <a:r>
              <a:rPr lang="en-US" dirty="0" err="1" smtClean="0"/>
              <a:t>Locali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4747"/>
            <a:ext cx="9144000" cy="5933253"/>
          </a:xfrm>
        </p:spPr>
        <p:txBody>
          <a:bodyPr>
            <a:normAutofit/>
          </a:bodyPr>
          <a:lstStyle/>
          <a:p>
            <a:pPr marL="274320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Procedure </a:t>
            </a:r>
            <a:r>
              <a:rPr lang="en-US" dirty="0" err="1" smtClean="0">
                <a:solidFill>
                  <a:schemeClr val="tx1"/>
                </a:solidFill>
              </a:rPr>
              <a:t>acquisti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marL="274320" lvl="1" indent="0">
              <a:buNone/>
            </a:pPr>
            <a:r>
              <a:rPr lang="en-US" dirty="0" err="1" smtClean="0">
                <a:solidFill>
                  <a:schemeClr val="tx1"/>
                </a:solidFill>
              </a:rPr>
              <a:t>Determina</a:t>
            </a:r>
            <a:r>
              <a:rPr lang="en-US" dirty="0" smtClean="0">
                <a:solidFill>
                  <a:schemeClr val="tx1"/>
                </a:solidFill>
              </a:rPr>
              <a:t> e </a:t>
            </a:r>
            <a:r>
              <a:rPr lang="en-US" dirty="0" err="1" smtClean="0">
                <a:solidFill>
                  <a:schemeClr val="tx1"/>
                </a:solidFill>
              </a:rPr>
              <a:t>altri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adempimenti</a:t>
            </a:r>
            <a:endParaRPr lang="en-US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RUP – </a:t>
            </a:r>
            <a:r>
              <a:rPr lang="en-US" dirty="0" err="1" smtClean="0">
                <a:solidFill>
                  <a:schemeClr val="tx1"/>
                </a:solidFill>
              </a:rPr>
              <a:t>nuova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politica</a:t>
            </a:r>
            <a:r>
              <a:rPr lang="en-US" dirty="0" smtClean="0">
                <a:solidFill>
                  <a:schemeClr val="tx1"/>
                </a:solidFill>
              </a:rPr>
              <a:t> e </a:t>
            </a:r>
            <a:r>
              <a:rPr lang="en-US" dirty="0" err="1" smtClean="0">
                <a:solidFill>
                  <a:schemeClr val="tx1"/>
                </a:solidFill>
              </a:rPr>
              <a:t>nuove</a:t>
            </a:r>
            <a:r>
              <a:rPr lang="en-US" dirty="0" smtClean="0">
                <a:solidFill>
                  <a:schemeClr val="tx1"/>
                </a:solidFill>
              </a:rPr>
              <a:t> nomine</a:t>
            </a:r>
          </a:p>
          <a:p>
            <a:pPr marL="274320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inserire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pischedda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nell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elenco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marL="274320" lvl="1" indent="0">
              <a:buNone/>
            </a:pPr>
            <a:r>
              <a:rPr lang="en-US" dirty="0" err="1" smtClean="0">
                <a:solidFill>
                  <a:schemeClr val="tx1"/>
                </a:solidFill>
              </a:rPr>
              <a:t>Provvedere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alla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cancellazione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dall’elenco</a:t>
            </a:r>
            <a:endParaRPr lang="en-US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marL="274320" lvl="1" indent="0">
              <a:buNone/>
            </a:pPr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Lunedi 8 maggio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927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Notizie</a:t>
            </a:r>
            <a:r>
              <a:rPr lang="en-US" dirty="0" smtClean="0"/>
              <a:t> </a:t>
            </a:r>
            <a:r>
              <a:rPr lang="en-US" dirty="0" err="1" smtClean="0"/>
              <a:t>Locali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4747"/>
            <a:ext cx="9144000" cy="5933253"/>
          </a:xfrm>
        </p:spPr>
        <p:txBody>
          <a:bodyPr>
            <a:normAutofit/>
          </a:bodyPr>
          <a:lstStyle/>
          <a:p>
            <a:pPr marL="274320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/>
              <a:t>Varie</a:t>
            </a:r>
            <a:endParaRPr lang="en-US" dirty="0" smtClean="0"/>
          </a:p>
          <a:p>
            <a:r>
              <a:rPr lang="en-US" dirty="0" err="1" smtClean="0"/>
              <a:t>Congressino</a:t>
            </a:r>
            <a:r>
              <a:rPr lang="en-US" dirty="0" smtClean="0"/>
              <a:t> </a:t>
            </a:r>
            <a:r>
              <a:rPr lang="en-US" dirty="0" err="1" smtClean="0"/>
              <a:t>dipartimento</a:t>
            </a:r>
            <a:r>
              <a:rPr lang="en-US" dirty="0" smtClean="0"/>
              <a:t> 28-29 </a:t>
            </a:r>
            <a:r>
              <a:rPr lang="en-US" dirty="0" err="1" smtClean="0"/>
              <a:t>Giugno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Lavori</a:t>
            </a:r>
            <a:r>
              <a:rPr lang="en-US" dirty="0" smtClean="0"/>
              <a:t> </a:t>
            </a:r>
            <a:r>
              <a:rPr lang="en-US" dirty="0" err="1" smtClean="0"/>
              <a:t>manutenzione</a:t>
            </a:r>
            <a:r>
              <a:rPr lang="en-US" dirty="0" smtClean="0"/>
              <a:t> LASA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Lunedi 8 maggio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99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Notizie</a:t>
            </a:r>
            <a:r>
              <a:rPr lang="en-US" dirty="0" smtClean="0"/>
              <a:t> </a:t>
            </a:r>
            <a:r>
              <a:rPr lang="en-US" dirty="0" err="1" smtClean="0"/>
              <a:t>Locali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0726"/>
            <a:ext cx="9144000" cy="3969637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274320" lvl="1" indent="0">
              <a:buNone/>
            </a:pPr>
            <a:r>
              <a:rPr lang="en-US" dirty="0" err="1" smtClean="0">
                <a:solidFill>
                  <a:schemeClr val="tx1"/>
                </a:solidFill>
              </a:rPr>
              <a:t>Dalla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stampa</a:t>
            </a:r>
            <a:endParaRPr lang="en-US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Via </a:t>
            </a:r>
            <a:r>
              <a:rPr lang="en-US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libera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definitivo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al </a:t>
            </a:r>
            <a:r>
              <a:rPr lang="en-US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decreto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che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attua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la </a:t>
            </a:r>
            <a:r>
              <a:rPr lang="en-US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riforma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Madia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. </a:t>
            </a:r>
            <a:r>
              <a:rPr lang="en-US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L’assenteista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pagherà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anche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i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danni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all’immagine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dell’ufficio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, la </a:t>
            </a:r>
            <a:r>
              <a:rPr lang="en-US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sanzione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legata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dal </a:t>
            </a:r>
            <a:r>
              <a:rPr lang="en-US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clamore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del </a:t>
            </a:r>
            <a:r>
              <a:rPr lang="en-US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caso</a:t>
            </a:r>
            <a:endParaRPr lang="en-US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274320" lvl="1" indent="0">
              <a:buNone/>
            </a:pPr>
            <a:r>
              <a:rPr lang="en-US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Furbetti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del </a:t>
            </a:r>
            <a:r>
              <a:rPr lang="en-US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cartellino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sospensione</a:t>
            </a:r>
            <a:r>
              <a:rPr lang="en-US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immediata</a:t>
            </a:r>
            <a:r>
              <a:rPr lang="en-US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 </a:t>
            </a:r>
            <a:r>
              <a:rPr lang="en-US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licenziamento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veloce</a:t>
            </a:r>
            <a:endParaRPr lang="en-US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274320" lvl="1" indent="0">
              <a:buNone/>
            </a:pPr>
            <a:endParaRPr lang="en-US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274320" lvl="1" indent="0">
              <a:buNone/>
            </a:pPr>
            <a:r>
              <a:rPr lang="en-US" dirty="0" err="1" smtClean="0">
                <a:solidFill>
                  <a:schemeClr val="tx1"/>
                </a:solidFill>
              </a:rPr>
              <a:t>Ricordo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Buone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pratiche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timbratura</a:t>
            </a:r>
            <a:endParaRPr lang="en-US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r>
              <a:rPr lang="en-US" dirty="0" err="1" smtClean="0">
                <a:solidFill>
                  <a:schemeClr val="tx1"/>
                </a:solidFill>
              </a:rPr>
              <a:t>Inasprimento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controlli</a:t>
            </a:r>
            <a:r>
              <a:rPr lang="en-US" dirty="0" smtClean="0">
                <a:solidFill>
                  <a:schemeClr val="tx1"/>
                </a:solidFill>
              </a:rPr>
              <a:t> e </a:t>
            </a:r>
            <a:r>
              <a:rPr lang="en-US" dirty="0" err="1" smtClean="0">
                <a:solidFill>
                  <a:schemeClr val="tx1"/>
                </a:solidFill>
              </a:rPr>
              <a:t>sanzioni</a:t>
            </a:r>
            <a:r>
              <a:rPr lang="en-US" dirty="0" smtClean="0">
                <a:solidFill>
                  <a:schemeClr val="tx1"/>
                </a:solidFill>
              </a:rPr>
              <a:t> se le </a:t>
            </a:r>
            <a:r>
              <a:rPr lang="en-US" dirty="0" err="1" smtClean="0">
                <a:solidFill>
                  <a:schemeClr val="tx1"/>
                </a:solidFill>
              </a:rPr>
              <a:t>persone</a:t>
            </a:r>
            <a:r>
              <a:rPr lang="en-US" dirty="0" smtClean="0">
                <a:solidFill>
                  <a:schemeClr val="tx1"/>
                </a:solidFill>
              </a:rPr>
              <a:t> non </a:t>
            </a:r>
            <a:r>
              <a:rPr lang="en-US" dirty="0" err="1" smtClean="0">
                <a:solidFill>
                  <a:schemeClr val="tx1"/>
                </a:solidFill>
              </a:rPr>
              <a:t>sono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trovate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sul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luogo</a:t>
            </a:r>
            <a:r>
              <a:rPr lang="en-US" dirty="0" smtClean="0">
                <a:solidFill>
                  <a:schemeClr val="tx1"/>
                </a:solidFill>
              </a:rPr>
              <a:t> di </a:t>
            </a:r>
            <a:r>
              <a:rPr lang="en-US" dirty="0" err="1" smtClean="0">
                <a:solidFill>
                  <a:schemeClr val="tx1"/>
                </a:solidFill>
              </a:rPr>
              <a:t>lavoro</a:t>
            </a:r>
            <a:endParaRPr lang="en-US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Se </a:t>
            </a:r>
            <a:r>
              <a:rPr lang="en-US" dirty="0" err="1" smtClean="0">
                <a:solidFill>
                  <a:schemeClr val="tx1"/>
                </a:solidFill>
              </a:rPr>
              <a:t>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esce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locali</a:t>
            </a:r>
            <a:r>
              <a:rPr lang="en-US" dirty="0" smtClean="0">
                <a:solidFill>
                  <a:schemeClr val="tx1"/>
                </a:solidFill>
              </a:rPr>
              <a:t> del </a:t>
            </a:r>
            <a:r>
              <a:rPr lang="en-US" dirty="0" err="1" smtClean="0">
                <a:solidFill>
                  <a:schemeClr val="tx1"/>
                </a:solidFill>
              </a:rPr>
              <a:t>Dipartimento</a:t>
            </a:r>
            <a:r>
              <a:rPr lang="en-US" dirty="0" smtClean="0">
                <a:solidFill>
                  <a:schemeClr val="tx1"/>
                </a:solidFill>
              </a:rPr>
              <a:t> o del LASA , </a:t>
            </a:r>
            <a:r>
              <a:rPr lang="en-US" dirty="0" err="1" smtClean="0">
                <a:solidFill>
                  <a:schemeClr val="tx1"/>
                </a:solidFill>
              </a:rPr>
              <a:t>anche</a:t>
            </a:r>
            <a:r>
              <a:rPr lang="en-US" dirty="0" smtClean="0">
                <a:solidFill>
                  <a:schemeClr val="tx1"/>
                </a:solidFill>
              </a:rPr>
              <a:t> per </a:t>
            </a:r>
            <a:r>
              <a:rPr lang="en-US" dirty="0" err="1" smtClean="0">
                <a:solidFill>
                  <a:schemeClr val="tx1"/>
                </a:solidFill>
              </a:rPr>
              <a:t>delle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commissioni</a:t>
            </a:r>
            <a:r>
              <a:rPr lang="en-US" dirty="0" smtClean="0">
                <a:solidFill>
                  <a:schemeClr val="tx1"/>
                </a:solidFill>
              </a:rPr>
              <a:t> di </a:t>
            </a:r>
            <a:r>
              <a:rPr lang="en-US" dirty="0" err="1" smtClean="0">
                <a:solidFill>
                  <a:schemeClr val="tx1"/>
                </a:solidFill>
              </a:rPr>
              <a:t>servizio</a:t>
            </a:r>
            <a:r>
              <a:rPr lang="en-US" dirty="0" smtClean="0">
                <a:solidFill>
                  <a:schemeClr val="tx1"/>
                </a:solidFill>
              </a:rPr>
              <a:t> o per </a:t>
            </a:r>
            <a:r>
              <a:rPr lang="en-US" dirty="0" err="1" smtClean="0">
                <a:solidFill>
                  <a:schemeClr val="tx1"/>
                </a:solidFill>
              </a:rPr>
              <a:t>trasferimenti</a:t>
            </a:r>
            <a:r>
              <a:rPr lang="en-US" dirty="0" smtClean="0">
                <a:solidFill>
                  <a:schemeClr val="tx1"/>
                </a:solidFill>
              </a:rPr>
              <a:t> da e per LASA </a:t>
            </a:r>
            <a:r>
              <a:rPr lang="en-US" dirty="0" err="1" smtClean="0">
                <a:solidFill>
                  <a:schemeClr val="tx1"/>
                </a:solidFill>
              </a:rPr>
              <a:t>occorre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timbrare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uscita</a:t>
            </a:r>
            <a:r>
              <a:rPr lang="en-US" dirty="0" smtClean="0">
                <a:solidFill>
                  <a:schemeClr val="tx1"/>
                </a:solidFill>
              </a:rPr>
              <a:t> e </a:t>
            </a:r>
            <a:r>
              <a:rPr lang="en-US" dirty="0" err="1" smtClean="0">
                <a:solidFill>
                  <a:schemeClr val="tx1"/>
                </a:solidFill>
              </a:rPr>
              <a:t>reingresso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274320" lvl="1" indent="0">
              <a:buNone/>
            </a:pPr>
            <a:r>
              <a:rPr lang="en-US" dirty="0" err="1" smtClean="0">
                <a:solidFill>
                  <a:schemeClr val="tx1"/>
                </a:solidFill>
              </a:rPr>
              <a:t>Esiste</a:t>
            </a:r>
            <a:r>
              <a:rPr lang="en-US" dirty="0" smtClean="0">
                <a:solidFill>
                  <a:schemeClr val="tx1"/>
                </a:solidFill>
              </a:rPr>
              <a:t> la </a:t>
            </a:r>
            <a:r>
              <a:rPr lang="en-US" dirty="0" err="1" smtClean="0">
                <a:solidFill>
                  <a:schemeClr val="tx1"/>
                </a:solidFill>
              </a:rPr>
              <a:t>possibilita</a:t>
            </a:r>
            <a:r>
              <a:rPr lang="en-US" dirty="0" smtClean="0">
                <a:solidFill>
                  <a:schemeClr val="tx1"/>
                </a:solidFill>
              </a:rPr>
              <a:t>’ di </a:t>
            </a:r>
            <a:r>
              <a:rPr lang="en-US" dirty="0" err="1" smtClean="0">
                <a:solidFill>
                  <a:schemeClr val="tx1"/>
                </a:solidFill>
              </a:rPr>
              <a:t>utilizzare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il</a:t>
            </a:r>
            <a:r>
              <a:rPr lang="en-US" dirty="0" smtClean="0">
                <a:solidFill>
                  <a:schemeClr val="tx1"/>
                </a:solidFill>
              </a:rPr>
              <a:t> ‘</a:t>
            </a:r>
            <a:r>
              <a:rPr lang="en-US" dirty="0" err="1" smtClean="0">
                <a:solidFill>
                  <a:schemeClr val="tx1"/>
                </a:solidFill>
              </a:rPr>
              <a:t>permesso</a:t>
            </a:r>
            <a:r>
              <a:rPr lang="en-US" dirty="0" smtClean="0">
                <a:solidFill>
                  <a:schemeClr val="tx1"/>
                </a:solidFill>
              </a:rPr>
              <a:t> di </a:t>
            </a:r>
            <a:r>
              <a:rPr lang="en-US" dirty="0" err="1" smtClean="0">
                <a:solidFill>
                  <a:schemeClr val="tx1"/>
                </a:solidFill>
              </a:rPr>
              <a:t>servizio</a:t>
            </a:r>
            <a:r>
              <a:rPr lang="en-US" dirty="0" smtClean="0">
                <a:solidFill>
                  <a:schemeClr val="tx1"/>
                </a:solidFill>
              </a:rPr>
              <a:t>’ </a:t>
            </a:r>
            <a:r>
              <a:rPr lang="en-US" dirty="0" err="1" smtClean="0">
                <a:solidFill>
                  <a:schemeClr val="tx1"/>
                </a:solidFill>
              </a:rPr>
              <a:t>che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permette</a:t>
            </a:r>
            <a:r>
              <a:rPr lang="en-US" dirty="0" smtClean="0">
                <a:solidFill>
                  <a:schemeClr val="tx1"/>
                </a:solidFill>
              </a:rPr>
              <a:t> di non </a:t>
            </a:r>
            <a:r>
              <a:rPr lang="en-US" dirty="0" err="1" smtClean="0">
                <a:solidFill>
                  <a:schemeClr val="tx1"/>
                </a:solidFill>
              </a:rPr>
              <a:t>perdere</a:t>
            </a:r>
            <a:r>
              <a:rPr lang="en-US" dirty="0" smtClean="0">
                <a:solidFill>
                  <a:schemeClr val="tx1"/>
                </a:solidFill>
              </a:rPr>
              <a:t> ore di </a:t>
            </a:r>
            <a:r>
              <a:rPr lang="en-US" dirty="0" err="1" smtClean="0">
                <a:solidFill>
                  <a:schemeClr val="tx1"/>
                </a:solidFill>
              </a:rPr>
              <a:t>lavoro</a:t>
            </a:r>
            <a:endParaRPr lang="en-US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r>
              <a:rPr lang="en-US" dirty="0" err="1" smtClean="0">
                <a:solidFill>
                  <a:schemeClr val="tx1"/>
                </a:solidFill>
              </a:rPr>
              <a:t>Pausa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pranzo</a:t>
            </a:r>
            <a:r>
              <a:rPr lang="en-US" dirty="0" smtClean="0">
                <a:solidFill>
                  <a:schemeClr val="tx1"/>
                </a:solidFill>
              </a:rPr>
              <a:t> di default a 45 min </a:t>
            </a:r>
            <a:r>
              <a:rPr lang="en-US" dirty="0" err="1" smtClean="0">
                <a:solidFill>
                  <a:schemeClr val="tx1"/>
                </a:solidFill>
              </a:rPr>
              <a:t>applicata</a:t>
            </a:r>
            <a:r>
              <a:rPr lang="en-US" dirty="0" smtClean="0">
                <a:solidFill>
                  <a:schemeClr val="tx1"/>
                </a:solidFill>
              </a:rPr>
              <a:t> dal  1 </a:t>
            </a:r>
            <a:r>
              <a:rPr lang="en-US" dirty="0" err="1" smtClean="0">
                <a:solidFill>
                  <a:schemeClr val="tx1"/>
                </a:solidFill>
              </a:rPr>
              <a:t>maggio</a:t>
            </a:r>
            <a:endParaRPr lang="en-US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Lunedi 8 maggio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2615" y="5105029"/>
            <a:ext cx="8831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Questo</a:t>
            </a:r>
            <a:r>
              <a:rPr lang="en-US" dirty="0" smtClean="0"/>
              <a:t> </a:t>
            </a:r>
            <a:r>
              <a:rPr lang="en-US" dirty="0" err="1" smtClean="0"/>
              <a:t>messaggio</a:t>
            </a:r>
            <a:r>
              <a:rPr lang="en-US" dirty="0" smtClean="0"/>
              <a:t> e’ </a:t>
            </a:r>
            <a:r>
              <a:rPr lang="en-US" dirty="0" err="1" smtClean="0"/>
              <a:t>gia</a:t>
            </a:r>
            <a:r>
              <a:rPr lang="en-US" dirty="0" smtClean="0"/>
              <a:t>’ </a:t>
            </a:r>
            <a:r>
              <a:rPr lang="en-US" dirty="0" err="1" smtClean="0"/>
              <a:t>stato</a:t>
            </a:r>
            <a:r>
              <a:rPr lang="en-US" dirty="0" smtClean="0"/>
              <a:t> </a:t>
            </a:r>
            <a:r>
              <a:rPr lang="en-US" dirty="0" err="1" smtClean="0"/>
              <a:t>ripetuto</a:t>
            </a:r>
            <a:r>
              <a:rPr lang="en-US" dirty="0" smtClean="0"/>
              <a:t> </a:t>
            </a:r>
            <a:r>
              <a:rPr lang="en-US" dirty="0" err="1" smtClean="0"/>
              <a:t>piu</a:t>
            </a:r>
            <a:r>
              <a:rPr lang="en-US" dirty="0" smtClean="0"/>
              <a:t>’ volte </a:t>
            </a:r>
          </a:p>
          <a:p>
            <a:r>
              <a:rPr lang="en-US" dirty="0" err="1" smtClean="0"/>
              <a:t>Alcuni</a:t>
            </a:r>
            <a:r>
              <a:rPr lang="en-US" dirty="0" smtClean="0"/>
              <a:t> lo </a:t>
            </a:r>
            <a:r>
              <a:rPr lang="en-US" dirty="0" err="1" smtClean="0"/>
              <a:t>disattendono</a:t>
            </a:r>
            <a:r>
              <a:rPr lang="en-US" dirty="0" smtClean="0"/>
              <a:t> in </a:t>
            </a:r>
            <a:r>
              <a:rPr lang="en-US" dirty="0" err="1" smtClean="0"/>
              <a:t>maniera</a:t>
            </a:r>
            <a:r>
              <a:rPr lang="en-US" dirty="0" smtClean="0"/>
              <a:t> </a:t>
            </a:r>
            <a:r>
              <a:rPr lang="en-US" dirty="0" err="1" smtClean="0"/>
              <a:t>sistematica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62690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 </a:t>
            </a:r>
            <a:r>
              <a:rPr lang="en-US" dirty="0" err="1" smtClean="0"/>
              <a:t>scorta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Lunedi 8 maggio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042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Gara</a:t>
            </a:r>
            <a:r>
              <a:rPr lang="en-US" dirty="0" smtClean="0"/>
              <a:t> </a:t>
            </a:r>
            <a:r>
              <a:rPr lang="en-US" dirty="0" err="1" smtClean="0"/>
              <a:t>Centrale</a:t>
            </a:r>
            <a:r>
              <a:rPr lang="en-US" dirty="0" smtClean="0"/>
              <a:t> </a:t>
            </a:r>
            <a:r>
              <a:rPr lang="en-US" dirty="0" err="1" smtClean="0"/>
              <a:t>catalogo</a:t>
            </a:r>
            <a:r>
              <a:rPr lang="en-US" dirty="0" smtClean="0"/>
              <a:t> </a:t>
            </a:r>
            <a:r>
              <a:rPr lang="en-US" dirty="0" err="1" smtClean="0"/>
              <a:t>elettronica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924747"/>
            <a:ext cx="9144000" cy="2045099"/>
          </a:xfrm>
        </p:spPr>
        <p:txBody>
          <a:bodyPr>
            <a:normAutofit/>
          </a:bodyPr>
          <a:lstStyle/>
          <a:p>
            <a:r>
              <a:rPr lang="en-US" dirty="0" err="1" smtClean="0"/>
              <a:t>Aggiudicata</a:t>
            </a:r>
            <a:r>
              <a:rPr lang="en-US" dirty="0" smtClean="0"/>
              <a:t> la </a:t>
            </a:r>
            <a:r>
              <a:rPr lang="en-US" dirty="0" err="1" smtClean="0"/>
              <a:t>gara</a:t>
            </a:r>
            <a:r>
              <a:rPr lang="en-US" dirty="0" smtClean="0"/>
              <a:t> </a:t>
            </a:r>
            <a:r>
              <a:rPr lang="en-US" dirty="0"/>
              <a:t>per la </a:t>
            </a:r>
            <a:r>
              <a:rPr lang="en-US" dirty="0" err="1"/>
              <a:t>fornitura</a:t>
            </a:r>
            <a:r>
              <a:rPr lang="en-US" dirty="0"/>
              <a:t> a </a:t>
            </a:r>
            <a:r>
              <a:rPr lang="en-US" dirty="0" err="1"/>
              <a:t>catalogo</a:t>
            </a:r>
            <a:r>
              <a:rPr lang="en-US" dirty="0"/>
              <a:t> del </a:t>
            </a:r>
            <a:r>
              <a:rPr lang="en-US" dirty="0" err="1"/>
              <a:t>materiale</a:t>
            </a:r>
            <a:r>
              <a:rPr lang="en-US" dirty="0"/>
              <a:t> </a:t>
            </a:r>
            <a:r>
              <a:rPr lang="en-US" dirty="0" err="1"/>
              <a:t>vario</a:t>
            </a:r>
            <a:r>
              <a:rPr lang="en-US" dirty="0"/>
              <a:t> per </a:t>
            </a:r>
            <a:r>
              <a:rPr lang="en-US" dirty="0" err="1"/>
              <a:t>officine</a:t>
            </a:r>
            <a:r>
              <a:rPr lang="en-US" dirty="0"/>
              <a:t> e </a:t>
            </a:r>
            <a:r>
              <a:rPr lang="en-US" dirty="0" err="1"/>
              <a:t>laboratori</a:t>
            </a:r>
            <a:r>
              <a:rPr lang="en-US" dirty="0"/>
              <a:t> INFN </a:t>
            </a:r>
            <a:r>
              <a:rPr lang="en-US" dirty="0" err="1"/>
              <a:t>Gara</a:t>
            </a:r>
            <a:r>
              <a:rPr lang="en-US" dirty="0"/>
              <a:t> GE 11124/16</a:t>
            </a:r>
            <a:r>
              <a:rPr lang="en-US" dirty="0" smtClean="0"/>
              <a:t>.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La </a:t>
            </a:r>
            <a:r>
              <a:rPr lang="en-US" dirty="0" err="1"/>
              <a:t>ditta</a:t>
            </a:r>
            <a:r>
              <a:rPr lang="en-US" dirty="0"/>
              <a:t> RS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è</a:t>
            </a:r>
            <a:r>
              <a:rPr lang="en-US" dirty="0"/>
              <a:t> </a:t>
            </a:r>
            <a:r>
              <a:rPr lang="en-US" dirty="0" err="1"/>
              <a:t>aggiudicata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lotti</a:t>
            </a:r>
            <a:r>
              <a:rPr lang="en-US" dirty="0"/>
              <a:t> 1-2-3-4</a:t>
            </a:r>
            <a:br>
              <a:rPr lang="en-US" dirty="0"/>
            </a:br>
            <a:r>
              <a:rPr lang="en-US" dirty="0"/>
              <a:t>la </a:t>
            </a:r>
            <a:r>
              <a:rPr lang="en-US" dirty="0" err="1"/>
              <a:t>ditta</a:t>
            </a:r>
            <a:r>
              <a:rPr lang="en-US" dirty="0"/>
              <a:t> ABCTOOLS 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è</a:t>
            </a:r>
            <a:r>
              <a:rPr lang="en-US" dirty="0"/>
              <a:t> </a:t>
            </a:r>
            <a:r>
              <a:rPr lang="en-US" dirty="0" err="1"/>
              <a:t>aggiudicata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lotto </a:t>
            </a:r>
            <a:r>
              <a:rPr lang="en-US" dirty="0" smtClean="0"/>
              <a:t>5</a:t>
            </a:r>
          </a:p>
          <a:p>
            <a:r>
              <a:rPr lang="en-US" dirty="0" smtClean="0"/>
              <a:t>In </a:t>
            </a:r>
            <a:r>
              <a:rPr lang="en-US" dirty="0" err="1" smtClean="0"/>
              <a:t>preparazione</a:t>
            </a:r>
            <a:r>
              <a:rPr lang="en-US" dirty="0" smtClean="0"/>
              <a:t> </a:t>
            </a:r>
            <a:r>
              <a:rPr lang="en-US" dirty="0" err="1" smtClean="0"/>
              <a:t>sito</a:t>
            </a:r>
            <a:r>
              <a:rPr lang="en-US" dirty="0" smtClean="0"/>
              <a:t> web , </a:t>
            </a:r>
            <a:r>
              <a:rPr lang="en-US" dirty="0" err="1" smtClean="0"/>
              <a:t>istruzioni</a:t>
            </a:r>
            <a:r>
              <a:rPr lang="en-US" dirty="0" smtClean="0"/>
              <a:t>, </a:t>
            </a:r>
            <a:r>
              <a:rPr lang="en-US" dirty="0" err="1" smtClean="0"/>
              <a:t>nomina</a:t>
            </a:r>
            <a:r>
              <a:rPr lang="en-US" dirty="0" smtClean="0"/>
              <a:t> </a:t>
            </a:r>
            <a:r>
              <a:rPr lang="en-US" dirty="0" err="1" smtClean="0"/>
              <a:t>punti</a:t>
            </a:r>
            <a:r>
              <a:rPr lang="en-US" dirty="0" smtClean="0"/>
              <a:t> </a:t>
            </a:r>
            <a:r>
              <a:rPr lang="en-US" dirty="0" err="1" smtClean="0"/>
              <a:t>istruttori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Metodo</a:t>
            </a:r>
            <a:r>
              <a:rPr lang="en-US" dirty="0" smtClean="0"/>
              <a:t> </a:t>
            </a:r>
            <a:r>
              <a:rPr lang="en-US" dirty="0" err="1" smtClean="0"/>
              <a:t>prioritario</a:t>
            </a:r>
            <a:r>
              <a:rPr lang="en-US" dirty="0" smtClean="0"/>
              <a:t> di </a:t>
            </a:r>
            <a:r>
              <a:rPr lang="en-US" dirty="0" err="1" smtClean="0"/>
              <a:t>acquisto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Lunedi 8 maggio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 descr="Screenshot 2017-03-01 18.49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3233812"/>
            <a:ext cx="85725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318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Ordini.mi.infn.it</a:t>
            </a:r>
            <a:r>
              <a:rPr lang="en-US" dirty="0" smtClean="0"/>
              <a:t> – </a:t>
            </a:r>
            <a:r>
              <a:rPr lang="en-US" dirty="0" err="1" smtClean="0"/>
              <a:t>dettagli</a:t>
            </a:r>
            <a:r>
              <a:rPr lang="en-US" dirty="0" smtClean="0"/>
              <a:t> per </a:t>
            </a:r>
            <a:r>
              <a:rPr lang="en-US" dirty="0" err="1" smtClean="0"/>
              <a:t>determina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Lunedi 8 maggio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675" y="1600200"/>
            <a:ext cx="9051323" cy="48768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Nuovo</a:t>
            </a:r>
            <a:r>
              <a:rPr lang="en-US" dirty="0" smtClean="0">
                <a:solidFill>
                  <a:srgbClr val="FF0000"/>
                </a:solidFill>
              </a:rPr>
              <a:t> tool </a:t>
            </a:r>
            <a:r>
              <a:rPr lang="en-US" dirty="0" err="1" smtClean="0">
                <a:solidFill>
                  <a:srgbClr val="FF0000"/>
                </a:solidFill>
              </a:rPr>
              <a:t>disponibile</a:t>
            </a:r>
            <a:r>
              <a:rPr lang="en-US" dirty="0" smtClean="0">
                <a:solidFill>
                  <a:srgbClr val="FF0000"/>
                </a:solidFill>
              </a:rPr>
              <a:t> per </a:t>
            </a:r>
            <a:r>
              <a:rPr lang="en-US" dirty="0" err="1" smtClean="0">
                <a:solidFill>
                  <a:srgbClr val="FF0000"/>
                </a:solidFill>
              </a:rPr>
              <a:t>iniziare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gli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acquisti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Ordini.mi.infn.it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Istruzioni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alla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pagina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  <a:hlinkClick r:id="rId2"/>
              </a:rPr>
              <a:t>http://www.mi.infn.it/~amminist/</a:t>
            </a:r>
            <a:r>
              <a:rPr lang="en-US" dirty="0" smtClean="0">
                <a:solidFill>
                  <a:srgbClr val="FF0000"/>
                </a:solidFill>
                <a:hlinkClick r:id="rId2"/>
              </a:rPr>
              <a:t>amministrazione/mod_proc__rich_determina.htm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Compilate</a:t>
            </a:r>
            <a:r>
              <a:rPr lang="en-US" dirty="0" smtClean="0">
                <a:solidFill>
                  <a:srgbClr val="FF0000"/>
                </a:solidFill>
              </a:rPr>
              <a:t> campo ‘</a:t>
            </a:r>
            <a:r>
              <a:rPr lang="en-US" dirty="0" err="1" smtClean="0">
                <a:solidFill>
                  <a:srgbClr val="FF0000"/>
                </a:solidFill>
              </a:rPr>
              <a:t>oggetto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acquisto</a:t>
            </a:r>
            <a:r>
              <a:rPr lang="en-US" dirty="0" smtClean="0">
                <a:solidFill>
                  <a:srgbClr val="FF0000"/>
                </a:solidFill>
              </a:rPr>
              <a:t>’ in </a:t>
            </a:r>
            <a:r>
              <a:rPr lang="en-US" dirty="0" err="1" smtClean="0">
                <a:solidFill>
                  <a:srgbClr val="FF0000"/>
                </a:solidFill>
              </a:rPr>
              <a:t>maniera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sintetica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Usate</a:t>
            </a:r>
            <a:r>
              <a:rPr lang="en-US" dirty="0" smtClean="0">
                <a:solidFill>
                  <a:srgbClr val="FF0000"/>
                </a:solidFill>
              </a:rPr>
              <a:t> campo ‘</a:t>
            </a:r>
            <a:r>
              <a:rPr lang="en-US" dirty="0" err="1" smtClean="0">
                <a:solidFill>
                  <a:srgbClr val="FF0000"/>
                </a:solidFill>
              </a:rPr>
              <a:t>url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documenti</a:t>
            </a:r>
            <a:r>
              <a:rPr lang="en-US" dirty="0" smtClean="0">
                <a:solidFill>
                  <a:srgbClr val="FF0000"/>
                </a:solidFill>
              </a:rPr>
              <a:t>’ per </a:t>
            </a:r>
            <a:r>
              <a:rPr lang="en-US" dirty="0" err="1" smtClean="0">
                <a:solidFill>
                  <a:srgbClr val="FF0000"/>
                </a:solidFill>
              </a:rPr>
              <a:t>inserire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motivazione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ordine</a:t>
            </a:r>
            <a:r>
              <a:rPr lang="en-US" dirty="0" smtClean="0">
                <a:solidFill>
                  <a:srgbClr val="FF0000"/>
                </a:solidFill>
              </a:rPr>
              <a:t> e </a:t>
            </a:r>
            <a:r>
              <a:rPr lang="en-US" dirty="0" err="1" smtClean="0">
                <a:solidFill>
                  <a:srgbClr val="FF0000"/>
                </a:solidFill>
              </a:rPr>
              <a:t>altra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documentazione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necessaria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Prossima</a:t>
            </a:r>
            <a:r>
              <a:rPr lang="en-US" dirty="0" smtClean="0">
                <a:solidFill>
                  <a:srgbClr val="FF0000"/>
                </a:solidFill>
              </a:rPr>
              <a:t> release, campo </a:t>
            </a:r>
            <a:r>
              <a:rPr lang="en-US" dirty="0" err="1" smtClean="0">
                <a:solidFill>
                  <a:srgbClr val="FF0000"/>
                </a:solidFill>
              </a:rPr>
              <a:t>commenti</a:t>
            </a:r>
            <a:r>
              <a:rPr lang="en-US" dirty="0" smtClean="0">
                <a:solidFill>
                  <a:srgbClr val="FF0000"/>
                </a:solidFill>
              </a:rPr>
              <a:t> per </a:t>
            </a:r>
            <a:r>
              <a:rPr lang="en-US" dirty="0" err="1" smtClean="0">
                <a:solidFill>
                  <a:srgbClr val="FF0000"/>
                </a:solidFill>
              </a:rPr>
              <a:t>introdurre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motivazione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acquisto</a:t>
            </a:r>
            <a:r>
              <a:rPr lang="en-US" dirty="0" smtClean="0">
                <a:solidFill>
                  <a:srgbClr val="FF0000"/>
                </a:solidFill>
              </a:rPr>
              <a:t> e </a:t>
            </a:r>
            <a:r>
              <a:rPr lang="en-US" dirty="0" err="1" smtClean="0">
                <a:solidFill>
                  <a:srgbClr val="FF0000"/>
                </a:solidFill>
              </a:rPr>
              <a:t>divisione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piu</a:t>
            </a:r>
            <a:r>
              <a:rPr lang="en-US" dirty="0" smtClean="0">
                <a:solidFill>
                  <a:srgbClr val="FF0000"/>
                </a:solidFill>
              </a:rPr>
              <a:t>’ </a:t>
            </a:r>
            <a:r>
              <a:rPr lang="en-US" dirty="0" err="1" smtClean="0">
                <a:solidFill>
                  <a:srgbClr val="FF0000"/>
                </a:solidFill>
              </a:rPr>
              <a:t>fondi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359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Ordini.mi.infn.it</a:t>
            </a:r>
            <a:r>
              <a:rPr lang="en-US" dirty="0"/>
              <a:t> – </a:t>
            </a:r>
            <a:r>
              <a:rPr lang="en-US" dirty="0" err="1"/>
              <a:t>dettagli</a:t>
            </a:r>
            <a:r>
              <a:rPr lang="en-US" dirty="0"/>
              <a:t> per </a:t>
            </a:r>
            <a:r>
              <a:rPr lang="en-US" dirty="0" err="1"/>
              <a:t>determina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Lunedi 8 maggio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0" name="Picture 9" descr="Screenshot 2016-10-10 18.49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5" y="1082026"/>
            <a:ext cx="9144000" cy="4585227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6784609" y="1989810"/>
            <a:ext cx="1130768" cy="1095888"/>
            <a:chOff x="6923780" y="2278752"/>
            <a:chExt cx="1130768" cy="1095888"/>
          </a:xfrm>
        </p:grpSpPr>
        <p:sp>
          <p:nvSpPr>
            <p:cNvPr id="11" name="TextBox 10"/>
            <p:cNvSpPr txBox="1"/>
            <p:nvPr/>
          </p:nvSpPr>
          <p:spPr>
            <a:xfrm>
              <a:off x="7167330" y="2522283"/>
              <a:ext cx="7480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rgbClr val="FF0000"/>
                  </a:solidFill>
                </a:rPr>
                <a:t>SI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923780" y="2278752"/>
              <a:ext cx="1130768" cy="1095888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8222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Ordini.mi.infn.it</a:t>
            </a:r>
            <a:r>
              <a:rPr lang="en-US" dirty="0" smtClean="0"/>
              <a:t> – </a:t>
            </a:r>
            <a:r>
              <a:rPr lang="en-US" dirty="0" err="1" smtClean="0"/>
              <a:t>dettagli</a:t>
            </a:r>
            <a:r>
              <a:rPr lang="en-US" dirty="0" smtClean="0"/>
              <a:t> per </a:t>
            </a:r>
            <a:r>
              <a:rPr lang="en-US" dirty="0" err="1" smtClean="0"/>
              <a:t>determina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Lunedi 8 maggio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1" name="Picture 10" descr="Screenshot 2016-10-10 19.21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7600"/>
            <a:ext cx="9144000" cy="460280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274624" y="3990241"/>
            <a:ext cx="1791833" cy="1451841"/>
            <a:chOff x="6923780" y="2278752"/>
            <a:chExt cx="1130768" cy="1566970"/>
          </a:xfrm>
        </p:grpSpPr>
        <p:sp>
          <p:nvSpPr>
            <p:cNvPr id="14" name="TextBox 13"/>
            <p:cNvSpPr txBox="1"/>
            <p:nvPr/>
          </p:nvSpPr>
          <p:spPr>
            <a:xfrm>
              <a:off x="7167330" y="2522283"/>
              <a:ext cx="74804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rgbClr val="FF0000"/>
                  </a:solidFill>
                </a:rPr>
                <a:t>NO!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923780" y="2278752"/>
              <a:ext cx="1130768" cy="1095888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974200" y="4435739"/>
            <a:ext cx="2383312" cy="1739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705440" y="4274743"/>
            <a:ext cx="1722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vuoto</a:t>
            </a:r>
            <a:endParaRPr lang="en-US" dirty="0"/>
          </a:p>
        </p:txBody>
      </p:sp>
      <p:sp>
        <p:nvSpPr>
          <p:cNvPr id="18" name="Freeform 17"/>
          <p:cNvSpPr/>
          <p:nvPr/>
        </p:nvSpPr>
        <p:spPr>
          <a:xfrm>
            <a:off x="782839" y="2206417"/>
            <a:ext cx="8361160" cy="1309456"/>
          </a:xfrm>
          <a:custGeom>
            <a:avLst/>
            <a:gdLst>
              <a:gd name="connsiteX0" fmla="*/ 3504474 w 9450180"/>
              <a:gd name="connsiteY0" fmla="*/ 107125 h 1309456"/>
              <a:gd name="connsiteX1" fmla="*/ 8375475 w 9450180"/>
              <a:gd name="connsiteY1" fmla="*/ 107125 h 1309456"/>
              <a:gd name="connsiteX2" fmla="*/ 8775593 w 9450180"/>
              <a:gd name="connsiteY2" fmla="*/ 1220409 h 1309456"/>
              <a:gd name="connsiteX3" fmla="*/ 599270 w 9450180"/>
              <a:gd name="connsiteY3" fmla="*/ 1116038 h 1309456"/>
              <a:gd name="connsiteX4" fmla="*/ 964595 w 9450180"/>
              <a:gd name="connsiteY4" fmla="*/ 124520 h 1309456"/>
              <a:gd name="connsiteX5" fmla="*/ 3713231 w 9450180"/>
              <a:gd name="connsiteY5" fmla="*/ 89730 h 1309456"/>
              <a:gd name="connsiteX6" fmla="*/ 7401275 w 9450180"/>
              <a:gd name="connsiteY6" fmla="*/ 2755 h 1309456"/>
              <a:gd name="connsiteX7" fmla="*/ 7401275 w 9450180"/>
              <a:gd name="connsiteY7" fmla="*/ 2755 h 1309456"/>
              <a:gd name="connsiteX8" fmla="*/ 7505654 w 9450180"/>
              <a:gd name="connsiteY8" fmla="*/ 20150 h 1309456"/>
              <a:gd name="connsiteX9" fmla="*/ 7505654 w 9450180"/>
              <a:gd name="connsiteY9" fmla="*/ 20150 h 1309456"/>
              <a:gd name="connsiteX10" fmla="*/ 7505654 w 9450180"/>
              <a:gd name="connsiteY10" fmla="*/ 20150 h 1309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50180" h="1309456">
                <a:moveTo>
                  <a:pt x="3504474" y="107125"/>
                </a:moveTo>
                <a:cubicBezTo>
                  <a:pt x="5500714" y="14351"/>
                  <a:pt x="7496955" y="-78422"/>
                  <a:pt x="8375475" y="107125"/>
                </a:cubicBezTo>
                <a:cubicBezTo>
                  <a:pt x="9253995" y="292672"/>
                  <a:pt x="10071627" y="1052257"/>
                  <a:pt x="8775593" y="1220409"/>
                </a:cubicBezTo>
                <a:cubicBezTo>
                  <a:pt x="7479559" y="1388561"/>
                  <a:pt x="1901103" y="1298686"/>
                  <a:pt x="599270" y="1116038"/>
                </a:cubicBezTo>
                <a:cubicBezTo>
                  <a:pt x="-702563" y="933390"/>
                  <a:pt x="445601" y="295571"/>
                  <a:pt x="964595" y="124520"/>
                </a:cubicBezTo>
                <a:cubicBezTo>
                  <a:pt x="1483588" y="-46531"/>
                  <a:pt x="3713231" y="89730"/>
                  <a:pt x="3713231" y="89730"/>
                </a:cubicBezTo>
                <a:lnTo>
                  <a:pt x="7401275" y="2755"/>
                </a:lnTo>
                <a:lnTo>
                  <a:pt x="7401275" y="2755"/>
                </a:lnTo>
                <a:lnTo>
                  <a:pt x="7505654" y="20150"/>
                </a:lnTo>
                <a:lnTo>
                  <a:pt x="7505654" y="20150"/>
                </a:lnTo>
                <a:lnTo>
                  <a:pt x="7505654" y="2015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7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Direttori</a:t>
            </a:r>
            <a:r>
              <a:rPr lang="en-US" dirty="0" smtClean="0"/>
              <a:t>  </a:t>
            </a:r>
            <a:r>
              <a:rPr lang="en-US" dirty="0" err="1" smtClean="0"/>
              <a:t>Marzo</a:t>
            </a:r>
            <a:r>
              <a:rPr lang="en-US" dirty="0" smtClean="0"/>
              <a:t> 2017 </a:t>
            </a:r>
            <a:endParaRPr lang="en-US" strike="sngStrik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927" y="1073330"/>
            <a:ext cx="8682797" cy="5462016"/>
          </a:xfrm>
        </p:spPr>
        <p:txBody>
          <a:bodyPr>
            <a:normAutofit fontScale="92500"/>
          </a:bodyPr>
          <a:lstStyle/>
          <a:p>
            <a:pPr>
              <a:buFont typeface="Wingdings" charset="0"/>
              <a:buChar char="à"/>
            </a:pPr>
            <a:r>
              <a:rPr lang="en-US" b="1" dirty="0" smtClean="0"/>
              <a:t>Piano </a:t>
            </a:r>
            <a:r>
              <a:rPr lang="en-US" b="1" dirty="0" err="1" smtClean="0"/>
              <a:t>Triennale</a:t>
            </a:r>
            <a:r>
              <a:rPr lang="en-US" b="1" dirty="0" smtClean="0"/>
              <a:t> 2017-19</a:t>
            </a:r>
          </a:p>
          <a:p>
            <a:pPr>
              <a:buFont typeface="Wingdings" charset="0"/>
              <a:buChar char="à"/>
            </a:pPr>
            <a:r>
              <a:rPr lang="en-US" dirty="0" err="1" smtClean="0"/>
              <a:t>Discussione</a:t>
            </a:r>
            <a:r>
              <a:rPr lang="en-US" dirty="0" smtClean="0"/>
              <a:t> PTA 2017-2019 e </a:t>
            </a:r>
            <a:r>
              <a:rPr lang="en-US" dirty="0" err="1" smtClean="0"/>
              <a:t>pianificazione</a:t>
            </a:r>
            <a:r>
              <a:rPr lang="en-US" dirty="0" smtClean="0"/>
              <a:t> </a:t>
            </a:r>
            <a:r>
              <a:rPr lang="en-US" dirty="0" err="1" smtClean="0"/>
              <a:t>personale</a:t>
            </a:r>
            <a:r>
              <a:rPr lang="en-US" dirty="0" smtClean="0"/>
              <a:t> </a:t>
            </a:r>
            <a:r>
              <a:rPr lang="en-US" dirty="0" err="1" smtClean="0"/>
              <a:t>nei</a:t>
            </a:r>
            <a:r>
              <a:rPr lang="en-US" dirty="0" smtClean="0"/>
              <a:t> </a:t>
            </a:r>
            <a:r>
              <a:rPr lang="en-US" dirty="0" err="1" smtClean="0"/>
              <a:t>prossimi</a:t>
            </a:r>
            <a:r>
              <a:rPr lang="en-US" dirty="0" smtClean="0"/>
              <a:t> </a:t>
            </a:r>
            <a:r>
              <a:rPr lang="en-US" dirty="0" err="1" smtClean="0"/>
              <a:t>anni</a:t>
            </a:r>
            <a:r>
              <a:rPr lang="en-US" dirty="0" smtClean="0"/>
              <a:t>. </a:t>
            </a:r>
            <a:r>
              <a:rPr lang="en-US" dirty="0" err="1" smtClean="0"/>
              <a:t>Viene</a:t>
            </a:r>
            <a:r>
              <a:rPr lang="en-US" dirty="0" smtClean="0"/>
              <a:t> </a:t>
            </a:r>
            <a:r>
              <a:rPr lang="en-US" dirty="0" err="1" smtClean="0"/>
              <a:t>programmata</a:t>
            </a:r>
            <a:r>
              <a:rPr lang="en-US" dirty="0" smtClean="0"/>
              <a:t> da </a:t>
            </a:r>
            <a:r>
              <a:rPr lang="en-US" dirty="0" err="1" smtClean="0"/>
              <a:t>subito</a:t>
            </a:r>
            <a:r>
              <a:rPr lang="en-US" dirty="0" smtClean="0"/>
              <a:t> l </a:t>
            </a:r>
            <a:r>
              <a:rPr lang="en-US" dirty="0" err="1" smtClean="0"/>
              <a:t>assunzione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precari</a:t>
            </a:r>
            <a:r>
              <a:rPr lang="en-US" dirty="0" smtClean="0"/>
              <a:t> </a:t>
            </a:r>
            <a:r>
              <a:rPr lang="en-US" dirty="0" err="1" smtClean="0"/>
              <a:t>storici</a:t>
            </a:r>
            <a:r>
              <a:rPr lang="en-US" dirty="0" smtClean="0"/>
              <a:t>, </a:t>
            </a:r>
            <a:r>
              <a:rPr lang="en-US" dirty="0" err="1" smtClean="0"/>
              <a:t>protetti</a:t>
            </a:r>
            <a:r>
              <a:rPr lang="en-US" dirty="0" smtClean="0"/>
              <a:t> da </a:t>
            </a:r>
            <a:r>
              <a:rPr lang="en-US" dirty="0" err="1" smtClean="0"/>
              <a:t>accordo</a:t>
            </a:r>
            <a:r>
              <a:rPr lang="en-US" dirty="0" smtClean="0"/>
              <a:t> </a:t>
            </a:r>
            <a:r>
              <a:rPr lang="en-US" dirty="0" err="1" smtClean="0"/>
              <a:t>sindacale</a:t>
            </a:r>
            <a:r>
              <a:rPr lang="en-US" dirty="0" smtClean="0"/>
              <a:t>. Per </a:t>
            </a:r>
            <a:r>
              <a:rPr lang="en-US" dirty="0" err="1" smtClean="0"/>
              <a:t>gli</a:t>
            </a:r>
            <a:r>
              <a:rPr lang="en-US" dirty="0" smtClean="0"/>
              <a:t> </a:t>
            </a:r>
            <a:r>
              <a:rPr lang="en-US" dirty="0" err="1" smtClean="0"/>
              <a:t>altri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aspetta</a:t>
            </a:r>
            <a:r>
              <a:rPr lang="en-US" dirty="0" smtClean="0"/>
              <a:t> la </a:t>
            </a:r>
            <a:r>
              <a:rPr lang="en-US" dirty="0" err="1" smtClean="0"/>
              <a:t>versione</a:t>
            </a:r>
            <a:r>
              <a:rPr lang="en-US" dirty="0" smtClean="0"/>
              <a:t> </a:t>
            </a:r>
            <a:r>
              <a:rPr lang="en-US" dirty="0" err="1" smtClean="0"/>
              <a:t>definitiva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norme</a:t>
            </a:r>
            <a:r>
              <a:rPr lang="en-US" dirty="0" smtClean="0"/>
              <a:t> </a:t>
            </a:r>
            <a:r>
              <a:rPr lang="en-US" dirty="0" err="1" smtClean="0"/>
              <a:t>sulle</a:t>
            </a:r>
            <a:r>
              <a:rPr lang="en-US" dirty="0" smtClean="0"/>
              <a:t> </a:t>
            </a:r>
            <a:r>
              <a:rPr lang="en-US" dirty="0" err="1" smtClean="0"/>
              <a:t>stabilizzazioni</a:t>
            </a:r>
            <a:r>
              <a:rPr lang="en-US" dirty="0" smtClean="0"/>
              <a:t>.</a:t>
            </a:r>
          </a:p>
          <a:p>
            <a:pPr>
              <a:buFont typeface="Wingdings" charset="0"/>
              <a:buChar char="à"/>
            </a:pPr>
            <a:r>
              <a:rPr lang="en-US" dirty="0" smtClean="0"/>
              <a:t>In </a:t>
            </a:r>
            <a:r>
              <a:rPr lang="en-US" dirty="0" err="1" smtClean="0"/>
              <a:t>ogni</a:t>
            </a:r>
            <a:r>
              <a:rPr lang="en-US" dirty="0" smtClean="0"/>
              <a:t> </a:t>
            </a:r>
            <a:r>
              <a:rPr lang="en-US" dirty="0" err="1" smtClean="0"/>
              <a:t>caso</a:t>
            </a:r>
            <a:r>
              <a:rPr lang="en-US" dirty="0" smtClean="0"/>
              <a:t> </a:t>
            </a:r>
            <a:r>
              <a:rPr lang="en-US" dirty="0" err="1" smtClean="0"/>
              <a:t>nel</a:t>
            </a:r>
            <a:r>
              <a:rPr lang="en-US" dirty="0" smtClean="0"/>
              <a:t> PTA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passa</a:t>
            </a:r>
            <a:r>
              <a:rPr lang="en-US" dirty="0" smtClean="0"/>
              <a:t> da 1712 </a:t>
            </a:r>
            <a:r>
              <a:rPr lang="en-US" dirty="0" err="1" smtClean="0"/>
              <a:t>unita</a:t>
            </a:r>
            <a:r>
              <a:rPr lang="en-US" dirty="0" smtClean="0"/>
              <a:t>’ a 2026 </a:t>
            </a:r>
            <a:r>
              <a:rPr lang="en-US" dirty="0" err="1" smtClean="0"/>
              <a:t>nel</a:t>
            </a:r>
            <a:r>
              <a:rPr lang="en-US" dirty="0" smtClean="0"/>
              <a:t> 2019</a:t>
            </a:r>
            <a:endParaRPr lang="en-US" dirty="0" smtClean="0">
              <a:sym typeface="Wingdings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>
                <a:sym typeface="Wingdings"/>
              </a:rPr>
              <a:t>-</a:t>
            </a:r>
            <a:r>
              <a:rPr lang="en-US" dirty="0" err="1" smtClean="0">
                <a:sym typeface="Wingdings"/>
              </a:rPr>
              <a:t>Inoltre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vengono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banditi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ulteriori</a:t>
            </a:r>
            <a:r>
              <a:rPr lang="en-US" dirty="0" smtClean="0">
                <a:sym typeface="Wingdings"/>
              </a:rPr>
              <a:t> 5 </a:t>
            </a:r>
            <a:r>
              <a:rPr lang="en-US" dirty="0" err="1" smtClean="0">
                <a:sym typeface="Wingdings"/>
              </a:rPr>
              <a:t>posti</a:t>
            </a:r>
            <a:r>
              <a:rPr lang="en-US" dirty="0" smtClean="0">
                <a:sym typeface="Wingdings"/>
              </a:rPr>
              <a:t> da </a:t>
            </a:r>
            <a:r>
              <a:rPr lang="en-US" dirty="0" err="1" smtClean="0">
                <a:sym typeface="Wingdings"/>
              </a:rPr>
              <a:t>tecnologo</a:t>
            </a:r>
            <a:r>
              <a:rPr lang="en-US" dirty="0" smtClean="0">
                <a:sym typeface="Wingdings"/>
              </a:rPr>
              <a:t> e 25 </a:t>
            </a:r>
            <a:r>
              <a:rPr lang="en-US" dirty="0" err="1" smtClean="0">
                <a:sym typeface="Wingdings"/>
              </a:rPr>
              <a:t>posizioni</a:t>
            </a:r>
            <a:r>
              <a:rPr lang="en-US" dirty="0" smtClean="0">
                <a:sym typeface="Wingdings"/>
              </a:rPr>
              <a:t> I </a:t>
            </a:r>
            <a:r>
              <a:rPr lang="en-US" dirty="0" err="1" smtClean="0">
                <a:sym typeface="Wingdings"/>
              </a:rPr>
              <a:t>tecnologo</a:t>
            </a:r>
            <a:r>
              <a:rPr lang="en-US" dirty="0" smtClean="0">
                <a:sym typeface="Wingdings"/>
              </a:rPr>
              <a:t> e 12 </a:t>
            </a:r>
            <a:r>
              <a:rPr lang="en-US" dirty="0" err="1" smtClean="0">
                <a:sym typeface="Wingdings"/>
              </a:rPr>
              <a:t>dirigente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tecnologo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nel</a:t>
            </a:r>
            <a:r>
              <a:rPr lang="en-US" dirty="0" smtClean="0">
                <a:sym typeface="Wingdings"/>
              </a:rPr>
              <a:t> solo 2017</a:t>
            </a:r>
            <a:endParaRPr lang="en-US" dirty="0">
              <a:sym typeface="Wingdings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>
                <a:sym typeface="Wingdings"/>
              </a:rPr>
              <a:t>-INFN </a:t>
            </a:r>
            <a:r>
              <a:rPr lang="en-US" dirty="0" err="1" smtClean="0">
                <a:sym typeface="Wingdings"/>
              </a:rPr>
              <a:t>si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sta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attivamente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adoperando</a:t>
            </a:r>
            <a:r>
              <a:rPr lang="en-US" dirty="0" smtClean="0">
                <a:sym typeface="Wingdings"/>
              </a:rPr>
              <a:t> per </a:t>
            </a:r>
            <a:r>
              <a:rPr lang="en-US" dirty="0" err="1" smtClean="0">
                <a:sym typeface="Wingdings"/>
              </a:rPr>
              <a:t>reintrodurre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passaggi</a:t>
            </a:r>
            <a:r>
              <a:rPr lang="en-US" dirty="0" smtClean="0">
                <a:sym typeface="Wingdings"/>
              </a:rPr>
              <a:t> di </a:t>
            </a:r>
            <a:r>
              <a:rPr lang="en-US" dirty="0" err="1" smtClean="0">
                <a:sym typeface="Wingdings"/>
              </a:rPr>
              <a:t>livello</a:t>
            </a:r>
            <a:r>
              <a:rPr lang="en-US" dirty="0" smtClean="0">
                <a:sym typeface="Wingdings"/>
              </a:rPr>
              <a:t> art 54, con </a:t>
            </a:r>
            <a:r>
              <a:rPr lang="en-US" dirty="0" err="1" smtClean="0">
                <a:sym typeface="Wingdings"/>
              </a:rPr>
              <a:t>ampie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trattative</a:t>
            </a:r>
            <a:r>
              <a:rPr lang="en-US" dirty="0" smtClean="0">
                <a:sym typeface="Wingdings"/>
              </a:rPr>
              <a:t> con </a:t>
            </a:r>
            <a:r>
              <a:rPr lang="en-US" dirty="0" err="1" smtClean="0">
                <a:sym typeface="Wingdings"/>
              </a:rPr>
              <a:t>ministeri</a:t>
            </a:r>
            <a:r>
              <a:rPr lang="en-US" dirty="0" smtClean="0">
                <a:sym typeface="Wingdings"/>
              </a:rPr>
              <a:t> e </a:t>
            </a:r>
            <a:r>
              <a:rPr lang="en-US" dirty="0" err="1" smtClean="0">
                <a:sym typeface="Wingdings"/>
              </a:rPr>
              <a:t>funzione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pubblica</a:t>
            </a:r>
            <a:r>
              <a:rPr lang="en-US" dirty="0" smtClean="0">
                <a:sym typeface="Wingdings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>
              <a:sym typeface="Wingdings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>
                <a:sym typeface="Wingdings"/>
              </a:rPr>
              <a:t>Per </a:t>
            </a:r>
            <a:r>
              <a:rPr lang="en-US" dirty="0" err="1" smtClean="0">
                <a:sym typeface="Wingdings"/>
              </a:rPr>
              <a:t>il</a:t>
            </a:r>
            <a:r>
              <a:rPr lang="en-US" dirty="0" smtClean="0">
                <a:sym typeface="Wingdings"/>
              </a:rPr>
              <a:t> PTA 2018-20 </a:t>
            </a:r>
            <a:r>
              <a:rPr lang="en-US" dirty="0" err="1" smtClean="0">
                <a:sym typeface="Wingdings"/>
              </a:rPr>
              <a:t>si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intende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procedere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gia</a:t>
            </a:r>
            <a:r>
              <a:rPr lang="en-US" dirty="0" smtClean="0">
                <a:sym typeface="Wingdings"/>
              </a:rPr>
              <a:t>’ </a:t>
            </a:r>
            <a:r>
              <a:rPr lang="en-US" dirty="0" err="1" smtClean="0">
                <a:sym typeface="Wingdings"/>
              </a:rPr>
              <a:t>nel</a:t>
            </a:r>
            <a:r>
              <a:rPr lang="en-US" dirty="0" smtClean="0">
                <a:sym typeface="Wingdings"/>
              </a:rPr>
              <a:t> 2017 in </a:t>
            </a:r>
            <a:r>
              <a:rPr lang="en-US" dirty="0" err="1" smtClean="0">
                <a:sym typeface="Wingdings"/>
              </a:rPr>
              <a:t>modo</a:t>
            </a:r>
            <a:r>
              <a:rPr lang="en-US" dirty="0" smtClean="0">
                <a:sym typeface="Wingdings"/>
              </a:rPr>
              <a:t> da </a:t>
            </a:r>
            <a:r>
              <a:rPr lang="en-US" dirty="0" err="1" smtClean="0">
                <a:sym typeface="Wingdings"/>
              </a:rPr>
              <a:t>anticipare</a:t>
            </a:r>
            <a:r>
              <a:rPr lang="en-US" dirty="0" smtClean="0">
                <a:sym typeface="Wingdings"/>
              </a:rPr>
              <a:t> la </a:t>
            </a:r>
            <a:r>
              <a:rPr lang="en-US" dirty="0" err="1" smtClean="0">
                <a:sym typeface="Wingdings"/>
              </a:rPr>
              <a:t>programmazione</a:t>
            </a:r>
            <a:r>
              <a:rPr lang="en-US" dirty="0" smtClean="0">
                <a:sym typeface="Wingdings"/>
              </a:rPr>
              <a:t> e </a:t>
            </a:r>
            <a:r>
              <a:rPr lang="en-US" dirty="0" err="1" smtClean="0">
                <a:sym typeface="Wingdings"/>
              </a:rPr>
              <a:t>metterlo</a:t>
            </a:r>
            <a:r>
              <a:rPr lang="en-US" dirty="0" smtClean="0">
                <a:sym typeface="Wingdings"/>
              </a:rPr>
              <a:t> in </a:t>
            </a:r>
            <a:r>
              <a:rPr lang="en-US" dirty="0" err="1" smtClean="0">
                <a:sym typeface="Wingdings"/>
              </a:rPr>
              <a:t>fase</a:t>
            </a:r>
            <a:r>
              <a:rPr lang="en-US" dirty="0" smtClean="0">
                <a:sym typeface="Wingdings"/>
              </a:rPr>
              <a:t> con </a:t>
            </a:r>
            <a:r>
              <a:rPr lang="en-US" dirty="0" err="1" smtClean="0">
                <a:sym typeface="Wingdings"/>
              </a:rPr>
              <a:t>il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bilancio</a:t>
            </a:r>
            <a:r>
              <a:rPr lang="en-US" dirty="0" smtClean="0">
                <a:sym typeface="Wingdings"/>
              </a:rPr>
              <a:t> di </a:t>
            </a:r>
            <a:r>
              <a:rPr lang="en-US" dirty="0" err="1" smtClean="0">
                <a:sym typeface="Wingdings"/>
              </a:rPr>
              <a:t>previsione</a:t>
            </a:r>
            <a:r>
              <a:rPr lang="en-US" dirty="0" smtClean="0">
                <a:sym typeface="Wingdings"/>
              </a:rPr>
              <a:t> a </a:t>
            </a:r>
            <a:r>
              <a:rPr lang="en-US" dirty="0" err="1" smtClean="0">
                <a:sym typeface="Wingdings"/>
              </a:rPr>
              <a:t>Novembre</a:t>
            </a:r>
            <a:endParaRPr lang="en-US" dirty="0" smtClean="0">
              <a:sym typeface="Wingdings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dirty="0">
              <a:sym typeface="Wingdings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 err="1" smtClean="0">
                <a:sym typeface="Wingdings"/>
              </a:rPr>
              <a:t>Vedere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comunicato</a:t>
            </a:r>
            <a:r>
              <a:rPr lang="en-US" dirty="0" smtClean="0">
                <a:sym typeface="Wingdings"/>
              </a:rPr>
              <a:t> del </a:t>
            </a:r>
            <a:r>
              <a:rPr lang="en-US" dirty="0" err="1" smtClean="0">
                <a:sym typeface="Wingdings"/>
              </a:rPr>
              <a:t>presidente</a:t>
            </a:r>
            <a:r>
              <a:rPr lang="en-US" dirty="0" smtClean="0">
                <a:sym typeface="Wingdings"/>
              </a:rPr>
              <a:t> al </a:t>
            </a:r>
            <a:r>
              <a:rPr lang="en-US" dirty="0" err="1" smtClean="0">
                <a:sym typeface="Wingdings"/>
              </a:rPr>
              <a:t>personale</a:t>
            </a:r>
            <a:r>
              <a:rPr lang="en-US" dirty="0" smtClean="0">
                <a:sym typeface="Wingdings"/>
              </a:rPr>
              <a:t> del 28 </a:t>
            </a:r>
            <a:r>
              <a:rPr lang="en-US" dirty="0" err="1" smtClean="0">
                <a:sym typeface="Wingdings"/>
              </a:rPr>
              <a:t>aprile</a:t>
            </a:r>
            <a:r>
              <a:rPr lang="en-US" dirty="0" smtClean="0">
                <a:sym typeface="Wingdings"/>
              </a:rPr>
              <a:t> 2017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 smtClean="0">
              <a:sym typeface="Wingding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Lunedi 8 maggio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155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Direttori</a:t>
            </a:r>
            <a:r>
              <a:rPr lang="en-US" dirty="0" smtClean="0"/>
              <a:t>  </a:t>
            </a:r>
            <a:r>
              <a:rPr lang="en-US" dirty="0" err="1" smtClean="0"/>
              <a:t>Marzo</a:t>
            </a:r>
            <a:r>
              <a:rPr lang="en-US" dirty="0" smtClean="0"/>
              <a:t> 2017 </a:t>
            </a:r>
            <a:endParaRPr lang="en-US" strike="sngStrik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Lunedi 8 maggio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Immagin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522" y="1361122"/>
            <a:ext cx="6116955" cy="41357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8465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Direttori</a:t>
            </a:r>
            <a:r>
              <a:rPr lang="en-US" dirty="0" smtClean="0"/>
              <a:t>  </a:t>
            </a:r>
            <a:r>
              <a:rPr lang="en-US" dirty="0" err="1" smtClean="0"/>
              <a:t>Marzo</a:t>
            </a:r>
            <a:r>
              <a:rPr lang="en-US" dirty="0" smtClean="0"/>
              <a:t> 2017 </a:t>
            </a:r>
            <a:endParaRPr lang="en-US" strike="sngStrik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Lunedi 8 maggio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Immagin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522" y="1370965"/>
            <a:ext cx="6116955" cy="41160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750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Direttori</a:t>
            </a:r>
            <a:r>
              <a:rPr lang="en-US" dirty="0" smtClean="0"/>
              <a:t>  </a:t>
            </a:r>
            <a:r>
              <a:rPr lang="en-US" dirty="0" err="1" smtClean="0"/>
              <a:t>Marzo</a:t>
            </a:r>
            <a:r>
              <a:rPr lang="en-US" dirty="0" smtClean="0"/>
              <a:t> 2017 </a:t>
            </a:r>
            <a:endParaRPr lang="en-US" strike="sngStrik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927" y="1073330"/>
            <a:ext cx="8682797" cy="546201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 err="1" smtClean="0">
                <a:sym typeface="Wingdings"/>
              </a:rPr>
              <a:t>L’aumento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delle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spese</a:t>
            </a:r>
            <a:r>
              <a:rPr lang="en-US" dirty="0" smtClean="0">
                <a:sym typeface="Wingdings"/>
              </a:rPr>
              <a:t> del </a:t>
            </a:r>
            <a:r>
              <a:rPr lang="en-US" dirty="0" err="1" smtClean="0">
                <a:sym typeface="Wingdings"/>
              </a:rPr>
              <a:t>personale</a:t>
            </a:r>
            <a:r>
              <a:rPr lang="en-US" dirty="0" smtClean="0">
                <a:sym typeface="Wingdings"/>
              </a:rPr>
              <a:t> e </a:t>
            </a:r>
            <a:r>
              <a:rPr lang="en-US" dirty="0" err="1" smtClean="0">
                <a:sym typeface="Wingdings"/>
              </a:rPr>
              <a:t>una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probabile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abolizione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dei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premiali</a:t>
            </a:r>
            <a:r>
              <a:rPr lang="en-US" dirty="0" smtClean="0">
                <a:sym typeface="Wingdings"/>
              </a:rPr>
              <a:t> , </a:t>
            </a:r>
            <a:r>
              <a:rPr lang="en-US" dirty="0" err="1" smtClean="0">
                <a:sym typeface="Wingdings"/>
              </a:rPr>
              <a:t>che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potrebbe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comportare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una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perdita</a:t>
            </a:r>
            <a:r>
              <a:rPr lang="en-US" dirty="0" smtClean="0">
                <a:sym typeface="Wingdings"/>
              </a:rPr>
              <a:t> di 10-15ML al </a:t>
            </a:r>
            <a:r>
              <a:rPr lang="en-US" dirty="0" err="1" smtClean="0">
                <a:sym typeface="Wingdings"/>
              </a:rPr>
              <a:t>bilancio</a:t>
            </a:r>
            <a:r>
              <a:rPr lang="en-US" dirty="0" smtClean="0">
                <a:sym typeface="Wingdings"/>
              </a:rPr>
              <a:t> 2018, </a:t>
            </a:r>
            <a:r>
              <a:rPr lang="en-US" dirty="0" err="1" smtClean="0">
                <a:sym typeface="Wingdings"/>
              </a:rPr>
              <a:t>mettono</a:t>
            </a:r>
            <a:r>
              <a:rPr lang="en-US" dirty="0" smtClean="0">
                <a:sym typeface="Wingdings"/>
              </a:rPr>
              <a:t> in </a:t>
            </a:r>
            <a:r>
              <a:rPr lang="en-US" dirty="0" err="1" smtClean="0">
                <a:sym typeface="Wingdings"/>
              </a:rPr>
              <a:t>discussione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il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bilancio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stesso</a:t>
            </a:r>
            <a:r>
              <a:rPr lang="en-US" dirty="0" smtClean="0">
                <a:sym typeface="Wingdings"/>
              </a:rPr>
              <a:t>. </a:t>
            </a:r>
            <a:r>
              <a:rPr lang="en-US" dirty="0" err="1" smtClean="0">
                <a:sym typeface="Wingdings"/>
              </a:rPr>
              <a:t>Potrebbe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essere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necessaria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una</a:t>
            </a:r>
            <a:r>
              <a:rPr lang="en-US" dirty="0" smtClean="0">
                <a:sym typeface="Wingdings"/>
              </a:rPr>
              <a:t> spending review, </a:t>
            </a:r>
            <a:r>
              <a:rPr lang="en-US" dirty="0" err="1" smtClean="0">
                <a:sym typeface="Wingdings"/>
              </a:rPr>
              <a:t>che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potrebbe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arrivare</a:t>
            </a:r>
            <a:r>
              <a:rPr lang="en-US" dirty="0" smtClean="0">
                <a:sym typeface="Wingdings"/>
              </a:rPr>
              <a:t> a </a:t>
            </a:r>
            <a:r>
              <a:rPr lang="en-US" dirty="0" err="1" smtClean="0">
                <a:sym typeface="Wingdings"/>
              </a:rPr>
              <a:t>una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revisione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delle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attivita</a:t>
            </a:r>
            <a:r>
              <a:rPr lang="en-US" dirty="0" smtClean="0">
                <a:sym typeface="Wingdings"/>
              </a:rPr>
              <a:t>’ di </a:t>
            </a:r>
            <a:r>
              <a:rPr lang="en-US" dirty="0" err="1" smtClean="0">
                <a:sym typeface="Wingdings"/>
              </a:rPr>
              <a:t>ricerca</a:t>
            </a:r>
            <a:r>
              <a:rPr lang="en-US" dirty="0" smtClean="0">
                <a:sym typeface="Wingdings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>
              <a:sym typeface="Wingdings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>
                <a:sym typeface="Wingdings"/>
              </a:rPr>
              <a:t>- </a:t>
            </a:r>
            <a:r>
              <a:rPr lang="en-US" dirty="0" err="1" smtClean="0">
                <a:sym typeface="Wingdings"/>
              </a:rPr>
              <a:t>perso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ricorso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relativo</a:t>
            </a:r>
            <a:r>
              <a:rPr lang="en-US" dirty="0" smtClean="0">
                <a:sym typeface="Wingdings"/>
              </a:rPr>
              <a:t> al </a:t>
            </a:r>
            <a:r>
              <a:rPr lang="en-US" dirty="0" err="1" smtClean="0">
                <a:sym typeface="Wingdings"/>
              </a:rPr>
              <a:t>concorso</a:t>
            </a:r>
            <a:r>
              <a:rPr lang="en-US" dirty="0" smtClean="0">
                <a:sym typeface="Wingdings"/>
              </a:rPr>
              <a:t> 2009 per </a:t>
            </a:r>
            <a:r>
              <a:rPr lang="en-US" dirty="0" err="1" smtClean="0">
                <a:sym typeface="Wingdings"/>
              </a:rPr>
              <a:t>dirigenti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ricerca</a:t>
            </a:r>
            <a:r>
              <a:rPr lang="en-US" dirty="0" smtClean="0">
                <a:sym typeface="Wingdings"/>
              </a:rPr>
              <a:t>. La </a:t>
            </a:r>
            <a:r>
              <a:rPr lang="en-US" dirty="0" err="1" smtClean="0">
                <a:sym typeface="Wingdings"/>
              </a:rPr>
              <a:t>commissione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dovra</a:t>
            </a:r>
            <a:r>
              <a:rPr lang="en-US" dirty="0" smtClean="0">
                <a:sym typeface="Wingdings"/>
              </a:rPr>
              <a:t>’ </a:t>
            </a:r>
            <a:r>
              <a:rPr lang="en-US" dirty="0" err="1" smtClean="0">
                <a:sym typeface="Wingdings"/>
              </a:rPr>
              <a:t>riunirsi</a:t>
            </a:r>
            <a:r>
              <a:rPr lang="en-US" dirty="0" smtClean="0">
                <a:sym typeface="Wingdings"/>
              </a:rPr>
              <a:t> di </a:t>
            </a:r>
            <a:r>
              <a:rPr lang="en-US" dirty="0" err="1" smtClean="0">
                <a:sym typeface="Wingdings"/>
              </a:rPr>
              <a:t>nuovo</a:t>
            </a:r>
            <a:r>
              <a:rPr lang="en-US" dirty="0" smtClean="0">
                <a:sym typeface="Wingdings"/>
              </a:rPr>
              <a:t> per </a:t>
            </a:r>
            <a:r>
              <a:rPr lang="en-US" dirty="0" err="1" smtClean="0">
                <a:sym typeface="Wingdings"/>
              </a:rPr>
              <a:t>aggiungere</a:t>
            </a:r>
            <a:r>
              <a:rPr lang="en-US" dirty="0" smtClean="0">
                <a:sym typeface="Wingdings"/>
              </a:rPr>
              <a:t> la </a:t>
            </a:r>
            <a:r>
              <a:rPr lang="en-US" dirty="0" err="1" smtClean="0">
                <a:sym typeface="Wingdings"/>
              </a:rPr>
              <a:t>ricorrente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alla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lista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dei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vincitori</a:t>
            </a:r>
            <a:r>
              <a:rPr lang="en-US" dirty="0" smtClean="0">
                <a:sym typeface="Wingdings"/>
              </a:rPr>
              <a:t> e </a:t>
            </a:r>
            <a:r>
              <a:rPr lang="en-US" dirty="0" err="1" smtClean="0">
                <a:sym typeface="Wingdings"/>
              </a:rPr>
              <a:t>produrre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una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nuova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graduatoria</a:t>
            </a:r>
            <a:endParaRPr lang="en-US" dirty="0" smtClean="0">
              <a:sym typeface="Wingdings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>
                <a:sym typeface="Wingdings"/>
              </a:rPr>
              <a:t>-FOE 2017 </a:t>
            </a:r>
            <a:r>
              <a:rPr lang="en-US" dirty="0" err="1" smtClean="0">
                <a:sym typeface="Wingdings"/>
              </a:rPr>
              <a:t>inviato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alle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camere</a:t>
            </a:r>
            <a:endParaRPr lang="en-US" dirty="0" smtClean="0">
              <a:sym typeface="Wingdings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>
                <a:sym typeface="Wingdings"/>
              </a:rPr>
              <a:t>-5-6 </a:t>
            </a:r>
            <a:r>
              <a:rPr lang="en-US" dirty="0" err="1" smtClean="0">
                <a:sym typeface="Wingdings"/>
              </a:rPr>
              <a:t>giugno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corso</a:t>
            </a:r>
            <a:r>
              <a:rPr lang="en-US" dirty="0" smtClean="0">
                <a:sym typeface="Wingdings"/>
              </a:rPr>
              <a:t> a LNF per </a:t>
            </a:r>
            <a:r>
              <a:rPr lang="en-US" dirty="0" err="1" smtClean="0">
                <a:sym typeface="Wingdings"/>
              </a:rPr>
              <a:t>neoassunti</a:t>
            </a:r>
            <a:endParaRPr lang="en-US" dirty="0" smtClean="0">
              <a:sym typeface="Wingdings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>
                <a:sym typeface="Wingdings"/>
              </a:rPr>
              <a:t>-</a:t>
            </a:r>
            <a:r>
              <a:rPr lang="en-US" dirty="0" err="1" smtClean="0">
                <a:sym typeface="Wingdings"/>
              </a:rPr>
              <a:t>Isitituita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scuola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dottorato</a:t>
            </a:r>
            <a:r>
              <a:rPr lang="en-US" dirty="0" smtClean="0">
                <a:sym typeface="Wingdings"/>
              </a:rPr>
              <a:t> 4nnale </a:t>
            </a:r>
            <a:r>
              <a:rPr lang="en-US" dirty="0" err="1" smtClean="0">
                <a:sym typeface="Wingdings"/>
              </a:rPr>
              <a:t>tra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unibo</a:t>
            </a:r>
            <a:r>
              <a:rPr lang="en-US" dirty="0" smtClean="0">
                <a:sym typeface="Wingdings"/>
              </a:rPr>
              <a:t> e </a:t>
            </a:r>
            <a:r>
              <a:rPr lang="en-US" dirty="0" err="1" smtClean="0">
                <a:sym typeface="Wingdings"/>
              </a:rPr>
              <a:t>polimi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su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Bigdata</a:t>
            </a:r>
            <a:r>
              <a:rPr lang="en-US" dirty="0" smtClean="0">
                <a:sym typeface="Wingdings"/>
              </a:rPr>
              <a:t> , con </a:t>
            </a:r>
            <a:r>
              <a:rPr lang="en-US" dirty="0" err="1" smtClean="0">
                <a:sym typeface="Wingdings"/>
              </a:rPr>
              <a:t>sponsorizzazione</a:t>
            </a:r>
            <a:r>
              <a:rPr lang="en-US" dirty="0" smtClean="0">
                <a:sym typeface="Wingdings"/>
              </a:rPr>
              <a:t> INFN , 2 </a:t>
            </a:r>
            <a:r>
              <a:rPr lang="en-US" dirty="0" err="1" smtClean="0">
                <a:sym typeface="Wingdings"/>
              </a:rPr>
              <a:t>borse</a:t>
            </a:r>
            <a:endParaRPr lang="en-US" dirty="0" smtClean="0">
              <a:sym typeface="Wingdings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>
                <a:sym typeface="Wingdings"/>
              </a:rPr>
              <a:t>-</a:t>
            </a:r>
            <a:r>
              <a:rPr lang="en-US" dirty="0" err="1" smtClean="0">
                <a:sym typeface="Wingdings"/>
              </a:rPr>
              <a:t>Chiarelli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presenta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relazione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su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risultati</a:t>
            </a:r>
            <a:r>
              <a:rPr lang="en-US" dirty="0" smtClean="0">
                <a:sym typeface="Wingdings"/>
              </a:rPr>
              <a:t> VQR 2011-14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>
              <a:sym typeface="Wingdings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dirty="0" smtClean="0">
              <a:sym typeface="Wingding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Lunedi 8 maggio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788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Direttori</a:t>
            </a:r>
            <a:r>
              <a:rPr lang="en-US" dirty="0" smtClean="0"/>
              <a:t>  </a:t>
            </a:r>
            <a:r>
              <a:rPr lang="en-US" dirty="0" err="1" smtClean="0"/>
              <a:t>Marzo</a:t>
            </a:r>
            <a:r>
              <a:rPr lang="en-US" dirty="0" smtClean="0"/>
              <a:t> 2017 </a:t>
            </a:r>
            <a:endParaRPr lang="en-US" strike="sngStrik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Lunedi 8 maggio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1016000"/>
            <a:ext cx="7875616" cy="518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1495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Direttori</a:t>
            </a:r>
            <a:r>
              <a:rPr lang="en-US" dirty="0" smtClean="0"/>
              <a:t>  </a:t>
            </a:r>
            <a:r>
              <a:rPr lang="en-US" dirty="0" err="1" smtClean="0"/>
              <a:t>Marzo</a:t>
            </a:r>
            <a:r>
              <a:rPr lang="en-US" dirty="0" smtClean="0"/>
              <a:t> 2017 </a:t>
            </a:r>
            <a:endParaRPr lang="en-US" strike="sngStrik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927" y="1073330"/>
            <a:ext cx="8682797" cy="546201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 smtClean="0">
                <a:sym typeface="Wingdings"/>
              </a:rPr>
              <a:t>-FOE 2017 </a:t>
            </a:r>
            <a:r>
              <a:rPr lang="en-US" dirty="0" err="1" smtClean="0">
                <a:sym typeface="Wingdings"/>
              </a:rPr>
              <a:t>inviato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alle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camere</a:t>
            </a:r>
            <a:endParaRPr lang="en-US" dirty="0">
              <a:sym typeface="Wingdings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dirty="0" smtClean="0">
              <a:sym typeface="Wingding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Lunedi 8 maggio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Immagine 8" descr="entrate%20con%20premiali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565275"/>
            <a:ext cx="5666740" cy="309753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177280" y="1565275"/>
            <a:ext cx="27774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Proposta</a:t>
            </a:r>
            <a:r>
              <a:rPr lang="en-US" dirty="0" smtClean="0"/>
              <a:t> FOE 2017</a:t>
            </a:r>
          </a:p>
          <a:p>
            <a:endParaRPr lang="en-US" dirty="0" smtClean="0"/>
          </a:p>
          <a:p>
            <a:r>
              <a:rPr lang="en-US" dirty="0" smtClean="0"/>
              <a:t>Base </a:t>
            </a:r>
            <a:r>
              <a:rPr lang="en-US" b="1" dirty="0" smtClean="0"/>
              <a:t>246</a:t>
            </a:r>
            <a:r>
              <a:rPr lang="en-US" dirty="0" smtClean="0"/>
              <a:t> ML</a:t>
            </a:r>
          </a:p>
          <a:p>
            <a:endParaRPr lang="en-US" dirty="0"/>
          </a:p>
          <a:p>
            <a:r>
              <a:rPr lang="en-US" dirty="0" smtClean="0"/>
              <a:t>(228+3(</a:t>
            </a:r>
            <a:r>
              <a:rPr lang="en-US" dirty="0" err="1" smtClean="0"/>
              <a:t>ric</a:t>
            </a:r>
            <a:r>
              <a:rPr lang="en-US" dirty="0" smtClean="0"/>
              <a:t>)+15(LHC))</a:t>
            </a:r>
          </a:p>
          <a:p>
            <a:endParaRPr lang="en-US" dirty="0"/>
          </a:p>
          <a:p>
            <a:r>
              <a:rPr lang="en-US" dirty="0" err="1" smtClean="0"/>
              <a:t>Vincolato</a:t>
            </a:r>
            <a:r>
              <a:rPr lang="en-US" dirty="0" smtClean="0"/>
              <a:t> </a:t>
            </a:r>
            <a:r>
              <a:rPr lang="en-US" b="1" dirty="0" smtClean="0"/>
              <a:t>32</a:t>
            </a:r>
            <a:r>
              <a:rPr lang="en-US" dirty="0" smtClean="0"/>
              <a:t> ML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049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Direttori</a:t>
            </a:r>
            <a:r>
              <a:rPr lang="en-US" dirty="0" smtClean="0"/>
              <a:t>  </a:t>
            </a:r>
            <a:r>
              <a:rPr lang="en-US" dirty="0" err="1" smtClean="0"/>
              <a:t>Marzo</a:t>
            </a:r>
            <a:r>
              <a:rPr lang="en-US" dirty="0" smtClean="0"/>
              <a:t> 2017 </a:t>
            </a:r>
            <a:endParaRPr lang="en-US" strike="sngStrik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927" y="1073330"/>
            <a:ext cx="8682797" cy="546201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en-US" dirty="0">
              <a:sym typeface="Wingdings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dirty="0" smtClean="0">
              <a:sym typeface="Wingding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Lunedi 8 maggio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Immagine 6"/>
          <p:cNvPicPr/>
          <p:nvPr/>
        </p:nvPicPr>
        <p:blipFill>
          <a:blip r:embed="rId2"/>
          <a:stretch>
            <a:fillRect/>
          </a:stretch>
        </p:blipFill>
        <p:spPr>
          <a:xfrm>
            <a:off x="2607310" y="1073330"/>
            <a:ext cx="5433060" cy="564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238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31298</TotalTime>
  <Words>2086</Words>
  <Application>Microsoft Macintosh PowerPoint</Application>
  <PresentationFormat>On-screen Show (4:3)</PresentationFormat>
  <Paragraphs>322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Clarity</vt:lpstr>
      <vt:lpstr>Cds Maggio  2017</vt:lpstr>
      <vt:lpstr>RIFORMA EPR</vt:lpstr>
      <vt:lpstr>Direttori  Marzo 2017 </vt:lpstr>
      <vt:lpstr>Direttori  Marzo 2017 </vt:lpstr>
      <vt:lpstr>Direttori  Marzo 2017 </vt:lpstr>
      <vt:lpstr>Direttori  Marzo 2017 </vt:lpstr>
      <vt:lpstr>Direttori  Marzo 2017 </vt:lpstr>
      <vt:lpstr>Direttori  Marzo 2017 </vt:lpstr>
      <vt:lpstr>Direttori  Marzo 2017 </vt:lpstr>
      <vt:lpstr> Direttivo Marzo 2017 </vt:lpstr>
      <vt:lpstr> Direttori Aprile 2017 </vt:lpstr>
      <vt:lpstr> Direttivo Aprile 2017 </vt:lpstr>
      <vt:lpstr> Direttivo Aprile 2017 </vt:lpstr>
      <vt:lpstr>Nuova agenzia viaggi</vt:lpstr>
      <vt:lpstr>Nuova agenzia Cisalpina </vt:lpstr>
      <vt:lpstr>Notizie Locali</vt:lpstr>
      <vt:lpstr>Notizie Locali</vt:lpstr>
      <vt:lpstr>Notizie Locali</vt:lpstr>
      <vt:lpstr>Notizie Locali</vt:lpstr>
      <vt:lpstr>Notizie Locali</vt:lpstr>
      <vt:lpstr>Notizie Locali</vt:lpstr>
      <vt:lpstr>Notizie Locali</vt:lpstr>
      <vt:lpstr>Notizie Locali  </vt:lpstr>
      <vt:lpstr>Di scorta</vt:lpstr>
      <vt:lpstr>Gara Centrale catalogo elettronica</vt:lpstr>
      <vt:lpstr>Ordini.mi.infn.it – dettagli per determina</vt:lpstr>
      <vt:lpstr>Ordini.mi.infn.it – dettagli per determina</vt:lpstr>
      <vt:lpstr>Ordini.mi.infn.it – dettagli per determina</vt:lpstr>
    </vt:vector>
  </TitlesOfParts>
  <Manager/>
  <Company>INFN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Cds luglio 2012</dc:title>
  <dc:subject/>
  <dc:creator>Chiara Meroni</dc:creator>
  <cp:keywords/>
  <dc:description/>
  <cp:lastModifiedBy>Chiara Meroni</cp:lastModifiedBy>
  <cp:revision>704</cp:revision>
  <cp:lastPrinted>2016-04-08T09:48:16Z</cp:lastPrinted>
  <dcterms:created xsi:type="dcterms:W3CDTF">2012-07-01T07:42:44Z</dcterms:created>
  <dcterms:modified xsi:type="dcterms:W3CDTF">2017-05-13T07:38:56Z</dcterms:modified>
  <cp:category/>
</cp:coreProperties>
</file>