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7" r:id="rId4"/>
    <p:sldId id="268" r:id="rId5"/>
    <p:sldId id="259" r:id="rId6"/>
    <p:sldId id="264" r:id="rId7"/>
    <p:sldId id="260" r:id="rId8"/>
    <p:sldId id="265" r:id="rId9"/>
    <p:sldId id="261" r:id="rId10"/>
    <p:sldId id="263" r:id="rId11"/>
    <p:sldId id="266" r:id="rId12"/>
    <p:sldId id="262" r:id="rId13"/>
    <p:sldId id="256" r:id="rId1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54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3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19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10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7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416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0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21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86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99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49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A5B91-738F-7241-950C-CF2E2ED92D9F}" type="datetimeFigureOut">
              <a:rPr lang="it-IT" smtClean="0"/>
              <a:t>08/11/17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10585-6058-A54E-B88A-31E8CCB0508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3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2060"/>
            <a:ext cx="8229600" cy="1643091"/>
          </a:xfrm>
        </p:spPr>
        <p:txBody>
          <a:bodyPr>
            <a:noAutofit/>
          </a:bodyPr>
          <a:lstStyle/>
          <a:p>
            <a:r>
              <a:rPr lang="en-US" sz="3200" b="1" dirty="0" err="1"/>
              <a:t>Andavamo</a:t>
            </a:r>
            <a:r>
              <a:rPr lang="en-US" sz="3200" b="1" dirty="0"/>
              <a:t> a </a:t>
            </a:r>
            <a:r>
              <a:rPr lang="en-US" sz="3200" b="1" dirty="0" err="1"/>
              <a:t>prendere</a:t>
            </a:r>
            <a:r>
              <a:rPr lang="en-US" sz="3200" b="1" dirty="0"/>
              <a:t> </a:t>
            </a:r>
            <a:r>
              <a:rPr lang="en-US" sz="3200" b="1" dirty="0" err="1"/>
              <a:t>il</a:t>
            </a:r>
            <a:r>
              <a:rPr lang="en-US" sz="3200" b="1" dirty="0"/>
              <a:t> </a:t>
            </a:r>
            <a:r>
              <a:rPr lang="en-US" sz="3200" b="1" dirty="0" err="1"/>
              <a:t>caffè</a:t>
            </a:r>
            <a:r>
              <a:rPr lang="en-US" sz="3200" b="1" dirty="0"/>
              <a:t> da </a:t>
            </a:r>
            <a:r>
              <a:rPr lang="en-US" sz="3200" b="1" dirty="0" err="1"/>
              <a:t>Battellino</a:t>
            </a:r>
            <a:r>
              <a:rPr lang="en-US" sz="3200" b="1" dirty="0"/>
              <a:t>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93477"/>
            <a:ext cx="8229600" cy="1198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i="1" dirty="0" smtClean="0"/>
              <a:t>Danilo </a:t>
            </a:r>
            <a:r>
              <a:rPr lang="it-IT" sz="2000" b="1" i="1" dirty="0" err="1" smtClean="0"/>
              <a:t>Giulietti</a:t>
            </a:r>
            <a:endParaRPr lang="it-IT" sz="2000" b="1" i="1" dirty="0" smtClean="0"/>
          </a:p>
          <a:p>
            <a:pPr marL="0" indent="0" algn="ctr">
              <a:buNone/>
            </a:pPr>
            <a:r>
              <a:rPr lang="it-IT" sz="2000" i="1" dirty="0" err="1" smtClean="0"/>
              <a:t>Physics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Deparment</a:t>
            </a:r>
            <a:r>
              <a:rPr lang="it-IT" sz="2000" i="1" dirty="0" smtClean="0"/>
              <a:t> of the </a:t>
            </a:r>
            <a:r>
              <a:rPr lang="it-IT" sz="2000" i="1" dirty="0" err="1" smtClean="0"/>
              <a:t>University</a:t>
            </a:r>
            <a:r>
              <a:rPr lang="it-IT" sz="2000" i="1" dirty="0" smtClean="0"/>
              <a:t> and INFN, Pisa, </a:t>
            </a:r>
            <a:r>
              <a:rPr lang="it-IT" sz="2000" i="1" dirty="0" err="1" smtClean="0"/>
              <a:t>Italy</a:t>
            </a:r>
            <a:endParaRPr lang="it-IT" sz="2000" i="1" dirty="0" smtClean="0"/>
          </a:p>
          <a:p>
            <a:pPr marL="0" indent="0" algn="ctr">
              <a:buNone/>
            </a:pPr>
            <a:r>
              <a:rPr lang="it-IT" sz="2000" i="1" dirty="0" err="1" smtClean="0"/>
              <a:t>Also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at</a:t>
            </a:r>
            <a:r>
              <a:rPr lang="it-IT" sz="2000" i="1" dirty="0" smtClean="0"/>
              <a:t> INO (CNR)</a:t>
            </a:r>
          </a:p>
        </p:txBody>
      </p:sp>
      <p:pic>
        <p:nvPicPr>
          <p:cNvPr id="4" name="Immagine 3" descr="unipisa-341x3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58" y="4873306"/>
            <a:ext cx="1631349" cy="1483044"/>
          </a:xfrm>
          <a:prstGeom prst="rect">
            <a:avLst/>
          </a:prstGeom>
        </p:spPr>
      </p:pic>
      <p:pic>
        <p:nvPicPr>
          <p:cNvPr id="5" name="Immagine 4" descr="weblogo1-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4" y="5212726"/>
            <a:ext cx="1554898" cy="991034"/>
          </a:xfrm>
          <a:prstGeom prst="rect">
            <a:avLst/>
          </a:prstGeom>
        </p:spPr>
      </p:pic>
      <p:pic>
        <p:nvPicPr>
          <p:cNvPr id="7" name="Immagine 6" descr="logo-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80" y="5630640"/>
            <a:ext cx="1995897" cy="747774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61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193"/>
            <a:ext cx="8229600" cy="88895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Le </a:t>
            </a:r>
            <a:r>
              <a:rPr lang="en-GB" sz="2400" dirty="0" err="1" smtClean="0"/>
              <a:t>segretarie</a:t>
            </a:r>
            <a:r>
              <a:rPr lang="en-GB" sz="2400" smtClean="0"/>
              <a:t>: Miriam</a:t>
            </a:r>
            <a:r>
              <a:rPr lang="en-GB" sz="2400" dirty="0" smtClean="0"/>
              <a:t>, </a:t>
            </a:r>
            <a:r>
              <a:rPr lang="en-GB" sz="2400" dirty="0" err="1" smtClean="0"/>
              <a:t>Graziella</a:t>
            </a:r>
            <a:r>
              <a:rPr lang="en-GB" sz="2400" dirty="0" smtClean="0"/>
              <a:t>, </a:t>
            </a:r>
            <a:r>
              <a:rPr lang="en-GB" sz="2400" dirty="0" err="1" smtClean="0"/>
              <a:t>Vivetta</a:t>
            </a:r>
            <a:r>
              <a:rPr lang="en-GB" sz="2400" dirty="0" smtClean="0"/>
              <a:t>, (</a:t>
            </a:r>
            <a:r>
              <a:rPr lang="en-GB" sz="2400" dirty="0" err="1" smtClean="0"/>
              <a:t>nella</a:t>
            </a:r>
            <a:r>
              <a:rPr lang="en-GB" sz="2400" dirty="0" smtClean="0"/>
              <a:t> </a:t>
            </a:r>
            <a:r>
              <a:rPr lang="en-GB" sz="2400" dirty="0" err="1" smtClean="0"/>
              <a:t>foto</a:t>
            </a:r>
            <a:r>
              <a:rPr lang="en-GB" sz="2400" dirty="0" smtClean="0"/>
              <a:t>)</a:t>
            </a:r>
            <a:br>
              <a:rPr lang="en-GB" sz="2400" dirty="0" smtClean="0"/>
            </a:br>
            <a:r>
              <a:rPr lang="en-GB" sz="2400" dirty="0" err="1" smtClean="0"/>
              <a:t>Franchina</a:t>
            </a:r>
            <a:r>
              <a:rPr lang="en-GB" sz="2400" dirty="0" smtClean="0"/>
              <a:t>, Giovanna </a:t>
            </a:r>
            <a:endParaRPr lang="en-GB" sz="2400" dirty="0"/>
          </a:p>
        </p:txBody>
      </p:sp>
      <p:pic>
        <p:nvPicPr>
          <p:cNvPr id="8" name="Immagine 7" descr="10_Renzoni, Gozzini, Andreoni Fanucci e nipotine Laura e Francesca 19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57" y="1640887"/>
            <a:ext cx="6238944" cy="48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6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SABATO MATTINA</a:t>
            </a:r>
            <a:endParaRPr lang="en-GB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Gli</a:t>
            </a:r>
            <a:r>
              <a:rPr lang="en-GB" dirty="0" smtClean="0"/>
              <a:t> </a:t>
            </a:r>
            <a:r>
              <a:rPr lang="en-GB" dirty="0" err="1" smtClean="0"/>
              <a:t>esami</a:t>
            </a:r>
            <a:r>
              <a:rPr lang="en-GB" dirty="0" smtClean="0"/>
              <a:t> di</a:t>
            </a:r>
          </a:p>
          <a:p>
            <a:pPr marL="0" indent="0">
              <a:buNone/>
            </a:pPr>
            <a:r>
              <a:rPr lang="en-GB" dirty="0" smtClean="0"/>
              <a:t>				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				</a:t>
            </a:r>
          </a:p>
          <a:p>
            <a:pPr marL="0" indent="0" algn="ctr">
              <a:buNone/>
            </a:pPr>
            <a:r>
              <a:rPr lang="en-GB" sz="3600" b="1" dirty="0" smtClean="0"/>
              <a:t>STRUTTURA DELLA MATERI</a:t>
            </a:r>
            <a:r>
              <a:rPr lang="en-GB" sz="36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5645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Parole </a:t>
            </a:r>
            <a:r>
              <a:rPr lang="en-GB" dirty="0" err="1" smtClean="0"/>
              <a:t>Chiave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Multidisciplinarità</a:t>
            </a:r>
            <a:endParaRPr lang="en-GB" dirty="0" smtClean="0"/>
          </a:p>
          <a:p>
            <a:r>
              <a:rPr lang="en-GB" dirty="0" err="1" smtClean="0"/>
              <a:t>Limitate</a:t>
            </a:r>
            <a:r>
              <a:rPr lang="en-GB" dirty="0" smtClean="0"/>
              <a:t> </a:t>
            </a:r>
            <a:r>
              <a:rPr lang="en-GB" dirty="0" err="1" smtClean="0"/>
              <a:t>risorse</a:t>
            </a:r>
            <a:r>
              <a:rPr lang="en-GB" dirty="0" smtClean="0"/>
              <a:t> e </a:t>
            </a:r>
            <a:r>
              <a:rPr lang="en-GB" dirty="0" err="1" smtClean="0"/>
              <a:t>strumentazione</a:t>
            </a:r>
            <a:endParaRPr lang="en-GB" dirty="0" smtClean="0"/>
          </a:p>
          <a:p>
            <a:r>
              <a:rPr lang="en-GB" dirty="0" err="1" smtClean="0"/>
              <a:t>Collaborazione</a:t>
            </a:r>
            <a:r>
              <a:rPr lang="en-GB" dirty="0" smtClean="0"/>
              <a:t> </a:t>
            </a:r>
            <a:r>
              <a:rPr lang="en-GB" dirty="0" err="1" smtClean="0"/>
              <a:t>LaFAM-Istituto</a:t>
            </a:r>
            <a:r>
              <a:rPr lang="en-GB" dirty="0" smtClean="0"/>
              <a:t> di </a:t>
            </a:r>
            <a:r>
              <a:rPr lang="en-GB" dirty="0" err="1" smtClean="0"/>
              <a:t>Fisica</a:t>
            </a:r>
            <a:endParaRPr lang="en-GB" dirty="0" smtClean="0"/>
          </a:p>
          <a:p>
            <a:r>
              <a:rPr lang="en-GB" dirty="0" err="1" smtClean="0"/>
              <a:t>Fisica</a:t>
            </a:r>
            <a:r>
              <a:rPr lang="en-GB" dirty="0" smtClean="0"/>
              <a:t> </a:t>
            </a:r>
            <a:r>
              <a:rPr lang="en-GB" dirty="0" err="1" smtClean="0"/>
              <a:t>Sperimentale</a:t>
            </a:r>
            <a:endParaRPr lang="en-GB" dirty="0" smtClean="0"/>
          </a:p>
          <a:p>
            <a:r>
              <a:rPr lang="en-GB" dirty="0" err="1" smtClean="0"/>
              <a:t>Interpretazione</a:t>
            </a:r>
            <a:r>
              <a:rPr lang="en-GB" dirty="0" smtClean="0"/>
              <a:t> </a:t>
            </a:r>
            <a:r>
              <a:rPr lang="en-GB" dirty="0" err="1" smtClean="0"/>
              <a:t>teorica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dati</a:t>
            </a:r>
            <a:r>
              <a:rPr lang="en-GB" dirty="0" smtClean="0"/>
              <a:t> </a:t>
            </a:r>
            <a:r>
              <a:rPr lang="en-GB" dirty="0" err="1" smtClean="0"/>
              <a:t>sperimentali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53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073" y="144499"/>
            <a:ext cx="8859765" cy="6616535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GB" sz="3800" dirty="0" smtClean="0">
                <a:solidFill>
                  <a:schemeClr val="tx1"/>
                </a:solidFill>
              </a:rPr>
              <a:t>…….la </a:t>
            </a:r>
            <a:r>
              <a:rPr lang="en-GB" sz="3800" dirty="0">
                <a:solidFill>
                  <a:schemeClr val="tx1"/>
                </a:solidFill>
              </a:rPr>
              <a:t>prima </a:t>
            </a:r>
            <a:r>
              <a:rPr lang="en-GB" sz="3800" dirty="0" err="1">
                <a:solidFill>
                  <a:schemeClr val="tx1"/>
                </a:solidFill>
              </a:rPr>
              <a:t>volta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che</a:t>
            </a:r>
            <a:r>
              <a:rPr lang="en-GB" sz="3800" dirty="0">
                <a:solidFill>
                  <a:schemeClr val="tx1"/>
                </a:solidFill>
              </a:rPr>
              <a:t> lo </a:t>
            </a:r>
            <a:r>
              <a:rPr lang="en-GB" sz="3800" dirty="0" err="1">
                <a:solidFill>
                  <a:schemeClr val="tx1"/>
                </a:solidFill>
              </a:rPr>
              <a:t>vidi</a:t>
            </a:r>
            <a:r>
              <a:rPr lang="en-GB" sz="3800" dirty="0">
                <a:solidFill>
                  <a:schemeClr val="tx1"/>
                </a:solidFill>
              </a:rPr>
              <a:t> me lo </a:t>
            </a:r>
            <a:r>
              <a:rPr lang="en-GB" sz="3800" dirty="0" err="1">
                <a:solidFill>
                  <a:schemeClr val="tx1"/>
                </a:solidFill>
              </a:rPr>
              <a:t>indicarono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 smtClean="0">
                <a:solidFill>
                  <a:schemeClr val="tx1"/>
                </a:solidFill>
              </a:rPr>
              <a:t>dicendo</a:t>
            </a:r>
            <a:r>
              <a:rPr lang="en-GB" sz="3800" dirty="0" smtClean="0">
                <a:solidFill>
                  <a:schemeClr val="tx1"/>
                </a:solidFill>
              </a:rPr>
              <a:t>: </a:t>
            </a:r>
            <a:r>
              <a:rPr lang="en-GB" sz="3800" dirty="0">
                <a:solidFill>
                  <a:schemeClr val="tx1"/>
                </a:solidFill>
              </a:rPr>
              <a:t>"</a:t>
            </a:r>
            <a:r>
              <a:rPr lang="en-GB" sz="3800" dirty="0" err="1" smtClean="0">
                <a:solidFill>
                  <a:schemeClr val="tx1"/>
                </a:solidFill>
              </a:rPr>
              <a:t>vedi</a:t>
            </a:r>
            <a:r>
              <a:rPr lang="en-GB" sz="3800" dirty="0">
                <a:solidFill>
                  <a:schemeClr val="tx1"/>
                </a:solidFill>
              </a:rPr>
              <a:t>,</a:t>
            </a:r>
            <a:r>
              <a:rPr lang="en-GB" sz="3800" dirty="0" smtClean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quello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è</a:t>
            </a:r>
            <a:r>
              <a:rPr lang="en-GB" sz="3800" dirty="0">
                <a:solidFill>
                  <a:schemeClr val="tx1"/>
                </a:solidFill>
              </a:rPr>
              <a:t> un </a:t>
            </a:r>
            <a:r>
              <a:rPr lang="en-GB" sz="3800" dirty="0" err="1">
                <a:solidFill>
                  <a:schemeClr val="tx1"/>
                </a:solidFill>
              </a:rPr>
              <a:t>professore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che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è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stato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papabile</a:t>
            </a:r>
            <a:r>
              <a:rPr lang="en-GB" sz="3800" dirty="0">
                <a:solidFill>
                  <a:schemeClr val="tx1"/>
                </a:solidFill>
              </a:rPr>
              <a:t> per </a:t>
            </a:r>
            <a:r>
              <a:rPr lang="en-GB" sz="3800" dirty="0" err="1">
                <a:solidFill>
                  <a:schemeClr val="tx1"/>
                </a:solidFill>
              </a:rPr>
              <a:t>il</a:t>
            </a:r>
            <a:r>
              <a:rPr lang="en-GB" sz="3800" dirty="0">
                <a:solidFill>
                  <a:schemeClr val="tx1"/>
                </a:solidFill>
              </a:rPr>
              <a:t> Nobel". Era </a:t>
            </a:r>
            <a:r>
              <a:rPr lang="en-GB" sz="3800" b="1" dirty="0">
                <a:solidFill>
                  <a:schemeClr val="tx1"/>
                </a:solidFill>
              </a:rPr>
              <a:t>Adriano </a:t>
            </a:r>
            <a:r>
              <a:rPr lang="en-GB" sz="3800" b="1" dirty="0" err="1">
                <a:solidFill>
                  <a:schemeClr val="tx1"/>
                </a:solidFill>
              </a:rPr>
              <a:t>Gozzin</a:t>
            </a:r>
            <a:r>
              <a:rPr lang="en-GB" sz="3800" dirty="0" err="1">
                <a:solidFill>
                  <a:schemeClr val="tx1"/>
                </a:solidFill>
              </a:rPr>
              <a:t>i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che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stava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andando</a:t>
            </a:r>
            <a:r>
              <a:rPr lang="en-GB" sz="3800" dirty="0">
                <a:solidFill>
                  <a:schemeClr val="tx1"/>
                </a:solidFill>
              </a:rPr>
              <a:t> a </a:t>
            </a:r>
            <a:r>
              <a:rPr lang="en-GB" sz="3800" dirty="0" err="1">
                <a:solidFill>
                  <a:schemeClr val="tx1"/>
                </a:solidFill>
              </a:rPr>
              <a:t>prendere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l'ennesimo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caffè</a:t>
            </a:r>
            <a:r>
              <a:rPr lang="en-GB" sz="3800" dirty="0">
                <a:solidFill>
                  <a:schemeClr val="tx1"/>
                </a:solidFill>
              </a:rPr>
              <a:t> da </a:t>
            </a:r>
            <a:r>
              <a:rPr lang="en-GB" sz="3800" b="1" dirty="0" err="1">
                <a:solidFill>
                  <a:schemeClr val="tx1"/>
                </a:solidFill>
              </a:rPr>
              <a:t>Battellino</a:t>
            </a:r>
            <a:r>
              <a:rPr lang="en-GB" sz="3800" dirty="0">
                <a:solidFill>
                  <a:schemeClr val="tx1"/>
                </a:solidFill>
              </a:rPr>
              <a:t>. Io </a:t>
            </a:r>
            <a:r>
              <a:rPr lang="en-GB" sz="3800" dirty="0" err="1">
                <a:solidFill>
                  <a:schemeClr val="tx1"/>
                </a:solidFill>
              </a:rPr>
              <a:t>ho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avuto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il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privilegio</a:t>
            </a:r>
            <a:r>
              <a:rPr lang="en-GB" sz="3800" dirty="0">
                <a:solidFill>
                  <a:schemeClr val="tx1"/>
                </a:solidFill>
              </a:rPr>
              <a:t> di </a:t>
            </a:r>
            <a:r>
              <a:rPr lang="en-GB" sz="3800" dirty="0" err="1">
                <a:solidFill>
                  <a:schemeClr val="tx1"/>
                </a:solidFill>
              </a:rPr>
              <a:t>essere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stato</a:t>
            </a:r>
            <a:r>
              <a:rPr lang="en-GB" sz="3800" dirty="0">
                <a:solidFill>
                  <a:schemeClr val="tx1"/>
                </a:solidFill>
              </a:rPr>
              <a:t> un </a:t>
            </a:r>
            <a:r>
              <a:rPr lang="en-GB" sz="3800" dirty="0" err="1">
                <a:solidFill>
                  <a:schemeClr val="tx1"/>
                </a:solidFill>
              </a:rPr>
              <a:t>suo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allievo</a:t>
            </a:r>
            <a:r>
              <a:rPr lang="en-GB" sz="3800" dirty="0">
                <a:solidFill>
                  <a:schemeClr val="tx1"/>
                </a:solidFill>
              </a:rPr>
              <a:t> e di aver </a:t>
            </a:r>
            <a:r>
              <a:rPr lang="en-GB" sz="3800" dirty="0" err="1">
                <a:solidFill>
                  <a:schemeClr val="tx1"/>
                </a:solidFill>
              </a:rPr>
              <a:t>respirato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quell'aria</a:t>
            </a:r>
            <a:r>
              <a:rPr lang="en-GB" sz="3800" dirty="0">
                <a:solidFill>
                  <a:schemeClr val="tx1"/>
                </a:solidFill>
              </a:rPr>
              <a:t> di </a:t>
            </a:r>
            <a:r>
              <a:rPr lang="en-GB" sz="3800" dirty="0" err="1">
                <a:solidFill>
                  <a:schemeClr val="tx1"/>
                </a:solidFill>
              </a:rPr>
              <a:t>produttivo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disordine</a:t>
            </a:r>
            <a:r>
              <a:rPr lang="en-GB" sz="3800" dirty="0">
                <a:solidFill>
                  <a:schemeClr val="tx1"/>
                </a:solidFill>
              </a:rPr>
              <a:t>, </a:t>
            </a:r>
            <a:r>
              <a:rPr lang="en-GB" sz="3800" dirty="0" err="1">
                <a:solidFill>
                  <a:schemeClr val="tx1"/>
                </a:solidFill>
              </a:rPr>
              <a:t>pieno</a:t>
            </a:r>
            <a:r>
              <a:rPr lang="en-GB" sz="3800" dirty="0">
                <a:solidFill>
                  <a:schemeClr val="tx1"/>
                </a:solidFill>
              </a:rPr>
              <a:t> di </a:t>
            </a:r>
            <a:r>
              <a:rPr lang="en-GB" sz="3800" dirty="0" err="1">
                <a:solidFill>
                  <a:schemeClr val="tx1"/>
                </a:solidFill>
              </a:rPr>
              <a:t>sempre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nuove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idee</a:t>
            </a:r>
            <a:r>
              <a:rPr lang="en-GB" sz="3800" dirty="0">
                <a:solidFill>
                  <a:schemeClr val="tx1"/>
                </a:solidFill>
              </a:rPr>
              <a:t>, </a:t>
            </a:r>
            <a:r>
              <a:rPr lang="en-GB" sz="3800" dirty="0" err="1">
                <a:solidFill>
                  <a:schemeClr val="tx1"/>
                </a:solidFill>
              </a:rPr>
              <a:t>molta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passione</a:t>
            </a:r>
            <a:r>
              <a:rPr lang="en-GB" sz="3800" dirty="0">
                <a:solidFill>
                  <a:schemeClr val="tx1"/>
                </a:solidFill>
              </a:rPr>
              <a:t> e </a:t>
            </a:r>
            <a:r>
              <a:rPr lang="en-GB" sz="3800" dirty="0" err="1">
                <a:solidFill>
                  <a:schemeClr val="tx1"/>
                </a:solidFill>
              </a:rPr>
              <a:t>povera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strumentazione</a:t>
            </a:r>
            <a:r>
              <a:rPr lang="en-GB" sz="3800" dirty="0">
                <a:solidFill>
                  <a:schemeClr val="tx1"/>
                </a:solidFill>
              </a:rPr>
              <a:t>, </a:t>
            </a:r>
            <a:r>
              <a:rPr lang="en-GB" sz="3800" dirty="0" err="1">
                <a:solidFill>
                  <a:schemeClr val="tx1"/>
                </a:solidFill>
              </a:rPr>
              <a:t>spesso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acquistata</a:t>
            </a:r>
            <a:r>
              <a:rPr lang="en-GB" sz="3800" dirty="0">
                <a:solidFill>
                  <a:schemeClr val="tx1"/>
                </a:solidFill>
              </a:rPr>
              <a:t> da un </a:t>
            </a:r>
            <a:r>
              <a:rPr lang="en-GB" sz="3800" dirty="0" err="1">
                <a:solidFill>
                  <a:schemeClr val="tx1"/>
                </a:solidFill>
              </a:rPr>
              <a:t>rigattiere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divenuto</a:t>
            </a:r>
            <a:r>
              <a:rPr lang="en-GB" sz="3800" dirty="0">
                <a:solidFill>
                  <a:schemeClr val="tx1"/>
                </a:solidFill>
              </a:rPr>
              <a:t> </a:t>
            </a:r>
            <a:r>
              <a:rPr lang="en-GB" sz="3800" dirty="0" err="1">
                <a:solidFill>
                  <a:schemeClr val="tx1"/>
                </a:solidFill>
              </a:rPr>
              <a:t>proverbiale</a:t>
            </a:r>
            <a:r>
              <a:rPr lang="en-GB" sz="3800" dirty="0">
                <a:solidFill>
                  <a:schemeClr val="tx1"/>
                </a:solidFill>
              </a:rPr>
              <a:t> in Piazza Torricelli: </a:t>
            </a:r>
            <a:r>
              <a:rPr lang="en-GB" sz="3800" dirty="0" err="1">
                <a:solidFill>
                  <a:schemeClr val="tx1"/>
                </a:solidFill>
              </a:rPr>
              <a:t>il</a:t>
            </a:r>
            <a:r>
              <a:rPr lang="en-GB" sz="3800" dirty="0">
                <a:solidFill>
                  <a:schemeClr val="tx1"/>
                </a:solidFill>
              </a:rPr>
              <a:t> Sig. </a:t>
            </a:r>
            <a:r>
              <a:rPr lang="en-GB" sz="3800" b="1" dirty="0" err="1" smtClean="0">
                <a:solidFill>
                  <a:schemeClr val="tx1"/>
                </a:solidFill>
              </a:rPr>
              <a:t>Cavaciocchi</a:t>
            </a:r>
            <a:r>
              <a:rPr lang="en-GB" sz="3800" b="1" dirty="0">
                <a:solidFill>
                  <a:schemeClr val="tx1"/>
                </a:solidFill>
              </a:rPr>
              <a:t> </a:t>
            </a:r>
            <a:r>
              <a:rPr lang="en-GB" sz="3800" dirty="0" smtClean="0">
                <a:solidFill>
                  <a:schemeClr val="tx1"/>
                </a:solidFill>
              </a:rPr>
              <a:t>…….</a:t>
            </a:r>
            <a:endParaRPr lang="it-IT" sz="3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1264"/>
            <a:ext cx="8229600" cy="60841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1972-73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199" y="912626"/>
            <a:ext cx="8334121" cy="5673488"/>
          </a:xfrm>
        </p:spPr>
        <p:txBody>
          <a:bodyPr/>
          <a:lstStyle/>
          <a:p>
            <a:r>
              <a:rPr lang="en-GB" dirty="0" smtClean="0"/>
              <a:t>In </a:t>
            </a:r>
            <a:r>
              <a:rPr lang="en-GB" dirty="0" err="1" smtClean="0"/>
              <a:t>cerca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Tesi</a:t>
            </a:r>
            <a:r>
              <a:rPr lang="en-GB" dirty="0" smtClean="0"/>
              <a:t> di </a:t>
            </a:r>
            <a:r>
              <a:rPr lang="en-GB" dirty="0" err="1" smtClean="0"/>
              <a:t>Laurea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r>
              <a:rPr lang="en-GB" dirty="0" smtClean="0"/>
              <a:t>        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</a:t>
            </a:r>
            <a:r>
              <a:rPr lang="en-GB" dirty="0" err="1" smtClean="0"/>
              <a:t>Alte</a:t>
            </a:r>
            <a:r>
              <a:rPr lang="en-GB" dirty="0" smtClean="0"/>
              <a:t> o </a:t>
            </a:r>
            <a:r>
              <a:rPr lang="en-GB" dirty="0" err="1" smtClean="0"/>
              <a:t>Basse</a:t>
            </a:r>
            <a:r>
              <a:rPr lang="en-GB" dirty="0" smtClean="0"/>
              <a:t> </a:t>
            </a:r>
            <a:r>
              <a:rPr lang="en-GB" dirty="0" err="1" smtClean="0"/>
              <a:t>Energie</a:t>
            </a:r>
            <a:r>
              <a:rPr lang="en-GB" dirty="0" smtClean="0"/>
              <a:t> ???</a:t>
            </a:r>
          </a:p>
        </p:txBody>
      </p:sp>
      <p:pic>
        <p:nvPicPr>
          <p:cNvPr id="4" name="Immagine 3" descr="cms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2" y="2098490"/>
            <a:ext cx="2930757" cy="20596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660" y="4158161"/>
            <a:ext cx="3248660" cy="24364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339" y="3551893"/>
            <a:ext cx="1727322" cy="226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0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ALCUNI LAUREANDI DEL 1972-73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779" y="1148388"/>
            <a:ext cx="8684850" cy="4977776"/>
          </a:xfrm>
        </p:spPr>
        <p:txBody>
          <a:bodyPr numCol="2">
            <a:normAutofit fontScale="77500" lnSpcReduction="20000"/>
          </a:bodyPr>
          <a:lstStyle/>
          <a:p>
            <a:r>
              <a:rPr lang="en-GB" sz="4100" dirty="0" smtClean="0"/>
              <a:t>Sergio </a:t>
            </a:r>
            <a:r>
              <a:rPr lang="en-GB" sz="4100" b="1" dirty="0" err="1" smtClean="0"/>
              <a:t>Bertolucci</a:t>
            </a:r>
            <a:endParaRPr lang="it-IT" sz="4100" b="1" dirty="0" smtClean="0"/>
          </a:p>
          <a:p>
            <a:r>
              <a:rPr lang="en-GB" sz="4100" dirty="0" smtClean="0"/>
              <a:t>Mario </a:t>
            </a:r>
            <a:r>
              <a:rPr lang="en-GB" sz="4100" b="1" dirty="0" err="1" smtClean="0"/>
              <a:t>Calvetti</a:t>
            </a:r>
            <a:endParaRPr lang="it-IT" sz="4100" b="1" dirty="0" smtClean="0"/>
          </a:p>
          <a:p>
            <a:r>
              <a:rPr lang="en-GB" sz="4100" dirty="0" smtClean="0"/>
              <a:t>Vincenzo </a:t>
            </a:r>
            <a:r>
              <a:rPr lang="en-GB" sz="4100" b="1" dirty="0" err="1" smtClean="0"/>
              <a:t>Cavasinni</a:t>
            </a:r>
            <a:endParaRPr lang="it-IT" sz="4100" b="1" dirty="0" smtClean="0"/>
          </a:p>
          <a:p>
            <a:r>
              <a:rPr lang="en-GB" sz="4100" dirty="0" err="1" smtClean="0"/>
              <a:t>Fulvio</a:t>
            </a:r>
            <a:r>
              <a:rPr lang="en-GB" sz="4100" dirty="0" smtClean="0"/>
              <a:t> </a:t>
            </a:r>
            <a:r>
              <a:rPr lang="en-GB" sz="4100" b="1" dirty="0" err="1" smtClean="0"/>
              <a:t>Cornolti</a:t>
            </a:r>
            <a:endParaRPr lang="it-IT" sz="4100" b="1" dirty="0" smtClean="0"/>
          </a:p>
          <a:p>
            <a:r>
              <a:rPr lang="en-GB" sz="4100" dirty="0" smtClean="0"/>
              <a:t>Emilio </a:t>
            </a:r>
            <a:r>
              <a:rPr lang="en-GB" sz="4100" b="1" dirty="0" err="1" smtClean="0"/>
              <a:t>D’Emilio</a:t>
            </a:r>
            <a:endParaRPr lang="it-IT" sz="4100" b="1" dirty="0" smtClean="0"/>
          </a:p>
          <a:p>
            <a:r>
              <a:rPr lang="en-GB" sz="4100" dirty="0" smtClean="0"/>
              <a:t>Giorgio </a:t>
            </a:r>
            <a:r>
              <a:rPr lang="en-GB" sz="4100" b="1" dirty="0" err="1" smtClean="0"/>
              <a:t>Einaudi</a:t>
            </a:r>
            <a:endParaRPr lang="it-IT" sz="4100" b="1" dirty="0" smtClean="0"/>
          </a:p>
          <a:p>
            <a:r>
              <a:rPr lang="en-GB" sz="4100" dirty="0" err="1" smtClean="0"/>
              <a:t>Sandro</a:t>
            </a:r>
            <a:r>
              <a:rPr lang="en-GB" sz="4100" dirty="0" smtClean="0"/>
              <a:t> </a:t>
            </a:r>
            <a:r>
              <a:rPr lang="en-GB" sz="4100" b="1" dirty="0" err="1" smtClean="0"/>
              <a:t>Faetti</a:t>
            </a:r>
            <a:endParaRPr lang="it-IT" sz="4100" b="1" dirty="0" smtClean="0"/>
          </a:p>
          <a:p>
            <a:r>
              <a:rPr lang="en-GB" sz="4100" dirty="0" smtClean="0"/>
              <a:t>Federico </a:t>
            </a:r>
            <a:r>
              <a:rPr lang="en-GB" sz="4100" b="1" dirty="0" err="1" smtClean="0"/>
              <a:t>Ferrini</a:t>
            </a:r>
            <a:endParaRPr lang="it-IT" sz="4100" b="1" dirty="0" smtClean="0"/>
          </a:p>
          <a:p>
            <a:r>
              <a:rPr lang="en-GB" sz="4100" dirty="0" smtClean="0"/>
              <a:t>Leone </a:t>
            </a:r>
            <a:r>
              <a:rPr lang="en-GB" sz="4100" b="1" dirty="0" err="1" smtClean="0"/>
              <a:t>Fronzoni</a:t>
            </a:r>
            <a:endParaRPr lang="it-IT" sz="4100" b="1" dirty="0" smtClean="0"/>
          </a:p>
          <a:p>
            <a:r>
              <a:rPr lang="en-GB" sz="4100" dirty="0" smtClean="0"/>
              <a:t>Francesco </a:t>
            </a:r>
            <a:r>
              <a:rPr lang="en-GB" sz="4100" b="1" dirty="0" err="1" smtClean="0"/>
              <a:t>Giammanco</a:t>
            </a:r>
            <a:endParaRPr lang="it-IT" sz="4100" b="1" dirty="0" smtClean="0"/>
          </a:p>
          <a:p>
            <a:r>
              <a:rPr lang="en-GB" sz="4100" dirty="0" err="1" smtClean="0"/>
              <a:t>Danilo</a:t>
            </a:r>
            <a:r>
              <a:rPr lang="en-GB" sz="4100" dirty="0" smtClean="0"/>
              <a:t> </a:t>
            </a:r>
            <a:r>
              <a:rPr lang="en-GB" sz="4100" b="1" dirty="0" err="1" smtClean="0"/>
              <a:t>Giulietti</a:t>
            </a:r>
            <a:endParaRPr lang="it-IT" sz="4100" b="1" dirty="0" smtClean="0"/>
          </a:p>
          <a:p>
            <a:r>
              <a:rPr lang="en-GB" sz="4100" dirty="0" smtClean="0"/>
              <a:t>Giuseppe </a:t>
            </a:r>
            <a:r>
              <a:rPr lang="en-GB" sz="4100" b="1" dirty="0" err="1" smtClean="0"/>
              <a:t>Grosso</a:t>
            </a:r>
            <a:endParaRPr lang="it-IT" sz="4100" b="1" dirty="0" smtClean="0"/>
          </a:p>
          <a:p>
            <a:r>
              <a:rPr lang="en-GB" sz="4100" dirty="0" smtClean="0"/>
              <a:t>Riccardo </a:t>
            </a:r>
            <a:r>
              <a:rPr lang="en-GB" sz="4100" b="1" dirty="0" err="1" smtClean="0"/>
              <a:t>Guzzardi</a:t>
            </a:r>
            <a:endParaRPr lang="it-IT" sz="4100" b="1" dirty="0" smtClean="0"/>
          </a:p>
          <a:p>
            <a:r>
              <a:rPr lang="en-GB" sz="4100" dirty="0" smtClean="0"/>
              <a:t>Massimo </a:t>
            </a:r>
            <a:r>
              <a:rPr lang="en-GB" sz="4100" b="1" dirty="0" err="1" smtClean="0"/>
              <a:t>Inguscio</a:t>
            </a:r>
            <a:endParaRPr lang="it-IT" sz="4100" b="1" dirty="0" smtClean="0"/>
          </a:p>
          <a:p>
            <a:r>
              <a:rPr lang="en-GB" sz="4100" dirty="0" smtClean="0"/>
              <a:t>Mauro </a:t>
            </a:r>
            <a:r>
              <a:rPr lang="en-GB" sz="4100" b="1" dirty="0" err="1" smtClean="0"/>
              <a:t>Lucchesi</a:t>
            </a:r>
            <a:endParaRPr lang="it-IT" sz="4100" b="1" dirty="0" smtClean="0"/>
          </a:p>
          <a:p>
            <a:r>
              <a:rPr lang="en-GB" sz="4100" dirty="0" smtClean="0"/>
              <a:t>Gianni </a:t>
            </a:r>
            <a:r>
              <a:rPr lang="en-GB" sz="4100" b="1" dirty="0" err="1" smtClean="0"/>
              <a:t>Morchi</a:t>
            </a:r>
            <a:r>
              <a:rPr lang="en-GB" sz="4100" dirty="0" err="1" smtClean="0"/>
              <a:t>o</a:t>
            </a:r>
            <a:endParaRPr lang="it-IT" sz="4100" dirty="0" smtClean="0"/>
          </a:p>
          <a:p>
            <a:r>
              <a:rPr lang="en-GB" sz="4100" dirty="0" smtClean="0"/>
              <a:t>Paolo </a:t>
            </a:r>
            <a:r>
              <a:rPr lang="en-GB" sz="4100" b="1" dirty="0" err="1" smtClean="0"/>
              <a:t>Paolicchi</a:t>
            </a:r>
            <a:endParaRPr lang="it-IT" sz="4100" b="1" dirty="0" smtClean="0"/>
          </a:p>
          <a:p>
            <a:r>
              <a:rPr lang="en-GB" sz="4100" dirty="0" err="1" smtClean="0"/>
              <a:t>Sandro</a:t>
            </a:r>
            <a:r>
              <a:rPr lang="en-GB" sz="4100" dirty="0" smtClean="0"/>
              <a:t> </a:t>
            </a:r>
            <a:r>
              <a:rPr lang="en-GB" sz="4100" b="1" dirty="0" err="1" smtClean="0"/>
              <a:t>Stringari</a:t>
            </a:r>
            <a:endParaRPr lang="it-IT" sz="4100" b="1" dirty="0" smtClean="0"/>
          </a:p>
          <a:p>
            <a:r>
              <a:rPr lang="en-GB" sz="4100" dirty="0" smtClean="0"/>
              <a:t>Mauro </a:t>
            </a:r>
            <a:r>
              <a:rPr lang="en-GB" sz="4100" b="1" dirty="0" err="1" smtClean="0"/>
              <a:t>Tonelli</a:t>
            </a:r>
            <a:endParaRPr lang="it-IT" sz="4100" b="1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50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</a:t>
            </a:r>
            <a:r>
              <a:rPr lang="it-IT" dirty="0" err="1" smtClean="0"/>
              <a:t>LaFAM</a:t>
            </a:r>
            <a:r>
              <a:rPr lang="it-IT" dirty="0" smtClean="0"/>
              <a:t> di </a:t>
            </a:r>
            <a:r>
              <a:rPr lang="it-IT" dirty="0" err="1" smtClean="0"/>
              <a:t>Gozzini</a:t>
            </a:r>
            <a:endParaRPr lang="it-IT" dirty="0"/>
          </a:p>
        </p:txBody>
      </p:sp>
      <p:pic>
        <p:nvPicPr>
          <p:cNvPr id="4" name="Picture 8" descr="C:\Users\Silvia\Desktop\SIF\Presentazione libro\Bianco e  nero_SIF\Gozzini_b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71" y="1935314"/>
            <a:ext cx="64420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90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 </a:t>
            </a:r>
            <a:r>
              <a:rPr lang="en-GB" dirty="0" err="1" smtClean="0"/>
              <a:t>LaFAM</a:t>
            </a:r>
            <a:r>
              <a:rPr lang="en-GB" dirty="0" smtClean="0"/>
              <a:t> di </a:t>
            </a:r>
            <a:r>
              <a:rPr lang="en-GB" dirty="0" err="1" smtClean="0"/>
              <a:t>Gozzini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8237" b="8237"/>
          <a:stretch>
            <a:fillRect/>
          </a:stretch>
        </p:blipFill>
        <p:spPr/>
      </p:pic>
      <p:sp>
        <p:nvSpPr>
          <p:cNvPr id="5" name="CasellaDiTesto 4"/>
          <p:cNvSpPr txBox="1"/>
          <p:nvPr/>
        </p:nvSpPr>
        <p:spPr>
          <a:xfrm>
            <a:off x="3977388" y="5130997"/>
            <a:ext cx="95061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OFFICINA</a:t>
            </a:r>
            <a:endParaRPr lang="en-GB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357938" y="3933722"/>
            <a:ext cx="103397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smtClean="0"/>
              <a:t>1</a:t>
            </a:r>
            <a:r>
              <a:rPr lang="en-GB" sz="1400" baseline="30000" smtClean="0"/>
              <a:t>a </a:t>
            </a:r>
            <a:r>
              <a:rPr lang="en-GB" sz="1400" smtClean="0"/>
              <a:t>Palazzina</a:t>
            </a:r>
            <a:r>
              <a:rPr lang="en-GB" sz="1400" dirty="0" smtClean="0"/>
              <a:t> </a:t>
            </a:r>
            <a:endParaRPr lang="en-GB" sz="1400" baseline="30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601547" y="1774144"/>
            <a:ext cx="103397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3</a:t>
            </a:r>
            <a:r>
              <a:rPr lang="en-GB" sz="1400" baseline="30000" dirty="0" smtClean="0"/>
              <a:t>a </a:t>
            </a:r>
            <a:r>
              <a:rPr lang="en-GB" sz="1400" dirty="0" err="1" smtClean="0"/>
              <a:t>Palazzina</a:t>
            </a:r>
            <a:r>
              <a:rPr lang="en-GB" sz="1400" dirty="0" smtClean="0"/>
              <a:t> </a:t>
            </a:r>
            <a:endParaRPr lang="en-GB" sz="1400" baseline="30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423182" y="3327270"/>
            <a:ext cx="103397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2</a:t>
            </a:r>
            <a:r>
              <a:rPr lang="en-GB" sz="1400" baseline="30000" dirty="0" smtClean="0"/>
              <a:t>a </a:t>
            </a:r>
            <a:r>
              <a:rPr lang="en-GB" sz="1400" dirty="0" err="1" smtClean="0"/>
              <a:t>Palazzina</a:t>
            </a:r>
            <a:r>
              <a:rPr lang="en-GB" sz="1400" dirty="0" smtClean="0"/>
              <a:t> </a:t>
            </a:r>
            <a:endParaRPr lang="en-GB" sz="1400" baseline="30000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5277834" y="4241499"/>
            <a:ext cx="114076" cy="5954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4669438" y="4692416"/>
            <a:ext cx="387853" cy="43858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7802677" y="2737876"/>
            <a:ext cx="182519" cy="58939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7293146" y="2081921"/>
            <a:ext cx="874569" cy="21485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72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75773"/>
            <a:ext cx="8229600" cy="774881"/>
          </a:xfrm>
        </p:spPr>
        <p:txBody>
          <a:bodyPr/>
          <a:lstStyle/>
          <a:p>
            <a:r>
              <a:rPr lang="en-GB" dirty="0" smtClean="0"/>
              <a:t>I </a:t>
            </a:r>
            <a:r>
              <a:rPr lang="en-GB" dirty="0" err="1" smtClean="0"/>
              <a:t>Tecnici</a:t>
            </a:r>
            <a:endParaRPr lang="en-GB" dirty="0"/>
          </a:p>
        </p:txBody>
      </p:sp>
      <p:pic>
        <p:nvPicPr>
          <p:cNvPr id="4" name="Immagine 3" descr="IMG_20140606_1457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47" y="1338470"/>
            <a:ext cx="6814040" cy="51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4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LINEE DI RICERCA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000" dirty="0" err="1" smtClean="0"/>
              <a:t>Pompaggio</a:t>
            </a:r>
            <a:r>
              <a:rPr lang="en-GB" sz="2000" dirty="0" smtClean="0"/>
              <a:t> </a:t>
            </a:r>
            <a:r>
              <a:rPr lang="en-GB" sz="2000" dirty="0" err="1" smtClean="0"/>
              <a:t>Ottico</a:t>
            </a:r>
            <a:endParaRPr lang="en-GB" sz="2000" dirty="0" smtClean="0"/>
          </a:p>
          <a:p>
            <a:r>
              <a:rPr lang="en-GB" sz="2000" dirty="0" err="1" smtClean="0"/>
              <a:t>Spettroscopia</a:t>
            </a:r>
            <a:r>
              <a:rPr lang="en-GB" sz="2000" dirty="0" smtClean="0"/>
              <a:t> </a:t>
            </a:r>
            <a:r>
              <a:rPr lang="en-GB" sz="2000" dirty="0" err="1" smtClean="0"/>
              <a:t>molecolare</a:t>
            </a:r>
            <a:endParaRPr lang="en-GB" sz="2000" dirty="0" smtClean="0"/>
          </a:p>
          <a:p>
            <a:r>
              <a:rPr lang="en-GB" sz="2000" dirty="0" err="1" smtClean="0"/>
              <a:t>Ottica</a:t>
            </a:r>
            <a:r>
              <a:rPr lang="en-GB" sz="2000" dirty="0" smtClean="0"/>
              <a:t> non-</a:t>
            </a:r>
            <a:r>
              <a:rPr lang="en-GB" sz="2000" dirty="0" err="1" smtClean="0"/>
              <a:t>lineare</a:t>
            </a:r>
            <a:endParaRPr lang="en-GB" sz="2000" dirty="0" smtClean="0"/>
          </a:p>
          <a:p>
            <a:r>
              <a:rPr lang="en-GB" sz="2000" dirty="0" err="1" smtClean="0"/>
              <a:t>Pressione</a:t>
            </a:r>
            <a:r>
              <a:rPr lang="en-GB" sz="2000" dirty="0" smtClean="0"/>
              <a:t> di </a:t>
            </a:r>
            <a:r>
              <a:rPr lang="en-GB" sz="2000" dirty="0" err="1" smtClean="0"/>
              <a:t>radiazione</a:t>
            </a:r>
            <a:endParaRPr lang="en-GB" sz="2000" dirty="0" smtClean="0"/>
          </a:p>
          <a:p>
            <a:r>
              <a:rPr lang="en-GB" sz="2000" dirty="0" err="1" smtClean="0"/>
              <a:t>Spettroscopia</a:t>
            </a:r>
            <a:r>
              <a:rPr lang="en-GB" sz="2000" dirty="0" smtClean="0"/>
              <a:t> a micro-</a:t>
            </a:r>
            <a:r>
              <a:rPr lang="en-GB" sz="2000" dirty="0" err="1" smtClean="0"/>
              <a:t>onde</a:t>
            </a:r>
            <a:endParaRPr lang="en-GB" sz="2000" dirty="0" smtClean="0"/>
          </a:p>
          <a:p>
            <a:r>
              <a:rPr lang="en-GB" sz="2000" dirty="0" err="1" smtClean="0"/>
              <a:t>Forme</a:t>
            </a:r>
            <a:r>
              <a:rPr lang="en-GB" sz="2000" dirty="0" smtClean="0"/>
              <a:t> di </a:t>
            </a:r>
            <a:r>
              <a:rPr lang="en-GB" sz="2000" dirty="0" err="1" smtClean="0"/>
              <a:t>riga</a:t>
            </a:r>
            <a:r>
              <a:rPr lang="en-GB" sz="2000" dirty="0" smtClean="0"/>
              <a:t> in gas ad </a:t>
            </a:r>
            <a:r>
              <a:rPr lang="en-GB" sz="2000" dirty="0" err="1" smtClean="0"/>
              <a:t>alte</a:t>
            </a:r>
            <a:r>
              <a:rPr lang="en-GB" sz="2000" dirty="0" smtClean="0"/>
              <a:t> </a:t>
            </a:r>
            <a:r>
              <a:rPr lang="en-GB" sz="2000" dirty="0" err="1" smtClean="0"/>
              <a:t>pressioni</a:t>
            </a:r>
            <a:endParaRPr lang="en-GB" sz="2000" dirty="0" smtClean="0"/>
          </a:p>
          <a:p>
            <a:r>
              <a:rPr lang="en-GB" sz="2000" dirty="0" err="1" smtClean="0"/>
              <a:t>Radiometria</a:t>
            </a:r>
            <a:endParaRPr lang="en-GB" sz="2000" dirty="0" smtClean="0"/>
          </a:p>
          <a:p>
            <a:r>
              <a:rPr lang="en-GB" sz="2000" dirty="0" err="1" smtClean="0"/>
              <a:t>Calorimetria</a:t>
            </a:r>
            <a:endParaRPr lang="en-GB" sz="2000" dirty="0" smtClean="0"/>
          </a:p>
          <a:p>
            <a:r>
              <a:rPr lang="en-GB" sz="2000" dirty="0" err="1" smtClean="0"/>
              <a:t>Potere</a:t>
            </a:r>
            <a:r>
              <a:rPr lang="en-GB" sz="2000" dirty="0" smtClean="0"/>
              <a:t> </a:t>
            </a:r>
            <a:r>
              <a:rPr lang="en-GB" sz="2000" dirty="0" err="1" smtClean="0"/>
              <a:t>emissivo</a:t>
            </a:r>
            <a:r>
              <a:rPr lang="en-GB" sz="2000" dirty="0" smtClean="0"/>
              <a:t> </a:t>
            </a:r>
            <a:r>
              <a:rPr lang="en-GB" sz="2000" dirty="0" err="1" smtClean="0"/>
              <a:t>dei</a:t>
            </a:r>
            <a:r>
              <a:rPr lang="en-GB" sz="2000" dirty="0" smtClean="0"/>
              <a:t> </a:t>
            </a:r>
            <a:r>
              <a:rPr lang="en-GB" sz="2000" dirty="0" err="1" smtClean="0"/>
              <a:t>metlli</a:t>
            </a:r>
            <a:r>
              <a:rPr lang="en-GB" sz="2000" dirty="0" smtClean="0"/>
              <a:t> a </a:t>
            </a:r>
            <a:r>
              <a:rPr lang="en-GB" sz="2000" dirty="0" err="1" smtClean="0"/>
              <a:t>basse</a:t>
            </a:r>
            <a:r>
              <a:rPr lang="en-GB" sz="2000" dirty="0" smtClean="0"/>
              <a:t> temperature</a:t>
            </a:r>
          </a:p>
          <a:p>
            <a:r>
              <a:rPr lang="en-GB" sz="2000" dirty="0" err="1" smtClean="0"/>
              <a:t>Rivelazione</a:t>
            </a:r>
            <a:r>
              <a:rPr lang="en-GB" sz="2000" dirty="0" smtClean="0"/>
              <a:t> </a:t>
            </a:r>
            <a:r>
              <a:rPr lang="en-GB" sz="2000" dirty="0" err="1" smtClean="0"/>
              <a:t>meccanica</a:t>
            </a:r>
            <a:r>
              <a:rPr lang="en-GB" sz="2000" dirty="0" smtClean="0"/>
              <a:t> </a:t>
            </a:r>
            <a:r>
              <a:rPr lang="en-GB" sz="2000" dirty="0" err="1" smtClean="0"/>
              <a:t>delle</a:t>
            </a:r>
            <a:r>
              <a:rPr lang="en-GB" sz="2000" dirty="0" smtClean="0"/>
              <a:t> EPR</a:t>
            </a:r>
          </a:p>
          <a:p>
            <a:r>
              <a:rPr lang="en-GB" sz="2000" dirty="0" err="1" smtClean="0"/>
              <a:t>Realizzazione</a:t>
            </a:r>
            <a:r>
              <a:rPr lang="en-GB" sz="2000" dirty="0" smtClean="0"/>
              <a:t> di </a:t>
            </a:r>
            <a:r>
              <a:rPr lang="en-GB" sz="2000" dirty="0" err="1" smtClean="0"/>
              <a:t>sistemi</a:t>
            </a:r>
            <a:r>
              <a:rPr lang="en-GB" sz="2000" dirty="0" smtClean="0"/>
              <a:t> laser a gas e </a:t>
            </a:r>
            <a:r>
              <a:rPr lang="en-GB" sz="2000" dirty="0" err="1" smtClean="0"/>
              <a:t>stato</a:t>
            </a:r>
            <a:r>
              <a:rPr lang="en-GB" sz="2000" dirty="0" smtClean="0"/>
              <a:t> </a:t>
            </a:r>
            <a:r>
              <a:rPr lang="en-GB" sz="2000" dirty="0" err="1" smtClean="0"/>
              <a:t>solido</a:t>
            </a:r>
            <a:endParaRPr lang="en-GB" sz="2000" dirty="0" smtClean="0"/>
          </a:p>
          <a:p>
            <a:r>
              <a:rPr lang="en-GB" sz="2000" dirty="0" err="1" smtClean="0"/>
              <a:t>Crescita</a:t>
            </a:r>
            <a:r>
              <a:rPr lang="en-GB" sz="2000" dirty="0" smtClean="0"/>
              <a:t> </a:t>
            </a:r>
            <a:r>
              <a:rPr lang="en-GB" sz="2000" dirty="0" err="1" smtClean="0"/>
              <a:t>germogli</a:t>
            </a:r>
            <a:r>
              <a:rPr lang="en-GB" sz="2000" dirty="0" smtClean="0"/>
              <a:t> di </a:t>
            </a:r>
            <a:r>
              <a:rPr lang="en-GB" sz="2000" dirty="0" err="1" smtClean="0"/>
              <a:t>fagiolo</a:t>
            </a:r>
            <a:r>
              <a:rPr lang="en-GB" sz="2000" dirty="0" smtClean="0"/>
              <a:t> </a:t>
            </a:r>
            <a:r>
              <a:rPr lang="en-GB" sz="2000" dirty="0" err="1" smtClean="0"/>
              <a:t>sottoposti</a:t>
            </a:r>
            <a:r>
              <a:rPr lang="en-GB" sz="2000" dirty="0" smtClean="0"/>
              <a:t> ad </a:t>
            </a:r>
            <a:r>
              <a:rPr lang="en-GB" sz="2000" dirty="0" err="1" smtClean="0"/>
              <a:t>accelerazione</a:t>
            </a:r>
            <a:r>
              <a:rPr lang="en-GB" sz="2000" dirty="0" smtClean="0"/>
              <a:t> </a:t>
            </a:r>
            <a:r>
              <a:rPr lang="en-GB" sz="2000" dirty="0" err="1" smtClean="0"/>
              <a:t>costante</a:t>
            </a:r>
            <a:r>
              <a:rPr lang="en-GB" sz="2000" dirty="0" smtClean="0"/>
              <a:t> !!!</a:t>
            </a:r>
          </a:p>
          <a:p>
            <a:r>
              <a:rPr lang="en-GB" sz="2000" dirty="0" err="1" smtClean="0"/>
              <a:t>Altro</a:t>
            </a:r>
            <a:r>
              <a:rPr lang="en-GB" sz="2000" dirty="0" smtClean="0"/>
              <a:t> </a:t>
            </a:r>
            <a:r>
              <a:rPr lang="en-GB" sz="2000" dirty="0" err="1" smtClean="0"/>
              <a:t>ancora</a:t>
            </a:r>
            <a:r>
              <a:rPr lang="en-GB" sz="2000" dirty="0" smtClean="0"/>
              <a:t>………..</a:t>
            </a:r>
          </a:p>
          <a:p>
            <a:endParaRPr lang="en-GB" sz="2400" dirty="0" smtClean="0"/>
          </a:p>
          <a:p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817686" y="2296760"/>
            <a:ext cx="488237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000" dirty="0" err="1" smtClean="0"/>
              <a:t>Ridotta</a:t>
            </a:r>
            <a:r>
              <a:rPr lang="en-GB" sz="2000" dirty="0" smtClean="0"/>
              <a:t> </a:t>
            </a:r>
            <a:r>
              <a:rPr lang="en-GB" sz="2000" dirty="0" err="1" smtClean="0"/>
              <a:t>strumentazione</a:t>
            </a:r>
            <a:r>
              <a:rPr lang="en-GB" sz="2000" dirty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</a:t>
            </a:r>
            <a:r>
              <a:rPr lang="en-GB" sz="2000" dirty="0" err="1" smtClean="0"/>
              <a:t>girava</a:t>
            </a:r>
            <a:r>
              <a:rPr lang="en-GB" sz="2000" dirty="0" smtClean="0"/>
              <a:t> </a:t>
            </a:r>
            <a:r>
              <a:rPr lang="en-GB" sz="2000" dirty="0" err="1" smtClean="0"/>
              <a:t>fra</a:t>
            </a:r>
            <a:r>
              <a:rPr lang="en-GB" sz="2000" dirty="0"/>
              <a:t> </a:t>
            </a:r>
            <a:r>
              <a:rPr lang="en-GB" sz="2000" dirty="0" err="1" smtClean="0"/>
              <a:t>molti</a:t>
            </a:r>
            <a:r>
              <a:rPr lang="en-GB" sz="2000" dirty="0" smtClean="0"/>
              <a:t> </a:t>
            </a:r>
            <a:r>
              <a:rPr lang="en-GB" sz="2000" dirty="0" err="1" smtClean="0"/>
              <a:t>giovani</a:t>
            </a:r>
            <a:r>
              <a:rPr lang="en-GB" sz="2000" dirty="0" smtClean="0"/>
              <a:t> </a:t>
            </a:r>
            <a:r>
              <a:rPr lang="en-GB" sz="2000" dirty="0" err="1" smtClean="0"/>
              <a:t>ricercatori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se la </a:t>
            </a:r>
            <a:r>
              <a:rPr lang="en-GB" sz="2000" dirty="0" err="1" smtClean="0"/>
              <a:t>contendevano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318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69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 </a:t>
            </a:r>
            <a:r>
              <a:rPr lang="en-GB" dirty="0" err="1" smtClean="0"/>
              <a:t>Gello</a:t>
            </a:r>
            <a:r>
              <a:rPr lang="en-GB" dirty="0" smtClean="0"/>
              <a:t> </a:t>
            </a:r>
            <a:r>
              <a:rPr lang="en-GB" dirty="0" err="1" smtClean="0"/>
              <a:t>Visitatori</a:t>
            </a:r>
            <a:r>
              <a:rPr lang="en-GB" dirty="0" smtClean="0"/>
              <a:t> …</a:t>
            </a:r>
            <a:r>
              <a:rPr lang="en-GB" dirty="0" err="1" smtClean="0"/>
              <a:t>illustri</a:t>
            </a:r>
            <a:endParaRPr lang="en-GB" dirty="0"/>
          </a:p>
        </p:txBody>
      </p:sp>
      <p:pic>
        <p:nvPicPr>
          <p:cNvPr id="4" name="Immagine 3" descr="3_Kastler, Béné, Abragam, Gozzini_1960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041"/>
            <a:ext cx="3584078" cy="2453829"/>
          </a:xfrm>
          <a:prstGeom prst="rect">
            <a:avLst/>
          </a:prstGeom>
        </p:spPr>
      </p:pic>
      <p:pic>
        <p:nvPicPr>
          <p:cNvPr id="5" name="Immagine 4" descr="7_Haroche, Gozzini, Zagrodzinski_1985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959" y="1064088"/>
            <a:ext cx="3458015" cy="3161961"/>
          </a:xfrm>
          <a:prstGeom prst="rect">
            <a:avLst/>
          </a:prstGeom>
        </p:spPr>
      </p:pic>
      <p:pic>
        <p:nvPicPr>
          <p:cNvPr id="6" name="Immagine 5" descr="img0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21" y="4362939"/>
            <a:ext cx="3341004" cy="21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Palazzina</a:t>
            </a:r>
            <a:r>
              <a:rPr lang="en-GB" dirty="0" smtClean="0"/>
              <a:t> e </a:t>
            </a:r>
            <a:r>
              <a:rPr lang="en-GB" dirty="0" err="1" smtClean="0"/>
              <a:t>Baracca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8579" b="8579"/>
          <a:stretch>
            <a:fillRect/>
          </a:stretch>
        </p:blipFill>
        <p:spPr/>
      </p:pic>
      <p:sp>
        <p:nvSpPr>
          <p:cNvPr id="5" name="CasellaDiTesto 4"/>
          <p:cNvSpPr txBox="1"/>
          <p:nvPr/>
        </p:nvSpPr>
        <p:spPr>
          <a:xfrm>
            <a:off x="3711216" y="4148372"/>
            <a:ext cx="10951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1400" dirty="0" smtClean="0"/>
              <a:t>PALAZZINA</a:t>
            </a:r>
            <a:endParaRPr lang="en-GB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494524" y="2160088"/>
            <a:ext cx="10038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1400" dirty="0" smtClean="0"/>
              <a:t>BARACCA</a:t>
            </a:r>
            <a:endParaRPr lang="en-GB" sz="1400" dirty="0"/>
          </a:p>
        </p:txBody>
      </p:sp>
      <p:cxnSp>
        <p:nvCxnSpPr>
          <p:cNvPr id="8" name="Connettore 2 7"/>
          <p:cNvCxnSpPr>
            <a:stCxn id="5" idx="0"/>
          </p:cNvCxnSpPr>
          <p:nvPr/>
        </p:nvCxnSpPr>
        <p:spPr>
          <a:xfrm flipV="1">
            <a:off x="4258772" y="3612476"/>
            <a:ext cx="1034272" cy="53589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6" idx="2"/>
          </p:cNvCxnSpPr>
          <p:nvPr/>
        </p:nvCxnSpPr>
        <p:spPr>
          <a:xfrm>
            <a:off x="4996451" y="2529420"/>
            <a:ext cx="410667" cy="67237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18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329</Words>
  <Application>Microsoft Macintosh PowerPoint</Application>
  <PresentationFormat>Presentazione su schermo (4:3)</PresentationFormat>
  <Paragraphs>67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Andavamo a prendere il caffè da Battellino </vt:lpstr>
      <vt:lpstr>1972-73</vt:lpstr>
      <vt:lpstr>ALCUNI LAUREANDI DEL 1972-73</vt:lpstr>
      <vt:lpstr>Il LaFAM di Gozzini</vt:lpstr>
      <vt:lpstr>Il LaFAM di Gozzini</vt:lpstr>
      <vt:lpstr>I Tecnici</vt:lpstr>
      <vt:lpstr>LINEE DI RICERCA</vt:lpstr>
      <vt:lpstr>A Gello Visitatori …illustri</vt:lpstr>
      <vt:lpstr>Palazzina e Baracca</vt:lpstr>
      <vt:lpstr>Le segretarie: Miriam, Graziella, Vivetta, (nella foto) Franchina, Giovanna </vt:lpstr>
      <vt:lpstr>SABATO MATTINA</vt:lpstr>
      <vt:lpstr>Parole Chiave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 g</dc:creator>
  <cp:lastModifiedBy>Danilo Giulietti</cp:lastModifiedBy>
  <cp:revision>40</cp:revision>
  <dcterms:created xsi:type="dcterms:W3CDTF">2017-11-08T12:00:17Z</dcterms:created>
  <dcterms:modified xsi:type="dcterms:W3CDTF">2017-11-08T22:52:23Z</dcterms:modified>
</cp:coreProperties>
</file>