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333" r:id="rId4"/>
    <p:sldId id="330" r:id="rId5"/>
    <p:sldId id="331" r:id="rId6"/>
    <p:sldId id="332" r:id="rId7"/>
    <p:sldId id="334" r:id="rId8"/>
    <p:sldId id="280" r:id="rId9"/>
    <p:sldId id="335" r:id="rId10"/>
    <p:sldId id="265" r:id="rId11"/>
    <p:sldId id="278" r:id="rId12"/>
    <p:sldId id="258" r:id="rId13"/>
    <p:sldId id="259" r:id="rId14"/>
    <p:sldId id="260" r:id="rId15"/>
    <p:sldId id="261" r:id="rId16"/>
    <p:sldId id="264" r:id="rId17"/>
    <p:sldId id="266" r:id="rId18"/>
    <p:sldId id="274" r:id="rId19"/>
    <p:sldId id="271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 Paolo Giordani" initials="MP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00"/>
    <p:restoredTop sz="94682"/>
  </p:normalViewPr>
  <p:slideViewPr>
    <p:cSldViewPr snapToGrid="0" snapToObjects="1">
      <p:cViewPr varScale="1">
        <p:scale>
          <a:sx n="84" d="100"/>
          <a:sy n="84" d="100"/>
        </p:scale>
        <p:origin x="200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1C27D-DAE2-E648-A360-96A1C58835BF}" type="datetimeFigureOut">
              <a:rPr lang="en-US" smtClean="0"/>
              <a:t>4/30/17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A64CA-5534-DB42-92F8-F0EEAF1F8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2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1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FC70-17E4-497F-8BC4-49D2CED7BC4B}" type="slidenum">
              <a:rPr lang="it-IT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643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75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59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9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39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FC70-17E4-497F-8BC4-49D2CED7BC4B}" type="slidenum">
              <a:rPr lang="it-IT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390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FC70-17E4-497F-8BC4-49D2CED7BC4B}" type="slidenum">
              <a:rPr lang="it-IT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697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FC70-17E4-497F-8BC4-49D2CED7BC4B}" type="slidenum">
              <a:rPr lang="it-IT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645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FC70-17E4-497F-8BC4-49D2CED7BC4B}" type="slidenum">
              <a:rPr lang="it-IT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382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6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FC70-17E4-497F-8BC4-49D2CED7BC4B}" type="slidenum">
              <a:rPr lang="it-IT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5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4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1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71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73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09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A64CA-5534-DB42-92F8-F0EEAF1F81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6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it-IT" smtClean="0"/>
              <a:t>04.05.17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M.P.Giordani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C3F1765-5FF8-1948-9045-780C95EFC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1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ATLAS </a:t>
            </a:r>
            <a:r>
              <a:rPr lang="en-US" dirty="0" err="1" smtClean="0"/>
              <a:t>Itk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515374" cy="194733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Mario Paolo Giordani (</a:t>
            </a:r>
            <a:r>
              <a:rPr lang="en-US" dirty="0" err="1" smtClean="0">
                <a:solidFill>
                  <a:srgbClr val="FFFF00"/>
                </a:solidFill>
              </a:rPr>
              <a:t>Università</a:t>
            </a:r>
            <a:r>
              <a:rPr lang="en-US" dirty="0" smtClean="0">
                <a:solidFill>
                  <a:srgbClr val="FFFF00"/>
                </a:solidFill>
              </a:rPr>
              <a:t> di Udine &amp; INFN)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representing the </a:t>
            </a:r>
            <a:r>
              <a:rPr lang="en-US" dirty="0" err="1" smtClean="0">
                <a:solidFill>
                  <a:srgbClr val="FFFF00"/>
                </a:solidFill>
              </a:rPr>
              <a:t>ITk</a:t>
            </a:r>
            <a:r>
              <a:rPr lang="en-US" dirty="0" smtClean="0">
                <a:solidFill>
                  <a:srgbClr val="FFFF00"/>
                </a:solidFill>
              </a:rPr>
              <a:t>-Italy </a:t>
            </a:r>
            <a:r>
              <a:rPr lang="en-US" dirty="0" smtClean="0">
                <a:solidFill>
                  <a:srgbClr val="FFFF00"/>
                </a:solidFill>
              </a:rPr>
              <a:t>team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BO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CS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GE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LE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LNF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MI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TIFPA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UD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2" y="5432400"/>
            <a:ext cx="8640000" cy="720000"/>
          </a:xfrm>
        </p:spPr>
        <p:txBody>
          <a:bodyPr>
            <a:normAutofit/>
          </a:bodyPr>
          <a:lstStyle/>
          <a:p>
            <a:r>
              <a:rPr lang="en-US" dirty="0" smtClean="0"/>
              <a:t>towards fase2</a:t>
            </a:r>
            <a:endParaRPr lang="it-IT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496800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Interests of individual institutes have been probed with tentative </a:t>
            </a:r>
            <a:r>
              <a:rPr lang="en-US" dirty="0" smtClean="0">
                <a:solidFill>
                  <a:schemeClr val="tx1"/>
                </a:solidFill>
              </a:rPr>
              <a:t>WBS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Modules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production, bump-bonding, module flex, assembly, QA, DAQ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Half-Rings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mechanical structure w/ cooling, type-0, </a:t>
            </a:r>
            <a:r>
              <a:rPr lang="en-US" dirty="0" err="1" smtClean="0">
                <a:solidFill>
                  <a:schemeClr val="tx1"/>
                </a:solidFill>
              </a:rPr>
              <a:t>EoS</a:t>
            </a:r>
            <a:r>
              <a:rPr lang="en-US" dirty="0" smtClean="0">
                <a:solidFill>
                  <a:schemeClr val="tx1"/>
                </a:solidFill>
              </a:rPr>
              <a:t> card, assembly, QA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Module Loading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loading, QA, system test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Services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cooling distribution, electrical services, PP1 design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Integration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half-shell construction, half-ring fitting, QA, half-shell integration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48709"/>
          </a:xfrm>
        </p:spPr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M.P.Giordani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>
                <a:solidFill>
                  <a:schemeClr val="tx1"/>
                </a:solidFill>
              </a:rPr>
              <a:t>10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4300" y="2545344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982503"/>
              </p:ext>
            </p:extLst>
          </p:nvPr>
        </p:nvGraphicFramePr>
        <p:xfrm>
          <a:off x="945190" y="2077429"/>
          <a:ext cx="4428000" cy="2225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48000"/>
                <a:gridCol w="2880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RD_FASE2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GE,TIFPA,UD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 Sensors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GE,MI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Bump-Bonding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GE,MI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BO,</a:t>
                      </a:r>
                      <a:r>
                        <a:rPr lang="en-US" baseline="0" dirty="0" smtClean="0"/>
                        <a:t>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Read-out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GE,MI,CS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Mechanics and Cooling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8640000" cy="720000"/>
          </a:xfrm>
        </p:spPr>
        <p:txBody>
          <a:bodyPr/>
          <a:lstStyle/>
          <a:p>
            <a:r>
              <a:rPr lang="en-US" dirty="0" smtClean="0"/>
              <a:t>towards fase2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32001"/>
            <a:ext cx="10800000" cy="1508016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This new strategy would not weaken our interest and leadership in the 3D sensor field as module production &amp; test is decoupled from installation on the detector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Activities started under RD_FASE2 fit coherently into FASE2 project aimed at endcap construction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Segnaposto contenuto 2"/>
          <p:cNvSpPr txBox="1">
            <a:spLocks/>
          </p:cNvSpPr>
          <p:nvPr/>
        </p:nvSpPr>
        <p:spPr>
          <a:xfrm>
            <a:off x="684212" y="4365485"/>
            <a:ext cx="10800000" cy="10500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In our evaluations we have assumed common development and/or production activities with our UK partners, who are available to share their preliminary results and designs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44871"/>
              </p:ext>
            </p:extLst>
          </p:nvPr>
        </p:nvGraphicFramePr>
        <p:xfrm>
          <a:off x="6660856" y="2077200"/>
          <a:ext cx="4644000" cy="2225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16000"/>
                <a:gridCol w="262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FASE2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Modules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CS,BO,GE,MI,TIFPA,UD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Local Supports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GE,MI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Module</a:t>
                      </a:r>
                      <a:r>
                        <a:rPr lang="en-US" baseline="0" dirty="0" smtClean="0"/>
                        <a:t> Loading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GE,LE/LNF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Services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LNF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LNF/LE,MI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5299720" y="2014413"/>
            <a:ext cx="1434606" cy="2130852"/>
            <a:chOff x="5299720" y="2014413"/>
            <a:chExt cx="1434606" cy="2130852"/>
          </a:xfrm>
        </p:grpSpPr>
        <p:grpSp>
          <p:nvGrpSpPr>
            <p:cNvPr id="9" name="Group 8"/>
            <p:cNvGrpSpPr/>
            <p:nvPr/>
          </p:nvGrpSpPr>
          <p:grpSpPr>
            <a:xfrm>
              <a:off x="5330326" y="2014413"/>
              <a:ext cx="1404000" cy="2113883"/>
              <a:chOff x="5123504" y="1985891"/>
              <a:chExt cx="1404000" cy="2113883"/>
            </a:xfrm>
          </p:grpSpPr>
          <p:sp>
            <p:nvSpPr>
              <p:cNvPr id="11" name="Right Arrow 10"/>
              <p:cNvSpPr/>
              <p:nvPr/>
            </p:nvSpPr>
            <p:spPr>
              <a:xfrm>
                <a:off x="5342429" y="1985891"/>
                <a:ext cx="978408" cy="484632"/>
              </a:xfrm>
              <a:prstGeom prst="rightArrow">
                <a:avLst/>
              </a:prstGeom>
              <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123504" y="2482418"/>
                <a:ext cx="1404000" cy="1617356"/>
                <a:chOff x="5123504" y="2482418"/>
                <a:chExt cx="1404000" cy="1617356"/>
              </a:xfrm>
            </p:grpSpPr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5123504" y="2482418"/>
                  <a:ext cx="1404000" cy="95248"/>
                </a:xfrm>
                <a:prstGeom prst="straightConnector1">
                  <a:avLst/>
                </a:prstGeom>
                <a:ln w="66675" cap="rnd">
                  <a:solidFill>
                    <a:schemeClr val="accent2">
                      <a:alpha val="60000"/>
                    </a:schemeClr>
                  </a:solidFill>
                  <a:round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5123504" y="2534803"/>
                  <a:ext cx="1404000" cy="412494"/>
                </a:xfrm>
                <a:prstGeom prst="straightConnector1">
                  <a:avLst/>
                </a:prstGeom>
                <a:ln w="66675" cap="rnd">
                  <a:solidFill>
                    <a:schemeClr val="accent2">
                      <a:alpha val="60000"/>
                    </a:schemeClr>
                  </a:solidFill>
                  <a:round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5123504" y="2610996"/>
                  <a:ext cx="1404000" cy="712277"/>
                </a:xfrm>
                <a:prstGeom prst="straightConnector1">
                  <a:avLst/>
                </a:prstGeom>
                <a:ln w="66675" cap="rnd">
                  <a:solidFill>
                    <a:schemeClr val="accent2">
                      <a:alpha val="60000"/>
                    </a:schemeClr>
                  </a:solidFill>
                  <a:round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123504" y="2696730"/>
                  <a:ext cx="1404000" cy="986438"/>
                </a:xfrm>
                <a:prstGeom prst="straightConnector1">
                  <a:avLst/>
                </a:prstGeom>
                <a:ln w="66675" cap="rnd">
                  <a:solidFill>
                    <a:schemeClr val="accent2">
                      <a:alpha val="60000"/>
                    </a:schemeClr>
                  </a:solidFill>
                  <a:round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5127876" y="2967134"/>
                  <a:ext cx="1399628" cy="1129772"/>
                </a:xfrm>
                <a:prstGeom prst="straightConnector1">
                  <a:avLst/>
                </a:prstGeom>
                <a:ln w="66675" cap="rnd">
                  <a:solidFill>
                    <a:schemeClr val="accent2">
                      <a:alpha val="60000"/>
                    </a:schemeClr>
                  </a:solidFill>
                  <a:round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5123504" y="3695201"/>
                  <a:ext cx="1404000" cy="404573"/>
                </a:xfrm>
                <a:prstGeom prst="straightConnector1">
                  <a:avLst/>
                </a:prstGeom>
                <a:ln w="66675" cap="rnd">
                  <a:solidFill>
                    <a:schemeClr val="accent2">
                      <a:alpha val="60000"/>
                    </a:schemeClr>
                  </a:solidFill>
                  <a:round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" name="Straight Arrow Connector 19"/>
            <p:cNvCxnSpPr/>
            <p:nvPr/>
          </p:nvCxnSpPr>
          <p:spPr>
            <a:xfrm flipV="1">
              <a:off x="5315023" y="3334313"/>
              <a:ext cx="1404000" cy="404573"/>
            </a:xfrm>
            <a:prstGeom prst="straightConnector1">
              <a:avLst/>
            </a:prstGeom>
            <a:ln w="66675" cap="rnd">
              <a:solidFill>
                <a:schemeClr val="accent2">
                  <a:alpha val="60000"/>
                </a:schemeClr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299720" y="3738886"/>
              <a:ext cx="1419303" cy="406379"/>
            </a:xfrm>
            <a:prstGeom prst="straightConnector1">
              <a:avLst/>
            </a:prstGeom>
            <a:ln w="66675" cap="rnd">
              <a:solidFill>
                <a:schemeClr val="accent2">
                  <a:alpha val="60000"/>
                </a:schemeClr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5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8640000" cy="720000"/>
          </a:xfrm>
        </p:spPr>
        <p:txBody>
          <a:bodyPr/>
          <a:lstStyle/>
          <a:p>
            <a:r>
              <a:rPr lang="en-US" dirty="0" smtClean="0"/>
              <a:t>Detector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82812" y="426740"/>
            <a:ext cx="7721600" cy="4988746"/>
            <a:chOff x="2182812" y="426740"/>
            <a:chExt cx="7721600" cy="498874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812" y="426740"/>
              <a:ext cx="7721600" cy="498874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3440112" y="4317174"/>
              <a:ext cx="6032500" cy="356632"/>
              <a:chOff x="3440112" y="4317174"/>
              <a:chExt cx="6032500" cy="35663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440112" y="4320555"/>
                <a:ext cx="6032500" cy="353251"/>
              </a:xfrm>
              <a:prstGeom prst="rect">
                <a:avLst/>
              </a:prstGeom>
              <a:noFill/>
              <a:ln w="28575" cmpd="sng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smtClean="0">
                    <a:solidFill>
                      <a:prstClr val="white"/>
                    </a:solidFill>
                    <a:latin typeface="Calibri"/>
                  </a:rPr>
                  <a:t> </a:t>
                </a:r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677210" y="4317174"/>
                <a:ext cx="11913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charset="0"/>
                    <a:ea typeface="Tahoma" charset="0"/>
                    <a:cs typeface="Tahoma" charset="0"/>
                  </a:rPr>
                  <a:t>Innermost </a:t>
                </a:r>
                <a:endPara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ahoma" charset="0"/>
                  <a:ea typeface="Tahoma" charset="0"/>
                  <a:cs typeface="Tahoma" charset="0"/>
                </a:endParaRPr>
              </a:p>
            </p:txBody>
          </p:sp>
          <p:pic>
            <p:nvPicPr>
              <p:cNvPr id="36" name="Picture 35"/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50"/>
              <a:stretch/>
            </p:blipFill>
            <p:spPr>
              <a:xfrm>
                <a:off x="6823725" y="4378747"/>
                <a:ext cx="327600" cy="234000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3440112" y="3709137"/>
              <a:ext cx="2324100" cy="558800"/>
              <a:chOff x="3440112" y="3709137"/>
              <a:chExt cx="2324100" cy="5588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440112" y="3709137"/>
                <a:ext cx="2324100" cy="558800"/>
              </a:xfrm>
              <a:prstGeom prst="rect">
                <a:avLst/>
              </a:prstGeom>
              <a:noFill/>
              <a:ln w="28575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smtClean="0">
                    <a:solidFill>
                      <a:prstClr val="white"/>
                    </a:solidFill>
                    <a:latin typeface="Calibri"/>
                  </a:rPr>
                  <a:t> </a:t>
                </a:r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10952" y="3823438"/>
                <a:ext cx="9957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charset="0"/>
                    <a:ea typeface="Tahoma" charset="0"/>
                    <a:cs typeface="Tahoma" charset="0"/>
                  </a:rPr>
                  <a:t>End cap</a:t>
                </a:r>
                <a:endParaRPr lang="en-US" sz="1600" b="1" i="1" dirty="0">
                  <a:solidFill>
                    <a:schemeClr val="accent1">
                      <a:lumMod val="75000"/>
                    </a:schemeClr>
                  </a:solidFill>
                  <a:latin typeface="Tahoma" charset="0"/>
                  <a:ea typeface="Tahoma" charset="0"/>
                  <a:cs typeface="Tahoma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000"/>
              <a:stretch/>
            </p:blipFill>
            <p:spPr>
              <a:xfrm>
                <a:off x="5101963" y="3897767"/>
                <a:ext cx="326307" cy="234534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7148512" y="3709137"/>
              <a:ext cx="2324100" cy="558800"/>
              <a:chOff x="7148512" y="3709137"/>
              <a:chExt cx="2324100" cy="55880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7148512" y="3709137"/>
                <a:ext cx="2324100" cy="558800"/>
              </a:xfrm>
              <a:prstGeom prst="rect">
                <a:avLst/>
              </a:prstGeom>
              <a:noFill/>
              <a:ln w="28575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smtClean="0">
                    <a:solidFill>
                      <a:prstClr val="white"/>
                    </a:solidFill>
                    <a:latin typeface="Calibri"/>
                  </a:rPr>
                  <a:t> </a:t>
                </a:r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118404" y="3813502"/>
                <a:ext cx="9957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ahoma" charset="0"/>
                    <a:ea typeface="Tahoma" charset="0"/>
                    <a:cs typeface="Tahoma" charset="0"/>
                  </a:rPr>
                  <a:t>End cap</a:t>
                </a:r>
                <a:endParaRPr lang="en-US" sz="1600" b="1" i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ahoma" charset="0"/>
                  <a:ea typeface="Tahoma" charset="0"/>
                  <a:cs typeface="Tahoma" charset="0"/>
                </a:endParaRPr>
              </a:p>
            </p:txBody>
          </p:sp>
          <p:pic>
            <p:nvPicPr>
              <p:cNvPr id="40" name="Picture 39"/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7624" y="3875715"/>
                <a:ext cx="327600" cy="234000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5753977" y="3709137"/>
              <a:ext cx="1369135" cy="558800"/>
              <a:chOff x="5753977" y="3709137"/>
              <a:chExt cx="1369135" cy="5588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793563" y="3709137"/>
                <a:ext cx="1329549" cy="558800"/>
              </a:xfrm>
              <a:prstGeom prst="rect">
                <a:avLst/>
              </a:prstGeom>
              <a:noFill/>
              <a:ln w="28575" cmpd="sng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smtClean="0">
                    <a:solidFill>
                      <a:prstClr val="white"/>
                    </a:solidFill>
                    <a:latin typeface="Calibri"/>
                  </a:rPr>
                  <a:t> </a:t>
                </a:r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753977" y="3723290"/>
                <a:ext cx="10422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charset="0"/>
                    <a:ea typeface="Tahoma" charset="0"/>
                    <a:cs typeface="Tahoma" charset="0"/>
                  </a:rPr>
                  <a:t>Outer</a:t>
                </a:r>
                <a:r>
                  <a:rPr lang="en-US" sz="1400" b="1" i="1" dirty="0" smtClean="0">
                    <a:latin typeface="Tahoma" charset="0"/>
                    <a:ea typeface="Tahoma" charset="0"/>
                    <a:cs typeface="Tahoma" charset="0"/>
                  </a:rPr>
                  <a:t> </a:t>
                </a:r>
              </a:p>
              <a:p>
                <a:r>
                  <a:rPr lang="en-US" sz="1400" b="1" i="1" dirty="0"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lang="en-US" sz="1400" b="1" i="1" dirty="0" smtClean="0">
                    <a:latin typeface="Tahoma" charset="0"/>
                    <a:ea typeface="Tahoma" charset="0"/>
                    <a:cs typeface="Tahoma" charset="0"/>
                  </a:rPr>
                  <a:t>     </a:t>
                </a:r>
                <a:r>
                  <a:rPr lang="en-US" sz="1400" b="1" i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charset="0"/>
                    <a:ea typeface="Tahoma" charset="0"/>
                    <a:cs typeface="Tahoma" charset="0"/>
                  </a:rPr>
                  <a:t>barrel</a:t>
                </a:r>
                <a:endPara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ahoma" charset="0"/>
                  <a:ea typeface="Tahoma" charset="0"/>
                  <a:cs typeface="Tahoma" charset="0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3906" y="3902399"/>
                <a:ext cx="227175" cy="16226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5"/>
              <a:stretch/>
            </p:blipFill>
            <p:spPr>
              <a:xfrm>
                <a:off x="6860892" y="3735499"/>
                <a:ext cx="227861" cy="162268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60575" y="4079907"/>
                <a:ext cx="226800" cy="16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36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9162540" cy="720000"/>
          </a:xfrm>
        </p:spPr>
        <p:txBody>
          <a:bodyPr>
            <a:normAutofit/>
          </a:bodyPr>
          <a:lstStyle/>
          <a:p>
            <a:r>
              <a:rPr lang="en-US" dirty="0" smtClean="0"/>
              <a:t>Pixel Endcap</a:t>
            </a:r>
            <a:r>
              <a:rPr lang="en-US" dirty="0" smtClean="0"/>
              <a:t> </a:t>
            </a:r>
            <a:r>
              <a:rPr lang="en-US" dirty="0" smtClean="0"/>
              <a:t>layout: </a:t>
            </a:r>
            <a:r>
              <a:rPr lang="en-US" dirty="0" smtClean="0"/>
              <a:t>exploded 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sutclif\Documents\proe\Super LHC\Pixel Disks\4 layer ring design\jo-10-9-15-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731" t="1443" r="2227" b="11170"/>
          <a:stretch>
            <a:fillRect/>
          </a:stretch>
        </p:blipFill>
        <p:spPr bwMode="auto">
          <a:xfrm>
            <a:off x="2342074" y="420688"/>
            <a:ext cx="7504678" cy="4983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38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8640000" cy="720000"/>
          </a:xfrm>
        </p:spPr>
        <p:txBody>
          <a:bodyPr/>
          <a:lstStyle/>
          <a:p>
            <a:r>
              <a:rPr lang="en-US" dirty="0" smtClean="0"/>
              <a:t>pixel endcap</a:t>
            </a:r>
            <a:r>
              <a:rPr lang="en-US" dirty="0" smtClean="0"/>
              <a:t> </a:t>
            </a:r>
            <a:r>
              <a:rPr lang="en-US" dirty="0" smtClean="0"/>
              <a:t>layout: half-rings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sutclif\Documents\proe\semi-disk-outer-cylinder\itk3.jpg"/>
          <p:cNvPicPr preferRelativeResize="0">
            <a:picLocks noGrp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0" t="6318" r="40212" b="6718"/>
          <a:stretch/>
        </p:blipFill>
        <p:spPr bwMode="auto">
          <a:xfrm rot="5400000">
            <a:off x="3660212" y="-841018"/>
            <a:ext cx="4982400" cy="75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8640000" cy="720000"/>
          </a:xfrm>
        </p:spPr>
        <p:txBody>
          <a:bodyPr/>
          <a:lstStyle/>
          <a:p>
            <a:r>
              <a:rPr lang="en-US" dirty="0" smtClean="0"/>
              <a:t>pixel endcap layout</a:t>
            </a:r>
            <a:r>
              <a:rPr lang="en-US" dirty="0" smtClean="0"/>
              <a:t>: </a:t>
            </a:r>
            <a:r>
              <a:rPr lang="en-US" dirty="0" smtClean="0"/>
              <a:t>half-rings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3" descr="C:\Users\sutclif\Documents\proe\Super LHC\Pixel Disks\semi-disk-outer-cylinder\itk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603" r="36242"/>
          <a:stretch>
            <a:fillRect/>
          </a:stretch>
        </p:blipFill>
        <p:spPr bwMode="auto">
          <a:xfrm>
            <a:off x="2487598" y="420782"/>
            <a:ext cx="2976422" cy="4982400"/>
          </a:xfrm>
          <a:prstGeom prst="rect">
            <a:avLst/>
          </a:prstGeom>
          <a:noFill/>
        </p:spPr>
      </p:pic>
      <p:pic>
        <p:nvPicPr>
          <p:cNvPr id="10" name="Picture 2" descr="C:\Users\sutclif\Documents\proe\semi-disk-outer-cylinder\itk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4" t="13923" r="37145" b="14279"/>
          <a:stretch/>
        </p:blipFill>
        <p:spPr bwMode="auto">
          <a:xfrm>
            <a:off x="6648584" y="420780"/>
            <a:ext cx="3568854" cy="49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utclif\Documents\proe\High ETA\2m-cylinders\qmul-danilo-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t="37200" r="5968" b="35500"/>
          <a:stretch/>
        </p:blipFill>
        <p:spPr bwMode="auto">
          <a:xfrm rot="16200000">
            <a:off x="3564012" y="2318608"/>
            <a:ext cx="4982400" cy="118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8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2" y="5400000"/>
            <a:ext cx="8640000" cy="720000"/>
          </a:xfrm>
        </p:spPr>
        <p:txBody>
          <a:bodyPr>
            <a:normAutofit/>
          </a:bodyPr>
          <a:lstStyle/>
          <a:p>
            <a:r>
              <a:rPr lang="it-IT" dirty="0" err="1" smtClean="0">
                <a:solidFill>
                  <a:srgbClr val="FFFFFF"/>
                </a:solidFill>
                <a:latin typeface="Century Gothic"/>
              </a:rPr>
              <a:t>collaboration</a:t>
            </a:r>
            <a:endParaRPr lang="it-IT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48709"/>
          </a:xfrm>
        </p:spPr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M.P.Giordani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>
                <a:solidFill>
                  <a:schemeClr val="tx1"/>
                </a:solidFill>
              </a:rPr>
              <a:t>16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956768" y="432000"/>
            <a:ext cx="6547844" cy="5325863"/>
          </a:xfrm>
        </p:spPr>
        <p:txBody>
          <a:bodyPr anchor="t" anchorCtr="0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Genova, Milano, Udine were involved in the construction of current Pixel detector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bump-bonding (Leonardo-Selex)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module </a:t>
            </a:r>
            <a:r>
              <a:rPr lang="en-US" dirty="0" smtClean="0">
                <a:solidFill>
                  <a:schemeClr val="tx1"/>
                </a:solidFill>
              </a:rPr>
              <a:t>assembly, QA &amp; loading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mechanical </a:t>
            </a:r>
            <a:r>
              <a:rPr lang="en-US" dirty="0" smtClean="0">
                <a:solidFill>
                  <a:schemeClr val="tx1"/>
                </a:solidFill>
              </a:rPr>
              <a:t>structure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support for integration at </a:t>
            </a:r>
            <a:r>
              <a:rPr lang="en-US" dirty="0" smtClean="0">
                <a:solidFill>
                  <a:schemeClr val="tx1"/>
                </a:solidFill>
              </a:rPr>
              <a:t>CERN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Bologna and Trento joined for IBL </a:t>
            </a:r>
            <a:r>
              <a:rPr lang="en-US" dirty="0" err="1" smtClean="0">
                <a:solidFill>
                  <a:schemeClr val="tx1"/>
                </a:solidFill>
              </a:rPr>
              <a:t>programme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50% of IBL 3D sensors were made in </a:t>
            </a:r>
            <a:r>
              <a:rPr lang="en-US" dirty="0" smtClean="0">
                <a:solidFill>
                  <a:schemeClr val="tx1"/>
                </a:solidFill>
              </a:rPr>
              <a:t>FBK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electrical services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development of off-detector read-out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Cosenza, </a:t>
            </a:r>
            <a:r>
              <a:rPr lang="en-US" dirty="0" err="1" smtClean="0">
                <a:solidFill>
                  <a:schemeClr val="tx1"/>
                </a:solidFill>
              </a:rPr>
              <a:t>Frascati</a:t>
            </a:r>
            <a:r>
              <a:rPr lang="en-US" dirty="0" smtClean="0">
                <a:solidFill>
                  <a:schemeClr val="tx1"/>
                </a:solidFill>
              </a:rPr>
              <a:t> and Lecce have been involved in other detector construction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9742" y="296920"/>
            <a:ext cx="4213252" cy="5103080"/>
            <a:chOff x="669742" y="296920"/>
            <a:chExt cx="4213252" cy="5103080"/>
          </a:xfrm>
        </p:grpSpPr>
        <p:grpSp>
          <p:nvGrpSpPr>
            <p:cNvPr id="18" name="Group 17"/>
            <p:cNvGrpSpPr/>
            <p:nvPr/>
          </p:nvGrpSpPr>
          <p:grpSpPr>
            <a:xfrm>
              <a:off x="669742" y="296920"/>
              <a:ext cx="4213252" cy="5103080"/>
              <a:chOff x="936212" y="296920"/>
              <a:chExt cx="4213252" cy="510308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212" y="296920"/>
                <a:ext cx="4068000" cy="510308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803112" y="774700"/>
                <a:ext cx="8547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UDINE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33083" y="481568"/>
                <a:ext cx="11294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</a:rPr>
                  <a:t>TRENTO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22076" y="933948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solidFill>
                      <a:srgbClr val="FF0000"/>
                    </a:solidFill>
                  </a:rPr>
                  <a:t>MILANO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996628" y="1227080"/>
                <a:ext cx="13644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</a:rPr>
                  <a:t>BOLOGNA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96987" y="1469376"/>
                <a:ext cx="1197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GENOVA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275855" y="2638394"/>
                <a:ext cx="13345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B050"/>
                    </a:solidFill>
                  </a:rPr>
                  <a:t>FRASCATI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82533" y="3237322"/>
                <a:ext cx="96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B050"/>
                    </a:solidFill>
                  </a:rPr>
                  <a:t>LECCE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657833" y="3836268"/>
                <a:ext cx="1313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B050"/>
                    </a:solidFill>
                  </a:rPr>
                  <a:t>COSENZA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447649" y="388894"/>
              <a:ext cx="125689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Tahoma" charset="0"/>
                  <a:ea typeface="Tahoma" charset="0"/>
                  <a:cs typeface="Tahoma" charset="0"/>
                </a:rPr>
                <a:t>Pixel 1998</a:t>
              </a:r>
            </a:p>
            <a:p>
              <a:endParaRPr lang="en-US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endParaRPr>
            </a:p>
            <a:p>
              <a:r>
                <a:rPr lang="en-US" dirty="0" smtClean="0">
                  <a:solidFill>
                    <a:srgbClr val="FFC000"/>
                  </a:solidFill>
                  <a:latin typeface="Tahoma" charset="0"/>
                  <a:ea typeface="Tahoma" charset="0"/>
                  <a:cs typeface="Tahoma" charset="0"/>
                </a:rPr>
                <a:t>Pixel 2012</a:t>
              </a:r>
            </a:p>
            <a:p>
              <a:endPara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endParaRPr>
            </a:p>
            <a:p>
              <a:r>
                <a:rPr lang="en-US" dirty="0" smtClean="0">
                  <a:solidFill>
                    <a:srgbClr val="00B050"/>
                  </a:solidFill>
                  <a:latin typeface="Tahoma" charset="0"/>
                  <a:ea typeface="Tahoma" charset="0"/>
                  <a:cs typeface="Tahoma" charset="0"/>
                </a:rPr>
                <a:t>ITK 2017</a:t>
              </a:r>
              <a:endParaRPr lang="en-US" dirty="0">
                <a:solidFill>
                  <a:srgbClr val="00B050"/>
                </a:solidFill>
                <a:latin typeface="Tahoma" charset="0"/>
                <a:ea typeface="Tahoma" charset="0"/>
                <a:cs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7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2" y="5400000"/>
            <a:ext cx="8640000" cy="720000"/>
          </a:xfrm>
        </p:spPr>
        <p:txBody>
          <a:bodyPr>
            <a:normAutofit/>
          </a:bodyPr>
          <a:lstStyle/>
          <a:p>
            <a:r>
              <a:rPr lang="it-IT" dirty="0" err="1" smtClean="0">
                <a:solidFill>
                  <a:srgbClr val="FFFFFF"/>
                </a:solidFill>
                <a:latin typeface="Century Gothic"/>
              </a:rPr>
              <a:t>Overall</a:t>
            </a:r>
            <a:r>
              <a:rPr lang="it-IT" dirty="0" smtClean="0">
                <a:solidFill>
                  <a:srgbClr val="FFFFFF"/>
                </a:solidFill>
                <a:latin typeface="Century Gothic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entury Gothic"/>
              </a:rPr>
              <a:t>organization</a:t>
            </a:r>
            <a:endParaRPr lang="it-IT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2" y="431998"/>
            <a:ext cx="10800000" cy="4680000"/>
          </a:xfrm>
        </p:spPr>
        <p:txBody>
          <a:bodyPr anchor="t" anchorCtr="0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Based on our &amp; UK experience, we foresee: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one (3D) module production site: FBK/TIFPA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two module assembly sites: </a:t>
            </a:r>
            <a:r>
              <a:rPr lang="en-US" dirty="0" smtClean="0">
                <a:solidFill>
                  <a:schemeClr val="tx1"/>
                </a:solidFill>
              </a:rPr>
              <a:t>Genova + Milano</a:t>
            </a:r>
            <a:endParaRPr lang="en-US" dirty="0" smtClean="0">
              <a:solidFill>
                <a:schemeClr val="tx1"/>
              </a:solidFill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QA could be delegated to other </a:t>
            </a:r>
            <a:r>
              <a:rPr lang="en-US" dirty="0" smtClean="0">
                <a:solidFill>
                  <a:schemeClr val="tx1"/>
                </a:solidFill>
              </a:rPr>
              <a:t>sites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HV/HR-CMOS module assembly could come into play together with 3D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two/three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module loading sites: </a:t>
            </a:r>
            <a:r>
              <a:rPr lang="en-US" dirty="0" smtClean="0">
                <a:solidFill>
                  <a:schemeClr val="tx1"/>
                </a:solidFill>
              </a:rPr>
              <a:t>Genova + Lecce and/or LNF</a:t>
            </a:r>
            <a:endParaRPr lang="en-US" dirty="0" smtClean="0">
              <a:solidFill>
                <a:schemeClr val="tx1"/>
              </a:solidFill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each site requires o(500W) CO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cooling system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QA to be performed in loading sites in order to reduce stress on loaded </a:t>
            </a:r>
            <a:r>
              <a:rPr lang="en-US" dirty="0" smtClean="0">
                <a:solidFill>
                  <a:schemeClr val="tx1"/>
                </a:solidFill>
              </a:rPr>
              <a:t>half-rings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one integration site: LNF (baseline), Milano </a:t>
            </a:r>
            <a:r>
              <a:rPr lang="en-US" dirty="0" smtClean="0">
                <a:solidFill>
                  <a:schemeClr val="tx1"/>
                </a:solidFill>
              </a:rPr>
              <a:t>LAMA or CERN </a:t>
            </a:r>
            <a:r>
              <a:rPr lang="en-US" dirty="0">
                <a:solidFill>
                  <a:schemeClr val="tx1"/>
                </a:solidFill>
              </a:rPr>
              <a:t>(back-up)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requires large clean room, cold room and o(2kW)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cooling system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other sites can provide engineering support (design and construction of dedicated tools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electrical services and PP1 endplate to be built by LNF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48709"/>
          </a:xfrm>
        </p:spPr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M.P.Giordani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>
                <a:solidFill>
                  <a:schemeClr val="tx1"/>
                </a:solidFill>
              </a:rPr>
              <a:t>17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2" y="5400000"/>
            <a:ext cx="8640000" cy="720000"/>
          </a:xfrm>
        </p:spPr>
        <p:txBody>
          <a:bodyPr>
            <a:normAutofit/>
          </a:bodyPr>
          <a:lstStyle/>
          <a:p>
            <a:r>
              <a:rPr lang="it-IT" dirty="0" err="1" smtClean="0">
                <a:solidFill>
                  <a:srgbClr val="FFFFFF"/>
                </a:solidFill>
                <a:latin typeface="Century Gothic"/>
              </a:rPr>
              <a:t>local</a:t>
            </a:r>
            <a:r>
              <a:rPr lang="it-IT" dirty="0" smtClean="0">
                <a:solidFill>
                  <a:srgbClr val="FFFFFF"/>
                </a:solidFill>
                <a:latin typeface="Century Gothic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entury Gothic"/>
              </a:rPr>
              <a:t>supports</a:t>
            </a:r>
            <a:endParaRPr lang="it-IT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4679076"/>
          </a:xfrm>
        </p:spPr>
        <p:txBody>
          <a:bodyPr anchor="t" anchorCtr="0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None of </a:t>
            </a:r>
            <a:r>
              <a:rPr lang="en-US" dirty="0">
                <a:solidFill>
                  <a:schemeClr val="tx1"/>
                </a:solidFill>
              </a:rPr>
              <a:t>the institutes has in-house production/prototyping nor machining capabilities on composite materials (half-rings and half-shells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After considering different options, two possibilities remain viable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baseline: equip Genova laboratories with </a:t>
            </a:r>
            <a:r>
              <a:rPr lang="en-US" dirty="0">
                <a:solidFill>
                  <a:schemeClr val="tx1"/>
                </a:solidFill>
              </a:rPr>
              <a:t>dedicated </a:t>
            </a:r>
            <a:r>
              <a:rPr lang="en-US" dirty="0" smtClean="0">
                <a:solidFill>
                  <a:schemeClr val="tx1"/>
                </a:solidFill>
              </a:rPr>
              <a:t>facility to produce half-rings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half-shells can be commissioned to UK partner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back-up: outsource half-ring prototyping and production to </a:t>
            </a:r>
            <a:r>
              <a:rPr lang="en-US" dirty="0">
                <a:solidFill>
                  <a:schemeClr val="tx1"/>
                </a:solidFill>
              </a:rPr>
              <a:t>external </a:t>
            </a:r>
            <a:r>
              <a:rPr lang="en-US" dirty="0" smtClean="0">
                <a:solidFill>
                  <a:schemeClr val="tx1"/>
                </a:solidFill>
              </a:rPr>
              <a:t>partner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needs to be pursued in parallel with baseline in order to start prototyping on short timescale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Type-0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EoS</a:t>
            </a:r>
            <a:r>
              <a:rPr lang="en-US" dirty="0" smtClean="0">
                <a:solidFill>
                  <a:schemeClr val="tx1"/>
                </a:solidFill>
              </a:rPr>
              <a:t> cards and cooling pipes can be provided by Genova and Milano, which can perform also the metrology and QA after assembling the half-rings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Udine can provide on-detector cooling preliminary studies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engineer already at CERN working within CO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group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48709"/>
          </a:xfrm>
        </p:spPr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M.P.Giordani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>
                <a:solidFill>
                  <a:schemeClr val="tx1"/>
                </a:solidFill>
              </a:rPr>
              <a:t>18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2" y="5400000"/>
            <a:ext cx="8640000" cy="720000"/>
          </a:xfrm>
        </p:spPr>
        <p:txBody>
          <a:bodyPr>
            <a:normAutofit/>
          </a:bodyPr>
          <a:lstStyle/>
          <a:p>
            <a:r>
              <a:rPr lang="it-IT" dirty="0" err="1" smtClean="0">
                <a:solidFill>
                  <a:srgbClr val="FFFFFF"/>
                </a:solidFill>
                <a:latin typeface="Century Gothic"/>
              </a:rPr>
              <a:t>MANPOwer</a:t>
            </a:r>
            <a:endParaRPr lang="it-IT" dirty="0">
              <a:solidFill>
                <a:srgbClr val="FFFFFF"/>
              </a:solidFill>
              <a:latin typeface="Century Gothic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630292"/>
              </p:ext>
            </p:extLst>
          </p:nvPr>
        </p:nvGraphicFramePr>
        <p:xfrm>
          <a:off x="684212" y="2546350"/>
          <a:ext cx="1079976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974"/>
                <a:gridCol w="1199974"/>
                <a:gridCol w="1199974"/>
                <a:gridCol w="1199974"/>
                <a:gridCol w="1199974"/>
                <a:gridCol w="1199974"/>
                <a:gridCol w="1199974"/>
                <a:gridCol w="1199974"/>
                <a:gridCol w="119997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2018/19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LNF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TIFPA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Phy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0.3-05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0.7-1.0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1.9-0.9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48709"/>
          </a:xfrm>
        </p:spPr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M.P.Giordani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>
                <a:solidFill>
                  <a:schemeClr val="tx1"/>
                </a:solidFill>
              </a:rPr>
              <a:t>19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8640000" cy="720000"/>
          </a:xfrm>
        </p:spPr>
        <p:txBody>
          <a:bodyPr/>
          <a:lstStyle/>
          <a:p>
            <a:r>
              <a:rPr lang="en-US" dirty="0" smtClean="0"/>
              <a:t>RD_FASE2 &amp; beyond: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4968000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Phase-II pixel project accelerating due to approaching TDR deadline (Dec 2017)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9" descr="Screen Shot 2017-02-05 at 08.07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93" y="1323035"/>
            <a:ext cx="6464039" cy="3600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74544" y="1323035"/>
            <a:ext cx="4579469" cy="3600000"/>
          </a:xfrm>
          <a:prstGeom prst="rect">
            <a:avLst/>
          </a:prstGeom>
          <a:solidFill>
            <a:srgbClr val="DCE6F2">
              <a:alpha val="82000"/>
            </a:srgbClr>
          </a:solidFill>
          <a:ln w="19050" cmpd="sng"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+mn-lt"/>
              </a:rPr>
              <a:t>Zoom on 2017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Layout </a:t>
            </a:r>
            <a:r>
              <a:rPr lang="en-US" sz="1600" dirty="0" smtClean="0">
                <a:latin typeface="+mn-lt"/>
              </a:rPr>
              <a:t>definition will </a:t>
            </a:r>
            <a:r>
              <a:rPr lang="en-US" sz="1600" dirty="0" smtClean="0">
                <a:latin typeface="+mn-lt"/>
              </a:rPr>
              <a:t>allow </a:t>
            </a:r>
            <a:r>
              <a:rPr lang="en-US" sz="1600" dirty="0" smtClean="0">
                <a:latin typeface="+mn-lt"/>
              </a:rPr>
              <a:t>groups to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take commitments on parts of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detector</a:t>
            </a:r>
            <a:endParaRPr lang="en-US" sz="1600" dirty="0" smtClean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and </a:t>
            </a:r>
            <a:r>
              <a:rPr lang="en-US" sz="1400" dirty="0" smtClean="0">
                <a:latin typeface="+mn-lt"/>
              </a:rPr>
              <a:t>preliminary design of the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local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supports</a:t>
            </a:r>
            <a:endParaRPr lang="en-US" sz="1400" dirty="0" smtClean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RD53-A </a:t>
            </a:r>
            <a:r>
              <a:rPr lang="en-US" sz="1600" dirty="0" smtClean="0">
                <a:latin typeface="+mn-lt"/>
              </a:rPr>
              <a:t>submitted </a:t>
            </a:r>
            <a:r>
              <a:rPr lang="en-US" sz="1600" dirty="0" smtClean="0">
                <a:latin typeface="+mn-lt"/>
              </a:rPr>
              <a:t>in spring </a:t>
            </a:r>
            <a:r>
              <a:rPr lang="en-US" sz="1600" dirty="0" smtClean="0">
                <a:latin typeface="+mn-lt"/>
              </a:rPr>
              <a:t>2017 </a:t>
            </a:r>
            <a:r>
              <a:rPr lang="en-US" sz="1600" dirty="0" smtClean="0">
                <a:latin typeface="+mn-lt"/>
                <a:sym typeface="Wingdings"/>
              </a:rPr>
              <a:t> </a:t>
            </a:r>
            <a:r>
              <a:rPr lang="en-US" sz="1600" dirty="0" smtClean="0">
                <a:latin typeface="+mn-lt"/>
              </a:rPr>
              <a:t>technological demonstrator of the 65 nm technology and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module prototypes with small pixel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size</a:t>
            </a:r>
            <a:endParaRPr lang="en-US" sz="1600" dirty="0" smtClean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Bump bonding </a:t>
            </a:r>
            <a:r>
              <a:rPr lang="en-US" sz="1600" dirty="0" smtClean="0">
                <a:latin typeface="+mn-lt"/>
              </a:rPr>
              <a:t>market survey</a:t>
            </a:r>
            <a:endParaRPr lang="en-US" sz="1600" dirty="0" smtClean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Sensors</a:t>
            </a:r>
            <a:r>
              <a:rPr lang="en-US" sz="1600" dirty="0" smtClean="0">
                <a:latin typeface="+mn-lt"/>
              </a:rPr>
              <a:t>: identify </a:t>
            </a:r>
            <a:r>
              <a:rPr lang="en-US" sz="1600" dirty="0" smtClean="0">
                <a:latin typeface="+mn-lt"/>
              </a:rPr>
              <a:t>baseline </a:t>
            </a:r>
            <a:r>
              <a:rPr lang="en-US" sz="1600" dirty="0" smtClean="0">
                <a:latin typeface="+mn-lt"/>
              </a:rPr>
              <a:t>designs to be used in the detector</a:t>
            </a:r>
            <a:r>
              <a:rPr lang="en-US" sz="1600" dirty="0">
                <a:latin typeface="+mn-lt"/>
              </a:rPr>
              <a:t>.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P</a:t>
            </a:r>
            <a:r>
              <a:rPr lang="en-US" sz="1600" dirty="0" smtClean="0">
                <a:latin typeface="+mn-lt"/>
              </a:rPr>
              <a:t>reliminary </a:t>
            </a:r>
            <a:r>
              <a:rPr lang="en-US" sz="1600" dirty="0" smtClean="0">
                <a:latin typeface="+mn-lt"/>
              </a:rPr>
              <a:t>design of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data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transmission </a:t>
            </a:r>
            <a:r>
              <a:rPr lang="en-US" sz="1600" dirty="0" smtClean="0">
                <a:latin typeface="+mn-lt"/>
              </a:rPr>
              <a:t>and power distribution </a:t>
            </a:r>
            <a:r>
              <a:rPr lang="en-US" sz="1600" dirty="0" smtClean="0">
                <a:latin typeface="+mn-lt"/>
              </a:rPr>
              <a:t>to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be included in </a:t>
            </a:r>
            <a:r>
              <a:rPr lang="en-US" sz="1600" dirty="0" smtClean="0">
                <a:latin typeface="+mn-lt"/>
              </a:rPr>
              <a:t>TDR </a:t>
            </a:r>
            <a:endParaRPr lang="en-US" sz="1600" dirty="0" smtClean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Start of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ATLAS chip </a:t>
            </a:r>
            <a:r>
              <a:rPr lang="en-US" sz="1600" dirty="0" smtClean="0">
                <a:latin typeface="+mn-lt"/>
              </a:rPr>
              <a:t>design</a:t>
            </a:r>
            <a:endParaRPr lang="en-US" sz="1600" dirty="0" smtClean="0">
              <a:latin typeface="+mn-lt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9115164" y="1001250"/>
            <a:ext cx="2878716" cy="1752680"/>
          </a:xfrm>
          <a:prstGeom prst="wedgeRoundRectCallout">
            <a:avLst>
              <a:gd name="adj1" fmla="val -110238"/>
              <a:gd name="adj2" fmla="val 325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7609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Optional two </a:t>
            </a:r>
            <a:r>
              <a:rPr lang="en-US" sz="1400" dirty="0"/>
              <a:t>FE </a:t>
            </a:r>
            <a:r>
              <a:rPr lang="en-US" sz="1400" dirty="0" smtClean="0"/>
              <a:t>submission </a:t>
            </a:r>
            <a:r>
              <a:rPr lang="en-US" sz="1400" dirty="0"/>
              <a:t>included in the schedule.  </a:t>
            </a:r>
            <a:r>
              <a:rPr lang="en-US" sz="1400" dirty="0"/>
              <a:t>Module </a:t>
            </a:r>
            <a:r>
              <a:rPr lang="en-US" sz="1400" dirty="0"/>
              <a:t>optimization can start with first chip.  </a:t>
            </a:r>
            <a:endParaRPr lang="en-US" sz="14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Module </a:t>
            </a:r>
            <a:r>
              <a:rPr lang="en-US" sz="1400" dirty="0">
                <a:solidFill>
                  <a:schemeClr val="tx1"/>
                </a:solidFill>
              </a:rPr>
              <a:t>production and loading</a:t>
            </a:r>
            <a:r>
              <a:rPr lang="en-US" sz="1400" dirty="0">
                <a:solidFill>
                  <a:schemeClr val="tx1"/>
                </a:solidFill>
              </a:rPr>
              <a:t>: </a:t>
            </a:r>
            <a:r>
              <a:rPr lang="en-US" sz="1400" dirty="0">
                <a:solidFill>
                  <a:srgbClr val="FF0000"/>
                </a:solidFill>
              </a:rPr>
              <a:t>~27-33 months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2" y="5400000"/>
            <a:ext cx="8640000" cy="720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FFFF"/>
                </a:solidFill>
                <a:latin typeface="Century Gothic"/>
              </a:rPr>
              <a:t>ATL</a:t>
            </a:r>
            <a:r>
              <a:rPr lang="it-IT" dirty="0" smtClean="0">
                <a:solidFill>
                  <a:srgbClr val="FFFFFF"/>
                </a:solidFill>
                <a:latin typeface="Century Gothic"/>
              </a:rPr>
              <a:t>_FASE2 and </a:t>
            </a:r>
            <a:r>
              <a:rPr lang="it-IT" dirty="0" err="1" smtClean="0">
                <a:solidFill>
                  <a:srgbClr val="FFFFFF"/>
                </a:solidFill>
                <a:latin typeface="Century Gothic"/>
              </a:rPr>
              <a:t>beyond</a:t>
            </a:r>
            <a:endParaRPr lang="it-IT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48709"/>
          </a:xfrm>
        </p:spPr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M.P.Giordani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>
                <a:solidFill>
                  <a:schemeClr val="tx1"/>
                </a:solidFill>
              </a:rPr>
              <a:t>20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Segnaposto contenuto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4679076"/>
          </a:xfrm>
        </p:spPr>
        <p:txBody>
          <a:bodyPr anchor="t" anchorCtr="0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ATL_FASE2 fund requests for 2018-2020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8640000" cy="720000"/>
          </a:xfrm>
        </p:spPr>
        <p:txBody>
          <a:bodyPr/>
          <a:lstStyle/>
          <a:p>
            <a:r>
              <a:rPr lang="en-US" dirty="0" smtClean="0"/>
              <a:t>RD_FASE2: 3D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4968000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Achieved so far: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feasibility of small pitch demonstrated, tested with large pitch read-out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extensive testing underway with promising results, also from irradiated test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28640" y="1682280"/>
            <a:ext cx="2202600" cy="3693554"/>
            <a:chOff x="728640" y="1728000"/>
            <a:chExt cx="2202600" cy="36935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789" r="4635"/>
            <a:stretch/>
          </p:blipFill>
          <p:spPr>
            <a:xfrm>
              <a:off x="729932" y="3882354"/>
              <a:ext cx="2196000" cy="8191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665" r="461"/>
            <a:stretch/>
          </p:blipFill>
          <p:spPr>
            <a:xfrm>
              <a:off x="728640" y="4667485"/>
              <a:ext cx="2196000" cy="754069"/>
            </a:xfrm>
            <a:prstGeom prst="rect">
              <a:avLst/>
            </a:prstGeom>
          </p:spPr>
        </p:pic>
        <p:pic>
          <p:nvPicPr>
            <p:cNvPr id="10" name="Picture 9" descr="Screen Shot 2017-02-01 at 12.37.2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3" t="1892" r="1493" b="1570"/>
            <a:stretch/>
          </p:blipFill>
          <p:spPr>
            <a:xfrm>
              <a:off x="735240" y="1728000"/>
              <a:ext cx="2196000" cy="2162216"/>
            </a:xfrm>
            <a:prstGeom prst="rect">
              <a:avLst/>
            </a:prstGeom>
          </p:spPr>
        </p:pic>
      </p:grpSp>
      <p:pic>
        <p:nvPicPr>
          <p:cNvPr id="15" name="Picture 14" descr="Screen Shot 2017-02-01 at 12.39.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24" y="1682280"/>
            <a:ext cx="3701504" cy="1800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31019" y="3241330"/>
            <a:ext cx="1610501" cy="22475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 descr="Screen Shot 2017-02-01 at 12.43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28" y="1682280"/>
            <a:ext cx="2830803" cy="180000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2969068" y="3507203"/>
            <a:ext cx="8515144" cy="1926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Towards the TDR: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 qualify FBK as 3D sensor vendor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qualify sensors for extreme radiation hardness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on-going irradiations on FE-I4, RD-53A for the next future (fall 2017)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2016 RD_FASE2 funded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batch awaiting for FBK-INFN agreement renewal another batch, another one (AIDA 2020 funding) submitted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123777">
            <a:off x="10031715" y="2409512"/>
            <a:ext cx="10150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TRENTO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123777">
            <a:off x="9931528" y="1885648"/>
            <a:ext cx="12153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GENOVA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123777">
            <a:off x="10111865" y="2947889"/>
            <a:ext cx="8547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UDINE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9389428" cy="720000"/>
          </a:xfrm>
        </p:spPr>
        <p:txBody>
          <a:bodyPr/>
          <a:lstStyle/>
          <a:p>
            <a:r>
              <a:rPr lang="en-US" dirty="0" smtClean="0"/>
              <a:t>RD_FASE2: bump-bonding @ Leonardo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1612601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Achieved so far: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high density indium bump deposition (50×50</a:t>
            </a:r>
            <a:r>
              <a:rPr lang="el-GR" dirty="0" smtClean="0">
                <a:solidFill>
                  <a:schemeClr val="tx1"/>
                </a:solidFill>
              </a:rPr>
              <a:t>μ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over 2×2cm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) validated by electrical and visual inspection on 6” wafers with dummy chains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started validation of high density bump-bonding on 12” wafers (bare silicon by now)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6001" y="1982760"/>
            <a:ext cx="2133258" cy="2448000"/>
            <a:chOff x="756001" y="1982760"/>
            <a:chExt cx="2133258" cy="2448000"/>
          </a:xfrm>
        </p:grpSpPr>
        <p:pic>
          <p:nvPicPr>
            <p:cNvPr id="18" name="Picture 17" descr="Screen Shot 2017-02-01 at 23.40.3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" t="2856" r="68" b="2856"/>
            <a:stretch/>
          </p:blipFill>
          <p:spPr>
            <a:xfrm>
              <a:off x="756001" y="1982760"/>
              <a:ext cx="2133258" cy="24480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691825" y="2565370"/>
              <a:ext cx="11487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 smtClean="0">
                  <a:solidFill>
                    <a:srgbClr val="0000FF"/>
                  </a:solidFill>
                  <a:cs typeface="Tahoma"/>
                </a:rPr>
                <a:t>Bump R of dummy chains</a:t>
              </a:r>
              <a:endParaRPr lang="en-US" sz="1050" i="1" dirty="0">
                <a:solidFill>
                  <a:srgbClr val="0000FF"/>
                </a:solidFill>
                <a:cs typeface="Tahom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76455" y="1975620"/>
            <a:ext cx="1536782" cy="2466000"/>
            <a:chOff x="2876455" y="1975620"/>
            <a:chExt cx="1536782" cy="2466000"/>
          </a:xfrm>
        </p:grpSpPr>
        <p:pic>
          <p:nvPicPr>
            <p:cNvPr id="20" name="Picture 19" descr="Screen Shot 2017-02-01 at 23.40.1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" t="3340" r="2787" b="2097"/>
            <a:stretch/>
          </p:blipFill>
          <p:spPr>
            <a:xfrm>
              <a:off x="2876455" y="1975620"/>
              <a:ext cx="1536782" cy="2466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023748" y="3886360"/>
              <a:ext cx="12738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 smtClean="0">
                  <a:solidFill>
                    <a:srgbClr val="0000FF"/>
                  </a:solidFill>
                  <a:cs typeface="Tahoma"/>
                </a:rPr>
                <a:t>High density </a:t>
              </a:r>
              <a:r>
                <a:rPr lang="en-US" sz="1050" i="1" dirty="0" smtClean="0">
                  <a:solidFill>
                    <a:srgbClr val="0000FF"/>
                  </a:solidFill>
                  <a:cs typeface="Tahoma"/>
                </a:rPr>
                <a:t>bumps </a:t>
              </a:r>
              <a:r>
                <a:rPr lang="en-US" sz="1050" i="1" dirty="0" smtClean="0">
                  <a:solidFill>
                    <a:srgbClr val="0000FF"/>
                  </a:solidFill>
                  <a:cs typeface="Tahoma"/>
                </a:rPr>
                <a:t>X-ray</a:t>
              </a:r>
              <a:endParaRPr lang="en-US" sz="1050" i="1" dirty="0">
                <a:solidFill>
                  <a:srgbClr val="0000FF"/>
                </a:solidFill>
                <a:cs typeface="Tahom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4363" y="1983720"/>
            <a:ext cx="2708100" cy="2448000"/>
            <a:chOff x="4414363" y="1983720"/>
            <a:chExt cx="2708100" cy="2448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4363" y="1983720"/>
              <a:ext cx="2708100" cy="2448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507757" y="2014121"/>
              <a:ext cx="23876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>
                  <a:cs typeface="Tahoma"/>
                </a:rPr>
                <a:t>Source scan of a </a:t>
              </a:r>
              <a:r>
                <a:rPr lang="en-US" sz="1000" i="1" dirty="0" smtClean="0">
                  <a:cs typeface="Tahoma"/>
                </a:rPr>
                <a:t>FE-I4 3D module bump bonded by </a:t>
              </a:r>
              <a:r>
                <a:rPr lang="en-US" sz="1000" i="1" dirty="0" smtClean="0">
                  <a:cs typeface="Tahoma"/>
                </a:rPr>
                <a:t>Leonardo</a:t>
              </a:r>
              <a:endParaRPr lang="en-US" sz="1000" i="1" dirty="0">
                <a:cs typeface="Tahoma"/>
              </a:endParaRP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756003" y="4473065"/>
            <a:ext cx="10800000" cy="9384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Towards the TDR: qualify Leonardo as a bump-bonding and flip-chipping vendor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bump deposition on 12” wafer with resistive chains and on RD-53A wafer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657363" y="1982760"/>
            <a:ext cx="2533117" cy="2474100"/>
            <a:chOff x="8626883" y="1982760"/>
            <a:chExt cx="2533117" cy="2474100"/>
          </a:xfrm>
        </p:grpSpPr>
        <p:pic>
          <p:nvPicPr>
            <p:cNvPr id="26" name="Picture 25" descr="Screen Shot 2017-02-05 at 09.03.54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1" r="1291"/>
            <a:stretch/>
          </p:blipFill>
          <p:spPr>
            <a:xfrm rot="5400000">
              <a:off x="8712000" y="1982760"/>
              <a:ext cx="2448000" cy="244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626883" y="4041362"/>
              <a:ext cx="103999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 smtClean="0">
                  <a:solidFill>
                    <a:srgbClr val="0000FF"/>
                  </a:solidFill>
                  <a:cs typeface="Tahoma"/>
                </a:rPr>
                <a:t>12” dummy chain wafer </a:t>
              </a:r>
              <a:endParaRPr lang="en-US" sz="1050" i="1" dirty="0">
                <a:solidFill>
                  <a:srgbClr val="0000FF"/>
                </a:solidFill>
                <a:cs typeface="Tahoma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20270078">
            <a:off x="7398732" y="3478978"/>
            <a:ext cx="10999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MILANO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0277764">
            <a:off x="7341025" y="2334127"/>
            <a:ext cx="12153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GENOVA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7743380" y="2773119"/>
            <a:ext cx="484632" cy="6344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8185468" cy="720000"/>
          </a:xfrm>
        </p:spPr>
        <p:txBody>
          <a:bodyPr>
            <a:normAutofit/>
          </a:bodyPr>
          <a:lstStyle/>
          <a:p>
            <a:r>
              <a:rPr lang="en-US" dirty="0" smtClean="0"/>
              <a:t>RD_FASE2</a:t>
            </a:r>
            <a:r>
              <a:rPr lang="en-US" smtClean="0"/>
              <a:t>: read-out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2463600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Achieved so far: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profiting of IBL (and Pixel L2/1 on-going upgrades) experience in R/O card design, production and qualification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design table-top card with features of ROD+BOC current pit implementation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two boards produced (2016 RD_FASE2 funding)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Towards the TDR: qualify the </a:t>
            </a:r>
            <a:r>
              <a:rPr lang="en-US" dirty="0" err="1" smtClean="0">
                <a:solidFill>
                  <a:schemeClr val="tx1"/>
                </a:solidFill>
              </a:rPr>
              <a:t>crd</a:t>
            </a:r>
            <a:r>
              <a:rPr lang="en-US" dirty="0" smtClean="0">
                <a:solidFill>
                  <a:schemeClr val="tx1"/>
                </a:solidFill>
              </a:rPr>
              <a:t> for detector offline read-out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7" y="2833812"/>
            <a:ext cx="5107107" cy="262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933421" y="1491601"/>
            <a:ext cx="3609888" cy="3987121"/>
            <a:chOff x="7933421" y="1491601"/>
            <a:chExt cx="3609888" cy="3987121"/>
          </a:xfrm>
        </p:grpSpPr>
        <p:grpSp>
          <p:nvGrpSpPr>
            <p:cNvPr id="9" name="Group 8"/>
            <p:cNvGrpSpPr/>
            <p:nvPr/>
          </p:nvGrpSpPr>
          <p:grpSpPr>
            <a:xfrm>
              <a:off x="7933421" y="1491601"/>
              <a:ext cx="3609888" cy="3987121"/>
              <a:chOff x="7933421" y="1491601"/>
              <a:chExt cx="3609888" cy="398712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933421" y="2493985"/>
                <a:ext cx="3609888" cy="2984737"/>
                <a:chOff x="7933421" y="2493985"/>
                <a:chExt cx="3609888" cy="2984737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410" t="6987" r="9854" b="5302"/>
                <a:stretch/>
              </p:blipFill>
              <p:spPr>
                <a:xfrm>
                  <a:off x="7933421" y="2850722"/>
                  <a:ext cx="3609888" cy="262800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>
                  <a:off x="8373888" y="2784871"/>
                  <a:ext cx="1368000" cy="786227"/>
                </a:xfrm>
                <a:prstGeom prst="rect">
                  <a:avLst/>
                </a:prstGeom>
                <a:ln w="12700">
                  <a:noFill/>
                </a:ln>
              </p:spPr>
            </p:pic>
          </p:grp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10003525" y="1770103"/>
                <a:ext cx="1368000" cy="810996"/>
              </a:xfrm>
              <a:prstGeom prst="rect">
                <a:avLst/>
              </a:prstGeom>
              <a:ln w="12700">
                <a:noFill/>
              </a:ln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9435756" y="2419471"/>
              <a:ext cx="13389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LHC-commercial</a:t>
              </a:r>
            </a:p>
            <a:p>
              <a:pPr algn="ctr"/>
              <a:r>
                <a:rPr lang="en-US" sz="1100" dirty="0" smtClean="0"/>
                <a:t>mezzanines</a:t>
              </a:r>
              <a:endParaRPr lang="en-US" sz="11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435756" y="3312079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PIXROD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 rot="20340954">
            <a:off x="6376791" y="3936159"/>
            <a:ext cx="13708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BOLOGNA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159054" y="2899383"/>
            <a:ext cx="3505263" cy="2025899"/>
            <a:chOff x="8159054" y="2899383"/>
            <a:chExt cx="3505263" cy="2025899"/>
          </a:xfrm>
        </p:grpSpPr>
        <p:pic>
          <p:nvPicPr>
            <p:cNvPr id="17" name="Picture 16" descr="Screen Shot 2017-02-03 at 09.18.5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3" t="4933" r="8239" b="9399"/>
            <a:stretch/>
          </p:blipFill>
          <p:spPr>
            <a:xfrm>
              <a:off x="8159054" y="3125282"/>
              <a:ext cx="3505263" cy="1800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306212" y="2899383"/>
              <a:ext cx="12266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/>
                <a:t>PP1 splitting box</a:t>
              </a:r>
              <a:endParaRPr lang="en-US" sz="1050" i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9220200" cy="720000"/>
          </a:xfrm>
        </p:spPr>
        <p:txBody>
          <a:bodyPr>
            <a:normAutofit/>
          </a:bodyPr>
          <a:lstStyle/>
          <a:p>
            <a:r>
              <a:rPr lang="en-US" dirty="0" smtClean="0"/>
              <a:t>RD_FASE2: mechanics and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2052120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Achieved so far: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participation to </a:t>
            </a:r>
            <a:r>
              <a:rPr lang="en-US" dirty="0" err="1" smtClean="0">
                <a:solidFill>
                  <a:schemeClr val="tx1"/>
                </a:solidFill>
              </a:rPr>
              <a:t>ITk</a:t>
            </a:r>
            <a:r>
              <a:rPr lang="en-US" dirty="0" smtClean="0">
                <a:solidFill>
                  <a:schemeClr val="tx1"/>
                </a:solidFill>
              </a:rPr>
              <a:t> cooling system with design, construction and test of splitting box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prototypes to be delivered at CERN for QA by summer 2017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anufacturing of Al </a:t>
            </a:r>
            <a:r>
              <a:rPr lang="en-US" dirty="0" err="1" smtClean="0">
                <a:solidFill>
                  <a:schemeClr val="tx1"/>
                </a:solidFill>
              </a:rPr>
              <a:t>moulding</a:t>
            </a:r>
            <a:r>
              <a:rPr lang="en-US" dirty="0" smtClean="0">
                <a:solidFill>
                  <a:schemeClr val="tx1"/>
                </a:solidFill>
              </a:rPr>
              <a:t> of slim </a:t>
            </a:r>
            <a:r>
              <a:rPr lang="en-US" dirty="0" err="1" smtClean="0">
                <a:solidFill>
                  <a:schemeClr val="tx1"/>
                </a:solidFill>
              </a:rPr>
              <a:t>longeron</a:t>
            </a:r>
            <a:r>
              <a:rPr lang="en-US" dirty="0" smtClean="0">
                <a:solidFill>
                  <a:schemeClr val="tx1"/>
                </a:solidFill>
              </a:rPr>
              <a:t> (support for barrel inclined layout)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thermo-mechanical FEA: stress in critical interfaces and thermal radiation effects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04612" y="4555083"/>
            <a:ext cx="10800000" cy="862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chemeClr val="tx1"/>
                </a:solidFill>
              </a:rPr>
              <a:t>planned CO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tests of cooling circuits with 2PACL Traci unit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planned measurement of solder/tin interfaces before &amp; after cooling and pressure cycles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91520" y="2394411"/>
            <a:ext cx="2598973" cy="1589435"/>
            <a:chOff x="4857508" y="2981597"/>
            <a:chExt cx="2598973" cy="1367654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28860" r="40129" b="5077"/>
            <a:stretch/>
          </p:blipFill>
          <p:spPr bwMode="auto">
            <a:xfrm>
              <a:off x="4857508" y="3017251"/>
              <a:ext cx="2556000" cy="13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3"/>
            <p:cNvSpPr/>
            <p:nvPr/>
          </p:nvSpPr>
          <p:spPr>
            <a:xfrm>
              <a:off x="6245784" y="2981597"/>
              <a:ext cx="1210697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i="1" dirty="0" smtClean="0">
                  <a:solidFill>
                    <a:srgbClr val="0000FF"/>
                  </a:solidFill>
                  <a:ea typeface="+mn-ea"/>
                  <a:cs typeface="Tahoma"/>
                </a:rPr>
                <a:t>Cell FEA studies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3599" y="2437805"/>
            <a:ext cx="5743200" cy="1991160"/>
            <a:chOff x="473599" y="2437805"/>
            <a:chExt cx="5743200" cy="1991160"/>
          </a:xfrm>
        </p:grpSpPr>
        <p:grpSp>
          <p:nvGrpSpPr>
            <p:cNvPr id="7" name="Group 6"/>
            <p:cNvGrpSpPr/>
            <p:nvPr/>
          </p:nvGrpSpPr>
          <p:grpSpPr>
            <a:xfrm>
              <a:off x="516572" y="2437805"/>
              <a:ext cx="5700227" cy="1991160"/>
              <a:chOff x="687670" y="2445081"/>
              <a:chExt cx="5700227" cy="199116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9896" y="2445081"/>
                <a:ext cx="4128001" cy="15480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70" y="2636241"/>
                <a:ext cx="3191147" cy="1800000"/>
              </a:xfrm>
              <a:prstGeom prst="rect">
                <a:avLst/>
              </a:prstGeom>
            </p:spPr>
          </p:pic>
        </p:grpSp>
        <p:sp>
          <p:nvSpPr>
            <p:cNvPr id="25" name="Rettangolo 3"/>
            <p:cNvSpPr/>
            <p:nvPr/>
          </p:nvSpPr>
          <p:spPr>
            <a:xfrm>
              <a:off x="473599" y="3698477"/>
              <a:ext cx="149156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i="1" dirty="0" smtClean="0">
                  <a:ea typeface="+mn-ea"/>
                  <a:cs typeface="Tahoma"/>
                </a:rPr>
                <a:t>SLIM Local </a:t>
              </a:r>
              <a:r>
                <a:rPr lang="en-US" sz="1050" i="1" dirty="0">
                  <a:ea typeface="+mn-ea"/>
                  <a:cs typeface="Tahoma"/>
                </a:rPr>
                <a:t>Support </a:t>
              </a:r>
              <a:r>
                <a:rPr lang="en-US" sz="1050" i="1" dirty="0" smtClean="0">
                  <a:ea typeface="+mn-ea"/>
                  <a:cs typeface="Tahoma"/>
                </a:rPr>
                <a:t>for </a:t>
              </a:r>
              <a:r>
                <a:rPr lang="en-US" sz="1050" i="1" dirty="0">
                  <a:ea typeface="+mn-ea"/>
                  <a:cs typeface="Tahoma"/>
                </a:rPr>
                <a:t>Inclined </a:t>
              </a:r>
              <a:r>
                <a:rPr lang="en-US" sz="1050" i="1" dirty="0" smtClean="0">
                  <a:ea typeface="+mn-ea"/>
                  <a:cs typeface="Tahoma"/>
                </a:rPr>
                <a:t>Layout</a:t>
              </a:r>
              <a:endParaRPr lang="it-IT" sz="1050" i="1" dirty="0">
                <a:ea typeface="+mn-ea"/>
                <a:cs typeface="Tahoma"/>
              </a:endParaRPr>
            </a:p>
          </p:txBody>
        </p:sp>
        <p:sp>
          <p:nvSpPr>
            <p:cNvPr id="26" name="Rettangolo 3"/>
            <p:cNvSpPr/>
            <p:nvPr/>
          </p:nvSpPr>
          <p:spPr>
            <a:xfrm>
              <a:off x="4221481" y="3953510"/>
              <a:ext cx="185377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i="1" dirty="0" smtClean="0">
                  <a:cs typeface="Tahoma"/>
                </a:rPr>
                <a:t>Al </a:t>
              </a:r>
              <a:r>
                <a:rPr lang="en-US" sz="1050" i="1" dirty="0" err="1" smtClean="0">
                  <a:cs typeface="Tahoma"/>
                </a:rPr>
                <a:t>mould</a:t>
              </a:r>
              <a:r>
                <a:rPr lang="en-US" sz="1050" i="1" dirty="0" smtClean="0">
                  <a:cs typeface="Tahoma"/>
                </a:rPr>
                <a:t> long prototype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 rot="20340954">
            <a:off x="1993736" y="2641997"/>
            <a:ext cx="10999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MILANO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123777">
            <a:off x="9970116" y="2624848"/>
            <a:ext cx="12153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GENOVA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9220200" cy="720000"/>
          </a:xfrm>
        </p:spPr>
        <p:txBody>
          <a:bodyPr>
            <a:normAutofit/>
          </a:bodyPr>
          <a:lstStyle/>
          <a:p>
            <a:r>
              <a:rPr lang="en-US" dirty="0" smtClean="0"/>
              <a:t>RD_FASE2: wrap-up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4983486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RD_FASE2 2014-17 funding</a:t>
            </a:r>
            <a:r>
              <a:rPr lang="en-US" smtClean="0">
                <a:solidFill>
                  <a:schemeClr val="tx1"/>
                </a:solidFill>
              </a:rPr>
              <a:t>, additional 2017 and 2018 costs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6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8640000" cy="720000"/>
          </a:xfrm>
        </p:spPr>
        <p:txBody>
          <a:bodyPr/>
          <a:lstStyle/>
          <a:p>
            <a:r>
              <a:rPr lang="en-US" dirty="0" smtClean="0"/>
              <a:t>from RD_FASE to</a:t>
            </a:r>
            <a:r>
              <a:rPr lang="en-US" dirty="0" smtClean="0"/>
              <a:t> </a:t>
            </a:r>
            <a:r>
              <a:rPr lang="en-US" dirty="0" smtClean="0"/>
              <a:t>Fase2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4968000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Towards the end of RD_FASE2 it was realized that building the </a:t>
            </a:r>
            <a:r>
              <a:rPr lang="en-US" dirty="0" err="1" smtClean="0">
                <a:solidFill>
                  <a:schemeClr val="tx1"/>
                </a:solidFill>
              </a:rPr>
              <a:t>ITk</a:t>
            </a:r>
            <a:r>
              <a:rPr lang="en-US" dirty="0" smtClean="0">
                <a:solidFill>
                  <a:schemeClr val="tx1"/>
                </a:solidFill>
              </a:rPr>
              <a:t> pixel innermost barrel layers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as originally proposed to better match our sensor interests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is difficult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strong US interest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weakness on our side on engineering side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At the last AUW we anticipated the possibility of building one </a:t>
            </a: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ixel endcap, so far uncovered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other endcap being built by UK</a:t>
            </a:r>
          </a:p>
          <a:p>
            <a:r>
              <a:rPr lang="en-US" dirty="0">
                <a:solidFill>
                  <a:schemeClr val="tx1"/>
                </a:solidFill>
              </a:rPr>
              <a:t>It is an ambitious project, but is an opportunity to boost the Italian contribution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new groups have shown interest in this project </a:t>
            </a:r>
            <a:r>
              <a:rPr lang="en-US" dirty="0" smtClean="0">
                <a:solidFill>
                  <a:schemeClr val="tx1"/>
                </a:solidFill>
              </a:rPr>
              <a:t>(Cosenza, Lecce, LNF)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on the contrary, </a:t>
            </a: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Italian participation in the IBL project was limited by the size of the </a:t>
            </a:r>
            <a:r>
              <a:rPr lang="en-US" dirty="0" smtClean="0">
                <a:solidFill>
                  <a:schemeClr val="tx1"/>
                </a:solidFill>
              </a:rPr>
              <a:t>detector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433843"/>
            <a:ext cx="8640000" cy="720000"/>
          </a:xfrm>
        </p:spPr>
        <p:txBody>
          <a:bodyPr/>
          <a:lstStyle/>
          <a:p>
            <a:r>
              <a:rPr lang="en-US" dirty="0" smtClean="0"/>
              <a:t>from HVR_CCPD to FASE2?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32000"/>
            <a:ext cx="10800000" cy="4968000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Option for outermost barrel layer targeting monolithic solution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¼ of hybrid planar modules cost, rate comparable with 130-180nm integration scale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R&amp;D completion by 2017-2018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choice of sensor type (large or small fill-factor)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readout architecture definition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assess cross-talk between analog cell and read-out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estimate performance as a function of particle rate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full size demonstrators in the two detector layouts in 2018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module architecture to be defined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quad-modules for compatibility w/ mechanics and services of baseline</a:t>
            </a:r>
          </a:p>
          <a:p>
            <a:pPr lvl="2"/>
            <a:r>
              <a:rPr lang="en-US" dirty="0" err="1" smtClean="0">
                <a:solidFill>
                  <a:schemeClr val="tx1"/>
                </a:solidFill>
              </a:rPr>
              <a:t>lpGBT</a:t>
            </a:r>
            <a:r>
              <a:rPr lang="en-US" dirty="0" smtClean="0">
                <a:solidFill>
                  <a:schemeClr val="tx1"/>
                </a:solidFill>
              </a:rPr>
              <a:t> or custom ASIC as quad-module concentrator flex-hybrid-stiffener or ceramic hybrid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Schedule: prelim review (2017), technology decision (2018), production (mid 2019)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04.05.17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M.P.Giordani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F1765-5FF8-1948-9045-780C95EFC4B9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876" y="1275076"/>
            <a:ext cx="2279716" cy="22911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123777">
            <a:off x="10322150" y="1585478"/>
            <a:ext cx="10999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MILANO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123777">
            <a:off x="10844604" y="1161322"/>
            <a:ext cx="12153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GENOVA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123777">
            <a:off x="10391778" y="437663"/>
            <a:ext cx="13708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BOLOGNA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178369" y="2204919"/>
            <a:ext cx="2844565" cy="2160000"/>
            <a:chOff x="6721726" y="4483605"/>
            <a:chExt cx="2844565" cy="2160000"/>
          </a:xfrm>
        </p:grpSpPr>
        <p:pic>
          <p:nvPicPr>
            <p:cNvPr id="13" name="Picture 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726" y="4483605"/>
              <a:ext cx="2844565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4" name="Rettangolo 3"/>
            <p:cNvSpPr/>
            <p:nvPr/>
          </p:nvSpPr>
          <p:spPr>
            <a:xfrm>
              <a:off x="6818382" y="6356350"/>
              <a:ext cx="1868418" cy="253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i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ahoma"/>
                </a:rPr>
                <a:t>Hybridization test on FE-I4</a:t>
              </a:r>
            </a:p>
          </p:txBody>
        </p:sp>
      </p:grpSp>
      <p:sp>
        <p:nvSpPr>
          <p:cNvPr id="15" name="Rettangolo 3"/>
          <p:cNvSpPr/>
          <p:nvPr/>
        </p:nvSpPr>
        <p:spPr>
          <a:xfrm>
            <a:off x="8321792" y="1755675"/>
            <a:ext cx="1636665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Tahoma"/>
              </a:rPr>
              <a:t>Monolithic </a:t>
            </a:r>
            <a:r>
              <a:rPr lang="en-US" sz="105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Tahoma"/>
              </a:rPr>
              <a:t>prototypes in AMS H180 process</a:t>
            </a:r>
            <a:endParaRPr lang="it-IT" sz="1050" i="1" dirty="0">
              <a:solidFill>
                <a:schemeClr val="accent1">
                  <a:lumMod val="60000"/>
                  <a:lumOff val="40000"/>
                </a:schemeClr>
              </a:solidFill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137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10325</TotalTime>
  <Words>1383</Words>
  <Application>Microsoft Macintosh PowerPoint</Application>
  <PresentationFormat>Widescreen</PresentationFormat>
  <Paragraphs>300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Century Gothic</vt:lpstr>
      <vt:lpstr>Mangal</vt:lpstr>
      <vt:lpstr>Tahoma</vt:lpstr>
      <vt:lpstr>Wingdings</vt:lpstr>
      <vt:lpstr>Wingdings 3</vt:lpstr>
      <vt:lpstr>Arial</vt:lpstr>
      <vt:lpstr>Slice</vt:lpstr>
      <vt:lpstr>ATLAS Itk </vt:lpstr>
      <vt:lpstr>RD_FASE2 &amp; beyond: timeline</vt:lpstr>
      <vt:lpstr>RD_FASE2: 3D sensors</vt:lpstr>
      <vt:lpstr>RD_FASE2: bump-bonding @ Leonardo</vt:lpstr>
      <vt:lpstr>RD_FASE2: read-out</vt:lpstr>
      <vt:lpstr>RD_FASE2: mechanics and Cooling</vt:lpstr>
      <vt:lpstr>RD_FASE2: wrap-up</vt:lpstr>
      <vt:lpstr>from RD_FASE to Fase2</vt:lpstr>
      <vt:lpstr>from HVR_CCPD to FASE2?</vt:lpstr>
      <vt:lpstr>towards fase2</vt:lpstr>
      <vt:lpstr>towards fase2</vt:lpstr>
      <vt:lpstr>Detector layout</vt:lpstr>
      <vt:lpstr>Pixel Endcap layout: exploded View</vt:lpstr>
      <vt:lpstr>pixel endcap layout: half-rings</vt:lpstr>
      <vt:lpstr>pixel endcap layout: half-rings</vt:lpstr>
      <vt:lpstr>collaboration</vt:lpstr>
      <vt:lpstr>Overall organization</vt:lpstr>
      <vt:lpstr>local supports</vt:lpstr>
      <vt:lpstr>MANPOwer</vt:lpstr>
      <vt:lpstr>ATL_FASE2 and beyond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Itk </dc:title>
  <dc:creator>Mario Paolo Giordani</dc:creator>
  <cp:lastModifiedBy>Mario Paolo Giordani</cp:lastModifiedBy>
  <cp:revision>134</cp:revision>
  <cp:lastPrinted>2017-04-27T12:04:00Z</cp:lastPrinted>
  <dcterms:created xsi:type="dcterms:W3CDTF">2017-04-22T16:25:54Z</dcterms:created>
  <dcterms:modified xsi:type="dcterms:W3CDTF">2017-05-01T18:52:09Z</dcterms:modified>
</cp:coreProperties>
</file>