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9" r:id="rId3"/>
    <p:sldId id="260" r:id="rId4"/>
    <p:sldId id="256" r:id="rId5"/>
    <p:sldId id="257" r:id="rId6"/>
    <p:sldId id="258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E4514137-7D95-447D-998A-20C516EFA0E1}">
          <p14:sldIdLst>
            <p14:sldId id="262"/>
          </p14:sldIdLst>
        </p14:section>
        <p14:section name="Sezione senza titolo" id="{E2C13180-5625-4604-90B5-3425ED7CEC34}">
          <p14:sldIdLst>
            <p14:sldId id="259"/>
            <p14:sldId id="260"/>
          </p14:sldIdLst>
        </p14:section>
        <p14:section name="Sezione senza titolo" id="{F46C828B-682C-45C3-AD18-FF702D10116A}">
          <p14:sldIdLst>
            <p14:sldId id="256"/>
            <p14:sldId id="257"/>
            <p14:sldId id="258"/>
            <p14:sldId id="261"/>
            <p14:sldId id="264"/>
            <p14:sldId id="265"/>
            <p14:sldId id="266"/>
            <p14:sldId id="267"/>
            <p14:sldId id="268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CA651-E9D2-4FF5-806B-F6785700A347}" type="datetimeFigureOut">
              <a:rPr lang="it-IT" smtClean="0"/>
              <a:t>23/06/2017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30EB-7D23-47E0-BD5E-830E1BA421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9552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CA651-E9D2-4FF5-806B-F6785700A347}" type="datetimeFigureOut">
              <a:rPr lang="it-IT" smtClean="0"/>
              <a:t>23/06/2017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30EB-7D23-47E0-BD5E-830E1BA421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6211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CA651-E9D2-4FF5-806B-F6785700A347}" type="datetimeFigureOut">
              <a:rPr lang="it-IT" smtClean="0"/>
              <a:t>23/06/2017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30EB-7D23-47E0-BD5E-830E1BA421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1872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CA651-E9D2-4FF5-806B-F6785700A347}" type="datetimeFigureOut">
              <a:rPr lang="it-IT" smtClean="0"/>
              <a:t>23/06/2017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30EB-7D23-47E0-BD5E-830E1BA421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7907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CA651-E9D2-4FF5-806B-F6785700A347}" type="datetimeFigureOut">
              <a:rPr lang="it-IT" smtClean="0"/>
              <a:t>23/06/2017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30EB-7D23-47E0-BD5E-830E1BA421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6215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CA651-E9D2-4FF5-806B-F6785700A347}" type="datetimeFigureOut">
              <a:rPr lang="it-IT" smtClean="0"/>
              <a:t>23/06/2017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30EB-7D23-47E0-BD5E-830E1BA421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3492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CA651-E9D2-4FF5-806B-F6785700A347}" type="datetimeFigureOut">
              <a:rPr lang="it-IT" smtClean="0"/>
              <a:t>23/06/2017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30EB-7D23-47E0-BD5E-830E1BA421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9608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CA651-E9D2-4FF5-806B-F6785700A347}" type="datetimeFigureOut">
              <a:rPr lang="it-IT" smtClean="0"/>
              <a:t>23/06/2017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30EB-7D23-47E0-BD5E-830E1BA421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035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CA651-E9D2-4FF5-806B-F6785700A347}" type="datetimeFigureOut">
              <a:rPr lang="it-IT" smtClean="0"/>
              <a:t>23/06/2017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30EB-7D23-47E0-BD5E-830E1BA421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4839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CA651-E9D2-4FF5-806B-F6785700A347}" type="datetimeFigureOut">
              <a:rPr lang="it-IT" smtClean="0"/>
              <a:t>23/06/2017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30EB-7D23-47E0-BD5E-830E1BA421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554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CA651-E9D2-4FF5-806B-F6785700A347}" type="datetimeFigureOut">
              <a:rPr lang="it-IT" smtClean="0"/>
              <a:t>23/06/2017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30EB-7D23-47E0-BD5E-830E1BA421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0713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CA651-E9D2-4FF5-806B-F6785700A347}" type="datetimeFigureOut">
              <a:rPr lang="it-IT" smtClean="0"/>
              <a:t>23/06/2017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230EB-7D23-47E0-BD5E-830E1BA421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4217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en.wikipedia.org/wiki/Particle_physics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6000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Analysis </a:t>
            </a:r>
            <a:r>
              <a:rPr lang="it-IT" sz="6000" dirty="0" err="1" smtClean="0">
                <a:solidFill>
                  <a:schemeClr val="accent1"/>
                </a:solidFill>
                <a:latin typeface="Agency FB" panose="020B0503020202020204" pitchFamily="34" charset="0"/>
              </a:rPr>
              <a:t>Higgs</a:t>
            </a:r>
            <a:r>
              <a:rPr lang="it-IT" sz="6000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 </a:t>
            </a:r>
            <a:r>
              <a:rPr lang="it-IT" sz="6000" dirty="0" err="1" smtClean="0">
                <a:solidFill>
                  <a:schemeClr val="accent1"/>
                </a:solidFill>
                <a:latin typeface="Agency FB" panose="020B0503020202020204" pitchFamily="34" charset="0"/>
              </a:rPr>
              <a:t>Boson</a:t>
            </a:r>
            <a:endParaRPr lang="en-GB" sz="6000" dirty="0">
              <a:solidFill>
                <a:schemeClr val="accent1"/>
              </a:solidFill>
              <a:latin typeface="Agency FB" panose="020B0503020202020204" pitchFamily="34" charset="0"/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144" y="1825625"/>
            <a:ext cx="5569712" cy="4351338"/>
          </a:xfrm>
        </p:spPr>
      </p:pic>
    </p:spTree>
    <p:extLst>
      <p:ext uri="{BB962C8B-B14F-4D97-AF65-F5344CB8AC3E}">
        <p14:creationId xmlns:p14="http://schemas.microsoft.com/office/powerpoint/2010/main" val="180998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05" y="1220740"/>
            <a:ext cx="5433558" cy="5253770"/>
          </a:xfrm>
        </p:spPr>
      </p:pic>
      <p:sp>
        <p:nvSpPr>
          <p:cNvPr id="6" name="Rettangolo 5"/>
          <p:cNvSpPr/>
          <p:nvPr/>
        </p:nvSpPr>
        <p:spPr>
          <a:xfrm>
            <a:off x="6927103" y="4647865"/>
            <a:ext cx="276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i="1" u="sng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Missing</a:t>
            </a:r>
            <a:r>
              <a:rPr lang="it-IT" sz="3200" b="1" i="1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Energy</a:t>
            </a:r>
            <a:endParaRPr lang="en-GB" sz="3200" b="1" i="1" u="sng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267097" y="457199"/>
            <a:ext cx="87390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err="1" smtClean="0">
                <a:solidFill>
                  <a:schemeClr val="accent1">
                    <a:lumMod val="50000"/>
                  </a:schemeClr>
                </a:solidFill>
                <a:latin typeface="Bauhaus 93" panose="04030905020B02020C02" pitchFamily="82" charset="0"/>
              </a:rPr>
              <a:t>Our</a:t>
            </a:r>
            <a:r>
              <a:rPr lang="it-IT" sz="4400" dirty="0" smtClean="0">
                <a:solidFill>
                  <a:schemeClr val="accent1">
                    <a:lumMod val="50000"/>
                  </a:schemeClr>
                </a:solidFill>
                <a:latin typeface="Bauhaus 93" panose="04030905020B02020C02" pitchFamily="82" charset="0"/>
              </a:rPr>
              <a:t> </a:t>
            </a:r>
            <a:r>
              <a:rPr lang="it-IT" sz="4400" dirty="0" err="1" smtClean="0">
                <a:solidFill>
                  <a:schemeClr val="accent1">
                    <a:lumMod val="50000"/>
                  </a:schemeClr>
                </a:solidFill>
                <a:latin typeface="Bauhaus 93" panose="04030905020B02020C02" pitchFamily="82" charset="0"/>
              </a:rPr>
              <a:t>analysis</a:t>
            </a:r>
            <a:endParaRPr lang="en-GB" sz="4400" dirty="0">
              <a:solidFill>
                <a:schemeClr val="accent1">
                  <a:lumMod val="50000"/>
                </a:schemeClr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79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88" y="1107168"/>
            <a:ext cx="5563669" cy="5400632"/>
          </a:xfrm>
        </p:spPr>
      </p:pic>
      <p:sp>
        <p:nvSpPr>
          <p:cNvPr id="5" name="CasellaDiTesto 4"/>
          <p:cNvSpPr txBox="1"/>
          <p:nvPr/>
        </p:nvSpPr>
        <p:spPr>
          <a:xfrm>
            <a:off x="6479178" y="4767943"/>
            <a:ext cx="4297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i="1" u="sng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Impulse</a:t>
            </a:r>
            <a:r>
              <a:rPr lang="it-IT" sz="3200" b="1" i="1" u="sng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200" b="1" i="1" u="sng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Leadleptons</a:t>
            </a:r>
            <a:endParaRPr lang="en-GB" sz="3200" b="1" i="1" u="sng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935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88" y="1015726"/>
            <a:ext cx="5882115" cy="5664259"/>
          </a:xfrm>
        </p:spPr>
      </p:pic>
      <p:sp>
        <p:nvSpPr>
          <p:cNvPr id="5" name="CasellaDiTesto 4"/>
          <p:cNvSpPr txBox="1"/>
          <p:nvPr/>
        </p:nvSpPr>
        <p:spPr>
          <a:xfrm>
            <a:off x="6858001" y="4950824"/>
            <a:ext cx="3226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i="1" u="sng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Leptons</a:t>
            </a:r>
            <a:r>
              <a:rPr lang="it-IT" sz="3200" b="1" i="1" u="sng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200" b="1" i="1" u="sng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Charge</a:t>
            </a:r>
            <a:endParaRPr lang="en-GB" sz="3200" b="1" i="1" u="sng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199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45" y="1002664"/>
            <a:ext cx="5760060" cy="5557767"/>
          </a:xfrm>
        </p:spPr>
      </p:pic>
      <p:sp>
        <p:nvSpPr>
          <p:cNvPr id="5" name="CasellaDiTesto 4"/>
          <p:cNvSpPr txBox="1"/>
          <p:nvPr/>
        </p:nvSpPr>
        <p:spPr>
          <a:xfrm>
            <a:off x="7197634" y="4963885"/>
            <a:ext cx="3265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i="1" u="sng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Visible</a:t>
            </a:r>
            <a:r>
              <a:rPr lang="it-IT" sz="3200" b="1" i="1" u="sng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Mass</a:t>
            </a:r>
            <a:endParaRPr lang="en-GB" sz="3200" b="1" i="1" u="sng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765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Conclusions</a:t>
            </a:r>
            <a:endParaRPr lang="en-GB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err="1" smtClean="0"/>
              <a:t>Why</a:t>
            </a:r>
            <a:r>
              <a:rPr lang="it-IT" dirty="0" smtClean="0"/>
              <a:t> do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like</a:t>
            </a:r>
            <a:r>
              <a:rPr lang="it-IT" dirty="0" smtClean="0"/>
              <a:t> </a:t>
            </a:r>
            <a:r>
              <a:rPr lang="it-IT" dirty="0" err="1" smtClean="0"/>
              <a:t>Physics</a:t>
            </a:r>
            <a:r>
              <a:rPr lang="it-IT" dirty="0" smtClean="0"/>
              <a:t>?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Because </a:t>
            </a:r>
            <a:r>
              <a:rPr lang="en-GB" dirty="0"/>
              <a:t>it is </a:t>
            </a:r>
            <a:r>
              <a:rPr lang="en-GB" dirty="0" smtClean="0"/>
              <a:t>profound, </a:t>
            </a:r>
            <a:r>
              <a:rPr lang="en-GB" dirty="0"/>
              <a:t>it does not just explain what we see but it brings us far </a:t>
            </a:r>
            <a:r>
              <a:rPr lang="en-GB" dirty="0" smtClean="0"/>
              <a:t>beyond things.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err="1" smtClean="0"/>
              <a:t>What</a:t>
            </a:r>
            <a:r>
              <a:rPr lang="it-IT" dirty="0" smtClean="0"/>
              <a:t> do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think</a:t>
            </a:r>
            <a:r>
              <a:rPr lang="it-IT" dirty="0" smtClean="0"/>
              <a:t> </a:t>
            </a:r>
            <a:r>
              <a:rPr lang="it-IT" dirty="0" err="1" smtClean="0"/>
              <a:t>now</a:t>
            </a:r>
            <a:r>
              <a:rPr lang="it-IT" dirty="0" smtClean="0"/>
              <a:t> </a:t>
            </a:r>
            <a:r>
              <a:rPr lang="it-IT" dirty="0" err="1" smtClean="0"/>
              <a:t>after</a:t>
            </a:r>
            <a:r>
              <a:rPr lang="it-IT" dirty="0" smtClean="0"/>
              <a:t> 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experience</a:t>
            </a:r>
            <a:r>
              <a:rPr lang="it-IT" dirty="0" smtClean="0"/>
              <a:t>?</a:t>
            </a:r>
          </a:p>
          <a:p>
            <a:pPr marL="0" indent="0">
              <a:buNone/>
            </a:pPr>
            <a:r>
              <a:rPr lang="it-IT" dirty="0" err="1" smtClean="0"/>
              <a:t>Physics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far more </a:t>
            </a:r>
            <a:r>
              <a:rPr lang="it-IT" dirty="0" err="1" smtClean="0"/>
              <a:t>complicated</a:t>
            </a:r>
            <a:r>
              <a:rPr lang="it-IT" dirty="0" smtClean="0"/>
              <a:t> </a:t>
            </a:r>
            <a:r>
              <a:rPr lang="it-IT" dirty="0" err="1" smtClean="0"/>
              <a:t>than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expected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r>
              <a:rPr lang="it-IT" dirty="0" err="1" smtClean="0"/>
              <a:t>Especially</a:t>
            </a:r>
            <a:r>
              <a:rPr lang="it-IT" dirty="0" smtClean="0"/>
              <a:t> </a:t>
            </a:r>
            <a:r>
              <a:rPr lang="it-IT" dirty="0" err="1" smtClean="0"/>
              <a:t>because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didn’t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basic</a:t>
            </a:r>
            <a:r>
              <a:rPr lang="it-IT" dirty="0" smtClean="0"/>
              <a:t> </a:t>
            </a:r>
            <a:r>
              <a:rPr lang="it-IT" dirty="0" err="1" smtClean="0"/>
              <a:t>notions</a:t>
            </a:r>
            <a:r>
              <a:rPr lang="it-IT" dirty="0" smtClean="0"/>
              <a:t> </a:t>
            </a:r>
            <a:r>
              <a:rPr lang="it-IT" dirty="0" err="1" smtClean="0"/>
              <a:t>about</a:t>
            </a:r>
            <a:r>
              <a:rPr lang="it-IT" dirty="0" smtClean="0"/>
              <a:t> the </a:t>
            </a:r>
            <a:r>
              <a:rPr lang="it-IT" dirty="0" err="1" smtClean="0"/>
              <a:t>topic</a:t>
            </a:r>
            <a:r>
              <a:rPr lang="it-IT" dirty="0" smtClean="0"/>
              <a:t>.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541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7200" dirty="0" smtClean="0">
                <a:latin typeface="Agency FB" panose="020B0503020202020204" pitchFamily="34" charset="0"/>
              </a:rPr>
              <a:t>Introduction</a:t>
            </a:r>
            <a:endParaRPr lang="en-GB" sz="7200" dirty="0">
              <a:latin typeface="Agency FB" panose="020B050302020202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sz="half" idx="1"/>
          </p:nvPr>
        </p:nvSpPr>
        <p:spPr>
          <a:xfrm>
            <a:off x="1282337" y="2506662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Martina </a:t>
            </a:r>
            <a:r>
              <a:rPr lang="it-IT" dirty="0" err="1" smtClean="0"/>
              <a:t>Marcedula</a:t>
            </a:r>
            <a:endParaRPr lang="it-IT" dirty="0" smtClean="0"/>
          </a:p>
          <a:p>
            <a:pPr marL="0" indent="0">
              <a:buNone/>
            </a:pPr>
            <a:r>
              <a:rPr lang="it-IT" dirty="0" err="1" smtClean="0"/>
              <a:t>Birthday</a:t>
            </a:r>
            <a:r>
              <a:rPr lang="it-IT" dirty="0" smtClean="0"/>
              <a:t>: 09/11/2000</a:t>
            </a:r>
          </a:p>
          <a:p>
            <a:pPr marL="0" indent="0">
              <a:buNone/>
            </a:pPr>
            <a:r>
              <a:rPr lang="it-IT" dirty="0"/>
              <a:t>L</a:t>
            </a:r>
            <a:r>
              <a:rPr lang="it-IT" dirty="0" smtClean="0"/>
              <a:t>iceo Galvani (^Q)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336971" y="2506662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Chiara Ventura</a:t>
            </a:r>
          </a:p>
          <a:p>
            <a:pPr marL="0" indent="0">
              <a:buNone/>
            </a:pPr>
            <a:r>
              <a:rPr lang="it-IT" dirty="0" err="1" smtClean="0"/>
              <a:t>Birthday</a:t>
            </a:r>
            <a:r>
              <a:rPr lang="it-IT" dirty="0" smtClean="0"/>
              <a:t>: 06/12/2000</a:t>
            </a:r>
            <a:endParaRPr lang="it-IT" dirty="0"/>
          </a:p>
          <a:p>
            <a:pPr marL="0" indent="0">
              <a:buNone/>
            </a:pPr>
            <a:r>
              <a:rPr lang="it-IT" dirty="0" smtClean="0"/>
              <a:t>Liceo Galvani (^Q)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105" y="208919"/>
            <a:ext cx="2327945" cy="148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65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2362200" cy="758280"/>
          </a:xfrm>
        </p:spPr>
        <p:txBody>
          <a:bodyPr>
            <a:normAutofit/>
          </a:bodyPr>
          <a:lstStyle/>
          <a:p>
            <a:r>
              <a:rPr lang="it-IT" sz="2400" dirty="0" err="1" smtClean="0"/>
              <a:t>Our</a:t>
            </a:r>
            <a:r>
              <a:rPr lang="it-IT" sz="2400" dirty="0" smtClean="0"/>
              <a:t> hobbies are:</a:t>
            </a:r>
            <a:endParaRPr lang="en-GB" sz="2400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84" y="3946162"/>
            <a:ext cx="3308199" cy="2481149"/>
          </a:xfrm>
        </p:spPr>
      </p:pic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56" y="3356089"/>
            <a:ext cx="3315244" cy="2486433"/>
          </a:xfrm>
        </p:spPr>
      </p:pic>
      <p:sp>
        <p:nvSpPr>
          <p:cNvPr id="8" name="CasellaDiTesto 7"/>
          <p:cNvSpPr txBox="1"/>
          <p:nvPr/>
        </p:nvSpPr>
        <p:spPr>
          <a:xfrm>
            <a:off x="269084" y="3123254"/>
            <a:ext cx="1375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>
                <a:solidFill>
                  <a:srgbClr val="C00000"/>
                </a:solidFill>
              </a:rPr>
              <a:t>Gymnastics</a:t>
            </a:r>
            <a:endParaRPr lang="en-GB" sz="2000" dirty="0">
              <a:solidFill>
                <a:srgbClr val="C0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 flipH="1">
            <a:off x="7232231" y="3123254"/>
            <a:ext cx="1985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>
                <a:solidFill>
                  <a:srgbClr val="C00000"/>
                </a:solidFill>
              </a:rPr>
              <a:t>Photography</a:t>
            </a:r>
            <a:endParaRPr lang="en-GB" sz="2000" dirty="0">
              <a:solidFill>
                <a:srgbClr val="C00000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58" y="3722913"/>
            <a:ext cx="3611914" cy="2403565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5656219" y="923351"/>
            <a:ext cx="2116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C00000"/>
                </a:solidFill>
              </a:rPr>
              <a:t>Painting</a:t>
            </a:r>
            <a:endParaRPr lang="en-GB" sz="2000" dirty="0">
              <a:solidFill>
                <a:srgbClr val="C00000"/>
              </a:solidFill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492" y="1059269"/>
            <a:ext cx="2634839" cy="186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6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62743" y="232582"/>
            <a:ext cx="9144000" cy="975769"/>
          </a:xfrm>
        </p:spPr>
        <p:txBody>
          <a:bodyPr/>
          <a:lstStyle/>
          <a:p>
            <a:r>
              <a:rPr lang="it-IT" dirty="0" err="1" smtClean="0">
                <a:solidFill>
                  <a:schemeClr val="accent1"/>
                </a:solidFill>
                <a:latin typeface="Agency FB" panose="020B0503020202020204" pitchFamily="34" charset="0"/>
              </a:rPr>
              <a:t>Higgs</a:t>
            </a:r>
            <a:r>
              <a:rPr lang="it-IT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 </a:t>
            </a:r>
            <a:r>
              <a:rPr lang="it-IT" dirty="0" err="1" smtClean="0">
                <a:solidFill>
                  <a:schemeClr val="accent1"/>
                </a:solidFill>
                <a:latin typeface="Agency FB" panose="020B0503020202020204" pitchFamily="34" charset="0"/>
              </a:rPr>
              <a:t>boson</a:t>
            </a:r>
            <a:endParaRPr lang="it-IT" dirty="0">
              <a:solidFill>
                <a:schemeClr val="accent1"/>
              </a:solidFill>
              <a:latin typeface="Agency FB" panose="020B050302020202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82040" y="1158648"/>
            <a:ext cx="9505406" cy="5146766"/>
          </a:xfrm>
        </p:spPr>
        <p:txBody>
          <a:bodyPr>
            <a:noAutofit/>
          </a:bodyPr>
          <a:lstStyle/>
          <a:p>
            <a:pPr algn="l"/>
            <a:r>
              <a:rPr lang="it-IT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Definition:</a:t>
            </a:r>
          </a:p>
          <a:p>
            <a:pPr algn="l"/>
            <a:r>
              <a:rPr lang="en-GB" dirty="0" smtClean="0"/>
              <a:t>Higgs boson is an elementary particle in the Standard Model of particle physics.</a:t>
            </a:r>
          </a:p>
          <a:p>
            <a:pPr algn="l"/>
            <a:endParaRPr lang="en-GB" dirty="0"/>
          </a:p>
          <a:p>
            <a:pPr algn="l"/>
            <a:endParaRPr lang="en-GB" dirty="0" smtClean="0">
              <a:effectLst/>
            </a:endParaRPr>
          </a:p>
          <a:p>
            <a:pPr algn="l"/>
            <a:endParaRPr lang="en-GB" dirty="0" smtClean="0">
              <a:effectLst/>
            </a:endParaRPr>
          </a:p>
          <a:p>
            <a:pPr algn="l"/>
            <a:endParaRPr lang="en-GB" dirty="0" smtClean="0">
              <a:effectLst/>
            </a:endParaRPr>
          </a:p>
          <a:p>
            <a:pPr algn="l"/>
            <a:endParaRPr lang="en-GB" dirty="0"/>
          </a:p>
          <a:p>
            <a:pPr algn="l"/>
            <a:r>
              <a:rPr lang="en-GB" dirty="0" smtClean="0">
                <a:effectLst/>
              </a:rPr>
              <a:t>It is significant because it is the particle associated with Higgs field, which explains why some fundamental particles have mass when, based on the symmetries controlling their interactions, they should be massless. </a:t>
            </a:r>
            <a:endParaRPr lang="en-GB" dirty="0" smtClean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654" y="2233822"/>
            <a:ext cx="3814352" cy="233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4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07034" y="1734185"/>
            <a:ext cx="5181600" cy="4351338"/>
          </a:xfrm>
        </p:spPr>
        <p:txBody>
          <a:bodyPr>
            <a:normAutofit fontScale="25000" lnSpcReduction="20000"/>
          </a:bodyPr>
          <a:lstStyle/>
          <a:p>
            <a:pPr marL="0" indent="0" algn="r">
              <a:buNone/>
            </a:pPr>
            <a:r>
              <a:rPr lang="en-GB" sz="11200" dirty="0"/>
              <a:t>The Standard Model of particle physics</a:t>
            </a:r>
            <a:r>
              <a:rPr lang="en-GB" sz="11200" dirty="0">
                <a:hlinkClick r:id="rId2" tooltip="Particle physics"/>
              </a:rPr>
              <a:t> </a:t>
            </a:r>
            <a:r>
              <a:rPr lang="en-GB" sz="11200" dirty="0"/>
              <a:t>is the theory describing three of the four known fundamental </a:t>
            </a:r>
            <a:r>
              <a:rPr lang="en-GB" sz="11200" dirty="0" smtClean="0"/>
              <a:t>forces, </a:t>
            </a:r>
            <a:r>
              <a:rPr lang="en-GB" sz="11200" dirty="0"/>
              <a:t>as well as classifying all known elementary particles allowing us to study their behaviour.  </a:t>
            </a:r>
            <a:endParaRPr lang="en-GB" sz="11200" dirty="0" smtClean="0"/>
          </a:p>
          <a:p>
            <a:pPr marL="0" indent="0" algn="r">
              <a:buNone/>
            </a:pPr>
            <a:r>
              <a:rPr lang="en-GB" sz="11200" dirty="0" smtClean="0"/>
              <a:t>The </a:t>
            </a:r>
            <a:r>
              <a:rPr lang="en-GB" sz="11200" dirty="0"/>
              <a:t>elementary components </a:t>
            </a:r>
            <a:r>
              <a:rPr lang="en-GB" sz="11200" dirty="0" smtClean="0"/>
              <a:t>are: leptons, quarks, bosons and Higgs boson itself.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540" y="1305949"/>
            <a:ext cx="3964202" cy="396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48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0371" y="741408"/>
            <a:ext cx="10515600" cy="4351338"/>
          </a:xfrm>
        </p:spPr>
        <p:txBody>
          <a:bodyPr/>
          <a:lstStyle/>
          <a:p>
            <a:pPr algn="ctr"/>
            <a:r>
              <a:rPr lang="it-IT" b="1" dirty="0" err="1" smtClean="0"/>
              <a:t>Why</a:t>
            </a:r>
            <a:r>
              <a:rPr lang="it-IT" b="1" dirty="0" smtClean="0"/>
              <a:t> </a:t>
            </a:r>
            <a:r>
              <a:rPr lang="it-IT" b="1" dirty="0" err="1" smtClean="0"/>
              <a:t>is</a:t>
            </a:r>
            <a:r>
              <a:rPr lang="it-IT" b="1" dirty="0" smtClean="0"/>
              <a:t> </a:t>
            </a:r>
            <a:r>
              <a:rPr lang="it-IT" b="1" dirty="0" err="1" smtClean="0"/>
              <a:t>it</a:t>
            </a:r>
            <a:r>
              <a:rPr lang="it-IT" b="1" dirty="0" smtClean="0"/>
              <a:t> </a:t>
            </a:r>
            <a:r>
              <a:rPr lang="it-IT" b="1" dirty="0" err="1" smtClean="0"/>
              <a:t>also</a:t>
            </a:r>
            <a:r>
              <a:rPr lang="it-IT" b="1" dirty="0" smtClean="0"/>
              <a:t> </a:t>
            </a:r>
            <a:r>
              <a:rPr lang="it-IT" b="1" dirty="0" err="1" smtClean="0"/>
              <a:t>called</a:t>
            </a:r>
            <a:r>
              <a:rPr lang="it-IT" b="1" dirty="0" smtClean="0"/>
              <a:t> « The </a:t>
            </a:r>
            <a:r>
              <a:rPr lang="it-IT" b="1" dirty="0" err="1" smtClean="0"/>
              <a:t>Goddamn</a:t>
            </a:r>
            <a:r>
              <a:rPr lang="it-IT" b="1" dirty="0" smtClean="0"/>
              <a:t> </a:t>
            </a:r>
            <a:r>
              <a:rPr lang="it-IT" b="1" dirty="0" err="1" smtClean="0"/>
              <a:t>Particle</a:t>
            </a:r>
            <a:r>
              <a:rPr lang="it-IT" b="1" dirty="0" smtClean="0"/>
              <a:t>»? </a:t>
            </a:r>
            <a:r>
              <a:rPr lang="it-IT" b="1" dirty="0"/>
              <a:t/>
            </a:r>
            <a:br>
              <a:rPr lang="it-IT" b="1" dirty="0"/>
            </a:b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due to Leon </a:t>
            </a:r>
            <a:r>
              <a:rPr lang="it-IT" dirty="0" err="1" smtClean="0"/>
              <a:t>Lederman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Higgs</a:t>
            </a:r>
            <a:r>
              <a:rPr lang="it-IT" dirty="0" smtClean="0"/>
              <a:t> </a:t>
            </a:r>
            <a:r>
              <a:rPr lang="it-IT" dirty="0" err="1" smtClean="0"/>
              <a:t>boson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nicknamed</a:t>
            </a:r>
            <a:r>
              <a:rPr lang="it-IT" dirty="0" smtClean="0"/>
              <a:t> </a:t>
            </a:r>
            <a:r>
              <a:rPr lang="it-IT" dirty="0" err="1" smtClean="0"/>
              <a:t>this</a:t>
            </a:r>
            <a:r>
              <a:rPr lang="it-IT" dirty="0" smtClean="0"/>
              <a:t> way. A </a:t>
            </a:r>
            <a:r>
              <a:rPr lang="it-IT" dirty="0" err="1" smtClean="0"/>
              <a:t>name</a:t>
            </a:r>
            <a:r>
              <a:rPr lang="it-IT" dirty="0" smtClean="0"/>
              <a:t> </a:t>
            </a:r>
            <a:r>
              <a:rPr lang="it-IT" dirty="0" err="1" smtClean="0"/>
              <a:t>such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«The </a:t>
            </a:r>
            <a:r>
              <a:rPr lang="it-IT" dirty="0" err="1" smtClean="0"/>
              <a:t>Goddamn</a:t>
            </a:r>
            <a:r>
              <a:rPr lang="it-IT" dirty="0" smtClean="0"/>
              <a:t> </a:t>
            </a:r>
            <a:r>
              <a:rPr lang="it-IT" dirty="0" err="1" smtClean="0"/>
              <a:t>Particle</a:t>
            </a:r>
            <a:r>
              <a:rPr lang="it-IT" dirty="0" smtClean="0"/>
              <a:t>», </a:t>
            </a:r>
            <a:r>
              <a:rPr lang="it-IT" dirty="0" err="1" smtClean="0"/>
              <a:t>could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indeed</a:t>
            </a:r>
            <a:r>
              <a:rPr lang="it-IT" dirty="0" smtClean="0"/>
              <a:t> </a:t>
            </a:r>
            <a:r>
              <a:rPr lang="it-IT" dirty="0" err="1" smtClean="0"/>
              <a:t>softened</a:t>
            </a:r>
            <a:r>
              <a:rPr lang="it-IT" dirty="0" smtClean="0"/>
              <a:t> </a:t>
            </a:r>
            <a:r>
              <a:rPr lang="it-IT" dirty="0"/>
              <a:t> </a:t>
            </a:r>
            <a:r>
              <a:rPr lang="it-IT" dirty="0" smtClean="0"/>
              <a:t>the </a:t>
            </a:r>
            <a:r>
              <a:rPr lang="it-IT" dirty="0" err="1" smtClean="0"/>
              <a:t>members</a:t>
            </a:r>
            <a:r>
              <a:rPr lang="it-IT" dirty="0" smtClean="0"/>
              <a:t> of the </a:t>
            </a:r>
            <a:r>
              <a:rPr lang="it-IT" dirty="0" err="1" smtClean="0"/>
              <a:t>congress</a:t>
            </a:r>
            <a:r>
              <a:rPr lang="it-IT" dirty="0"/>
              <a:t> </a:t>
            </a:r>
            <a:r>
              <a:rPr lang="it-IT" dirty="0" smtClean="0"/>
              <a:t>in </a:t>
            </a:r>
            <a:r>
              <a:rPr lang="it-IT" dirty="0" err="1" smtClean="0"/>
              <a:t>order</a:t>
            </a:r>
            <a:r>
              <a:rPr lang="it-IT" dirty="0" smtClean="0"/>
              <a:t> to </a:t>
            </a:r>
            <a:r>
              <a:rPr lang="it-IT" dirty="0" err="1" smtClean="0"/>
              <a:t>obtain</a:t>
            </a:r>
            <a:r>
              <a:rPr lang="it-IT" dirty="0" smtClean="0"/>
              <a:t> a </a:t>
            </a:r>
            <a:r>
              <a:rPr lang="it-IT" dirty="0" err="1" smtClean="0"/>
              <a:t>loan</a:t>
            </a:r>
            <a:r>
              <a:rPr lang="it-IT" dirty="0" smtClean="0"/>
              <a:t> to </a:t>
            </a:r>
            <a:r>
              <a:rPr lang="it-IT" dirty="0" err="1" smtClean="0"/>
              <a:t>build</a:t>
            </a:r>
            <a:r>
              <a:rPr lang="it-IT" dirty="0" smtClean="0"/>
              <a:t> an </a:t>
            </a:r>
            <a:r>
              <a:rPr lang="it-IT" dirty="0" err="1" smtClean="0"/>
              <a:t>accelerator</a:t>
            </a:r>
            <a:r>
              <a:rPr lang="it-IT" dirty="0" smtClean="0"/>
              <a:t>.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56" y="3061198"/>
            <a:ext cx="2556103" cy="297384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644537" y="5665707"/>
            <a:ext cx="2037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Leon </a:t>
            </a:r>
            <a:r>
              <a:rPr lang="it-IT" dirty="0" err="1" smtClean="0"/>
              <a:t>Lederman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121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20635" y="767533"/>
            <a:ext cx="10515600" cy="4351338"/>
          </a:xfrm>
        </p:spPr>
        <p:txBody>
          <a:bodyPr/>
          <a:lstStyle/>
          <a:p>
            <a:pPr algn="ctr"/>
            <a:r>
              <a:rPr lang="it-IT" b="1" dirty="0" err="1" smtClean="0"/>
              <a:t>Why</a:t>
            </a:r>
            <a:r>
              <a:rPr lang="it-IT" b="1" dirty="0" smtClean="0"/>
              <a:t> </a:t>
            </a:r>
            <a:r>
              <a:rPr lang="it-IT" b="1" dirty="0" err="1" smtClean="0"/>
              <a:t>is</a:t>
            </a:r>
            <a:r>
              <a:rPr lang="it-IT" b="1" dirty="0" smtClean="0"/>
              <a:t> </a:t>
            </a:r>
            <a:r>
              <a:rPr lang="it-IT" b="1" dirty="0" err="1" smtClean="0"/>
              <a:t>it</a:t>
            </a:r>
            <a:r>
              <a:rPr lang="it-IT" b="1" dirty="0" smtClean="0"/>
              <a:t> so </a:t>
            </a:r>
            <a:r>
              <a:rPr lang="en-GB" b="1" dirty="0" smtClean="0"/>
              <a:t>much </a:t>
            </a:r>
            <a:r>
              <a:rPr lang="en-GB" b="1" dirty="0"/>
              <a:t>sought-after</a:t>
            </a:r>
            <a:r>
              <a:rPr lang="it-IT" b="1" dirty="0" smtClean="0"/>
              <a:t> ? </a:t>
            </a:r>
            <a:r>
              <a:rPr lang="it-IT" b="1" dirty="0"/>
              <a:t/>
            </a:r>
            <a:br>
              <a:rPr lang="it-IT" b="1" dirty="0"/>
            </a:br>
            <a:r>
              <a:rPr lang="it-IT" dirty="0" err="1" smtClean="0"/>
              <a:t>Because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the </a:t>
            </a:r>
            <a:r>
              <a:rPr lang="it-IT" dirty="0" err="1" smtClean="0"/>
              <a:t>only</a:t>
            </a:r>
            <a:r>
              <a:rPr lang="it-IT" dirty="0" smtClean="0"/>
              <a:t> </a:t>
            </a:r>
            <a:r>
              <a:rPr lang="it-IT" dirty="0" err="1" smtClean="0"/>
              <a:t>particle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gives</a:t>
            </a:r>
            <a:r>
              <a:rPr lang="it-IT" dirty="0" smtClean="0"/>
              <a:t> </a:t>
            </a:r>
            <a:r>
              <a:rPr lang="it-IT" dirty="0" err="1" smtClean="0"/>
              <a:t>us</a:t>
            </a:r>
            <a:r>
              <a:rPr lang="it-IT" dirty="0" smtClean="0"/>
              <a:t> </a:t>
            </a:r>
            <a:r>
              <a:rPr lang="it-IT" dirty="0" err="1" smtClean="0"/>
              <a:t>confirmation</a:t>
            </a:r>
            <a:r>
              <a:rPr lang="it-IT" dirty="0" smtClean="0"/>
              <a:t> on </a:t>
            </a:r>
            <a:r>
              <a:rPr lang="it-IT" dirty="0" err="1" smtClean="0"/>
              <a:t>how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think</a:t>
            </a:r>
            <a:r>
              <a:rPr lang="it-IT" dirty="0" smtClean="0"/>
              <a:t> some </a:t>
            </a:r>
            <a:r>
              <a:rPr lang="it-IT" dirty="0" err="1" smtClean="0"/>
              <a:t>things</a:t>
            </a:r>
            <a:r>
              <a:rPr lang="it-IT" dirty="0" smtClean="0"/>
              <a:t> work in the </a:t>
            </a:r>
            <a:r>
              <a:rPr lang="it-IT" dirty="0" err="1" smtClean="0"/>
              <a:t>visible</a:t>
            </a:r>
            <a:r>
              <a:rPr lang="it-IT" dirty="0" smtClean="0"/>
              <a:t> </a:t>
            </a:r>
            <a:r>
              <a:rPr lang="it-IT" dirty="0" err="1" smtClean="0"/>
              <a:t>universe</a:t>
            </a:r>
            <a:r>
              <a:rPr lang="it-IT" dirty="0" smtClean="0"/>
              <a:t>. In case 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theory</a:t>
            </a:r>
            <a:r>
              <a:rPr lang="it-IT" dirty="0" smtClean="0"/>
              <a:t> </a:t>
            </a:r>
            <a:r>
              <a:rPr lang="it-IT" dirty="0" err="1" smtClean="0"/>
              <a:t>wasn’t</a:t>
            </a:r>
            <a:r>
              <a:rPr lang="it-IT" dirty="0" smtClean="0"/>
              <a:t> </a:t>
            </a:r>
            <a:r>
              <a:rPr lang="it-IT" dirty="0" err="1" smtClean="0"/>
              <a:t>true</a:t>
            </a:r>
            <a:r>
              <a:rPr lang="it-IT" dirty="0" smtClean="0"/>
              <a:t>, </a:t>
            </a:r>
            <a:r>
              <a:rPr lang="it-IT" dirty="0" err="1" smtClean="0"/>
              <a:t>others</a:t>
            </a:r>
            <a:r>
              <a:rPr lang="it-IT" dirty="0" smtClean="0"/>
              <a:t> </a:t>
            </a:r>
            <a:r>
              <a:rPr lang="it-IT" dirty="0" err="1" smtClean="0"/>
              <a:t>models</a:t>
            </a:r>
            <a:r>
              <a:rPr lang="it-IT" dirty="0" smtClean="0"/>
              <a:t> </a:t>
            </a:r>
            <a:r>
              <a:rPr lang="it-IT" dirty="0" err="1" smtClean="0"/>
              <a:t>would</a:t>
            </a:r>
            <a:r>
              <a:rPr lang="it-IT" dirty="0" smtClean="0"/>
              <a:t> </a:t>
            </a:r>
            <a:r>
              <a:rPr lang="it-IT" dirty="0" err="1" smtClean="0"/>
              <a:t>need</a:t>
            </a:r>
            <a:r>
              <a:rPr lang="it-IT" dirty="0" smtClean="0"/>
              <a:t> to be </a:t>
            </a:r>
            <a:r>
              <a:rPr lang="it-IT" dirty="0" err="1" smtClean="0"/>
              <a:t>taken</a:t>
            </a:r>
            <a:r>
              <a:rPr lang="it-IT" dirty="0" smtClean="0"/>
              <a:t> </a:t>
            </a:r>
            <a:r>
              <a:rPr lang="it-IT" dirty="0" err="1" smtClean="0"/>
              <a:t>into</a:t>
            </a:r>
            <a:r>
              <a:rPr lang="it-IT" dirty="0" smtClean="0"/>
              <a:t> </a:t>
            </a:r>
            <a:r>
              <a:rPr lang="it-IT" dirty="0" err="1" smtClean="0"/>
              <a:t>consideration</a:t>
            </a:r>
            <a:r>
              <a:rPr lang="it-IT" dirty="0" smtClean="0"/>
              <a:t>.</a:t>
            </a:r>
            <a:endParaRPr lang="en-GB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35" y="3422469"/>
            <a:ext cx="4373879" cy="260404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80" y="3422469"/>
            <a:ext cx="4195355" cy="2604044"/>
          </a:xfrm>
          <a:prstGeom prst="rect">
            <a:avLst/>
          </a:prstGeom>
        </p:spPr>
      </p:pic>
      <p:sp>
        <p:nvSpPr>
          <p:cNvPr id="9" name="Freccia a destra 8"/>
          <p:cNvSpPr/>
          <p:nvPr/>
        </p:nvSpPr>
        <p:spPr>
          <a:xfrm>
            <a:off x="5316582" y="4548142"/>
            <a:ext cx="1502229" cy="352697"/>
          </a:xfrm>
          <a:prstGeom prst="rightArrow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52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68383" y="780596"/>
            <a:ext cx="10515600" cy="4351338"/>
          </a:xfrm>
        </p:spPr>
        <p:txBody>
          <a:bodyPr/>
          <a:lstStyle/>
          <a:p>
            <a:pPr algn="ctr"/>
            <a:r>
              <a:rPr lang="it-IT" b="1" dirty="0" smtClean="0"/>
              <a:t>How can </a:t>
            </a:r>
            <a:r>
              <a:rPr lang="it-IT" b="1" dirty="0" err="1" smtClean="0"/>
              <a:t>it</a:t>
            </a:r>
            <a:r>
              <a:rPr lang="it-IT" b="1" dirty="0" smtClean="0"/>
              <a:t> be </a:t>
            </a:r>
            <a:r>
              <a:rPr lang="it-IT" b="1" dirty="0" err="1" smtClean="0"/>
              <a:t>found</a:t>
            </a:r>
            <a:r>
              <a:rPr lang="it-IT" b="1" dirty="0" smtClean="0"/>
              <a:t>? </a:t>
            </a:r>
            <a:r>
              <a:rPr lang="it-IT" b="1" dirty="0"/>
              <a:t/>
            </a:r>
            <a:br>
              <a:rPr lang="it-IT" b="1" dirty="0"/>
            </a:br>
            <a:r>
              <a:rPr lang="en-GB" dirty="0" smtClean="0"/>
              <a:t>By t</a:t>
            </a:r>
            <a:r>
              <a:rPr lang="en-GB" dirty="0" smtClean="0"/>
              <a:t>hrowing </a:t>
            </a:r>
            <a:r>
              <a:rPr lang="en-GB" dirty="0"/>
              <a:t>bundles of high-energy protons into the particle </a:t>
            </a:r>
            <a:r>
              <a:rPr lang="en-GB" dirty="0" smtClean="0"/>
              <a:t>accelerator and making them clash</a:t>
            </a:r>
            <a:r>
              <a:rPr lang="en-GB" dirty="0"/>
              <a:t>. Collisions generate many elemental particles (leptons, quarks, bosons W and Z, etc.). Higgs could also be </a:t>
            </a:r>
            <a:r>
              <a:rPr lang="en-GB" dirty="0" smtClean="0"/>
              <a:t>formed. </a:t>
            </a:r>
            <a:r>
              <a:rPr lang="en-GB" dirty="0"/>
              <a:t>Among the data coming out of accelerators scientists </a:t>
            </a:r>
            <a:r>
              <a:rPr lang="en-GB" dirty="0" smtClean="0"/>
              <a:t>looks </a:t>
            </a:r>
            <a:r>
              <a:rPr lang="en-GB" dirty="0"/>
              <a:t>for the </a:t>
            </a:r>
            <a:r>
              <a:rPr lang="en-GB" i="1" dirty="0" smtClean="0"/>
              <a:t>unexpected</a:t>
            </a:r>
            <a:r>
              <a:rPr lang="en-GB" dirty="0" smtClean="0"/>
              <a:t>. </a:t>
            </a:r>
            <a:endParaRPr lang="en-GB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449" y="3083378"/>
            <a:ext cx="5553467" cy="377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7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898163"/>
            <a:ext cx="6712131" cy="4351338"/>
          </a:xfrm>
        </p:spPr>
        <p:txBody>
          <a:bodyPr/>
          <a:lstStyle/>
          <a:p>
            <a:pPr algn="ctr"/>
            <a:r>
              <a:rPr lang="it-IT" b="1" dirty="0" err="1" smtClean="0"/>
              <a:t>Why</a:t>
            </a:r>
            <a:r>
              <a:rPr lang="it-IT" b="1" dirty="0" smtClean="0"/>
              <a:t> </a:t>
            </a:r>
            <a:r>
              <a:rPr lang="it-IT" b="1" dirty="0" err="1" smtClean="0"/>
              <a:t>is</a:t>
            </a:r>
            <a:r>
              <a:rPr lang="it-IT" b="1" dirty="0" smtClean="0"/>
              <a:t> </a:t>
            </a:r>
            <a:r>
              <a:rPr lang="it-IT" b="1" dirty="0" err="1" smtClean="0"/>
              <a:t>it</a:t>
            </a:r>
            <a:r>
              <a:rPr lang="it-IT" b="1" dirty="0" smtClean="0"/>
              <a:t> so </a:t>
            </a:r>
            <a:r>
              <a:rPr lang="it-IT" b="1" dirty="0" err="1" smtClean="0"/>
              <a:t>difficult</a:t>
            </a:r>
            <a:r>
              <a:rPr lang="it-IT" b="1" dirty="0" smtClean="0"/>
              <a:t> to be </a:t>
            </a:r>
            <a:r>
              <a:rPr lang="it-IT" b="1" dirty="0" err="1" smtClean="0"/>
              <a:t>observed</a:t>
            </a:r>
            <a:r>
              <a:rPr lang="it-IT" b="1" dirty="0" smtClean="0"/>
              <a:t>? </a:t>
            </a:r>
            <a:r>
              <a:rPr lang="it-IT" b="1" dirty="0"/>
              <a:t/>
            </a:r>
            <a:br>
              <a:rPr lang="it-IT" b="1" dirty="0"/>
            </a:br>
            <a:r>
              <a:rPr lang="en-GB" dirty="0" smtClean="0"/>
              <a:t>Being it so unstable</a:t>
            </a:r>
            <a:r>
              <a:rPr lang="en-GB" dirty="0"/>
              <a:t>, the Higgs almost immediately declines. For the same reason it can not be observed directly in the huge pile of particles produced at each collision in the accelerator, but </a:t>
            </a:r>
            <a:r>
              <a:rPr lang="en-GB" dirty="0" smtClean="0"/>
              <a:t>its decay products have to be examined. </a:t>
            </a:r>
            <a:r>
              <a:rPr lang="en-GB" dirty="0"/>
              <a:t>However, the particles that can be generated can be formed in many different ways.</a:t>
            </a:r>
            <a:endParaRPr lang="en-GB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061" y="1813968"/>
            <a:ext cx="5169081" cy="494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1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234</Words>
  <Application>Microsoft Office PowerPoint</Application>
  <PresentationFormat>Widescreen</PresentationFormat>
  <Paragraphs>42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1" baseType="lpstr">
      <vt:lpstr>Agency FB</vt:lpstr>
      <vt:lpstr>Arial</vt:lpstr>
      <vt:lpstr>Baskerville Old Face</vt:lpstr>
      <vt:lpstr>Bauhaus 93</vt:lpstr>
      <vt:lpstr>Calibri</vt:lpstr>
      <vt:lpstr>Calibri Light</vt:lpstr>
      <vt:lpstr>Tema di Office</vt:lpstr>
      <vt:lpstr>Analysis Higgs Boson</vt:lpstr>
      <vt:lpstr>Introduction</vt:lpstr>
      <vt:lpstr>Our hobbies are:</vt:lpstr>
      <vt:lpstr>Higgs boson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 bosone di Higgs</dc:title>
  <dc:creator>CNAF</dc:creator>
  <cp:lastModifiedBy>CNAF</cp:lastModifiedBy>
  <cp:revision>30</cp:revision>
  <dcterms:created xsi:type="dcterms:W3CDTF">2017-06-22T10:02:40Z</dcterms:created>
  <dcterms:modified xsi:type="dcterms:W3CDTF">2017-06-23T08:38:51Z</dcterms:modified>
</cp:coreProperties>
</file>