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0" r:id="rId4"/>
    <p:sldId id="259" r:id="rId5"/>
    <p:sldId id="261" r:id="rId6"/>
    <p:sldId id="262" r:id="rId7"/>
    <p:sldId id="267" r:id="rId8"/>
    <p:sldId id="263" r:id="rId9"/>
    <p:sldId id="264" r:id="rId10"/>
    <p:sldId id="268" r:id="rId11"/>
    <p:sldId id="256"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21"/>
  </p:normalViewPr>
  <p:slideViewPr>
    <p:cSldViewPr snapToGrid="0">
      <p:cViewPr>
        <p:scale>
          <a:sx n="90" d="100"/>
          <a:sy n="90" d="100"/>
        </p:scale>
        <p:origin x="1400"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4B863-951E-4E14-A187-7D7FC47132AD}" type="datetimeFigureOut">
              <a:rPr lang="en-US" smtClean="0"/>
              <a:t>5/4/17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657DC-0BA9-444A-AE4F-9E3468C0D1B5}" type="slidenum">
              <a:rPr lang="en-US" smtClean="0"/>
              <a:t>‹n.›</a:t>
            </a:fld>
            <a:endParaRPr lang="en-US"/>
          </a:p>
        </p:txBody>
      </p:sp>
    </p:spTree>
    <p:extLst>
      <p:ext uri="{BB962C8B-B14F-4D97-AF65-F5344CB8AC3E}">
        <p14:creationId xmlns:p14="http://schemas.microsoft.com/office/powerpoint/2010/main" val="159522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6</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7</a:t>
            </a:fld>
            <a:endParaRPr lang="en-US"/>
          </a:p>
        </p:txBody>
      </p:sp>
    </p:spTree>
    <p:extLst>
      <p:ext uri="{BB962C8B-B14F-4D97-AF65-F5344CB8AC3E}">
        <p14:creationId xmlns:p14="http://schemas.microsoft.com/office/powerpoint/2010/main" val="39052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8</a:t>
            </a:fld>
            <a:endParaRPr lang="en-US"/>
          </a:p>
        </p:txBody>
      </p:sp>
    </p:spTree>
    <p:extLst>
      <p:ext uri="{BB962C8B-B14F-4D97-AF65-F5344CB8AC3E}">
        <p14:creationId xmlns:p14="http://schemas.microsoft.com/office/powerpoint/2010/main" val="1490275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8657DC-0BA9-444A-AE4F-9E3468C0D1B5}" type="slidenum">
              <a:rPr lang="en-US" smtClean="0"/>
              <a:t>9</a:t>
            </a:fld>
            <a:endParaRPr lang="en-US"/>
          </a:p>
        </p:txBody>
      </p:sp>
    </p:spTree>
    <p:extLst>
      <p:ext uri="{BB962C8B-B14F-4D97-AF65-F5344CB8AC3E}">
        <p14:creationId xmlns:p14="http://schemas.microsoft.com/office/powerpoint/2010/main" val="149027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339843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51744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654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B120E-CC66-4253-AFB6-CAB166E39EE7}"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127274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B120E-CC66-4253-AFB6-CAB166E39EE7}"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404981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B120E-CC66-4253-AFB6-CAB166E39EE7}"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358593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B120E-CC66-4253-AFB6-CAB166E39EE7}" type="datetimeFigureOut">
              <a:rPr lang="en-US" smtClean="0"/>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4146820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B120E-CC66-4253-AFB6-CAB166E39EE7}" type="datetimeFigureOut">
              <a:rPr lang="en-US" smtClean="0"/>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9444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B120E-CC66-4253-AFB6-CAB166E39EE7}" type="datetimeFigureOut">
              <a:rPr lang="en-US" smtClean="0"/>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9710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120E-CC66-4253-AFB6-CAB166E39EE7}"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257543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B120E-CC66-4253-AFB6-CAB166E39EE7}"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9621E-66DC-4B1C-B0AA-8E64A571CA4F}" type="slidenum">
              <a:rPr lang="en-US" smtClean="0"/>
              <a:t>‹n.›</a:t>
            </a:fld>
            <a:endParaRPr lang="en-US"/>
          </a:p>
        </p:txBody>
      </p:sp>
    </p:spTree>
    <p:extLst>
      <p:ext uri="{BB962C8B-B14F-4D97-AF65-F5344CB8AC3E}">
        <p14:creationId xmlns:p14="http://schemas.microsoft.com/office/powerpoint/2010/main" val="9389680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B120E-CC66-4253-AFB6-CAB166E39EE7}" type="datetimeFigureOut">
              <a:rPr lang="en-US" smtClean="0"/>
              <a:t>5/4/17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9621E-66DC-4B1C-B0AA-8E64A571CA4F}" type="slidenum">
              <a:rPr lang="en-US" smtClean="0"/>
              <a:t>‹n.›</a:t>
            </a:fld>
            <a:endParaRPr lang="en-US"/>
          </a:p>
        </p:txBody>
      </p:sp>
    </p:spTree>
    <p:extLst>
      <p:ext uri="{BB962C8B-B14F-4D97-AF65-F5344CB8AC3E}">
        <p14:creationId xmlns:p14="http://schemas.microsoft.com/office/powerpoint/2010/main" val="708394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oleObject" Target="../embeddings/oleObject3.bin"/><Relationship Id="rId5" Type="http://schemas.openxmlformats.org/officeDocument/2006/relationships/image" Target="../media/image43.wmf"/><Relationship Id="rId6" Type="http://schemas.openxmlformats.org/officeDocument/2006/relationships/oleObject" Target="../embeddings/oleObject4.bin"/><Relationship Id="rId7" Type="http://schemas.openxmlformats.org/officeDocument/2006/relationships/image" Target="../media/image44.wmf"/><Relationship Id="rId8" Type="http://schemas.openxmlformats.org/officeDocument/2006/relationships/image" Target="../media/image46.emf"/><Relationship Id="rId9" Type="http://schemas.openxmlformats.org/officeDocument/2006/relationships/image" Target="../media/image47.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png"/><Relationship Id="rId5" Type="http://schemas.openxmlformats.org/officeDocument/2006/relationships/oleObject" Target="../embeddings/oleObject1.bin"/><Relationship Id="rId6" Type="http://schemas.openxmlformats.org/officeDocument/2006/relationships/image" Target="../media/image1.wmf"/><Relationship Id="rId7" Type="http://schemas.openxmlformats.org/officeDocument/2006/relationships/oleObject" Target="../embeddings/oleObject2.bin"/><Relationship Id="rId8" Type="http://schemas.openxmlformats.org/officeDocument/2006/relationships/image" Target="../media/image2.wmf"/><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1" Type="http://schemas.openxmlformats.org/officeDocument/2006/relationships/image" Target="../media/image420.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869" y="235185"/>
            <a:ext cx="8039252" cy="584775"/>
          </a:xfrm>
          <a:prstGeom prst="rect">
            <a:avLst/>
          </a:prstGeom>
          <a:noFill/>
        </p:spPr>
        <p:txBody>
          <a:bodyPr wrap="none" rtlCol="0">
            <a:spAutoFit/>
          </a:bodyPr>
          <a:lstStyle/>
          <a:p>
            <a:r>
              <a:rPr lang="en-US" sz="3200" dirty="0" smtClean="0"/>
              <a:t>Experimental activity #2: RF </a:t>
            </a:r>
            <a:r>
              <a:rPr lang="en-US" sz="3200" dirty="0"/>
              <a:t>p</a:t>
            </a:r>
            <a:r>
              <a:rPr lang="en-US" sz="3200" dirty="0" smtClean="0"/>
              <a:t>ulse </a:t>
            </a:r>
            <a:r>
              <a:rPr lang="en-US" sz="3200" dirty="0"/>
              <a:t>c</a:t>
            </a:r>
            <a:r>
              <a:rPr lang="en-US" sz="3200" dirty="0" smtClean="0"/>
              <a:t>ompressors</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611560" y="1288112"/>
                <a:ext cx="8064896" cy="4542910"/>
              </a:xfrm>
              <a:prstGeom prst="rect">
                <a:avLst/>
              </a:prstGeom>
              <a:noFill/>
            </p:spPr>
            <p:txBody>
              <a:bodyPr wrap="square" rtlCol="0">
                <a:spAutoFit/>
              </a:bodyPr>
              <a:lstStyle/>
              <a:p>
                <a:pPr marL="285750" indent="-285750" algn="just">
                  <a:lnSpc>
                    <a:spcPct val="150000"/>
                  </a:lnSpc>
                  <a:spcAft>
                    <a:spcPts val="1200"/>
                  </a:spcAft>
                  <a:buFontTx/>
                  <a:buChar char="-"/>
                </a:pPr>
                <a:r>
                  <a:rPr lang="en-US" dirty="0" smtClean="0"/>
                  <a:t>Real objects widely used in electron linac to increase the available peak power;</a:t>
                </a:r>
              </a:p>
              <a:p>
                <a:pPr marL="285750" indent="-285750" algn="just">
                  <a:lnSpc>
                    <a:spcPct val="150000"/>
                  </a:lnSpc>
                  <a:spcAft>
                    <a:spcPts val="1200"/>
                  </a:spcAft>
                  <a:buFontTx/>
                  <a:buChar char="-"/>
                </a:pPr>
                <a:r>
                  <a:rPr lang="en-US" dirty="0" smtClean="0"/>
                  <a:t>Also very instructive, suitable for an RF lab experience;</a:t>
                </a:r>
              </a:p>
              <a:p>
                <a:pPr marL="285750" indent="-285750" algn="just">
                  <a:lnSpc>
                    <a:spcPct val="150000"/>
                  </a:lnSpc>
                  <a:spcAft>
                    <a:spcPts val="1200"/>
                  </a:spcAft>
                  <a:buFontTx/>
                  <a:buChar char="-"/>
                </a:pPr>
                <a:r>
                  <a:rPr lang="en-US" dirty="0" smtClean="0"/>
                  <a:t>Based on RF response of resonant cavities and other connection devices (hybrid couplers or circulators);</a:t>
                </a:r>
              </a:p>
              <a:p>
                <a:pPr algn="ctr">
                  <a:lnSpc>
                    <a:spcPct val="150000"/>
                  </a:lnSpc>
                  <a:spcAft>
                    <a:spcPts val="1200"/>
                  </a:spcAft>
                </a:pPr>
                <a:r>
                  <a:rPr lang="en-US" sz="2400" dirty="0" smtClean="0"/>
                  <a:t>The Problem</a:t>
                </a:r>
              </a:p>
              <a:p>
                <a:pPr algn="just">
                  <a:lnSpc>
                    <a:spcPct val="150000"/>
                  </a:lnSpc>
                  <a:spcAft>
                    <a:spcPts val="1200"/>
                  </a:spcAft>
                </a:pPr>
                <a:r>
                  <a:rPr lang="en-US" dirty="0" smtClean="0"/>
                  <a:t>High accelerating gradients require very high RF power (</a:t>
                </a:r>
                <a14:m>
                  <m:oMath xmlns:m="http://schemas.openxmlformats.org/officeDocument/2006/math">
                    <m:r>
                      <a:rPr lang="en-US" b="0" i="1" smtClean="0">
                        <a:latin typeface="Cambria Math"/>
                      </a:rPr>
                      <m:t>𝑃</m:t>
                    </m:r>
                    <m:r>
                      <a:rPr lang="en-US" i="1" smtClean="0">
                        <a:latin typeface="Cambria Math"/>
                        <a:ea typeface="Cambria Math"/>
                      </a:rPr>
                      <m:t>÷</m:t>
                    </m:r>
                    <m:sSup>
                      <m:sSupPr>
                        <m:ctrlPr>
                          <a:rPr lang="en-US" i="1" smtClean="0">
                            <a:latin typeface="Cambria Math" charset="0"/>
                          </a:rPr>
                        </m:ctrlPr>
                      </m:sSupPr>
                      <m:e>
                        <m:r>
                          <a:rPr lang="en-US" b="0" i="1" smtClean="0">
                            <a:latin typeface="Cambria Math"/>
                          </a:rPr>
                          <m:t>𝐸</m:t>
                        </m:r>
                      </m:e>
                      <m:sup>
                        <m:r>
                          <a:rPr lang="en-US" i="1" smtClean="0">
                            <a:latin typeface="Cambria Math"/>
                          </a:rPr>
                          <m:t>2</m:t>
                        </m:r>
                      </m:sup>
                    </m:sSup>
                  </m:oMath>
                </a14:m>
                <a:r>
                  <a:rPr lang="en-US" dirty="0" smtClean="0"/>
                  <a:t>). RF peak power available from klystrons is </a:t>
                </a:r>
                <a:r>
                  <a:rPr lang="en-US" dirty="0"/>
                  <a:t>typically </a:t>
                </a:r>
                <a:r>
                  <a:rPr lang="en-US" dirty="0" smtClean="0"/>
                  <a:t>limited to </a:t>
                </a:r>
                <a14:m>
                  <m:oMath xmlns:m="http://schemas.openxmlformats.org/officeDocument/2006/math">
                    <m:r>
                      <a:rPr lang="en-US" b="0" i="1" smtClean="0">
                        <a:latin typeface="Cambria Math"/>
                      </a:rPr>
                      <m:t>&lt;100 </m:t>
                    </m:r>
                    <m:r>
                      <a:rPr lang="en-US" b="0" i="1" smtClean="0">
                        <a:latin typeface="Cambria Math"/>
                      </a:rPr>
                      <m:t>𝑀𝑊</m:t>
                    </m:r>
                  </m:oMath>
                </a14:m>
                <a:r>
                  <a:rPr lang="en-US" dirty="0" smtClean="0"/>
                  <a:t>. But the duration of the klystron RF pulses (</a:t>
                </a:r>
                <a14:m>
                  <m:oMath xmlns:m="http://schemas.openxmlformats.org/officeDocument/2006/math">
                    <m:r>
                      <a:rPr lang="it-IT" b="0" i="1" smtClean="0">
                        <a:latin typeface="Cambria Math"/>
                        <a:ea typeface="Cambria Math"/>
                      </a:rPr>
                      <m:t>≈</m:t>
                    </m:r>
                    <m:r>
                      <m:rPr>
                        <m:sty m:val="p"/>
                      </m:rPr>
                      <a:rPr lang="it-IT" b="0" i="0" smtClean="0">
                        <a:latin typeface="Cambria Math"/>
                      </a:rPr>
                      <m:t>few</m:t>
                    </m:r>
                    <m:r>
                      <a:rPr lang="it-IT" b="0" i="1" smtClean="0">
                        <a:latin typeface="Cambria Math"/>
                      </a:rPr>
                      <m:t> </m:t>
                    </m:r>
                    <m:r>
                      <a:rPr lang="it-IT" b="0" i="1" smtClean="0">
                        <a:latin typeface="Cambria Math"/>
                        <a:ea typeface="Cambria Math"/>
                      </a:rPr>
                      <m:t>𝜇</m:t>
                    </m:r>
                    <m:r>
                      <a:rPr lang="it-IT" b="0" i="1" smtClean="0">
                        <a:latin typeface="Cambria Math"/>
                        <a:ea typeface="Cambria Math"/>
                      </a:rPr>
                      <m:t>𝑠</m:t>
                    </m:r>
                  </m:oMath>
                </a14:m>
                <a:r>
                  <a:rPr lang="en-US" dirty="0" smtClean="0"/>
                  <a:t>) may largely exceed the typical filling time of an accelerating structure </a:t>
                </a:r>
                <a:r>
                  <a:rPr lang="en-US" dirty="0"/>
                  <a:t>(</a:t>
                </a:r>
                <a14:m>
                  <m:oMath xmlns:m="http://schemas.openxmlformats.org/officeDocument/2006/math">
                    <m:r>
                      <a:rPr lang="it-IT" b="0" i="1" smtClean="0">
                        <a:latin typeface="Cambria Math"/>
                        <a:ea typeface="Cambria Math"/>
                      </a:rPr>
                      <m:t>&lt;</m:t>
                    </m:r>
                    <m:r>
                      <a:rPr lang="it-IT" b="0" i="1" smtClean="0">
                        <a:latin typeface="Cambria Math"/>
                      </a:rPr>
                      <m:t>1 </m:t>
                    </m:r>
                    <m:r>
                      <a:rPr lang="it-IT" i="1">
                        <a:latin typeface="Cambria Math"/>
                        <a:ea typeface="Cambria Math"/>
                      </a:rPr>
                      <m:t>𝜇</m:t>
                    </m:r>
                    <m:r>
                      <a:rPr lang="it-IT" i="1">
                        <a:latin typeface="Cambria Math"/>
                        <a:ea typeface="Cambria Math"/>
                      </a:rPr>
                      <m:t>𝑠</m:t>
                    </m:r>
                  </m:oMath>
                </a14:m>
                <a:r>
                  <a:rPr lang="en-US" dirty="0" smtClean="0"/>
                  <a:t>).</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11560" y="1288112"/>
                <a:ext cx="8064896" cy="4542910"/>
              </a:xfrm>
              <a:prstGeom prst="rect">
                <a:avLst/>
              </a:prstGeom>
              <a:blipFill rotWithShape="0">
                <a:blip r:embed="rId2"/>
                <a:stretch>
                  <a:fillRect l="-605" r="-680" b="-1072"/>
                </a:stretch>
              </a:blipFill>
            </p:spPr>
            <p:txBody>
              <a:bodyPr/>
              <a:lstStyle/>
              <a:p>
                <a:r>
                  <a:rPr lang="en-US">
                    <a:noFill/>
                  </a:rPr>
                  <a:t> </a:t>
                </a:r>
              </a:p>
            </p:txBody>
          </p:sp>
        </mc:Fallback>
      </mc:AlternateContent>
    </p:spTree>
    <p:extLst>
      <p:ext uri="{BB962C8B-B14F-4D97-AF65-F5344CB8AC3E}">
        <p14:creationId xmlns:p14="http://schemas.microsoft.com/office/powerpoint/2010/main" val="359377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500" y="0"/>
            <a:ext cx="4424516" cy="6858000"/>
          </a:xfrm>
          <a:prstGeom prst="rect">
            <a:avLst/>
          </a:prstGeom>
        </p:spPr>
      </p:pic>
      <p:sp>
        <p:nvSpPr>
          <p:cNvPr id="14" name="TextBox 2"/>
          <p:cNvSpPr txBox="1"/>
          <p:nvPr/>
        </p:nvSpPr>
        <p:spPr>
          <a:xfrm>
            <a:off x="0" y="0"/>
            <a:ext cx="1409410" cy="754694"/>
          </a:xfrm>
          <a:prstGeom prst="rect">
            <a:avLst/>
          </a:prstGeom>
          <a:noFill/>
        </p:spPr>
        <p:txBody>
          <a:bodyPr wrap="square" rtlCol="0">
            <a:spAutoFit/>
          </a:bodyPr>
          <a:lstStyle/>
          <a:p>
            <a:pPr algn="ctr">
              <a:lnSpc>
                <a:spcPct val="150000"/>
              </a:lnSpc>
              <a:spcAft>
                <a:spcPts val="1200"/>
              </a:spcAft>
            </a:pPr>
            <a:r>
              <a:rPr lang="en-US" sz="3200" dirty="0" smtClean="0"/>
              <a:t>But...</a:t>
            </a:r>
          </a:p>
        </p:txBody>
      </p:sp>
    </p:spTree>
    <p:extLst>
      <p:ext uri="{BB962C8B-B14F-4D97-AF65-F5344CB8AC3E}">
        <p14:creationId xmlns:p14="http://schemas.microsoft.com/office/powerpoint/2010/main" val="247570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66" y="4176529"/>
            <a:ext cx="31813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12"/>
          <p:cNvGraphicFramePr>
            <a:graphicFrameLocks noChangeAspect="1"/>
          </p:cNvGraphicFramePr>
          <p:nvPr>
            <p:extLst>
              <p:ext uri="{D42A27DB-BD31-4B8C-83A1-F6EECF244321}">
                <p14:modId xmlns:p14="http://schemas.microsoft.com/office/powerpoint/2010/main" val="1026456611"/>
              </p:ext>
            </p:extLst>
          </p:nvPr>
        </p:nvGraphicFramePr>
        <p:xfrm>
          <a:off x="5296566" y="2303647"/>
          <a:ext cx="2468840" cy="1506954"/>
        </p:xfrm>
        <a:graphic>
          <a:graphicData uri="http://schemas.openxmlformats.org/presentationml/2006/ole">
            <mc:AlternateContent xmlns:mc="http://schemas.openxmlformats.org/markup-compatibility/2006">
              <mc:Choice xmlns:v="urn:schemas-microsoft-com:vml" Requires="v">
                <p:oleObj spid="_x0000_s1157" name="Equation" r:id="rId4" imgW="1752480" imgH="1066680" progId="Equation.3">
                  <p:embed/>
                </p:oleObj>
              </mc:Choice>
              <mc:Fallback>
                <p:oleObj name="Equation" r:id="rId4" imgW="1752480" imgH="1066680" progId="Equation.3">
                  <p:embed/>
                  <p:pic>
                    <p:nvPicPr>
                      <p:cNvPr id="0" name=""/>
                      <p:cNvPicPr>
                        <a:picLocks noChangeAspect="1" noChangeArrowheads="1"/>
                      </p:cNvPicPr>
                      <p:nvPr/>
                    </p:nvPicPr>
                    <p:blipFill>
                      <a:blip r:embed="rId5"/>
                      <a:srcRect/>
                      <a:stretch>
                        <a:fillRect/>
                      </a:stretch>
                    </p:blipFill>
                    <p:spPr bwMode="auto">
                      <a:xfrm>
                        <a:off x="5296566" y="2303647"/>
                        <a:ext cx="2468840" cy="1506954"/>
                      </a:xfrm>
                      <a:prstGeom prst="rect">
                        <a:avLst/>
                      </a:prstGeom>
                      <a:solidFill>
                        <a:schemeClr val="bg1">
                          <a:alpha val="50000"/>
                        </a:schemeClr>
                      </a:solidFill>
                      <a:ln>
                        <a:noFill/>
                      </a:ln>
                      <a:effectLs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887108733"/>
              </p:ext>
            </p:extLst>
          </p:nvPr>
        </p:nvGraphicFramePr>
        <p:xfrm>
          <a:off x="1164845" y="2048845"/>
          <a:ext cx="1443038" cy="1090613"/>
        </p:xfrm>
        <a:graphic>
          <a:graphicData uri="http://schemas.openxmlformats.org/presentationml/2006/ole">
            <mc:AlternateContent xmlns:mc="http://schemas.openxmlformats.org/markup-compatibility/2006">
              <mc:Choice xmlns:v="urn:schemas-microsoft-com:vml" Requires="v">
                <p:oleObj spid="_x0000_s1158" name="Equazione" r:id="rId6" imgW="939600" imgH="711000" progId="Equation.3">
                  <p:embed/>
                </p:oleObj>
              </mc:Choice>
              <mc:Fallback>
                <p:oleObj name="Equazione" r:id="rId6" imgW="939600" imgH="71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4845" y="2048845"/>
                        <a:ext cx="1443038" cy="1090613"/>
                      </a:xfrm>
                      <a:prstGeom prst="rect">
                        <a:avLst/>
                      </a:prstGeom>
                      <a:solidFill>
                        <a:schemeClr val="bg1">
                          <a:alpha val="5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453" y="3337806"/>
            <a:ext cx="19018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2"/>
          <p:cNvSpPr txBox="1">
            <a:spLocks noChangeArrowheads="1"/>
          </p:cNvSpPr>
          <p:nvPr/>
        </p:nvSpPr>
        <p:spPr bwMode="auto">
          <a:xfrm>
            <a:off x="1" y="1286013"/>
            <a:ext cx="4392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b="1" dirty="0"/>
              <a:t>Circulators</a:t>
            </a:r>
            <a:r>
              <a:rPr lang="en-US" altLang="en-US" sz="1600" dirty="0"/>
              <a:t> are </a:t>
            </a:r>
            <a:r>
              <a:rPr lang="en-US" altLang="en-US" sz="1600" b="1" dirty="0"/>
              <a:t>non-reciprocal </a:t>
            </a:r>
            <a:r>
              <a:rPr lang="en-US" altLang="en-US" sz="1600" dirty="0"/>
              <a:t>(typically) </a:t>
            </a:r>
            <a:r>
              <a:rPr lang="en-US" altLang="en-US" sz="1600" b="1" dirty="0" smtClean="0"/>
              <a:t>3-ports </a:t>
            </a:r>
            <a:r>
              <a:rPr lang="en-US" altLang="en-US" sz="1600" dirty="0" smtClean="0"/>
              <a:t>devices </a:t>
            </a:r>
            <a:r>
              <a:rPr lang="en-US" altLang="en-US" sz="1600" dirty="0"/>
              <a:t>whose scattering matrix is ideally given by:</a:t>
            </a:r>
          </a:p>
        </p:txBody>
      </p:sp>
      <p:pic>
        <p:nvPicPr>
          <p:cNvPr id="1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9708" y="5027430"/>
            <a:ext cx="2373313"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p:nvPr/>
        </p:nvSpPr>
        <p:spPr>
          <a:xfrm>
            <a:off x="419390" y="-65455"/>
            <a:ext cx="8267410" cy="1318181"/>
          </a:xfrm>
          <a:prstGeom prst="rect">
            <a:avLst/>
          </a:prstGeom>
          <a:noFill/>
        </p:spPr>
        <p:txBody>
          <a:bodyPr wrap="square" rtlCol="0">
            <a:spAutoFit/>
          </a:bodyPr>
          <a:lstStyle/>
          <a:p>
            <a:pPr algn="ctr">
              <a:lnSpc>
                <a:spcPct val="150000"/>
              </a:lnSpc>
              <a:spcAft>
                <a:spcPts val="1200"/>
              </a:spcAft>
            </a:pPr>
            <a:r>
              <a:rPr lang="en-US" sz="2800" dirty="0" smtClean="0"/>
              <a:t>All this power has to be delivered to the accelerator and not to the power units (e.g. klystrons) </a:t>
            </a:r>
          </a:p>
        </p:txBody>
      </p:sp>
      <p:sp>
        <p:nvSpPr>
          <p:cNvPr id="13" name="CasellaDiTesto 2"/>
          <p:cNvSpPr txBox="1">
            <a:spLocks noChangeArrowheads="1"/>
          </p:cNvSpPr>
          <p:nvPr/>
        </p:nvSpPr>
        <p:spPr bwMode="auto">
          <a:xfrm>
            <a:off x="4553095" y="1286013"/>
            <a:ext cx="45572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r>
              <a:rPr lang="en-US" altLang="en-US" sz="1600" b="1" dirty="0" smtClean="0"/>
              <a:t>90° hybrids </a:t>
            </a:r>
            <a:r>
              <a:rPr lang="en-US" altLang="en-US" sz="1600" dirty="0" smtClean="0"/>
              <a:t>are </a:t>
            </a:r>
            <a:r>
              <a:rPr lang="en-US" altLang="en-US" sz="1600" b="1" dirty="0"/>
              <a:t>non-reciprocal </a:t>
            </a:r>
            <a:r>
              <a:rPr lang="en-US" altLang="en-US" sz="1600" dirty="0"/>
              <a:t>(typically) </a:t>
            </a:r>
            <a:r>
              <a:rPr lang="en-US" altLang="en-US" sz="1600" b="1" dirty="0" smtClean="0"/>
              <a:t>4-ports </a:t>
            </a:r>
            <a:r>
              <a:rPr lang="en-US" altLang="en-US" sz="1600" dirty="0" smtClean="0"/>
              <a:t>devices </a:t>
            </a:r>
            <a:r>
              <a:rPr lang="en-US" altLang="en-US" sz="1600" dirty="0"/>
              <a:t>whose scattering matrix is ideally given by:</a:t>
            </a:r>
          </a:p>
        </p:txBody>
      </p:sp>
    </p:spTree>
    <p:extLst>
      <p:ext uri="{BB962C8B-B14F-4D97-AF65-F5344CB8AC3E}">
        <p14:creationId xmlns:p14="http://schemas.microsoft.com/office/powerpoint/2010/main" val="19951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4578"/>
            <a:ext cx="8229600" cy="1143000"/>
          </a:xfrm>
        </p:spPr>
        <p:txBody>
          <a:bodyPr/>
          <a:lstStyle/>
          <a:p>
            <a:r>
              <a:rPr lang="en-US" dirty="0" smtClean="0"/>
              <a:t>Experimental activity #2</a:t>
            </a:r>
            <a:endParaRPr lang="en-US" dirty="0"/>
          </a:p>
        </p:txBody>
      </p:sp>
      <p:pic>
        <p:nvPicPr>
          <p:cNvPr id="4" name="Immagine 3"/>
          <p:cNvPicPr>
            <a:picLocks noChangeAspect="1"/>
          </p:cNvPicPr>
          <p:nvPr/>
        </p:nvPicPr>
        <p:blipFill rotWithShape="1">
          <a:blip r:embed="rId2" cstate="print">
            <a:extLst>
              <a:ext uri="{28A0092B-C50C-407E-A947-70E740481C1C}">
                <a14:useLocalDpi xmlns:a14="http://schemas.microsoft.com/office/drawing/2010/main" val="0"/>
              </a:ext>
            </a:extLst>
          </a:blip>
          <a:srcRect l="1188" t="3355" r="8844" b="6171"/>
          <a:stretch/>
        </p:blipFill>
        <p:spPr>
          <a:xfrm rot="16200000">
            <a:off x="4619597" y="1952964"/>
            <a:ext cx="5065414" cy="3820433"/>
          </a:xfrm>
          <a:prstGeom prst="rect">
            <a:avLst/>
          </a:prstGeom>
        </p:spPr>
      </p:pic>
      <p:sp>
        <p:nvSpPr>
          <p:cNvPr id="3" name="Segnaposto contenuto 2"/>
          <p:cNvSpPr>
            <a:spLocks noGrp="1"/>
          </p:cNvSpPr>
          <p:nvPr>
            <p:ph idx="1"/>
          </p:nvPr>
        </p:nvSpPr>
        <p:spPr>
          <a:xfrm>
            <a:off x="0" y="1330473"/>
            <a:ext cx="5016931" cy="5051323"/>
          </a:xfrm>
        </p:spPr>
        <p:txBody>
          <a:bodyPr>
            <a:normAutofit lnSpcReduction="10000"/>
          </a:bodyPr>
          <a:lstStyle/>
          <a:p>
            <a:r>
              <a:rPr lang="en-US" sz="1800" dirty="0" smtClean="0"/>
              <a:t>Frequency domain: tuning demonstration</a:t>
            </a:r>
          </a:p>
          <a:p>
            <a:r>
              <a:rPr lang="en-US" sz="1800" dirty="0" smtClean="0"/>
              <a:t>Time domain: set-up of the RF pulse</a:t>
            </a:r>
          </a:p>
          <a:p>
            <a:pPr lvl="1"/>
            <a:r>
              <a:rPr lang="en-US" sz="1400" dirty="0" smtClean="0"/>
              <a:t>CW signal at </a:t>
            </a:r>
            <a:r>
              <a:rPr lang="en-US" sz="1400" dirty="0"/>
              <a:t>2856 MHz </a:t>
            </a:r>
            <a:endParaRPr lang="en-US" sz="1400" dirty="0" smtClean="0"/>
          </a:p>
          <a:p>
            <a:pPr lvl="1"/>
            <a:r>
              <a:rPr lang="en-US" sz="1400" dirty="0"/>
              <a:t>Pulsed signal at 2856 MHz </a:t>
            </a:r>
            <a:r>
              <a:rPr lang="en-US" sz="1400" dirty="0" smtClean="0"/>
              <a:t>(5 us length, 100 Hz rep. rate)</a:t>
            </a:r>
          </a:p>
          <a:p>
            <a:r>
              <a:rPr lang="en-US" sz="1800" dirty="0" smtClean="0"/>
              <a:t>Time domain: visualization of SLED output pulse w/o 180° phase jump</a:t>
            </a:r>
          </a:p>
          <a:p>
            <a:pPr lvl="1"/>
            <a:r>
              <a:rPr lang="en-US" sz="1400" dirty="0" smtClean="0"/>
              <a:t>Resonant frequency fine tuning </a:t>
            </a:r>
          </a:p>
          <a:p>
            <a:r>
              <a:rPr lang="en-US" sz="1800" dirty="0" smtClean="0"/>
              <a:t>Frequency domain: realization of the 180° phase jump</a:t>
            </a:r>
          </a:p>
          <a:p>
            <a:pPr lvl="1"/>
            <a:r>
              <a:rPr lang="en-US" sz="1400" dirty="0" smtClean="0"/>
              <a:t>Design of a 180° phase shifting circuit</a:t>
            </a:r>
          </a:p>
          <a:p>
            <a:pPr lvl="1"/>
            <a:r>
              <a:rPr lang="en-US" sz="1400" dirty="0"/>
              <a:t>F</a:t>
            </a:r>
            <a:r>
              <a:rPr lang="en-US" sz="1400" dirty="0" smtClean="0"/>
              <a:t>unctionality cross-check of the 180° phase shifter provided</a:t>
            </a:r>
          </a:p>
          <a:p>
            <a:pPr lvl="1"/>
            <a:r>
              <a:rPr lang="en-US" sz="1400" dirty="0"/>
              <a:t>A</a:t>
            </a:r>
            <a:r>
              <a:rPr lang="en-US" sz="1400" dirty="0" smtClean="0"/>
              <a:t>ctual phase shift measurement</a:t>
            </a:r>
          </a:p>
          <a:p>
            <a:pPr lvl="1"/>
            <a:r>
              <a:rPr lang="en-US" sz="1400" dirty="0" smtClean="0"/>
              <a:t>Timing of the trigger signals </a:t>
            </a:r>
          </a:p>
          <a:p>
            <a:r>
              <a:rPr lang="en-US" sz="1800" dirty="0" smtClean="0">
                <a:solidFill>
                  <a:prstClr val="black"/>
                </a:solidFill>
              </a:rPr>
              <a:t>Time domain: visualization </a:t>
            </a:r>
            <a:r>
              <a:rPr lang="en-US" sz="1800" dirty="0">
                <a:solidFill>
                  <a:prstClr val="black"/>
                </a:solidFill>
              </a:rPr>
              <a:t>of SLED output pulse </a:t>
            </a:r>
            <a:r>
              <a:rPr lang="en-US" sz="1800" dirty="0" smtClean="0">
                <a:solidFill>
                  <a:prstClr val="black"/>
                </a:solidFill>
              </a:rPr>
              <a:t>with </a:t>
            </a:r>
            <a:r>
              <a:rPr lang="en-US" sz="1800" dirty="0">
                <a:solidFill>
                  <a:prstClr val="black"/>
                </a:solidFill>
              </a:rPr>
              <a:t>180° phase </a:t>
            </a:r>
            <a:r>
              <a:rPr lang="en-US" sz="1800" dirty="0" smtClean="0">
                <a:solidFill>
                  <a:prstClr val="black"/>
                </a:solidFill>
              </a:rPr>
              <a:t>jump</a:t>
            </a:r>
          </a:p>
          <a:p>
            <a:pPr lvl="1"/>
            <a:r>
              <a:rPr lang="en-US" sz="1400" dirty="0" smtClean="0">
                <a:solidFill>
                  <a:prstClr val="black"/>
                </a:solidFill>
              </a:rPr>
              <a:t>Eventual optimization of the SLED pulse</a:t>
            </a:r>
          </a:p>
          <a:p>
            <a:pPr lvl="1"/>
            <a:r>
              <a:rPr lang="en-US" sz="1400" dirty="0" smtClean="0">
                <a:solidFill>
                  <a:prstClr val="black"/>
                </a:solidFill>
              </a:rPr>
              <a:t>Qualitative measurement of energy/power gain</a:t>
            </a:r>
          </a:p>
          <a:p>
            <a:pPr lvl="1"/>
            <a:r>
              <a:rPr lang="en-US" sz="1400" dirty="0" smtClean="0">
                <a:solidFill>
                  <a:prstClr val="black"/>
                </a:solidFill>
              </a:rPr>
              <a:t>Scan </a:t>
            </a:r>
            <a:r>
              <a:rPr lang="en-US" sz="1400" dirty="0" err="1" smtClean="0">
                <a:solidFill>
                  <a:prstClr val="black"/>
                </a:solidFill>
              </a:rPr>
              <a:t>T</a:t>
            </a:r>
            <a:r>
              <a:rPr lang="en-US" sz="1400" baseline="-25000" dirty="0" err="1" smtClean="0">
                <a:solidFill>
                  <a:prstClr val="black"/>
                </a:solidFill>
              </a:rPr>
              <a:t>jump</a:t>
            </a:r>
            <a:r>
              <a:rPr lang="en-US" sz="1400" dirty="0" smtClean="0">
                <a:solidFill>
                  <a:prstClr val="black"/>
                </a:solidFill>
              </a:rPr>
              <a:t> vs energy gain</a:t>
            </a:r>
            <a:endParaRPr lang="en-US" sz="1400" dirty="0">
              <a:solidFill>
                <a:prstClr val="black"/>
              </a:solidFill>
            </a:endParaRPr>
          </a:p>
          <a:p>
            <a:pPr lvl="1"/>
            <a:endParaRPr lang="en-US" sz="1400" dirty="0" smtClean="0"/>
          </a:p>
        </p:txBody>
      </p:sp>
      <p:cxnSp>
        <p:nvCxnSpPr>
          <p:cNvPr id="6" name="Connettore 2 5"/>
          <p:cNvCxnSpPr>
            <a:stCxn id="19" idx="0"/>
          </p:cNvCxnSpPr>
          <p:nvPr/>
        </p:nvCxnSpPr>
        <p:spPr>
          <a:xfrm flipH="1" flipV="1">
            <a:off x="5468471" y="2079812"/>
            <a:ext cx="141692" cy="1164975"/>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p:cNvCxnSpPr>
            <a:stCxn id="20" idx="3"/>
          </p:cNvCxnSpPr>
          <p:nvPr/>
        </p:nvCxnSpPr>
        <p:spPr>
          <a:xfrm>
            <a:off x="6720696" y="2717718"/>
            <a:ext cx="776465" cy="66530"/>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24" idx="3"/>
          </p:cNvCxnSpPr>
          <p:nvPr/>
        </p:nvCxnSpPr>
        <p:spPr>
          <a:xfrm flipV="1">
            <a:off x="6185045" y="4545107"/>
            <a:ext cx="852248" cy="717176"/>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24" idx="3"/>
          </p:cNvCxnSpPr>
          <p:nvPr/>
        </p:nvCxnSpPr>
        <p:spPr>
          <a:xfrm flipV="1">
            <a:off x="6185045" y="4751295"/>
            <a:ext cx="1883190" cy="510988"/>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27" idx="0"/>
          </p:cNvCxnSpPr>
          <p:nvPr/>
        </p:nvCxnSpPr>
        <p:spPr>
          <a:xfrm flipV="1">
            <a:off x="8293391" y="1873624"/>
            <a:ext cx="0" cy="869805"/>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CasellaDiTesto 18"/>
          <p:cNvSpPr txBox="1"/>
          <p:nvPr/>
        </p:nvSpPr>
        <p:spPr>
          <a:xfrm>
            <a:off x="5267761" y="3244787"/>
            <a:ext cx="684803" cy="646331"/>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smtClean="0">
                <a:solidFill>
                  <a:schemeClr val="bg1"/>
                </a:solidFill>
              </a:rPr>
              <a:t>Input</a:t>
            </a:r>
          </a:p>
          <a:p>
            <a:pPr algn="ctr"/>
            <a:r>
              <a:rPr lang="en-US" dirty="0" smtClean="0">
                <a:solidFill>
                  <a:schemeClr val="bg1"/>
                </a:solidFill>
              </a:rPr>
              <a:t>port</a:t>
            </a:r>
            <a:endParaRPr lang="en-US" dirty="0">
              <a:solidFill>
                <a:schemeClr val="bg1"/>
              </a:solidFill>
            </a:endParaRPr>
          </a:p>
        </p:txBody>
      </p:sp>
      <p:sp>
        <p:nvSpPr>
          <p:cNvPr id="20" name="CasellaDiTesto 19"/>
          <p:cNvSpPr txBox="1"/>
          <p:nvPr/>
        </p:nvSpPr>
        <p:spPr>
          <a:xfrm>
            <a:off x="5937468" y="2394552"/>
            <a:ext cx="783228" cy="646331"/>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smtClean="0">
                <a:solidFill>
                  <a:schemeClr val="bg1"/>
                </a:solidFill>
              </a:rPr>
              <a:t>90°</a:t>
            </a:r>
          </a:p>
          <a:p>
            <a:pPr algn="ctr"/>
            <a:r>
              <a:rPr lang="en-US" dirty="0" smtClean="0">
                <a:solidFill>
                  <a:schemeClr val="bg1"/>
                </a:solidFill>
              </a:rPr>
              <a:t>hybrid</a:t>
            </a:r>
            <a:endParaRPr lang="en-US" dirty="0">
              <a:solidFill>
                <a:schemeClr val="bg1"/>
              </a:solidFill>
            </a:endParaRPr>
          </a:p>
        </p:txBody>
      </p:sp>
      <p:sp>
        <p:nvSpPr>
          <p:cNvPr id="24" name="CasellaDiTesto 23"/>
          <p:cNvSpPr txBox="1"/>
          <p:nvPr/>
        </p:nvSpPr>
        <p:spPr>
          <a:xfrm>
            <a:off x="5305445" y="4939117"/>
            <a:ext cx="879600" cy="646331"/>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smtClean="0">
                <a:solidFill>
                  <a:schemeClr val="bg1"/>
                </a:solidFill>
              </a:rPr>
              <a:t>High Q</a:t>
            </a:r>
          </a:p>
          <a:p>
            <a:pPr algn="ctr"/>
            <a:r>
              <a:rPr lang="en-US" dirty="0" smtClean="0">
                <a:solidFill>
                  <a:schemeClr val="bg1"/>
                </a:solidFill>
              </a:rPr>
              <a:t>cavities</a:t>
            </a:r>
          </a:p>
        </p:txBody>
      </p:sp>
      <p:sp>
        <p:nvSpPr>
          <p:cNvPr id="27" name="CasellaDiTesto 26"/>
          <p:cNvSpPr txBox="1"/>
          <p:nvPr/>
        </p:nvSpPr>
        <p:spPr>
          <a:xfrm>
            <a:off x="7865228" y="2743429"/>
            <a:ext cx="856325" cy="646331"/>
          </a:xfrm>
          <a:prstGeom prst="rect">
            <a:avLst/>
          </a:prstGeom>
          <a:solidFill>
            <a:schemeClr val="accent6">
              <a:lumMod val="75000"/>
            </a:schemeClr>
          </a:solidFill>
          <a:ln>
            <a:solidFill>
              <a:schemeClr val="bg1"/>
            </a:solid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smtClean="0">
                <a:solidFill>
                  <a:schemeClr val="bg1"/>
                </a:solidFill>
              </a:rPr>
              <a:t>Output</a:t>
            </a:r>
            <a:endParaRPr lang="en-US" dirty="0" smtClean="0">
              <a:solidFill>
                <a:schemeClr val="bg1"/>
              </a:solidFill>
            </a:endParaRPr>
          </a:p>
          <a:p>
            <a:pPr algn="ctr"/>
            <a:r>
              <a:rPr lang="en-US" dirty="0" smtClean="0">
                <a:solidFill>
                  <a:schemeClr val="bg1"/>
                </a:solidFill>
              </a:rPr>
              <a:t>port</a:t>
            </a:r>
            <a:endParaRPr lang="en-US" dirty="0">
              <a:solidFill>
                <a:schemeClr val="bg1"/>
              </a:solidFill>
            </a:endParaRPr>
          </a:p>
        </p:txBody>
      </p:sp>
    </p:spTree>
    <p:extLst>
      <p:ext uri="{BB962C8B-B14F-4D97-AF65-F5344CB8AC3E}">
        <p14:creationId xmlns:p14="http://schemas.microsoft.com/office/powerpoint/2010/main" val="268321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2376" y="-43455"/>
            <a:ext cx="8064896" cy="754694"/>
          </a:xfrm>
          <a:prstGeom prst="rect">
            <a:avLst/>
          </a:prstGeom>
          <a:noFill/>
        </p:spPr>
        <p:txBody>
          <a:bodyPr wrap="square" rtlCol="0">
            <a:spAutoFit/>
          </a:bodyPr>
          <a:lstStyle/>
          <a:p>
            <a:pPr algn="ctr">
              <a:lnSpc>
                <a:spcPct val="150000"/>
              </a:lnSpc>
              <a:spcAft>
                <a:spcPts val="1200"/>
              </a:spcAft>
            </a:pPr>
            <a:r>
              <a:rPr lang="en-US" sz="3200" dirty="0" smtClean="0"/>
              <a:t>The Idea</a:t>
            </a:r>
            <a:r>
              <a:rPr lang="en-US" sz="3200" dirty="0"/>
              <a:t>: SLED (Stanford </a:t>
            </a:r>
            <a:r>
              <a:rPr lang="en-US" sz="3200" dirty="0" err="1"/>
              <a:t>Linac</a:t>
            </a:r>
            <a:r>
              <a:rPr lang="en-US" sz="3200" dirty="0"/>
              <a:t> Energy </a:t>
            </a:r>
            <a:r>
              <a:rPr lang="en-US" sz="3200" dirty="0" err="1"/>
              <a:t>Doubler</a:t>
            </a:r>
            <a:r>
              <a:rPr lang="en-US" sz="3200" dirty="0" smtClean="0"/>
              <a:t>)</a:t>
            </a:r>
          </a:p>
        </p:txBody>
      </p:sp>
      <p:sp>
        <p:nvSpPr>
          <p:cNvPr id="31" name="TextBox 30"/>
          <p:cNvSpPr txBox="1"/>
          <p:nvPr/>
        </p:nvSpPr>
        <p:spPr>
          <a:xfrm>
            <a:off x="664814" y="4253890"/>
            <a:ext cx="8089160" cy="1338828"/>
          </a:xfrm>
          <a:prstGeom prst="rect">
            <a:avLst/>
          </a:prstGeom>
          <a:noFill/>
        </p:spPr>
        <p:txBody>
          <a:bodyPr wrap="square" rtlCol="0">
            <a:spAutoFit/>
          </a:bodyPr>
          <a:lstStyle/>
          <a:p>
            <a:pPr algn="just">
              <a:lnSpc>
                <a:spcPct val="150000"/>
              </a:lnSpc>
              <a:spcAft>
                <a:spcPts val="1200"/>
              </a:spcAft>
            </a:pPr>
            <a:r>
              <a:rPr lang="it-IT" dirty="0" smtClean="0"/>
              <a:t>A factor of 4 in power corresponds to a factor of 2 in accelerating gradient, i.e. In beam energy. Smart idea! But how a large RF power flowing in a waveguide can be manipulated in order to be compressed?</a:t>
            </a:r>
            <a:endParaRPr lang="en-US" dirty="0"/>
          </a:p>
        </p:txBody>
      </p:sp>
      <p:grpSp>
        <p:nvGrpSpPr>
          <p:cNvPr id="7" name="Gruppo 6"/>
          <p:cNvGrpSpPr/>
          <p:nvPr/>
        </p:nvGrpSpPr>
        <p:grpSpPr>
          <a:xfrm>
            <a:off x="322014" y="1687244"/>
            <a:ext cx="8585619" cy="2635756"/>
            <a:chOff x="341117" y="1816110"/>
            <a:chExt cx="8585619" cy="2635756"/>
          </a:xfrm>
        </p:grpSpPr>
        <p:sp>
          <p:nvSpPr>
            <p:cNvPr id="6" name="Rectangle 5"/>
            <p:cNvSpPr/>
            <p:nvPr/>
          </p:nvSpPr>
          <p:spPr>
            <a:xfrm>
              <a:off x="599547" y="2630685"/>
              <a:ext cx="2880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41117" y="2901600"/>
              <a:ext cx="4669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45958" y="2897223"/>
              <a:ext cx="46692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781368" y="2896110"/>
              <a:ext cx="12538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458126" y="2872137"/>
              <a:ext cx="14686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99547" y="3398520"/>
              <a:ext cx="2879874"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961275" y="4130040"/>
              <a:ext cx="720000" cy="0"/>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1685956" y="3221474"/>
                  <a:ext cx="707181"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4 </m:t>
                        </m:r>
                        <m:r>
                          <a:rPr lang="it-IT" b="0" i="1" smtClean="0">
                            <a:latin typeface="Cambria Math"/>
                            <a:ea typeface="Cambria Math"/>
                          </a:rPr>
                          <m:t>𝜇</m:t>
                        </m:r>
                        <m:r>
                          <a:rPr lang="it-IT" b="0" i="1" smtClean="0">
                            <a:latin typeface="Cambria Math"/>
                            <a:ea typeface="Cambria Math"/>
                          </a:rPr>
                          <m:t>𝑠</m:t>
                        </m:r>
                        <m:r>
                          <a:rPr lang="it-IT" b="0" i="1" smtClean="0">
                            <a:latin typeface="Cambria Math"/>
                          </a:rPr>
                          <m:t> </m:t>
                        </m:r>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685956" y="3221474"/>
                  <a:ext cx="707181" cy="369332"/>
                </a:xfrm>
                <a:prstGeom prst="rect">
                  <a:avLst/>
                </a:prstGeom>
                <a:blipFill rotWithShape="0">
                  <a:blip r:embed="rId2"/>
                  <a:stretch>
                    <a:fillRect t="-98333" b="-1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996477" y="4082534"/>
                  <a:ext cx="7071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1 </m:t>
                        </m:r>
                        <m:r>
                          <a:rPr lang="it-IT" b="0" i="1" smtClean="0">
                            <a:latin typeface="Cambria Math"/>
                            <a:ea typeface="Cambria Math"/>
                          </a:rPr>
                          <m:t>𝜇</m:t>
                        </m:r>
                        <m:r>
                          <a:rPr lang="it-IT" b="0" i="1" smtClean="0">
                            <a:latin typeface="Cambria Math"/>
                            <a:ea typeface="Cambria Math"/>
                          </a:rPr>
                          <m:t>𝑠</m:t>
                        </m:r>
                        <m:r>
                          <a:rPr lang="it-IT" b="0" i="1" smtClean="0">
                            <a:latin typeface="Cambria Math"/>
                          </a:rPr>
                          <m:t> </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996477" y="4082534"/>
                  <a:ext cx="707181" cy="369332"/>
                </a:xfrm>
                <a:prstGeom prst="rect">
                  <a:avLst/>
                </a:prstGeom>
                <a:blipFill rotWithShape="0">
                  <a:blip r:embed="rId3"/>
                  <a:stretch>
                    <a:fillRect t="-96721" b="-119672"/>
                  </a:stretch>
                </a:blipFill>
              </p:spPr>
              <p:txBody>
                <a:bodyPr/>
                <a:lstStyle/>
                <a:p>
                  <a:r>
                    <a:rPr lang="en-US">
                      <a:noFill/>
                    </a:rPr>
                    <a:t> </a:t>
                  </a:r>
                </a:p>
              </p:txBody>
            </p:sp>
          </mc:Fallback>
        </mc:AlternateContent>
        <p:cxnSp>
          <p:nvCxnSpPr>
            <p:cNvPr id="19" name="Straight Connector 18"/>
            <p:cNvCxnSpPr/>
            <p:nvPr/>
          </p:nvCxnSpPr>
          <p:spPr>
            <a:xfrm flipV="1">
              <a:off x="8112381" y="1816110"/>
              <a:ext cx="0" cy="1056027"/>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7617081" y="2167077"/>
                  <a:ext cx="115070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200 </m:t>
                        </m:r>
                        <m:r>
                          <a:rPr lang="it-IT" b="0" i="1" smtClean="0">
                            <a:latin typeface="Cambria Math"/>
                            <a:ea typeface="Cambria Math"/>
                          </a:rPr>
                          <m:t>𝑀𝑊</m:t>
                        </m:r>
                        <m:r>
                          <a:rPr lang="it-IT" b="0" i="1" smtClean="0">
                            <a:latin typeface="Cambria Math"/>
                          </a:rPr>
                          <m:t> </m:t>
                        </m:r>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617081" y="2167077"/>
                  <a:ext cx="1150700" cy="369332"/>
                </a:xfrm>
                <a:prstGeom prst="rect">
                  <a:avLst/>
                </a:prstGeom>
                <a:blipFill rotWithShape="0">
                  <a:blip r:embed="rId4"/>
                  <a:stretch>
                    <a:fillRect t="-98333" b="-123333"/>
                  </a:stretch>
                </a:blipFill>
              </p:spPr>
              <p:txBody>
                <a:bodyPr/>
                <a:lstStyle/>
                <a:p>
                  <a:r>
                    <a:rPr lang="en-US">
                      <a:noFill/>
                    </a:rPr>
                    <a:t> </a:t>
                  </a:r>
                </a:p>
              </p:txBody>
            </p:sp>
          </mc:Fallback>
        </mc:AlternateContent>
        <p:sp>
          <p:nvSpPr>
            <p:cNvPr id="10" name="Rectangle 9"/>
            <p:cNvSpPr/>
            <p:nvPr/>
          </p:nvSpPr>
          <p:spPr>
            <a:xfrm>
              <a:off x="6953655" y="1816110"/>
              <a:ext cx="720000" cy="216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V="1">
              <a:off x="3776601" y="2630685"/>
              <a:ext cx="0" cy="242055"/>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266061" y="2293780"/>
                  <a:ext cx="10224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50 </m:t>
                        </m:r>
                        <m:r>
                          <a:rPr lang="it-IT" b="0" i="1" smtClean="0">
                            <a:latin typeface="Cambria Math"/>
                            <a:ea typeface="Cambria Math"/>
                          </a:rPr>
                          <m:t>𝑀𝑊</m:t>
                        </m:r>
                        <m:r>
                          <a:rPr lang="it-IT" b="0" i="1" smtClean="0">
                            <a:latin typeface="Cambria Math"/>
                          </a:rPr>
                          <m:t> </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3266061" y="2293780"/>
                  <a:ext cx="1022459" cy="369332"/>
                </a:xfrm>
                <a:prstGeom prst="rect">
                  <a:avLst/>
                </a:prstGeom>
                <a:blipFill rotWithShape="0">
                  <a:blip r:embed="rId5"/>
                  <a:stretch>
                    <a:fillRect t="-98333" b="-123333"/>
                  </a:stretch>
                </a:blipFill>
              </p:spPr>
              <p:txBody>
                <a:bodyPr/>
                <a:lstStyle/>
                <a:p>
                  <a:r>
                    <a:rPr lang="en-US">
                      <a:noFill/>
                    </a:rPr>
                    <a:t> </a:t>
                  </a:r>
                </a:p>
              </p:txBody>
            </p:sp>
          </mc:Fallback>
        </mc:AlternateContent>
        <p:grpSp>
          <p:nvGrpSpPr>
            <p:cNvPr id="2" name="Gruppo 1"/>
            <p:cNvGrpSpPr/>
            <p:nvPr/>
          </p:nvGrpSpPr>
          <p:grpSpPr>
            <a:xfrm>
              <a:off x="4286314" y="2014887"/>
              <a:ext cx="1303020" cy="1714500"/>
              <a:chOff x="4800600" y="2049780"/>
              <a:chExt cx="1303020" cy="1714500"/>
            </a:xfrm>
          </p:grpSpPr>
          <p:sp>
            <p:nvSpPr>
              <p:cNvPr id="28" name="Right Arrow 27"/>
              <p:cNvSpPr/>
              <p:nvPr/>
            </p:nvSpPr>
            <p:spPr>
              <a:xfrm>
                <a:off x="4800600" y="2049780"/>
                <a:ext cx="1303020" cy="1714500"/>
              </a:xfrm>
              <a:prstGeom prst="rightArrow">
                <a:avLst>
                  <a:gd name="adj1" fmla="val 50000"/>
                  <a:gd name="adj2" fmla="val 6250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844780" y="2553592"/>
                <a:ext cx="1228360" cy="523220"/>
              </a:xfrm>
              <a:prstGeom prst="rect">
                <a:avLst/>
              </a:prstGeom>
              <a:noFill/>
            </p:spPr>
            <p:txBody>
              <a:bodyPr wrap="square" rtlCol="0">
                <a:spAutoFit/>
              </a:bodyPr>
              <a:lstStyle/>
              <a:p>
                <a:r>
                  <a:rPr lang="it-IT" sz="1400" b="1" i="1" dirty="0" smtClean="0">
                    <a:solidFill>
                      <a:srgbClr val="002060"/>
                    </a:solidFill>
                  </a:rPr>
                  <a:t>Pulse Compression</a:t>
                </a:r>
                <a:endParaRPr lang="en-US" sz="1400" b="1" i="1" dirty="0">
                  <a:solidFill>
                    <a:srgbClr val="002060"/>
                  </a:solidFill>
                </a:endParaRPr>
              </a:p>
            </p:txBody>
          </p:sp>
        </p:grpSp>
        <mc:AlternateContent xmlns:mc="http://schemas.openxmlformats.org/markup-compatibility/2006" xmlns:a14="http://schemas.microsoft.com/office/drawing/2010/main">
          <mc:Choice Requires="a14">
            <p:sp>
              <p:nvSpPr>
                <p:cNvPr id="30" name="TextBox 29"/>
                <p:cNvSpPr txBox="1"/>
                <p:nvPr/>
              </p:nvSpPr>
              <p:spPr>
                <a:xfrm>
                  <a:off x="3542531" y="3767619"/>
                  <a:ext cx="25161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𝑃𝑢𝑙𝑠𝑒</m:t>
                        </m:r>
                        <m:r>
                          <a:rPr lang="it-IT" b="0" i="1" smtClean="0">
                            <a:latin typeface="Cambria Math"/>
                          </a:rPr>
                          <m:t> </m:t>
                        </m:r>
                        <m:r>
                          <a:rPr lang="it-IT" b="0" i="1" smtClean="0">
                            <a:latin typeface="Cambria Math"/>
                          </a:rPr>
                          <m:t>𝐸𝑛𝑒𝑟𝑔𝑦</m:t>
                        </m:r>
                        <m:r>
                          <a:rPr lang="it-IT" b="0" i="1" smtClean="0">
                            <a:latin typeface="Cambria Math"/>
                          </a:rPr>
                          <m:t> ≈200 </m:t>
                        </m:r>
                        <m:r>
                          <a:rPr lang="it-IT" b="0" i="1" smtClean="0">
                            <a:latin typeface="Cambria Math"/>
                            <a:ea typeface="Cambria Math"/>
                          </a:rPr>
                          <m:t>𝐽</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3542531" y="3767619"/>
                  <a:ext cx="2516138" cy="369332"/>
                </a:xfrm>
                <a:prstGeom prst="rect">
                  <a:avLst/>
                </a:prstGeom>
                <a:blipFill rotWithShape="0">
                  <a:blip r:embed="rId6"/>
                  <a:stretch>
                    <a:fillRect t="-95082" b="-1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979598" y="3598902"/>
                  <a:ext cx="20942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b="0" i="1" smtClean="0">
                            <a:latin typeface="Cambria Math"/>
                          </a:rPr>
                          <m:t>𝑘𝑙𝑦𝑠𝑡𝑟𝑜𝑛</m:t>
                        </m:r>
                        <m:r>
                          <a:rPr lang="it-IT" b="0" i="1" smtClean="0">
                            <a:latin typeface="Cambria Math"/>
                          </a:rPr>
                          <m:t> </m:t>
                        </m:r>
                        <m:r>
                          <a:rPr lang="it-IT" b="0" i="1" smtClean="0">
                            <a:latin typeface="Cambria Math"/>
                          </a:rPr>
                          <m:t>𝑅𝐹</m:t>
                        </m:r>
                        <m:r>
                          <a:rPr lang="it-IT" b="0" i="1" smtClean="0">
                            <a:latin typeface="Cambria Math"/>
                          </a:rPr>
                          <m:t> </m:t>
                        </m:r>
                        <m:r>
                          <a:rPr lang="it-IT" b="0" i="1" smtClean="0">
                            <a:latin typeface="Cambria Math"/>
                          </a:rPr>
                          <m:t>𝑝𝑢𝑙𝑠𝑒</m:t>
                        </m:r>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979598" y="3598902"/>
                  <a:ext cx="2094291" cy="369332"/>
                </a:xfrm>
                <a:prstGeom prst="rect">
                  <a:avLst/>
                </a:prstGeom>
                <a:blipFill rotWithShape="0">
                  <a:blip r:embed="rId7"/>
                  <a:stretch>
                    <a:fillRect t="-98333" b="-123333"/>
                  </a:stretch>
                </a:blipFill>
              </p:spPr>
              <p:txBody>
                <a:bodyPr/>
                <a:lstStyle/>
                <a:p>
                  <a:r>
                    <a:rPr lang="en-US">
                      <a:noFill/>
                    </a:rPr>
                    <a:t> </a:t>
                  </a:r>
                </a:p>
              </p:txBody>
            </p:sp>
          </mc:Fallback>
        </mc:AlternateContent>
      </p:grpSp>
      <p:sp>
        <p:nvSpPr>
          <p:cNvPr id="4" name="Rettangolo 3"/>
          <p:cNvSpPr/>
          <p:nvPr/>
        </p:nvSpPr>
        <p:spPr>
          <a:xfrm>
            <a:off x="664814" y="5585133"/>
            <a:ext cx="8083864" cy="923330"/>
          </a:xfrm>
          <a:prstGeom prst="rect">
            <a:avLst/>
          </a:prstGeom>
        </p:spPr>
        <p:txBody>
          <a:bodyPr wrap="square">
            <a:spAutoFit/>
          </a:bodyPr>
          <a:lstStyle/>
          <a:p>
            <a:pPr>
              <a:lnSpc>
                <a:spcPct val="150000"/>
              </a:lnSpc>
              <a:spcAft>
                <a:spcPts val="1200"/>
              </a:spcAft>
            </a:pPr>
            <a:r>
              <a:rPr lang="it-IT" dirty="0" err="1" smtClean="0"/>
              <a:t>This</a:t>
            </a:r>
            <a:r>
              <a:rPr lang="it-IT" dirty="0" smtClean="0"/>
              <a:t> </a:t>
            </a:r>
            <a:r>
              <a:rPr lang="it-IT" dirty="0"/>
              <a:t>idea </a:t>
            </a:r>
            <a:r>
              <a:rPr lang="it-IT" dirty="0" err="1"/>
              <a:t>has</a:t>
            </a:r>
            <a:r>
              <a:rPr lang="it-IT" dirty="0"/>
              <a:t> </a:t>
            </a:r>
            <a:r>
              <a:rPr lang="it-IT" dirty="0" err="1"/>
              <a:t>been</a:t>
            </a:r>
            <a:r>
              <a:rPr lang="it-IT" dirty="0"/>
              <a:t> </a:t>
            </a:r>
            <a:r>
              <a:rPr lang="it-IT" dirty="0" err="1"/>
              <a:t>firstly</a:t>
            </a:r>
            <a:r>
              <a:rPr lang="it-IT" dirty="0"/>
              <a:t> </a:t>
            </a:r>
            <a:r>
              <a:rPr lang="it-IT" dirty="0" err="1"/>
              <a:t>implemented</a:t>
            </a:r>
            <a:r>
              <a:rPr lang="it-IT" dirty="0"/>
              <a:t> </a:t>
            </a:r>
            <a:r>
              <a:rPr lang="it-IT" dirty="0" err="1"/>
              <a:t>at</a:t>
            </a:r>
            <a:r>
              <a:rPr lang="it-IT" dirty="0"/>
              <a:t> SLAC in the </a:t>
            </a:r>
            <a:r>
              <a:rPr lang="it-IT" dirty="0" smtClean="0"/>
              <a:t>70’s [1]. </a:t>
            </a:r>
            <a:r>
              <a:rPr lang="it-IT" b="1" dirty="0">
                <a:solidFill>
                  <a:srgbClr val="FF0000"/>
                </a:solidFill>
              </a:rPr>
              <a:t>The </a:t>
            </a:r>
            <a:r>
              <a:rPr lang="it-IT" b="1" dirty="0" err="1">
                <a:solidFill>
                  <a:srgbClr val="FF0000"/>
                </a:solidFill>
              </a:rPr>
              <a:t>compression</a:t>
            </a:r>
            <a:r>
              <a:rPr lang="it-IT" b="1" dirty="0">
                <a:solidFill>
                  <a:srgbClr val="FF0000"/>
                </a:solidFill>
              </a:rPr>
              <a:t> </a:t>
            </a:r>
            <a:r>
              <a:rPr lang="it-IT" b="1" dirty="0" err="1">
                <a:solidFill>
                  <a:srgbClr val="FF0000"/>
                </a:solidFill>
              </a:rPr>
              <a:t>is</a:t>
            </a:r>
            <a:r>
              <a:rPr lang="it-IT" b="1" dirty="0">
                <a:solidFill>
                  <a:srgbClr val="FF0000"/>
                </a:solidFill>
              </a:rPr>
              <a:t> </a:t>
            </a:r>
            <a:r>
              <a:rPr lang="it-IT" b="1" dirty="0" err="1">
                <a:solidFill>
                  <a:srgbClr val="FF0000"/>
                </a:solidFill>
              </a:rPr>
              <a:t>obtained</a:t>
            </a:r>
            <a:r>
              <a:rPr lang="it-IT" b="1" dirty="0">
                <a:solidFill>
                  <a:srgbClr val="FF0000"/>
                </a:solidFill>
              </a:rPr>
              <a:t> by </a:t>
            </a:r>
            <a:r>
              <a:rPr lang="it-IT" b="1" dirty="0" err="1">
                <a:solidFill>
                  <a:srgbClr val="FF0000"/>
                </a:solidFill>
              </a:rPr>
              <a:t>capturing</a:t>
            </a:r>
            <a:r>
              <a:rPr lang="it-IT" b="1" dirty="0">
                <a:solidFill>
                  <a:srgbClr val="FF0000"/>
                </a:solidFill>
              </a:rPr>
              <a:t> the RF </a:t>
            </a:r>
            <a:r>
              <a:rPr lang="it-IT" b="1" dirty="0" err="1">
                <a:solidFill>
                  <a:srgbClr val="FF0000"/>
                </a:solidFill>
              </a:rPr>
              <a:t>power</a:t>
            </a:r>
            <a:r>
              <a:rPr lang="it-IT" b="1" dirty="0">
                <a:solidFill>
                  <a:srgbClr val="FF0000"/>
                </a:solidFill>
              </a:rPr>
              <a:t> </a:t>
            </a:r>
            <a:r>
              <a:rPr lang="it-IT" b="1" dirty="0" err="1">
                <a:solidFill>
                  <a:srgbClr val="FF0000"/>
                </a:solidFill>
              </a:rPr>
              <a:t>reflected</a:t>
            </a:r>
            <a:r>
              <a:rPr lang="it-IT" b="1" dirty="0">
                <a:solidFill>
                  <a:srgbClr val="FF0000"/>
                </a:solidFill>
              </a:rPr>
              <a:t> by high-</a:t>
            </a:r>
            <a:r>
              <a:rPr lang="it-IT" b="1" dirty="0" err="1">
                <a:solidFill>
                  <a:srgbClr val="FF0000"/>
                </a:solidFill>
              </a:rPr>
              <a:t>Q</a:t>
            </a:r>
            <a:r>
              <a:rPr lang="it-IT" b="1" dirty="0">
                <a:solidFill>
                  <a:srgbClr val="FF0000"/>
                </a:solidFill>
              </a:rPr>
              <a:t> </a:t>
            </a:r>
            <a:r>
              <a:rPr lang="it-IT" b="1" dirty="0" err="1">
                <a:solidFill>
                  <a:srgbClr val="FF0000"/>
                </a:solidFill>
              </a:rPr>
              <a:t>resonant</a:t>
            </a:r>
            <a:r>
              <a:rPr lang="it-IT" b="1" dirty="0">
                <a:solidFill>
                  <a:srgbClr val="FF0000"/>
                </a:solidFill>
              </a:rPr>
              <a:t> </a:t>
            </a:r>
            <a:r>
              <a:rPr lang="it-IT" b="1" dirty="0" err="1">
                <a:solidFill>
                  <a:srgbClr val="FF0000"/>
                </a:solidFill>
              </a:rPr>
              <a:t>cavities</a:t>
            </a:r>
            <a:r>
              <a:rPr lang="it-IT" dirty="0"/>
              <a:t>. </a:t>
            </a:r>
          </a:p>
        </p:txBody>
      </p:sp>
      <p:sp>
        <p:nvSpPr>
          <p:cNvPr id="5" name="Rettangolo 4"/>
          <p:cNvSpPr/>
          <p:nvPr/>
        </p:nvSpPr>
        <p:spPr>
          <a:xfrm>
            <a:off x="664814" y="824271"/>
            <a:ext cx="8083864" cy="923330"/>
          </a:xfrm>
          <a:prstGeom prst="rect">
            <a:avLst/>
          </a:prstGeom>
        </p:spPr>
        <p:txBody>
          <a:bodyPr wrap="square">
            <a:spAutoFit/>
          </a:bodyPr>
          <a:lstStyle/>
          <a:p>
            <a:pPr algn="just">
              <a:lnSpc>
                <a:spcPct val="150000"/>
              </a:lnSpc>
              <a:spcAft>
                <a:spcPts val="1200"/>
              </a:spcAft>
            </a:pPr>
            <a:r>
              <a:rPr lang="it-IT" dirty="0" err="1"/>
              <a:t>Let’s</a:t>
            </a:r>
            <a:r>
              <a:rPr lang="it-IT" dirty="0"/>
              <a:t> </a:t>
            </a:r>
            <a:r>
              <a:rPr lang="it-IT" dirty="0" err="1"/>
              <a:t>compress</a:t>
            </a:r>
            <a:r>
              <a:rPr lang="it-IT" dirty="0"/>
              <a:t> the </a:t>
            </a:r>
            <a:r>
              <a:rPr lang="it-IT" dirty="0" err="1"/>
              <a:t>energy</a:t>
            </a:r>
            <a:r>
              <a:rPr lang="it-IT" dirty="0"/>
              <a:t> of the RF </a:t>
            </a:r>
            <a:r>
              <a:rPr lang="it-IT" dirty="0" err="1"/>
              <a:t>pulse</a:t>
            </a:r>
            <a:r>
              <a:rPr lang="it-IT" dirty="0"/>
              <a:t> in </a:t>
            </a:r>
            <a:r>
              <a:rPr lang="it-IT" dirty="0" err="1"/>
              <a:t>about</a:t>
            </a:r>
            <a:r>
              <a:rPr lang="it-IT" dirty="0"/>
              <a:t> 1 </a:t>
            </a:r>
            <a:r>
              <a:rPr lang="it-IT" dirty="0" err="1"/>
              <a:t>filling</a:t>
            </a:r>
            <a:r>
              <a:rPr lang="it-IT" dirty="0"/>
              <a:t>  time to </a:t>
            </a:r>
            <a:r>
              <a:rPr lang="it-IT" dirty="0" err="1"/>
              <a:t>increase</a:t>
            </a:r>
            <a:r>
              <a:rPr lang="it-IT" dirty="0"/>
              <a:t> the </a:t>
            </a:r>
            <a:r>
              <a:rPr lang="it-IT" dirty="0" err="1"/>
              <a:t>peak</a:t>
            </a:r>
            <a:r>
              <a:rPr lang="it-IT" dirty="0"/>
              <a:t> </a:t>
            </a:r>
            <a:r>
              <a:rPr lang="it-IT" dirty="0" err="1"/>
              <a:t>power</a:t>
            </a:r>
            <a:r>
              <a:rPr lang="it-IT" dirty="0"/>
              <a:t> to the maximum!</a:t>
            </a:r>
            <a:endParaRPr lang="en-US" dirty="0"/>
          </a:p>
        </p:txBody>
      </p:sp>
      <p:sp>
        <p:nvSpPr>
          <p:cNvPr id="13" name="Rettangolo 12"/>
          <p:cNvSpPr/>
          <p:nvPr/>
        </p:nvSpPr>
        <p:spPr>
          <a:xfrm>
            <a:off x="659518" y="6485519"/>
            <a:ext cx="6858000" cy="276999"/>
          </a:xfrm>
          <a:prstGeom prst="rect">
            <a:avLst/>
          </a:prstGeom>
        </p:spPr>
        <p:txBody>
          <a:bodyPr wrap="square">
            <a:spAutoFit/>
          </a:bodyPr>
          <a:lstStyle/>
          <a:p>
            <a:r>
              <a:rPr lang="en-US" sz="1200" dirty="0" smtClean="0"/>
              <a:t>[1] </a:t>
            </a:r>
            <a:r>
              <a:rPr lang="en-US" sz="1200" dirty="0" err="1" smtClean="0"/>
              <a:t>Farkas</a:t>
            </a:r>
            <a:r>
              <a:rPr lang="en-US" sz="1200" dirty="0" smtClean="0"/>
              <a:t> et al. </a:t>
            </a:r>
            <a:r>
              <a:rPr lang="en-US" sz="1200" dirty="0"/>
              <a:t>- SLED A method of doubling SLAC energy</a:t>
            </a:r>
          </a:p>
        </p:txBody>
      </p:sp>
    </p:spTree>
    <p:extLst>
      <p:ext uri="{BB962C8B-B14F-4D97-AF65-F5344CB8AC3E}">
        <p14:creationId xmlns:p14="http://schemas.microsoft.com/office/powerpoint/2010/main" val="2334337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676900" y="1027140"/>
            <a:ext cx="3190875" cy="1952626"/>
            <a:chOff x="5305425" y="228600"/>
            <a:chExt cx="3190875" cy="1952626"/>
          </a:xfrm>
        </p:grpSpPr>
        <p:pic>
          <p:nvPicPr>
            <p:cNvPr id="3082" name="Picture 10" descr="https://upload.wikimedia.org/wikipedia/commons/0/07/Reflex_klystrons_and_microwave_cavities.jpg"/>
            <p:cNvPicPr>
              <a:picLocks noChangeAspect="1" noChangeArrowheads="1"/>
            </p:cNvPicPr>
            <p:nvPr/>
          </p:nvPicPr>
          <p:blipFill rotWithShape="1">
            <a:blip r:embed="rId3">
              <a:extLst>
                <a:ext uri="{28A0092B-C50C-407E-A947-70E740481C1C}">
                  <a14:useLocalDpi xmlns:a14="http://schemas.microsoft.com/office/drawing/2010/main" val="0"/>
                </a:ext>
              </a:extLst>
            </a:blip>
            <a:srcRect t="11638" r="11525"/>
            <a:stretch/>
          </p:blipFill>
          <p:spPr bwMode="auto">
            <a:xfrm>
              <a:off x="5305425" y="228600"/>
              <a:ext cx="2971800" cy="195262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934200" y="228600"/>
              <a:ext cx="156210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314324" y="1892829"/>
                <a:ext cx="4991101" cy="1815882"/>
              </a:xfrm>
              <a:prstGeom prst="rect">
                <a:avLst/>
              </a:prstGeom>
              <a:noFill/>
            </p:spPr>
            <p:txBody>
              <a:bodyPr wrap="square" rtlCol="0">
                <a:spAutoFit/>
              </a:bodyPr>
              <a:lstStyle/>
              <a:p>
                <a:pPr algn="just"/>
                <a:r>
                  <a:rPr lang="en-GB" sz="1600" dirty="0" smtClean="0"/>
                  <a:t>The coupling strength of a port can be measured as the amount of power </a:t>
                </a:r>
                <a14:m>
                  <m:oMath xmlns:m="http://schemas.openxmlformats.org/officeDocument/2006/math">
                    <m:sSub>
                      <m:sSubPr>
                        <m:ctrlPr>
                          <a:rPr lang="en-GB" sz="1600" i="1" smtClean="0">
                            <a:latin typeface="Cambria Math" charset="0"/>
                          </a:rPr>
                        </m:ctrlPr>
                      </m:sSubPr>
                      <m:e>
                        <m:r>
                          <a:rPr lang="it-IT" sz="1600" b="0" i="1" smtClean="0">
                            <a:latin typeface="Cambria Math"/>
                          </a:rPr>
                          <m:t>𝑃</m:t>
                        </m:r>
                      </m:e>
                      <m:sub>
                        <m:r>
                          <a:rPr lang="it-IT" sz="1600" b="0" i="1" smtClean="0">
                            <a:latin typeface="Cambria Math"/>
                          </a:rPr>
                          <m:t>𝑜𝑢𝑡</m:t>
                        </m:r>
                      </m:sub>
                    </m:sSub>
                  </m:oMath>
                </a14:m>
                <a:r>
                  <a:rPr lang="en-GB" sz="1600" dirty="0" smtClean="0"/>
                  <a:t> </a:t>
                </a:r>
                <a:r>
                  <a:rPr lang="en-GB" sz="1600" dirty="0"/>
                  <a:t>extracted </a:t>
                </a:r>
                <a:r>
                  <a:rPr lang="en-GB" sz="1600" dirty="0" smtClean="0"/>
                  <a:t>from the </a:t>
                </a:r>
                <a:r>
                  <a:rPr lang="en-GB" sz="1600" dirty="0"/>
                  <a:t>cavity through the port itself for a given level of the mode fields inside. </a:t>
                </a:r>
                <a:endParaRPr lang="en-GB" sz="1600" dirty="0" smtClean="0"/>
              </a:p>
              <a:p>
                <a:pPr algn="just"/>
                <a:endParaRPr lang="en-GB" sz="1600" dirty="0"/>
              </a:p>
              <a:p>
                <a:pPr algn="just"/>
                <a:r>
                  <a:rPr lang="en-GB" sz="1600" dirty="0" smtClean="0"/>
                  <a:t>This </a:t>
                </a:r>
                <a:r>
                  <a:rPr lang="en-GB" sz="1600" dirty="0"/>
                  <a:t>leads to the definitions of the </a:t>
                </a:r>
                <a:r>
                  <a:rPr lang="en-GB" sz="1600" b="1" dirty="0">
                    <a:solidFill>
                      <a:srgbClr val="FF0000"/>
                    </a:solidFill>
                  </a:rPr>
                  <a:t>external-Q</a:t>
                </a:r>
                <a:r>
                  <a:rPr lang="en-GB" sz="1600" dirty="0"/>
                  <a:t> (</a:t>
                </a:r>
                <a14:m>
                  <m:oMath xmlns:m="http://schemas.openxmlformats.org/officeDocument/2006/math">
                    <m:sSub>
                      <m:sSubPr>
                        <m:ctrlPr>
                          <a:rPr lang="en-GB" sz="1600" i="1">
                            <a:latin typeface="Cambria Math" charset="0"/>
                          </a:rPr>
                        </m:ctrlPr>
                      </m:sSubPr>
                      <m:e>
                        <m:r>
                          <a:rPr lang="it-IT" sz="1600" b="0" i="1" smtClean="0">
                            <a:latin typeface="Cambria Math"/>
                          </a:rPr>
                          <m:t>𝑄</m:t>
                        </m:r>
                      </m:e>
                      <m:sub>
                        <m:r>
                          <a:rPr lang="it-IT" sz="1600" b="0" i="1" smtClean="0">
                            <a:latin typeface="Cambria Math"/>
                          </a:rPr>
                          <m:t>𝑒𝑥𝑡</m:t>
                        </m:r>
                      </m:sub>
                    </m:sSub>
                  </m:oMath>
                </a14:m>
                <a:r>
                  <a:rPr lang="en-GB" sz="1600" dirty="0"/>
                  <a:t>) (in analogy with the definition of the resonance quality factor </a:t>
                </a:r>
                <a14:m>
                  <m:oMath xmlns:m="http://schemas.openxmlformats.org/officeDocument/2006/math">
                    <m:sSub>
                      <m:sSubPr>
                        <m:ctrlPr>
                          <a:rPr lang="en-GB" sz="1600" i="1">
                            <a:latin typeface="Cambria Math" charset="0"/>
                          </a:rPr>
                        </m:ctrlPr>
                      </m:sSubPr>
                      <m:e>
                        <m:r>
                          <a:rPr lang="it-IT" sz="1600" i="1">
                            <a:latin typeface="Cambria Math"/>
                          </a:rPr>
                          <m:t>𝑄</m:t>
                        </m:r>
                      </m:e>
                      <m:sub>
                        <m:r>
                          <a:rPr lang="it-IT" sz="1600" b="0" i="1" smtClean="0">
                            <a:latin typeface="Cambria Math"/>
                          </a:rPr>
                          <m:t>0</m:t>
                        </m:r>
                      </m:sub>
                    </m:sSub>
                  </m:oMath>
                </a14:m>
                <a:r>
                  <a:rPr lang="en-GB" sz="1600" dirty="0"/>
                  <a:t>) and coupling coefficient  of a coupler according to </a:t>
                </a:r>
                <a:r>
                  <a:rPr lang="en-GB" sz="1600" dirty="0" smtClean="0"/>
                  <a:t>:</a:t>
                </a:r>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314324" y="1892829"/>
                <a:ext cx="4991101" cy="1815882"/>
              </a:xfrm>
              <a:prstGeom prst="rect">
                <a:avLst/>
              </a:prstGeom>
              <a:blipFill rotWithShape="0">
                <a:blip r:embed="rId4"/>
                <a:stretch>
                  <a:fillRect l="-733" t="-1010" r="-733" b="-3704"/>
                </a:stretch>
              </a:blipFill>
            </p:spPr>
            <p:txBody>
              <a:bodyPr/>
              <a:lstStyle/>
              <a:p>
                <a:r>
                  <a:rPr lang="en-US">
                    <a:noFill/>
                  </a:rPr>
                  <a:t> </a:t>
                </a:r>
              </a:p>
            </p:txBody>
          </p:sp>
        </mc:Fallback>
      </mc:AlternateContent>
      <p:sp>
        <p:nvSpPr>
          <p:cNvPr id="9" name="Rectangle 2"/>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123557556"/>
              </p:ext>
            </p:extLst>
          </p:nvPr>
        </p:nvGraphicFramePr>
        <p:xfrm>
          <a:off x="5362577" y="3194598"/>
          <a:ext cx="3051810" cy="617220"/>
        </p:xfrm>
        <a:graphic>
          <a:graphicData uri="http://schemas.openxmlformats.org/presentationml/2006/ole">
            <mc:AlternateContent xmlns:mc="http://schemas.openxmlformats.org/markup-compatibility/2006">
              <mc:Choice xmlns:v="urn:schemas-microsoft-com:vml" Requires="v">
                <p:oleObj spid="_x0000_s3192" name="Equation" r:id="rId5" imgW="3390900" imgH="685800" progId="Equation.3">
                  <p:embed/>
                </p:oleObj>
              </mc:Choice>
              <mc:Fallback>
                <p:oleObj name="Equation" r:id="rId5" imgW="3390900" imgH="6858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2577" y="3194598"/>
                        <a:ext cx="3051810" cy="617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14324" y="4350424"/>
            <a:ext cx="8458200" cy="1077218"/>
          </a:xfrm>
          <a:prstGeom prst="rect">
            <a:avLst/>
          </a:prstGeom>
          <a:noFill/>
        </p:spPr>
        <p:txBody>
          <a:bodyPr wrap="square" rtlCol="0">
            <a:spAutoFit/>
          </a:bodyPr>
          <a:lstStyle/>
          <a:p>
            <a:pPr algn="just"/>
            <a:r>
              <a:rPr lang="en-GB" sz="1600" b="1" dirty="0">
                <a:solidFill>
                  <a:srgbClr val="FF0000"/>
                </a:solidFill>
              </a:rPr>
              <a:t>The extra-power flow through the cavity couplers</a:t>
            </a:r>
            <a:r>
              <a:rPr lang="en-GB" sz="1600" dirty="0"/>
              <a:t>, in addition to the power loss in the walls, </a:t>
            </a:r>
            <a:r>
              <a:rPr lang="en-GB" sz="1600" dirty="0">
                <a:solidFill>
                  <a:srgbClr val="FF0000"/>
                </a:solidFill>
              </a:rPr>
              <a:t>may </a:t>
            </a:r>
            <a:r>
              <a:rPr lang="en-GB" sz="1600" b="1" dirty="0">
                <a:solidFill>
                  <a:srgbClr val="FF0000"/>
                </a:solidFill>
              </a:rPr>
              <a:t>significantly change the characteristics of the resonance</a:t>
            </a:r>
            <a:r>
              <a:rPr lang="en-GB" sz="1600" dirty="0"/>
              <a:t>. This effect is known as “cavity loading”. The loaded cavity Q-factor </a:t>
            </a:r>
            <a:r>
              <a:rPr lang="en-GB" sz="1600" dirty="0" smtClean="0"/>
              <a:t>is </a:t>
            </a:r>
            <a:r>
              <a:rPr lang="en-GB" sz="1600" dirty="0"/>
              <a:t>lowered by the power coupled out through the cavity ports and results to be:</a:t>
            </a:r>
            <a:endParaRPr lang="en-US" sz="1600" dirty="0"/>
          </a:p>
        </p:txBody>
      </p:sp>
      <p:sp>
        <p:nvSpPr>
          <p:cNvPr id="12" name="Rectangle 4"/>
          <p:cNvSpPr>
            <a:spLocks noChangeArrowheads="1"/>
          </p:cNvSpPr>
          <p:nvPr/>
        </p:nvSpPr>
        <p:spPr bwMode="auto">
          <a:xfrm>
            <a:off x="0" y="257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874263945"/>
              </p:ext>
            </p:extLst>
          </p:nvPr>
        </p:nvGraphicFramePr>
        <p:xfrm>
          <a:off x="904877" y="5185084"/>
          <a:ext cx="7509510" cy="1577340"/>
        </p:xfrm>
        <a:graphic>
          <a:graphicData uri="http://schemas.openxmlformats.org/presentationml/2006/ole">
            <mc:AlternateContent xmlns:mc="http://schemas.openxmlformats.org/markup-compatibility/2006">
              <mc:Choice xmlns:v="urn:schemas-microsoft-com:vml" Requires="v">
                <p:oleObj spid="_x0000_s3193" name="Equation" r:id="rId7" imgW="8343900" imgH="1752600" progId="Equation.3">
                  <p:embed/>
                </p:oleObj>
              </mc:Choice>
              <mc:Fallback>
                <p:oleObj name="Equation" r:id="rId7" imgW="8343900" imgH="1752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77" y="5185084"/>
                        <a:ext cx="7509510" cy="15773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314324" y="3850882"/>
                <a:ext cx="8458200" cy="584775"/>
              </a:xfrm>
              <a:prstGeom prst="rect">
                <a:avLst/>
              </a:prstGeom>
              <a:noFill/>
            </p:spPr>
            <p:txBody>
              <a:bodyPr wrap="square" rtlCol="0">
                <a:spAutoFit/>
              </a:bodyPr>
              <a:lstStyle/>
              <a:p>
                <a:pPr algn="just"/>
                <a:r>
                  <a:rPr lang="en-GB" sz="1600" dirty="0"/>
                  <a:t>where </a:t>
                </a:r>
                <a14:m>
                  <m:oMath xmlns:m="http://schemas.openxmlformats.org/officeDocument/2006/math">
                    <m:sSub>
                      <m:sSubPr>
                        <m:ctrlPr>
                          <a:rPr lang="en-GB" sz="1600" i="1">
                            <a:latin typeface="Cambria Math" charset="0"/>
                          </a:rPr>
                        </m:ctrlPr>
                      </m:sSubPr>
                      <m:e>
                        <m:r>
                          <a:rPr lang="it-IT" sz="1600" i="1">
                            <a:latin typeface="Cambria Math"/>
                          </a:rPr>
                          <m:t>𝑄</m:t>
                        </m:r>
                      </m:e>
                      <m:sub>
                        <m:r>
                          <a:rPr lang="it-IT" sz="1600" i="1">
                            <a:latin typeface="Cambria Math"/>
                          </a:rPr>
                          <m:t>0</m:t>
                        </m:r>
                      </m:sub>
                    </m:sSub>
                  </m:oMath>
                </a14:m>
                <a:r>
                  <a:rPr lang="en-GB" sz="1600" dirty="0"/>
                  <a:t> is the usual quality factor of the resonant mode, related only to the dissipation  on the cavity walls</a:t>
                </a:r>
                <a:r>
                  <a:rPr lang="en-GB" sz="1600" dirty="0" smtClean="0"/>
                  <a:t>.</a:t>
                </a:r>
                <a:endParaRPr 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14324" y="3850882"/>
                <a:ext cx="8458200" cy="584775"/>
              </a:xfrm>
              <a:prstGeom prst="rect">
                <a:avLst/>
              </a:prstGeom>
              <a:blipFill rotWithShape="0">
                <a:blip r:embed="rId9"/>
                <a:stretch>
                  <a:fillRect l="-433" t="-3125" r="-360" b="-12500"/>
                </a:stretch>
              </a:blipFill>
            </p:spPr>
            <p:txBody>
              <a:bodyPr/>
              <a:lstStyle/>
              <a:p>
                <a:r>
                  <a:rPr lang="en-US">
                    <a:noFill/>
                  </a:rPr>
                  <a:t> </a:t>
                </a:r>
              </a:p>
            </p:txBody>
          </p:sp>
        </mc:Fallback>
      </mc:AlternateContent>
      <p:sp>
        <p:nvSpPr>
          <p:cNvPr id="17" name="Rectangle 16"/>
          <p:cNvSpPr/>
          <p:nvPr/>
        </p:nvSpPr>
        <p:spPr>
          <a:xfrm>
            <a:off x="1037079" y="0"/>
            <a:ext cx="7012689" cy="754694"/>
          </a:xfrm>
          <a:prstGeom prst="rect">
            <a:avLst/>
          </a:prstGeom>
        </p:spPr>
        <p:txBody>
          <a:bodyPr wrap="none">
            <a:spAutoFit/>
          </a:bodyPr>
          <a:lstStyle/>
          <a:p>
            <a:pPr algn="ctr">
              <a:lnSpc>
                <a:spcPct val="150000"/>
              </a:lnSpc>
            </a:pPr>
            <a:r>
              <a:rPr lang="en-US" sz="3200" dirty="0" smtClean="0"/>
              <a:t>Coupling coefficients of a resonant cavity</a:t>
            </a:r>
          </a:p>
        </p:txBody>
      </p:sp>
      <p:sp>
        <p:nvSpPr>
          <p:cNvPr id="18" name="TextBox 13"/>
          <p:cNvSpPr txBox="1"/>
          <p:nvPr/>
        </p:nvSpPr>
        <p:spPr>
          <a:xfrm>
            <a:off x="314324" y="1027140"/>
            <a:ext cx="4991101" cy="1077218"/>
          </a:xfrm>
          <a:prstGeom prst="rect">
            <a:avLst/>
          </a:prstGeom>
          <a:noFill/>
        </p:spPr>
        <p:txBody>
          <a:bodyPr wrap="square" rtlCol="0">
            <a:spAutoFit/>
          </a:bodyPr>
          <a:lstStyle/>
          <a:p>
            <a:pPr algn="just"/>
            <a:r>
              <a:rPr lang="it-IT" sz="1600" dirty="0"/>
              <a:t>«</a:t>
            </a:r>
            <a:r>
              <a:rPr lang="it-IT" sz="1600" dirty="0" smtClean="0"/>
              <a:t>Real» </a:t>
            </a:r>
            <a:r>
              <a:rPr lang="it-IT" sz="1600" dirty="0" err="1"/>
              <a:t>resonant</a:t>
            </a:r>
            <a:r>
              <a:rPr lang="it-IT" sz="1600" dirty="0"/>
              <a:t> </a:t>
            </a:r>
            <a:r>
              <a:rPr lang="it-IT" sz="1600" dirty="0" err="1" smtClean="0"/>
              <a:t>cavities</a:t>
            </a:r>
            <a:r>
              <a:rPr lang="it-IT" sz="1600" dirty="0" smtClean="0"/>
              <a:t> </a:t>
            </a:r>
            <a:r>
              <a:rPr lang="it-IT" sz="1600" dirty="0"/>
              <a:t>are NOT </a:t>
            </a:r>
            <a:r>
              <a:rPr lang="it-IT" sz="1600" dirty="0" err="1"/>
              <a:t>perfectly</a:t>
            </a:r>
            <a:r>
              <a:rPr lang="it-IT" sz="1600" dirty="0"/>
              <a:t> </a:t>
            </a:r>
            <a:r>
              <a:rPr lang="it-IT" sz="1600" dirty="0" err="1"/>
              <a:t>closed</a:t>
            </a:r>
            <a:r>
              <a:rPr lang="it-IT" sz="1600" dirty="0"/>
              <a:t> </a:t>
            </a:r>
            <a:r>
              <a:rPr lang="it-IT" sz="1600" dirty="0" err="1" smtClean="0"/>
              <a:t>volumes</a:t>
            </a:r>
            <a:r>
              <a:rPr lang="it-IT" sz="1600" dirty="0" smtClean="0"/>
              <a:t>, i.e. </a:t>
            </a:r>
            <a:r>
              <a:rPr lang="it-IT" sz="1600" dirty="0" err="1" smtClean="0"/>
              <a:t>at</a:t>
            </a:r>
            <a:r>
              <a:rPr lang="it-IT" sz="1600" dirty="0" smtClean="0"/>
              <a:t> </a:t>
            </a:r>
            <a:r>
              <a:rPr lang="it-IT" sz="1600" dirty="0" err="1"/>
              <a:t>least</a:t>
            </a:r>
            <a:r>
              <a:rPr lang="it-IT" sz="1600" dirty="0"/>
              <a:t> 1 opening (</a:t>
            </a:r>
            <a:r>
              <a:rPr lang="it-IT" sz="1600" b="1" dirty="0" err="1">
                <a:solidFill>
                  <a:srgbClr val="FF0000"/>
                </a:solidFill>
              </a:rPr>
              <a:t>port</a:t>
            </a:r>
            <a:r>
              <a:rPr lang="it-IT" sz="1600" dirty="0"/>
              <a:t>) must be </a:t>
            </a:r>
            <a:r>
              <a:rPr lang="it-IT" sz="1600" dirty="0" err="1"/>
              <a:t>present</a:t>
            </a:r>
            <a:r>
              <a:rPr lang="it-IT" sz="1600" dirty="0"/>
              <a:t> to </a:t>
            </a:r>
            <a:r>
              <a:rPr lang="it-IT" sz="1600" dirty="0" err="1"/>
              <a:t>allow</a:t>
            </a:r>
            <a:r>
              <a:rPr lang="it-IT" sz="1600" dirty="0"/>
              <a:t> the RF </a:t>
            </a:r>
            <a:r>
              <a:rPr lang="it-IT" sz="1600" dirty="0" err="1"/>
              <a:t>power</a:t>
            </a:r>
            <a:r>
              <a:rPr lang="it-IT" sz="1600" dirty="0"/>
              <a:t> to flow in (and out).</a:t>
            </a:r>
            <a:endParaRPr lang="en-US" sz="1600" dirty="0"/>
          </a:p>
          <a:p>
            <a:pPr algn="just"/>
            <a:endParaRPr lang="en-US" sz="1600" dirty="0"/>
          </a:p>
        </p:txBody>
      </p:sp>
    </p:spTree>
    <p:extLst>
      <p:ext uri="{BB962C8B-B14F-4D97-AF65-F5344CB8AC3E}">
        <p14:creationId xmlns:p14="http://schemas.microsoft.com/office/powerpoint/2010/main" val="250527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445" y="-17929"/>
            <a:ext cx="9012217" cy="713272"/>
          </a:xfrm>
          <a:prstGeom prst="rect">
            <a:avLst/>
          </a:prstGeom>
          <a:noFill/>
        </p:spPr>
        <p:txBody>
          <a:bodyPr wrap="square" rtlCol="0">
            <a:spAutoFit/>
          </a:bodyPr>
          <a:lstStyle/>
          <a:p>
            <a:pPr>
              <a:lnSpc>
                <a:spcPct val="150000"/>
              </a:lnSpc>
            </a:pPr>
            <a:r>
              <a:rPr lang="it-IT" sz="3000" dirty="0" err="1" smtClean="0"/>
              <a:t>Wave</a:t>
            </a:r>
            <a:r>
              <a:rPr lang="it-IT" sz="3000" dirty="0" smtClean="0"/>
              <a:t> </a:t>
            </a:r>
            <a:r>
              <a:rPr lang="it-IT" sz="3000" dirty="0" err="1" smtClean="0"/>
              <a:t>reflection</a:t>
            </a:r>
            <a:r>
              <a:rPr lang="it-IT" sz="3000" dirty="0" smtClean="0"/>
              <a:t> in guide terminated on a </a:t>
            </a:r>
            <a:r>
              <a:rPr lang="it-IT" sz="3000" dirty="0" err="1" smtClean="0"/>
              <a:t>resonant</a:t>
            </a:r>
            <a:r>
              <a:rPr lang="it-IT" sz="3000" dirty="0" smtClean="0"/>
              <a:t> </a:t>
            </a:r>
            <a:r>
              <a:rPr lang="it-IT" sz="3000" dirty="0" err="1" smtClean="0"/>
              <a:t>load</a:t>
            </a:r>
            <a:endParaRPr lang="en-US" sz="3000" dirty="0"/>
          </a:p>
        </p:txBody>
      </p:sp>
      <p:grpSp>
        <p:nvGrpSpPr>
          <p:cNvPr id="7" name="Gruppo 6"/>
          <p:cNvGrpSpPr/>
          <p:nvPr/>
        </p:nvGrpSpPr>
        <p:grpSpPr>
          <a:xfrm>
            <a:off x="529805" y="2186801"/>
            <a:ext cx="8361496" cy="2382838"/>
            <a:chOff x="650721" y="2208203"/>
            <a:chExt cx="8361496" cy="2382838"/>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21" y="2208203"/>
              <a:ext cx="5699125"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Rectangle 4"/>
                <p:cNvSpPr/>
                <p:nvPr/>
              </p:nvSpPr>
              <p:spPr>
                <a:xfrm>
                  <a:off x="5260997" y="2368614"/>
                  <a:ext cx="3751220" cy="6120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charset="0"/>
                              </a:rPr>
                            </m:ctrlPr>
                          </m:sSubPr>
                          <m:e>
                            <m:r>
                              <a:rPr lang="it-IT" sz="1600" i="1">
                                <a:latin typeface="Cambria Math"/>
                              </a:rPr>
                              <m:t>𝑍</m:t>
                            </m:r>
                          </m:e>
                          <m:sub>
                            <m:r>
                              <a:rPr lang="it-IT" sz="1600" i="1">
                                <a:latin typeface="Cambria Math"/>
                              </a:rPr>
                              <m:t>𝑐𝑎𝑣</m:t>
                            </m:r>
                          </m:sub>
                        </m:sSub>
                        <m:d>
                          <m:dPr>
                            <m:ctrlPr>
                              <a:rPr lang="it-IT" sz="1600" i="1">
                                <a:latin typeface="Cambria Math" charset="0"/>
                              </a:rPr>
                            </m:ctrlPr>
                          </m:dPr>
                          <m:e>
                            <m:r>
                              <a:rPr lang="it-IT" sz="1600" i="1">
                                <a:latin typeface="Cambria Math"/>
                              </a:rPr>
                              <m:t>𝑠</m:t>
                            </m:r>
                          </m:e>
                        </m:d>
                        <m:r>
                          <a:rPr lang="it-IT" sz="1600" i="1">
                            <a:latin typeface="Cambria Math"/>
                          </a:rPr>
                          <m:t>=</m:t>
                        </m:r>
                        <m:r>
                          <a:rPr lang="it-IT" sz="1600" i="1">
                            <a:latin typeface="Cambria Math"/>
                            <a:ea typeface="Cambria Math"/>
                          </a:rPr>
                          <m:t>𝛽</m:t>
                        </m:r>
                        <m:r>
                          <a:rPr lang="en-US" sz="1600" dirty="0">
                            <a:latin typeface="Cambria Math"/>
                          </a:rPr>
                          <m:t> </m:t>
                        </m:r>
                        <m:sSub>
                          <m:sSubPr>
                            <m:ctrlPr>
                              <a:rPr lang="en-US" sz="1600" i="1">
                                <a:latin typeface="Cambria Math" charset="0"/>
                              </a:rPr>
                            </m:ctrlPr>
                          </m:sSubPr>
                          <m:e>
                            <m:r>
                              <a:rPr lang="it-IT" sz="1600" i="1">
                                <a:latin typeface="Cambria Math"/>
                              </a:rPr>
                              <m:t>𝑍</m:t>
                            </m:r>
                          </m:e>
                          <m:sub>
                            <m:r>
                              <a:rPr lang="it-IT" sz="1600" i="1">
                                <a:latin typeface="Cambria Math"/>
                              </a:rPr>
                              <m:t>0</m:t>
                            </m:r>
                          </m:sub>
                        </m:sSub>
                        <m:f>
                          <m:fPr>
                            <m:ctrlPr>
                              <a:rPr lang="it-IT" sz="1600" i="1">
                                <a:latin typeface="Cambria Math" charset="0"/>
                              </a:rPr>
                            </m:ctrlPr>
                          </m:fPr>
                          <m:num>
                            <m:f>
                              <m:fPr>
                                <m:type m:val="lin"/>
                                <m:ctrlPr>
                                  <a:rPr lang="it-IT" sz="1600" i="1">
                                    <a:latin typeface="Cambria Math" charset="0"/>
                                  </a:rPr>
                                </m:ctrlPr>
                              </m:fPr>
                              <m:num>
                                <m:r>
                                  <a:rPr lang="it-IT" sz="1600" i="1">
                                    <a:latin typeface="Cambria Math"/>
                                  </a:rPr>
                                  <m:t>𝑠</m:t>
                                </m:r>
                              </m:num>
                              <m:den>
                                <m:r>
                                  <a:rPr lang="it-IT" sz="1600" b="0" i="1" smtClean="0">
                                    <a:latin typeface="Cambria Math" charset="0"/>
                                  </a:rPr>
                                  <m:t>(</m:t>
                                </m:r>
                                <m:sSub>
                                  <m:sSubPr>
                                    <m:ctrlPr>
                                      <a:rPr lang="it-IT" sz="1600" i="1">
                                        <a:latin typeface="Cambria Math" charset="0"/>
                                      </a:rPr>
                                    </m:ctrlPr>
                                  </m:sSubPr>
                                  <m:e>
                                    <m:r>
                                      <a:rPr lang="it-IT" sz="1600" i="1">
                                        <a:latin typeface="Cambria Math"/>
                                        <a:ea typeface="Cambria Math"/>
                                      </a:rPr>
                                      <m:t>𝜔</m:t>
                                    </m:r>
                                  </m:e>
                                  <m:sub>
                                    <m:r>
                                      <a:rPr lang="it-IT" sz="1600" i="1">
                                        <a:latin typeface="Cambria Math"/>
                                      </a:rPr>
                                      <m:t>0</m:t>
                                    </m:r>
                                  </m:sub>
                                </m:sSub>
                                <m:sSub>
                                  <m:sSubPr>
                                    <m:ctrlPr>
                                      <a:rPr lang="it-IT" sz="1600" i="1">
                                        <a:latin typeface="Cambria Math"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charset="0"/>
                                  </a:rPr>
                                  <m:t>)</m:t>
                                </m:r>
                              </m:den>
                            </m:f>
                          </m:num>
                          <m:den>
                            <m:sSup>
                              <m:sSupPr>
                                <m:ctrlPr>
                                  <a:rPr lang="it-IT" sz="1600" i="1">
                                    <a:latin typeface="Cambria Math" charset="0"/>
                                  </a:rPr>
                                </m:ctrlPr>
                              </m:sSupPr>
                              <m:e>
                                <m:d>
                                  <m:dPr>
                                    <m:ctrlPr>
                                      <a:rPr lang="it-IT" sz="1600" i="1">
                                        <a:latin typeface="Cambria Math" charset="0"/>
                                      </a:rPr>
                                    </m:ctrlPr>
                                  </m:dPr>
                                  <m:e>
                                    <m:f>
                                      <m:fPr>
                                        <m:type m:val="lin"/>
                                        <m:ctrlPr>
                                          <a:rPr lang="it-IT" sz="1600" i="1">
                                            <a:latin typeface="Cambria Math" charset="0"/>
                                          </a:rPr>
                                        </m:ctrlPr>
                                      </m:fPr>
                                      <m:num>
                                        <m:r>
                                          <a:rPr lang="it-IT" sz="1600" b="0" i="1" smtClean="0">
                                            <a:latin typeface="Cambria Math"/>
                                          </a:rPr>
                                          <m:t>𝑠</m:t>
                                        </m:r>
                                      </m:num>
                                      <m:den>
                                        <m:sSub>
                                          <m:sSubPr>
                                            <m:ctrlPr>
                                              <a:rPr lang="it-IT" sz="1600" i="1">
                                                <a:latin typeface="Cambria Math" charset="0"/>
                                              </a:rPr>
                                            </m:ctrlPr>
                                          </m:sSubPr>
                                          <m:e>
                                            <m:r>
                                              <a:rPr lang="it-IT" sz="1600" i="1">
                                                <a:latin typeface="Cambria Math"/>
                                                <a:ea typeface="Cambria Math"/>
                                              </a:rPr>
                                              <m:t>𝜔</m:t>
                                            </m:r>
                                          </m:e>
                                          <m:sub>
                                            <m:r>
                                              <a:rPr lang="it-IT" sz="1600" i="1">
                                                <a:latin typeface="Cambria Math"/>
                                              </a:rPr>
                                              <m:t>0</m:t>
                                            </m:r>
                                          </m:sub>
                                        </m:sSub>
                                      </m:den>
                                    </m:f>
                                  </m:e>
                                </m:d>
                              </m:e>
                              <m:sup>
                                <m:r>
                                  <a:rPr lang="it-IT" sz="1600" i="1">
                                    <a:latin typeface="Cambria Math"/>
                                  </a:rPr>
                                  <m:t>2</m:t>
                                </m:r>
                              </m:sup>
                            </m:sSup>
                            <m:r>
                              <a:rPr lang="it-IT" sz="1600" b="0" i="1" smtClean="0">
                                <a:latin typeface="Cambria Math"/>
                              </a:rPr>
                              <m:t>+</m:t>
                            </m:r>
                            <m:f>
                              <m:fPr>
                                <m:type m:val="lin"/>
                                <m:ctrlPr>
                                  <a:rPr lang="it-IT" sz="1600" i="1">
                                    <a:latin typeface="Cambria Math" charset="0"/>
                                  </a:rPr>
                                </m:ctrlPr>
                              </m:fPr>
                              <m:num>
                                <m:r>
                                  <a:rPr lang="it-IT" sz="1600" i="1">
                                    <a:latin typeface="Cambria Math"/>
                                  </a:rPr>
                                  <m:t>𝑠</m:t>
                                </m:r>
                              </m:num>
                              <m:den>
                                <m:sSub>
                                  <m:sSubPr>
                                    <m:ctrlPr>
                                      <a:rPr lang="it-IT" sz="1600" i="1">
                                        <a:latin typeface="Cambria Math" charset="0"/>
                                      </a:rPr>
                                    </m:ctrlPr>
                                  </m:sSubPr>
                                  <m:e>
                                    <m:r>
                                      <a:rPr lang="it-IT" sz="1600" b="0" i="1" smtClean="0">
                                        <a:latin typeface="Cambria Math" charset="0"/>
                                      </a:rPr>
                                      <m:t>(</m:t>
                                    </m:r>
                                    <m:r>
                                      <a:rPr lang="it-IT" sz="1600" i="1">
                                        <a:latin typeface="Cambria Math"/>
                                        <a:ea typeface="Cambria Math"/>
                                      </a:rPr>
                                      <m:t>𝜔</m:t>
                                    </m:r>
                                  </m:e>
                                  <m:sub>
                                    <m:r>
                                      <a:rPr lang="it-IT" sz="1600" i="1">
                                        <a:latin typeface="Cambria Math"/>
                                      </a:rPr>
                                      <m:t>0</m:t>
                                    </m:r>
                                  </m:sub>
                                </m:sSub>
                                <m:sSub>
                                  <m:sSubPr>
                                    <m:ctrlPr>
                                      <a:rPr lang="it-IT" sz="1600" i="1">
                                        <a:latin typeface="Cambria Math"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charset="0"/>
                                  </a:rPr>
                                  <m:t>)</m:t>
                                </m:r>
                              </m:den>
                            </m:f>
                            <m:r>
                              <a:rPr lang="it-IT" sz="1600" b="0" i="1" smtClean="0">
                                <a:latin typeface="Cambria Math"/>
                              </a:rPr>
                              <m:t>+1</m:t>
                            </m:r>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260997" y="2368614"/>
                  <a:ext cx="3751220" cy="61209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677222" y="3338527"/>
                  <a:ext cx="2852063" cy="801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600" i="1" smtClean="0">
                            <a:latin typeface="Cambria Math"/>
                            <a:ea typeface="Cambria Math"/>
                          </a:rPr>
                          <m:t>𝛽</m:t>
                        </m:r>
                        <m:r>
                          <a:rPr lang="it-IT" sz="1600" b="0" i="1" smtClean="0">
                            <a:latin typeface="Cambria Math"/>
                            <a:ea typeface="Cambria Math"/>
                          </a:rPr>
                          <m:t>=</m:t>
                        </m:r>
                        <m:r>
                          <m:rPr>
                            <m:sty m:val="p"/>
                          </m:rPr>
                          <a:rPr lang="it-IT" sz="1600" b="0" i="0" smtClean="0">
                            <a:latin typeface="Cambria Math"/>
                            <a:ea typeface="Cambria Math"/>
                          </a:rPr>
                          <m:t>input</m:t>
                        </m:r>
                        <m:r>
                          <a:rPr lang="it-IT" sz="1600" b="0" i="0" smtClean="0">
                            <a:latin typeface="Cambria Math"/>
                            <a:ea typeface="Cambria Math"/>
                          </a:rPr>
                          <m:t> </m:t>
                        </m:r>
                        <m:r>
                          <m:rPr>
                            <m:sty m:val="p"/>
                          </m:rPr>
                          <a:rPr lang="it-IT" sz="1600" i="0" smtClean="0">
                            <a:latin typeface="Cambria Math"/>
                          </a:rPr>
                          <m:t>c</m:t>
                        </m:r>
                        <m:r>
                          <m:rPr>
                            <m:sty m:val="p"/>
                          </m:rPr>
                          <a:rPr lang="it-IT" sz="1600" b="0" i="0" smtClean="0">
                            <a:latin typeface="Cambria Math"/>
                          </a:rPr>
                          <m:t>oupling</m:t>
                        </m:r>
                        <m:r>
                          <a:rPr lang="it-IT" sz="1600" b="0" i="0" smtClean="0">
                            <a:latin typeface="Cambria Math"/>
                          </a:rPr>
                          <m:t> </m:t>
                        </m:r>
                        <m:r>
                          <m:rPr>
                            <m:sty m:val="p"/>
                          </m:rPr>
                          <a:rPr lang="it-IT" sz="1600" b="0" i="0" smtClean="0">
                            <a:latin typeface="Cambria Math"/>
                          </a:rPr>
                          <m:t>coefficient</m:t>
                        </m:r>
                      </m:oMath>
                    </m:oMathPara>
                  </a14:m>
                  <a:endParaRPr lang="it-IT" sz="1600" b="0" i="0" dirty="0" smtClean="0">
                    <a:latin typeface="Cambria Math"/>
                  </a:endParaRPr>
                </a:p>
                <a:p>
                  <a:pPr/>
                  <a14:m>
                    <m:oMathPara xmlns:m="http://schemas.openxmlformats.org/officeDocument/2006/math">
                      <m:oMathParaPr>
                        <m:jc m:val="centerGroup"/>
                      </m:oMathParaPr>
                      <m:oMath xmlns:m="http://schemas.openxmlformats.org/officeDocument/2006/math">
                        <m:sSup>
                          <m:sSupPr>
                            <m:ctrlPr>
                              <a:rPr lang="it-IT" sz="1600" i="1" smtClean="0">
                                <a:latin typeface="Cambria Math" charset="0"/>
                              </a:rPr>
                            </m:ctrlPr>
                          </m:sSupPr>
                          <m:e>
                            <m:sSub>
                              <m:sSubPr>
                                <m:ctrlPr>
                                  <a:rPr lang="it-IT" sz="1600" i="1" smtClean="0">
                                    <a:latin typeface="Cambria Math" charset="0"/>
                                  </a:rPr>
                                </m:ctrlPr>
                              </m:sSubPr>
                              <m:e>
                                <m:r>
                                  <a:rPr lang="it-IT" sz="1600" i="1">
                                    <a:latin typeface="Cambria Math"/>
                                    <a:ea typeface="Cambria Math"/>
                                  </a:rPr>
                                  <m:t>𝜔</m:t>
                                </m:r>
                              </m:e>
                              <m:sub>
                                <m:r>
                                  <a:rPr lang="it-IT" sz="1600" i="1">
                                    <a:latin typeface="Cambria Math"/>
                                  </a:rPr>
                                  <m:t>0</m:t>
                                </m:r>
                              </m:sub>
                            </m:sSub>
                          </m:e>
                          <m:sup>
                            <m:r>
                              <a:rPr lang="it-IT" sz="1600" b="0" i="1" smtClean="0">
                                <a:latin typeface="Cambria Math"/>
                              </a:rPr>
                              <m:t>2</m:t>
                            </m:r>
                          </m:sup>
                        </m:sSup>
                        <m:r>
                          <a:rPr lang="it-IT" sz="1600" i="1">
                            <a:latin typeface="Cambria Math"/>
                          </a:rPr>
                          <m:t>=</m:t>
                        </m:r>
                        <m:f>
                          <m:fPr>
                            <m:ctrlPr>
                              <a:rPr lang="it-IT" sz="1600" i="1">
                                <a:latin typeface="Cambria Math" charset="0"/>
                              </a:rPr>
                            </m:ctrlPr>
                          </m:fPr>
                          <m:num>
                            <m:r>
                              <a:rPr lang="it-IT" sz="1600" b="0" i="1" smtClean="0">
                                <a:latin typeface="Cambria Math"/>
                              </a:rPr>
                              <m:t>1</m:t>
                            </m:r>
                          </m:num>
                          <m:den>
                            <m:r>
                              <a:rPr lang="it-IT" sz="1600" b="0" i="1" smtClean="0">
                                <a:latin typeface="Cambria Math"/>
                              </a:rPr>
                              <m:t>𝐿𝐶</m:t>
                            </m:r>
                          </m:den>
                        </m:f>
                        <m:r>
                          <a:rPr lang="it-IT" sz="1600" b="0" i="0" smtClean="0">
                            <a:latin typeface="Cambria Math"/>
                          </a:rPr>
                          <m:t>,</m:t>
                        </m:r>
                        <m:r>
                          <a:rPr lang="it-IT" sz="1600" b="0" i="1" smtClean="0">
                            <a:latin typeface="Cambria Math"/>
                          </a:rPr>
                          <m:t>  </m:t>
                        </m:r>
                        <m:sSub>
                          <m:sSubPr>
                            <m:ctrlPr>
                              <a:rPr lang="it-IT" sz="1600" i="1">
                                <a:latin typeface="Cambria Math" charset="0"/>
                              </a:rPr>
                            </m:ctrlPr>
                          </m:sSubPr>
                          <m:e>
                            <m:r>
                              <a:rPr lang="it-IT" sz="1600" i="1">
                                <a:latin typeface="Cambria Math"/>
                                <a:ea typeface="Cambria Math"/>
                              </a:rPr>
                              <m:t>𝑄</m:t>
                            </m:r>
                          </m:e>
                          <m:sub>
                            <m:r>
                              <a:rPr lang="it-IT" sz="1600" i="1">
                                <a:latin typeface="Cambria Math"/>
                              </a:rPr>
                              <m:t>0</m:t>
                            </m:r>
                          </m:sub>
                        </m:sSub>
                        <m:r>
                          <a:rPr lang="it-IT" sz="1600" b="0" i="1" smtClean="0">
                            <a:latin typeface="Cambria Math"/>
                          </a:rPr>
                          <m:t>=</m:t>
                        </m:r>
                        <m:sSub>
                          <m:sSubPr>
                            <m:ctrlPr>
                              <a:rPr lang="it-IT" sz="1600" i="1">
                                <a:latin typeface="Cambria Math" charset="0"/>
                              </a:rPr>
                            </m:ctrlPr>
                          </m:sSubPr>
                          <m:e>
                            <m:r>
                              <a:rPr lang="it-IT" sz="1600" i="1">
                                <a:latin typeface="Cambria Math"/>
                                <a:ea typeface="Cambria Math"/>
                              </a:rPr>
                              <m:t>𝜔</m:t>
                            </m:r>
                          </m:e>
                          <m:sub>
                            <m:r>
                              <a:rPr lang="it-IT" sz="1600" i="1">
                                <a:latin typeface="Cambria Math"/>
                              </a:rPr>
                              <m:t>0</m:t>
                            </m:r>
                          </m:sub>
                        </m:sSub>
                        <m:r>
                          <a:rPr lang="it-IT" sz="1600" i="1">
                            <a:latin typeface="Cambria Math"/>
                            <a:ea typeface="Cambria Math"/>
                          </a:rPr>
                          <m:t>𝛽</m:t>
                        </m:r>
                        <m:sSub>
                          <m:sSubPr>
                            <m:ctrlPr>
                              <a:rPr lang="en-US" sz="1600" i="1">
                                <a:latin typeface="Cambria Math" charset="0"/>
                              </a:rPr>
                            </m:ctrlPr>
                          </m:sSubPr>
                          <m:e>
                            <m:r>
                              <a:rPr lang="it-IT" sz="1600" i="1">
                                <a:latin typeface="Cambria Math"/>
                              </a:rPr>
                              <m:t>𝑍</m:t>
                            </m:r>
                          </m:e>
                          <m:sub>
                            <m:r>
                              <a:rPr lang="it-IT" sz="1600" i="1">
                                <a:latin typeface="Cambria Math"/>
                              </a:rPr>
                              <m:t>0</m:t>
                            </m:r>
                          </m:sub>
                        </m:sSub>
                        <m:r>
                          <a:rPr lang="it-IT" sz="1600" b="0" i="1" smtClean="0">
                            <a:latin typeface="Cambria Math"/>
                          </a:rPr>
                          <m:t>𝐶</m:t>
                        </m:r>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5677222" y="3338527"/>
                  <a:ext cx="2852063" cy="801181"/>
                </a:xfrm>
                <a:prstGeom prst="rect">
                  <a:avLst/>
                </a:prstGeom>
                <a:blipFill rotWithShape="0">
                  <a:blip r:embed="rId4"/>
                  <a:stretch>
                    <a:fillRect t="-36364"/>
                  </a:stretch>
                </a:blipFill>
              </p:spPr>
              <p:txBody>
                <a:bodyPr/>
                <a:lstStyle/>
                <a:p>
                  <a:r>
                    <a:rPr lang="en-US">
                      <a:noFill/>
                    </a:rPr>
                    <a:t> </a:t>
                  </a:r>
                </a:p>
              </p:txBody>
            </p:sp>
          </mc:Fallback>
        </mc:AlternateContent>
      </p:grpSp>
      <p:sp>
        <p:nvSpPr>
          <p:cNvPr id="13" name="Rectangle 12"/>
          <p:cNvSpPr/>
          <p:nvPr/>
        </p:nvSpPr>
        <p:spPr>
          <a:xfrm>
            <a:off x="650721" y="822394"/>
            <a:ext cx="8119664" cy="880369"/>
          </a:xfrm>
          <a:prstGeom prst="rect">
            <a:avLst/>
          </a:prstGeom>
        </p:spPr>
        <p:txBody>
          <a:bodyPr wrap="square">
            <a:spAutoFit/>
          </a:bodyPr>
          <a:lstStyle/>
          <a:p>
            <a:pPr algn="just">
              <a:lnSpc>
                <a:spcPct val="150000"/>
              </a:lnSpc>
              <a:spcAft>
                <a:spcPts val="1200"/>
              </a:spcAft>
            </a:pPr>
            <a:r>
              <a:rPr lang="it-IT" dirty="0" smtClean="0"/>
              <a:t>A resonant </a:t>
            </a:r>
            <a:r>
              <a:rPr lang="it-IT" dirty="0" err="1" smtClean="0"/>
              <a:t>cavity</a:t>
            </a:r>
            <a:r>
              <a:rPr lang="it-IT" dirty="0" smtClean="0"/>
              <a:t> </a:t>
            </a:r>
            <a:r>
              <a:rPr lang="it-IT" dirty="0" err="1" smtClean="0"/>
              <a:t>is</a:t>
            </a:r>
            <a:r>
              <a:rPr lang="it-IT" dirty="0"/>
              <a:t> </a:t>
            </a:r>
            <a:r>
              <a:rPr lang="it-IT" dirty="0" smtClean="0"/>
              <a:t>a non-</a:t>
            </a:r>
            <a:r>
              <a:rPr lang="it-IT" dirty="0" err="1" smtClean="0"/>
              <a:t>matched</a:t>
            </a:r>
            <a:r>
              <a:rPr lang="it-IT" dirty="0" smtClean="0"/>
              <a:t> load for a waveguide or a transmission line, and can be modeled as an RLC parallel circuit. </a:t>
            </a:r>
            <a:endParaRPr lang="en-US" dirty="0"/>
          </a:p>
        </p:txBody>
      </p:sp>
      <p:sp>
        <p:nvSpPr>
          <p:cNvPr id="2" name="Rettangolo 1"/>
          <p:cNvSpPr/>
          <p:nvPr/>
        </p:nvSpPr>
        <p:spPr>
          <a:xfrm>
            <a:off x="650721" y="4591041"/>
            <a:ext cx="8119664" cy="923330"/>
          </a:xfrm>
          <a:prstGeom prst="rect">
            <a:avLst/>
          </a:prstGeom>
        </p:spPr>
        <p:txBody>
          <a:bodyPr wrap="square">
            <a:spAutoFit/>
          </a:bodyPr>
          <a:lstStyle/>
          <a:p>
            <a:pPr algn="just">
              <a:lnSpc>
                <a:spcPct val="150000"/>
              </a:lnSpc>
              <a:spcAft>
                <a:spcPts val="1200"/>
              </a:spcAft>
            </a:pPr>
            <a:r>
              <a:rPr lang="it-IT" dirty="0"/>
              <a:t>An RF </a:t>
            </a:r>
            <a:r>
              <a:rPr lang="it-IT" dirty="0" err="1"/>
              <a:t>wave</a:t>
            </a:r>
            <a:r>
              <a:rPr lang="it-IT" dirty="0"/>
              <a:t> </a:t>
            </a:r>
            <a:r>
              <a:rPr lang="it-IT" dirty="0" err="1"/>
              <a:t>travelling</a:t>
            </a:r>
            <a:r>
              <a:rPr lang="it-IT" dirty="0"/>
              <a:t> from the generator </a:t>
            </a:r>
            <a:r>
              <a:rPr lang="it-IT" dirty="0" err="1"/>
              <a:t>toward</a:t>
            </a:r>
            <a:r>
              <a:rPr lang="it-IT" dirty="0"/>
              <a:t> the </a:t>
            </a:r>
            <a:r>
              <a:rPr lang="it-IT" dirty="0" err="1"/>
              <a:t>cavity</a:t>
            </a:r>
            <a:r>
              <a:rPr lang="it-IT" dirty="0"/>
              <a:t> </a:t>
            </a:r>
            <a:r>
              <a:rPr lang="it-IT" dirty="0" err="1"/>
              <a:t>is</a:t>
            </a:r>
            <a:r>
              <a:rPr lang="it-IT" dirty="0"/>
              <a:t> </a:t>
            </a:r>
            <a:r>
              <a:rPr lang="it-IT" b="1" dirty="0" err="1">
                <a:solidFill>
                  <a:srgbClr val="FF0000"/>
                </a:solidFill>
              </a:rPr>
              <a:t>always</a:t>
            </a:r>
            <a:r>
              <a:rPr lang="it-IT" dirty="0"/>
              <a:t> </a:t>
            </a:r>
            <a:r>
              <a:rPr lang="it-IT" dirty="0" err="1"/>
              <a:t>partially</a:t>
            </a:r>
            <a:r>
              <a:rPr lang="it-IT" dirty="0"/>
              <a:t> </a:t>
            </a:r>
            <a:r>
              <a:rPr lang="it-IT" dirty="0" err="1"/>
              <a:t>reflected</a:t>
            </a:r>
            <a:r>
              <a:rPr lang="it-IT" dirty="0"/>
              <a:t> </a:t>
            </a:r>
            <a:r>
              <a:rPr lang="it-IT" dirty="0" err="1"/>
              <a:t>at</a:t>
            </a:r>
            <a:r>
              <a:rPr lang="it-IT" dirty="0"/>
              <a:t> the </a:t>
            </a:r>
            <a:r>
              <a:rPr lang="it-IT" dirty="0" err="1"/>
              <a:t>cavity</a:t>
            </a:r>
            <a:r>
              <a:rPr lang="it-IT" dirty="0"/>
              <a:t> input. The </a:t>
            </a:r>
            <a:r>
              <a:rPr lang="it-IT" dirty="0" err="1"/>
              <a:t>reflected</a:t>
            </a:r>
            <a:r>
              <a:rPr lang="it-IT" dirty="0"/>
              <a:t> </a:t>
            </a:r>
            <a:r>
              <a:rPr lang="it-IT" dirty="0" err="1"/>
              <a:t>wave</a:t>
            </a:r>
            <a:r>
              <a:rPr lang="it-IT" dirty="0"/>
              <a:t> can be </a:t>
            </a:r>
            <a:r>
              <a:rPr lang="it-IT" dirty="0" err="1" smtClean="0"/>
              <a:t>calculated</a:t>
            </a:r>
            <a:r>
              <a:rPr lang="it-IT" dirty="0" smtClean="0"/>
              <a:t> </a:t>
            </a:r>
            <a:r>
              <a:rPr lang="it-IT" dirty="0" err="1" smtClean="0"/>
              <a:t>according</a:t>
            </a:r>
            <a:r>
              <a:rPr lang="it-IT" dirty="0" smtClean="0"/>
              <a:t> </a:t>
            </a:r>
            <a:r>
              <a:rPr lang="it-IT" dirty="0"/>
              <a:t>to: </a:t>
            </a:r>
            <a:endParaRPr lang="en-US" dirty="0"/>
          </a:p>
        </p:txBody>
      </p:sp>
      <mc:AlternateContent xmlns:mc="http://schemas.openxmlformats.org/markup-compatibility/2006" xmlns:a14="http://schemas.microsoft.com/office/drawing/2010/main">
        <mc:Choice Requires="a14">
          <p:sp>
            <p:nvSpPr>
              <p:cNvPr id="9" name="Rectangle 33"/>
              <p:cNvSpPr/>
              <p:nvPr/>
            </p:nvSpPr>
            <p:spPr>
              <a:xfrm>
                <a:off x="3226264" y="5737410"/>
                <a:ext cx="2541145" cy="657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it-IT" b="0" i="1" smtClean="0">
                              <a:latin typeface="Cambria Math"/>
                            </a:rPr>
                            <m:t>𝑉</m:t>
                          </m:r>
                        </m:e>
                        <m:sub>
                          <m:r>
                            <a:rPr lang="it-IT" b="0" i="1" smtClean="0">
                              <a:latin typeface="Cambria Math"/>
                            </a:rPr>
                            <m:t>𝑅𝐸𝐹</m:t>
                          </m:r>
                        </m:sub>
                      </m:sSub>
                      <m:r>
                        <a:rPr lang="it-IT" i="1">
                          <a:latin typeface="Cambria Math"/>
                        </a:rPr>
                        <m:t>=</m:t>
                      </m:r>
                      <m:sSub>
                        <m:sSubPr>
                          <m:ctrlPr>
                            <a:rPr lang="en-US" i="1">
                              <a:latin typeface="Cambria Math" charset="0"/>
                            </a:rPr>
                          </m:ctrlPr>
                        </m:sSubPr>
                        <m:e>
                          <m:r>
                            <a:rPr lang="it-IT" i="1">
                              <a:latin typeface="Cambria Math"/>
                            </a:rPr>
                            <m:t>𝑉</m:t>
                          </m:r>
                        </m:e>
                        <m:sub>
                          <m:r>
                            <a:rPr lang="it-IT" i="1">
                              <a:latin typeface="Cambria Math"/>
                            </a:rPr>
                            <m:t>𝐹𝑊𝐷</m:t>
                          </m:r>
                        </m:sub>
                      </m:sSub>
                      <m:r>
                        <a:rPr lang="it-IT" b="0" i="1" smtClean="0">
                          <a:latin typeface="Cambria Math"/>
                        </a:rPr>
                        <m:t> </m:t>
                      </m:r>
                      <m:f>
                        <m:fPr>
                          <m:ctrlPr>
                            <a:rPr lang="it-IT" i="1">
                              <a:latin typeface="Cambria Math" charset="0"/>
                            </a:rPr>
                          </m:ctrlPr>
                        </m:fPr>
                        <m:num>
                          <m:sSub>
                            <m:sSubPr>
                              <m:ctrlPr>
                                <a:rPr lang="it-IT" i="1">
                                  <a:latin typeface="Cambria Math"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charset="0"/>
                                </a:rPr>
                              </m:ctrlPr>
                            </m:sSubPr>
                            <m:e>
                              <m:r>
                                <a:rPr lang="it-IT" i="1">
                                  <a:latin typeface="Cambria Math"/>
                                </a:rPr>
                                <m:t>𝑍</m:t>
                              </m:r>
                            </m:e>
                            <m:sub>
                              <m:r>
                                <a:rPr lang="it-IT" i="1">
                                  <a:latin typeface="Cambria Math"/>
                                </a:rPr>
                                <m:t>0</m:t>
                              </m:r>
                            </m:sub>
                          </m:sSub>
                        </m:num>
                        <m:den>
                          <m:sSub>
                            <m:sSubPr>
                              <m:ctrlPr>
                                <a:rPr lang="it-IT" i="1">
                                  <a:latin typeface="Cambria Math"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charset="0"/>
                                </a:rPr>
                              </m:ctrlPr>
                            </m:sSubPr>
                            <m:e>
                              <m:r>
                                <a:rPr lang="it-IT" i="1">
                                  <a:latin typeface="Cambria Math"/>
                                </a:rPr>
                                <m:t>𝑍</m:t>
                              </m:r>
                            </m:e>
                            <m:sub>
                              <m:r>
                                <a:rPr lang="it-IT" i="1">
                                  <a:latin typeface="Cambria Math"/>
                                </a:rPr>
                                <m:t>0</m:t>
                              </m:r>
                            </m:sub>
                          </m:sSub>
                        </m:den>
                      </m:f>
                    </m:oMath>
                  </m:oMathPara>
                </a14:m>
                <a:endParaRPr lang="en-US" dirty="0"/>
              </a:p>
            </p:txBody>
          </p:sp>
        </mc:Choice>
        <mc:Fallback xmlns="">
          <p:sp>
            <p:nvSpPr>
              <p:cNvPr id="9" name="Rectangle 33"/>
              <p:cNvSpPr>
                <a:spLocks noRot="1" noChangeAspect="1" noMove="1" noResize="1" noEditPoints="1" noAdjustHandles="1" noChangeArrowheads="1" noChangeShapeType="1" noTextEdit="1"/>
              </p:cNvSpPr>
              <p:nvPr/>
            </p:nvSpPr>
            <p:spPr>
              <a:xfrm>
                <a:off x="3226264" y="5737410"/>
                <a:ext cx="2541145" cy="657937"/>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6197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432" y="-37949"/>
            <a:ext cx="8693110" cy="713272"/>
          </a:xfrm>
          <a:prstGeom prst="rect">
            <a:avLst/>
          </a:prstGeom>
          <a:noFill/>
        </p:spPr>
        <p:txBody>
          <a:bodyPr wrap="square" rtlCol="0">
            <a:spAutoFit/>
          </a:bodyPr>
          <a:lstStyle/>
          <a:p>
            <a:pPr algn="ctr">
              <a:lnSpc>
                <a:spcPct val="150000"/>
              </a:lnSpc>
              <a:spcAft>
                <a:spcPts val="1200"/>
              </a:spcAft>
            </a:pPr>
            <a:r>
              <a:rPr lang="en-US" sz="3000" dirty="0" smtClean="0"/>
              <a:t>Cavity reflected waves </a:t>
            </a:r>
            <a:r>
              <a:rPr lang="en-US" sz="3000" smtClean="0"/>
              <a:t>and input coupling </a:t>
            </a:r>
            <a:r>
              <a:rPr lang="en-US" sz="3000" dirty="0" smtClean="0"/>
              <a:t>coefficient</a:t>
            </a:r>
            <a:endParaRPr lang="en-US" sz="3000" dirty="0"/>
          </a:p>
        </p:txBody>
      </p:sp>
      <p:grpSp>
        <p:nvGrpSpPr>
          <p:cNvPr id="6" name="Gruppo 5"/>
          <p:cNvGrpSpPr/>
          <p:nvPr/>
        </p:nvGrpSpPr>
        <p:grpSpPr>
          <a:xfrm>
            <a:off x="884494" y="1761682"/>
            <a:ext cx="6932218" cy="1164090"/>
            <a:chOff x="884494" y="2931660"/>
            <a:chExt cx="6932218" cy="1164090"/>
          </a:xfrm>
        </p:grpSpPr>
        <mc:AlternateContent xmlns:mc="http://schemas.openxmlformats.org/markup-compatibility/2006" xmlns:a14="http://schemas.microsoft.com/office/drawing/2010/main">
          <mc:Choice Requires="a14">
            <p:sp>
              <p:nvSpPr>
                <p:cNvPr id="34" name="Rectangle 33"/>
                <p:cNvSpPr/>
                <p:nvPr/>
              </p:nvSpPr>
              <p:spPr>
                <a:xfrm>
                  <a:off x="884494" y="3290371"/>
                  <a:ext cx="6932218"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it-IT" b="0" i="1" smtClean="0">
                                <a:latin typeface="Cambria Math"/>
                              </a:rPr>
                              <m:t>𝑉</m:t>
                            </m:r>
                          </m:e>
                          <m:sub>
                            <m:r>
                              <a:rPr lang="it-IT" b="0" i="1" smtClean="0">
                                <a:latin typeface="Cambria Math"/>
                              </a:rPr>
                              <m:t>𝑅𝐸𝐹</m:t>
                            </m:r>
                          </m:sub>
                        </m:sSub>
                        <m:r>
                          <a:rPr lang="it-IT" i="1">
                            <a:latin typeface="Cambria Math"/>
                          </a:rPr>
                          <m:t>=</m:t>
                        </m:r>
                        <m:sSub>
                          <m:sSubPr>
                            <m:ctrlPr>
                              <a:rPr lang="en-US" i="1">
                                <a:latin typeface="Cambria Math" charset="0"/>
                              </a:rPr>
                            </m:ctrlPr>
                          </m:sSubPr>
                          <m:e>
                            <m:r>
                              <a:rPr lang="it-IT" i="1">
                                <a:latin typeface="Cambria Math"/>
                              </a:rPr>
                              <m:t>𝑉</m:t>
                            </m:r>
                          </m:e>
                          <m:sub>
                            <m:r>
                              <a:rPr lang="it-IT" i="1">
                                <a:latin typeface="Cambria Math"/>
                              </a:rPr>
                              <m:t>𝐹𝑊𝐷</m:t>
                            </m:r>
                          </m:sub>
                        </m:sSub>
                        <m:r>
                          <a:rPr lang="it-IT" b="0" i="1" smtClean="0">
                            <a:latin typeface="Cambria Math"/>
                          </a:rPr>
                          <m:t> </m:t>
                        </m:r>
                        <m:f>
                          <m:fPr>
                            <m:ctrlPr>
                              <a:rPr lang="it-IT" i="1">
                                <a:latin typeface="Cambria Math" charset="0"/>
                              </a:rPr>
                            </m:ctrlPr>
                          </m:fPr>
                          <m:num>
                            <m:sSub>
                              <m:sSubPr>
                                <m:ctrlPr>
                                  <a:rPr lang="it-IT" i="1">
                                    <a:latin typeface="Cambria Math"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charset="0"/>
                                  </a:rPr>
                                </m:ctrlPr>
                              </m:sSubPr>
                              <m:e>
                                <m:r>
                                  <a:rPr lang="it-IT" i="1">
                                    <a:latin typeface="Cambria Math"/>
                                  </a:rPr>
                                  <m:t>𝑍</m:t>
                                </m:r>
                              </m:e>
                              <m:sub>
                                <m:r>
                                  <a:rPr lang="it-IT" i="1">
                                    <a:latin typeface="Cambria Math"/>
                                  </a:rPr>
                                  <m:t>0</m:t>
                                </m:r>
                              </m:sub>
                            </m:sSub>
                          </m:num>
                          <m:den>
                            <m:sSub>
                              <m:sSubPr>
                                <m:ctrlPr>
                                  <a:rPr lang="it-IT" i="1">
                                    <a:latin typeface="Cambria Math" charset="0"/>
                                  </a:rPr>
                                </m:ctrlPr>
                              </m:sSubPr>
                              <m:e>
                                <m:r>
                                  <a:rPr lang="it-IT" i="1">
                                    <a:latin typeface="Cambria Math"/>
                                  </a:rPr>
                                  <m:t>𝑍</m:t>
                                </m:r>
                              </m:e>
                              <m:sub>
                                <m:r>
                                  <a:rPr lang="it-IT" i="1">
                                    <a:latin typeface="Cambria Math"/>
                                  </a:rPr>
                                  <m:t>𝑐𝑎𝑣</m:t>
                                </m:r>
                              </m:sub>
                            </m:sSub>
                            <m:r>
                              <a:rPr lang="it-IT" i="1">
                                <a:latin typeface="Cambria Math"/>
                              </a:rPr>
                              <m:t>+</m:t>
                            </m:r>
                            <m:sSub>
                              <m:sSubPr>
                                <m:ctrlPr>
                                  <a:rPr lang="it-IT" i="1">
                                    <a:latin typeface="Cambria Math" charset="0"/>
                                  </a:rPr>
                                </m:ctrlPr>
                              </m:sSubPr>
                              <m:e>
                                <m:r>
                                  <a:rPr lang="it-IT" i="1">
                                    <a:latin typeface="Cambria Math"/>
                                  </a:rPr>
                                  <m:t>𝑍</m:t>
                                </m:r>
                              </m:e>
                              <m:sub>
                                <m:r>
                                  <a:rPr lang="it-IT" i="1">
                                    <a:latin typeface="Cambria Math"/>
                                  </a:rPr>
                                  <m:t>0</m:t>
                                </m:r>
                              </m:sub>
                            </m:sSub>
                          </m:den>
                        </m:f>
                        <m:r>
                          <a:rPr lang="it-IT" b="0" i="1" smtClean="0">
                            <a:latin typeface="Cambria Math"/>
                          </a:rPr>
                          <m:t>=</m:t>
                        </m:r>
                        <m:sSub>
                          <m:sSubPr>
                            <m:ctrlPr>
                              <a:rPr lang="en-US" i="1">
                                <a:latin typeface="Cambria Math" charset="0"/>
                              </a:rPr>
                            </m:ctrlPr>
                          </m:sSubPr>
                          <m:e>
                            <m:r>
                              <a:rPr lang="it-IT" i="1">
                                <a:latin typeface="Cambria Math"/>
                              </a:rPr>
                              <m:t>𝑉</m:t>
                            </m:r>
                          </m:e>
                          <m:sub>
                            <m:r>
                              <a:rPr lang="it-IT" b="0" i="1" smtClean="0">
                                <a:latin typeface="Cambria Math"/>
                              </a:rPr>
                              <m:t>𝐹𝑊𝐷</m:t>
                            </m:r>
                          </m:sub>
                        </m:sSub>
                        <m:d>
                          <m:dPr>
                            <m:begChr m:val="["/>
                            <m:endChr m:val="]"/>
                            <m:ctrlPr>
                              <a:rPr lang="it-IT" i="1" smtClean="0">
                                <a:latin typeface="Cambria Math" charset="0"/>
                              </a:rPr>
                            </m:ctrlPr>
                          </m:dPr>
                          <m:e>
                            <m:f>
                              <m:fPr>
                                <m:ctrlPr>
                                  <a:rPr lang="it-IT" i="1" smtClean="0">
                                    <a:latin typeface="Cambria Math" charset="0"/>
                                  </a:rPr>
                                </m:ctrlPr>
                              </m:fPr>
                              <m:num>
                                <m:r>
                                  <a:rPr lang="it-IT" b="0" i="1" smtClean="0">
                                    <a:latin typeface="Cambria Math"/>
                                  </a:rPr>
                                  <m:t>2</m:t>
                                </m:r>
                                <m:r>
                                  <a:rPr lang="it-IT" i="1">
                                    <a:latin typeface="Cambria Math"/>
                                    <a:ea typeface="Cambria Math"/>
                                  </a:rPr>
                                  <m:t>𝛽</m:t>
                                </m:r>
                              </m:num>
                              <m:den>
                                <m:r>
                                  <a:rPr lang="it-IT" i="1">
                                    <a:latin typeface="Cambria Math"/>
                                    <a:ea typeface="Cambria Math"/>
                                  </a:rPr>
                                  <m:t>𝛽</m:t>
                                </m:r>
                                <m:r>
                                  <a:rPr lang="it-IT" b="0" i="1" smtClean="0">
                                    <a:latin typeface="Cambria Math"/>
                                    <a:ea typeface="Cambria Math"/>
                                  </a:rPr>
                                  <m:t>+1</m:t>
                                </m:r>
                              </m:den>
                            </m:f>
                            <m:r>
                              <a:rPr lang="it-IT" b="0" i="1" smtClean="0">
                                <a:latin typeface="Cambria Math"/>
                              </a:rPr>
                              <m:t> </m:t>
                            </m:r>
                            <m:f>
                              <m:fPr>
                                <m:ctrlPr>
                                  <a:rPr lang="it-IT" i="1">
                                    <a:latin typeface="Cambria Math" charset="0"/>
                                  </a:rPr>
                                </m:ctrlPr>
                              </m:fPr>
                              <m:num>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sSub>
                                      <m:sSubPr>
                                        <m:ctrlPr>
                                          <a:rPr lang="it-IT" i="1">
                                            <a:latin typeface="Cambria Math" charset="0"/>
                                          </a:rPr>
                                        </m:ctrlPr>
                                      </m:sSubPr>
                                      <m:e>
                                        <m:r>
                                          <a:rPr lang="it-IT" i="1">
                                            <a:latin typeface="Cambria Math"/>
                                            <a:ea typeface="Cambria Math"/>
                                          </a:rPr>
                                          <m:t>𝑄</m:t>
                                        </m:r>
                                      </m:e>
                                      <m:sub>
                                        <m:r>
                                          <a:rPr lang="it-IT" b="0" i="1" smtClean="0">
                                            <a:latin typeface="Cambria Math"/>
                                          </a:rPr>
                                          <m:t>𝐿</m:t>
                                        </m:r>
                                      </m:sub>
                                    </m:sSub>
                                  </m:den>
                                </m:f>
                              </m:num>
                              <m:den>
                                <m:sSup>
                                  <m:sSupPr>
                                    <m:ctrlPr>
                                      <a:rPr lang="it-IT" i="1">
                                        <a:latin typeface="Cambria Math" charset="0"/>
                                      </a:rPr>
                                    </m:ctrlPr>
                                  </m:sSupPr>
                                  <m:e>
                                    <m:d>
                                      <m:dPr>
                                        <m:ctrlPr>
                                          <a:rPr lang="it-IT" i="1">
                                            <a:latin typeface="Cambria Math" charset="0"/>
                                          </a:rPr>
                                        </m:ctrlPr>
                                      </m:dPr>
                                      <m:e>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den>
                                        </m:f>
                                      </m:e>
                                    </m:d>
                                  </m:e>
                                  <m:sup>
                                    <m:r>
                                      <a:rPr lang="it-IT" i="1">
                                        <a:latin typeface="Cambria Math"/>
                                      </a:rPr>
                                      <m:t>2</m:t>
                                    </m:r>
                                  </m:sup>
                                </m:sSup>
                                <m:r>
                                  <a:rPr lang="it-IT" i="1">
                                    <a:latin typeface="Cambria Math"/>
                                  </a:rPr>
                                  <m:t>+</m:t>
                                </m:r>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sSub>
                                      <m:sSubPr>
                                        <m:ctrlPr>
                                          <a:rPr lang="it-IT" i="1">
                                            <a:latin typeface="Cambria Math" charset="0"/>
                                          </a:rPr>
                                        </m:ctrlPr>
                                      </m:sSubPr>
                                      <m:e>
                                        <m:r>
                                          <a:rPr lang="it-IT" i="1">
                                            <a:latin typeface="Cambria Math"/>
                                            <a:ea typeface="Cambria Math"/>
                                          </a:rPr>
                                          <m:t>𝑄</m:t>
                                        </m:r>
                                      </m:e>
                                      <m:sub>
                                        <m:r>
                                          <a:rPr lang="it-IT" b="0" i="1" smtClean="0">
                                            <a:latin typeface="Cambria Math"/>
                                          </a:rPr>
                                          <m:t>𝐿</m:t>
                                        </m:r>
                                      </m:sub>
                                    </m:sSub>
                                  </m:den>
                                </m:f>
                                <m:r>
                                  <a:rPr lang="it-IT" i="1">
                                    <a:latin typeface="Cambria Math"/>
                                  </a:rPr>
                                  <m:t>+1</m:t>
                                </m:r>
                              </m:den>
                            </m:f>
                            <m:r>
                              <a:rPr lang="it-IT" b="0" i="1" smtClean="0">
                                <a:latin typeface="Cambria Math"/>
                              </a:rPr>
                              <m:t> −1</m:t>
                            </m:r>
                          </m:e>
                        </m:d>
                      </m:oMath>
                    </m:oMathPara>
                  </a14:m>
                  <a:endParaRPr lang="en-US" dirty="0"/>
                </a:p>
              </p:txBody>
            </p:sp>
          </mc:Choice>
          <mc:Fallback xmlns="">
            <p:sp>
              <p:nvSpPr>
                <p:cNvPr id="34" name="Rectangle 33"/>
                <p:cNvSpPr>
                  <a:spLocks noRot="1" noChangeAspect="1" noMove="1" noResize="1" noEditPoints="1" noAdjustHandles="1" noChangeArrowheads="1" noChangeShapeType="1" noTextEdit="1"/>
                </p:cNvSpPr>
                <p:nvPr/>
              </p:nvSpPr>
              <p:spPr>
                <a:xfrm>
                  <a:off x="884494" y="3290371"/>
                  <a:ext cx="6932218" cy="708720"/>
                </a:xfrm>
                <a:prstGeom prst="rect">
                  <a:avLst/>
                </a:prstGeom>
                <a:blipFill rotWithShape="0">
                  <a:blip r:embed="rId2"/>
                  <a:stretch>
                    <a:fillRect/>
                  </a:stretch>
                </a:blipFill>
              </p:spPr>
              <p:txBody>
                <a:bodyPr/>
                <a:lstStyle/>
                <a:p>
                  <a:r>
                    <a:rPr lang="en-US">
                      <a:noFill/>
                    </a:rPr>
                    <a:t> </a:t>
                  </a:r>
                </a:p>
              </p:txBody>
            </p:sp>
          </mc:Fallback>
        </mc:AlternateContent>
        <p:sp>
          <p:nvSpPr>
            <p:cNvPr id="2" name="Rounded Rectangle 1"/>
            <p:cNvSpPr/>
            <p:nvPr/>
          </p:nvSpPr>
          <p:spPr>
            <a:xfrm>
              <a:off x="4838700" y="3290371"/>
              <a:ext cx="2352675" cy="805379"/>
            </a:xfrm>
            <a:prstGeom prst="roundRect">
              <a:avLst/>
            </a:prstGeom>
            <a:no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99626" y="2931660"/>
              <a:ext cx="3230821" cy="338554"/>
            </a:xfrm>
            <a:prstGeom prst="rect">
              <a:avLst/>
            </a:prstGeom>
            <a:noFill/>
          </p:spPr>
          <p:txBody>
            <a:bodyPr wrap="none" rtlCol="0">
              <a:spAutoFit/>
            </a:bodyPr>
            <a:lstStyle/>
            <a:p>
              <a:r>
                <a:rPr lang="it-IT" sz="1600" i="1" dirty="0" err="1" smtClean="0">
                  <a:solidFill>
                    <a:srgbClr val="C00000"/>
                  </a:solidFill>
                </a:rPr>
                <a:t>Lorentzian</a:t>
              </a:r>
              <a:r>
                <a:rPr lang="it-IT" sz="1600" i="1" dirty="0" smtClean="0">
                  <a:solidFill>
                    <a:srgbClr val="C00000"/>
                  </a:solidFill>
                </a:rPr>
                <a:t> network transfer function</a:t>
              </a:r>
              <a:endParaRPr lang="en-US" sz="1600" i="1" dirty="0">
                <a:solidFill>
                  <a:srgbClr val="C00000"/>
                </a:solidFill>
              </a:endParaRPr>
            </a:p>
          </p:txBody>
        </p:sp>
      </p:grpSp>
      <mc:AlternateContent xmlns:mc="http://schemas.openxmlformats.org/markup-compatibility/2006" xmlns:a14="http://schemas.microsoft.com/office/drawing/2010/main">
        <mc:Choice Requires="a14">
          <p:sp>
            <p:nvSpPr>
              <p:cNvPr id="10" name="Rettangolo 9"/>
              <p:cNvSpPr/>
              <p:nvPr/>
            </p:nvSpPr>
            <p:spPr>
              <a:xfrm>
                <a:off x="318155" y="3330531"/>
                <a:ext cx="8693110" cy="507831"/>
              </a:xfrm>
              <a:prstGeom prst="rect">
                <a:avLst/>
              </a:prstGeom>
            </p:spPr>
            <p:txBody>
              <a:bodyPr wrap="square">
                <a:spAutoFit/>
              </a:bodyPr>
              <a:lstStyle/>
              <a:p>
                <a:pPr algn="just">
                  <a:lnSpc>
                    <a:spcPct val="150000"/>
                  </a:lnSpc>
                </a:pPr>
                <a:r>
                  <a:rPr lang="it-IT" dirty="0"/>
                  <a:t>Depending on the value of the input </a:t>
                </a:r>
                <a:r>
                  <a:rPr lang="it-IT" dirty="0" err="1" smtClean="0"/>
                  <a:t>coupling</a:t>
                </a:r>
                <a:r>
                  <a:rPr lang="it-IT" dirty="0" smtClean="0"/>
                  <a:t> </a:t>
                </a:r>
                <a:r>
                  <a:rPr lang="it-IT" dirty="0" err="1" smtClean="0"/>
                  <a:t>coefficient</a:t>
                </a:r>
                <a:r>
                  <a:rPr lang="it-IT" dirty="0" smtClean="0"/>
                  <a:t> </a:t>
                </a:r>
                <a14:m>
                  <m:oMath xmlns:m="http://schemas.openxmlformats.org/officeDocument/2006/math">
                    <m:r>
                      <a:rPr lang="it-IT" i="1">
                        <a:latin typeface="Cambria Math"/>
                        <a:ea typeface="Cambria Math"/>
                      </a:rPr>
                      <m:t>𝛽</m:t>
                    </m:r>
                  </m:oMath>
                </a14:m>
                <a:r>
                  <a:rPr lang="en-US" dirty="0" smtClean="0"/>
                  <a:t>, 3 practical situations can occur:</a:t>
                </a:r>
                <a:endParaRPr lang="en-US" dirty="0"/>
              </a:p>
            </p:txBody>
          </p:sp>
        </mc:Choice>
        <mc:Fallback xmlns="">
          <p:sp>
            <p:nvSpPr>
              <p:cNvPr id="10" name="Rettangolo 9"/>
              <p:cNvSpPr>
                <a:spLocks noRot="1" noChangeAspect="1" noMove="1" noResize="1" noEditPoints="1" noAdjustHandles="1" noChangeArrowheads="1" noChangeShapeType="1" noTextEdit="1"/>
              </p:cNvSpPr>
              <p:nvPr/>
            </p:nvSpPr>
            <p:spPr>
              <a:xfrm>
                <a:off x="318155" y="3330531"/>
                <a:ext cx="8693110" cy="507831"/>
              </a:xfrm>
              <a:prstGeom prst="rect">
                <a:avLst/>
              </a:prstGeom>
              <a:blipFill rotWithShape="0">
                <a:blip r:embed="rId3"/>
                <a:stretch>
                  <a:fillRect l="-561" r="-140"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6"/>
              <p:cNvSpPr txBox="1"/>
              <p:nvPr/>
            </p:nvSpPr>
            <p:spPr>
              <a:xfrm>
                <a:off x="3065403" y="4087952"/>
                <a:ext cx="2570399" cy="129516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nSpc>
                    <a:spcPct val="150000"/>
                  </a:lnSpc>
                </a:pPr>
                <a14:m>
                  <m:oMath xmlns:m="http://schemas.openxmlformats.org/officeDocument/2006/math">
                    <m:r>
                      <a:rPr lang="it-IT" i="1">
                        <a:latin typeface="Cambria Math"/>
                        <a:ea typeface="Cambria Math"/>
                      </a:rPr>
                      <m:t>𝛽</m:t>
                    </m:r>
                    <m:r>
                      <a:rPr lang="it-IT" b="0" i="1" smtClean="0">
                        <a:latin typeface="Cambria Math"/>
                        <a:ea typeface="Cambria Math"/>
                      </a:rPr>
                      <m:t>&lt;1</m:t>
                    </m:r>
                  </m:oMath>
                </a14:m>
                <a:r>
                  <a:rPr lang="en-US" dirty="0" smtClean="0"/>
                  <a:t> 	</a:t>
                </a:r>
                <a:r>
                  <a:rPr lang="en-US" dirty="0" err="1" smtClean="0"/>
                  <a:t>undercoupling</a:t>
                </a:r>
                <a:endParaRPr lang="en-US" dirty="0" smtClean="0"/>
              </a:p>
              <a:p>
                <a:pPr>
                  <a:lnSpc>
                    <a:spcPct val="150000"/>
                  </a:lnSpc>
                </a:pPr>
                <a14:m>
                  <m:oMath xmlns:m="http://schemas.openxmlformats.org/officeDocument/2006/math">
                    <m:r>
                      <a:rPr lang="it-IT" i="1">
                        <a:latin typeface="Cambria Math"/>
                        <a:ea typeface="Cambria Math"/>
                      </a:rPr>
                      <m:t>𝛽</m:t>
                    </m:r>
                    <m:r>
                      <a:rPr lang="it-IT" b="0" i="1" smtClean="0">
                        <a:latin typeface="Cambria Math"/>
                        <a:ea typeface="Cambria Math"/>
                      </a:rPr>
                      <m:t>=</m:t>
                    </m:r>
                    <m:r>
                      <a:rPr lang="it-IT" i="1">
                        <a:latin typeface="Cambria Math"/>
                        <a:ea typeface="Cambria Math"/>
                      </a:rPr>
                      <m:t>1</m:t>
                    </m:r>
                  </m:oMath>
                </a14:m>
                <a:r>
                  <a:rPr lang="en-US" dirty="0"/>
                  <a:t> 	</a:t>
                </a:r>
                <a:r>
                  <a:rPr lang="en-US" dirty="0" smtClean="0"/>
                  <a:t>critical coupling</a:t>
                </a:r>
              </a:p>
              <a:p>
                <a:pPr>
                  <a:lnSpc>
                    <a:spcPct val="150000"/>
                  </a:lnSpc>
                </a:pPr>
                <a14:m>
                  <m:oMath xmlns:m="http://schemas.openxmlformats.org/officeDocument/2006/math">
                    <m:r>
                      <a:rPr lang="it-IT" i="1">
                        <a:latin typeface="Cambria Math"/>
                        <a:ea typeface="Cambria Math"/>
                      </a:rPr>
                      <m:t>𝛽</m:t>
                    </m:r>
                    <m:r>
                      <a:rPr lang="it-IT" b="0" i="1" smtClean="0">
                        <a:latin typeface="Cambria Math"/>
                        <a:ea typeface="Cambria Math"/>
                      </a:rPr>
                      <m:t>&gt;</m:t>
                    </m:r>
                    <m:r>
                      <a:rPr lang="it-IT" i="1">
                        <a:latin typeface="Cambria Math"/>
                        <a:ea typeface="Cambria Math"/>
                      </a:rPr>
                      <m:t>1</m:t>
                    </m:r>
                  </m:oMath>
                </a14:m>
                <a:r>
                  <a:rPr lang="en-US" dirty="0"/>
                  <a:t> 	</a:t>
                </a:r>
                <a:r>
                  <a:rPr lang="en-US" dirty="0" err="1" smtClean="0"/>
                  <a:t>overcoupling</a:t>
                </a:r>
                <a:endParaRPr lang="en-US" dirty="0"/>
              </a:p>
            </p:txBody>
          </p:sp>
        </mc:Choice>
        <mc:Fallback xmlns="">
          <p:sp>
            <p:nvSpPr>
              <p:cNvPr id="11" name="TextBox 6"/>
              <p:cNvSpPr txBox="1">
                <a:spLocks noRot="1" noChangeAspect="1" noMove="1" noResize="1" noEditPoints="1" noAdjustHandles="1" noChangeArrowheads="1" noChangeShapeType="1" noTextEdit="1"/>
              </p:cNvSpPr>
              <p:nvPr/>
            </p:nvSpPr>
            <p:spPr>
              <a:xfrm>
                <a:off x="3065403" y="4087952"/>
                <a:ext cx="2570399" cy="1295163"/>
              </a:xfrm>
              <a:prstGeom prst="rect">
                <a:avLst/>
              </a:prstGeom>
              <a:blipFill rotWithShape="0">
                <a:blip r:embed="rId4"/>
                <a:stretch>
                  <a:fillRect/>
                </a:stretch>
              </a:blipFill>
            </p:spPr>
            <p:txBody>
              <a:bodyPr/>
              <a:lstStyle/>
              <a:p>
                <a:r>
                  <a:rPr lang="en-US">
                    <a:noFill/>
                  </a:rPr>
                  <a:t> </a:t>
                </a:r>
              </a:p>
            </p:txBody>
          </p:sp>
        </mc:Fallback>
      </mc:AlternateContent>
      <p:sp>
        <p:nvSpPr>
          <p:cNvPr id="12" name="Rectangle 12"/>
          <p:cNvSpPr/>
          <p:nvPr/>
        </p:nvSpPr>
        <p:spPr>
          <a:xfrm>
            <a:off x="318155" y="5608542"/>
            <a:ext cx="8119664" cy="464871"/>
          </a:xfrm>
          <a:prstGeom prst="rect">
            <a:avLst/>
          </a:prstGeom>
        </p:spPr>
        <p:txBody>
          <a:bodyPr wrap="square">
            <a:spAutoFit/>
          </a:bodyPr>
          <a:lstStyle/>
          <a:p>
            <a:pPr algn="just">
              <a:lnSpc>
                <a:spcPct val="150000"/>
              </a:lnSpc>
              <a:spcAft>
                <a:spcPts val="1200"/>
              </a:spcAft>
            </a:pPr>
            <a:r>
              <a:rPr lang="it-IT" dirty="0" smtClean="0"/>
              <a:t>Let’s calculate and plot the wave </a:t>
            </a:r>
            <a:r>
              <a:rPr lang="it-IT" dirty="0"/>
              <a:t>reflected </a:t>
            </a:r>
            <a:r>
              <a:rPr lang="it-IT" dirty="0" smtClean="0"/>
              <a:t>by a cavity excited by a pulsed source.  </a:t>
            </a:r>
            <a:endParaRPr lang="en-US" dirty="0"/>
          </a:p>
        </p:txBody>
      </p:sp>
      <mc:AlternateContent xmlns:mc="http://schemas.openxmlformats.org/markup-compatibility/2006" xmlns:a14="http://schemas.microsoft.com/office/drawing/2010/main">
        <mc:Choice Requires="a14">
          <p:sp>
            <p:nvSpPr>
              <p:cNvPr id="8" name="Rettangolo 7"/>
              <p:cNvSpPr/>
              <p:nvPr/>
            </p:nvSpPr>
            <p:spPr>
              <a:xfrm>
                <a:off x="318155" y="861554"/>
                <a:ext cx="8693110" cy="1292662"/>
              </a:xfrm>
              <a:prstGeom prst="rect">
                <a:avLst/>
              </a:prstGeom>
            </p:spPr>
            <p:txBody>
              <a:bodyPr wrap="square">
                <a:spAutoFit/>
              </a:bodyPr>
              <a:lstStyle/>
              <a:p>
                <a:pPr algn="just">
                  <a:lnSpc>
                    <a:spcPct val="150000"/>
                  </a:lnSpc>
                </a:pPr>
                <a:r>
                  <a:rPr lang="it-IT" dirty="0"/>
                  <a:t>In the </a:t>
                </a:r>
                <a:r>
                  <a:rPr lang="it-IT" dirty="0" err="1"/>
                  <a:t>previous</a:t>
                </a:r>
                <a:r>
                  <a:rPr lang="it-IT" dirty="0"/>
                  <a:t> </a:t>
                </a:r>
                <a:r>
                  <a:rPr lang="it-IT" dirty="0" err="1"/>
                  <a:t>equation</a:t>
                </a:r>
                <a:r>
                  <a:rPr lang="it-IT" dirty="0"/>
                  <a:t>, </a:t>
                </a:r>
                <a:r>
                  <a:rPr lang="it-IT" dirty="0" err="1"/>
                  <a:t>if</a:t>
                </a:r>
                <a:r>
                  <a:rPr lang="it-IT" dirty="0"/>
                  <a:t> </a:t>
                </a:r>
                <a:r>
                  <a:rPr lang="it-IT" dirty="0" err="1"/>
                  <a:t>we</a:t>
                </a:r>
                <a:r>
                  <a:rPr lang="it-IT" dirty="0"/>
                  <a:t> </a:t>
                </a:r>
                <a:r>
                  <a:rPr lang="it-IT" dirty="0" err="1"/>
                  <a:t>substitute</a:t>
                </a:r>
                <a:r>
                  <a:rPr lang="it-IT" dirty="0"/>
                  <a:t> the </a:t>
                </a:r>
                <a:r>
                  <a:rPr lang="it-IT" dirty="0" err="1"/>
                  <a:t>expression</a:t>
                </a:r>
                <a:r>
                  <a:rPr lang="it-IT" dirty="0"/>
                  <a:t> for </a:t>
                </a:r>
                <a14:m>
                  <m:oMath xmlns:m="http://schemas.openxmlformats.org/officeDocument/2006/math">
                    <m:sSub>
                      <m:sSubPr>
                        <m:ctrlPr>
                          <a:rPr lang="it-IT" i="1">
                            <a:latin typeface="Cambria Math" charset="0"/>
                          </a:rPr>
                        </m:ctrlPr>
                      </m:sSubPr>
                      <m:e>
                        <m:r>
                          <a:rPr lang="it-IT" i="1">
                            <a:latin typeface="Cambria Math" charset="0"/>
                          </a:rPr>
                          <m:t>𝑍</m:t>
                        </m:r>
                      </m:e>
                      <m:sub>
                        <m:r>
                          <a:rPr lang="it-IT" i="1">
                            <a:latin typeface="Cambria Math" charset="0"/>
                          </a:rPr>
                          <m:t>𝑐𝑎𝑣</m:t>
                        </m:r>
                      </m:sub>
                    </m:sSub>
                  </m:oMath>
                </a14:m>
                <a:r>
                  <a:rPr lang="it-IT" dirty="0"/>
                  <a:t>, the </a:t>
                </a:r>
                <a:r>
                  <a:rPr lang="it-IT" dirty="0" err="1"/>
                  <a:t>reflected</a:t>
                </a:r>
                <a:r>
                  <a:rPr lang="it-IT" dirty="0"/>
                  <a:t> </a:t>
                </a:r>
                <a:r>
                  <a:rPr lang="it-IT" dirty="0" err="1"/>
                  <a:t>wave</a:t>
                </a:r>
                <a:r>
                  <a:rPr lang="it-IT" dirty="0"/>
                  <a:t> </a:t>
                </a:r>
                <a:r>
                  <a:rPr lang="it-IT" dirty="0" err="1"/>
                  <a:t>becomes</a:t>
                </a:r>
                <a:r>
                  <a:rPr lang="it-IT" dirty="0"/>
                  <a:t> </a:t>
                </a:r>
                <a:r>
                  <a:rPr lang="it-IT" dirty="0" err="1"/>
                  <a:t>function</a:t>
                </a:r>
                <a:r>
                  <a:rPr lang="it-IT" dirty="0"/>
                  <a:t> of the </a:t>
                </a:r>
                <a:r>
                  <a:rPr lang="it-IT" dirty="0" err="1"/>
                  <a:t>coupling</a:t>
                </a:r>
                <a:r>
                  <a:rPr lang="it-IT" dirty="0"/>
                  <a:t> </a:t>
                </a:r>
                <a:r>
                  <a:rPr lang="it-IT" dirty="0" err="1"/>
                  <a:t>coefficient</a:t>
                </a:r>
                <a:r>
                  <a:rPr lang="it-IT" dirty="0"/>
                  <a:t>:</a:t>
                </a:r>
                <a:endParaRPr lang="en-US" dirty="0"/>
              </a:p>
              <a:p>
                <a:pPr algn="just">
                  <a:lnSpc>
                    <a:spcPct val="150000"/>
                  </a:lnSpc>
                </a:pPr>
                <a:endParaRPr lang="en-US" sz="1600" dirty="0"/>
              </a:p>
            </p:txBody>
          </p:sp>
        </mc:Choice>
        <mc:Fallback xmlns="">
          <p:sp>
            <p:nvSpPr>
              <p:cNvPr id="8" name="Rettangolo 7"/>
              <p:cNvSpPr>
                <a:spLocks noRot="1" noChangeAspect="1" noMove="1" noResize="1" noEditPoints="1" noAdjustHandles="1" noChangeArrowheads="1" noChangeShapeType="1" noTextEdit="1"/>
              </p:cNvSpPr>
              <p:nvPr/>
            </p:nvSpPr>
            <p:spPr>
              <a:xfrm>
                <a:off x="318155" y="861554"/>
                <a:ext cx="8693110" cy="1292662"/>
              </a:xfrm>
              <a:prstGeom prst="rect">
                <a:avLst/>
              </a:prstGeom>
              <a:blipFill rotWithShape="0">
                <a:blip r:embed="rId5"/>
                <a:stretch>
                  <a:fillRect l="-561" r="-631"/>
                </a:stretch>
              </a:blipFill>
            </p:spPr>
            <p:txBody>
              <a:bodyPr/>
              <a:lstStyle/>
              <a:p>
                <a:r>
                  <a:rPr lang="en-US">
                    <a:noFill/>
                  </a:rPr>
                  <a:t> </a:t>
                </a:r>
              </a:p>
            </p:txBody>
          </p:sp>
        </mc:Fallback>
      </mc:AlternateContent>
    </p:spTree>
    <p:extLst>
      <p:ext uri="{BB962C8B-B14F-4D97-AF65-F5344CB8AC3E}">
        <p14:creationId xmlns:p14="http://schemas.microsoft.com/office/powerpoint/2010/main" val="21217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50" y="-156856"/>
            <a:ext cx="8064896" cy="754694"/>
          </a:xfrm>
          <a:prstGeom prst="rect">
            <a:avLst/>
          </a:prstGeom>
          <a:noFill/>
        </p:spPr>
        <p:txBody>
          <a:bodyPr wrap="square" rtlCol="0">
            <a:spAutoFit/>
          </a:bodyPr>
          <a:lstStyle/>
          <a:p>
            <a:pPr algn="ctr">
              <a:lnSpc>
                <a:spcPct val="150000"/>
              </a:lnSpc>
              <a:spcAft>
                <a:spcPts val="1200"/>
              </a:spcAft>
            </a:pPr>
            <a:r>
              <a:rPr lang="en-US" sz="3200" dirty="0" smtClean="0"/>
              <a:t>Lorentzian network response to RF Pulses</a:t>
            </a:r>
            <a:endParaRPr lang="en-US" sz="3200" dirty="0"/>
          </a:p>
        </p:txBody>
      </p:sp>
      <mc:AlternateContent xmlns:mc="http://schemas.openxmlformats.org/markup-compatibility/2006" xmlns:a14="http://schemas.microsoft.com/office/drawing/2010/main">
        <mc:Choice Requires="a14">
          <p:sp>
            <p:nvSpPr>
              <p:cNvPr id="9" name="Rectangle 8"/>
              <p:cNvSpPr/>
              <p:nvPr/>
            </p:nvSpPr>
            <p:spPr>
              <a:xfrm>
                <a:off x="529455" y="1243602"/>
                <a:ext cx="4500719" cy="33855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1600" b="1" i="1" smtClean="0">
                              <a:solidFill>
                                <a:schemeClr val="tx2"/>
                              </a:solidFill>
                              <a:latin typeface="Cambria Math" charset="0"/>
                            </a:rPr>
                          </m:ctrlPr>
                        </m:sSubPr>
                        <m:e>
                          <m:r>
                            <a:rPr lang="it-IT" sz="1600" b="1" i="1" smtClean="0">
                              <a:solidFill>
                                <a:schemeClr val="tx2"/>
                              </a:solidFill>
                              <a:latin typeface="Cambria Math"/>
                            </a:rPr>
                            <m:t>𝑽</m:t>
                          </m:r>
                        </m:e>
                        <m:sub>
                          <m:r>
                            <a:rPr lang="it-IT" sz="1600" b="1" i="1" smtClean="0">
                              <a:solidFill>
                                <a:schemeClr val="tx2"/>
                              </a:solidFill>
                              <a:latin typeface="Cambria Math"/>
                            </a:rPr>
                            <m:t>𝒊𝒏</m:t>
                          </m:r>
                        </m:sub>
                      </m:sSub>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a:rPr>
                        <m:t>)=</m:t>
                      </m:r>
                      <m:sSub>
                        <m:sSubPr>
                          <m:ctrlPr>
                            <a:rPr lang="en-US" sz="1600" b="1" i="1">
                              <a:solidFill>
                                <a:schemeClr val="tx2"/>
                              </a:solidFill>
                              <a:latin typeface="Cambria Math" charset="0"/>
                            </a:rPr>
                          </m:ctrlPr>
                        </m:sSubPr>
                        <m:e>
                          <m:r>
                            <a:rPr lang="it-IT" sz="1600" b="1" i="1">
                              <a:solidFill>
                                <a:schemeClr val="tx2"/>
                              </a:solidFill>
                              <a:latin typeface="Cambria Math"/>
                            </a:rPr>
                            <m:t>𝑽</m:t>
                          </m:r>
                        </m:e>
                        <m:sub>
                          <m:r>
                            <a:rPr lang="it-IT" sz="1600" b="1" i="1" smtClean="0">
                              <a:solidFill>
                                <a:schemeClr val="tx2"/>
                              </a:solidFill>
                              <a:latin typeface="Cambria Math"/>
                            </a:rPr>
                            <m:t>𝟎</m:t>
                          </m:r>
                        </m:sub>
                      </m:sSub>
                      <m:r>
                        <a:rPr lang="it-IT" sz="1600" b="1" i="1" smtClean="0">
                          <a:solidFill>
                            <a:schemeClr val="tx2"/>
                          </a:solidFill>
                          <a:latin typeface="Cambria Math"/>
                          <a:ea typeface="Cambria Math"/>
                        </a:rPr>
                        <m:t>∙</m:t>
                      </m:r>
                      <m:r>
                        <a:rPr lang="it-IT" sz="1600" b="1" i="1" smtClean="0">
                          <a:solidFill>
                            <a:schemeClr val="tx2"/>
                          </a:solidFill>
                          <a:latin typeface="Cambria Math"/>
                        </a:rPr>
                        <m:t>𝟏</m:t>
                      </m:r>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charset="0"/>
                        </a:rPr>
                        <m:t>−</m:t>
                      </m:r>
                      <m:sSub>
                        <m:sSubPr>
                          <m:ctrlPr>
                            <a:rPr lang="it-IT" sz="1600" b="1" i="1">
                              <a:solidFill>
                                <a:schemeClr val="tx2"/>
                              </a:solidFill>
                              <a:latin typeface="Cambria Math"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r>
                        <a:rPr lang="it-IT" sz="1600" b="1" i="1" smtClean="0">
                          <a:solidFill>
                            <a:schemeClr val="tx2"/>
                          </a:solidFill>
                          <a:latin typeface="Cambria Math"/>
                        </a:rPr>
                        <m:t>)∙</m:t>
                      </m:r>
                      <m:r>
                        <a:rPr lang="it-IT" sz="1600" b="1" i="1" smtClean="0">
                          <a:solidFill>
                            <a:schemeClr val="tx2"/>
                          </a:solidFill>
                          <a:latin typeface="Cambria Math"/>
                          <a:ea typeface="Cambria Math"/>
                        </a:rPr>
                        <m:t>𝒄𝒐𝒔</m:t>
                      </m:r>
                      <m:d>
                        <m:dPr>
                          <m:ctrlPr>
                            <a:rPr lang="it-IT" sz="1600" b="1" i="1" smtClean="0">
                              <a:solidFill>
                                <a:schemeClr val="tx2"/>
                              </a:solidFill>
                              <a:latin typeface="Cambria Math" charset="0"/>
                              <a:ea typeface="Cambria Math"/>
                            </a:rPr>
                          </m:ctrlPr>
                        </m:dPr>
                        <m:e>
                          <m:sSub>
                            <m:sSubPr>
                              <m:ctrlPr>
                                <a:rPr lang="it-IT" sz="1600" b="1" i="1" smtClean="0">
                                  <a:solidFill>
                                    <a:schemeClr val="tx2"/>
                                  </a:solidFill>
                                  <a:latin typeface="Cambria Math" charset="0"/>
                                  <a:ea typeface="Cambria Math"/>
                                </a:rPr>
                              </m:ctrlPr>
                            </m:sSubPr>
                            <m:e>
                              <m:r>
                                <a:rPr lang="it-IT" sz="1600" b="1" i="1" smtClean="0">
                                  <a:solidFill>
                                    <a:schemeClr val="tx2"/>
                                  </a:solidFill>
                                  <a:latin typeface="Cambria Math"/>
                                  <a:ea typeface="Cambria Math"/>
                                </a:rPr>
                                <m:t>𝝎</m:t>
                              </m:r>
                            </m:e>
                            <m:sub>
                              <m:r>
                                <a:rPr lang="it-IT" sz="1600" b="1" i="1" smtClean="0">
                                  <a:solidFill>
                                    <a:schemeClr val="tx2"/>
                                  </a:solidFill>
                                  <a:latin typeface="Cambria Math"/>
                                  <a:ea typeface="Cambria Math"/>
                                </a:rPr>
                                <m:t>𝟎</m:t>
                              </m:r>
                            </m:sub>
                          </m:sSub>
                          <m:r>
                            <a:rPr lang="it-IT" sz="1600" b="1" i="1" smtClean="0">
                              <a:solidFill>
                                <a:schemeClr val="tx2"/>
                              </a:solidFill>
                              <a:latin typeface="Cambria Math" charset="0"/>
                              <a:ea typeface="Cambria Math"/>
                            </a:rPr>
                            <m:t>(</m:t>
                          </m:r>
                          <m:r>
                            <a:rPr lang="it-IT" sz="1600" b="1" i="1" smtClean="0">
                              <a:solidFill>
                                <a:schemeClr val="tx2"/>
                              </a:solidFill>
                              <a:latin typeface="Cambria Math"/>
                              <a:ea typeface="Cambria Math"/>
                            </a:rPr>
                            <m:t>𝒕</m:t>
                          </m:r>
                          <m:r>
                            <a:rPr lang="it-IT" sz="1600" b="1" i="1" smtClean="0">
                              <a:solidFill>
                                <a:schemeClr val="tx2"/>
                              </a:solidFill>
                              <a:latin typeface="Cambria Math" charset="0"/>
                              <a:ea typeface="Cambria Math"/>
                            </a:rPr>
                            <m:t>−</m:t>
                          </m:r>
                          <m:sSub>
                            <m:sSubPr>
                              <m:ctrlPr>
                                <a:rPr lang="it-IT" sz="1600" b="1" i="1">
                                  <a:solidFill>
                                    <a:schemeClr val="tx2"/>
                                  </a:solidFill>
                                  <a:latin typeface="Cambria Math"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e>
                      </m:d>
                      <m:r>
                        <a:rPr lang="it-IT" sz="1600" b="1" i="1" smtClean="0">
                          <a:solidFill>
                            <a:schemeClr val="tx2"/>
                          </a:solidFill>
                          <a:latin typeface="Cambria Math" charset="0"/>
                          <a:ea typeface="Cambria Math"/>
                        </a:rPr>
                        <m:t>)</m:t>
                      </m:r>
                    </m:oMath>
                  </m:oMathPara>
                </a14:m>
                <a:endParaRPr lang="en-US" sz="1600" b="1" dirty="0">
                  <a:solidFill>
                    <a:schemeClr val="tx2"/>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29455" y="1243602"/>
                <a:ext cx="4500719" cy="338554"/>
              </a:xfrm>
              <a:prstGeom prst="rect">
                <a:avLst/>
              </a:prstGeom>
              <a:blipFill rotWithShape="0">
                <a:blip r:embed="rId3"/>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29455" y="1718442"/>
                <a:ext cx="8231087" cy="373628"/>
              </a:xfrm>
              <a:prstGeom prst="rect">
                <a:avLst/>
              </a:prstGeom>
            </p:spPr>
            <p:txBody>
              <a:bodyPr wrap="square">
                <a:spAutoFit/>
              </a:bodyPr>
              <a:lstStyle/>
              <a:p>
                <a:pPr>
                  <a:spcAft>
                    <a:spcPts val="600"/>
                  </a:spcAft>
                </a:pPr>
                <a14:m>
                  <m:oMath xmlns:m="http://schemas.openxmlformats.org/officeDocument/2006/math">
                    <m:sSub>
                      <m:sSubPr>
                        <m:ctrlPr>
                          <a:rPr lang="en-US" sz="1600" b="1" i="1" smtClean="0">
                            <a:solidFill>
                              <a:srgbClr val="FF0000"/>
                            </a:solidFill>
                            <a:latin typeface="Cambria Math" charset="0"/>
                          </a:rPr>
                        </m:ctrlPr>
                      </m:sSubPr>
                      <m:e>
                        <m:r>
                          <a:rPr lang="it-IT" sz="1600" b="1" i="1" smtClean="0">
                            <a:solidFill>
                              <a:srgbClr val="FF0000"/>
                            </a:solidFill>
                            <a:latin typeface="Cambria Math"/>
                          </a:rPr>
                          <m:t>𝑽</m:t>
                        </m:r>
                      </m:e>
                      <m:sub>
                        <m:r>
                          <a:rPr lang="it-IT" sz="1600" b="1" i="1" smtClean="0">
                            <a:solidFill>
                              <a:srgbClr val="FF0000"/>
                            </a:solidFill>
                            <a:latin typeface="Cambria Math"/>
                          </a:rPr>
                          <m:t>𝒐𝒖𝒕</m:t>
                        </m:r>
                      </m:sub>
                    </m:sSub>
                    <m:d>
                      <m:dPr>
                        <m:ctrlPr>
                          <a:rPr lang="it-IT" sz="1600" b="1" i="1" smtClean="0">
                            <a:solidFill>
                              <a:srgbClr val="FF0000"/>
                            </a:solidFill>
                            <a:latin typeface="Cambria Math" charset="0"/>
                          </a:rPr>
                        </m:ctrlPr>
                      </m:dPr>
                      <m:e>
                        <m:r>
                          <a:rPr lang="it-IT" sz="1600" b="1" i="1" smtClean="0">
                            <a:solidFill>
                              <a:srgbClr val="FF0000"/>
                            </a:solidFill>
                            <a:latin typeface="Cambria Math"/>
                          </a:rPr>
                          <m:t>𝒕</m:t>
                        </m:r>
                      </m:e>
                    </m:d>
                    <m:r>
                      <a:rPr lang="it-IT" sz="1600" b="1" i="1">
                        <a:solidFill>
                          <a:srgbClr val="FF0000"/>
                        </a:solidFill>
                        <a:latin typeface="Cambria Math"/>
                      </a:rPr>
                      <m:t>=</m:t>
                    </m:r>
                    <m:sSub>
                      <m:sSubPr>
                        <m:ctrlPr>
                          <a:rPr lang="en-US" sz="1600" b="1" i="1">
                            <a:solidFill>
                              <a:srgbClr val="FF0000"/>
                            </a:solidFill>
                            <a:latin typeface="Cambria Math" charset="0"/>
                          </a:rPr>
                        </m:ctrlPr>
                      </m:sSubPr>
                      <m:e>
                        <m:r>
                          <a:rPr lang="it-IT" sz="1600" b="1" i="1">
                            <a:solidFill>
                              <a:srgbClr val="FF0000"/>
                            </a:solidFill>
                            <a:latin typeface="Cambria Math"/>
                          </a:rPr>
                          <m:t>𝑽</m:t>
                        </m:r>
                      </m:e>
                      <m:sub>
                        <m:r>
                          <a:rPr lang="it-IT" sz="1600" b="1" i="1" smtClean="0">
                            <a:solidFill>
                              <a:srgbClr val="FF0000"/>
                            </a:solidFill>
                            <a:latin typeface="Cambria Math"/>
                          </a:rPr>
                          <m:t>𝟎</m:t>
                        </m:r>
                      </m:sub>
                    </m:sSub>
                    <m:r>
                      <a:rPr lang="it-IT" sz="1600" b="1" i="1" smtClean="0">
                        <a:solidFill>
                          <a:srgbClr val="FF0000"/>
                        </a:solidFill>
                        <a:latin typeface="Cambria Math"/>
                        <a:ea typeface="Cambria Math"/>
                      </a:rPr>
                      <m:t>∙</m:t>
                    </m:r>
                    <m:r>
                      <a:rPr lang="it-IT" sz="1600" b="1" i="1" smtClean="0">
                        <a:solidFill>
                          <a:srgbClr val="FF0000"/>
                        </a:solidFill>
                        <a:latin typeface="Cambria Math"/>
                      </a:rPr>
                      <m:t>𝟏</m:t>
                    </m:r>
                    <m:d>
                      <m:dPr>
                        <m:ctrlPr>
                          <a:rPr lang="it-IT" sz="1600" b="1" i="1" smtClean="0">
                            <a:solidFill>
                              <a:srgbClr val="FF0000"/>
                            </a:solidFill>
                            <a:latin typeface="Cambria Math" charset="0"/>
                          </a:rPr>
                        </m:ctrlPr>
                      </m:dPr>
                      <m:e>
                        <m:r>
                          <a:rPr lang="it-IT" sz="1600" b="1" i="1" smtClean="0">
                            <a:solidFill>
                              <a:srgbClr val="FF0000"/>
                            </a:solidFill>
                            <a:latin typeface="Cambria Math"/>
                          </a:rPr>
                          <m:t>𝒕</m:t>
                        </m:r>
                        <m:r>
                          <a:rPr lang="it-IT" sz="1600" b="1" i="1" smtClean="0">
                            <a:solidFill>
                              <a:srgbClr val="FF0000"/>
                            </a:solidFill>
                            <a:latin typeface="Cambria Math" charset="0"/>
                          </a:rPr>
                          <m:t>−</m:t>
                        </m:r>
                        <m:sSub>
                          <m:sSubPr>
                            <m:ctrlPr>
                              <a:rPr lang="it-IT" sz="1600" b="1" i="1" smtClean="0">
                                <a:solidFill>
                                  <a:srgbClr val="FF0000"/>
                                </a:solidFill>
                                <a:latin typeface="Cambria Math"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r>
                      <a:rPr lang="it-IT" sz="1600" b="1" i="1" smtClean="0">
                        <a:solidFill>
                          <a:srgbClr val="FF0000"/>
                        </a:solidFill>
                        <a:latin typeface="Cambria Math"/>
                        <a:ea typeface="Cambria Math"/>
                      </a:rPr>
                      <m:t>∙</m:t>
                    </m:r>
                    <m:r>
                      <a:rPr lang="it-IT" sz="1600" b="1" i="1" smtClean="0">
                        <a:solidFill>
                          <a:srgbClr val="FF0000"/>
                        </a:solidFill>
                        <a:latin typeface="Cambria Math"/>
                        <a:ea typeface="Cambria Math"/>
                      </a:rPr>
                      <m:t>𝒄𝒐𝒔</m:t>
                    </m:r>
                    <m:d>
                      <m:dPr>
                        <m:ctrlPr>
                          <a:rPr lang="it-IT" sz="1600" b="1" i="1" smtClean="0">
                            <a:solidFill>
                              <a:srgbClr val="FF0000"/>
                            </a:solidFill>
                            <a:latin typeface="Cambria Math" charset="0"/>
                            <a:ea typeface="Cambria Math"/>
                          </a:rPr>
                        </m:ctrlPr>
                      </m:dPr>
                      <m:e>
                        <m:sSub>
                          <m:sSubPr>
                            <m:ctrlPr>
                              <a:rPr lang="it-IT" sz="1600" b="1" i="1" smtClean="0">
                                <a:solidFill>
                                  <a:srgbClr val="FF0000"/>
                                </a:solidFill>
                                <a:latin typeface="Cambria Math" charset="0"/>
                                <a:ea typeface="Cambria Math"/>
                              </a:rPr>
                            </m:ctrlPr>
                          </m:sSubPr>
                          <m:e>
                            <m:r>
                              <a:rPr lang="it-IT" sz="1600" b="1" i="1" smtClean="0">
                                <a:solidFill>
                                  <a:srgbClr val="FF0000"/>
                                </a:solidFill>
                                <a:latin typeface="Cambria Math"/>
                                <a:ea typeface="Cambria Math"/>
                              </a:rPr>
                              <m:t>𝝎</m:t>
                            </m:r>
                          </m:e>
                          <m:sub>
                            <m:r>
                              <a:rPr lang="it-IT" sz="1600" b="1" i="1" smtClean="0">
                                <a:solidFill>
                                  <a:srgbClr val="FF0000"/>
                                </a:solidFill>
                                <a:latin typeface="Cambria Math"/>
                                <a:ea typeface="Cambria Math"/>
                              </a:rPr>
                              <m:t>𝟎</m:t>
                            </m:r>
                          </m:sub>
                        </m:sSub>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sSub>
                          <m:sSubPr>
                            <m:ctrlPr>
                              <a:rPr lang="it-IT" sz="1600" b="1" i="1">
                                <a:solidFill>
                                  <a:srgbClr val="FF0000"/>
                                </a:solidFill>
                                <a:latin typeface="Cambria Math" charset="0"/>
                              </a:rPr>
                            </m:ctrlPr>
                          </m:sSubPr>
                          <m:e>
                            <m:r>
                              <a:rPr lang="it-IT" sz="1600" b="1" i="1" smtClean="0">
                                <a:solidFill>
                                  <a:srgbClr val="FF0000"/>
                                </a:solidFill>
                                <a:latin typeface="Cambria Math" charset="0"/>
                              </a:rPr>
                              <m:t>−</m:t>
                            </m:r>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e>
                    </m:d>
                    <m:r>
                      <a:rPr lang="it-IT" sz="1600" b="1" i="1" smtClean="0">
                        <a:solidFill>
                          <a:srgbClr val="FF0000"/>
                        </a:solidFill>
                        <a:latin typeface="Cambria Math"/>
                        <a:ea typeface="Cambria Math"/>
                      </a:rPr>
                      <m:t>∙</m:t>
                    </m:r>
                    <m:d>
                      <m:dPr>
                        <m:ctrlPr>
                          <a:rPr lang="it-IT" sz="1600" b="1" i="1" smtClean="0">
                            <a:solidFill>
                              <a:srgbClr val="FF0000"/>
                            </a:solidFill>
                            <a:latin typeface="Cambria Math" charset="0"/>
                            <a:ea typeface="Cambria Math"/>
                          </a:rPr>
                        </m:ctrlPr>
                      </m:dPr>
                      <m:e>
                        <m:r>
                          <a:rPr lang="it-IT" sz="1600" b="1" i="1" smtClean="0">
                            <a:solidFill>
                              <a:srgbClr val="FF0000"/>
                            </a:solidFill>
                            <a:latin typeface="Cambria Math"/>
                            <a:ea typeface="Cambria Math"/>
                          </a:rPr>
                          <m:t>𝟏</m:t>
                        </m:r>
                        <m:r>
                          <a:rPr lang="it-IT" sz="1600" b="1" i="1" smtClean="0">
                            <a:solidFill>
                              <a:srgbClr val="FF0000"/>
                            </a:solidFill>
                            <a:latin typeface="Cambria Math"/>
                            <a:ea typeface="Cambria Math"/>
                          </a:rPr>
                          <m:t>−</m:t>
                        </m:r>
                        <m:sSup>
                          <m:sSupPr>
                            <m:ctrlPr>
                              <a:rPr lang="it-IT" sz="1600" b="1" i="1" smtClean="0">
                                <a:solidFill>
                                  <a:srgbClr val="FF0000"/>
                                </a:solidFill>
                                <a:latin typeface="Cambria Math" charset="0"/>
                                <a:ea typeface="Cambria Math"/>
                              </a:rPr>
                            </m:ctrlPr>
                          </m:sSupPr>
                          <m:e>
                            <m:r>
                              <a:rPr lang="it-IT" sz="1600" b="1" i="1" smtClean="0">
                                <a:solidFill>
                                  <a:srgbClr val="FF0000"/>
                                </a:solidFill>
                                <a:latin typeface="Cambria Math"/>
                                <a:ea typeface="Cambria Math"/>
                              </a:rPr>
                              <m:t>𝒆</m:t>
                            </m:r>
                          </m:e>
                          <m:sup>
                            <m:r>
                              <a:rPr lang="it-IT" sz="1600" b="1" i="1" smtClean="0">
                                <a:solidFill>
                                  <a:srgbClr val="FF0000"/>
                                </a:solidFill>
                                <a:latin typeface="Cambria Math"/>
                                <a:ea typeface="Cambria Math"/>
                              </a:rPr>
                              <m:t>−</m:t>
                            </m:r>
                            <m:f>
                              <m:fPr>
                                <m:type m:val="lin"/>
                                <m:ctrlPr>
                                  <a:rPr lang="it-IT" sz="1600" b="1" i="1" smtClean="0">
                                    <a:solidFill>
                                      <a:srgbClr val="FF0000"/>
                                    </a:solidFill>
                                    <a:latin typeface="Cambria Math" charset="0"/>
                                    <a:ea typeface="Cambria Math"/>
                                  </a:rPr>
                                </m:ctrlPr>
                              </m:fPr>
                              <m:num>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a:solidFill>
                                          <a:srgbClr val="FF0000"/>
                                        </a:solidFill>
                                        <a:latin typeface="Cambria Math"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num>
                              <m:den>
                                <m:r>
                                  <a:rPr lang="it-IT" sz="1600" b="1" i="1" smtClean="0">
                                    <a:solidFill>
                                      <a:srgbClr val="FF0000"/>
                                    </a:solidFill>
                                    <a:latin typeface="Cambria Math"/>
                                    <a:ea typeface="Cambria Math"/>
                                  </a:rPr>
                                  <m:t>𝝉</m:t>
                                </m:r>
                              </m:den>
                            </m:f>
                          </m:sup>
                        </m:sSup>
                      </m:e>
                    </m:d>
                    <m:r>
                      <a:rPr lang="it-IT" sz="1600" b="1" i="0" smtClean="0">
                        <a:solidFill>
                          <a:srgbClr val="FF0000"/>
                        </a:solidFill>
                        <a:latin typeface="Cambria Math" charset="0"/>
                        <a:ea typeface="Cambria Math"/>
                      </a:rPr>
                      <m:t>; </m:t>
                    </m:r>
                  </m:oMath>
                </a14:m>
                <a:r>
                  <a:rPr lang="en-US" sz="1600" b="1" i="1" dirty="0" smtClean="0">
                    <a:solidFill>
                      <a:srgbClr val="FF0000"/>
                    </a:solidFill>
                  </a:rPr>
                  <a:t>	</a:t>
                </a:r>
                <a:r>
                  <a:rPr lang="en-US" sz="1600" b="1" i="1" dirty="0" smtClean="0">
                    <a:solidFill>
                      <a:schemeClr val="tx1"/>
                    </a:solidFill>
                  </a:rPr>
                  <a:t>with</a:t>
                </a:r>
                <a:r>
                  <a:rPr lang="en-US" sz="1600" b="1" dirty="0" smtClean="0">
                    <a:solidFill>
                      <a:schemeClr val="tx1"/>
                    </a:solidFill>
                  </a:rPr>
                  <a:t> </a:t>
                </a:r>
                <a14:m>
                  <m:oMath xmlns:m="http://schemas.openxmlformats.org/officeDocument/2006/math">
                    <m:r>
                      <a:rPr lang="en-US" sz="1600" b="1" i="1" smtClean="0">
                        <a:solidFill>
                          <a:schemeClr val="tx1"/>
                        </a:solidFill>
                        <a:latin typeface="Cambria Math"/>
                        <a:ea typeface="Cambria Math"/>
                      </a:rPr>
                      <m:t>𝝉</m:t>
                    </m:r>
                    <m:r>
                      <a:rPr lang="it-IT" sz="1600" b="1" i="1" smtClean="0">
                        <a:solidFill>
                          <a:schemeClr val="tx1"/>
                        </a:solidFill>
                        <a:latin typeface="Cambria Math"/>
                        <a:ea typeface="Cambria Math"/>
                      </a:rPr>
                      <m:t>=</m:t>
                    </m:r>
                    <m:f>
                      <m:fPr>
                        <m:type m:val="lin"/>
                        <m:ctrlPr>
                          <a:rPr lang="it-IT" sz="1600" b="1" i="1" smtClean="0">
                            <a:solidFill>
                              <a:schemeClr val="tx1"/>
                            </a:solidFill>
                            <a:latin typeface="Cambria Math" charset="0"/>
                            <a:ea typeface="Cambria Math"/>
                          </a:rPr>
                        </m:ctrlPr>
                      </m:fPr>
                      <m:num>
                        <m:r>
                          <a:rPr lang="it-IT" sz="1600" b="1" i="1" smtClean="0">
                            <a:solidFill>
                              <a:schemeClr val="tx1"/>
                            </a:solidFill>
                            <a:latin typeface="Cambria Math"/>
                            <a:ea typeface="Cambria Math"/>
                          </a:rPr>
                          <m:t>𝟐</m:t>
                        </m:r>
                        <m:sSub>
                          <m:sSubPr>
                            <m:ctrlPr>
                              <a:rPr lang="en-US" sz="1600" b="1" i="1" smtClean="0">
                                <a:solidFill>
                                  <a:schemeClr val="tx1"/>
                                </a:solidFill>
                                <a:latin typeface="Cambria Math" charset="0"/>
                                <a:ea typeface="Cambria Math"/>
                              </a:rPr>
                            </m:ctrlPr>
                          </m:sSubPr>
                          <m:e>
                            <m:r>
                              <a:rPr lang="it-IT" sz="1600" b="1" i="1" smtClean="0">
                                <a:solidFill>
                                  <a:schemeClr val="tx1"/>
                                </a:solidFill>
                                <a:latin typeface="Cambria Math" charset="0"/>
                                <a:ea typeface="Cambria Math"/>
                              </a:rPr>
                              <m:t>𝑸</m:t>
                            </m:r>
                          </m:e>
                          <m:sub>
                            <m:r>
                              <a:rPr lang="it-IT" sz="1600" b="1" i="1" smtClean="0">
                                <a:solidFill>
                                  <a:schemeClr val="tx1"/>
                                </a:solidFill>
                                <a:latin typeface="Cambria Math" charset="0"/>
                                <a:ea typeface="Cambria Math"/>
                              </a:rPr>
                              <m:t>𝑳</m:t>
                            </m:r>
                          </m:sub>
                        </m:sSub>
                      </m:num>
                      <m:den>
                        <m:sSub>
                          <m:sSubPr>
                            <m:ctrlPr>
                              <a:rPr lang="it-IT" sz="1600" b="1" i="1" smtClean="0">
                                <a:solidFill>
                                  <a:schemeClr val="tx1"/>
                                </a:solidFill>
                                <a:latin typeface="Cambria Math" charset="0"/>
                                <a:ea typeface="Cambria Math"/>
                              </a:rPr>
                            </m:ctrlPr>
                          </m:sSubPr>
                          <m:e>
                            <m:r>
                              <a:rPr lang="it-IT" sz="1600" b="1" i="1" smtClean="0">
                                <a:solidFill>
                                  <a:schemeClr val="tx1"/>
                                </a:solidFill>
                                <a:latin typeface="Cambria Math"/>
                                <a:ea typeface="Cambria Math"/>
                              </a:rPr>
                              <m:t>𝝎</m:t>
                            </m:r>
                          </m:e>
                          <m:sub>
                            <m:r>
                              <a:rPr lang="it-IT" sz="1600" b="1" i="1" smtClean="0">
                                <a:solidFill>
                                  <a:schemeClr val="tx1"/>
                                </a:solidFill>
                                <a:latin typeface="Cambria Math"/>
                                <a:ea typeface="Cambria Math"/>
                              </a:rPr>
                              <m:t>𝟎</m:t>
                            </m:r>
                          </m:sub>
                        </m:sSub>
                      </m:den>
                    </m:f>
                  </m:oMath>
                </a14:m>
                <a:endParaRPr lang="it-IT" sz="1600" b="1" dirty="0">
                  <a:solidFill>
                    <a:schemeClr val="tx1"/>
                  </a:solidFill>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529455" y="1718442"/>
                <a:ext cx="8231087" cy="373628"/>
              </a:xfrm>
              <a:prstGeom prst="rect">
                <a:avLst/>
              </a:prstGeom>
              <a:blipFill rotWithShape="0">
                <a:blip r:embed="rId4"/>
                <a:stretch>
                  <a:fillRect t="-93443" r="-2148" b="-1524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ttangolo 22"/>
              <p:cNvSpPr/>
              <p:nvPr/>
            </p:nvSpPr>
            <p:spPr>
              <a:xfrm>
                <a:off x="1708585" y="6399152"/>
                <a:ext cx="587282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a:rPr>
                          </m:ctrlPr>
                        </m:sSubPr>
                        <m:e>
                          <m:r>
                            <a:rPr lang="it-IT" b="0" i="1">
                              <a:latin typeface="Cambria Math" charset="0"/>
                              <a:ea typeface="Cambria Math"/>
                            </a:rPr>
                            <m:t>𝑄</m:t>
                          </m:r>
                        </m:e>
                        <m:sub>
                          <m:r>
                            <a:rPr lang="it-IT" b="0" i="1">
                              <a:latin typeface="Cambria Math" charset="0"/>
                              <a:ea typeface="Cambria Math"/>
                            </a:rPr>
                            <m:t>𝐿</m:t>
                          </m:r>
                        </m:sub>
                      </m:sSub>
                      <m:r>
                        <a:rPr lang="it-IT" b="0" i="1">
                          <a:latin typeface="Cambria Math" charset="0"/>
                          <a:ea typeface="Cambria Math"/>
                        </a:rPr>
                        <m:t>=25000;</m:t>
                      </m:r>
                      <m:sSub>
                        <m:sSubPr>
                          <m:ctrlPr>
                            <a:rPr lang="it-IT" i="1">
                              <a:latin typeface="Cambria Math" charset="0"/>
                              <a:ea typeface="Cambria Math"/>
                            </a:rPr>
                          </m:ctrlPr>
                        </m:sSubPr>
                        <m:e>
                          <m:r>
                            <a:rPr lang="it-IT" b="0" i="1">
                              <a:latin typeface="Cambria Math"/>
                              <a:ea typeface="Cambria Math"/>
                            </a:rPr>
                            <m:t>𝜔</m:t>
                          </m:r>
                        </m:e>
                        <m:sub>
                          <m:r>
                            <a:rPr lang="it-IT" b="0" i="1">
                              <a:latin typeface="Cambria Math"/>
                              <a:ea typeface="Cambria Math"/>
                            </a:rPr>
                            <m:t>0</m:t>
                          </m:r>
                        </m:sub>
                      </m:sSub>
                      <m:r>
                        <a:rPr lang="it-IT" b="0" i="1" smtClean="0">
                          <a:latin typeface="Cambria Math" charset="0"/>
                          <a:ea typeface="Cambria Math"/>
                        </a:rPr>
                        <m:t>=2856 </m:t>
                      </m:r>
                      <m:r>
                        <a:rPr lang="it-IT" b="0" i="1" smtClean="0">
                          <a:latin typeface="Cambria Math" charset="0"/>
                          <a:ea typeface="Cambria Math"/>
                        </a:rPr>
                        <m:t>𝑀𝐻𝑧</m:t>
                      </m:r>
                      <m:r>
                        <a:rPr lang="it-IT" b="0" i="1" smtClean="0">
                          <a:latin typeface="Cambria Math" charset="0"/>
                          <a:ea typeface="Cambria Math"/>
                        </a:rPr>
                        <m:t>;</m:t>
                      </m:r>
                      <m:sSub>
                        <m:sSubPr>
                          <m:ctrlPr>
                            <a:rPr lang="en-US" i="1">
                              <a:latin typeface="Cambria Math" charset="0"/>
                              <a:ea typeface="Cambria Math"/>
                            </a:rPr>
                          </m:ctrlPr>
                        </m:sSubPr>
                        <m:e>
                          <m:r>
                            <a:rPr lang="it-IT" i="1">
                              <a:latin typeface="Cambria Math" charset="0"/>
                              <a:ea typeface="Cambria Math"/>
                            </a:rPr>
                            <m:t>𝑇</m:t>
                          </m:r>
                        </m:e>
                        <m:sub>
                          <m:r>
                            <a:rPr lang="it-IT" i="1">
                              <a:latin typeface="Cambria Math" charset="0"/>
                              <a:ea typeface="Cambria Math"/>
                            </a:rPr>
                            <m:t>𝑠𝑡𝑎𝑟𝑡</m:t>
                          </m:r>
                        </m:sub>
                      </m:sSub>
                      <m:r>
                        <a:rPr lang="it-IT" i="1">
                          <a:latin typeface="Cambria Math" charset="0"/>
                          <a:ea typeface="Cambria Math"/>
                        </a:rPr>
                        <m:t>=0.5 </m:t>
                      </m:r>
                      <m:r>
                        <a:rPr lang="it-IT" i="1">
                          <a:latin typeface="Cambria Math" charset="0"/>
                          <a:ea typeface="Cambria Math" charset="0"/>
                          <a:cs typeface="Cambria Math" charset="0"/>
                        </a:rPr>
                        <m:t>𝜇</m:t>
                      </m:r>
                      <m:r>
                        <a:rPr lang="it-IT" i="1">
                          <a:latin typeface="Cambria Math" charset="0"/>
                          <a:ea typeface="Cambria Math" charset="0"/>
                          <a:cs typeface="Cambria Math" charset="0"/>
                        </a:rPr>
                        <m:t>𝑠</m:t>
                      </m:r>
                      <m:r>
                        <a:rPr lang="it-IT" b="0" i="1" smtClean="0">
                          <a:latin typeface="Cambria Math" charset="0"/>
                          <a:ea typeface="Cambria Math" charset="0"/>
                          <a:cs typeface="Cambria Math" charset="0"/>
                        </a:rPr>
                        <m:t>; </m:t>
                      </m:r>
                      <m:r>
                        <a:rPr lang="it-IT" b="0" i="1" smtClean="0">
                          <a:latin typeface="Cambria Math" charset="0"/>
                          <a:ea typeface="Cambria Math" charset="0"/>
                          <a:cs typeface="Cambria Math" charset="0"/>
                        </a:rPr>
                        <m:t>𝜏</m:t>
                      </m:r>
                      <m:r>
                        <a:rPr lang="it-IT" b="0" i="1" smtClean="0">
                          <a:latin typeface="Cambria Math" charset="0"/>
                          <a:ea typeface="Cambria Math"/>
                        </a:rPr>
                        <m:t>≈2.</m:t>
                      </m:r>
                      <m:r>
                        <a:rPr lang="it-IT" b="0" i="1">
                          <a:latin typeface="Cambria Math" charset="0"/>
                          <a:ea typeface="Cambria Math"/>
                        </a:rPr>
                        <m:t> </m:t>
                      </m:r>
                      <m:r>
                        <a:rPr lang="it-IT" b="0" i="1" smtClean="0">
                          <a:latin typeface="Cambria Math" charset="0"/>
                          <a:ea typeface="Cambria Math"/>
                        </a:rPr>
                        <m:t>8</m:t>
                      </m:r>
                      <m:r>
                        <a:rPr lang="it-IT" b="0" i="1">
                          <a:latin typeface="Cambria Math" charset="0"/>
                          <a:ea typeface="Cambria Math" charset="0"/>
                          <a:cs typeface="Cambria Math" charset="0"/>
                        </a:rPr>
                        <m:t>𝜇</m:t>
                      </m:r>
                      <m:r>
                        <a:rPr lang="it-IT" b="0" i="1">
                          <a:latin typeface="Cambria Math" charset="0"/>
                          <a:ea typeface="Cambria Math" charset="0"/>
                          <a:cs typeface="Cambria Math" charset="0"/>
                        </a:rPr>
                        <m:t>𝑠</m:t>
                      </m:r>
                    </m:oMath>
                  </m:oMathPara>
                </a14:m>
                <a:endParaRPr lang="en-US" dirty="0"/>
              </a:p>
              <a:p>
                <a:endParaRPr lang="en-US" dirty="0"/>
              </a:p>
            </p:txBody>
          </p:sp>
        </mc:Choice>
        <mc:Fallback xmlns="">
          <p:sp>
            <p:nvSpPr>
              <p:cNvPr id="23" name="Rettangolo 22"/>
              <p:cNvSpPr>
                <a:spLocks noRot="1" noChangeAspect="1" noMove="1" noResize="1" noEditPoints="1" noAdjustHandles="1" noChangeArrowheads="1" noChangeShapeType="1" noTextEdit="1"/>
              </p:cNvSpPr>
              <p:nvPr/>
            </p:nvSpPr>
            <p:spPr>
              <a:xfrm>
                <a:off x="1708585" y="6399152"/>
                <a:ext cx="5872826" cy="646331"/>
              </a:xfrm>
              <a:prstGeom prst="rect">
                <a:avLst/>
              </a:prstGeom>
              <a:blipFill rotWithShape="0">
                <a:blip r:embed="rId5"/>
                <a:stretch>
                  <a:fillRect t="-55660" b="-26415"/>
                </a:stretch>
              </a:blipFill>
            </p:spPr>
            <p:txBody>
              <a:bodyPr/>
              <a:lstStyle/>
              <a:p>
                <a:r>
                  <a:rPr lang="en-US">
                    <a:noFill/>
                  </a:rPr>
                  <a:t> </a:t>
                </a:r>
              </a:p>
            </p:txBody>
          </p:sp>
        </mc:Fallback>
      </mc:AlternateContent>
      <p:grpSp>
        <p:nvGrpSpPr>
          <p:cNvPr id="7" name="Gruppo 6"/>
          <p:cNvGrpSpPr/>
          <p:nvPr/>
        </p:nvGrpSpPr>
        <p:grpSpPr>
          <a:xfrm>
            <a:off x="779658" y="2079152"/>
            <a:ext cx="7429018" cy="4320000"/>
            <a:chOff x="779658" y="2079152"/>
            <a:chExt cx="7429018" cy="4320000"/>
          </a:xfrm>
        </p:grpSpPr>
        <p:pic>
          <p:nvPicPr>
            <p:cNvPr id="4" name="Immagine 3"/>
            <p:cNvPicPr>
              <a:picLocks noChangeAspect="1"/>
            </p:cNvPicPr>
            <p:nvPr/>
          </p:nvPicPr>
          <p:blipFill rotWithShape="1">
            <a:blip r:embed="rId6">
              <a:extLst>
                <a:ext uri="{28A0092B-C50C-407E-A947-70E740481C1C}">
                  <a14:useLocalDpi xmlns:a14="http://schemas.microsoft.com/office/drawing/2010/main" val="0"/>
                </a:ext>
              </a:extLst>
            </a:blip>
            <a:srcRect l="5790" r="8226"/>
            <a:stretch/>
          </p:blipFill>
          <p:spPr>
            <a:xfrm>
              <a:off x="779658" y="2079152"/>
              <a:ext cx="7429018" cy="4320000"/>
            </a:xfrm>
            <a:prstGeom prst="rect">
              <a:avLst/>
            </a:prstGeom>
          </p:spPr>
        </p:pic>
        <p:cxnSp>
          <p:nvCxnSpPr>
            <p:cNvPr id="24" name="Connettore 1 23"/>
            <p:cNvCxnSpPr/>
            <p:nvPr/>
          </p:nvCxnSpPr>
          <p:spPr>
            <a:xfrm>
              <a:off x="1740309" y="2418735"/>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Rettangolo 26"/>
                <p:cNvSpPr/>
                <p:nvPr/>
              </p:nvSpPr>
              <p:spPr>
                <a:xfrm>
                  <a:off x="1740309" y="5487603"/>
                  <a:ext cx="789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a:rPr>
                            </m:ctrlPr>
                          </m:sSubPr>
                          <m:e>
                            <m:r>
                              <a:rPr lang="it-IT" i="1">
                                <a:latin typeface="Cambria Math" charset="0"/>
                                <a:ea typeface="Cambria Math"/>
                              </a:rPr>
                              <m:t>𝑇</m:t>
                            </m:r>
                          </m:e>
                          <m:sub>
                            <m:r>
                              <a:rPr lang="it-IT" b="0" i="1" smtClean="0">
                                <a:latin typeface="Cambria Math" charset="0"/>
                                <a:ea typeface="Cambria Math"/>
                              </a:rPr>
                              <m:t>𝑠𝑡𝑎𝑟𝑡</m:t>
                            </m:r>
                          </m:sub>
                        </m:sSub>
                      </m:oMath>
                    </m:oMathPara>
                  </a14:m>
                  <a:endParaRPr lang="en-US" dirty="0"/>
                </a:p>
              </p:txBody>
            </p:sp>
          </mc:Choice>
          <mc:Fallback xmlns="">
            <p:sp>
              <p:nvSpPr>
                <p:cNvPr id="27" name="Rettangolo 26"/>
                <p:cNvSpPr>
                  <a:spLocks noRot="1" noChangeAspect="1" noMove="1" noResize="1" noEditPoints="1" noAdjustHandles="1" noChangeArrowheads="1" noChangeShapeType="1" noTextEdit="1"/>
                </p:cNvSpPr>
                <p:nvPr/>
              </p:nvSpPr>
              <p:spPr>
                <a:xfrm>
                  <a:off x="1740309" y="5487603"/>
                  <a:ext cx="789447" cy="369332"/>
                </a:xfrm>
                <a:prstGeom prst="rect">
                  <a:avLst/>
                </a:prstGeom>
                <a:blipFill rotWithShape="0">
                  <a:blip r:embed="rId7"/>
                  <a:stretch>
                    <a:fillRect/>
                  </a:stretch>
                </a:blipFill>
              </p:spPr>
              <p:txBody>
                <a:bodyPr/>
                <a:lstStyle/>
                <a:p>
                  <a:r>
                    <a:rPr lang="en-US">
                      <a:noFill/>
                    </a:rPr>
                    <a:t> </a:t>
                  </a:r>
                </a:p>
              </p:txBody>
            </p:sp>
          </mc:Fallback>
        </mc:AlternateContent>
      </p:grpSp>
      <p:sp>
        <p:nvSpPr>
          <p:cNvPr id="5" name="Rettangolo 4"/>
          <p:cNvSpPr/>
          <p:nvPr/>
        </p:nvSpPr>
        <p:spPr>
          <a:xfrm>
            <a:off x="461719" y="653542"/>
            <a:ext cx="8064896" cy="507831"/>
          </a:xfrm>
          <a:prstGeom prst="rect">
            <a:avLst/>
          </a:prstGeom>
        </p:spPr>
        <p:txBody>
          <a:bodyPr wrap="square">
            <a:spAutoFit/>
          </a:bodyPr>
          <a:lstStyle/>
          <a:p>
            <a:pPr algn="just">
              <a:lnSpc>
                <a:spcPct val="150000"/>
              </a:lnSpc>
            </a:pPr>
            <a:r>
              <a:rPr lang="it-IT" dirty="0"/>
              <a:t>The </a:t>
            </a:r>
            <a:r>
              <a:rPr lang="it-IT" dirty="0" err="1"/>
              <a:t>response</a:t>
            </a:r>
            <a:r>
              <a:rPr lang="it-IT" dirty="0"/>
              <a:t> of a </a:t>
            </a:r>
            <a:r>
              <a:rPr lang="it-IT" dirty="0" err="1"/>
              <a:t>Lorentzian</a:t>
            </a:r>
            <a:r>
              <a:rPr lang="it-IT" dirty="0"/>
              <a:t> network to an RF </a:t>
            </a:r>
            <a:r>
              <a:rPr lang="it-IT" dirty="0" err="1"/>
              <a:t>step</a:t>
            </a:r>
            <a:r>
              <a:rPr lang="it-IT" dirty="0"/>
              <a:t> </a:t>
            </a:r>
            <a:r>
              <a:rPr lang="it-IT" dirty="0" err="1"/>
              <a:t>pulse</a:t>
            </a:r>
            <a:r>
              <a:rPr lang="it-IT" dirty="0"/>
              <a:t> </a:t>
            </a:r>
            <a:r>
              <a:rPr lang="it-IT" dirty="0" err="1"/>
              <a:t>is</a:t>
            </a:r>
            <a:r>
              <a:rPr lang="it-IT" dirty="0"/>
              <a:t>: </a:t>
            </a:r>
            <a:endParaRPr lang="en-US" dirty="0"/>
          </a:p>
        </p:txBody>
      </p:sp>
    </p:spTree>
    <p:extLst>
      <p:ext uri="{BB962C8B-B14F-4D97-AF65-F5344CB8AC3E}">
        <p14:creationId xmlns:p14="http://schemas.microsoft.com/office/powerpoint/2010/main" val="370931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o 20"/>
          <p:cNvGrpSpPr/>
          <p:nvPr/>
        </p:nvGrpSpPr>
        <p:grpSpPr>
          <a:xfrm>
            <a:off x="787438" y="2073357"/>
            <a:ext cx="7739177" cy="4914643"/>
            <a:chOff x="787438" y="2073357"/>
            <a:chExt cx="7739177" cy="4914643"/>
          </a:xfrm>
        </p:grpSpPr>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l="5790" r="8064"/>
            <a:stretch/>
          </p:blipFill>
          <p:spPr>
            <a:xfrm>
              <a:off x="787438" y="2073357"/>
              <a:ext cx="7442954" cy="4320000"/>
            </a:xfrm>
            <a:prstGeom prst="rect">
              <a:avLst/>
            </a:prstGeom>
          </p:spPr>
        </p:pic>
        <mc:AlternateContent xmlns:mc="http://schemas.openxmlformats.org/markup-compatibility/2006" xmlns:a14="http://schemas.microsoft.com/office/drawing/2010/main">
          <mc:Choice Requires="a14">
            <p:sp>
              <p:nvSpPr>
                <p:cNvPr id="6" name="Rettangolo 5"/>
                <p:cNvSpPr/>
                <p:nvPr/>
              </p:nvSpPr>
              <p:spPr>
                <a:xfrm>
                  <a:off x="1208073" y="6341669"/>
                  <a:ext cx="731854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a:rPr>
                            </m:ctrlPr>
                          </m:sSubPr>
                          <m:e>
                            <m:r>
                              <a:rPr lang="it-IT" b="0" i="1">
                                <a:latin typeface="Cambria Math" charset="0"/>
                                <a:ea typeface="Cambria Math"/>
                              </a:rPr>
                              <m:t>𝑄</m:t>
                            </m:r>
                          </m:e>
                          <m:sub>
                            <m:r>
                              <a:rPr lang="it-IT" b="0" i="1">
                                <a:latin typeface="Cambria Math" charset="0"/>
                                <a:ea typeface="Cambria Math"/>
                              </a:rPr>
                              <m:t>𝐿</m:t>
                            </m:r>
                          </m:sub>
                        </m:sSub>
                        <m:r>
                          <a:rPr lang="it-IT" b="0" i="1">
                            <a:latin typeface="Cambria Math" charset="0"/>
                            <a:ea typeface="Cambria Math"/>
                          </a:rPr>
                          <m:t>=25000;</m:t>
                        </m:r>
                        <m:sSub>
                          <m:sSubPr>
                            <m:ctrlPr>
                              <a:rPr lang="it-IT" i="1">
                                <a:latin typeface="Cambria Math" charset="0"/>
                                <a:ea typeface="Cambria Math"/>
                              </a:rPr>
                            </m:ctrlPr>
                          </m:sSubPr>
                          <m:e>
                            <m:r>
                              <a:rPr lang="it-IT" b="0" i="1">
                                <a:latin typeface="Cambria Math"/>
                                <a:ea typeface="Cambria Math"/>
                              </a:rPr>
                              <m:t>𝜔</m:t>
                            </m:r>
                          </m:e>
                          <m:sub>
                            <m:r>
                              <a:rPr lang="it-IT" b="0" i="1">
                                <a:latin typeface="Cambria Math"/>
                                <a:ea typeface="Cambria Math"/>
                              </a:rPr>
                              <m:t>0</m:t>
                            </m:r>
                          </m:sub>
                        </m:sSub>
                        <m:r>
                          <a:rPr lang="it-IT" b="0" i="1" smtClean="0">
                            <a:latin typeface="Cambria Math" charset="0"/>
                            <a:ea typeface="Cambria Math"/>
                          </a:rPr>
                          <m:t>=2856 </m:t>
                        </m:r>
                        <m:r>
                          <a:rPr lang="it-IT" b="0" i="1" smtClean="0">
                            <a:latin typeface="Cambria Math" charset="0"/>
                            <a:ea typeface="Cambria Math"/>
                          </a:rPr>
                          <m:t>𝑀𝐻𝑧</m:t>
                        </m:r>
                        <m:r>
                          <a:rPr lang="it-IT" b="0" i="1" smtClean="0">
                            <a:latin typeface="Cambria Math" charset="0"/>
                            <a:ea typeface="Cambria Math"/>
                          </a:rPr>
                          <m:t>;</m:t>
                        </m:r>
                        <m:sSub>
                          <m:sSubPr>
                            <m:ctrlPr>
                              <a:rPr lang="en-US" i="1">
                                <a:latin typeface="Cambria Math" charset="0"/>
                                <a:ea typeface="Cambria Math"/>
                              </a:rPr>
                            </m:ctrlPr>
                          </m:sSubPr>
                          <m:e>
                            <m:r>
                              <a:rPr lang="it-IT" i="1">
                                <a:latin typeface="Cambria Math" charset="0"/>
                                <a:ea typeface="Cambria Math"/>
                              </a:rPr>
                              <m:t>𝑇</m:t>
                            </m:r>
                          </m:e>
                          <m:sub>
                            <m:r>
                              <a:rPr lang="it-IT" b="0" i="1" smtClean="0">
                                <a:latin typeface="Cambria Math" charset="0"/>
                                <a:ea typeface="Cambria Math"/>
                              </a:rPr>
                              <m:t>𝑠𝑡𝑎𝑟𝑡</m:t>
                            </m:r>
                          </m:sub>
                        </m:sSub>
                        <m:r>
                          <a:rPr lang="it-IT" i="1">
                            <a:latin typeface="Cambria Math" charset="0"/>
                            <a:ea typeface="Cambria Math"/>
                          </a:rPr>
                          <m:t>=</m:t>
                        </m:r>
                        <m:r>
                          <a:rPr lang="it-IT" b="0" i="1" smtClean="0">
                            <a:latin typeface="Cambria Math" charset="0"/>
                            <a:ea typeface="Cambria Math"/>
                          </a:rPr>
                          <m:t>0</m:t>
                        </m:r>
                        <m:r>
                          <a:rPr lang="it-IT" i="1">
                            <a:latin typeface="Cambria Math" charset="0"/>
                            <a:ea typeface="Cambria Math"/>
                          </a:rPr>
                          <m:t>.5 </m:t>
                        </m:r>
                        <m:r>
                          <a:rPr lang="it-IT" i="1">
                            <a:latin typeface="Cambria Math" charset="0"/>
                            <a:ea typeface="Cambria Math" charset="0"/>
                            <a:cs typeface="Cambria Math" charset="0"/>
                          </a:rPr>
                          <m:t>𝜇</m:t>
                        </m:r>
                        <m:r>
                          <a:rPr lang="it-IT" i="1">
                            <a:latin typeface="Cambria Math" charset="0"/>
                            <a:ea typeface="Cambria Math" charset="0"/>
                            <a:cs typeface="Cambria Math" charset="0"/>
                          </a:rPr>
                          <m:t>𝑠</m:t>
                        </m:r>
                        <m:r>
                          <a:rPr lang="it-IT" i="1">
                            <a:latin typeface="Cambria Math" charset="0"/>
                            <a:ea typeface="Cambria Math" charset="0"/>
                            <a:cs typeface="Cambria Math" charset="0"/>
                          </a:rPr>
                          <m:t>;</m:t>
                        </m:r>
                        <m:sSub>
                          <m:sSubPr>
                            <m:ctrlPr>
                              <a:rPr lang="en-US" i="1" smtClean="0">
                                <a:latin typeface="Cambria Math" charset="0"/>
                                <a:ea typeface="Cambria Math"/>
                              </a:rPr>
                            </m:ctrlPr>
                          </m:sSubPr>
                          <m:e>
                            <m:r>
                              <a:rPr lang="it-IT" b="0" i="1" smtClean="0">
                                <a:latin typeface="Cambria Math" charset="0"/>
                                <a:ea typeface="Cambria Math"/>
                              </a:rPr>
                              <m:t>𝑇</m:t>
                            </m:r>
                          </m:e>
                          <m:sub>
                            <m:r>
                              <a:rPr lang="it-IT" b="0" i="1" smtClean="0">
                                <a:latin typeface="Cambria Math" charset="0"/>
                                <a:ea typeface="Cambria Math"/>
                              </a:rPr>
                              <m:t>𝑒𝑛𝑑</m:t>
                            </m:r>
                          </m:sub>
                        </m:sSub>
                        <m:r>
                          <a:rPr lang="it-IT" b="0" i="1" smtClean="0">
                            <a:latin typeface="Cambria Math" charset="0"/>
                            <a:ea typeface="Cambria Math"/>
                          </a:rPr>
                          <m:t>=5.5 </m:t>
                        </m:r>
                        <m:r>
                          <a:rPr lang="it-IT" b="0" i="1" smtClean="0">
                            <a:latin typeface="Cambria Math" charset="0"/>
                            <a:ea typeface="Cambria Math" charset="0"/>
                            <a:cs typeface="Cambria Math" charset="0"/>
                          </a:rPr>
                          <m:t>𝜇</m:t>
                        </m:r>
                        <m:r>
                          <a:rPr lang="it-IT" b="0" i="1" smtClean="0">
                            <a:latin typeface="Cambria Math" charset="0"/>
                            <a:ea typeface="Cambria Math" charset="0"/>
                            <a:cs typeface="Cambria Math" charset="0"/>
                          </a:rPr>
                          <m:t>𝑠</m:t>
                        </m:r>
                        <m:r>
                          <a:rPr lang="it-IT" b="0" i="1" smtClean="0">
                            <a:latin typeface="Cambria Math" charset="0"/>
                            <a:ea typeface="Cambria Math" charset="0"/>
                            <a:cs typeface="Cambria Math" charset="0"/>
                          </a:rPr>
                          <m:t>;</m:t>
                        </m:r>
                        <m:r>
                          <a:rPr lang="it-IT" b="0" i="0" smtClean="0">
                            <a:latin typeface="Cambria Math" charset="0"/>
                            <a:ea typeface="Cambria Math" charset="0"/>
                            <a:cs typeface="Cambria Math" charset="0"/>
                          </a:rPr>
                          <m:t> </m:t>
                        </m:r>
                        <m:r>
                          <a:rPr lang="it-IT" b="0" i="1" smtClean="0">
                            <a:latin typeface="Cambria Math" charset="0"/>
                            <a:ea typeface="Cambria Math" charset="0"/>
                            <a:cs typeface="Cambria Math" charset="0"/>
                          </a:rPr>
                          <m:t>𝜏</m:t>
                        </m:r>
                        <m:r>
                          <a:rPr lang="it-IT" b="0" i="1" smtClean="0">
                            <a:latin typeface="Cambria Math" charset="0"/>
                            <a:ea typeface="Cambria Math"/>
                          </a:rPr>
                          <m:t>≈2.</m:t>
                        </m:r>
                        <m:r>
                          <a:rPr lang="it-IT" b="0" i="1">
                            <a:latin typeface="Cambria Math" charset="0"/>
                            <a:ea typeface="Cambria Math"/>
                          </a:rPr>
                          <m:t> </m:t>
                        </m:r>
                        <m:r>
                          <a:rPr lang="it-IT" b="0" i="1" smtClean="0">
                            <a:latin typeface="Cambria Math" charset="0"/>
                            <a:ea typeface="Cambria Math"/>
                          </a:rPr>
                          <m:t>8</m:t>
                        </m:r>
                        <m:r>
                          <a:rPr lang="it-IT" b="0" i="1">
                            <a:latin typeface="Cambria Math" charset="0"/>
                            <a:ea typeface="Cambria Math" charset="0"/>
                            <a:cs typeface="Cambria Math" charset="0"/>
                          </a:rPr>
                          <m:t>𝜇</m:t>
                        </m:r>
                        <m:r>
                          <a:rPr lang="it-IT" b="0" i="1">
                            <a:latin typeface="Cambria Math" charset="0"/>
                            <a:ea typeface="Cambria Math" charset="0"/>
                            <a:cs typeface="Cambria Math" charset="0"/>
                          </a:rPr>
                          <m:t>𝑠</m:t>
                        </m:r>
                      </m:oMath>
                    </m:oMathPara>
                  </a14:m>
                  <a:endParaRPr lang="en-US" dirty="0"/>
                </a:p>
                <a:p>
                  <a:endParaRPr lang="en-US" dirty="0"/>
                </a:p>
              </p:txBody>
            </p:sp>
          </mc:Choice>
          <mc:Fallback xmlns="">
            <p:sp>
              <p:nvSpPr>
                <p:cNvPr id="6" name="Rettangolo 5"/>
                <p:cNvSpPr>
                  <a:spLocks noRot="1" noChangeAspect="1" noMove="1" noResize="1" noEditPoints="1" noAdjustHandles="1" noChangeArrowheads="1" noChangeShapeType="1" noTextEdit="1"/>
                </p:cNvSpPr>
                <p:nvPr/>
              </p:nvSpPr>
              <p:spPr>
                <a:xfrm>
                  <a:off x="1208073" y="6341669"/>
                  <a:ext cx="7318542" cy="646331"/>
                </a:xfrm>
                <a:prstGeom prst="rect">
                  <a:avLst/>
                </a:prstGeom>
                <a:blipFill rotWithShape="0">
                  <a:blip r:embed="rId4"/>
                  <a:stretch>
                    <a:fillRect t="-54717" b="-26415"/>
                  </a:stretch>
                </a:blipFill>
              </p:spPr>
              <p:txBody>
                <a:bodyPr/>
                <a:lstStyle/>
                <a:p>
                  <a:r>
                    <a:rPr lang="en-US">
                      <a:noFill/>
                    </a:rPr>
                    <a:t> </a:t>
                  </a:r>
                </a:p>
              </p:txBody>
            </p:sp>
          </mc:Fallback>
        </mc:AlternateContent>
        <p:cxnSp>
          <p:nvCxnSpPr>
            <p:cNvPr id="13" name="Connettore 1 12"/>
            <p:cNvCxnSpPr/>
            <p:nvPr/>
          </p:nvCxnSpPr>
          <p:spPr>
            <a:xfrm>
              <a:off x="1740309" y="2418735"/>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ttangolo 14"/>
                <p:cNvSpPr/>
                <p:nvPr/>
              </p:nvSpPr>
              <p:spPr>
                <a:xfrm>
                  <a:off x="5093110" y="5487603"/>
                  <a:ext cx="6732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Cambria Math"/>
                              </a:rPr>
                            </m:ctrlPr>
                          </m:sSubPr>
                          <m:e>
                            <m:r>
                              <a:rPr lang="it-IT" i="1">
                                <a:latin typeface="Cambria Math" charset="0"/>
                                <a:ea typeface="Cambria Math"/>
                              </a:rPr>
                              <m:t>𝑇</m:t>
                            </m:r>
                          </m:e>
                          <m:sub>
                            <m:r>
                              <a:rPr lang="it-IT" i="1">
                                <a:latin typeface="Cambria Math" charset="0"/>
                                <a:ea typeface="Cambria Math"/>
                              </a:rPr>
                              <m:t>𝑒𝑛𝑑</m:t>
                            </m:r>
                          </m:sub>
                        </m:sSub>
                      </m:oMath>
                    </m:oMathPara>
                  </a14:m>
                  <a:endParaRPr lang="en-US" dirty="0"/>
                </a:p>
              </p:txBody>
            </p:sp>
          </mc:Choice>
          <mc:Fallback xmlns="">
            <p:sp>
              <p:nvSpPr>
                <p:cNvPr id="15" name="Rettangolo 14"/>
                <p:cNvSpPr>
                  <a:spLocks noRot="1" noChangeAspect="1" noMove="1" noResize="1" noEditPoints="1" noAdjustHandles="1" noChangeArrowheads="1" noChangeShapeType="1" noTextEdit="1"/>
                </p:cNvSpPr>
                <p:nvPr/>
              </p:nvSpPr>
              <p:spPr>
                <a:xfrm>
                  <a:off x="5093110" y="5487603"/>
                  <a:ext cx="673261"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ttangolo 15"/>
                <p:cNvSpPr/>
                <p:nvPr/>
              </p:nvSpPr>
              <p:spPr>
                <a:xfrm>
                  <a:off x="1740309" y="5487603"/>
                  <a:ext cx="7894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ea typeface="Cambria Math"/>
                              </a:rPr>
                            </m:ctrlPr>
                          </m:sSubPr>
                          <m:e>
                            <m:r>
                              <a:rPr lang="it-IT" i="1">
                                <a:latin typeface="Cambria Math" charset="0"/>
                                <a:ea typeface="Cambria Math"/>
                              </a:rPr>
                              <m:t>𝑇</m:t>
                            </m:r>
                          </m:e>
                          <m:sub>
                            <m:r>
                              <a:rPr lang="it-IT" b="0" i="1" smtClean="0">
                                <a:latin typeface="Cambria Math" charset="0"/>
                                <a:ea typeface="Cambria Math"/>
                              </a:rPr>
                              <m:t>𝑠𝑡𝑎𝑟𝑡</m:t>
                            </m:r>
                          </m:sub>
                        </m:sSub>
                      </m:oMath>
                    </m:oMathPara>
                  </a14:m>
                  <a:endParaRPr lang="en-US" dirty="0"/>
                </a:p>
              </p:txBody>
            </p:sp>
          </mc:Choice>
          <mc:Fallback xmlns="">
            <p:sp>
              <p:nvSpPr>
                <p:cNvPr id="16" name="Rettangolo 15"/>
                <p:cNvSpPr>
                  <a:spLocks noRot="1" noChangeAspect="1" noMove="1" noResize="1" noEditPoints="1" noAdjustHandles="1" noChangeArrowheads="1" noChangeShapeType="1" noTextEdit="1"/>
                </p:cNvSpPr>
                <p:nvPr/>
              </p:nvSpPr>
              <p:spPr>
                <a:xfrm>
                  <a:off x="1740309" y="5487603"/>
                  <a:ext cx="789447" cy="369332"/>
                </a:xfrm>
                <a:prstGeom prst="rect">
                  <a:avLst/>
                </a:prstGeom>
                <a:blipFill rotWithShape="0">
                  <a:blip r:embed="rId6"/>
                  <a:stretch>
                    <a:fillRect/>
                  </a:stretch>
                </a:blipFill>
              </p:spPr>
              <p:txBody>
                <a:bodyPr/>
                <a:lstStyle/>
                <a:p>
                  <a:r>
                    <a:rPr lang="en-US">
                      <a:noFill/>
                    </a:rPr>
                    <a:t> </a:t>
                  </a:r>
                </a:p>
              </p:txBody>
            </p:sp>
          </mc:Fallback>
        </mc:AlternateContent>
        <p:cxnSp>
          <p:nvCxnSpPr>
            <p:cNvPr id="18" name="Connettore 1 17"/>
            <p:cNvCxnSpPr/>
            <p:nvPr/>
          </p:nvCxnSpPr>
          <p:spPr>
            <a:xfrm>
              <a:off x="5093110" y="2418735"/>
              <a:ext cx="1" cy="3472995"/>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461719" y="-118088"/>
            <a:ext cx="8064896" cy="1538883"/>
          </a:xfrm>
          <a:prstGeom prst="rect">
            <a:avLst/>
          </a:prstGeom>
          <a:noFill/>
        </p:spPr>
        <p:txBody>
          <a:bodyPr wrap="square" rtlCol="0">
            <a:spAutoFit/>
          </a:bodyPr>
          <a:lstStyle/>
          <a:p>
            <a:pPr algn="ctr">
              <a:lnSpc>
                <a:spcPct val="150000"/>
              </a:lnSpc>
              <a:spcAft>
                <a:spcPts val="1200"/>
              </a:spcAft>
            </a:pPr>
            <a:r>
              <a:rPr lang="en-US" sz="2400" dirty="0" smtClean="0"/>
              <a:t>Lorentzian network response to RF Pulses</a:t>
            </a:r>
            <a:endParaRPr lang="en-US" sz="1600" dirty="0"/>
          </a:p>
          <a:p>
            <a:pPr algn="just">
              <a:lnSpc>
                <a:spcPct val="150000"/>
              </a:lnSpc>
            </a:pPr>
            <a:r>
              <a:rPr lang="it-IT" sz="1600" dirty="0" smtClean="0"/>
              <a:t>The response of a Lorentzian network to an RF </a:t>
            </a:r>
            <a:r>
              <a:rPr lang="it-IT" sz="1600" dirty="0" err="1" smtClean="0"/>
              <a:t>rectangular</a:t>
            </a:r>
            <a:r>
              <a:rPr lang="it-IT" sz="1600" dirty="0" smtClean="0"/>
              <a:t> </a:t>
            </a:r>
            <a:r>
              <a:rPr lang="it-IT" sz="1600" dirty="0" err="1" smtClean="0"/>
              <a:t>pulse</a:t>
            </a:r>
            <a:r>
              <a:rPr lang="it-IT" sz="1600" dirty="0" smtClean="0"/>
              <a:t> is: </a:t>
            </a:r>
            <a:endParaRPr lang="en-US" sz="1600" dirty="0" smtClean="0"/>
          </a:p>
          <a:p>
            <a:pPr algn="just">
              <a:lnSpc>
                <a:spcPct val="150000"/>
              </a:lnSpc>
            </a:pPr>
            <a:endParaRPr lang="en-US" sz="1600" dirty="0"/>
          </a:p>
        </p:txBody>
      </p:sp>
      <mc:AlternateContent xmlns:mc="http://schemas.openxmlformats.org/markup-compatibility/2006" xmlns:a14="http://schemas.microsoft.com/office/drawing/2010/main">
        <mc:Choice Requires="a14">
          <p:sp>
            <p:nvSpPr>
              <p:cNvPr id="8" name="Rectangle 36"/>
              <p:cNvSpPr/>
              <p:nvPr/>
            </p:nvSpPr>
            <p:spPr>
              <a:xfrm>
                <a:off x="529455" y="1115227"/>
                <a:ext cx="4792915" cy="574581"/>
              </a:xfrm>
              <a:prstGeom prst="rect">
                <a:avLst/>
              </a:prstGeom>
            </p:spPr>
            <p:txBody>
              <a:bodyPr wrap="none">
                <a:spAutoFit/>
              </a:bodyPr>
              <a:lstStyle/>
              <a:p>
                <a14:m>
                  <m:oMath xmlns:m="http://schemas.openxmlformats.org/officeDocument/2006/math">
                    <m:sSub>
                      <m:sSubPr>
                        <m:ctrlPr>
                          <a:rPr lang="en-US" sz="1600" b="1" i="1" smtClean="0">
                            <a:solidFill>
                              <a:schemeClr val="tx2"/>
                            </a:solidFill>
                            <a:latin typeface="Cambria Math" charset="0"/>
                          </a:rPr>
                        </m:ctrlPr>
                      </m:sSubPr>
                      <m:e>
                        <m:r>
                          <a:rPr lang="it-IT" sz="1600" b="1" i="1" smtClean="0">
                            <a:solidFill>
                              <a:schemeClr val="tx2"/>
                            </a:solidFill>
                            <a:latin typeface="Cambria Math"/>
                          </a:rPr>
                          <m:t>𝑽</m:t>
                        </m:r>
                      </m:e>
                      <m:sub>
                        <m:r>
                          <a:rPr lang="it-IT" sz="1600" b="1" i="1" smtClean="0">
                            <a:solidFill>
                              <a:schemeClr val="tx2"/>
                            </a:solidFill>
                            <a:latin typeface="Cambria Math"/>
                          </a:rPr>
                          <m:t>𝒊𝒏</m:t>
                        </m:r>
                      </m:sub>
                    </m:sSub>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a:rPr>
                      <m:t>)=</m:t>
                    </m:r>
                    <m:sSub>
                      <m:sSubPr>
                        <m:ctrlPr>
                          <a:rPr lang="en-US" sz="1600" b="1" i="1">
                            <a:solidFill>
                              <a:schemeClr val="tx2"/>
                            </a:solidFill>
                            <a:latin typeface="Cambria Math" charset="0"/>
                          </a:rPr>
                        </m:ctrlPr>
                      </m:sSubPr>
                      <m:e>
                        <m:r>
                          <a:rPr lang="it-IT" sz="1600" b="1" i="1">
                            <a:solidFill>
                              <a:schemeClr val="tx2"/>
                            </a:solidFill>
                            <a:latin typeface="Cambria Math"/>
                          </a:rPr>
                          <m:t>𝑽</m:t>
                        </m:r>
                      </m:e>
                      <m:sub>
                        <m:r>
                          <a:rPr lang="it-IT" sz="1600" b="1" i="1" smtClean="0">
                            <a:solidFill>
                              <a:schemeClr val="tx2"/>
                            </a:solidFill>
                            <a:latin typeface="Cambria Math"/>
                          </a:rPr>
                          <m:t>𝟎</m:t>
                        </m:r>
                      </m:sub>
                    </m:sSub>
                    <m:r>
                      <a:rPr lang="it-IT" sz="1600" b="1" i="1" smtClean="0">
                        <a:solidFill>
                          <a:schemeClr val="tx2"/>
                        </a:solidFill>
                        <a:latin typeface="Cambria Math"/>
                        <a:ea typeface="Cambria Math"/>
                      </a:rPr>
                      <m:t>∙</m:t>
                    </m:r>
                    <m:r>
                      <a:rPr lang="it-IT" sz="1600" b="1" i="1" smtClean="0">
                        <a:solidFill>
                          <a:schemeClr val="tx2"/>
                        </a:solidFill>
                        <a:latin typeface="Cambria Math"/>
                        <a:ea typeface="Cambria Math"/>
                      </a:rPr>
                      <m:t>𝒄𝒐𝒔</m:t>
                    </m:r>
                    <m:d>
                      <m:dPr>
                        <m:ctrlPr>
                          <a:rPr lang="it-IT" sz="1600" b="1" i="1" smtClean="0">
                            <a:solidFill>
                              <a:schemeClr val="tx2"/>
                            </a:solidFill>
                            <a:latin typeface="Cambria Math" charset="0"/>
                            <a:ea typeface="Cambria Math"/>
                          </a:rPr>
                        </m:ctrlPr>
                      </m:dPr>
                      <m:e>
                        <m:sSub>
                          <m:sSubPr>
                            <m:ctrlPr>
                              <a:rPr lang="it-IT" sz="1600" b="1" i="1" smtClean="0">
                                <a:solidFill>
                                  <a:schemeClr val="tx2"/>
                                </a:solidFill>
                                <a:latin typeface="Cambria Math" charset="0"/>
                                <a:ea typeface="Cambria Math"/>
                              </a:rPr>
                            </m:ctrlPr>
                          </m:sSubPr>
                          <m:e>
                            <m:r>
                              <a:rPr lang="it-IT" sz="1600" b="1" i="1" smtClean="0">
                                <a:solidFill>
                                  <a:schemeClr val="tx2"/>
                                </a:solidFill>
                                <a:latin typeface="Cambria Math"/>
                                <a:ea typeface="Cambria Math"/>
                              </a:rPr>
                              <m:t>𝝎</m:t>
                            </m:r>
                          </m:e>
                          <m:sub>
                            <m:r>
                              <a:rPr lang="it-IT" sz="1600" b="1" i="1" smtClean="0">
                                <a:solidFill>
                                  <a:schemeClr val="tx2"/>
                                </a:solidFill>
                                <a:latin typeface="Cambria Math"/>
                                <a:ea typeface="Cambria Math"/>
                              </a:rPr>
                              <m:t>𝟎</m:t>
                            </m:r>
                          </m:sub>
                        </m:sSub>
                        <m:r>
                          <a:rPr lang="it-IT" sz="1600" b="1" i="1" smtClean="0">
                            <a:solidFill>
                              <a:schemeClr val="tx2"/>
                            </a:solidFill>
                            <a:latin typeface="Cambria Math" charset="0"/>
                            <a:ea typeface="Cambria Math"/>
                          </a:rPr>
                          <m:t>(</m:t>
                        </m:r>
                        <m:r>
                          <a:rPr lang="it-IT" sz="1600" b="1" i="1" smtClean="0">
                            <a:solidFill>
                              <a:schemeClr val="tx2"/>
                            </a:solidFill>
                            <a:latin typeface="Cambria Math"/>
                            <a:ea typeface="Cambria Math"/>
                          </a:rPr>
                          <m:t>𝒕</m:t>
                        </m:r>
                        <m:r>
                          <a:rPr lang="it-IT" sz="1600" b="1" i="1" smtClean="0">
                            <a:solidFill>
                              <a:schemeClr val="tx2"/>
                            </a:solidFill>
                            <a:latin typeface="Cambria Math" charset="0"/>
                            <a:ea typeface="Cambria Math"/>
                          </a:rPr>
                          <m:t>−</m:t>
                        </m:r>
                        <m:sSub>
                          <m:sSubPr>
                            <m:ctrlPr>
                              <a:rPr lang="it-IT" sz="1600" b="1" i="1">
                                <a:solidFill>
                                  <a:schemeClr val="tx2"/>
                                </a:solidFill>
                                <a:latin typeface="Cambria Math"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r>
                          <a:rPr lang="it-IT" sz="1600" b="1" i="1" smtClean="0">
                            <a:solidFill>
                              <a:schemeClr val="tx2"/>
                            </a:solidFill>
                            <a:latin typeface="Cambria Math" charset="0"/>
                          </a:rPr>
                          <m:t>)</m:t>
                        </m:r>
                      </m:e>
                    </m:d>
                  </m:oMath>
                </a14:m>
                <a:r>
                  <a:rPr lang="it-IT" sz="1600" b="1" dirty="0">
                    <a:solidFill>
                      <a:schemeClr val="tx2"/>
                    </a:solidFill>
                    <a:ea typeface="Cambria Math"/>
                  </a:rPr>
                  <a:t> </a:t>
                </a:r>
                <a14:m>
                  <m:oMath xmlns:m="http://schemas.openxmlformats.org/officeDocument/2006/math">
                    <m:r>
                      <a:rPr lang="it-IT" sz="1600" b="1" i="1">
                        <a:solidFill>
                          <a:schemeClr val="tx2"/>
                        </a:solidFill>
                        <a:latin typeface="Cambria Math"/>
                        <a:ea typeface="Cambria Math"/>
                      </a:rPr>
                      <m:t>∙</m:t>
                    </m:r>
                    <m:d>
                      <m:dPr>
                        <m:begChr m:val="["/>
                        <m:endChr m:val="]"/>
                        <m:ctrlPr>
                          <a:rPr lang="it-IT" sz="1600" b="1" i="1">
                            <a:solidFill>
                              <a:schemeClr val="tx2"/>
                            </a:solidFill>
                            <a:latin typeface="Cambria Math" charset="0"/>
                            <a:ea typeface="Cambria Math"/>
                          </a:rPr>
                        </m:ctrlPr>
                      </m:dPr>
                      <m:e>
                        <m:eqArr>
                          <m:eqArrPr>
                            <m:ctrlPr>
                              <a:rPr lang="it-IT" sz="1600" b="1" i="1" smtClean="0">
                                <a:solidFill>
                                  <a:schemeClr val="tx2"/>
                                </a:solidFill>
                                <a:latin typeface="Cambria Math" charset="0"/>
                              </a:rPr>
                            </m:ctrlPr>
                          </m:eqArrPr>
                          <m:e>
                            <m:r>
                              <a:rPr lang="it-IT" sz="1600" b="1" i="1">
                                <a:solidFill>
                                  <a:schemeClr val="tx2"/>
                                </a:solidFill>
                                <a:latin typeface="Cambria Math"/>
                              </a:rPr>
                              <m:t>𝟏</m:t>
                            </m:r>
                            <m:d>
                              <m:dPr>
                                <m:ctrlPr>
                                  <a:rPr lang="it-IT" sz="1600" b="1" i="1">
                                    <a:solidFill>
                                      <a:schemeClr val="tx2"/>
                                    </a:solidFill>
                                    <a:latin typeface="Cambria Math" charset="0"/>
                                  </a:rPr>
                                </m:ctrlPr>
                              </m:dPr>
                              <m:e>
                                <m:r>
                                  <a:rPr lang="it-IT" sz="1600" b="1" i="1">
                                    <a:solidFill>
                                      <a:schemeClr val="tx2"/>
                                    </a:solidFill>
                                    <a:latin typeface="Cambria Math"/>
                                  </a:rPr>
                                  <m:t>𝒕</m:t>
                                </m:r>
                                <m:r>
                                  <a:rPr lang="it-IT" sz="1600" b="1" i="1">
                                    <a:solidFill>
                                      <a:schemeClr val="tx2"/>
                                    </a:solidFill>
                                    <a:latin typeface="Cambria Math"/>
                                  </a:rPr>
                                  <m:t>−</m:t>
                                </m:r>
                                <m:sSub>
                                  <m:sSubPr>
                                    <m:ctrlPr>
                                      <a:rPr lang="it-IT" sz="1600" b="1" i="1">
                                        <a:solidFill>
                                          <a:schemeClr val="tx2"/>
                                        </a:solidFill>
                                        <a:latin typeface="Cambria Math" charset="0"/>
                                      </a:rPr>
                                    </m:ctrlPr>
                                  </m:sSubPr>
                                  <m:e>
                                    <m:r>
                                      <a:rPr lang="it-IT" sz="1600" b="1" i="1">
                                        <a:solidFill>
                                          <a:schemeClr val="tx2"/>
                                        </a:solidFill>
                                        <a:latin typeface="Cambria Math"/>
                                      </a:rPr>
                                      <m:t>𝑻</m:t>
                                    </m:r>
                                  </m:e>
                                  <m:sub>
                                    <m:r>
                                      <a:rPr lang="it-IT" sz="1600" b="1" i="1">
                                        <a:solidFill>
                                          <a:schemeClr val="tx2"/>
                                        </a:solidFill>
                                        <a:latin typeface="Cambria Math" charset="0"/>
                                      </a:rPr>
                                      <m:t>𝒔𝒕𝒂𝒓𝒕</m:t>
                                    </m:r>
                                  </m:sub>
                                </m:sSub>
                              </m:e>
                            </m:d>
                            <m:r>
                              <a:rPr lang="it-IT" sz="1600" b="1" i="1">
                                <a:solidFill>
                                  <a:schemeClr val="tx2"/>
                                </a:solidFill>
                                <a:latin typeface="Cambria Math" charset="0"/>
                              </a:rPr>
                              <m:t>+</m:t>
                            </m:r>
                          </m:e>
                          <m:e>
                            <m:r>
                              <a:rPr lang="it-IT" sz="1600" b="1" i="1" smtClean="0">
                                <a:solidFill>
                                  <a:schemeClr val="tx2"/>
                                </a:solidFill>
                                <a:latin typeface="Cambria Math"/>
                              </a:rPr>
                              <m:t>−</m:t>
                            </m:r>
                            <m:r>
                              <a:rPr lang="it-IT" sz="1600" b="1" i="1" smtClean="0">
                                <a:solidFill>
                                  <a:schemeClr val="tx2"/>
                                </a:solidFill>
                                <a:latin typeface="Cambria Math"/>
                              </a:rPr>
                              <m:t>𝟏</m:t>
                            </m:r>
                            <m:r>
                              <a:rPr lang="it-IT" sz="1600" b="1" i="1" smtClean="0">
                                <a:solidFill>
                                  <a:schemeClr val="tx2"/>
                                </a:solidFill>
                                <a:latin typeface="Cambria Math"/>
                              </a:rPr>
                              <m:t>(</m:t>
                            </m:r>
                            <m:r>
                              <a:rPr lang="it-IT" sz="1600" b="1" i="1" smtClean="0">
                                <a:solidFill>
                                  <a:schemeClr val="tx2"/>
                                </a:solidFill>
                                <a:latin typeface="Cambria Math"/>
                              </a:rPr>
                              <m:t>𝒕</m:t>
                            </m:r>
                            <m:r>
                              <a:rPr lang="it-IT" sz="1600" b="1" i="1" smtClean="0">
                                <a:solidFill>
                                  <a:schemeClr val="tx2"/>
                                </a:solidFill>
                                <a:latin typeface="Cambria Math"/>
                              </a:rPr>
                              <m:t>−</m:t>
                            </m:r>
                            <m:sSub>
                              <m:sSubPr>
                                <m:ctrlPr>
                                  <a:rPr lang="it-IT" sz="1600" b="1" i="1">
                                    <a:solidFill>
                                      <a:schemeClr val="tx2"/>
                                    </a:solidFill>
                                    <a:latin typeface="Cambria Math" charset="0"/>
                                  </a:rPr>
                                </m:ctrlPr>
                              </m:sSubPr>
                              <m:e>
                                <m:r>
                                  <a:rPr lang="it-IT" sz="1600" b="1" i="1">
                                    <a:solidFill>
                                      <a:schemeClr val="tx2"/>
                                    </a:solidFill>
                                    <a:latin typeface="Cambria Math"/>
                                  </a:rPr>
                                  <m:t>𝑻</m:t>
                                </m:r>
                              </m:e>
                              <m:sub>
                                <m:r>
                                  <a:rPr lang="it-IT" sz="1600" b="1" i="1">
                                    <a:solidFill>
                                      <a:schemeClr val="tx2"/>
                                    </a:solidFill>
                                    <a:latin typeface="Cambria Math" charset="0"/>
                                  </a:rPr>
                                  <m:t>𝒆𝒏𝒅</m:t>
                                </m:r>
                              </m:sub>
                            </m:sSub>
                            <m:r>
                              <a:rPr lang="it-IT" sz="1600" b="1" i="1">
                                <a:solidFill>
                                  <a:schemeClr val="tx2"/>
                                </a:solidFill>
                                <a:latin typeface="Cambria Math"/>
                              </a:rPr>
                              <m:t>)</m:t>
                            </m:r>
                          </m:e>
                        </m:eqArr>
                      </m:e>
                    </m:d>
                  </m:oMath>
                </a14:m>
                <a:endParaRPr lang="en-US" sz="1600" b="1" dirty="0">
                  <a:solidFill>
                    <a:schemeClr val="tx2"/>
                  </a:solidFill>
                </a:endParaRPr>
              </a:p>
            </p:txBody>
          </p:sp>
        </mc:Choice>
        <mc:Fallback xmlns="">
          <p:sp>
            <p:nvSpPr>
              <p:cNvPr id="8" name="Rectangle 36"/>
              <p:cNvSpPr>
                <a:spLocks noRot="1" noChangeAspect="1" noMove="1" noResize="1" noEditPoints="1" noAdjustHandles="1" noChangeArrowheads="1" noChangeShapeType="1" noTextEdit="1"/>
              </p:cNvSpPr>
              <p:nvPr/>
            </p:nvSpPr>
            <p:spPr>
              <a:xfrm>
                <a:off x="529455" y="1115227"/>
                <a:ext cx="4792915" cy="574581"/>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37"/>
              <p:cNvSpPr/>
              <p:nvPr/>
            </p:nvSpPr>
            <p:spPr>
              <a:xfrm>
                <a:off x="529455" y="1668281"/>
                <a:ext cx="9646932" cy="1014830"/>
              </a:xfrm>
              <a:prstGeom prst="rect">
                <a:avLst/>
              </a:prstGeom>
            </p:spPr>
            <p:txBody>
              <a:bodyPr wrap="square">
                <a:spAutoFit/>
              </a:bodyPr>
              <a:lstStyle/>
              <a:p>
                <a:pPr>
                  <a:spcAft>
                    <a:spcPts val="600"/>
                  </a:spcAft>
                </a:pPr>
                <a14:m>
                  <m:oMath xmlns:m="http://schemas.openxmlformats.org/officeDocument/2006/math">
                    <m:sSub>
                      <m:sSubPr>
                        <m:ctrlPr>
                          <a:rPr lang="en-US" sz="1600" b="1" i="1" smtClean="0">
                            <a:solidFill>
                              <a:srgbClr val="FF0000"/>
                            </a:solidFill>
                            <a:latin typeface="Cambria Math" charset="0"/>
                          </a:rPr>
                        </m:ctrlPr>
                      </m:sSubPr>
                      <m:e>
                        <m:r>
                          <a:rPr lang="it-IT" sz="1600" b="1" i="1" smtClean="0">
                            <a:solidFill>
                              <a:srgbClr val="FF0000"/>
                            </a:solidFill>
                            <a:latin typeface="Cambria Math"/>
                          </a:rPr>
                          <m:t>𝑽</m:t>
                        </m:r>
                      </m:e>
                      <m:sub>
                        <m:r>
                          <a:rPr lang="it-IT" sz="1600" b="1" i="1" smtClean="0">
                            <a:solidFill>
                              <a:srgbClr val="FF0000"/>
                            </a:solidFill>
                            <a:latin typeface="Cambria Math"/>
                          </a:rPr>
                          <m:t>𝒐𝒖𝒕</m:t>
                        </m:r>
                      </m:sub>
                    </m:sSub>
                    <m:d>
                      <m:dPr>
                        <m:ctrlPr>
                          <a:rPr lang="it-IT" sz="1600" b="1" i="1" smtClean="0">
                            <a:solidFill>
                              <a:srgbClr val="FF0000"/>
                            </a:solidFill>
                            <a:latin typeface="Cambria Math" charset="0"/>
                          </a:rPr>
                        </m:ctrlPr>
                      </m:dPr>
                      <m:e>
                        <m:r>
                          <a:rPr lang="it-IT" sz="1600" b="1" i="1" smtClean="0">
                            <a:solidFill>
                              <a:srgbClr val="FF0000"/>
                            </a:solidFill>
                            <a:latin typeface="Cambria Math"/>
                          </a:rPr>
                          <m:t>𝒕</m:t>
                        </m:r>
                      </m:e>
                    </m:d>
                    <m:r>
                      <a:rPr lang="it-IT" sz="1600" b="1" i="1">
                        <a:solidFill>
                          <a:srgbClr val="FF0000"/>
                        </a:solidFill>
                        <a:latin typeface="Cambria Math"/>
                      </a:rPr>
                      <m:t>=</m:t>
                    </m:r>
                    <m:sSub>
                      <m:sSubPr>
                        <m:ctrlPr>
                          <a:rPr lang="en-US" sz="1600" b="1" i="1">
                            <a:solidFill>
                              <a:srgbClr val="FF0000"/>
                            </a:solidFill>
                            <a:latin typeface="Cambria Math" charset="0"/>
                          </a:rPr>
                        </m:ctrlPr>
                      </m:sSubPr>
                      <m:e>
                        <m:r>
                          <a:rPr lang="it-IT" sz="1600" b="1" i="1">
                            <a:solidFill>
                              <a:srgbClr val="FF0000"/>
                            </a:solidFill>
                            <a:latin typeface="Cambria Math"/>
                          </a:rPr>
                          <m:t>𝑽</m:t>
                        </m:r>
                      </m:e>
                      <m:sub>
                        <m:r>
                          <a:rPr lang="it-IT" sz="1600" b="1" i="1" smtClean="0">
                            <a:solidFill>
                              <a:srgbClr val="FF0000"/>
                            </a:solidFill>
                            <a:latin typeface="Cambria Math"/>
                          </a:rPr>
                          <m:t>𝟎</m:t>
                        </m:r>
                      </m:sub>
                    </m:sSub>
                    <m:r>
                      <a:rPr lang="it-IT" sz="1600" b="1" i="1" smtClean="0">
                        <a:solidFill>
                          <a:srgbClr val="FF0000"/>
                        </a:solidFill>
                        <a:latin typeface="Cambria Math"/>
                        <a:ea typeface="Cambria Math"/>
                      </a:rPr>
                      <m:t>∙</m:t>
                    </m:r>
                    <m:r>
                      <a:rPr lang="it-IT" sz="1600" b="1" i="1" smtClean="0">
                        <a:solidFill>
                          <a:srgbClr val="FF0000"/>
                        </a:solidFill>
                        <a:latin typeface="Cambria Math"/>
                        <a:ea typeface="Cambria Math"/>
                      </a:rPr>
                      <m:t>𝒄𝒐𝒔</m:t>
                    </m:r>
                    <m:d>
                      <m:dPr>
                        <m:ctrlPr>
                          <a:rPr lang="it-IT" sz="1600" b="1" i="1" smtClean="0">
                            <a:solidFill>
                              <a:srgbClr val="FF0000"/>
                            </a:solidFill>
                            <a:latin typeface="Cambria Math" charset="0"/>
                            <a:ea typeface="Cambria Math"/>
                          </a:rPr>
                        </m:ctrlPr>
                      </m:dPr>
                      <m:e>
                        <m:sSub>
                          <m:sSubPr>
                            <m:ctrlPr>
                              <a:rPr lang="it-IT" sz="1600" b="1" i="1" smtClean="0">
                                <a:solidFill>
                                  <a:srgbClr val="FF0000"/>
                                </a:solidFill>
                                <a:latin typeface="Cambria Math" charset="0"/>
                                <a:ea typeface="Cambria Math"/>
                              </a:rPr>
                            </m:ctrlPr>
                          </m:sSubPr>
                          <m:e>
                            <m:r>
                              <a:rPr lang="it-IT" sz="1600" b="1" i="1" smtClean="0">
                                <a:solidFill>
                                  <a:srgbClr val="FF0000"/>
                                </a:solidFill>
                                <a:latin typeface="Cambria Math"/>
                                <a:ea typeface="Cambria Math"/>
                              </a:rPr>
                              <m:t>𝝎</m:t>
                            </m:r>
                          </m:e>
                          <m:sub>
                            <m:r>
                              <a:rPr lang="it-IT" sz="1600" b="1" i="1" smtClean="0">
                                <a:solidFill>
                                  <a:srgbClr val="FF0000"/>
                                </a:solidFill>
                                <a:latin typeface="Cambria Math"/>
                                <a:ea typeface="Cambria Math"/>
                              </a:rPr>
                              <m:t>𝟎</m:t>
                            </m:r>
                          </m:sub>
                        </m:sSub>
                        <m:r>
                          <a:rPr lang="it-IT" sz="1600" b="1" i="1" smtClean="0">
                            <a:solidFill>
                              <a:srgbClr val="FF0000"/>
                            </a:solidFill>
                            <a:latin typeface="Cambria Math" charset="0"/>
                            <a:ea typeface="Cambria Math"/>
                          </a:rPr>
                          <m:t>(</m:t>
                        </m:r>
                        <m:r>
                          <a:rPr lang="it-IT" sz="1600" b="1" i="1" smtClean="0">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smtClean="0">
                                <a:solidFill>
                                  <a:srgbClr val="FF0000"/>
                                </a:solidFill>
                                <a:latin typeface="Cambria Math"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r>
                          <a:rPr lang="it-IT" sz="1600" b="1" i="1" smtClean="0">
                            <a:solidFill>
                              <a:srgbClr val="FF0000"/>
                            </a:solidFill>
                            <a:latin typeface="Cambria Math" charset="0"/>
                          </a:rPr>
                          <m:t>)</m:t>
                        </m:r>
                      </m:e>
                    </m:d>
                    <m:r>
                      <a:rPr lang="it-IT" sz="1600" b="1" i="1" smtClean="0">
                        <a:solidFill>
                          <a:srgbClr val="FF0000"/>
                        </a:solidFill>
                        <a:latin typeface="Cambria Math"/>
                        <a:ea typeface="Cambria Math"/>
                      </a:rPr>
                      <m:t>∙</m:t>
                    </m:r>
                    <m:d>
                      <m:dPr>
                        <m:begChr m:val="["/>
                        <m:endChr m:val="]"/>
                        <m:ctrlPr>
                          <a:rPr lang="it-IT" sz="1600" b="1" i="1" smtClean="0">
                            <a:solidFill>
                              <a:srgbClr val="FF0000"/>
                            </a:solidFill>
                            <a:latin typeface="Cambria Math" charset="0"/>
                            <a:ea typeface="Cambria Math"/>
                          </a:rPr>
                        </m:ctrlPr>
                      </m:dPr>
                      <m:e>
                        <m:eqArr>
                          <m:eqArrPr>
                            <m:ctrlPr>
                              <a:rPr lang="it-IT" sz="1600" b="1" i="1">
                                <a:solidFill>
                                  <a:srgbClr val="FF0000"/>
                                </a:solidFill>
                                <a:latin typeface="Cambria Math" charset="0"/>
                              </a:rPr>
                            </m:ctrlPr>
                          </m:eqArrPr>
                          <m:e>
                            <m:r>
                              <a:rPr lang="it-IT" sz="1600" b="1" i="1">
                                <a:solidFill>
                                  <a:srgbClr val="FF0000"/>
                                </a:solidFill>
                                <a:latin typeface="Cambria Math"/>
                              </a:rPr>
                              <m:t>𝟏</m:t>
                            </m:r>
                            <m:d>
                              <m:dPr>
                                <m:ctrlPr>
                                  <a:rPr lang="it-IT" sz="1600" b="1" i="1">
                                    <a:solidFill>
                                      <a:srgbClr val="FF0000"/>
                                    </a:solidFill>
                                    <a:latin typeface="Cambria Math" charset="0"/>
                                  </a:rPr>
                                </m:ctrlPr>
                              </m:dPr>
                              <m:e>
                                <m:r>
                                  <a:rPr lang="it-IT" sz="1600" b="1" i="1">
                                    <a:solidFill>
                                      <a:srgbClr val="FF0000"/>
                                    </a:solidFill>
                                    <a:latin typeface="Cambria Math"/>
                                  </a:rPr>
                                  <m:t>𝒕</m:t>
                                </m:r>
                                <m:r>
                                  <a:rPr lang="it-IT" sz="1600" b="1" i="1" smtClean="0">
                                    <a:solidFill>
                                      <a:srgbClr val="FF0000"/>
                                    </a:solidFill>
                                    <a:latin typeface="Cambria Math" charset="0"/>
                                  </a:rPr>
                                  <m:t>−</m:t>
                                </m:r>
                                <m:sSub>
                                  <m:sSubPr>
                                    <m:ctrlPr>
                                      <a:rPr lang="it-IT" sz="1600" b="1" i="1">
                                        <a:solidFill>
                                          <a:srgbClr val="FF0000"/>
                                        </a:solidFill>
                                        <a:latin typeface="Cambria Math"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r>
                              <a:rPr lang="it-IT" sz="1600" b="1" i="1">
                                <a:solidFill>
                                  <a:srgbClr val="FF0000"/>
                                </a:solidFill>
                                <a:latin typeface="Cambria Math"/>
                                <a:ea typeface="Cambria Math"/>
                              </a:rPr>
                              <m:t>∙</m:t>
                            </m:r>
                            <m:d>
                              <m:dPr>
                                <m:ctrlPr>
                                  <a:rPr lang="it-IT" sz="1600" b="1" i="1">
                                    <a:solidFill>
                                      <a:srgbClr val="FF0000"/>
                                    </a:solidFill>
                                    <a:latin typeface="Cambria Math" charset="0"/>
                                    <a:ea typeface="Cambria Math"/>
                                  </a:rPr>
                                </m:ctrlPr>
                              </m:dPr>
                              <m:e>
                                <m:r>
                                  <a:rPr lang="it-IT" sz="1600" b="1" i="1">
                                    <a:solidFill>
                                      <a:srgbClr val="FF0000"/>
                                    </a:solidFill>
                                    <a:latin typeface="Cambria Math"/>
                                    <a:ea typeface="Cambria Math"/>
                                  </a:rPr>
                                  <m:t>𝟏</m:t>
                                </m:r>
                                <m:r>
                                  <a:rPr lang="it-IT" sz="1600" b="1" i="1">
                                    <a:solidFill>
                                      <a:srgbClr val="FF0000"/>
                                    </a:solidFill>
                                    <a:latin typeface="Cambria Math"/>
                                    <a:ea typeface="Cambria Math"/>
                                  </a:rPr>
                                  <m:t>−</m:t>
                                </m:r>
                                <m:sSup>
                                  <m:sSupPr>
                                    <m:ctrlPr>
                                      <a:rPr lang="it-IT" sz="1600" b="1" i="1">
                                        <a:solidFill>
                                          <a:srgbClr val="FF0000"/>
                                        </a:solidFill>
                                        <a:latin typeface="Cambria Math" charset="0"/>
                                        <a:ea typeface="Cambria Math"/>
                                      </a:rPr>
                                    </m:ctrlPr>
                                  </m:sSupPr>
                                  <m:e>
                                    <m:r>
                                      <a:rPr lang="it-IT" sz="1600" b="1" i="1">
                                        <a:solidFill>
                                          <a:srgbClr val="FF0000"/>
                                        </a:solidFill>
                                        <a:latin typeface="Cambria Math"/>
                                        <a:ea typeface="Cambria Math"/>
                                      </a:rPr>
                                      <m:t>𝒆</m:t>
                                    </m:r>
                                  </m:e>
                                  <m:sup>
                                    <m:r>
                                      <a:rPr lang="it-IT" sz="1600" b="1" i="1">
                                        <a:solidFill>
                                          <a:srgbClr val="FF0000"/>
                                        </a:solidFill>
                                        <a:latin typeface="Cambria Math"/>
                                        <a:ea typeface="Cambria Math"/>
                                      </a:rPr>
                                      <m:t>−</m:t>
                                    </m:r>
                                    <m:f>
                                      <m:fPr>
                                        <m:type m:val="lin"/>
                                        <m:ctrlPr>
                                          <a:rPr lang="it-IT" sz="1600" b="1" i="1">
                                            <a:solidFill>
                                              <a:srgbClr val="FF0000"/>
                                            </a:solidFill>
                                            <a:latin typeface="Cambria Math" charset="0"/>
                                            <a:ea typeface="Cambria Math"/>
                                          </a:rPr>
                                        </m:ctrlPr>
                                      </m:fPr>
                                      <m:num>
                                        <m:d>
                                          <m:dPr>
                                            <m:ctrlPr>
                                              <a:rPr lang="it-IT" sz="1600" b="1" i="1" smtClean="0">
                                                <a:solidFill>
                                                  <a:srgbClr val="FF0000"/>
                                                </a:solidFill>
                                                <a:latin typeface="Cambria Math" charset="0"/>
                                                <a:ea typeface="Cambria Math"/>
                                              </a:rPr>
                                            </m:ctrlPr>
                                          </m:dPr>
                                          <m:e>
                                            <m:r>
                                              <a:rPr lang="it-IT" sz="1600" b="1" i="1">
                                                <a:solidFill>
                                                  <a:srgbClr val="FF0000"/>
                                                </a:solidFill>
                                                <a:latin typeface="Cambria Math"/>
                                                <a:ea typeface="Cambria Math"/>
                                              </a:rPr>
                                              <m:t>𝒕</m:t>
                                            </m:r>
                                            <m:r>
                                              <a:rPr lang="it-IT" sz="1600" b="1" i="1" smtClean="0">
                                                <a:solidFill>
                                                  <a:srgbClr val="FF0000"/>
                                                </a:solidFill>
                                                <a:latin typeface="Cambria Math" charset="0"/>
                                                <a:ea typeface="Cambria Math"/>
                                              </a:rPr>
                                              <m:t>−</m:t>
                                            </m:r>
                                            <m:sSub>
                                              <m:sSubPr>
                                                <m:ctrlPr>
                                                  <a:rPr lang="it-IT" sz="1600" b="1" i="1">
                                                    <a:solidFill>
                                                      <a:srgbClr val="FF0000"/>
                                                    </a:solidFill>
                                                    <a:latin typeface="Cambria Math" charset="0"/>
                                                  </a:rPr>
                                                </m:ctrlPr>
                                              </m:sSubPr>
                                              <m:e>
                                                <m:r>
                                                  <a:rPr lang="it-IT" sz="1600" b="1" i="1">
                                                    <a:solidFill>
                                                      <a:srgbClr val="FF0000"/>
                                                    </a:solidFill>
                                                    <a:latin typeface="Cambria Math"/>
                                                  </a:rPr>
                                                  <m:t>𝑻</m:t>
                                                </m:r>
                                              </m:e>
                                              <m:sub>
                                                <m:r>
                                                  <a:rPr lang="it-IT" sz="1600" b="1" i="1">
                                                    <a:solidFill>
                                                      <a:srgbClr val="FF0000"/>
                                                    </a:solidFill>
                                                    <a:latin typeface="Cambria Math" charset="0"/>
                                                  </a:rPr>
                                                  <m:t>𝒔𝒕𝒂𝒓𝒕</m:t>
                                                </m:r>
                                              </m:sub>
                                            </m:sSub>
                                          </m:e>
                                        </m:d>
                                      </m:num>
                                      <m:den>
                                        <m:r>
                                          <a:rPr lang="it-IT" sz="1600" b="1" i="1">
                                            <a:solidFill>
                                              <a:srgbClr val="FF0000"/>
                                            </a:solidFill>
                                            <a:latin typeface="Cambria Math"/>
                                            <a:ea typeface="Cambria Math"/>
                                          </a:rPr>
                                          <m:t>𝝉</m:t>
                                        </m:r>
                                      </m:den>
                                    </m:f>
                                  </m:sup>
                                </m:sSup>
                              </m:e>
                            </m:d>
                            <m:r>
                              <a:rPr lang="it-IT" sz="1600" b="1" i="1" smtClean="0">
                                <a:solidFill>
                                  <a:srgbClr val="FF0000"/>
                                </a:solidFill>
                                <a:latin typeface="Cambria Math" charset="0"/>
                                <a:ea typeface="Cambria Math"/>
                              </a:rPr>
                              <m:t>+</m:t>
                            </m:r>
                          </m:e>
                          <m:e>
                            <m:r>
                              <a:rPr lang="it-IT" sz="1600" b="1" i="1" smtClean="0">
                                <a:solidFill>
                                  <a:srgbClr val="FF0000"/>
                                </a:solidFill>
                                <a:latin typeface="Cambria Math" charset="0"/>
                                <a:ea typeface="Cambria Math"/>
                              </a:rPr>
                              <m:t>−</m:t>
                            </m:r>
                            <m:r>
                              <a:rPr lang="it-IT" sz="1600" b="1" i="1">
                                <a:solidFill>
                                  <a:srgbClr val="FF0000"/>
                                </a:solidFill>
                                <a:latin typeface="Cambria Math"/>
                              </a:rPr>
                              <m:t>𝟏</m:t>
                            </m:r>
                            <m:d>
                              <m:dPr>
                                <m:ctrlPr>
                                  <a:rPr lang="it-IT" sz="1600" b="1" i="1">
                                    <a:solidFill>
                                      <a:srgbClr val="FF0000"/>
                                    </a:solidFill>
                                    <a:latin typeface="Cambria Math" charset="0"/>
                                  </a:rPr>
                                </m:ctrlPr>
                              </m:dPr>
                              <m:e>
                                <m:r>
                                  <a:rPr lang="it-IT" sz="1600" b="1" i="1" smtClean="0">
                                    <a:solidFill>
                                      <a:srgbClr val="FF0000"/>
                                    </a:solidFill>
                                    <a:latin typeface="Cambria Math"/>
                                  </a:rPr>
                                  <m:t>𝒕</m:t>
                                </m:r>
                                <m:r>
                                  <a:rPr lang="it-IT" sz="1600" b="1" i="1">
                                    <a:solidFill>
                                      <a:srgbClr val="FF0000"/>
                                    </a:solidFill>
                                    <a:latin typeface="Cambria Math"/>
                                  </a:rPr>
                                  <m:t>−</m:t>
                                </m:r>
                                <m:sSub>
                                  <m:sSubPr>
                                    <m:ctrlPr>
                                      <a:rPr lang="it-IT" sz="1600" b="1" i="1">
                                        <a:solidFill>
                                          <a:srgbClr val="FF0000"/>
                                        </a:solidFill>
                                        <a:latin typeface="Cambria Math" charset="0"/>
                                      </a:rPr>
                                    </m:ctrlPr>
                                  </m:sSubPr>
                                  <m:e>
                                    <m:r>
                                      <a:rPr lang="it-IT" sz="1600" b="1" i="1">
                                        <a:solidFill>
                                          <a:srgbClr val="FF0000"/>
                                        </a:solidFill>
                                        <a:latin typeface="Cambria Math"/>
                                      </a:rPr>
                                      <m:t>𝑻</m:t>
                                    </m:r>
                                  </m:e>
                                  <m:sub>
                                    <m:r>
                                      <a:rPr lang="it-IT" sz="1600" b="1" i="1" smtClean="0">
                                        <a:solidFill>
                                          <a:srgbClr val="FF0000"/>
                                        </a:solidFill>
                                        <a:latin typeface="Cambria Math" charset="0"/>
                                      </a:rPr>
                                      <m:t>𝒆𝒏𝒅</m:t>
                                    </m:r>
                                  </m:sub>
                                </m:sSub>
                              </m:e>
                            </m:d>
                            <m:r>
                              <a:rPr lang="it-IT" sz="1600" b="1" i="1">
                                <a:solidFill>
                                  <a:srgbClr val="FF0000"/>
                                </a:solidFill>
                                <a:latin typeface="Cambria Math"/>
                                <a:ea typeface="Cambria Math"/>
                              </a:rPr>
                              <m:t>∙</m:t>
                            </m:r>
                            <m:d>
                              <m:dPr>
                                <m:ctrlPr>
                                  <a:rPr lang="it-IT" sz="1600" b="1" i="1">
                                    <a:solidFill>
                                      <a:srgbClr val="FF0000"/>
                                    </a:solidFill>
                                    <a:latin typeface="Cambria Math" charset="0"/>
                                    <a:ea typeface="Cambria Math"/>
                                  </a:rPr>
                                </m:ctrlPr>
                              </m:dPr>
                              <m:e>
                                <m:r>
                                  <a:rPr lang="it-IT" sz="1600" b="1" i="1">
                                    <a:solidFill>
                                      <a:srgbClr val="FF0000"/>
                                    </a:solidFill>
                                    <a:latin typeface="Cambria Math"/>
                                    <a:ea typeface="Cambria Math"/>
                                  </a:rPr>
                                  <m:t>𝟏</m:t>
                                </m:r>
                                <m:r>
                                  <a:rPr lang="it-IT" sz="1600" b="1" i="1">
                                    <a:solidFill>
                                      <a:srgbClr val="FF0000"/>
                                    </a:solidFill>
                                    <a:latin typeface="Cambria Math"/>
                                    <a:ea typeface="Cambria Math"/>
                                  </a:rPr>
                                  <m:t>−</m:t>
                                </m:r>
                                <m:sSup>
                                  <m:sSupPr>
                                    <m:ctrlPr>
                                      <a:rPr lang="it-IT" sz="1600" b="1" i="1">
                                        <a:solidFill>
                                          <a:srgbClr val="FF0000"/>
                                        </a:solidFill>
                                        <a:latin typeface="Cambria Math" charset="0"/>
                                        <a:ea typeface="Cambria Math"/>
                                      </a:rPr>
                                    </m:ctrlPr>
                                  </m:sSupPr>
                                  <m:e>
                                    <m:r>
                                      <a:rPr lang="it-IT" sz="1600" b="1" i="1">
                                        <a:solidFill>
                                          <a:srgbClr val="FF0000"/>
                                        </a:solidFill>
                                        <a:latin typeface="Cambria Math"/>
                                        <a:ea typeface="Cambria Math"/>
                                      </a:rPr>
                                      <m:t>𝒆</m:t>
                                    </m:r>
                                  </m:e>
                                  <m:sup>
                                    <m:r>
                                      <a:rPr lang="it-IT" sz="1600" b="1" i="1">
                                        <a:solidFill>
                                          <a:srgbClr val="FF0000"/>
                                        </a:solidFill>
                                        <a:latin typeface="Cambria Math"/>
                                        <a:ea typeface="Cambria Math"/>
                                      </a:rPr>
                                      <m:t>−</m:t>
                                    </m:r>
                                    <m:r>
                                      <a:rPr lang="it-IT" sz="1600" b="1" i="1" smtClean="0">
                                        <a:solidFill>
                                          <a:srgbClr val="FF0000"/>
                                        </a:solidFill>
                                        <a:latin typeface="Cambria Math"/>
                                        <a:ea typeface="Cambria Math"/>
                                      </a:rPr>
                                      <m:t>(</m:t>
                                    </m:r>
                                    <m:f>
                                      <m:fPr>
                                        <m:type m:val="lin"/>
                                        <m:ctrlPr>
                                          <a:rPr lang="it-IT" sz="1600" b="1" i="1" smtClean="0">
                                            <a:solidFill>
                                              <a:srgbClr val="FF0000"/>
                                            </a:solidFill>
                                            <a:latin typeface="Cambria Math" charset="0"/>
                                            <a:ea typeface="Cambria Math"/>
                                          </a:rPr>
                                        </m:ctrlPr>
                                      </m:fPr>
                                      <m:num>
                                        <m:r>
                                          <a:rPr lang="it-IT" sz="1600" b="1" i="1">
                                            <a:solidFill>
                                              <a:srgbClr val="FF0000"/>
                                            </a:solidFill>
                                            <a:latin typeface="Cambria Math"/>
                                            <a:ea typeface="Cambria Math"/>
                                          </a:rPr>
                                          <m:t>𝒕</m:t>
                                        </m:r>
                                        <m:r>
                                          <a:rPr lang="it-IT" sz="1600" b="1" i="1" smtClean="0">
                                            <a:solidFill>
                                              <a:srgbClr val="FF0000"/>
                                            </a:solidFill>
                                            <a:latin typeface="Cambria Math"/>
                                            <a:ea typeface="Cambria Math"/>
                                          </a:rPr>
                                          <m:t>−</m:t>
                                        </m:r>
                                        <m:sSub>
                                          <m:sSubPr>
                                            <m:ctrlPr>
                                              <a:rPr lang="it-IT" sz="1600" b="1" i="1" smtClean="0">
                                                <a:solidFill>
                                                  <a:srgbClr val="FF0000"/>
                                                </a:solidFill>
                                                <a:latin typeface="Cambria Math" charset="0"/>
                                                <a:ea typeface="Cambria Math"/>
                                              </a:rPr>
                                            </m:ctrlPr>
                                          </m:sSubPr>
                                          <m:e>
                                            <m:r>
                                              <a:rPr lang="it-IT" sz="1600" b="1" i="1" smtClean="0">
                                                <a:solidFill>
                                                  <a:srgbClr val="FF0000"/>
                                                </a:solidFill>
                                                <a:latin typeface="Cambria Math"/>
                                                <a:ea typeface="Cambria Math"/>
                                              </a:rPr>
                                              <m:t>𝑻</m:t>
                                            </m:r>
                                          </m:e>
                                          <m:sub>
                                            <m:r>
                                              <a:rPr lang="it-IT" sz="1600" b="1" i="1" smtClean="0">
                                                <a:solidFill>
                                                  <a:srgbClr val="FF0000"/>
                                                </a:solidFill>
                                                <a:latin typeface="Cambria Math" charset="0"/>
                                                <a:ea typeface="Cambria Math"/>
                                              </a:rPr>
                                              <m:t>𝒆𝒏𝒅</m:t>
                                            </m:r>
                                          </m:sub>
                                        </m:sSub>
                                        <m:r>
                                          <a:rPr lang="it-IT" sz="1600" b="1" i="1" smtClean="0">
                                            <a:solidFill>
                                              <a:srgbClr val="FF0000"/>
                                            </a:solidFill>
                                            <a:latin typeface="Cambria Math"/>
                                            <a:ea typeface="Cambria Math"/>
                                          </a:rPr>
                                          <m:t>)</m:t>
                                        </m:r>
                                      </m:num>
                                      <m:den>
                                        <m:r>
                                          <a:rPr lang="it-IT" sz="1600" b="1" i="1">
                                            <a:solidFill>
                                              <a:srgbClr val="FF0000"/>
                                            </a:solidFill>
                                            <a:latin typeface="Cambria Math"/>
                                            <a:ea typeface="Cambria Math"/>
                                          </a:rPr>
                                          <m:t>𝝉</m:t>
                                        </m:r>
                                      </m:den>
                                    </m:f>
                                  </m:sup>
                                </m:sSup>
                              </m:e>
                            </m:d>
                          </m:e>
                        </m:eqArr>
                      </m:e>
                    </m:d>
                    <m:r>
                      <a:rPr lang="it-IT" sz="1600" b="1" i="1" smtClean="0">
                        <a:solidFill>
                          <a:srgbClr val="FF0000"/>
                        </a:solidFill>
                        <a:latin typeface="Cambria Math" charset="0"/>
                        <a:ea typeface="Cambria Math"/>
                      </a:rPr>
                      <m:t>       </m:t>
                    </m:r>
                  </m:oMath>
                </a14:m>
                <a:r>
                  <a:rPr lang="en-US" sz="1600" b="1" i="1" dirty="0" smtClean="0"/>
                  <a:t>with</a:t>
                </a:r>
                <a:r>
                  <a:rPr lang="en-US" sz="1600" b="1" dirty="0" smtClean="0"/>
                  <a:t> </a:t>
                </a:r>
                <a14:m>
                  <m:oMath xmlns:m="http://schemas.openxmlformats.org/officeDocument/2006/math">
                    <m:r>
                      <a:rPr lang="en-US" sz="1600" b="1" i="1">
                        <a:latin typeface="Cambria Math"/>
                        <a:ea typeface="Cambria Math"/>
                      </a:rPr>
                      <m:t>𝝉</m:t>
                    </m:r>
                    <m:r>
                      <a:rPr lang="it-IT" sz="1600" b="1" i="1" smtClean="0">
                        <a:latin typeface="Cambria Math" charset="0"/>
                        <a:ea typeface="Cambria Math"/>
                      </a:rPr>
                      <m:t>=</m:t>
                    </m:r>
                    <m:f>
                      <m:fPr>
                        <m:type m:val="lin"/>
                        <m:ctrlPr>
                          <a:rPr lang="it-IT" sz="1600" b="1" i="1">
                            <a:latin typeface="Cambria Math" charset="0"/>
                            <a:ea typeface="Cambria Math"/>
                          </a:rPr>
                        </m:ctrlPr>
                      </m:fPr>
                      <m:num>
                        <m:r>
                          <a:rPr lang="it-IT" sz="1600" b="1" i="1">
                            <a:latin typeface="Cambria Math"/>
                            <a:ea typeface="Cambria Math"/>
                          </a:rPr>
                          <m:t>𝟐</m:t>
                        </m:r>
                        <m:sSub>
                          <m:sSubPr>
                            <m:ctrlPr>
                              <a:rPr lang="en-US" sz="1600" b="1" i="1">
                                <a:latin typeface="Cambria Math" charset="0"/>
                                <a:ea typeface="Cambria Math"/>
                              </a:rPr>
                            </m:ctrlPr>
                          </m:sSubPr>
                          <m:e>
                            <m:r>
                              <a:rPr lang="it-IT" sz="1600" b="1" i="1">
                                <a:latin typeface="Cambria Math" charset="0"/>
                                <a:ea typeface="Cambria Math"/>
                              </a:rPr>
                              <m:t>𝑸</m:t>
                            </m:r>
                          </m:e>
                          <m:sub>
                            <m:r>
                              <a:rPr lang="it-IT" sz="1600" b="1" i="1">
                                <a:latin typeface="Cambria Math" charset="0"/>
                                <a:ea typeface="Cambria Math"/>
                              </a:rPr>
                              <m:t>𝑳</m:t>
                            </m:r>
                          </m:sub>
                        </m:sSub>
                      </m:num>
                      <m:den>
                        <m:sSub>
                          <m:sSubPr>
                            <m:ctrlPr>
                              <a:rPr lang="it-IT" sz="1600" b="1" i="1">
                                <a:latin typeface="Cambria Math" charset="0"/>
                                <a:ea typeface="Cambria Math"/>
                              </a:rPr>
                            </m:ctrlPr>
                          </m:sSubPr>
                          <m:e>
                            <m:r>
                              <a:rPr lang="it-IT" sz="1600" b="1" i="1">
                                <a:latin typeface="Cambria Math"/>
                                <a:ea typeface="Cambria Math"/>
                              </a:rPr>
                              <m:t>𝝎</m:t>
                            </m:r>
                          </m:e>
                          <m:sub>
                            <m:r>
                              <a:rPr lang="it-IT" sz="1600" b="1" i="1">
                                <a:latin typeface="Cambria Math"/>
                                <a:ea typeface="Cambria Math"/>
                              </a:rPr>
                              <m:t>𝟎</m:t>
                            </m:r>
                          </m:sub>
                        </m:sSub>
                      </m:den>
                    </m:f>
                  </m:oMath>
                </a14:m>
                <a:endParaRPr lang="it-IT" sz="1600" b="1" dirty="0">
                  <a:ea typeface="Cambria Math"/>
                </a:endParaRPr>
              </a:p>
              <a:p>
                <a:pPr>
                  <a:spcAft>
                    <a:spcPts val="600"/>
                  </a:spcAft>
                </a:pPr>
                <a:endParaRPr lang="it-IT" sz="1600" b="1" dirty="0" smtClean="0">
                  <a:solidFill>
                    <a:srgbClr val="FF0000"/>
                  </a:solidFill>
                  <a:ea typeface="Cambria Math"/>
                </a:endParaRPr>
              </a:p>
            </p:txBody>
          </p:sp>
        </mc:Choice>
        <mc:Fallback xmlns="">
          <p:sp>
            <p:nvSpPr>
              <p:cNvPr id="11" name="Rectangle 37"/>
              <p:cNvSpPr>
                <a:spLocks noRot="1" noChangeAspect="1" noMove="1" noResize="1" noEditPoints="1" noAdjustHandles="1" noChangeArrowheads="1" noChangeShapeType="1" noTextEdit="1"/>
              </p:cNvSpPr>
              <p:nvPr/>
            </p:nvSpPr>
            <p:spPr>
              <a:xfrm>
                <a:off x="529455" y="1668281"/>
                <a:ext cx="9646932" cy="101483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1907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987"/>
            <a:ext cx="8660180" cy="754694"/>
          </a:xfrm>
          <a:prstGeom prst="rect">
            <a:avLst/>
          </a:prstGeom>
          <a:noFill/>
        </p:spPr>
        <p:txBody>
          <a:bodyPr wrap="square" rtlCol="0">
            <a:spAutoFit/>
          </a:bodyPr>
          <a:lstStyle/>
          <a:p>
            <a:pPr algn="ctr">
              <a:lnSpc>
                <a:spcPct val="150000"/>
              </a:lnSpc>
              <a:spcAft>
                <a:spcPts val="1200"/>
              </a:spcAft>
            </a:pPr>
            <a:r>
              <a:rPr lang="en-US" sz="3200" dirty="0" smtClean="0"/>
              <a:t>RF step pulse reflected by a resonant cavity</a:t>
            </a:r>
            <a:endParaRPr lang="en-US" sz="3200" dirty="0"/>
          </a:p>
        </p:txBody>
      </p:sp>
      <mc:AlternateContent xmlns:mc="http://schemas.openxmlformats.org/markup-compatibility/2006" xmlns:a14="http://schemas.microsoft.com/office/drawing/2010/main">
        <mc:Choice Requires="a14">
          <p:sp>
            <p:nvSpPr>
              <p:cNvPr id="9" name="Rectangle 8"/>
              <p:cNvSpPr/>
              <p:nvPr/>
            </p:nvSpPr>
            <p:spPr>
              <a:xfrm>
                <a:off x="246230" y="2295595"/>
                <a:ext cx="3225948" cy="369332"/>
              </a:xfrm>
              <a:prstGeom prst="rect">
                <a:avLst/>
              </a:prstGeom>
            </p:spPr>
            <p:txBody>
              <a:bodyPr wrap="none">
                <a:spAutoFit/>
              </a:bodyPr>
              <a:lstStyle/>
              <a:p>
                <a14:m>
                  <m:oMath xmlns:m="http://schemas.openxmlformats.org/officeDocument/2006/math">
                    <m:sSub>
                      <m:sSubPr>
                        <m:ctrlPr>
                          <a:rPr lang="en-US" i="1" smtClean="0">
                            <a:latin typeface="Cambria Math" charset="0"/>
                          </a:rPr>
                        </m:ctrlPr>
                      </m:sSubPr>
                      <m:e>
                        <m:r>
                          <a:rPr lang="it-IT" b="0" i="1" smtClean="0">
                            <a:latin typeface="Cambria Math"/>
                          </a:rPr>
                          <m:t>𝑉</m:t>
                        </m:r>
                      </m:e>
                      <m:sub>
                        <m:r>
                          <a:rPr lang="it-IT" b="0" i="1" smtClean="0">
                            <a:latin typeface="Cambria Math"/>
                          </a:rPr>
                          <m:t>𝐹𝑊𝐷</m:t>
                        </m:r>
                      </m:sub>
                    </m:sSub>
                    <m:r>
                      <a:rPr lang="it-IT" b="0" i="1" smtClean="0">
                        <a:latin typeface="Cambria Math"/>
                      </a:rPr>
                      <m:t>(</m:t>
                    </m:r>
                    <m:r>
                      <a:rPr lang="it-IT" b="0" i="1" smtClean="0">
                        <a:latin typeface="Cambria Math"/>
                      </a:rPr>
                      <m:t>𝑡</m:t>
                    </m:r>
                    <m:r>
                      <a:rPr lang="it-IT" b="0" i="1" smtClean="0">
                        <a:latin typeface="Cambria Math"/>
                      </a:rPr>
                      <m:t>)=</m:t>
                    </m:r>
                    <m:sSub>
                      <m:sSubPr>
                        <m:ctrlPr>
                          <a:rPr lang="en-US" i="1">
                            <a:latin typeface="Cambria Math" charset="0"/>
                          </a:rPr>
                        </m:ctrlPr>
                      </m:sSubPr>
                      <m:e>
                        <m:r>
                          <a:rPr lang="it-IT" i="1">
                            <a:latin typeface="Cambria Math"/>
                          </a:rPr>
                          <m:t>𝑉</m:t>
                        </m:r>
                      </m:e>
                      <m:sub>
                        <m:r>
                          <a:rPr lang="it-IT" b="0" i="1" smtClean="0">
                            <a:latin typeface="Cambria Math"/>
                          </a:rPr>
                          <m:t>0</m:t>
                        </m:r>
                      </m:sub>
                    </m:sSub>
                    <m:r>
                      <a:rPr lang="it-IT" b="0" i="1" smtClean="0">
                        <a:latin typeface="Cambria Math"/>
                        <a:ea typeface="Cambria Math"/>
                      </a:rPr>
                      <m:t>∙</m:t>
                    </m:r>
                    <m:r>
                      <a:rPr lang="it-IT" i="1" smtClean="0">
                        <a:latin typeface="Cambria Math"/>
                      </a:rPr>
                      <m:t>1</m:t>
                    </m:r>
                    <m:r>
                      <a:rPr lang="it-IT" b="0" i="1" smtClean="0">
                        <a:latin typeface="Cambria Math"/>
                      </a:rPr>
                      <m:t>(</m:t>
                    </m:r>
                    <m:r>
                      <a:rPr lang="it-IT" b="0" i="1" smtClean="0">
                        <a:latin typeface="Cambria Math"/>
                      </a:rPr>
                      <m:t>𝑡</m:t>
                    </m:r>
                    <m:r>
                      <a:rPr lang="it-IT" b="0" i="1" smtClean="0">
                        <a:latin typeface="Cambria Math"/>
                      </a:rPr>
                      <m:t>)∙</m:t>
                    </m:r>
                    <m:r>
                      <a:rPr lang="it-IT" b="0" i="1" smtClean="0">
                        <a:latin typeface="Cambria Math"/>
                        <a:ea typeface="Cambria Math"/>
                      </a:rPr>
                      <m:t>𝑐𝑜𝑠</m:t>
                    </m:r>
                    <m:d>
                      <m:dPr>
                        <m:ctrlPr>
                          <a:rPr lang="it-IT" b="0" i="1" smtClean="0">
                            <a:latin typeface="Cambria Math" charset="0"/>
                            <a:ea typeface="Cambria Math"/>
                          </a:rPr>
                        </m:ctrlPr>
                      </m:dPr>
                      <m:e>
                        <m:sSub>
                          <m:sSubPr>
                            <m:ctrlPr>
                              <a:rPr lang="it-IT" b="0" i="1" smtClean="0">
                                <a:latin typeface="Cambria Math" charset="0"/>
                                <a:ea typeface="Cambria Math"/>
                              </a:rPr>
                            </m:ctrlPr>
                          </m:sSubPr>
                          <m:e>
                            <m:r>
                              <a:rPr lang="it-IT" b="0" i="1" smtClean="0">
                                <a:latin typeface="Cambria Math"/>
                                <a:ea typeface="Cambria Math"/>
                              </a:rPr>
                              <m:t>𝜔</m:t>
                            </m:r>
                          </m:e>
                          <m:sub>
                            <m:r>
                              <a:rPr lang="it-IT" b="0" i="1" smtClean="0">
                                <a:latin typeface="Cambria Math"/>
                                <a:ea typeface="Cambria Math"/>
                              </a:rPr>
                              <m:t>0</m:t>
                            </m:r>
                          </m:sub>
                        </m:sSub>
                        <m:r>
                          <a:rPr lang="it-IT" b="0" i="1" smtClean="0">
                            <a:latin typeface="Cambria Math"/>
                            <a:ea typeface="Cambria Math"/>
                          </a:rPr>
                          <m:t>𝑡</m:t>
                        </m:r>
                      </m:e>
                    </m:d>
                  </m:oMath>
                </a14:m>
                <a:r>
                  <a:rPr lang="en-US" dirty="0" smtClean="0"/>
                  <a:t>;</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46230" y="2295595"/>
                <a:ext cx="3225948" cy="369332"/>
              </a:xfrm>
              <a:prstGeom prst="rect">
                <a:avLst/>
              </a:prstGeom>
              <a:blipFill rotWithShape="0">
                <a:blip r:embed="rId3"/>
                <a:stretch>
                  <a:fillRect t="-10000" r="-75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472178" y="2152718"/>
                <a:ext cx="5623784" cy="741934"/>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it-IT" b="0" i="1" smtClean="0">
                              <a:latin typeface="Cambria Math"/>
                            </a:rPr>
                            <m:t>𝑉</m:t>
                          </m:r>
                        </m:e>
                        <m:sub>
                          <m:r>
                            <a:rPr lang="it-IT" b="0" i="1" smtClean="0">
                              <a:latin typeface="Cambria Math"/>
                            </a:rPr>
                            <m:t>𝑅</m:t>
                          </m:r>
                          <m:r>
                            <a:rPr lang="it-IT" b="0" i="1" smtClean="0">
                              <a:latin typeface="Cambria Math" charset="0"/>
                            </a:rPr>
                            <m:t>𝐸</m:t>
                          </m:r>
                          <m:r>
                            <a:rPr lang="it-IT" b="0" i="1" smtClean="0">
                              <a:latin typeface="Cambria Math"/>
                            </a:rPr>
                            <m:t>𝐹</m:t>
                          </m:r>
                        </m:sub>
                      </m:sSub>
                      <m:d>
                        <m:dPr>
                          <m:ctrlPr>
                            <a:rPr lang="it-IT" b="0" i="1" smtClean="0">
                              <a:latin typeface="Cambria Math" charset="0"/>
                            </a:rPr>
                          </m:ctrlPr>
                        </m:dPr>
                        <m:e>
                          <m:r>
                            <a:rPr lang="it-IT" b="0" i="1" smtClean="0">
                              <a:latin typeface="Cambria Math"/>
                            </a:rPr>
                            <m:t>𝑡</m:t>
                          </m:r>
                        </m:e>
                      </m:d>
                      <m:r>
                        <a:rPr lang="it-IT" i="1">
                          <a:latin typeface="Cambria Math"/>
                        </a:rPr>
                        <m:t>=</m:t>
                      </m:r>
                      <m:sSub>
                        <m:sSubPr>
                          <m:ctrlPr>
                            <a:rPr lang="en-US" i="1">
                              <a:latin typeface="Cambria Math" charset="0"/>
                            </a:rPr>
                          </m:ctrlPr>
                        </m:sSubPr>
                        <m:e>
                          <m:r>
                            <a:rPr lang="it-IT" i="1">
                              <a:latin typeface="Cambria Math"/>
                            </a:rPr>
                            <m:t>𝑉</m:t>
                          </m:r>
                        </m:e>
                        <m:sub>
                          <m:r>
                            <a:rPr lang="it-IT" b="0" i="1" smtClean="0">
                              <a:latin typeface="Cambria Math"/>
                            </a:rPr>
                            <m:t>0</m:t>
                          </m:r>
                        </m:sub>
                      </m:sSub>
                      <m:r>
                        <a:rPr lang="it-IT" b="0" i="1" smtClean="0">
                          <a:latin typeface="Cambria Math"/>
                          <a:ea typeface="Cambria Math"/>
                        </a:rPr>
                        <m:t>∙</m:t>
                      </m:r>
                      <m:r>
                        <a:rPr lang="it-IT" i="1" smtClean="0">
                          <a:latin typeface="Cambria Math"/>
                        </a:rPr>
                        <m:t>1</m:t>
                      </m:r>
                      <m:d>
                        <m:dPr>
                          <m:ctrlPr>
                            <a:rPr lang="it-IT" b="0" i="1" smtClean="0">
                              <a:latin typeface="Cambria Math" charset="0"/>
                            </a:rPr>
                          </m:ctrlPr>
                        </m:dPr>
                        <m:e>
                          <m:r>
                            <a:rPr lang="it-IT" b="0" i="1" smtClean="0">
                              <a:latin typeface="Cambria Math"/>
                            </a:rPr>
                            <m:t>𝑡</m:t>
                          </m:r>
                        </m:e>
                      </m:d>
                      <m:r>
                        <a:rPr lang="it-IT" b="0" i="1" smtClean="0">
                          <a:latin typeface="Cambria Math"/>
                          <a:ea typeface="Cambria Math"/>
                        </a:rPr>
                        <m:t>∙</m:t>
                      </m:r>
                      <m:r>
                        <a:rPr lang="it-IT" b="0" i="1" smtClean="0">
                          <a:latin typeface="Cambria Math"/>
                          <a:ea typeface="Cambria Math"/>
                        </a:rPr>
                        <m:t>𝑐𝑜𝑠</m:t>
                      </m:r>
                      <m:d>
                        <m:dPr>
                          <m:ctrlPr>
                            <a:rPr lang="it-IT" b="0" i="1" smtClean="0">
                              <a:latin typeface="Cambria Math" charset="0"/>
                              <a:ea typeface="Cambria Math"/>
                            </a:rPr>
                          </m:ctrlPr>
                        </m:dPr>
                        <m:e>
                          <m:sSub>
                            <m:sSubPr>
                              <m:ctrlPr>
                                <a:rPr lang="it-IT" b="0" i="1" smtClean="0">
                                  <a:latin typeface="Cambria Math" charset="0"/>
                                  <a:ea typeface="Cambria Math"/>
                                </a:rPr>
                              </m:ctrlPr>
                            </m:sSubPr>
                            <m:e>
                              <m:r>
                                <a:rPr lang="it-IT" b="0" i="1" smtClean="0">
                                  <a:latin typeface="Cambria Math"/>
                                  <a:ea typeface="Cambria Math"/>
                                </a:rPr>
                                <m:t>𝜔</m:t>
                              </m:r>
                            </m:e>
                            <m:sub>
                              <m:r>
                                <a:rPr lang="it-IT" b="0" i="1" smtClean="0">
                                  <a:latin typeface="Cambria Math"/>
                                  <a:ea typeface="Cambria Math"/>
                                </a:rPr>
                                <m:t>0</m:t>
                              </m:r>
                            </m:sub>
                          </m:sSub>
                          <m:r>
                            <a:rPr lang="it-IT" b="0" i="1" smtClean="0">
                              <a:latin typeface="Cambria Math"/>
                              <a:ea typeface="Cambria Math"/>
                            </a:rPr>
                            <m:t>𝑡</m:t>
                          </m:r>
                        </m:e>
                      </m:d>
                      <m:r>
                        <a:rPr lang="it-IT" b="0" i="1" smtClean="0">
                          <a:latin typeface="Cambria Math"/>
                          <a:ea typeface="Cambria Math"/>
                        </a:rPr>
                        <m:t>∙</m:t>
                      </m:r>
                      <m:d>
                        <m:dPr>
                          <m:begChr m:val="["/>
                          <m:endChr m:val="]"/>
                          <m:ctrlPr>
                            <a:rPr lang="it-IT" b="0" i="1" smtClean="0">
                              <a:latin typeface="Cambria Math" charset="0"/>
                              <a:ea typeface="Cambria Math"/>
                            </a:rPr>
                          </m:ctrlPr>
                        </m:dPr>
                        <m:e>
                          <m:f>
                            <m:fPr>
                              <m:ctrlPr>
                                <a:rPr lang="it-IT" b="0" i="1" smtClean="0">
                                  <a:latin typeface="Cambria Math" charset="0"/>
                                  <a:ea typeface="Cambria Math"/>
                                </a:rPr>
                              </m:ctrlPr>
                            </m:fPr>
                            <m:num>
                              <m:r>
                                <a:rPr lang="it-IT" b="0" i="1" smtClean="0">
                                  <a:latin typeface="Cambria Math"/>
                                  <a:ea typeface="Cambria Math"/>
                                </a:rPr>
                                <m:t>2</m:t>
                              </m:r>
                              <m:r>
                                <a:rPr lang="it-IT" b="0" i="1" smtClean="0">
                                  <a:latin typeface="Cambria Math"/>
                                  <a:ea typeface="Cambria Math"/>
                                </a:rPr>
                                <m:t>𝛽</m:t>
                              </m:r>
                            </m:num>
                            <m:den>
                              <m:r>
                                <a:rPr lang="it-IT" b="0" i="1" smtClean="0">
                                  <a:latin typeface="Cambria Math"/>
                                  <a:ea typeface="Cambria Math"/>
                                </a:rPr>
                                <m:t>𝛽</m:t>
                              </m:r>
                              <m:r>
                                <a:rPr lang="it-IT" b="0" i="1" smtClean="0">
                                  <a:latin typeface="Cambria Math"/>
                                  <a:ea typeface="Cambria Math"/>
                                </a:rPr>
                                <m:t>+1</m:t>
                              </m:r>
                            </m:den>
                          </m:f>
                          <m:d>
                            <m:dPr>
                              <m:ctrlPr>
                                <a:rPr lang="it-IT" i="1">
                                  <a:latin typeface="Cambria Math" charset="0"/>
                                  <a:ea typeface="Cambria Math"/>
                                </a:rPr>
                              </m:ctrlPr>
                            </m:dPr>
                            <m:e>
                              <m:r>
                                <a:rPr lang="it-IT" i="1">
                                  <a:latin typeface="Cambria Math"/>
                                  <a:ea typeface="Cambria Math"/>
                                </a:rPr>
                                <m:t>1−</m:t>
                              </m:r>
                              <m:sSup>
                                <m:sSupPr>
                                  <m:ctrlPr>
                                    <a:rPr lang="it-IT" i="1">
                                      <a:latin typeface="Cambria Math" charset="0"/>
                                      <a:ea typeface="Cambria Math"/>
                                    </a:rPr>
                                  </m:ctrlPr>
                                </m:sSupPr>
                                <m:e>
                                  <m:r>
                                    <a:rPr lang="it-IT" i="1">
                                      <a:latin typeface="Cambria Math"/>
                                      <a:ea typeface="Cambria Math"/>
                                    </a:rPr>
                                    <m:t>𝑒</m:t>
                                  </m:r>
                                </m:e>
                                <m:sup>
                                  <m:r>
                                    <a:rPr lang="it-IT" i="1">
                                      <a:latin typeface="Cambria Math"/>
                                      <a:ea typeface="Cambria Math"/>
                                    </a:rPr>
                                    <m:t>−</m:t>
                                  </m:r>
                                  <m:f>
                                    <m:fPr>
                                      <m:type m:val="lin"/>
                                      <m:ctrlPr>
                                        <a:rPr lang="it-IT" i="1">
                                          <a:latin typeface="Cambria Math" charset="0"/>
                                          <a:ea typeface="Cambria Math"/>
                                        </a:rPr>
                                      </m:ctrlPr>
                                    </m:fPr>
                                    <m:num>
                                      <m:r>
                                        <a:rPr lang="it-IT" i="1">
                                          <a:latin typeface="Cambria Math"/>
                                          <a:ea typeface="Cambria Math"/>
                                        </a:rPr>
                                        <m:t>𝑡</m:t>
                                      </m:r>
                                    </m:num>
                                    <m:den>
                                      <m:r>
                                        <a:rPr lang="it-IT" i="1">
                                          <a:latin typeface="Cambria Math"/>
                                          <a:ea typeface="Cambria Math"/>
                                        </a:rPr>
                                        <m:t>𝜏</m:t>
                                      </m:r>
                                    </m:den>
                                  </m:f>
                                </m:sup>
                              </m:sSup>
                            </m:e>
                          </m:d>
                          <m:r>
                            <a:rPr lang="it-IT" b="0" i="1" smtClean="0">
                              <a:latin typeface="Cambria Math"/>
                              <a:ea typeface="Cambria Math"/>
                            </a:rPr>
                            <m:t>−1</m:t>
                          </m:r>
                        </m:e>
                      </m:d>
                    </m:oMath>
                  </m:oMathPara>
                </a14:m>
                <a:endParaRPr lang="it-IT"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3472178" y="2152718"/>
                <a:ext cx="5623784" cy="741934"/>
              </a:xfrm>
              <a:prstGeom prst="rect">
                <a:avLst/>
              </a:prstGeom>
              <a:blipFill rotWithShape="0">
                <a:blip r:embed="rId4"/>
                <a:stretch>
                  <a:fillRect/>
                </a:stretch>
              </a:blipFill>
            </p:spPr>
            <p:txBody>
              <a:bodyPr/>
              <a:lstStyle/>
              <a:p>
                <a:r>
                  <a:rPr lang="en-US">
                    <a:noFill/>
                  </a:rPr>
                  <a:t> </a:t>
                </a:r>
              </a:p>
            </p:txBody>
          </p:sp>
        </mc:Fallback>
      </mc:AlternateContent>
      <p:grpSp>
        <p:nvGrpSpPr>
          <p:cNvPr id="11" name="Gruppo 10"/>
          <p:cNvGrpSpPr/>
          <p:nvPr/>
        </p:nvGrpSpPr>
        <p:grpSpPr>
          <a:xfrm>
            <a:off x="59831" y="2763372"/>
            <a:ext cx="9069368" cy="4256860"/>
            <a:chOff x="59831" y="2438908"/>
            <a:chExt cx="9069368" cy="4256860"/>
          </a:xfrm>
        </p:grpSpPr>
        <p:pic>
          <p:nvPicPr>
            <p:cNvPr id="5" name="Immagine 4"/>
            <p:cNvPicPr>
              <a:picLocks noChangeAspect="1"/>
            </p:cNvPicPr>
            <p:nvPr/>
          </p:nvPicPr>
          <p:blipFill rotWithShape="1">
            <a:blip r:embed="rId5">
              <a:extLst>
                <a:ext uri="{28A0092B-C50C-407E-A947-70E740481C1C}">
                  <a14:useLocalDpi xmlns:a14="http://schemas.microsoft.com/office/drawing/2010/main" val="0"/>
                </a:ext>
              </a:extLst>
            </a:blip>
            <a:srcRect l="9193" r="8065"/>
            <a:stretch/>
          </p:blipFill>
          <p:spPr>
            <a:xfrm>
              <a:off x="59831" y="2438908"/>
              <a:ext cx="6655188" cy="425686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6715019" y="3007923"/>
                  <a:ext cx="2206117" cy="369332"/>
                </a:xfrm>
                <a:prstGeom prst="rect">
                  <a:avLst/>
                </a:prstGeom>
                <a:noFill/>
              </p:spPr>
              <p:txBody>
                <a:bodyPr wrap="none" rtlCol="0">
                  <a:spAutoFit/>
                </a:bodyPr>
                <a:lstStyle/>
                <a:p>
                  <a:r>
                    <a:rPr lang="it-IT" i="1" dirty="0" smtClean="0"/>
                    <a:t>Undercoupled, </a:t>
                  </a:r>
                  <a14:m>
                    <m:oMath xmlns:m="http://schemas.openxmlformats.org/officeDocument/2006/math">
                      <m:r>
                        <a:rPr lang="it-IT" i="1" smtClean="0">
                          <a:latin typeface="Cambria Math"/>
                          <a:ea typeface="Cambria Math"/>
                        </a:rPr>
                        <m:t>𝛽</m:t>
                      </m:r>
                      <m:r>
                        <a:rPr lang="it-IT" b="0" i="1" smtClean="0">
                          <a:latin typeface="Cambria Math"/>
                          <a:ea typeface="Cambria Math"/>
                        </a:rPr>
                        <m:t>&lt;1</m:t>
                      </m:r>
                    </m:oMath>
                  </a14:m>
                  <a:endParaRPr lang="en-US" i="1" dirty="0"/>
                </a:p>
              </p:txBody>
            </p:sp>
          </mc:Choice>
          <mc:Fallback xmlns="">
            <p:sp>
              <p:nvSpPr>
                <p:cNvPr id="31" name="TextBox 30"/>
                <p:cNvSpPr txBox="1">
                  <a:spLocks noRot="1" noChangeAspect="1" noMove="1" noResize="1" noEditPoints="1" noAdjustHandles="1" noChangeArrowheads="1" noChangeShapeType="1" noTextEdit="1"/>
                </p:cNvSpPr>
                <p:nvPr/>
              </p:nvSpPr>
              <p:spPr>
                <a:xfrm>
                  <a:off x="6715019" y="3007923"/>
                  <a:ext cx="2206117" cy="369332"/>
                </a:xfrm>
                <a:prstGeom prst="rect">
                  <a:avLst/>
                </a:prstGeom>
                <a:blipFill rotWithShape="0">
                  <a:blip r:embed="rId6"/>
                  <a:stretch>
                    <a:fillRect l="-2493"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669487" y="4282221"/>
                  <a:ext cx="2459712" cy="369332"/>
                </a:xfrm>
                <a:prstGeom prst="rect">
                  <a:avLst/>
                </a:prstGeom>
                <a:noFill/>
              </p:spPr>
              <p:txBody>
                <a:bodyPr wrap="none" rtlCol="0">
                  <a:spAutoFit/>
                </a:bodyPr>
                <a:lstStyle/>
                <a:p>
                  <a:r>
                    <a:rPr lang="it-IT" i="1" dirty="0" smtClean="0"/>
                    <a:t>Critically coupled, </a:t>
                  </a:r>
                  <a14:m>
                    <m:oMath xmlns:m="http://schemas.openxmlformats.org/officeDocument/2006/math">
                      <m:r>
                        <a:rPr lang="it-IT" i="1" smtClean="0">
                          <a:latin typeface="Cambria Math"/>
                          <a:ea typeface="Cambria Math"/>
                        </a:rPr>
                        <m:t>𝛽</m:t>
                      </m:r>
                      <m:r>
                        <a:rPr lang="it-IT" b="0" i="1" smtClean="0">
                          <a:latin typeface="Cambria Math"/>
                          <a:ea typeface="Cambria Math"/>
                        </a:rPr>
                        <m:t>=1</m:t>
                      </m:r>
                    </m:oMath>
                  </a14:m>
                  <a:endParaRPr lang="en-US" i="1" dirty="0"/>
                </a:p>
              </p:txBody>
            </p:sp>
          </mc:Choice>
          <mc:Fallback xmlns="">
            <p:sp>
              <p:nvSpPr>
                <p:cNvPr id="41" name="TextBox 40"/>
                <p:cNvSpPr txBox="1">
                  <a:spLocks noRot="1" noChangeAspect="1" noMove="1" noResize="1" noEditPoints="1" noAdjustHandles="1" noChangeArrowheads="1" noChangeShapeType="1" noTextEdit="1"/>
                </p:cNvSpPr>
                <p:nvPr/>
              </p:nvSpPr>
              <p:spPr>
                <a:xfrm>
                  <a:off x="6669487" y="4282221"/>
                  <a:ext cx="2459712" cy="369332"/>
                </a:xfrm>
                <a:prstGeom prst="rect">
                  <a:avLst/>
                </a:prstGeom>
                <a:blipFill rotWithShape="0">
                  <a:blip r:embed="rId7"/>
                  <a:stretch>
                    <a:fillRect l="-1980"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669487" y="5571562"/>
                  <a:ext cx="2046009" cy="369332"/>
                </a:xfrm>
                <a:prstGeom prst="rect">
                  <a:avLst/>
                </a:prstGeom>
                <a:noFill/>
              </p:spPr>
              <p:txBody>
                <a:bodyPr wrap="none" rtlCol="0">
                  <a:spAutoFit/>
                </a:bodyPr>
                <a:lstStyle/>
                <a:p>
                  <a:r>
                    <a:rPr lang="it-IT" i="1" dirty="0" smtClean="0"/>
                    <a:t>Overcoupled, </a:t>
                  </a:r>
                  <a14:m>
                    <m:oMath xmlns:m="http://schemas.openxmlformats.org/officeDocument/2006/math">
                      <m:r>
                        <a:rPr lang="it-IT" i="1" smtClean="0">
                          <a:latin typeface="Cambria Math"/>
                          <a:ea typeface="Cambria Math"/>
                        </a:rPr>
                        <m:t>𝛽</m:t>
                      </m:r>
                      <m:r>
                        <a:rPr lang="it-IT" b="0" i="1" smtClean="0">
                          <a:latin typeface="Cambria Math"/>
                          <a:ea typeface="Cambria Math"/>
                        </a:rPr>
                        <m:t>&gt;1</m:t>
                      </m:r>
                    </m:oMath>
                  </a14:m>
                  <a:endParaRPr lang="en-US" i="1" dirty="0"/>
                </a:p>
              </p:txBody>
            </p:sp>
          </mc:Choice>
          <mc:Fallback xmlns="">
            <p:sp>
              <p:nvSpPr>
                <p:cNvPr id="42" name="TextBox 41"/>
                <p:cNvSpPr txBox="1">
                  <a:spLocks noRot="1" noChangeAspect="1" noMove="1" noResize="1" noEditPoints="1" noAdjustHandles="1" noChangeArrowheads="1" noChangeShapeType="1" noTextEdit="1"/>
                </p:cNvSpPr>
                <p:nvPr/>
              </p:nvSpPr>
              <p:spPr>
                <a:xfrm>
                  <a:off x="6669487" y="5571562"/>
                  <a:ext cx="2046009" cy="369332"/>
                </a:xfrm>
                <a:prstGeom prst="rect">
                  <a:avLst/>
                </a:prstGeom>
                <a:blipFill rotWithShape="0">
                  <a:blip r:embed="rId8"/>
                  <a:stretch>
                    <a:fillRect l="-2381" t="-8197" b="-2459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Rectangle 33"/>
              <p:cNvSpPr/>
              <p:nvPr/>
            </p:nvSpPr>
            <p:spPr>
              <a:xfrm>
                <a:off x="1789394" y="1064981"/>
                <a:ext cx="5081391"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it-IT" b="0" i="1" smtClean="0">
                              <a:latin typeface="Cambria Math"/>
                            </a:rPr>
                            <m:t>𝑉</m:t>
                          </m:r>
                        </m:e>
                        <m:sub>
                          <m:r>
                            <a:rPr lang="it-IT" b="0" i="1" smtClean="0">
                              <a:latin typeface="Cambria Math"/>
                            </a:rPr>
                            <m:t>𝑅𝐸𝐹</m:t>
                          </m:r>
                        </m:sub>
                      </m:sSub>
                      <m:r>
                        <a:rPr lang="it-IT" i="1">
                          <a:latin typeface="Cambria Math"/>
                        </a:rPr>
                        <m:t>=</m:t>
                      </m:r>
                      <m:sSub>
                        <m:sSubPr>
                          <m:ctrlPr>
                            <a:rPr lang="en-US" i="1">
                              <a:latin typeface="Cambria Math" charset="0"/>
                            </a:rPr>
                          </m:ctrlPr>
                        </m:sSubPr>
                        <m:e>
                          <m:r>
                            <a:rPr lang="it-IT" i="1">
                              <a:latin typeface="Cambria Math"/>
                            </a:rPr>
                            <m:t>𝑉</m:t>
                          </m:r>
                        </m:e>
                        <m:sub>
                          <m:r>
                            <a:rPr lang="it-IT" b="0" i="1" smtClean="0">
                              <a:latin typeface="Cambria Math"/>
                            </a:rPr>
                            <m:t>𝐹𝑊𝐷</m:t>
                          </m:r>
                        </m:sub>
                      </m:sSub>
                      <m:d>
                        <m:dPr>
                          <m:begChr m:val="["/>
                          <m:endChr m:val="]"/>
                          <m:ctrlPr>
                            <a:rPr lang="it-IT" i="1" smtClean="0">
                              <a:latin typeface="Cambria Math" charset="0"/>
                            </a:rPr>
                          </m:ctrlPr>
                        </m:dPr>
                        <m:e>
                          <m:f>
                            <m:fPr>
                              <m:ctrlPr>
                                <a:rPr lang="it-IT" i="1" smtClean="0">
                                  <a:latin typeface="Cambria Math" charset="0"/>
                                </a:rPr>
                              </m:ctrlPr>
                            </m:fPr>
                            <m:num>
                              <m:r>
                                <a:rPr lang="it-IT" b="0" i="1" smtClean="0">
                                  <a:latin typeface="Cambria Math"/>
                                </a:rPr>
                                <m:t>2</m:t>
                              </m:r>
                              <m:r>
                                <a:rPr lang="it-IT" i="1">
                                  <a:latin typeface="Cambria Math"/>
                                  <a:ea typeface="Cambria Math"/>
                                </a:rPr>
                                <m:t>𝛽</m:t>
                              </m:r>
                            </m:num>
                            <m:den>
                              <m:r>
                                <a:rPr lang="it-IT" i="1">
                                  <a:latin typeface="Cambria Math"/>
                                  <a:ea typeface="Cambria Math"/>
                                </a:rPr>
                                <m:t>𝛽</m:t>
                              </m:r>
                              <m:r>
                                <a:rPr lang="it-IT" b="0" i="1" smtClean="0">
                                  <a:latin typeface="Cambria Math"/>
                                  <a:ea typeface="Cambria Math"/>
                                </a:rPr>
                                <m:t>+1</m:t>
                              </m:r>
                            </m:den>
                          </m:f>
                          <m:r>
                            <a:rPr lang="it-IT" b="0" i="1" smtClean="0">
                              <a:latin typeface="Cambria Math"/>
                            </a:rPr>
                            <m:t> </m:t>
                          </m:r>
                          <m:f>
                            <m:fPr>
                              <m:ctrlPr>
                                <a:rPr lang="it-IT" i="1">
                                  <a:latin typeface="Cambria Math" charset="0"/>
                                </a:rPr>
                              </m:ctrlPr>
                            </m:fPr>
                            <m:num>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sSub>
                                    <m:sSubPr>
                                      <m:ctrlPr>
                                        <a:rPr lang="it-IT" i="1">
                                          <a:latin typeface="Cambria Math" charset="0"/>
                                        </a:rPr>
                                      </m:ctrlPr>
                                    </m:sSubPr>
                                    <m:e>
                                      <m:r>
                                        <a:rPr lang="it-IT" i="1">
                                          <a:latin typeface="Cambria Math"/>
                                          <a:ea typeface="Cambria Math"/>
                                        </a:rPr>
                                        <m:t>𝑄</m:t>
                                      </m:r>
                                    </m:e>
                                    <m:sub>
                                      <m:r>
                                        <a:rPr lang="it-IT" b="0" i="1" smtClean="0">
                                          <a:latin typeface="Cambria Math"/>
                                        </a:rPr>
                                        <m:t>𝐿</m:t>
                                      </m:r>
                                    </m:sub>
                                  </m:sSub>
                                </m:den>
                              </m:f>
                            </m:num>
                            <m:den>
                              <m:sSup>
                                <m:sSupPr>
                                  <m:ctrlPr>
                                    <a:rPr lang="it-IT" i="1">
                                      <a:latin typeface="Cambria Math" charset="0"/>
                                    </a:rPr>
                                  </m:ctrlPr>
                                </m:sSupPr>
                                <m:e>
                                  <m:d>
                                    <m:dPr>
                                      <m:ctrlPr>
                                        <a:rPr lang="it-IT" i="1">
                                          <a:latin typeface="Cambria Math" charset="0"/>
                                        </a:rPr>
                                      </m:ctrlPr>
                                    </m:dPr>
                                    <m:e>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den>
                                      </m:f>
                                    </m:e>
                                  </m:d>
                                </m:e>
                                <m:sup>
                                  <m:r>
                                    <a:rPr lang="it-IT" i="1">
                                      <a:latin typeface="Cambria Math"/>
                                    </a:rPr>
                                    <m:t>2</m:t>
                                  </m:r>
                                </m:sup>
                              </m:sSup>
                              <m:r>
                                <a:rPr lang="it-IT" i="1">
                                  <a:latin typeface="Cambria Math"/>
                                </a:rPr>
                                <m:t>+</m:t>
                              </m:r>
                              <m:f>
                                <m:fPr>
                                  <m:type m:val="lin"/>
                                  <m:ctrlPr>
                                    <a:rPr lang="it-IT" i="1">
                                      <a:latin typeface="Cambria Math" charset="0"/>
                                    </a:rPr>
                                  </m:ctrlPr>
                                </m:fPr>
                                <m:num>
                                  <m:r>
                                    <a:rPr lang="it-IT" i="1">
                                      <a:latin typeface="Cambria Math"/>
                                    </a:rPr>
                                    <m:t>𝑠</m:t>
                                  </m:r>
                                </m:num>
                                <m:den>
                                  <m:sSub>
                                    <m:sSubPr>
                                      <m:ctrlPr>
                                        <a:rPr lang="it-IT" i="1">
                                          <a:latin typeface="Cambria Math" charset="0"/>
                                        </a:rPr>
                                      </m:ctrlPr>
                                    </m:sSubPr>
                                    <m:e>
                                      <m:r>
                                        <a:rPr lang="it-IT" i="1">
                                          <a:latin typeface="Cambria Math"/>
                                          <a:ea typeface="Cambria Math"/>
                                        </a:rPr>
                                        <m:t>𝜔</m:t>
                                      </m:r>
                                    </m:e>
                                    <m:sub>
                                      <m:r>
                                        <a:rPr lang="it-IT" i="1">
                                          <a:latin typeface="Cambria Math"/>
                                        </a:rPr>
                                        <m:t>0</m:t>
                                      </m:r>
                                    </m:sub>
                                  </m:sSub>
                                  <m:sSub>
                                    <m:sSubPr>
                                      <m:ctrlPr>
                                        <a:rPr lang="it-IT" i="1">
                                          <a:latin typeface="Cambria Math" charset="0"/>
                                        </a:rPr>
                                      </m:ctrlPr>
                                    </m:sSubPr>
                                    <m:e>
                                      <m:r>
                                        <a:rPr lang="it-IT" i="1">
                                          <a:latin typeface="Cambria Math"/>
                                          <a:ea typeface="Cambria Math"/>
                                        </a:rPr>
                                        <m:t>𝑄</m:t>
                                      </m:r>
                                    </m:e>
                                    <m:sub>
                                      <m:r>
                                        <a:rPr lang="it-IT" b="0" i="1" smtClean="0">
                                          <a:latin typeface="Cambria Math"/>
                                        </a:rPr>
                                        <m:t>𝐿</m:t>
                                      </m:r>
                                    </m:sub>
                                  </m:sSub>
                                </m:den>
                              </m:f>
                              <m:r>
                                <a:rPr lang="it-IT" i="1">
                                  <a:latin typeface="Cambria Math"/>
                                </a:rPr>
                                <m:t>+1</m:t>
                              </m:r>
                            </m:den>
                          </m:f>
                          <m:r>
                            <a:rPr lang="it-IT" b="0" i="1" smtClean="0">
                              <a:latin typeface="Cambria Math"/>
                            </a:rPr>
                            <m:t> −1</m:t>
                          </m:r>
                        </m:e>
                      </m:d>
                    </m:oMath>
                  </m:oMathPara>
                </a14:m>
                <a:endParaRPr lang="en-US" dirty="0"/>
              </a:p>
            </p:txBody>
          </p:sp>
        </mc:Choice>
        <mc:Fallback xmlns="">
          <p:sp>
            <p:nvSpPr>
              <p:cNvPr id="15" name="Rectangle 33"/>
              <p:cNvSpPr>
                <a:spLocks noRot="1" noChangeAspect="1" noMove="1" noResize="1" noEditPoints="1" noAdjustHandles="1" noChangeArrowheads="1" noChangeShapeType="1" noTextEdit="1"/>
              </p:cNvSpPr>
              <p:nvPr/>
            </p:nvSpPr>
            <p:spPr>
              <a:xfrm>
                <a:off x="1789394" y="1064981"/>
                <a:ext cx="5081391" cy="708720"/>
              </a:xfrm>
              <a:prstGeom prst="rect">
                <a:avLst/>
              </a:prstGeom>
              <a:blipFill rotWithShape="0">
                <a:blip r:embed="rId9"/>
                <a:stretch>
                  <a:fillRect/>
                </a:stretch>
              </a:blipFill>
            </p:spPr>
            <p:txBody>
              <a:bodyPr/>
              <a:lstStyle/>
              <a:p>
                <a:r>
                  <a:rPr lang="en-US">
                    <a:noFill/>
                  </a:rPr>
                  <a:t> </a:t>
                </a:r>
              </a:p>
            </p:txBody>
          </p:sp>
        </mc:Fallback>
      </mc:AlternateContent>
      <p:sp>
        <p:nvSpPr>
          <p:cNvPr id="8" name="Rettangolo 7"/>
          <p:cNvSpPr/>
          <p:nvPr/>
        </p:nvSpPr>
        <p:spPr>
          <a:xfrm>
            <a:off x="59831" y="1773701"/>
            <a:ext cx="4572000" cy="423449"/>
          </a:xfrm>
          <a:prstGeom prst="rect">
            <a:avLst/>
          </a:prstGeom>
        </p:spPr>
        <p:txBody>
          <a:bodyPr>
            <a:spAutoFit/>
          </a:bodyPr>
          <a:lstStyle/>
          <a:p>
            <a:pPr algn="just">
              <a:lnSpc>
                <a:spcPct val="150000"/>
              </a:lnSpc>
            </a:pPr>
            <a:r>
              <a:rPr lang="it-IT" sz="1600" smtClean="0"/>
              <a:t>In time domain:</a:t>
            </a:r>
            <a:endParaRPr lang="en-US" sz="1600" dirty="0"/>
          </a:p>
        </p:txBody>
      </p:sp>
      <p:sp>
        <p:nvSpPr>
          <p:cNvPr id="12" name="Rettangolo 11"/>
          <p:cNvSpPr/>
          <p:nvPr/>
        </p:nvSpPr>
        <p:spPr>
          <a:xfrm>
            <a:off x="59831" y="600938"/>
            <a:ext cx="9069368" cy="423449"/>
          </a:xfrm>
          <a:prstGeom prst="rect">
            <a:avLst/>
          </a:prstGeom>
        </p:spPr>
        <p:txBody>
          <a:bodyPr wrap="square">
            <a:spAutoFit/>
          </a:bodyPr>
          <a:lstStyle/>
          <a:p>
            <a:pPr algn="just">
              <a:lnSpc>
                <a:spcPct val="150000"/>
              </a:lnSpc>
            </a:pPr>
            <a:r>
              <a:rPr lang="it-IT" sz="1600" dirty="0"/>
              <a:t>The </a:t>
            </a:r>
            <a:r>
              <a:rPr lang="it-IT" sz="1600" dirty="0" err="1"/>
              <a:t>reflected</a:t>
            </a:r>
            <a:r>
              <a:rPr lang="it-IT" sz="1600" dirty="0"/>
              <a:t> </a:t>
            </a:r>
            <a:r>
              <a:rPr lang="it-IT" sz="1600" dirty="0" err="1"/>
              <a:t>power</a:t>
            </a:r>
            <a:r>
              <a:rPr lang="it-IT" sz="1600" dirty="0"/>
              <a:t> of a </a:t>
            </a:r>
            <a:r>
              <a:rPr lang="it-IT" sz="1600" dirty="0" err="1"/>
              <a:t>Lorentzian</a:t>
            </a:r>
            <a:r>
              <a:rPr lang="it-IT" sz="1600" dirty="0"/>
              <a:t> network to an RF </a:t>
            </a:r>
            <a:r>
              <a:rPr lang="it-IT" sz="1600" dirty="0" err="1"/>
              <a:t>step</a:t>
            </a:r>
            <a:r>
              <a:rPr lang="it-IT" sz="1600" dirty="0"/>
              <a:t> </a:t>
            </a:r>
            <a:r>
              <a:rPr lang="it-IT" sz="1600" dirty="0" err="1"/>
              <a:t>pulse</a:t>
            </a:r>
            <a:r>
              <a:rPr lang="it-IT" sz="1600" dirty="0"/>
              <a:t> </a:t>
            </a:r>
            <a:r>
              <a:rPr lang="it-IT" sz="1600" dirty="0" err="1"/>
              <a:t>has</a:t>
            </a:r>
            <a:r>
              <a:rPr lang="it-IT" sz="1600" dirty="0"/>
              <a:t> the </a:t>
            </a:r>
            <a:r>
              <a:rPr lang="it-IT" sz="1600" dirty="0" err="1"/>
              <a:t>following</a:t>
            </a:r>
            <a:r>
              <a:rPr lang="it-IT" sz="1600" dirty="0"/>
              <a:t> transfer </a:t>
            </a:r>
            <a:r>
              <a:rPr lang="it-IT" sz="1600" dirty="0" err="1"/>
              <a:t>function</a:t>
            </a:r>
            <a:r>
              <a:rPr lang="it-IT" sz="1600" dirty="0"/>
              <a:t>: </a:t>
            </a:r>
            <a:endParaRPr lang="en-US" sz="1600" dirty="0"/>
          </a:p>
        </p:txBody>
      </p:sp>
    </p:spTree>
    <p:extLst>
      <p:ext uri="{BB962C8B-B14F-4D97-AF65-F5344CB8AC3E}">
        <p14:creationId xmlns:p14="http://schemas.microsoft.com/office/powerpoint/2010/main" val="4105616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875"/>
            <a:ext cx="9144000" cy="630429"/>
          </a:xfrm>
          <a:prstGeom prst="rect">
            <a:avLst/>
          </a:prstGeom>
          <a:noFill/>
        </p:spPr>
        <p:txBody>
          <a:bodyPr wrap="square" rtlCol="0">
            <a:spAutoFit/>
          </a:bodyPr>
          <a:lstStyle/>
          <a:p>
            <a:pPr algn="ctr">
              <a:lnSpc>
                <a:spcPct val="150000"/>
              </a:lnSpc>
              <a:spcAft>
                <a:spcPts val="1200"/>
              </a:spcAft>
            </a:pPr>
            <a:r>
              <a:rPr lang="en-US" sz="2600" dirty="0" smtClean="0"/>
              <a:t>RF rectangular pulse reflected by an over-coupled resonant cavity</a:t>
            </a:r>
          </a:p>
        </p:txBody>
      </p:sp>
      <mc:AlternateContent xmlns:mc="http://schemas.openxmlformats.org/markup-compatibility/2006" xmlns:a14="http://schemas.microsoft.com/office/drawing/2010/main">
        <mc:Choice Requires="a14">
          <p:sp>
            <p:nvSpPr>
              <p:cNvPr id="9" name="Rectangle 8"/>
              <p:cNvSpPr/>
              <p:nvPr/>
            </p:nvSpPr>
            <p:spPr>
              <a:xfrm>
                <a:off x="2653714" y="1059618"/>
                <a:ext cx="3676969" cy="3397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it-IT" sz="1400" b="0" i="1" smtClean="0">
                              <a:latin typeface="Cambria Math"/>
                            </a:rPr>
                            <m:t>𝑉</m:t>
                          </m:r>
                        </m:e>
                        <m:sub>
                          <m:r>
                            <a:rPr lang="it-IT" sz="1400" b="0" i="1" smtClean="0">
                              <a:latin typeface="Cambria Math"/>
                            </a:rPr>
                            <m:t>𝐹𝑊𝐷</m:t>
                          </m:r>
                        </m:sub>
                      </m:sSub>
                      <m:r>
                        <a:rPr lang="it-IT" sz="1400" b="0" i="1" smtClean="0">
                          <a:latin typeface="Cambria Math"/>
                        </a:rPr>
                        <m:t>(</m:t>
                      </m:r>
                      <m:r>
                        <a:rPr lang="it-IT" sz="1400" b="0" i="1" smtClean="0">
                          <a:latin typeface="Cambria Math"/>
                        </a:rPr>
                        <m:t>𝑡</m:t>
                      </m:r>
                      <m:r>
                        <a:rPr lang="it-IT" sz="1400" b="0" i="1" smtClean="0">
                          <a:latin typeface="Cambria Math"/>
                        </a:rPr>
                        <m:t>)=</m:t>
                      </m:r>
                      <m:sSub>
                        <m:sSubPr>
                          <m:ctrlPr>
                            <a:rPr lang="en-US" sz="1400" i="1">
                              <a:latin typeface="Cambria Math" charset="0"/>
                            </a:rPr>
                          </m:ctrlPr>
                        </m:sSubPr>
                        <m:e>
                          <m:r>
                            <a:rPr lang="it-IT" sz="1400" i="1">
                              <a:latin typeface="Cambria Math"/>
                            </a:rPr>
                            <m:t>𝑉</m:t>
                          </m:r>
                        </m:e>
                        <m:sub>
                          <m:r>
                            <a:rPr lang="it-IT" sz="1400" b="0" i="1" smtClean="0">
                              <a:latin typeface="Cambria Math"/>
                            </a:rPr>
                            <m:t>0</m:t>
                          </m:r>
                        </m:sub>
                      </m:sSub>
                      <m:r>
                        <a:rPr lang="it-IT" sz="1400" b="0" i="1" smtClean="0">
                          <a:latin typeface="Cambria Math"/>
                        </a:rPr>
                        <m:t>∙</m:t>
                      </m:r>
                      <m:r>
                        <a:rPr lang="it-IT" sz="1400" b="0" i="1" smtClean="0">
                          <a:latin typeface="Cambria Math"/>
                          <a:ea typeface="Cambria Math"/>
                        </a:rPr>
                        <m:t>𝑐𝑜𝑠</m:t>
                      </m:r>
                      <m:d>
                        <m:dPr>
                          <m:ctrlPr>
                            <a:rPr lang="it-IT" sz="1400" b="0" i="1" smtClean="0">
                              <a:latin typeface="Cambria Math" charset="0"/>
                              <a:ea typeface="Cambria Math"/>
                            </a:rPr>
                          </m:ctrlPr>
                        </m:dPr>
                        <m:e>
                          <m:sSub>
                            <m:sSubPr>
                              <m:ctrlPr>
                                <a:rPr lang="it-IT" sz="1400" b="0" i="1" smtClean="0">
                                  <a:latin typeface="Cambria Math"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i="1">
                          <a:latin typeface="Cambria Math"/>
                          <a:ea typeface="Cambria Math"/>
                        </a:rPr>
                        <m:t>∙</m:t>
                      </m:r>
                      <m:d>
                        <m:dPr>
                          <m:begChr m:val="["/>
                          <m:endChr m:val="]"/>
                          <m:ctrlPr>
                            <a:rPr lang="it-IT" sz="1400" i="1" smtClean="0">
                              <a:latin typeface="Cambria Math" charset="0"/>
                              <a:ea typeface="Cambria Math"/>
                            </a:rPr>
                          </m:ctrlPr>
                        </m:dPr>
                        <m:e>
                          <m:r>
                            <a:rPr lang="it-IT" sz="1400" i="1">
                              <a:latin typeface="Cambria Math"/>
                            </a:rPr>
                            <m:t>1</m:t>
                          </m:r>
                          <m:d>
                            <m:dPr>
                              <m:ctrlPr>
                                <a:rPr lang="it-IT" sz="1400" i="1">
                                  <a:latin typeface="Cambria Math" charset="0"/>
                                </a:rPr>
                              </m:ctrlPr>
                            </m:dPr>
                            <m:e>
                              <m:r>
                                <a:rPr lang="it-IT" sz="1400" i="1">
                                  <a:latin typeface="Cambria Math"/>
                                </a:rPr>
                                <m:t>𝑡</m:t>
                              </m:r>
                            </m:e>
                          </m:d>
                          <m:r>
                            <m:rPr>
                              <m:nor/>
                            </m:rPr>
                            <a:rPr lang="en-US" sz="1400" dirty="0"/>
                            <m:t> </m:t>
                          </m:r>
                          <m:r>
                            <a:rPr lang="it-IT" sz="1400" b="0" i="1" dirty="0" smtClean="0">
                              <a:latin typeface="Cambria Math"/>
                            </a:rPr>
                            <m:t>−</m:t>
                          </m:r>
                          <m:r>
                            <a:rPr lang="it-IT" sz="1400" i="1">
                              <a:latin typeface="Cambria Math"/>
                            </a:rPr>
                            <m:t>1(</m:t>
                          </m:r>
                          <m:r>
                            <a:rPr lang="it-IT" sz="1400" i="1">
                              <a:latin typeface="Cambria Math"/>
                            </a:rPr>
                            <m:t>𝑡</m:t>
                          </m:r>
                          <m:r>
                            <a:rPr lang="it-IT" sz="1400" b="0" i="1" smtClean="0">
                              <a:latin typeface="Cambria Math"/>
                            </a:rPr>
                            <m:t>−</m:t>
                          </m:r>
                          <m:sSub>
                            <m:sSubPr>
                              <m:ctrlPr>
                                <a:rPr lang="it-IT" sz="1400" b="0" i="1" smtClean="0">
                                  <a:latin typeface="Cambria Math" charset="0"/>
                                </a:rPr>
                              </m:ctrlPr>
                            </m:sSubPr>
                            <m:e>
                              <m:r>
                                <a:rPr lang="it-IT" sz="1400" b="0" i="1" smtClean="0">
                                  <a:latin typeface="Cambria Math"/>
                                </a:rPr>
                                <m:t>𝑇</m:t>
                              </m:r>
                            </m:e>
                            <m:sub>
                              <m:r>
                                <a:rPr lang="it-IT" sz="1400" b="0" i="1" smtClean="0">
                                  <a:latin typeface="Cambria Math"/>
                                </a:rPr>
                                <m:t>𝑝</m:t>
                              </m:r>
                            </m:sub>
                          </m:sSub>
                          <m:r>
                            <a:rPr lang="it-IT" sz="1400" i="1">
                              <a:latin typeface="Cambria Math"/>
                            </a:rPr>
                            <m:t>)</m:t>
                          </m:r>
                          <m:r>
                            <m:rPr>
                              <m:nor/>
                            </m:rPr>
                            <a:rPr lang="en-US" sz="1400" dirty="0"/>
                            <m:t> </m:t>
                          </m:r>
                        </m:e>
                      </m:d>
                    </m:oMath>
                  </m:oMathPara>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a:xfrm>
                <a:off x="2653714" y="1059618"/>
                <a:ext cx="3676969" cy="339773"/>
              </a:xfrm>
              <a:prstGeom prst="rect">
                <a:avLst/>
              </a:prstGeom>
              <a:blipFill rotWithShape="0">
                <a:blip r:embed="rId3"/>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11517" y="1714326"/>
                <a:ext cx="7561365" cy="614655"/>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it-IT" sz="1400" b="0" i="1" smtClean="0">
                              <a:latin typeface="Cambria Math"/>
                            </a:rPr>
                            <m:t>𝑉</m:t>
                          </m:r>
                        </m:e>
                        <m:sub>
                          <m:r>
                            <a:rPr lang="it-IT" sz="1400" b="0" i="1" smtClean="0">
                              <a:latin typeface="Cambria Math"/>
                            </a:rPr>
                            <m:t>𝑅𝐹𝐿</m:t>
                          </m:r>
                        </m:sub>
                      </m:sSub>
                      <m:d>
                        <m:dPr>
                          <m:ctrlPr>
                            <a:rPr lang="it-IT" sz="1400" b="0" i="1" smtClean="0">
                              <a:latin typeface="Cambria Math" charset="0"/>
                            </a:rPr>
                          </m:ctrlPr>
                        </m:dPr>
                        <m:e>
                          <m:r>
                            <a:rPr lang="it-IT" sz="1400" b="0" i="1" smtClean="0">
                              <a:latin typeface="Cambria Math"/>
                            </a:rPr>
                            <m:t>𝑡</m:t>
                          </m:r>
                        </m:e>
                      </m:d>
                      <m:r>
                        <a:rPr lang="it-IT" sz="1400" i="1">
                          <a:latin typeface="Cambria Math"/>
                        </a:rPr>
                        <m:t>=</m:t>
                      </m:r>
                      <m:sSub>
                        <m:sSubPr>
                          <m:ctrlPr>
                            <a:rPr lang="en-US" sz="1400" i="1">
                              <a:latin typeface="Cambria Math" charset="0"/>
                            </a:rPr>
                          </m:ctrlPr>
                        </m:sSubPr>
                        <m:e>
                          <m:r>
                            <a:rPr lang="it-IT" sz="1400" i="1">
                              <a:latin typeface="Cambria Math"/>
                            </a:rPr>
                            <m:t>𝑉</m:t>
                          </m:r>
                        </m:e>
                        <m:sub>
                          <m:r>
                            <a:rPr lang="it-IT" sz="1400" b="0" i="1" smtClean="0">
                              <a:latin typeface="Cambria Math"/>
                            </a:rPr>
                            <m:t>0</m:t>
                          </m:r>
                        </m:sub>
                      </m:sSub>
                      <m:r>
                        <a:rPr lang="it-IT" sz="1400" b="0" i="1" smtClean="0">
                          <a:latin typeface="Cambria Math"/>
                          <a:ea typeface="Cambria Math"/>
                        </a:rPr>
                        <m:t>∙</m:t>
                      </m:r>
                      <m:r>
                        <a:rPr lang="it-IT" sz="1400" b="0" i="1" smtClean="0">
                          <a:latin typeface="Cambria Math"/>
                          <a:ea typeface="Cambria Math"/>
                        </a:rPr>
                        <m:t>𝑐𝑜𝑠</m:t>
                      </m:r>
                      <m:d>
                        <m:dPr>
                          <m:ctrlPr>
                            <a:rPr lang="it-IT" sz="1400" b="0" i="1" smtClean="0">
                              <a:latin typeface="Cambria Math" charset="0"/>
                              <a:ea typeface="Cambria Math"/>
                            </a:rPr>
                          </m:ctrlPr>
                        </m:dPr>
                        <m:e>
                          <m:sSub>
                            <m:sSubPr>
                              <m:ctrlPr>
                                <a:rPr lang="it-IT" sz="1400" b="0" i="1" smtClean="0">
                                  <a:latin typeface="Cambria Math" charset="0"/>
                                  <a:ea typeface="Cambria Math"/>
                                </a:rPr>
                              </m:ctrlPr>
                            </m:sSubPr>
                            <m:e>
                              <m:r>
                                <a:rPr lang="it-IT" sz="1400" b="0" i="1" smtClean="0">
                                  <a:latin typeface="Cambria Math"/>
                                  <a:ea typeface="Cambria Math"/>
                                </a:rPr>
                                <m:t>𝜔</m:t>
                              </m:r>
                            </m:e>
                            <m:sub>
                              <m:r>
                                <a:rPr lang="it-IT" sz="1400" b="0" i="1" smtClean="0">
                                  <a:latin typeface="Cambria Math"/>
                                  <a:ea typeface="Cambria Math"/>
                                </a:rPr>
                                <m:t>0</m:t>
                              </m:r>
                            </m:sub>
                          </m:sSub>
                          <m:r>
                            <a:rPr lang="it-IT" sz="1400" b="0" i="1" smtClean="0">
                              <a:latin typeface="Cambria Math"/>
                              <a:ea typeface="Cambria Math"/>
                            </a:rPr>
                            <m:t>𝑡</m:t>
                          </m:r>
                        </m:e>
                      </m:d>
                      <m:r>
                        <a:rPr lang="it-IT" sz="1400" b="0" i="1" smtClean="0">
                          <a:latin typeface="Cambria Math"/>
                          <a:ea typeface="Cambria Math"/>
                        </a:rPr>
                        <m:t>∙</m:t>
                      </m:r>
                      <m:d>
                        <m:dPr>
                          <m:begChr m:val="{"/>
                          <m:endChr m:val="}"/>
                          <m:ctrlPr>
                            <a:rPr lang="it-IT" sz="1400" b="0" i="1" smtClean="0">
                              <a:latin typeface="Cambria Math" charset="0"/>
                              <a:ea typeface="Cambria Math"/>
                            </a:rPr>
                          </m:ctrlPr>
                        </m:dPr>
                        <m:e>
                          <m:r>
                            <a:rPr lang="it-IT" sz="1400" i="1">
                              <a:latin typeface="Cambria Math"/>
                            </a:rPr>
                            <m:t>1</m:t>
                          </m:r>
                          <m:d>
                            <m:dPr>
                              <m:ctrlPr>
                                <a:rPr lang="it-IT" sz="1400" i="1">
                                  <a:latin typeface="Cambria Math" charset="0"/>
                                </a:rPr>
                              </m:ctrlPr>
                            </m:dPr>
                            <m:e>
                              <m:r>
                                <a:rPr lang="it-IT" sz="1400" i="1">
                                  <a:latin typeface="Cambria Math"/>
                                </a:rPr>
                                <m:t>𝑡</m:t>
                              </m:r>
                            </m:e>
                          </m:d>
                          <m:d>
                            <m:dPr>
                              <m:begChr m:val="["/>
                              <m:endChr m:val="]"/>
                              <m:ctrlPr>
                                <a:rPr lang="it-IT" sz="1400" i="1">
                                  <a:latin typeface="Cambria Math" charset="0"/>
                                  <a:ea typeface="Cambria Math"/>
                                </a:rPr>
                              </m:ctrlPr>
                            </m:dPr>
                            <m:e>
                              <m:f>
                                <m:fPr>
                                  <m:ctrlPr>
                                    <a:rPr lang="it-IT" sz="1400" i="1">
                                      <a:latin typeface="Cambria Math" charset="0"/>
                                      <a:ea typeface="Cambria Math"/>
                                    </a:rPr>
                                  </m:ctrlPr>
                                </m:fPr>
                                <m:num>
                                  <m:r>
                                    <a:rPr lang="it-IT" sz="1400" i="1">
                                      <a:latin typeface="Cambria Math"/>
                                      <a:ea typeface="Cambria Math"/>
                                    </a:rPr>
                                    <m:t>2</m:t>
                                  </m:r>
                                  <m:r>
                                    <a:rPr lang="it-IT" sz="1400" i="1">
                                      <a:latin typeface="Cambria Math"/>
                                      <a:ea typeface="Cambria Math"/>
                                    </a:rPr>
                                    <m:t>𝛽</m:t>
                                  </m:r>
                                </m:num>
                                <m:den>
                                  <m:r>
                                    <a:rPr lang="it-IT" sz="1400" i="1">
                                      <a:latin typeface="Cambria Math"/>
                                      <a:ea typeface="Cambria Math"/>
                                    </a:rPr>
                                    <m:t>𝛽</m:t>
                                  </m:r>
                                  <m:r>
                                    <a:rPr lang="it-IT" sz="1400" i="1">
                                      <a:latin typeface="Cambria Math"/>
                                      <a:ea typeface="Cambria Math"/>
                                    </a:rPr>
                                    <m:t>+1</m:t>
                                  </m:r>
                                </m:den>
                              </m:f>
                              <m:d>
                                <m:dPr>
                                  <m:ctrlPr>
                                    <a:rPr lang="it-IT" sz="1400" i="1">
                                      <a:latin typeface="Cambria Math" charset="0"/>
                                      <a:ea typeface="Cambria Math"/>
                                    </a:rPr>
                                  </m:ctrlPr>
                                </m:dPr>
                                <m:e>
                                  <m:r>
                                    <a:rPr lang="it-IT" sz="1400" i="1">
                                      <a:latin typeface="Cambria Math"/>
                                      <a:ea typeface="Cambria Math"/>
                                    </a:rPr>
                                    <m:t>1−</m:t>
                                  </m:r>
                                  <m:sSup>
                                    <m:sSupPr>
                                      <m:ctrlPr>
                                        <a:rPr lang="it-IT" sz="1400" i="1">
                                          <a:latin typeface="Cambria Math" charset="0"/>
                                          <a:ea typeface="Cambria Math"/>
                                        </a:rPr>
                                      </m:ctrlPr>
                                    </m:sSupPr>
                                    <m:e>
                                      <m:r>
                                        <a:rPr lang="it-IT" sz="1400" i="1">
                                          <a:latin typeface="Cambria Math"/>
                                          <a:ea typeface="Cambria Math"/>
                                        </a:rPr>
                                        <m:t>𝑒</m:t>
                                      </m:r>
                                    </m:e>
                                    <m:sup>
                                      <m:r>
                                        <a:rPr lang="it-IT" sz="1400" i="1">
                                          <a:latin typeface="Cambria Math"/>
                                          <a:ea typeface="Cambria Math"/>
                                        </a:rPr>
                                        <m:t>−</m:t>
                                      </m:r>
                                      <m:f>
                                        <m:fPr>
                                          <m:type m:val="lin"/>
                                          <m:ctrlPr>
                                            <a:rPr lang="it-IT" sz="1400" i="1">
                                              <a:latin typeface="Cambria Math" charset="0"/>
                                              <a:ea typeface="Cambria Math"/>
                                            </a:rPr>
                                          </m:ctrlPr>
                                        </m:fPr>
                                        <m:num>
                                          <m:r>
                                            <a:rPr lang="it-IT" sz="1400" i="1">
                                              <a:latin typeface="Cambria Math"/>
                                              <a:ea typeface="Cambria Math"/>
                                            </a:rPr>
                                            <m:t>𝑡</m:t>
                                          </m:r>
                                        </m:num>
                                        <m:den>
                                          <m:r>
                                            <a:rPr lang="it-IT" sz="1400" i="1">
                                              <a:latin typeface="Cambria Math"/>
                                              <a:ea typeface="Cambria Math"/>
                                            </a:rPr>
                                            <m:t>𝜏</m:t>
                                          </m:r>
                                        </m:den>
                                      </m:f>
                                    </m:sup>
                                  </m:sSup>
                                </m:e>
                              </m:d>
                              <m:r>
                                <a:rPr lang="it-IT" sz="1400" i="1">
                                  <a:latin typeface="Cambria Math"/>
                                  <a:ea typeface="Cambria Math"/>
                                </a:rPr>
                                <m:t>−1</m:t>
                              </m:r>
                            </m:e>
                          </m:d>
                          <m:r>
                            <a:rPr lang="it-IT" sz="1400" b="0" i="1" smtClean="0">
                              <a:latin typeface="Cambria Math"/>
                              <a:ea typeface="Cambria Math"/>
                            </a:rPr>
                            <m:t>−</m:t>
                          </m:r>
                          <m:r>
                            <a:rPr lang="it-IT" sz="1400" i="1">
                              <a:latin typeface="Cambria Math"/>
                            </a:rPr>
                            <m:t>1</m:t>
                          </m:r>
                          <m:d>
                            <m:dPr>
                              <m:ctrlPr>
                                <a:rPr lang="it-IT" sz="1400" i="1">
                                  <a:latin typeface="Cambria Math" charset="0"/>
                                </a:rPr>
                              </m:ctrlPr>
                            </m:dPr>
                            <m:e>
                              <m:r>
                                <a:rPr lang="it-IT" sz="1400" i="1">
                                  <a:latin typeface="Cambria Math"/>
                                </a:rPr>
                                <m:t>𝑡</m:t>
                              </m:r>
                              <m:r>
                                <a:rPr lang="it-IT" sz="1400" b="0" i="1" smtClean="0">
                                  <a:latin typeface="Cambria Math"/>
                                </a:rPr>
                                <m:t>−</m:t>
                              </m:r>
                              <m:sSub>
                                <m:sSubPr>
                                  <m:ctrlPr>
                                    <a:rPr lang="it-IT" sz="1400" b="0" i="1" smtClean="0">
                                      <a:latin typeface="Cambria Math" charset="0"/>
                                    </a:rPr>
                                  </m:ctrlPr>
                                </m:sSubPr>
                                <m:e>
                                  <m:r>
                                    <a:rPr lang="it-IT" sz="1400" b="0" i="1" smtClean="0">
                                      <a:latin typeface="Cambria Math"/>
                                    </a:rPr>
                                    <m:t>𝑇</m:t>
                                  </m:r>
                                </m:e>
                                <m:sub>
                                  <m:r>
                                    <a:rPr lang="it-IT" sz="1400" b="0" i="1" smtClean="0">
                                      <a:latin typeface="Cambria Math"/>
                                    </a:rPr>
                                    <m:t>𝑝</m:t>
                                  </m:r>
                                </m:sub>
                              </m:sSub>
                            </m:e>
                          </m:d>
                          <m:d>
                            <m:dPr>
                              <m:begChr m:val="["/>
                              <m:endChr m:val="]"/>
                              <m:ctrlPr>
                                <a:rPr lang="it-IT" sz="1400" i="1">
                                  <a:latin typeface="Cambria Math" charset="0"/>
                                  <a:ea typeface="Cambria Math"/>
                                </a:rPr>
                              </m:ctrlPr>
                            </m:dPr>
                            <m:e>
                              <m:f>
                                <m:fPr>
                                  <m:ctrlPr>
                                    <a:rPr lang="it-IT" sz="1400" i="1">
                                      <a:latin typeface="Cambria Math" charset="0"/>
                                      <a:ea typeface="Cambria Math"/>
                                    </a:rPr>
                                  </m:ctrlPr>
                                </m:fPr>
                                <m:num>
                                  <m:r>
                                    <a:rPr lang="it-IT" sz="1400" i="1">
                                      <a:latin typeface="Cambria Math"/>
                                      <a:ea typeface="Cambria Math"/>
                                    </a:rPr>
                                    <m:t>2</m:t>
                                  </m:r>
                                  <m:r>
                                    <a:rPr lang="it-IT" sz="1400" i="1">
                                      <a:latin typeface="Cambria Math"/>
                                      <a:ea typeface="Cambria Math"/>
                                    </a:rPr>
                                    <m:t>𝛽</m:t>
                                  </m:r>
                                </m:num>
                                <m:den>
                                  <m:r>
                                    <a:rPr lang="it-IT" sz="1400" i="1">
                                      <a:latin typeface="Cambria Math"/>
                                      <a:ea typeface="Cambria Math"/>
                                    </a:rPr>
                                    <m:t>𝛽</m:t>
                                  </m:r>
                                  <m:r>
                                    <a:rPr lang="it-IT" sz="1400" i="1">
                                      <a:latin typeface="Cambria Math"/>
                                      <a:ea typeface="Cambria Math"/>
                                    </a:rPr>
                                    <m:t>+1</m:t>
                                  </m:r>
                                </m:den>
                              </m:f>
                              <m:d>
                                <m:dPr>
                                  <m:ctrlPr>
                                    <a:rPr lang="it-IT" sz="1400" i="1">
                                      <a:latin typeface="Cambria Math" charset="0"/>
                                      <a:ea typeface="Cambria Math"/>
                                    </a:rPr>
                                  </m:ctrlPr>
                                </m:dPr>
                                <m:e>
                                  <m:r>
                                    <a:rPr lang="it-IT" sz="1400" i="1">
                                      <a:latin typeface="Cambria Math"/>
                                      <a:ea typeface="Cambria Math"/>
                                    </a:rPr>
                                    <m:t>1−</m:t>
                                  </m:r>
                                  <m:sSup>
                                    <m:sSupPr>
                                      <m:ctrlPr>
                                        <a:rPr lang="it-IT" sz="1400" i="1">
                                          <a:latin typeface="Cambria Math" charset="0"/>
                                          <a:ea typeface="Cambria Math"/>
                                        </a:rPr>
                                      </m:ctrlPr>
                                    </m:sSupPr>
                                    <m:e>
                                      <m:r>
                                        <a:rPr lang="it-IT" sz="1400" i="1">
                                          <a:latin typeface="Cambria Math"/>
                                          <a:ea typeface="Cambria Math"/>
                                        </a:rPr>
                                        <m:t>𝑒</m:t>
                                      </m:r>
                                    </m:e>
                                    <m:sup>
                                      <m:r>
                                        <a:rPr lang="it-IT" sz="1400" i="1">
                                          <a:latin typeface="Cambria Math"/>
                                          <a:ea typeface="Cambria Math"/>
                                        </a:rPr>
                                        <m:t>−</m:t>
                                      </m:r>
                                      <m:f>
                                        <m:fPr>
                                          <m:type m:val="lin"/>
                                          <m:ctrlPr>
                                            <a:rPr lang="it-IT" sz="1400" i="1">
                                              <a:latin typeface="Cambria Math" charset="0"/>
                                              <a:ea typeface="Cambria Math"/>
                                            </a:rPr>
                                          </m:ctrlPr>
                                        </m:fPr>
                                        <m:num>
                                          <m:d>
                                            <m:dPr>
                                              <m:ctrlPr>
                                                <a:rPr lang="it-IT" sz="1400" i="1" smtClean="0">
                                                  <a:latin typeface="Cambria Math" charset="0"/>
                                                  <a:ea typeface="Cambria Math"/>
                                                </a:rPr>
                                              </m:ctrlPr>
                                            </m:dPr>
                                            <m:e>
                                              <m:r>
                                                <a:rPr lang="it-IT" sz="1400" b="0" i="1" smtClean="0">
                                                  <a:latin typeface="Cambria Math"/>
                                                  <a:ea typeface="Cambria Math"/>
                                                </a:rPr>
                                                <m:t>𝑡</m:t>
                                              </m:r>
                                              <m:r>
                                                <a:rPr lang="it-IT" sz="1400" b="0" i="1" smtClean="0">
                                                  <a:latin typeface="Cambria Math"/>
                                                  <a:ea typeface="Cambria Math"/>
                                                </a:rPr>
                                                <m:t>−</m:t>
                                              </m:r>
                                              <m:sSub>
                                                <m:sSubPr>
                                                  <m:ctrlPr>
                                                    <a:rPr lang="it-IT" sz="1400" b="0" i="1" smtClean="0">
                                                      <a:latin typeface="Cambria Math" charset="0"/>
                                                      <a:ea typeface="Cambria Math"/>
                                                    </a:rPr>
                                                  </m:ctrlPr>
                                                </m:sSubPr>
                                                <m:e>
                                                  <m:r>
                                                    <a:rPr lang="it-IT" sz="1400" b="0" i="1" smtClean="0">
                                                      <a:latin typeface="Cambria Math"/>
                                                      <a:ea typeface="Cambria Math"/>
                                                    </a:rPr>
                                                    <m:t>𝑇</m:t>
                                                  </m:r>
                                                </m:e>
                                                <m:sub>
                                                  <m:r>
                                                    <a:rPr lang="it-IT" sz="1400" b="0" i="1" smtClean="0">
                                                      <a:latin typeface="Cambria Math"/>
                                                      <a:ea typeface="Cambria Math"/>
                                                    </a:rPr>
                                                    <m:t>𝑝</m:t>
                                                  </m:r>
                                                </m:sub>
                                              </m:sSub>
                                            </m:e>
                                          </m:d>
                                        </m:num>
                                        <m:den>
                                          <m:r>
                                            <a:rPr lang="it-IT" sz="1400" i="1">
                                              <a:latin typeface="Cambria Math"/>
                                              <a:ea typeface="Cambria Math"/>
                                            </a:rPr>
                                            <m:t>𝜏</m:t>
                                          </m:r>
                                        </m:den>
                                      </m:f>
                                    </m:sup>
                                  </m:sSup>
                                </m:e>
                              </m:d>
                              <m:r>
                                <a:rPr lang="it-IT" sz="1400" i="1">
                                  <a:latin typeface="Cambria Math"/>
                                  <a:ea typeface="Cambria Math"/>
                                </a:rPr>
                                <m:t>−1</m:t>
                              </m:r>
                            </m:e>
                          </m:d>
                        </m:e>
                      </m:d>
                    </m:oMath>
                  </m:oMathPara>
                </a14:m>
                <a:endParaRPr lang="it-IT" sz="1400" b="0" dirty="0" smtClean="0">
                  <a:ea typeface="Cambria Math"/>
                </a:endParaRPr>
              </a:p>
            </p:txBody>
          </p:sp>
        </mc:Choice>
        <mc:Fallback xmlns="">
          <p:sp>
            <p:nvSpPr>
              <p:cNvPr id="10" name="Rectangle 9"/>
              <p:cNvSpPr>
                <a:spLocks noRot="1" noChangeAspect="1" noMove="1" noResize="1" noEditPoints="1" noAdjustHandles="1" noChangeArrowheads="1" noChangeShapeType="1" noTextEdit="1"/>
              </p:cNvSpPr>
              <p:nvPr/>
            </p:nvSpPr>
            <p:spPr>
              <a:xfrm>
                <a:off x="711517" y="1714326"/>
                <a:ext cx="7561365" cy="614655"/>
              </a:xfrm>
              <a:prstGeom prst="rect">
                <a:avLst/>
              </a:prstGeom>
              <a:blipFill rotWithShape="0">
                <a:blip r:embed="rId4"/>
                <a:stretch>
                  <a:fillRect/>
                </a:stretch>
              </a:blipFill>
            </p:spPr>
            <p:txBody>
              <a:bodyPr/>
              <a:lstStyle/>
              <a:p>
                <a:r>
                  <a:rPr lang="en-US">
                    <a:noFill/>
                  </a:rPr>
                  <a:t> </a:t>
                </a:r>
              </a:p>
            </p:txBody>
          </p:sp>
        </mc:Fallback>
      </mc:AlternateContent>
      <p:sp>
        <p:nvSpPr>
          <p:cNvPr id="6" name="Right Arrow 5"/>
          <p:cNvSpPr/>
          <p:nvPr/>
        </p:nvSpPr>
        <p:spPr>
          <a:xfrm rot="16200000" flipH="1" flipV="1">
            <a:off x="4344098" y="1099064"/>
            <a:ext cx="296203" cy="10127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480" y="2544752"/>
            <a:ext cx="3514725" cy="1057275"/>
          </a:xfrm>
          <a:prstGeom prst="rect">
            <a:avLst/>
          </a:prstGeom>
          <a:noFill/>
          <a:ln w="9525">
            <a:noFill/>
            <a:prstDash val="sysDash"/>
            <a:miter lim="800000"/>
            <a:headEnd/>
            <a:tailEnd/>
          </a:ln>
          <a:extLst>
            <a:ext uri="{909E8E84-426E-40DD-AFC4-6F175D3DCCD1}">
              <a14:hiddenFill xmlns:a14="http://schemas.microsoft.com/office/drawing/2010/main">
                <a:solidFill>
                  <a:schemeClr val="accent1"/>
                </a:solidFill>
              </a14:hiddenFill>
            </a:ext>
          </a:extLst>
        </p:spPr>
      </p:pic>
      <p:grpSp>
        <p:nvGrpSpPr>
          <p:cNvPr id="84" name="Group 83"/>
          <p:cNvGrpSpPr/>
          <p:nvPr/>
        </p:nvGrpSpPr>
        <p:grpSpPr>
          <a:xfrm>
            <a:off x="962631" y="2663287"/>
            <a:ext cx="3530574" cy="900640"/>
            <a:chOff x="1238654" y="2925764"/>
            <a:chExt cx="3530574" cy="900640"/>
          </a:xfrm>
        </p:grpSpPr>
        <p:cxnSp>
          <p:nvCxnSpPr>
            <p:cNvPr id="11" name="Straight Connector 10"/>
            <p:cNvCxnSpPr/>
            <p:nvPr/>
          </p:nvCxnSpPr>
          <p:spPr>
            <a:xfrm flipV="1">
              <a:off x="1566334" y="2925764"/>
              <a:ext cx="0" cy="46937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1238654" y="2926611"/>
              <a:ext cx="3530574" cy="899793"/>
              <a:chOff x="1238654" y="2926611"/>
              <a:chExt cx="3530574" cy="899793"/>
            </a:xfrm>
          </p:grpSpPr>
          <p:cxnSp>
            <p:nvCxnSpPr>
              <p:cNvPr id="21" name="Straight Connector 20"/>
              <p:cNvCxnSpPr/>
              <p:nvPr/>
            </p:nvCxnSpPr>
            <p:spPr>
              <a:xfrm flipH="1">
                <a:off x="1566331" y="2926611"/>
                <a:ext cx="3185963"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616189" y="3365506"/>
                <a:ext cx="0" cy="460898"/>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38654" y="3375362"/>
                <a:ext cx="2377535" cy="3679"/>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631430" y="3826404"/>
                <a:ext cx="1137798"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951637" y="2658207"/>
            <a:ext cx="3527296" cy="469370"/>
            <a:chOff x="1227660" y="2920684"/>
            <a:chExt cx="3527296" cy="469370"/>
          </a:xfrm>
        </p:grpSpPr>
        <p:cxnSp>
          <p:nvCxnSpPr>
            <p:cNvPr id="29" name="Straight Connector 28"/>
            <p:cNvCxnSpPr/>
            <p:nvPr/>
          </p:nvCxnSpPr>
          <p:spPr>
            <a:xfrm flipH="1">
              <a:off x="1227660" y="3378194"/>
              <a:ext cx="330201"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1566332" y="2920684"/>
              <a:ext cx="3188624" cy="469370"/>
              <a:chOff x="1566332" y="2920684"/>
              <a:chExt cx="3188624" cy="469370"/>
            </a:xfrm>
          </p:grpSpPr>
          <p:cxnSp>
            <p:nvCxnSpPr>
              <p:cNvPr id="78" name="Straight Connector 77"/>
              <p:cNvCxnSpPr/>
              <p:nvPr/>
            </p:nvCxnSpPr>
            <p:spPr>
              <a:xfrm flipV="1">
                <a:off x="1566334" y="2920684"/>
                <a:ext cx="0" cy="46937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1566332" y="2926611"/>
                <a:ext cx="3188624" cy="453972"/>
                <a:chOff x="1566332" y="2926611"/>
                <a:chExt cx="3188624" cy="453972"/>
              </a:xfrm>
            </p:grpSpPr>
            <p:cxnSp>
              <p:nvCxnSpPr>
                <p:cNvPr id="80" name="Straight Connector 79"/>
                <p:cNvCxnSpPr/>
                <p:nvPr/>
              </p:nvCxnSpPr>
              <p:spPr>
                <a:xfrm flipV="1">
                  <a:off x="3626349" y="2926611"/>
                  <a:ext cx="0" cy="453972"/>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616189" y="3365506"/>
                  <a:ext cx="1138767" cy="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1566332" y="2926611"/>
                  <a:ext cx="2065097" cy="0"/>
                </a:xfrm>
                <a:prstGeom prst="line">
                  <a:avLst/>
                </a:prstGeom>
                <a:ln w="190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grpSp>
      </p:gr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838" y="4665886"/>
            <a:ext cx="35337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146" y="4665886"/>
            <a:ext cx="35337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755" y="2535016"/>
            <a:ext cx="351472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965" y="4119595"/>
            <a:ext cx="35337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78664" y="4090681"/>
            <a:ext cx="32194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p:cNvCxnSpPr/>
          <p:nvPr/>
        </p:nvCxnSpPr>
        <p:spPr>
          <a:xfrm>
            <a:off x="806017" y="5104989"/>
            <a:ext cx="41833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91717" y="3102177"/>
            <a:ext cx="41833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1363" y="2407708"/>
            <a:ext cx="0" cy="3587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5407" y="2418303"/>
            <a:ext cx="0" cy="3623465"/>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49396" y="2734537"/>
            <a:ext cx="3697403" cy="738664"/>
          </a:xfrm>
          <a:prstGeom prst="rect">
            <a:avLst/>
          </a:prstGeom>
        </p:spPr>
        <p:txBody>
          <a:bodyPr wrap="square">
            <a:spAutoFit/>
          </a:bodyPr>
          <a:lstStyle/>
          <a:p>
            <a:pPr algn="just"/>
            <a:r>
              <a:rPr lang="en-US" sz="1400" dirty="0" smtClean="0"/>
              <a:t>The RFL peak field is maximum at the end of the FWD pulse, and its value exceeds the peak of the FWD itself.</a:t>
            </a:r>
            <a:endParaRPr lang="en-US" sz="1400" dirty="0"/>
          </a:p>
        </p:txBody>
      </p:sp>
      <p:sp>
        <p:nvSpPr>
          <p:cNvPr id="38" name="Rectangle 37"/>
          <p:cNvSpPr/>
          <p:nvPr/>
        </p:nvSpPr>
        <p:spPr>
          <a:xfrm>
            <a:off x="5057857" y="3706165"/>
            <a:ext cx="3697403" cy="1600438"/>
          </a:xfrm>
          <a:prstGeom prst="rect">
            <a:avLst/>
          </a:prstGeom>
        </p:spPr>
        <p:txBody>
          <a:bodyPr wrap="square">
            <a:spAutoFit/>
          </a:bodyPr>
          <a:lstStyle/>
          <a:p>
            <a:pPr algn="just"/>
            <a:r>
              <a:rPr lang="en-US" sz="1400" dirty="0" smtClean="0"/>
              <a:t>This  effect can be enhanced by forcing a 180° phase jump in the driving pulse at a certain time before the end of the pulse. By doing that we induce an equivalent step in the driving signal of double amplitude which adds in phase with the signal originated by the first rising front of the driving RF pulse. </a:t>
            </a:r>
            <a:endParaRPr lang="en-US" sz="1400" dirty="0"/>
          </a:p>
        </p:txBody>
      </p:sp>
      <p:cxnSp>
        <p:nvCxnSpPr>
          <p:cNvPr id="13" name="Straight Arrow Connector 12"/>
          <p:cNvCxnSpPr/>
          <p:nvPr/>
        </p:nvCxnSpPr>
        <p:spPr>
          <a:xfrm>
            <a:off x="1278664" y="2485009"/>
            <a:ext cx="2061502"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982853" y="5306603"/>
            <a:ext cx="0" cy="736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78664" y="5916203"/>
            <a:ext cx="1688948"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134464" y="2330799"/>
                <a:ext cx="398378" cy="324384"/>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it-IT" sz="1400" b="0" i="1" smtClean="0">
                              <a:latin typeface="Cambria Math"/>
                            </a:rPr>
                            <m:t>𝑇</m:t>
                          </m:r>
                        </m:e>
                        <m:sub>
                          <m:r>
                            <a:rPr lang="it-IT" sz="1400" b="0" i="1" smtClean="0">
                              <a:latin typeface="Cambria Math"/>
                            </a:rPr>
                            <m:t>𝑝</m:t>
                          </m:r>
                        </m:sub>
                      </m:sSub>
                    </m:oMath>
                  </m:oMathPara>
                </a14:m>
                <a:endParaRPr lang="en-US"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134464" y="2330799"/>
                <a:ext cx="398378" cy="324384"/>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038184" y="5762566"/>
                <a:ext cx="381836"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charset="0"/>
                            </a:rPr>
                          </m:ctrlPr>
                        </m:sSubPr>
                        <m:e>
                          <m:r>
                            <a:rPr lang="it-IT" sz="1400" b="0" i="1" smtClean="0">
                              <a:latin typeface="Cambria Math"/>
                            </a:rPr>
                            <m:t>𝑇</m:t>
                          </m:r>
                        </m:e>
                        <m:sub>
                          <m:r>
                            <a:rPr lang="it-IT" sz="1400" b="0" i="1" smtClean="0">
                              <a:latin typeface="Cambria Math"/>
                            </a:rPr>
                            <m:t>𝑠</m:t>
                          </m:r>
                        </m:sub>
                      </m:sSub>
                    </m:oMath>
                  </m:oMathPara>
                </a14:m>
                <a:endParaRPr lang="en-US"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2038184" y="5762566"/>
                <a:ext cx="381836" cy="307777"/>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0309" y="6172841"/>
                <a:ext cx="9323065" cy="551048"/>
              </a:xfrm>
              <a:prstGeom prst="rect">
                <a:avLst/>
              </a:prstGeom>
            </p:spPr>
            <p:txBody>
              <a:bodyPr wrap="none">
                <a:spAutoFit/>
              </a:bodyPr>
              <a:lstStyle/>
              <a:p>
                <a:pPr algn="ctr">
                  <a:spcAft>
                    <a:spcPts val="600"/>
                  </a:spcAft>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it-IT" sz="1200" b="0" i="1" smtClean="0">
                              <a:latin typeface="Cambria Math"/>
                            </a:rPr>
                            <m:t>𝑉</m:t>
                          </m:r>
                        </m:e>
                        <m:sub>
                          <m:r>
                            <a:rPr lang="it-IT" sz="1200" b="0" i="1" smtClean="0">
                              <a:latin typeface="Cambria Math"/>
                            </a:rPr>
                            <m:t>𝑅𝐹𝐿</m:t>
                          </m:r>
                        </m:sub>
                      </m:sSub>
                      <m:d>
                        <m:dPr>
                          <m:ctrlPr>
                            <a:rPr lang="it-IT" sz="1200" b="0" i="1" smtClean="0">
                              <a:latin typeface="Cambria Math" charset="0"/>
                            </a:rPr>
                          </m:ctrlPr>
                        </m:dPr>
                        <m:e>
                          <m:r>
                            <a:rPr lang="it-IT" sz="1200" b="0" i="1" smtClean="0">
                              <a:latin typeface="Cambria Math"/>
                            </a:rPr>
                            <m:t>𝑡</m:t>
                          </m:r>
                        </m:e>
                      </m:d>
                      <m:r>
                        <a:rPr lang="it-IT" sz="1200" i="1">
                          <a:latin typeface="Cambria Math"/>
                        </a:rPr>
                        <m:t>=</m:t>
                      </m:r>
                      <m:sSub>
                        <m:sSubPr>
                          <m:ctrlPr>
                            <a:rPr lang="en-US" sz="1200" i="1">
                              <a:latin typeface="Cambria Math" charset="0"/>
                            </a:rPr>
                          </m:ctrlPr>
                        </m:sSubPr>
                        <m:e>
                          <m:r>
                            <a:rPr lang="it-IT" sz="1200" i="1">
                              <a:latin typeface="Cambria Math"/>
                            </a:rPr>
                            <m:t>𝑉</m:t>
                          </m:r>
                        </m:e>
                        <m:sub>
                          <m:r>
                            <a:rPr lang="it-IT" sz="1200" b="0" i="1" smtClean="0">
                              <a:latin typeface="Cambria Math"/>
                            </a:rPr>
                            <m:t>0</m:t>
                          </m:r>
                        </m:sub>
                      </m:sSub>
                      <m:r>
                        <a:rPr lang="it-IT" sz="1200" b="0" i="1" smtClean="0">
                          <a:latin typeface="Cambria Math"/>
                          <a:ea typeface="Cambria Math"/>
                        </a:rPr>
                        <m:t>∙</m:t>
                      </m:r>
                      <m:r>
                        <a:rPr lang="it-IT" sz="1200" b="0" i="1" smtClean="0">
                          <a:latin typeface="Cambria Math"/>
                          <a:ea typeface="Cambria Math"/>
                        </a:rPr>
                        <m:t>𝑐𝑜𝑠</m:t>
                      </m:r>
                      <m:d>
                        <m:dPr>
                          <m:ctrlPr>
                            <a:rPr lang="it-IT" sz="1200" b="0" i="1" smtClean="0">
                              <a:latin typeface="Cambria Math" charset="0"/>
                              <a:ea typeface="Cambria Math"/>
                            </a:rPr>
                          </m:ctrlPr>
                        </m:dPr>
                        <m:e>
                          <m:sSub>
                            <m:sSubPr>
                              <m:ctrlPr>
                                <a:rPr lang="it-IT" sz="1200" b="0" i="1" smtClean="0">
                                  <a:latin typeface="Cambria Math"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b="0" i="1" smtClean="0">
                          <a:latin typeface="Cambria Math"/>
                          <a:ea typeface="Cambria Math"/>
                        </a:rPr>
                        <m:t>∙</m:t>
                      </m:r>
                      <m:d>
                        <m:dPr>
                          <m:begChr m:val="{"/>
                          <m:endChr m:val="}"/>
                          <m:ctrlPr>
                            <a:rPr lang="it-IT" sz="1200" b="0" i="1" smtClean="0">
                              <a:latin typeface="Cambria Math" charset="0"/>
                              <a:ea typeface="Cambria Math"/>
                            </a:rPr>
                          </m:ctrlPr>
                        </m:dPr>
                        <m:e>
                          <m:r>
                            <a:rPr lang="it-IT" sz="1200" i="1">
                              <a:latin typeface="Cambria Math"/>
                            </a:rPr>
                            <m:t>1</m:t>
                          </m:r>
                          <m:d>
                            <m:dPr>
                              <m:ctrlPr>
                                <a:rPr lang="it-IT" sz="1200" i="1">
                                  <a:latin typeface="Cambria Math" charset="0"/>
                                </a:rPr>
                              </m:ctrlPr>
                            </m:dPr>
                            <m:e>
                              <m:r>
                                <a:rPr lang="it-IT" sz="1200" i="1">
                                  <a:latin typeface="Cambria Math"/>
                                </a:rPr>
                                <m:t>𝑡</m:t>
                              </m:r>
                            </m:e>
                          </m:d>
                          <m:d>
                            <m:dPr>
                              <m:begChr m:val="["/>
                              <m:endChr m:val="]"/>
                              <m:ctrlPr>
                                <a:rPr lang="it-IT" sz="1200" i="1">
                                  <a:latin typeface="Cambria Math" charset="0"/>
                                  <a:ea typeface="Cambria Math"/>
                                </a:rPr>
                              </m:ctrlPr>
                            </m:dPr>
                            <m:e>
                              <m:f>
                                <m:fPr>
                                  <m:ctrlPr>
                                    <a:rPr lang="it-IT" sz="1200" i="1">
                                      <a:latin typeface="Cambria Math"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charset="0"/>
                                      <a:ea typeface="Cambria Math"/>
                                    </a:rPr>
                                  </m:ctrlPr>
                                </m:dPr>
                                <m:e>
                                  <m:r>
                                    <a:rPr lang="it-IT" sz="1200" i="1">
                                      <a:latin typeface="Cambria Math"/>
                                      <a:ea typeface="Cambria Math"/>
                                    </a:rPr>
                                    <m:t>1−</m:t>
                                  </m:r>
                                  <m:sSup>
                                    <m:sSupPr>
                                      <m:ctrlPr>
                                        <a:rPr lang="it-IT" sz="1200" i="1">
                                          <a:latin typeface="Cambria Math"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charset="0"/>
                                              <a:ea typeface="Cambria Math"/>
                                            </a:rPr>
                                          </m:ctrlPr>
                                        </m:fPr>
                                        <m:num>
                                          <m:r>
                                            <a:rPr lang="it-IT" sz="1200" i="1">
                                              <a:latin typeface="Cambria Math"/>
                                              <a:ea typeface="Cambria Math"/>
                                            </a:rPr>
                                            <m:t>𝑡</m:t>
                                          </m:r>
                                        </m:num>
                                        <m:den>
                                          <m:r>
                                            <a:rPr lang="it-IT" sz="1200" i="1">
                                              <a:latin typeface="Cambria Math"/>
                                              <a:ea typeface="Cambria Math"/>
                                            </a:rPr>
                                            <m:t>𝜏</m:t>
                                          </m:r>
                                        </m:den>
                                      </m:f>
                                    </m:sup>
                                  </m:sSup>
                                </m:e>
                              </m:d>
                              <m:r>
                                <a:rPr lang="it-IT" sz="1200" i="1">
                                  <a:latin typeface="Cambria Math"/>
                                  <a:ea typeface="Cambria Math"/>
                                </a:rPr>
                                <m:t>−1</m:t>
                              </m:r>
                            </m:e>
                          </m:d>
                          <m:r>
                            <a:rPr lang="it-IT" sz="1200" b="0" i="1" smtClean="0">
                              <a:latin typeface="Cambria Math"/>
                              <a:ea typeface="Cambria Math"/>
                            </a:rPr>
                            <m:t>−2∙</m:t>
                          </m:r>
                          <m:r>
                            <a:rPr lang="it-IT" sz="1200" i="1">
                              <a:latin typeface="Cambria Math"/>
                            </a:rPr>
                            <m:t>1</m:t>
                          </m:r>
                          <m:d>
                            <m:dPr>
                              <m:ctrlPr>
                                <a:rPr lang="it-IT" sz="1200" i="1">
                                  <a:latin typeface="Cambria Math" charset="0"/>
                                </a:rPr>
                              </m:ctrlPr>
                            </m:dPr>
                            <m:e>
                              <m:r>
                                <a:rPr lang="it-IT" sz="1200" i="1">
                                  <a:latin typeface="Cambria Math"/>
                                </a:rPr>
                                <m:t>𝑡</m:t>
                              </m:r>
                              <m:r>
                                <a:rPr lang="it-IT" sz="1200" i="1">
                                  <a:latin typeface="Cambria Math"/>
                                </a:rPr>
                                <m:t>−</m:t>
                              </m:r>
                              <m:sSub>
                                <m:sSubPr>
                                  <m:ctrlPr>
                                    <a:rPr lang="it-IT" sz="1200" i="1">
                                      <a:latin typeface="Cambria Math" charset="0"/>
                                    </a:rPr>
                                  </m:ctrlPr>
                                </m:sSubPr>
                                <m:e>
                                  <m:r>
                                    <a:rPr lang="it-IT" sz="1200" i="1">
                                      <a:latin typeface="Cambria Math"/>
                                    </a:rPr>
                                    <m:t>𝑇</m:t>
                                  </m:r>
                                </m:e>
                                <m:sub>
                                  <m:r>
                                    <a:rPr lang="it-IT" sz="1200" b="0" i="1" smtClean="0">
                                      <a:latin typeface="Cambria Math"/>
                                    </a:rPr>
                                    <m:t>𝑠</m:t>
                                  </m:r>
                                </m:sub>
                              </m:sSub>
                            </m:e>
                          </m:d>
                          <m:d>
                            <m:dPr>
                              <m:begChr m:val="["/>
                              <m:endChr m:val="]"/>
                              <m:ctrlPr>
                                <a:rPr lang="it-IT" sz="1200" i="1">
                                  <a:latin typeface="Cambria Math" charset="0"/>
                                  <a:ea typeface="Cambria Math"/>
                                </a:rPr>
                              </m:ctrlPr>
                            </m:dPr>
                            <m:e>
                              <m:f>
                                <m:fPr>
                                  <m:ctrlPr>
                                    <a:rPr lang="it-IT" sz="1200" i="1">
                                      <a:latin typeface="Cambria Math"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charset="0"/>
                                      <a:ea typeface="Cambria Math"/>
                                    </a:rPr>
                                  </m:ctrlPr>
                                </m:dPr>
                                <m:e>
                                  <m:r>
                                    <a:rPr lang="it-IT" sz="1200" i="1">
                                      <a:latin typeface="Cambria Math"/>
                                      <a:ea typeface="Cambria Math"/>
                                    </a:rPr>
                                    <m:t>1−</m:t>
                                  </m:r>
                                  <m:sSup>
                                    <m:sSupPr>
                                      <m:ctrlPr>
                                        <a:rPr lang="it-IT" sz="1200" i="1">
                                          <a:latin typeface="Cambria Math"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charset="0"/>
                                              <a:ea typeface="Cambria Math"/>
                                            </a:rPr>
                                          </m:ctrlPr>
                                        </m:fPr>
                                        <m:num>
                                          <m:d>
                                            <m:dPr>
                                              <m:ctrlPr>
                                                <a:rPr lang="it-IT" sz="1200" i="1">
                                                  <a:latin typeface="Cambria Math" charset="0"/>
                                                  <a:ea typeface="Cambria Math"/>
                                                </a:rPr>
                                              </m:ctrlPr>
                                            </m:dPr>
                                            <m:e>
                                              <m:r>
                                                <a:rPr lang="it-IT" sz="1200" i="1">
                                                  <a:latin typeface="Cambria Math"/>
                                                  <a:ea typeface="Cambria Math"/>
                                                </a:rPr>
                                                <m:t>𝑡</m:t>
                                              </m:r>
                                              <m:r>
                                                <a:rPr lang="it-IT" sz="1200" i="1">
                                                  <a:latin typeface="Cambria Math"/>
                                                  <a:ea typeface="Cambria Math"/>
                                                </a:rPr>
                                                <m:t>−</m:t>
                                              </m:r>
                                              <m:sSub>
                                                <m:sSubPr>
                                                  <m:ctrlPr>
                                                    <a:rPr lang="it-IT" sz="1200" i="1">
                                                      <a:latin typeface="Cambria Math" charset="0"/>
                                                      <a:ea typeface="Cambria Math"/>
                                                    </a:rPr>
                                                  </m:ctrlPr>
                                                </m:sSubPr>
                                                <m:e>
                                                  <m:r>
                                                    <a:rPr lang="it-IT" sz="1200" i="1">
                                                      <a:latin typeface="Cambria Math"/>
                                                      <a:ea typeface="Cambria Math"/>
                                                    </a:rPr>
                                                    <m:t>𝑇</m:t>
                                                  </m:r>
                                                </m:e>
                                                <m:sub>
                                                  <m:r>
                                                    <a:rPr lang="it-IT" sz="1200" b="0" i="1" smtClean="0">
                                                      <a:latin typeface="Cambria Math"/>
                                                      <a:ea typeface="Cambria Math"/>
                                                    </a:rPr>
                                                    <m:t>𝑠</m:t>
                                                  </m:r>
                                                </m:sub>
                                              </m:sSub>
                                            </m:e>
                                          </m:d>
                                        </m:num>
                                        <m:den>
                                          <m:r>
                                            <a:rPr lang="it-IT" sz="1200" i="1">
                                              <a:latin typeface="Cambria Math"/>
                                              <a:ea typeface="Cambria Math"/>
                                            </a:rPr>
                                            <m:t>𝜏</m:t>
                                          </m:r>
                                        </m:den>
                                      </m:f>
                                    </m:sup>
                                  </m:sSup>
                                </m:e>
                              </m:d>
                              <m:r>
                                <a:rPr lang="it-IT" sz="1200" i="1">
                                  <a:latin typeface="Cambria Math"/>
                                  <a:ea typeface="Cambria Math"/>
                                </a:rPr>
                                <m:t>−1</m:t>
                              </m:r>
                            </m:e>
                          </m:d>
                          <m:r>
                            <a:rPr lang="it-IT" sz="1200" b="0" i="1" smtClean="0">
                              <a:latin typeface="Cambria Math"/>
                              <a:ea typeface="Cambria Math"/>
                            </a:rPr>
                            <m:t>+</m:t>
                          </m:r>
                          <m:r>
                            <a:rPr lang="it-IT" sz="1200" i="1">
                              <a:latin typeface="Cambria Math"/>
                            </a:rPr>
                            <m:t>1</m:t>
                          </m:r>
                          <m:d>
                            <m:dPr>
                              <m:ctrlPr>
                                <a:rPr lang="it-IT" sz="1200" i="1">
                                  <a:latin typeface="Cambria Math" charset="0"/>
                                </a:rPr>
                              </m:ctrlPr>
                            </m:dPr>
                            <m:e>
                              <m:r>
                                <a:rPr lang="it-IT" sz="1200" i="1">
                                  <a:latin typeface="Cambria Math"/>
                                </a:rPr>
                                <m:t>𝑡</m:t>
                              </m:r>
                              <m:r>
                                <a:rPr lang="it-IT" sz="1200" b="0" i="1" smtClean="0">
                                  <a:latin typeface="Cambria Math"/>
                                </a:rPr>
                                <m:t>−</m:t>
                              </m:r>
                              <m:sSub>
                                <m:sSubPr>
                                  <m:ctrlPr>
                                    <a:rPr lang="it-IT" sz="1200" b="0" i="1" smtClean="0">
                                      <a:latin typeface="Cambria Math" charset="0"/>
                                    </a:rPr>
                                  </m:ctrlPr>
                                </m:sSubPr>
                                <m:e>
                                  <m:r>
                                    <a:rPr lang="it-IT" sz="1200" b="0" i="1" smtClean="0">
                                      <a:latin typeface="Cambria Math"/>
                                    </a:rPr>
                                    <m:t>𝑇</m:t>
                                  </m:r>
                                </m:e>
                                <m:sub>
                                  <m:r>
                                    <a:rPr lang="it-IT" sz="1200" b="0" i="1" smtClean="0">
                                      <a:latin typeface="Cambria Math"/>
                                    </a:rPr>
                                    <m:t>𝑝</m:t>
                                  </m:r>
                                </m:sub>
                              </m:sSub>
                            </m:e>
                          </m:d>
                          <m:d>
                            <m:dPr>
                              <m:begChr m:val="["/>
                              <m:endChr m:val="]"/>
                              <m:ctrlPr>
                                <a:rPr lang="it-IT" sz="1200" i="1">
                                  <a:latin typeface="Cambria Math" charset="0"/>
                                  <a:ea typeface="Cambria Math"/>
                                </a:rPr>
                              </m:ctrlPr>
                            </m:dPr>
                            <m:e>
                              <m:f>
                                <m:fPr>
                                  <m:ctrlPr>
                                    <a:rPr lang="it-IT" sz="1200" i="1">
                                      <a:latin typeface="Cambria Math" charset="0"/>
                                      <a:ea typeface="Cambria Math"/>
                                    </a:rPr>
                                  </m:ctrlPr>
                                </m:fPr>
                                <m:num>
                                  <m:r>
                                    <a:rPr lang="it-IT" sz="1200" i="1">
                                      <a:latin typeface="Cambria Math"/>
                                      <a:ea typeface="Cambria Math"/>
                                    </a:rPr>
                                    <m:t>2</m:t>
                                  </m:r>
                                  <m:r>
                                    <a:rPr lang="it-IT" sz="1200" i="1">
                                      <a:latin typeface="Cambria Math"/>
                                      <a:ea typeface="Cambria Math"/>
                                    </a:rPr>
                                    <m:t>𝛽</m:t>
                                  </m:r>
                                </m:num>
                                <m:den>
                                  <m:r>
                                    <a:rPr lang="it-IT" sz="1200" i="1">
                                      <a:latin typeface="Cambria Math"/>
                                      <a:ea typeface="Cambria Math"/>
                                    </a:rPr>
                                    <m:t>𝛽</m:t>
                                  </m:r>
                                  <m:r>
                                    <a:rPr lang="it-IT" sz="1200" i="1">
                                      <a:latin typeface="Cambria Math"/>
                                      <a:ea typeface="Cambria Math"/>
                                    </a:rPr>
                                    <m:t>+1</m:t>
                                  </m:r>
                                </m:den>
                              </m:f>
                              <m:d>
                                <m:dPr>
                                  <m:ctrlPr>
                                    <a:rPr lang="it-IT" sz="1200" i="1">
                                      <a:latin typeface="Cambria Math" charset="0"/>
                                      <a:ea typeface="Cambria Math"/>
                                    </a:rPr>
                                  </m:ctrlPr>
                                </m:dPr>
                                <m:e>
                                  <m:r>
                                    <a:rPr lang="it-IT" sz="1200" i="1">
                                      <a:latin typeface="Cambria Math"/>
                                      <a:ea typeface="Cambria Math"/>
                                    </a:rPr>
                                    <m:t>1−</m:t>
                                  </m:r>
                                  <m:sSup>
                                    <m:sSupPr>
                                      <m:ctrlPr>
                                        <a:rPr lang="it-IT" sz="1200" i="1">
                                          <a:latin typeface="Cambria Math" charset="0"/>
                                          <a:ea typeface="Cambria Math"/>
                                        </a:rPr>
                                      </m:ctrlPr>
                                    </m:sSupPr>
                                    <m:e>
                                      <m:r>
                                        <a:rPr lang="it-IT" sz="1200" i="1">
                                          <a:latin typeface="Cambria Math"/>
                                          <a:ea typeface="Cambria Math"/>
                                        </a:rPr>
                                        <m:t>𝑒</m:t>
                                      </m:r>
                                    </m:e>
                                    <m:sup>
                                      <m:r>
                                        <a:rPr lang="it-IT" sz="1200" i="1">
                                          <a:latin typeface="Cambria Math"/>
                                          <a:ea typeface="Cambria Math"/>
                                        </a:rPr>
                                        <m:t>−</m:t>
                                      </m:r>
                                      <m:f>
                                        <m:fPr>
                                          <m:type m:val="lin"/>
                                          <m:ctrlPr>
                                            <a:rPr lang="it-IT" sz="1200" i="1">
                                              <a:latin typeface="Cambria Math" charset="0"/>
                                              <a:ea typeface="Cambria Math"/>
                                            </a:rPr>
                                          </m:ctrlPr>
                                        </m:fPr>
                                        <m:num>
                                          <m:d>
                                            <m:dPr>
                                              <m:ctrlPr>
                                                <a:rPr lang="it-IT" sz="1200" i="1" smtClean="0">
                                                  <a:latin typeface="Cambria Math" charset="0"/>
                                                  <a:ea typeface="Cambria Math"/>
                                                </a:rPr>
                                              </m:ctrlPr>
                                            </m:dPr>
                                            <m:e>
                                              <m:r>
                                                <a:rPr lang="it-IT" sz="1200" b="0" i="1" smtClean="0">
                                                  <a:latin typeface="Cambria Math"/>
                                                  <a:ea typeface="Cambria Math"/>
                                                </a:rPr>
                                                <m:t>𝑡</m:t>
                                              </m:r>
                                              <m:r>
                                                <a:rPr lang="it-IT" sz="1200" b="0" i="1" smtClean="0">
                                                  <a:latin typeface="Cambria Math"/>
                                                  <a:ea typeface="Cambria Math"/>
                                                </a:rPr>
                                                <m:t>−</m:t>
                                              </m:r>
                                              <m:sSub>
                                                <m:sSubPr>
                                                  <m:ctrlPr>
                                                    <a:rPr lang="it-IT" sz="1200" b="0" i="1" smtClean="0">
                                                      <a:latin typeface="Cambria Math" charset="0"/>
                                                      <a:ea typeface="Cambria Math"/>
                                                    </a:rPr>
                                                  </m:ctrlPr>
                                                </m:sSubPr>
                                                <m:e>
                                                  <m:r>
                                                    <a:rPr lang="it-IT" sz="1200" b="0" i="1" smtClean="0">
                                                      <a:latin typeface="Cambria Math"/>
                                                      <a:ea typeface="Cambria Math"/>
                                                    </a:rPr>
                                                    <m:t>𝑇</m:t>
                                                  </m:r>
                                                </m:e>
                                                <m:sub>
                                                  <m:r>
                                                    <a:rPr lang="it-IT" sz="1200" b="0" i="1" smtClean="0">
                                                      <a:latin typeface="Cambria Math"/>
                                                      <a:ea typeface="Cambria Math"/>
                                                    </a:rPr>
                                                    <m:t>𝑝</m:t>
                                                  </m:r>
                                                </m:sub>
                                              </m:sSub>
                                            </m:e>
                                          </m:d>
                                        </m:num>
                                        <m:den>
                                          <m:r>
                                            <a:rPr lang="it-IT" sz="1200" i="1">
                                              <a:latin typeface="Cambria Math"/>
                                              <a:ea typeface="Cambria Math"/>
                                            </a:rPr>
                                            <m:t>𝜏</m:t>
                                          </m:r>
                                        </m:den>
                                      </m:f>
                                    </m:sup>
                                  </m:sSup>
                                </m:e>
                              </m:d>
                              <m:r>
                                <a:rPr lang="it-IT" sz="1200" i="1">
                                  <a:latin typeface="Cambria Math"/>
                                  <a:ea typeface="Cambria Math"/>
                                </a:rPr>
                                <m:t>−1</m:t>
                              </m:r>
                            </m:e>
                          </m:d>
                        </m:e>
                      </m:d>
                    </m:oMath>
                  </m:oMathPara>
                </a14:m>
                <a:endParaRPr lang="it-IT" sz="1200" b="0" dirty="0" smtClean="0">
                  <a:ea typeface="Cambria Math"/>
                </a:endParaRPr>
              </a:p>
            </p:txBody>
          </p:sp>
        </mc:Choice>
        <mc:Fallback xmlns="">
          <p:sp>
            <p:nvSpPr>
              <p:cNvPr id="49" name="Rectangle 48"/>
              <p:cNvSpPr>
                <a:spLocks noRot="1" noChangeAspect="1" noMove="1" noResize="1" noEditPoints="1" noAdjustHandles="1" noChangeArrowheads="1" noChangeShapeType="1" noTextEdit="1"/>
              </p:cNvSpPr>
              <p:nvPr/>
            </p:nvSpPr>
            <p:spPr>
              <a:xfrm>
                <a:off x="-50309" y="6172841"/>
                <a:ext cx="9323065" cy="551048"/>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4842437" y="5367024"/>
                <a:ext cx="4146007" cy="304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200" i="1" smtClean="0">
                              <a:latin typeface="Cambria Math" charset="0"/>
                            </a:rPr>
                          </m:ctrlPr>
                        </m:sSubPr>
                        <m:e>
                          <m:r>
                            <a:rPr lang="it-IT" sz="1200" b="0" i="1" smtClean="0">
                              <a:latin typeface="Cambria Math"/>
                            </a:rPr>
                            <m:t>𝑉</m:t>
                          </m:r>
                        </m:e>
                        <m:sub>
                          <m:r>
                            <a:rPr lang="it-IT" sz="1200" b="0" i="1" smtClean="0">
                              <a:latin typeface="Cambria Math"/>
                            </a:rPr>
                            <m:t>𝐹𝑊𝐷</m:t>
                          </m:r>
                        </m:sub>
                      </m:sSub>
                      <m:r>
                        <a:rPr lang="it-IT" sz="1200" b="0" i="1" smtClean="0">
                          <a:latin typeface="Cambria Math"/>
                        </a:rPr>
                        <m:t>(</m:t>
                      </m:r>
                      <m:r>
                        <a:rPr lang="it-IT" sz="1200" b="0" i="1" smtClean="0">
                          <a:latin typeface="Cambria Math"/>
                        </a:rPr>
                        <m:t>𝑡</m:t>
                      </m:r>
                      <m:r>
                        <a:rPr lang="it-IT" sz="1200" b="0" i="1" smtClean="0">
                          <a:latin typeface="Cambria Math"/>
                        </a:rPr>
                        <m:t>)=</m:t>
                      </m:r>
                      <m:sSub>
                        <m:sSubPr>
                          <m:ctrlPr>
                            <a:rPr lang="en-US" sz="1200" i="1">
                              <a:latin typeface="Cambria Math" charset="0"/>
                            </a:rPr>
                          </m:ctrlPr>
                        </m:sSubPr>
                        <m:e>
                          <m:r>
                            <a:rPr lang="it-IT" sz="1200" i="1">
                              <a:latin typeface="Cambria Math"/>
                            </a:rPr>
                            <m:t>𝑉</m:t>
                          </m:r>
                        </m:e>
                        <m:sub>
                          <m:r>
                            <a:rPr lang="it-IT" sz="1200" b="0" i="1" smtClean="0">
                              <a:latin typeface="Cambria Math"/>
                            </a:rPr>
                            <m:t>0</m:t>
                          </m:r>
                        </m:sub>
                      </m:sSub>
                      <m:r>
                        <a:rPr lang="it-IT" sz="1200" b="0" i="1" smtClean="0">
                          <a:latin typeface="Cambria Math"/>
                        </a:rPr>
                        <m:t>∙</m:t>
                      </m:r>
                      <m:r>
                        <a:rPr lang="it-IT" sz="1200" b="0" i="1" smtClean="0">
                          <a:latin typeface="Cambria Math"/>
                          <a:ea typeface="Cambria Math"/>
                        </a:rPr>
                        <m:t>𝑐𝑜𝑠</m:t>
                      </m:r>
                      <m:d>
                        <m:dPr>
                          <m:ctrlPr>
                            <a:rPr lang="it-IT" sz="1200" b="0" i="1" smtClean="0">
                              <a:latin typeface="Cambria Math" charset="0"/>
                              <a:ea typeface="Cambria Math"/>
                            </a:rPr>
                          </m:ctrlPr>
                        </m:dPr>
                        <m:e>
                          <m:sSub>
                            <m:sSubPr>
                              <m:ctrlPr>
                                <a:rPr lang="it-IT" sz="1200" b="0" i="1" smtClean="0">
                                  <a:latin typeface="Cambria Math" charset="0"/>
                                  <a:ea typeface="Cambria Math"/>
                                </a:rPr>
                              </m:ctrlPr>
                            </m:sSubPr>
                            <m:e>
                              <m:r>
                                <a:rPr lang="it-IT" sz="1200" b="0" i="1" smtClean="0">
                                  <a:latin typeface="Cambria Math"/>
                                  <a:ea typeface="Cambria Math"/>
                                </a:rPr>
                                <m:t>𝜔</m:t>
                              </m:r>
                            </m:e>
                            <m:sub>
                              <m:r>
                                <a:rPr lang="it-IT" sz="1200" b="0" i="1" smtClean="0">
                                  <a:latin typeface="Cambria Math"/>
                                  <a:ea typeface="Cambria Math"/>
                                </a:rPr>
                                <m:t>0</m:t>
                              </m:r>
                            </m:sub>
                          </m:sSub>
                          <m:r>
                            <a:rPr lang="it-IT" sz="1200" b="0" i="1" smtClean="0">
                              <a:latin typeface="Cambria Math"/>
                              <a:ea typeface="Cambria Math"/>
                            </a:rPr>
                            <m:t>𝑡</m:t>
                          </m:r>
                        </m:e>
                      </m:d>
                      <m:r>
                        <a:rPr lang="it-IT" sz="1200" i="1">
                          <a:latin typeface="Cambria Math"/>
                          <a:ea typeface="Cambria Math"/>
                        </a:rPr>
                        <m:t>∙</m:t>
                      </m:r>
                      <m:d>
                        <m:dPr>
                          <m:begChr m:val="["/>
                          <m:endChr m:val="]"/>
                          <m:ctrlPr>
                            <a:rPr lang="it-IT" sz="1200" i="1" smtClean="0">
                              <a:latin typeface="Cambria Math" charset="0"/>
                              <a:ea typeface="Cambria Math"/>
                            </a:rPr>
                          </m:ctrlPr>
                        </m:dPr>
                        <m:e>
                          <m:r>
                            <a:rPr lang="it-IT" sz="1200" i="1">
                              <a:latin typeface="Cambria Math"/>
                            </a:rPr>
                            <m:t>1</m:t>
                          </m:r>
                          <m:d>
                            <m:dPr>
                              <m:ctrlPr>
                                <a:rPr lang="it-IT" sz="1200" i="1">
                                  <a:latin typeface="Cambria Math" charset="0"/>
                                </a:rPr>
                              </m:ctrlPr>
                            </m:dPr>
                            <m:e>
                              <m:r>
                                <a:rPr lang="it-IT" sz="1200" i="1">
                                  <a:latin typeface="Cambria Math"/>
                                </a:rPr>
                                <m:t>𝑡</m:t>
                              </m:r>
                            </m:e>
                          </m:d>
                          <m:r>
                            <m:rPr>
                              <m:nor/>
                            </m:rPr>
                            <a:rPr lang="en-US" sz="1200" dirty="0"/>
                            <m:t> </m:t>
                          </m:r>
                          <m:r>
                            <a:rPr lang="it-IT" sz="1200" b="0" i="1" dirty="0" smtClean="0">
                              <a:latin typeface="Cambria Math"/>
                            </a:rPr>
                            <m:t>−2</m:t>
                          </m:r>
                          <m:r>
                            <a:rPr lang="it-IT" sz="1200" b="0" i="1" dirty="0" smtClean="0">
                              <a:latin typeface="Cambria Math"/>
                              <a:ea typeface="Cambria Math"/>
                            </a:rPr>
                            <m:t>∙</m:t>
                          </m:r>
                          <m:r>
                            <a:rPr lang="it-IT" sz="1200" i="1">
                              <a:latin typeface="Cambria Math"/>
                            </a:rPr>
                            <m:t>1</m:t>
                          </m:r>
                          <m:d>
                            <m:dPr>
                              <m:ctrlPr>
                                <a:rPr lang="it-IT" sz="1200" i="1">
                                  <a:latin typeface="Cambria Math" charset="0"/>
                                </a:rPr>
                              </m:ctrlPr>
                            </m:dPr>
                            <m:e>
                              <m:r>
                                <a:rPr lang="it-IT" sz="1200" i="1">
                                  <a:latin typeface="Cambria Math"/>
                                </a:rPr>
                                <m:t>𝑡</m:t>
                              </m:r>
                              <m:r>
                                <a:rPr lang="it-IT" sz="1200" i="1">
                                  <a:latin typeface="Cambria Math"/>
                                </a:rPr>
                                <m:t>−</m:t>
                              </m:r>
                              <m:sSub>
                                <m:sSubPr>
                                  <m:ctrlPr>
                                    <a:rPr lang="it-IT" sz="1200" i="1">
                                      <a:latin typeface="Cambria Math" charset="0"/>
                                    </a:rPr>
                                  </m:ctrlPr>
                                </m:sSubPr>
                                <m:e>
                                  <m:r>
                                    <a:rPr lang="it-IT" sz="1200" i="1">
                                      <a:latin typeface="Cambria Math"/>
                                    </a:rPr>
                                    <m:t>𝑇</m:t>
                                  </m:r>
                                </m:e>
                                <m:sub>
                                  <m:r>
                                    <a:rPr lang="it-IT" sz="1200" b="0" i="1" smtClean="0">
                                      <a:latin typeface="Cambria Math"/>
                                    </a:rPr>
                                    <m:t>𝑠</m:t>
                                  </m:r>
                                </m:sub>
                              </m:sSub>
                            </m:e>
                          </m:d>
                          <m:r>
                            <a:rPr lang="it-IT" sz="1200" b="0" i="1" smtClean="0">
                              <a:latin typeface="Cambria Math"/>
                            </a:rPr>
                            <m:t>+</m:t>
                          </m:r>
                          <m:r>
                            <a:rPr lang="it-IT" sz="1200" i="1">
                              <a:latin typeface="Cambria Math"/>
                            </a:rPr>
                            <m:t>1(</m:t>
                          </m:r>
                          <m:r>
                            <a:rPr lang="it-IT" sz="1200" i="1">
                              <a:latin typeface="Cambria Math"/>
                            </a:rPr>
                            <m:t>𝑡</m:t>
                          </m:r>
                          <m:r>
                            <a:rPr lang="it-IT" sz="1200" b="0" i="1" smtClean="0">
                              <a:latin typeface="Cambria Math"/>
                            </a:rPr>
                            <m:t>−</m:t>
                          </m:r>
                          <m:sSub>
                            <m:sSubPr>
                              <m:ctrlPr>
                                <a:rPr lang="it-IT" sz="1200" b="0" i="1" smtClean="0">
                                  <a:latin typeface="Cambria Math" charset="0"/>
                                </a:rPr>
                              </m:ctrlPr>
                            </m:sSubPr>
                            <m:e>
                              <m:r>
                                <a:rPr lang="it-IT" sz="1200" b="0" i="1" smtClean="0">
                                  <a:latin typeface="Cambria Math"/>
                                </a:rPr>
                                <m:t>𝑇</m:t>
                              </m:r>
                            </m:e>
                            <m:sub>
                              <m:r>
                                <a:rPr lang="it-IT" sz="1200" b="0" i="1" smtClean="0">
                                  <a:latin typeface="Cambria Math"/>
                                </a:rPr>
                                <m:t>𝑝</m:t>
                              </m:r>
                            </m:sub>
                          </m:sSub>
                          <m:r>
                            <a:rPr lang="it-IT" sz="1200" i="1">
                              <a:latin typeface="Cambria Math"/>
                            </a:rPr>
                            <m:t>)</m:t>
                          </m:r>
                          <m:r>
                            <m:rPr>
                              <m:nor/>
                            </m:rPr>
                            <a:rPr lang="en-US" sz="1200" dirty="0"/>
                            <m:t> </m:t>
                          </m:r>
                        </m:e>
                      </m:d>
                    </m:oMath>
                  </m:oMathPara>
                </a14:m>
                <a:endParaRPr lang="en-US" sz="1200" dirty="0"/>
              </a:p>
            </p:txBody>
          </p:sp>
        </mc:Choice>
        <mc:Fallback xmlns="">
          <p:sp>
            <p:nvSpPr>
              <p:cNvPr id="54" name="Rectangle 53"/>
              <p:cNvSpPr>
                <a:spLocks noRot="1" noChangeAspect="1" noMove="1" noResize="1" noEditPoints="1" noAdjustHandles="1" noChangeArrowheads="1" noChangeShapeType="1" noTextEdit="1"/>
              </p:cNvSpPr>
              <p:nvPr/>
            </p:nvSpPr>
            <p:spPr>
              <a:xfrm>
                <a:off x="4842437" y="5367024"/>
                <a:ext cx="4146007" cy="304507"/>
              </a:xfrm>
              <a:prstGeom prst="rect">
                <a:avLst/>
              </a:prstGeom>
              <a:blipFill rotWithShape="1">
                <a:blip r:embed="rId14"/>
                <a:stretch>
                  <a:fillRect b="-4000"/>
                </a:stretch>
              </a:blipFill>
            </p:spPr>
            <p:txBody>
              <a:bodyPr/>
              <a:lstStyle/>
              <a:p>
                <a:r>
                  <a:rPr lang="en-US">
                    <a:noFill/>
                  </a:rPr>
                  <a:t> </a:t>
                </a:r>
              </a:p>
            </p:txBody>
          </p:sp>
        </mc:Fallback>
      </mc:AlternateContent>
      <p:sp>
        <p:nvSpPr>
          <p:cNvPr id="59" name="Right Arrow 58"/>
          <p:cNvSpPr/>
          <p:nvPr/>
        </p:nvSpPr>
        <p:spPr>
          <a:xfrm rot="16200000" flipH="1" flipV="1">
            <a:off x="5200730" y="5442619"/>
            <a:ext cx="296203" cy="101278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1"/>
          <p:cNvSpPr/>
          <p:nvPr/>
        </p:nvSpPr>
        <p:spPr>
          <a:xfrm>
            <a:off x="449842" y="721410"/>
            <a:ext cx="8538602" cy="369332"/>
          </a:xfrm>
          <a:prstGeom prst="rect">
            <a:avLst/>
          </a:prstGeom>
        </p:spPr>
        <p:txBody>
          <a:bodyPr wrap="square">
            <a:spAutoFit/>
          </a:bodyPr>
          <a:lstStyle/>
          <a:p>
            <a:pPr algn="just"/>
            <a:r>
              <a:rPr lang="en-US" dirty="0"/>
              <a:t>The wave reflected by an </a:t>
            </a:r>
            <a:r>
              <a:rPr lang="en-US" dirty="0" smtClean="0"/>
              <a:t>over-coupled </a:t>
            </a:r>
            <a:r>
              <a:rPr lang="en-US" dirty="0"/>
              <a:t>cavity excited by a rectangular RF pulse is: </a:t>
            </a:r>
          </a:p>
        </p:txBody>
      </p:sp>
    </p:spTree>
    <p:extLst>
      <p:ext uri="{BB962C8B-B14F-4D97-AF65-F5344CB8AC3E}">
        <p14:creationId xmlns:p14="http://schemas.microsoft.com/office/powerpoint/2010/main" val="245924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subTnLst>
                                    <p:set>
                                      <p:cBhvr override="childStyle">
                                        <p:cTn dur="1" fill="hold" display="0" masterRel="nextClick" afterEffect="1"/>
                                        <p:tgtEl>
                                          <p:spTgt spid="76"/>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9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P spid="18" grpId="0" animBg="1"/>
      <p:bldP spid="48" grpId="0" animBg="1"/>
      <p:bldP spid="49" grpId="0"/>
      <p:bldP spid="54" grpId="0"/>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2407</TotalTime>
  <Words>1888</Words>
  <Application>Microsoft Macintosh PowerPoint</Application>
  <PresentationFormat>Presentazione su schermo (4:3)</PresentationFormat>
  <Paragraphs>105</Paragraphs>
  <Slides>12</Slides>
  <Notes>4</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12</vt:i4>
      </vt:variant>
    </vt:vector>
  </HeadingPairs>
  <TitlesOfParts>
    <vt:vector size="19" baseType="lpstr">
      <vt:lpstr>Calibri</vt:lpstr>
      <vt:lpstr>Cambria Math</vt:lpstr>
      <vt:lpstr>Comic Sans MS</vt:lpstr>
      <vt:lpstr>Arial</vt:lpstr>
      <vt:lpstr>Office Theme</vt:lpstr>
      <vt:lpstr>Equation</vt:lpstr>
      <vt:lpstr>Equazione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Experimental activity #2</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Alessandro Gallo</dc:creator>
  <cp:lastModifiedBy>Utente di Microsoft Office</cp:lastModifiedBy>
  <cp:revision>94</cp:revision>
  <dcterms:created xsi:type="dcterms:W3CDTF">2016-07-26T13:11:17Z</dcterms:created>
  <dcterms:modified xsi:type="dcterms:W3CDTF">2017-05-04T06:32:55Z</dcterms:modified>
</cp:coreProperties>
</file>