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71" r:id="rId2"/>
    <p:sldId id="275" r:id="rId3"/>
    <p:sldId id="267" r:id="rId4"/>
    <p:sldId id="270" r:id="rId5"/>
    <p:sldId id="274" r:id="rId6"/>
    <p:sldId id="272" r:id="rId7"/>
    <p:sldId id="266" r:id="rId8"/>
    <p:sldId id="277" r:id="rId9"/>
    <p:sldId id="258" r:id="rId10"/>
    <p:sldId id="27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7FA"/>
    <a:srgbClr val="F10DDB"/>
    <a:srgbClr val="A6DDE8"/>
    <a:srgbClr val="BEE1F4"/>
    <a:srgbClr val="E6EBC7"/>
    <a:srgbClr val="3EE816"/>
    <a:srgbClr val="B9E3EC"/>
    <a:srgbClr val="B8E3EC"/>
    <a:srgbClr val="A4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4" autoAdjust="0"/>
  </p:normalViewPr>
  <p:slideViewPr>
    <p:cSldViewPr snapToGrid="0">
      <p:cViewPr>
        <p:scale>
          <a:sx n="99" d="100"/>
          <a:sy n="99" d="100"/>
        </p:scale>
        <p:origin x="14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9262-516F-4BA1-B1F4-547372EC4ADE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CFABE-8C9D-42D7-AD5F-FD1233F735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FABE-8C9D-42D7-AD5F-FD1233F735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4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FABE-8C9D-42D7-AD5F-FD1233F73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03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FABE-8C9D-42D7-AD5F-FD1233F735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58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3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3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9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30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4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49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75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76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3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01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0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0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99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24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4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6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22A29-4245-46FB-9781-3A43F5BABE7B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E43BD15-2C56-460E-978A-01E017E74C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9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2.doc"/><Relationship Id="rId10" Type="http://schemas.openxmlformats.org/officeDocument/2006/relationships/image" Target="../media/image13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476" y="366374"/>
            <a:ext cx="8358388" cy="61088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itolo 1"/>
          <p:cNvSpPr>
            <a:spLocks noGrp="1"/>
          </p:cNvSpPr>
          <p:nvPr>
            <p:ph type="title"/>
          </p:nvPr>
        </p:nvSpPr>
        <p:spPr>
          <a:xfrm>
            <a:off x="820771" y="2609445"/>
            <a:ext cx="7499797" cy="811368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 #1: 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an </a:t>
            </a:r>
            <a:r>
              <a:rPr lang="it-IT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Aluminum</a:t>
            </a:r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of the ELI-NP S-band RF-</a:t>
            </a:r>
            <a:r>
              <a:rPr lang="it-IT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Formulae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016627"/>
              </p:ext>
            </p:extLst>
          </p:nvPr>
        </p:nvGraphicFramePr>
        <p:xfrm>
          <a:off x="631825" y="1150938"/>
          <a:ext cx="812006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Document" r:id="rId3" imgW="9601200" imgH="4038600" progId="Word.Document.8">
                  <p:embed/>
                </p:oleObj>
              </mc:Choice>
              <mc:Fallback>
                <p:oleObj name="Document" r:id="rId3" imgW="9601200" imgH="40386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150938"/>
                        <a:ext cx="8120063" cy="3429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/>
          </p:cNvGraphicFramePr>
          <p:nvPr>
            <p:extLst/>
          </p:nvPr>
        </p:nvGraphicFramePr>
        <p:xfrm>
          <a:off x="4451354" y="1138233"/>
          <a:ext cx="8120063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Documento" r:id="rId5" imgW="9601200" imgH="5080000" progId="Word.Document.8">
                  <p:embed/>
                </p:oleObj>
              </mc:Choice>
              <mc:Fallback>
                <p:oleObj name="Documento" r:id="rId5" imgW="9601200" imgH="50800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4" y="1138233"/>
                        <a:ext cx="8120063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7"/>
          <p:cNvGraphicFramePr>
            <a:graphicFrameLocks noChangeAspect="1"/>
          </p:cNvGraphicFramePr>
          <p:nvPr>
            <p:extLst/>
          </p:nvPr>
        </p:nvGraphicFramePr>
        <p:xfrm>
          <a:off x="614335" y="5407430"/>
          <a:ext cx="5586784" cy="76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7" imgW="3797280" imgH="520560" progId="Equation.3">
                  <p:embed/>
                </p:oleObj>
              </mc:Choice>
              <mc:Fallback>
                <p:oleObj name="Equation" r:id="rId7" imgW="3797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35" y="5407430"/>
                        <a:ext cx="5586784" cy="767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26"/>
          <p:cNvSpPr txBox="1"/>
          <p:nvPr/>
        </p:nvSpPr>
        <p:spPr>
          <a:xfrm>
            <a:off x="544513" y="5007909"/>
            <a:ext cx="292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C0504D">
                    <a:lumMod val="5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Perturbation</a:t>
            </a:r>
            <a:r>
              <a:rPr lang="it-IT" sz="1600" dirty="0" smtClean="0">
                <a:solidFill>
                  <a:srgbClr val="C0504D">
                    <a:lumMod val="5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 smtClean="0">
                <a:solidFill>
                  <a:srgbClr val="C0504D">
                    <a:lumMod val="5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measurements</a:t>
            </a:r>
            <a:r>
              <a:rPr lang="it-IT" sz="1600" dirty="0" smtClean="0">
                <a:solidFill>
                  <a:srgbClr val="C0504D">
                    <a:lumMod val="5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it-IT" sz="1600" dirty="0">
              <a:solidFill>
                <a:srgbClr val="C0504D">
                  <a:lumMod val="50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/>
          </p:nvPr>
        </p:nvGraphicFramePr>
        <p:xfrm>
          <a:off x="4572000" y="1431417"/>
          <a:ext cx="1652818" cy="66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Equation" r:id="rId9" imgW="1130040" imgH="457200" progId="Equation.3">
                  <p:embed/>
                </p:oleObj>
              </mc:Choice>
              <mc:Fallback>
                <p:oleObj name="Equation" r:id="rId9" imgW="1130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31417"/>
                        <a:ext cx="1652818" cy="668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3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476" y="366374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photocathode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Gun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12" y="1109649"/>
            <a:ext cx="35802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Thermionic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it-IT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</a:t>
            </a:r>
            <a:r>
              <a:rPr lang="it-IT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thermionic</a:t>
            </a:r>
            <a:r>
              <a:rPr lang="it-IT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it-IT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Photo-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generated by photoelectric effect.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short pulse laser (picosecond) strikes a metallic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photocathode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is embedded in an electromagnetic accelerating structure.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composed by two RF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emitted bunch of electrons is trapped and accelerated in the device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fast laser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produce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bunch-trains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Picosecond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bunches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RF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repetition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rate,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easing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electron-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bunching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ratio of the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emitted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Quantum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12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energy. For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minimum-energy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photons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ultraviolet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(Cu) &lt; 267nm).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3411" y="1571222"/>
            <a:ext cx="4194441" cy="3952891"/>
            <a:chOff x="4573411" y="1571222"/>
            <a:chExt cx="4194441" cy="3952891"/>
          </a:xfrm>
        </p:grpSpPr>
        <p:grpSp>
          <p:nvGrpSpPr>
            <p:cNvPr id="2" name="Group 1"/>
            <p:cNvGrpSpPr/>
            <p:nvPr/>
          </p:nvGrpSpPr>
          <p:grpSpPr>
            <a:xfrm>
              <a:off x="4573411" y="1571222"/>
              <a:ext cx="4194441" cy="3510091"/>
              <a:chOff x="3716459" y="1803305"/>
              <a:chExt cx="5112601" cy="4342662"/>
            </a:xfrm>
          </p:grpSpPr>
          <p:grpSp>
            <p:nvGrpSpPr>
              <p:cNvPr id="5" name="Group 4"/>
              <p:cNvGrpSpPr/>
              <p:nvPr/>
            </p:nvGrpSpPr>
            <p:grpSpPr>
              <a:xfrm rot="5400000">
                <a:off x="4198140" y="3938173"/>
                <a:ext cx="1726113" cy="2689475"/>
                <a:chOff x="6446831" y="3433359"/>
                <a:chExt cx="1726113" cy="2689475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446831" y="3433359"/>
                  <a:ext cx="1726113" cy="2689475"/>
                  <a:chOff x="2444920" y="3427714"/>
                  <a:chExt cx="1726113" cy="2689475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2444920" y="5530409"/>
                    <a:ext cx="1726113" cy="58678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444920" y="4102575"/>
                    <a:ext cx="1726113" cy="120779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057372" y="3437556"/>
                    <a:ext cx="501207" cy="253782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442041" y="5310365"/>
                    <a:ext cx="189886" cy="2200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964897" y="5312027"/>
                    <a:ext cx="189886" cy="2174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>
                    <a:off x="2904953" y="5312384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0955594">
                    <a:off x="3446829" y="5310365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451245" y="3870057"/>
                    <a:ext cx="189886" cy="2200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2974101" y="3875757"/>
                    <a:ext cx="189886" cy="217412"/>
                  </a:xfrm>
                  <a:prstGeom prst="ellipse">
                    <a:avLst/>
                  </a:prstGeom>
                  <a:solidFill>
                    <a:srgbClr val="EAF7F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3010304" y="3427714"/>
                    <a:ext cx="156751" cy="5824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3448070" y="3437556"/>
                    <a:ext cx="157577" cy="543981"/>
                  </a:xfrm>
                  <a:prstGeom prst="rect">
                    <a:avLst/>
                  </a:prstGeom>
                  <a:solidFill>
                    <a:srgbClr val="EAF7F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>
                  <a:xfrm>
                    <a:off x="2912483" y="3882531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 rot="5572406">
                    <a:off x="3430996" y="3868305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39" name="Straight Connector 38"/>
                  <p:cNvCxnSpPr>
                    <a:stCxn id="37" idx="0"/>
                  </p:cNvCxnSpPr>
                  <p:nvPr/>
                </p:nvCxnSpPr>
                <p:spPr>
                  <a:xfrm flipV="1">
                    <a:off x="3163002" y="3437556"/>
                    <a:ext cx="985" cy="537923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3445105" y="3433292"/>
                    <a:ext cx="2342" cy="55487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446831" y="451463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46831" y="480139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>
                <a:endCxn id="25" idx="2"/>
              </p:cNvCxnSpPr>
              <p:nvPr/>
            </p:nvCxnSpPr>
            <p:spPr>
              <a:xfrm flipH="1">
                <a:off x="3716460" y="5129717"/>
                <a:ext cx="4293871" cy="153195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25" idx="2"/>
              </p:cNvCxnSpPr>
              <p:nvPr/>
            </p:nvCxnSpPr>
            <p:spPr>
              <a:xfrm flipH="1">
                <a:off x="3716460" y="5282912"/>
                <a:ext cx="475107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8024957" y="3848877"/>
                <a:ext cx="2933" cy="1280841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 rot="1506906">
                <a:off x="8036653" y="4971142"/>
                <a:ext cx="66012" cy="2625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097663" y="3840465"/>
                <a:ext cx="927294" cy="10467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6748333" y="3515210"/>
                <a:ext cx="935981" cy="52918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681109">
                <a:off x="8027251" y="3633379"/>
                <a:ext cx="66154" cy="358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3" name="Straight Connector 62"/>
              <p:cNvCxnSpPr>
                <a:endCxn id="58" idx="3"/>
              </p:cNvCxnSpPr>
              <p:nvPr/>
            </p:nvCxnSpPr>
            <p:spPr>
              <a:xfrm flipH="1">
                <a:off x="6593130" y="2429883"/>
                <a:ext cx="922678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127178" y="2429883"/>
                <a:ext cx="46133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26" idx="1"/>
              </p:cNvCxnSpPr>
              <p:nvPr/>
            </p:nvCxnSpPr>
            <p:spPr>
              <a:xfrm flipH="1" flipV="1">
                <a:off x="5127178" y="2429883"/>
                <a:ext cx="1" cy="1989972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7097663" y="2429883"/>
                <a:ext cx="7909" cy="1096242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7515808" y="2069966"/>
                <a:ext cx="905070" cy="70446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6200000">
                <a:off x="5381056" y="1844387"/>
                <a:ext cx="1253155" cy="1170992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18541" y="2259940"/>
                <a:ext cx="845849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>
                    <a:solidFill>
                      <a:schemeClr val="bg1"/>
                    </a:solidFill>
                  </a:rPr>
                  <a:t>klystron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83300" y="3607993"/>
                <a:ext cx="1435896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>
                    <a:solidFill>
                      <a:schemeClr val="bg1"/>
                    </a:solidFill>
                  </a:rPr>
                  <a:t>Drive Laser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491601" y="2170412"/>
                <a:ext cx="907997" cy="53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chemeClr val="bg1"/>
                    </a:solidFill>
                  </a:rPr>
                  <a:t>Master Oscillator</a:t>
                </a:r>
                <a:endParaRPr lang="it-IT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748333" y="5300674"/>
                <a:ext cx="2080727" cy="38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rgbClr val="FF0000"/>
                    </a:solidFill>
                  </a:rPr>
                  <a:t>Electron beam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44565" y="4029700"/>
              <a:ext cx="715874" cy="316650"/>
              <a:chOff x="1545465" y="4986272"/>
              <a:chExt cx="715874" cy="31665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545465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7746944" y="3677489"/>
              <a:ext cx="527941" cy="170485"/>
              <a:chOff x="1545465" y="4986272"/>
              <a:chExt cx="715874" cy="31665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1545465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273772" y="3229274"/>
              <a:ext cx="678568" cy="98184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280802" y="4542264"/>
              <a:ext cx="678568" cy="98184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0960" y="3599641"/>
              <a:ext cx="76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1"/>
                  </a:solidFill>
                </a:rPr>
                <a:t>Solenoid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0429" y="2805912"/>
              <a:ext cx="1426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</a:t>
              </a:r>
              <a:r>
                <a:rPr lang="it-IT" sz="12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signal</a:t>
              </a:r>
              <a:endPara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8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ELI-NP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RF electron Gun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72798"/>
              </p:ext>
            </p:extLst>
          </p:nvPr>
        </p:nvGraphicFramePr>
        <p:xfrm>
          <a:off x="429608" y="2342759"/>
          <a:ext cx="2642230" cy="4077058"/>
        </p:xfrm>
        <a:graphic>
          <a:graphicData uri="http://schemas.openxmlformats.org/drawingml/2006/table">
            <a:tbl>
              <a:tblPr firstRow="1" bandRow="1"/>
              <a:tblGrid>
                <a:gridCol w="1458315"/>
                <a:gridCol w="498043"/>
                <a:gridCol w="220660"/>
                <a:gridCol w="465212"/>
              </a:tblGrid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frequency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2.856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Hz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Mode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 (SW)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Rf input power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peak field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the cathode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MV/m 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dissipated power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Unloaded Q factor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14500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Coupling coefficent 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temperature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33 -34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Shunt Impedance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375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1.64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cathode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copper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29285" y="902398"/>
            <a:ext cx="5644934" cy="1532334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1.6 cell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photoinjector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of the BNL/SLAC/UCLA type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elliptical </a:t>
            </a:r>
            <a:r>
              <a:rPr lang="en-US" sz="1400" dirty="0">
                <a:solidFill>
                  <a:sysClr val="windowText" lastClr="000000"/>
                </a:solidFill>
                <a:latin typeface="Calibri" panose="020F0502020204030204"/>
              </a:rPr>
              <a:t>shaped irises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with </a:t>
            </a:r>
            <a:r>
              <a:rPr lang="en-US" sz="1400" dirty="0">
                <a:solidFill>
                  <a:sysClr val="windowText" lastClr="000000"/>
                </a:solidFill>
                <a:latin typeface="Calibri" panose="020F0502020204030204"/>
              </a:rPr>
              <a:t>larger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Symmetric port to compensate the dipole field component</a:t>
            </a:r>
            <a:endParaRPr lang="en-US" sz="1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ysClr val="windowText" lastClr="000000"/>
                </a:solidFill>
                <a:latin typeface="Calibri" panose="020F0502020204030204"/>
              </a:rPr>
              <a:t>coupling hole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rounded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/>
              </a:rPr>
              <a:t> to </a:t>
            </a:r>
            <a:r>
              <a:rPr lang="en-GB" sz="1400" b="1" dirty="0" smtClean="0">
                <a:solidFill>
                  <a:srgbClr val="000000"/>
                </a:solidFill>
                <a:latin typeface="Calibri" panose="020F0502020204030204"/>
              </a:rPr>
              <a:t>reduce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/>
              </a:rPr>
              <a:t> the 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/>
              </a:rPr>
              <a:t>pulsed </a:t>
            </a:r>
            <a:r>
              <a:rPr lang="en-GB" sz="1400" b="1" dirty="0" smtClean="0">
                <a:solidFill>
                  <a:srgbClr val="000000"/>
                </a:solidFill>
                <a:latin typeface="Calibri" panose="020F0502020204030204"/>
              </a:rPr>
              <a:t>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ysClr val="windowText" lastClr="000000"/>
                </a:solidFill>
                <a:latin typeface="Calibri" panose="020F0502020204030204"/>
              </a:rPr>
              <a:t>cooled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anose="020F0502020204030204"/>
              </a:rPr>
              <a:t>cathode</a:t>
            </a:r>
            <a:endParaRPr lang="en-GB" sz="1400" b="1" dirty="0" smtClean="0">
              <a:solidFill>
                <a:srgbClr val="000000"/>
              </a:solidFill>
              <a:latin typeface="Calibri" panose="020F0502020204030204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fabrication </a:t>
            </a:r>
            <a:r>
              <a:rPr lang="en-US" sz="1400" b="1" dirty="0">
                <a:solidFill>
                  <a:sysClr val="windowText" lastClr="000000"/>
                </a:solidFill>
                <a:latin typeface="Calibri" panose="020F0502020204030204"/>
              </a:rPr>
              <a:t>without brazing </a:t>
            </a:r>
            <a:r>
              <a:rPr lang="it-IT" sz="1400" dirty="0" smtClean="0">
                <a:solidFill>
                  <a:sysClr val="windowText" lastClr="000000"/>
                </a:solidFill>
                <a:latin typeface="Calibri" panose="020F0502020204030204"/>
              </a:rPr>
              <a:t>using the clamping gasket technique</a:t>
            </a:r>
            <a:endParaRPr lang="en-US" sz="1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r="25303"/>
          <a:stretch/>
        </p:blipFill>
        <p:spPr>
          <a:xfrm>
            <a:off x="3090533" y="3038849"/>
            <a:ext cx="2811323" cy="2721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3485" y="3171046"/>
            <a:ext cx="11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0974" y="5309985"/>
            <a:ext cx="11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pumping port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382" y="3652385"/>
            <a:ext cx="11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7958" y="3859544"/>
            <a:ext cx="11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tube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67938" y="3935562"/>
            <a:ext cx="125157" cy="5575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02959" y="3477302"/>
            <a:ext cx="543863" cy="3289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78467" y="5397315"/>
            <a:ext cx="232438" cy="5755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0049" y="4160225"/>
            <a:ext cx="166729" cy="2109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>
          <a:xfrm>
            <a:off x="5768424" y="1119985"/>
            <a:ext cx="2824849" cy="1622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98" y="3295581"/>
            <a:ext cx="2803425" cy="24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536670"/>
              </p:ext>
            </p:extLst>
          </p:nvPr>
        </p:nvGraphicFramePr>
        <p:xfrm>
          <a:off x="811953" y="1996751"/>
          <a:ext cx="3646773" cy="3167922"/>
        </p:xfrm>
        <a:graphic>
          <a:graphicData uri="http://schemas.openxmlformats.org/drawingml/2006/table">
            <a:tbl>
              <a:tblPr firstRow="1" bandRow="1"/>
              <a:tblGrid>
                <a:gridCol w="1367669"/>
                <a:gridCol w="1111420"/>
                <a:gridCol w="1167684"/>
              </a:tblGrid>
              <a:tr h="571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-mode 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0-mode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ode frequency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Freq.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separation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oupling </a:t>
                      </a:r>
                    </a:p>
                    <a:p>
                      <a:r>
                        <a:rPr lang="en-US" sz="14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(ß)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1400" baseline="-250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400" baseline="-250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aseline="-250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R/Q factor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39" y="1996751"/>
            <a:ext cx="3792918" cy="3425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0169" y="2827176"/>
            <a:ext cx="101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cathode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553" y="4982483"/>
            <a:ext cx="101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½ 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9876" y="2867544"/>
            <a:ext cx="101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Full 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480" y="3395125"/>
            <a:ext cx="123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420" y="4705484"/>
            <a:ext cx="12316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Vacuum tube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6047" y="2176126"/>
            <a:ext cx="18019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Input </a:t>
            </a:r>
            <a:r>
              <a:rPr lang="it-IT" dirty="0" err="1" smtClean="0">
                <a:solidFill>
                  <a:schemeClr val="bg1"/>
                </a:solidFill>
              </a:rPr>
              <a:t>waveguide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5216354" y="3196508"/>
            <a:ext cx="506185" cy="81565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5424738" y="4306078"/>
            <a:ext cx="465111" cy="67640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54397" y="3236876"/>
            <a:ext cx="569640" cy="72396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287055" y="4809931"/>
            <a:ext cx="583603" cy="16357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378486" y="3727327"/>
            <a:ext cx="113760" cy="28483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79876" y="2545459"/>
            <a:ext cx="595605" cy="29723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ELI-NP RF electron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218" y="1171204"/>
            <a:ext cx="486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cavities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coupled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endParaRPr lang="it-IT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280711"/>
              </p:ext>
            </p:extLst>
          </p:nvPr>
        </p:nvGraphicFramePr>
        <p:xfrm>
          <a:off x="750540" y="1193441"/>
          <a:ext cx="3646773" cy="3167922"/>
        </p:xfrm>
        <a:graphic>
          <a:graphicData uri="http://schemas.openxmlformats.org/drawingml/2006/table">
            <a:tbl>
              <a:tblPr firstRow="1" bandRow="1"/>
              <a:tblGrid>
                <a:gridCol w="1367669"/>
                <a:gridCol w="1113243"/>
                <a:gridCol w="1165861"/>
              </a:tblGrid>
              <a:tr h="571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-mode 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0-mode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ode frequency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2855.9 GHz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2814.5 GHz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Freq. separation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MHz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oupling </a:t>
                      </a:r>
                      <a:r>
                        <a:rPr lang="en-US" sz="14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(ß)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1400" baseline="-250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400" baseline="-250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3200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4800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aseline="-250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9216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9100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R/Q factor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≈350 ns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76714" y="1109649"/>
            <a:ext cx="3847788" cy="3425014"/>
            <a:chOff x="4710169" y="1996751"/>
            <a:chExt cx="3847788" cy="34250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39" y="1996751"/>
              <a:ext cx="3792918" cy="34250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10169" y="2827176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cathode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18553" y="4982483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½ </a:t>
              </a:r>
              <a:r>
                <a:rPr lang="it-IT" dirty="0" err="1" smtClean="0">
                  <a:solidFill>
                    <a:schemeClr val="bg1"/>
                  </a:solidFill>
                </a:rPr>
                <a:t>cell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9876" y="2867544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Full </a:t>
              </a:r>
              <a:r>
                <a:rPr lang="it-IT" dirty="0" err="1" smtClean="0">
                  <a:solidFill>
                    <a:schemeClr val="bg1"/>
                  </a:solidFill>
                </a:rPr>
                <a:t>cell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5480" y="3395125"/>
              <a:ext cx="12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Beam pipe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6420" y="4705484"/>
              <a:ext cx="123165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Vacuum tube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6047" y="2176126"/>
              <a:ext cx="180191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Input </a:t>
              </a:r>
              <a:r>
                <a:rPr lang="it-IT" dirty="0" err="1" smtClean="0">
                  <a:solidFill>
                    <a:schemeClr val="bg1"/>
                  </a:solidFill>
                </a:rPr>
                <a:t>waveguide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>
            <a:xfrm>
              <a:off x="5216354" y="3196508"/>
              <a:ext cx="506185" cy="81565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0"/>
            </p:cNvCxnSpPr>
            <p:nvPr/>
          </p:nvCxnSpPr>
          <p:spPr>
            <a:xfrm flipV="1">
              <a:off x="5424738" y="4306078"/>
              <a:ext cx="465111" cy="67640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254397" y="3236876"/>
              <a:ext cx="569640" cy="723969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287055" y="4809931"/>
              <a:ext cx="583603" cy="16357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378486" y="3727327"/>
              <a:ext cx="113760" cy="2848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79876" y="2545459"/>
              <a:ext cx="595605" cy="2972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ELI-NP RF electron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ellaDiTesto 4"/>
          <p:cNvSpPr txBox="1"/>
          <p:nvPr/>
        </p:nvSpPr>
        <p:spPr>
          <a:xfrm>
            <a:off x="718442" y="4474652"/>
            <a:ext cx="2338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measurement </a:t>
            </a:r>
          </a:p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BW 500 Hz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1601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2.83 GHz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 MHz </a:t>
            </a:r>
            <a:endParaRPr lang="it-IT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4"/>
          <p:cNvSpPr txBox="1"/>
          <p:nvPr/>
        </p:nvSpPr>
        <p:spPr>
          <a:xfrm>
            <a:off x="3057287" y="4474652"/>
            <a:ext cx="2755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mode measurement </a:t>
            </a:r>
          </a:p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BW 500 Hz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1601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MHz </a:t>
            </a:r>
            <a:endParaRPr lang="it-IT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07" y="942392"/>
            <a:ext cx="80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resonance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small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made on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produce an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balance. 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small volume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volume V. The general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21700"/>
              </p:ext>
            </p:extLst>
          </p:nvPr>
        </p:nvGraphicFramePr>
        <p:xfrm>
          <a:off x="2355978" y="2762502"/>
          <a:ext cx="3811557" cy="82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4" imgW="4216400" imgH="914400" progId="Equation.3">
                  <p:embed/>
                </p:oleObj>
              </mc:Choice>
              <mc:Fallback>
                <p:oleObj name="Equation" r:id="rId4" imgW="42164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978" y="2762502"/>
                        <a:ext cx="3811557" cy="826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9207" y="3626771"/>
            <a:ext cx="347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energy. </a:t>
            </a:r>
            <a:endParaRPr lang="it-IT" dirty="0"/>
          </a:p>
        </p:txBody>
      </p:sp>
      <p:sp>
        <p:nvSpPr>
          <p:cNvPr id="60" name="TextBox 59"/>
          <p:cNvSpPr txBox="1"/>
          <p:nvPr/>
        </p:nvSpPr>
        <p:spPr>
          <a:xfrm>
            <a:off x="429207" y="4033770"/>
            <a:ext cx="8075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case and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case,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unperturbed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85536"/>
              </p:ext>
            </p:extLst>
          </p:nvPr>
        </p:nvGraphicFramePr>
        <p:xfrm>
          <a:off x="1546426" y="5642815"/>
          <a:ext cx="5841207" cy="74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6" imgW="3377880" imgH="431640" progId="Equation.3">
                  <p:embed/>
                </p:oleObj>
              </mc:Choice>
              <mc:Fallback>
                <p:oleObj name="Equation" r:id="rId6" imgW="337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426" y="5642815"/>
                        <a:ext cx="5841207" cy="74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1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73488" y="298281"/>
            <a:ext cx="7886700" cy="811368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9259" y="4034948"/>
            <a:ext cx="2263423" cy="176106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37"/>
          <p:cNvSpPr/>
          <p:nvPr/>
        </p:nvSpPr>
        <p:spPr>
          <a:xfrm>
            <a:off x="2380525" y="4137612"/>
            <a:ext cx="1439334" cy="1049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3" t="9666" r="12471" b="39052"/>
          <a:stretch/>
        </p:blipFill>
        <p:spPr>
          <a:xfrm>
            <a:off x="2407576" y="4220164"/>
            <a:ext cx="1385231" cy="918288"/>
          </a:xfrm>
          <a:prstGeom prst="rect">
            <a:avLst/>
          </a:prstGeom>
        </p:spPr>
      </p:pic>
      <p:cxnSp>
        <p:nvCxnSpPr>
          <p:cNvPr id="41" name="Straight Connector 40"/>
          <p:cNvCxnSpPr>
            <a:stCxn id="39" idx="1"/>
            <a:endCxn id="39" idx="3"/>
          </p:cNvCxnSpPr>
          <p:nvPr/>
        </p:nvCxnSpPr>
        <p:spPr>
          <a:xfrm>
            <a:off x="2407576" y="4679308"/>
            <a:ext cx="138523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0"/>
            <a:endCxn id="38" idx="2"/>
          </p:cNvCxnSpPr>
          <p:nvPr/>
        </p:nvCxnSpPr>
        <p:spPr>
          <a:xfrm>
            <a:off x="3100192" y="4137612"/>
            <a:ext cx="0" cy="104988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515992" y="5439550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 45"/>
          <p:cNvSpPr/>
          <p:nvPr/>
        </p:nvSpPr>
        <p:spPr>
          <a:xfrm>
            <a:off x="3472180" y="5444193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 46"/>
          <p:cNvSpPr/>
          <p:nvPr/>
        </p:nvSpPr>
        <p:spPr>
          <a:xfrm>
            <a:off x="3955325" y="4191825"/>
            <a:ext cx="451556" cy="9337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eform 47"/>
          <p:cNvSpPr/>
          <p:nvPr/>
        </p:nvSpPr>
        <p:spPr>
          <a:xfrm>
            <a:off x="2600659" y="5371816"/>
            <a:ext cx="3001062" cy="1083593"/>
          </a:xfrm>
          <a:custGeom>
            <a:avLst/>
            <a:gdLst>
              <a:gd name="connsiteX0" fmla="*/ 0 w 3001062"/>
              <a:gd name="connsiteY0" fmla="*/ 242712 h 1083593"/>
              <a:gd name="connsiteX1" fmla="*/ 451555 w 3001062"/>
              <a:gd name="connsiteY1" fmla="*/ 1061156 h 1083593"/>
              <a:gd name="connsiteX2" fmla="*/ 2596444 w 3001062"/>
              <a:gd name="connsiteY2" fmla="*/ 778934 h 1083593"/>
              <a:gd name="connsiteX3" fmla="*/ 2997200 w 3001062"/>
              <a:gd name="connsiteY3" fmla="*/ 0 h 10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062" h="1083593">
                <a:moveTo>
                  <a:pt x="0" y="242712"/>
                </a:moveTo>
                <a:cubicBezTo>
                  <a:pt x="9407" y="607249"/>
                  <a:pt x="18814" y="971786"/>
                  <a:pt x="451555" y="1061156"/>
                </a:cubicBezTo>
                <a:cubicBezTo>
                  <a:pt x="884296" y="1150526"/>
                  <a:pt x="2172170" y="955793"/>
                  <a:pt x="2596444" y="778934"/>
                </a:cubicBezTo>
                <a:cubicBezTo>
                  <a:pt x="3020718" y="602075"/>
                  <a:pt x="3008959" y="301037"/>
                  <a:pt x="2997200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7" name="Group 66"/>
          <p:cNvGrpSpPr/>
          <p:nvPr/>
        </p:nvGrpSpPr>
        <p:grpSpPr>
          <a:xfrm>
            <a:off x="5349502" y="3363342"/>
            <a:ext cx="2788742" cy="3045664"/>
            <a:chOff x="5932310" y="3077170"/>
            <a:chExt cx="2788742" cy="3045664"/>
          </a:xfrm>
        </p:grpSpPr>
        <p:grpSp>
          <p:nvGrpSpPr>
            <p:cNvPr id="28" name="Group 27"/>
            <p:cNvGrpSpPr/>
            <p:nvPr/>
          </p:nvGrpSpPr>
          <p:grpSpPr>
            <a:xfrm>
              <a:off x="6446831" y="3282756"/>
              <a:ext cx="1726113" cy="2840078"/>
              <a:chOff x="2444920" y="3277111"/>
              <a:chExt cx="1726113" cy="284007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444920" y="5530409"/>
                <a:ext cx="1726113" cy="58678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44920" y="4102575"/>
                <a:ext cx="1726113" cy="120779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57372" y="3437556"/>
                <a:ext cx="501207" cy="253782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442041" y="5310365"/>
                <a:ext cx="189886" cy="220044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64897" y="5312027"/>
                <a:ext cx="189886" cy="217412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2904953" y="5312384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Arc 10"/>
              <p:cNvSpPr/>
              <p:nvPr/>
            </p:nvSpPr>
            <p:spPr>
              <a:xfrm rot="10955594">
                <a:off x="3446829" y="5310365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Straight Connector 12"/>
              <p:cNvCxnSpPr>
                <a:endCxn id="2" idx="2"/>
              </p:cNvCxnSpPr>
              <p:nvPr/>
            </p:nvCxnSpPr>
            <p:spPr>
              <a:xfrm>
                <a:off x="3307975" y="3277111"/>
                <a:ext cx="2" cy="2840078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3451245" y="3870057"/>
                <a:ext cx="189886" cy="22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74101" y="3875757"/>
                <a:ext cx="189886" cy="2174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10304" y="3427714"/>
                <a:ext cx="156751" cy="582465"/>
              </a:xfrm>
              <a:prstGeom prst="rect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48070" y="3437556"/>
                <a:ext cx="157577" cy="5439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2912483" y="3882531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Arc 20"/>
              <p:cNvSpPr/>
              <p:nvPr/>
            </p:nvSpPr>
            <p:spPr>
              <a:xfrm rot="5572406">
                <a:off x="3430996" y="3868305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" name="Straight Connector 22"/>
              <p:cNvCxnSpPr>
                <a:stCxn id="20" idx="0"/>
              </p:cNvCxnSpPr>
              <p:nvPr/>
            </p:nvCxnSpPr>
            <p:spPr>
              <a:xfrm flipV="1">
                <a:off x="3163002" y="3437556"/>
                <a:ext cx="985" cy="53792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445105" y="3433292"/>
                <a:ext cx="2342" cy="5548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59149" y="5309752"/>
                <a:ext cx="181981" cy="217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959196" y="5316065"/>
                <a:ext cx="165173" cy="18813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996819" y="3427105"/>
                <a:ext cx="156751" cy="5824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7309886" y="3077170"/>
              <a:ext cx="0" cy="165696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236508" y="4680124"/>
              <a:ext cx="146755" cy="1627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Down Arrow 31"/>
            <p:cNvSpPr/>
            <p:nvPr/>
          </p:nvSpPr>
          <p:spPr>
            <a:xfrm flipV="1">
              <a:off x="7404523" y="4476277"/>
              <a:ext cx="203535" cy="284488"/>
            </a:xfrm>
            <a:prstGeom prst="downArrow">
              <a:avLst>
                <a:gd name="adj1" fmla="val 35784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32310" y="451370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3507" y="452314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52444" y="4702795"/>
              <a:ext cx="47727" cy="18908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76996" y="4901324"/>
              <a:ext cx="198621" cy="17964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932310" y="4513706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34329" y="4897177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66887" y="4898541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66886" y="4523037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46831" y="45146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446831" y="480139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932310" y="4513706"/>
              <a:ext cx="0" cy="3848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175573" y="45275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74424" y="4801389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702751" y="4797339"/>
              <a:ext cx="701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bg1"/>
                  </a:solidFill>
                </a:rPr>
                <a:t>bead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15541" y="3401754"/>
              <a:ext cx="1105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</a:rPr>
                <a:t>Nylon </a:t>
              </a:r>
              <a:r>
                <a:rPr lang="it-IT" sz="1600" dirty="0" err="1" smtClean="0">
                  <a:solidFill>
                    <a:schemeClr val="bg1"/>
                  </a:solidFill>
                </a:rPr>
                <a:t>wire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474384" y="3691116"/>
            <a:ext cx="1932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Network Analyzer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009" y="921100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perfectly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  <a:endParaRPr lang="it-IT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03162"/>
              </p:ext>
            </p:extLst>
          </p:nvPr>
        </p:nvGraphicFramePr>
        <p:xfrm>
          <a:off x="2305717" y="1250186"/>
          <a:ext cx="2754563" cy="58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4" imgW="1854000" imgH="393480" progId="Equation.3">
                  <p:embed/>
                </p:oleObj>
              </mc:Choice>
              <mc:Fallback>
                <p:oleObj name="Equation" r:id="rId4" imgW="1854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717" y="1250186"/>
                        <a:ext cx="2754563" cy="585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88643" y="1783010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beam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R/Q of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can be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  <a:endParaRPr lang="it-IT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05558"/>
              </p:ext>
            </p:extLst>
          </p:nvPr>
        </p:nvGraphicFramePr>
        <p:xfrm>
          <a:off x="613281" y="2434241"/>
          <a:ext cx="6378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6" imgW="3797280" imgH="520560" progId="Equation.3">
                  <p:embed/>
                </p:oleObj>
              </mc:Choice>
              <mc:Fallback>
                <p:oleObj name="Equation" r:id="rId6" imgW="3797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81" y="2434241"/>
                        <a:ext cx="6378575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>
            <a:off x="5495731" y="2684561"/>
            <a:ext cx="429208" cy="44915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5524992" y="3121743"/>
            <a:ext cx="41988" cy="3049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94060" y="3371077"/>
            <a:ext cx="294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E-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823447" y="3541239"/>
            <a:ext cx="460107" cy="18517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74680" y="4235768"/>
            <a:ext cx="110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Probe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325027" y="4598191"/>
            <a:ext cx="164866" cy="29326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7509" y="4915481"/>
            <a:ext cx="264671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7709" y="927117"/>
            <a:ext cx="7583204" cy="5198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Network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Analizer</a:t>
            </a:r>
            <a:endParaRPr lang="it-IT" sz="1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resonating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S11 in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big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(100 MHz).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ß for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Network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Analizer</a:t>
            </a:r>
            <a:endParaRPr lang="it-IT" sz="1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S21 of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«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(Marker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</a:t>
            </a:r>
            <a:r>
              <a:rPr lang="it-IT" sz="1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Unloaded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</a:t>
            </a:r>
            <a:r>
              <a:rPr lang="it-IT" sz="1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“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bead-drop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it-IT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(mode π):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Ticks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drawn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Nylon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equally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spaced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mm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spreadsheet with 2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(z)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14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it-IT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laptop) 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plot ∆f/f vs z;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8" y="382073"/>
            <a:ext cx="8358388" cy="61088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7709" y="603899"/>
            <a:ext cx="7398205" cy="465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+mj-lt"/>
              <a:buAutoNum type="arabicPeriod" startAt="4"/>
            </a:pP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R/Q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spreadsheet,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400" baseline="-25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</a:t>
            </a:r>
            <a:r>
              <a:rPr lang="it-IT" sz="1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R/Q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spherical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0.0018 m, ε=8.85418781762E-12, c=</a:t>
            </a:r>
            <a:r>
              <a:rPr lang="it-IT" sz="1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299792458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 startAt="5"/>
            </a:pP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measurement (time domain with realistic RF </a:t>
            </a:r>
            <a:r>
              <a:rPr lang="it-IT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</a:t>
            </a:r>
            <a:r>
              <a:rPr lang="it-I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filling time, is the time for the energy stored in the cavity with loaded Q = Q</a:t>
            </a:r>
            <a:r>
              <a: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build to 1/e of its saturation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the RF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generator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 amplifier to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output probe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oscilloscope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157044" y="3067824"/>
            <a:ext cx="6568818" cy="1656398"/>
            <a:chOff x="732168" y="2912032"/>
            <a:chExt cx="6568818" cy="1656398"/>
          </a:xfrm>
        </p:grpSpPr>
        <p:sp>
          <p:nvSpPr>
            <p:cNvPr id="2" name="Rectangle 1"/>
            <p:cNvSpPr/>
            <p:nvPr/>
          </p:nvSpPr>
          <p:spPr>
            <a:xfrm>
              <a:off x="2090716" y="372596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Oval 2"/>
            <p:cNvSpPr/>
            <p:nvPr/>
          </p:nvSpPr>
          <p:spPr>
            <a:xfrm>
              <a:off x="969852" y="3874161"/>
              <a:ext cx="364902" cy="36490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eform 6"/>
            <p:cNvSpPr/>
            <p:nvPr/>
          </p:nvSpPr>
          <p:spPr>
            <a:xfrm>
              <a:off x="1044508" y="3947353"/>
              <a:ext cx="205260" cy="218518"/>
            </a:xfrm>
            <a:custGeom>
              <a:avLst/>
              <a:gdLst>
                <a:gd name="connsiteX0" fmla="*/ 0 w 205260"/>
                <a:gd name="connsiteY0" fmla="*/ 126556 h 218518"/>
                <a:gd name="connsiteX1" fmla="*/ 77273 w 205260"/>
                <a:gd name="connsiteY1" fmla="*/ 2060 h 218518"/>
                <a:gd name="connsiteX2" fmla="*/ 133081 w 205260"/>
                <a:gd name="connsiteY2" fmla="*/ 216708 h 218518"/>
                <a:gd name="connsiteX3" fmla="*/ 197476 w 205260"/>
                <a:gd name="connsiteY3" fmla="*/ 105091 h 218518"/>
                <a:gd name="connsiteX4" fmla="*/ 201769 w 205260"/>
                <a:gd name="connsiteY4" fmla="*/ 105091 h 21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60" h="218518">
                  <a:moveTo>
                    <a:pt x="0" y="126556"/>
                  </a:moveTo>
                  <a:cubicBezTo>
                    <a:pt x="27546" y="56795"/>
                    <a:pt x="55093" y="-12965"/>
                    <a:pt x="77273" y="2060"/>
                  </a:cubicBezTo>
                  <a:cubicBezTo>
                    <a:pt x="99453" y="17085"/>
                    <a:pt x="113047" y="199536"/>
                    <a:pt x="133081" y="216708"/>
                  </a:cubicBezTo>
                  <a:cubicBezTo>
                    <a:pt x="153115" y="233880"/>
                    <a:pt x="186028" y="123694"/>
                    <a:pt x="197476" y="105091"/>
                  </a:cubicBezTo>
                  <a:cubicBezTo>
                    <a:pt x="208924" y="86488"/>
                    <a:pt x="205346" y="95789"/>
                    <a:pt x="201769" y="10509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Arrow Connector 8"/>
            <p:cNvCxnSpPr>
              <a:stCxn id="3" idx="6"/>
            </p:cNvCxnSpPr>
            <p:nvPr/>
          </p:nvCxnSpPr>
          <p:spPr>
            <a:xfrm>
              <a:off x="1334754" y="4056612"/>
              <a:ext cx="75596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26074" y="4056612"/>
              <a:ext cx="75596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5400000">
              <a:off x="3434813" y="3662667"/>
              <a:ext cx="871471" cy="777025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69852" y="3129246"/>
              <a:ext cx="635761" cy="4207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Elbow Connector 13"/>
            <p:cNvCxnSpPr/>
            <p:nvPr/>
          </p:nvCxnSpPr>
          <p:spPr>
            <a:xfrm>
              <a:off x="1619313" y="3422967"/>
              <a:ext cx="471403" cy="39963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" idx="0"/>
            </p:cNvCxnSpPr>
            <p:nvPr/>
          </p:nvCxnSpPr>
          <p:spPr>
            <a:xfrm flipV="1">
              <a:off x="2408395" y="3202227"/>
              <a:ext cx="0" cy="52373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359026" y="3167881"/>
              <a:ext cx="98738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32006" y="3032950"/>
              <a:ext cx="528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5V</a:t>
              </a:r>
              <a:endPara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10162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101056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58867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0105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057485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27561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318455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27626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318455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274884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32168" y="2912032"/>
              <a:ext cx="1590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100Hz, </a:t>
              </a:r>
              <a:r>
                <a:rPr lang="it-IT" sz="1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few</a:t>
              </a:r>
              <a:r>
                <a:rPr lang="it-IT" sz="1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</a:t>
              </a:r>
              <a:r>
                <a:rPr lang="it-IT" sz="1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pulses</a:t>
              </a:r>
              <a:endParaRPr lang="it-I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80120" y="3808660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switch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11" idx="0"/>
            </p:cNvCxnSpPr>
            <p:nvPr/>
          </p:nvCxnSpPr>
          <p:spPr>
            <a:xfrm flipV="1">
              <a:off x="4259061" y="4051179"/>
              <a:ext cx="530191" cy="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793332" y="3533927"/>
              <a:ext cx="795944" cy="1034503"/>
              <a:chOff x="6446831" y="3433359"/>
              <a:chExt cx="1728742" cy="268947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446831" y="3433359"/>
                <a:ext cx="1726113" cy="2689475"/>
                <a:chOff x="2444920" y="3427714"/>
                <a:chExt cx="1726113" cy="2689475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444920" y="5530409"/>
                  <a:ext cx="1726113" cy="58678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444920" y="4102575"/>
                  <a:ext cx="1726113" cy="120779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057372" y="3437556"/>
                  <a:ext cx="501207" cy="2537827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442041" y="5310365"/>
                  <a:ext cx="189886" cy="220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964897" y="5312027"/>
                  <a:ext cx="189886" cy="2174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>
                  <a:off x="2904953" y="5312384"/>
                  <a:ext cx="251849" cy="217412"/>
                </a:xfrm>
                <a:prstGeom prst="arc">
                  <a:avLst>
                    <a:gd name="adj1" fmla="val 16200000"/>
                    <a:gd name="adj2" fmla="val 5062154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" name="Arc 74"/>
                <p:cNvSpPr/>
                <p:nvPr/>
              </p:nvSpPr>
              <p:spPr>
                <a:xfrm rot="10955594">
                  <a:off x="3446829" y="5310365"/>
                  <a:ext cx="251849" cy="217412"/>
                </a:xfrm>
                <a:prstGeom prst="arc">
                  <a:avLst>
                    <a:gd name="adj1" fmla="val 16200000"/>
                    <a:gd name="adj2" fmla="val 5062154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451245" y="3870057"/>
                  <a:ext cx="189886" cy="220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974101" y="3875757"/>
                  <a:ext cx="189886" cy="217412"/>
                </a:xfrm>
                <a:prstGeom prst="ellipse">
                  <a:avLst/>
                </a:prstGeom>
                <a:solidFill>
                  <a:srgbClr val="EAF7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010304" y="3427714"/>
                  <a:ext cx="156751" cy="5824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448070" y="3437556"/>
                  <a:ext cx="157577" cy="54398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>
                  <a:off x="2912483" y="3882531"/>
                  <a:ext cx="251849" cy="217412"/>
                </a:xfrm>
                <a:prstGeom prst="arc">
                  <a:avLst>
                    <a:gd name="adj1" fmla="val 21167502"/>
                    <a:gd name="adj2" fmla="val 5062154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" name="Arc 81"/>
                <p:cNvSpPr/>
                <p:nvPr/>
              </p:nvSpPr>
              <p:spPr>
                <a:xfrm rot="5572406">
                  <a:off x="3430996" y="3868305"/>
                  <a:ext cx="251849" cy="217412"/>
                </a:xfrm>
                <a:prstGeom prst="arc">
                  <a:avLst>
                    <a:gd name="adj1" fmla="val 21167502"/>
                    <a:gd name="adj2" fmla="val 5062154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3154783" y="3443617"/>
                  <a:ext cx="986" cy="53792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3445105" y="3433292"/>
                  <a:ext cx="2342" cy="554877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2947826" y="3869990"/>
                  <a:ext cx="189886" cy="2174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3153702" y="3442158"/>
                  <a:ext cx="986" cy="53792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6446831" y="4513706"/>
                <a:ext cx="2019" cy="38347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46831" y="451463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446831" y="480139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175573" y="452753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174424" y="4801389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/>
            <p:cNvCxnSpPr/>
            <p:nvPr/>
          </p:nvCxnSpPr>
          <p:spPr>
            <a:xfrm>
              <a:off x="5587135" y="4035997"/>
              <a:ext cx="1009202" cy="63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sosceles Triangle 89"/>
            <p:cNvSpPr/>
            <p:nvPr/>
          </p:nvSpPr>
          <p:spPr>
            <a:xfrm rot="5400000">
              <a:off x="5974722" y="3950525"/>
              <a:ext cx="234958" cy="1836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6184045" y="3924889"/>
              <a:ext cx="0" cy="2549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595125" y="376994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97214" y="3878041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scope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577709" y="4677065"/>
            <a:ext cx="731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l-GR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Compare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Q</a:t>
            </a:r>
            <a:r>
              <a:rPr lang="it-IT" sz="1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 startAt="6"/>
            </a:pP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“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bead-drop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(mode 0)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procedure of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for the 0 mode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20501" y="4210189"/>
            <a:ext cx="5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it-IT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1351</TotalTime>
  <Words>954</Words>
  <Application>Microsoft Office PowerPoint</Application>
  <PresentationFormat>On-screen Show (4:3)</PresentationFormat>
  <Paragraphs>167</Paragraphs>
  <Slides>10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Depth</vt:lpstr>
      <vt:lpstr>Equation</vt:lpstr>
      <vt:lpstr>Document</vt:lpstr>
      <vt:lpstr>Documento</vt:lpstr>
      <vt:lpstr>Experience #1:  RF characterization of an Aluminum model of the ELI-NP S-band RF-Gun</vt:lpstr>
      <vt:lpstr>RF photocathode electron Gun</vt:lpstr>
      <vt:lpstr>ELI-NP Linac RF electron Gun</vt:lpstr>
      <vt:lpstr>ELI-NP RF electron Gun Prototype</vt:lpstr>
      <vt:lpstr>ELI-NP RF electron Gun Prototype</vt:lpstr>
      <vt:lpstr>Slater theorem</vt:lpstr>
      <vt:lpstr>Bead Drop Measurement</vt:lpstr>
      <vt:lpstr>PowerPoint Presentation</vt:lpstr>
      <vt:lpstr>PowerPoint Presentation</vt:lpstr>
      <vt:lpstr>Useful Formulae and definitions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Cardelli</dc:creator>
  <cp:lastModifiedBy>Fabio Cardelli</cp:lastModifiedBy>
  <cp:revision>61</cp:revision>
  <dcterms:created xsi:type="dcterms:W3CDTF">2017-04-15T09:48:51Z</dcterms:created>
  <dcterms:modified xsi:type="dcterms:W3CDTF">2017-05-03T19:37:37Z</dcterms:modified>
</cp:coreProperties>
</file>