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mp3" ContentType="audio/m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7" r:id="rId1"/>
  </p:sldMasterIdLst>
  <p:notesMasterIdLst>
    <p:notesMasterId r:id="rId23"/>
  </p:notesMasterIdLst>
  <p:handoutMasterIdLst>
    <p:handoutMasterId r:id="rId24"/>
  </p:handoutMasterIdLst>
  <p:sldIdLst>
    <p:sldId id="256" r:id="rId2"/>
    <p:sldId id="396" r:id="rId3"/>
    <p:sldId id="397" r:id="rId4"/>
    <p:sldId id="401" r:id="rId5"/>
    <p:sldId id="408" r:id="rId6"/>
    <p:sldId id="409" r:id="rId7"/>
    <p:sldId id="410" r:id="rId8"/>
    <p:sldId id="402" r:id="rId9"/>
    <p:sldId id="420" r:id="rId10"/>
    <p:sldId id="421" r:id="rId11"/>
    <p:sldId id="422" r:id="rId12"/>
    <p:sldId id="419" r:id="rId13"/>
    <p:sldId id="354" r:id="rId14"/>
    <p:sldId id="355" r:id="rId15"/>
    <p:sldId id="359" r:id="rId16"/>
    <p:sldId id="360" r:id="rId17"/>
    <p:sldId id="361" r:id="rId18"/>
    <p:sldId id="362" r:id="rId19"/>
    <p:sldId id="363" r:id="rId20"/>
    <p:sldId id="373" r:id="rId21"/>
    <p:sldId id="425" r:id="rId22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3"/>
    <p:restoredTop sz="76096"/>
  </p:normalViewPr>
  <p:slideViewPr>
    <p:cSldViewPr snapToGrid="0" snapToObjects="1">
      <p:cViewPr>
        <p:scale>
          <a:sx n="85" d="100"/>
          <a:sy n="85" d="100"/>
        </p:scale>
        <p:origin x="1168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0C2C08D-9089-4F47-BC10-B09C7A8EA0AE}" type="datetimeFigureOut">
              <a:rPr lang="en-GB"/>
              <a:pPr>
                <a:defRPr/>
              </a:pPr>
              <a:t>07/03/2017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GB"/>
              <a:t>Mario Merola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A04F6DD-CF7F-5C49-A2AD-9E6AD26D4FB9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29454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07616C0-0EFF-BE46-BEFB-2FB48BD405E8}" type="datetimeFigureOut">
              <a:rPr lang="en-GB"/>
              <a:pPr>
                <a:defRPr/>
              </a:pPr>
              <a:t>07/03/2017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en-GB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GB"/>
              <a:t>Mario Merola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87E0632-1F14-1949-95F2-03ACD55DF2CE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889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it-IT" dirty="0" smtClean="0"/>
              <a:t>Flammarion:</a:t>
            </a:r>
            <a:r>
              <a:rPr lang="en-GB" altLang="it-IT" baseline="0" dirty="0" smtClean="0"/>
              <a:t> </a:t>
            </a:r>
            <a:r>
              <a:rPr lang="en-GB" altLang="it-IT" baseline="0" dirty="0" err="1" smtClean="0"/>
              <a:t>disegno</a:t>
            </a:r>
            <a:r>
              <a:rPr lang="en-GB" altLang="it-IT" baseline="0" dirty="0" smtClean="0"/>
              <a:t> dal </a:t>
            </a:r>
            <a:r>
              <a:rPr lang="en-GB" altLang="it-IT" baseline="0" dirty="0" err="1" smtClean="0"/>
              <a:t>nome</a:t>
            </a:r>
            <a:r>
              <a:rPr lang="en-GB" altLang="it-IT" baseline="0" dirty="0" smtClean="0"/>
              <a:t> </a:t>
            </a:r>
            <a:r>
              <a:rPr lang="en-GB" altLang="it-IT" baseline="0" dirty="0" err="1" smtClean="0"/>
              <a:t>dell’astronomo</a:t>
            </a:r>
            <a:r>
              <a:rPr lang="en-GB" altLang="it-IT" baseline="0" dirty="0" smtClean="0"/>
              <a:t> </a:t>
            </a:r>
            <a:r>
              <a:rPr lang="en-GB" altLang="it-IT" baseline="0" dirty="0" err="1" smtClean="0"/>
              <a:t>francese</a:t>
            </a:r>
            <a:r>
              <a:rPr lang="en-GB" altLang="it-IT" baseline="0" dirty="0" smtClean="0"/>
              <a:t> di fine ‘800 </a:t>
            </a:r>
            <a:r>
              <a:rPr lang="en-GB" altLang="it-IT" baseline="0" dirty="0" err="1" smtClean="0"/>
              <a:t>che</a:t>
            </a:r>
            <a:r>
              <a:rPr lang="en-GB" altLang="it-IT" baseline="0" dirty="0" smtClean="0"/>
              <a:t> lo </a:t>
            </a:r>
            <a:r>
              <a:rPr lang="en-GB" altLang="it-IT" baseline="0" dirty="0" err="1" smtClean="0"/>
              <a:t>incluse</a:t>
            </a:r>
            <a:r>
              <a:rPr lang="en-GB" altLang="it-IT" baseline="0" dirty="0" smtClean="0"/>
              <a:t> in un </a:t>
            </a:r>
            <a:r>
              <a:rPr lang="en-GB" altLang="it-IT" baseline="0" dirty="0" err="1" smtClean="0"/>
              <a:t>suo</a:t>
            </a:r>
            <a:r>
              <a:rPr lang="en-GB" altLang="it-IT" baseline="0" dirty="0" smtClean="0"/>
              <a:t> </a:t>
            </a:r>
            <a:r>
              <a:rPr lang="en-GB" altLang="it-IT" baseline="0" dirty="0" err="1" smtClean="0"/>
              <a:t>libro</a:t>
            </a:r>
            <a:r>
              <a:rPr lang="en-GB" altLang="it-IT" baseline="0" dirty="0" smtClean="0"/>
              <a:t> (Camille Flammarion)</a:t>
            </a:r>
            <a:endParaRPr lang="en-GB" altLang="it-IT" dirty="0" smtClean="0"/>
          </a:p>
        </p:txBody>
      </p:sp>
    </p:spTree>
    <p:extLst>
      <p:ext uri="{BB962C8B-B14F-4D97-AF65-F5344CB8AC3E}">
        <p14:creationId xmlns:p14="http://schemas.microsoft.com/office/powerpoint/2010/main" val="13968378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4118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t-IT" dirty="0"/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5B091C7-6D07-3047-B66E-FA9A9988BE06}" type="slidenum">
              <a:rPr lang="en-US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658773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4208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t-IT" dirty="0"/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47059A-5CD6-254B-94CA-34B09B3D3F72}" type="slidenum">
              <a:rPr lang="en-US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728316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t-IT" dirty="0"/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24A7A8-4FAC-504B-8741-6595B017E999}" type="slidenum">
              <a:rPr lang="en-US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955656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t-IT" dirty="0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587B519-BED9-CA4A-8571-5282A74FAA95}" type="slidenum">
              <a:rPr lang="en-US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691372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t-IT" dirty="0"/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4DCDB2-AFCD-F546-8242-FE7090B8C122}" type="slidenum">
              <a:rPr lang="en-US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0151445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t-IT"/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CF3FCB-4EAB-4348-90D5-5CC36819E844}" type="slidenum">
              <a:rPr lang="en-US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5694180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t-IT" dirty="0"/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2D8469F-2C93-4740-82AE-49BA060ABC56}" type="slidenum">
              <a:rPr lang="en-US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0217159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t-IT"/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608A35-9763-A942-8DBD-973311E84010}" type="slidenum">
              <a:rPr lang="en-US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701318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it-IT" dirty="0" err="1"/>
              <a:t>Grotte</a:t>
            </a:r>
            <a:r>
              <a:rPr lang="en-GB" altLang="it-IT" dirty="0"/>
              <a:t> di Altamira in </a:t>
            </a:r>
            <a:r>
              <a:rPr lang="en-GB" altLang="it-IT" dirty="0" err="1"/>
              <a:t>spagna</a:t>
            </a:r>
            <a:r>
              <a:rPr lang="en-GB" altLang="it-IT" dirty="0"/>
              <a:t> (</a:t>
            </a:r>
            <a:r>
              <a:rPr lang="en-GB" altLang="it-IT" dirty="0" err="1"/>
              <a:t>raffigurazione</a:t>
            </a:r>
            <a:r>
              <a:rPr lang="en-GB" altLang="it-IT" dirty="0"/>
              <a:t> </a:t>
            </a:r>
            <a:r>
              <a:rPr lang="en-GB" altLang="it-IT" dirty="0" err="1"/>
              <a:t>bisonte</a:t>
            </a:r>
            <a:r>
              <a:rPr lang="en-GB" altLang="it-IT" dirty="0"/>
              <a:t> </a:t>
            </a:r>
            <a:r>
              <a:rPr lang="mr-IN" altLang="it-IT" dirty="0">
                <a:ea typeface="Mangal" charset="0"/>
              </a:rPr>
              <a:t>–</a:t>
            </a:r>
            <a:r>
              <a:rPr lang="en-GB" altLang="it-IT" dirty="0"/>
              <a:t> 14000-16000 ac)</a:t>
            </a:r>
          </a:p>
          <a:p>
            <a:pPr eaLnBrk="1" hangingPunct="1">
              <a:spcBef>
                <a:spcPct val="0"/>
              </a:spcBef>
            </a:pPr>
            <a:r>
              <a:rPr lang="en-GB" altLang="it-IT" dirty="0" err="1"/>
              <a:t>Amigdala</a:t>
            </a:r>
            <a:r>
              <a:rPr lang="en-GB" altLang="it-IT" dirty="0"/>
              <a:t> </a:t>
            </a:r>
            <a:r>
              <a:rPr lang="mr-IN" altLang="it-IT" dirty="0">
                <a:ea typeface="Mangal" charset="0"/>
              </a:rPr>
              <a:t>–</a:t>
            </a:r>
            <a:r>
              <a:rPr lang="en-GB" altLang="it-IT" dirty="0"/>
              <a:t> primo </a:t>
            </a:r>
            <a:r>
              <a:rPr lang="en-GB" altLang="it-IT" dirty="0" err="1"/>
              <a:t>utensile</a:t>
            </a:r>
            <a:r>
              <a:rPr lang="en-GB" altLang="it-IT" dirty="0"/>
              <a:t> (~1000000 </a:t>
            </a:r>
            <a:r>
              <a:rPr lang="en-GB" altLang="it-IT" dirty="0" err="1"/>
              <a:t>a.c</a:t>
            </a:r>
            <a:r>
              <a:rPr lang="en-GB" altLang="it-IT" dirty="0" smtClean="0"/>
              <a:t>.)</a:t>
            </a:r>
            <a:endParaRPr lang="en-GB" altLang="it-IT" dirty="0"/>
          </a:p>
          <a:p>
            <a:pPr eaLnBrk="1" hangingPunct="1">
              <a:spcBef>
                <a:spcPct val="0"/>
              </a:spcBef>
            </a:pPr>
            <a:endParaRPr lang="en-GB" altLang="it-IT" dirty="0"/>
          </a:p>
        </p:txBody>
      </p:sp>
    </p:spTree>
    <p:extLst>
      <p:ext uri="{BB962C8B-B14F-4D97-AF65-F5344CB8AC3E}">
        <p14:creationId xmlns:p14="http://schemas.microsoft.com/office/powerpoint/2010/main" val="3628688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t-IT" dirty="0" smtClean="0"/>
          </a:p>
          <a:p>
            <a:pPr eaLnBrk="1" hangingPunct="1">
              <a:spcBef>
                <a:spcPct val="0"/>
              </a:spcBef>
            </a:pPr>
            <a:endParaRPr lang="en-US" altLang="it-IT" dirty="0"/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3368A7-CAE4-3D49-8041-4E1860484D4D}" type="slidenum">
              <a:rPr lang="en-US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6694890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t-IT"/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D3FA2F-063F-8745-B20B-E7C2B9090371}" type="slidenum">
              <a:rPr lang="en-US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576260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2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altLang="it-IT" dirty="0" smtClean="0"/>
              <a:t>Raffaello </a:t>
            </a:r>
            <a:r>
              <a:rPr lang="mr-IN" altLang="it-IT" dirty="0">
                <a:ea typeface="Mangal" charset="0"/>
              </a:rPr>
              <a:t>–</a:t>
            </a:r>
            <a:r>
              <a:rPr lang="it-IT" altLang="it-IT" dirty="0"/>
              <a:t> “Scuola di Atene” (1510) realismo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dirty="0"/>
              <a:t>Magritte </a:t>
            </a:r>
            <a:r>
              <a:rPr lang="mr-IN" altLang="it-IT" dirty="0">
                <a:ea typeface="Mangal" charset="0"/>
              </a:rPr>
              <a:t>–</a:t>
            </a:r>
            <a:r>
              <a:rPr lang="it-IT" altLang="it-IT" dirty="0"/>
              <a:t> “Il tradimento delle immagini” - Surrealismo (non pipa vera, ma rappresentazione di pipa, 1928</a:t>
            </a:r>
            <a:r>
              <a:rPr lang="it-IT" altLang="it-IT" dirty="0" smtClean="0"/>
              <a:t>)</a:t>
            </a: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031410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it-IT" dirty="0" smtClean="0"/>
              <a:t>Villa </a:t>
            </a:r>
            <a:r>
              <a:rPr lang="en-US" altLang="it-IT" dirty="0" err="1"/>
              <a:t>palladiana</a:t>
            </a:r>
            <a:r>
              <a:rPr lang="en-US" altLang="it-IT" dirty="0"/>
              <a:t> in </a:t>
            </a:r>
            <a:r>
              <a:rPr lang="en-US" altLang="it-IT" dirty="0" err="1"/>
              <a:t>veneto</a:t>
            </a:r>
            <a:r>
              <a:rPr lang="en-US" altLang="it-IT" dirty="0"/>
              <a:t> </a:t>
            </a:r>
            <a:r>
              <a:rPr lang="mr-IN" altLang="it-IT" dirty="0">
                <a:ea typeface="Mangal" charset="0"/>
              </a:rPr>
              <a:t>–</a:t>
            </a:r>
            <a:r>
              <a:rPr lang="en-US" altLang="it-IT" dirty="0"/>
              <a:t> Villa </a:t>
            </a:r>
            <a:r>
              <a:rPr lang="en-US" altLang="it-IT" dirty="0" err="1"/>
              <a:t>Barbaro</a:t>
            </a:r>
            <a:r>
              <a:rPr lang="en-US" altLang="it-IT" dirty="0"/>
              <a:t> (~1560)</a:t>
            </a:r>
          </a:p>
          <a:p>
            <a:pPr eaLnBrk="1" hangingPunct="1">
              <a:spcBef>
                <a:spcPct val="0"/>
              </a:spcBef>
            </a:pPr>
            <a:r>
              <a:rPr lang="en-US" altLang="it-IT" dirty="0" smtClean="0"/>
              <a:t>Guernica </a:t>
            </a:r>
            <a:r>
              <a:rPr lang="en-US" altLang="it-IT" dirty="0"/>
              <a:t>(1937): per </a:t>
            </a:r>
            <a:r>
              <a:rPr lang="en-US" altLang="it-IT" dirty="0" err="1"/>
              <a:t>commemorare</a:t>
            </a:r>
            <a:r>
              <a:rPr lang="en-US" altLang="it-IT" dirty="0"/>
              <a:t> la </a:t>
            </a:r>
            <a:r>
              <a:rPr lang="en-US" altLang="it-IT" dirty="0" err="1"/>
              <a:t>distruzione</a:t>
            </a:r>
            <a:r>
              <a:rPr lang="en-US" altLang="it-IT" dirty="0"/>
              <a:t> </a:t>
            </a:r>
            <a:r>
              <a:rPr lang="en-US" altLang="it-IT" dirty="0" err="1"/>
              <a:t>della</a:t>
            </a:r>
            <a:r>
              <a:rPr lang="en-US" altLang="it-IT" dirty="0"/>
              <a:t> </a:t>
            </a:r>
            <a:r>
              <a:rPr lang="en-US" altLang="it-IT" dirty="0" err="1"/>
              <a:t>città</a:t>
            </a:r>
            <a:r>
              <a:rPr lang="en-US" altLang="it-IT" dirty="0"/>
              <a:t> </a:t>
            </a:r>
            <a:r>
              <a:rPr lang="en-US" altLang="it-IT" dirty="0" err="1"/>
              <a:t>guernica</a:t>
            </a:r>
            <a:r>
              <a:rPr lang="en-US" altLang="it-IT" dirty="0"/>
              <a:t> </a:t>
            </a:r>
            <a:r>
              <a:rPr lang="en-US" altLang="it-IT" dirty="0" err="1"/>
              <a:t>durante</a:t>
            </a:r>
            <a:r>
              <a:rPr lang="en-US" altLang="it-IT" dirty="0"/>
              <a:t> la </a:t>
            </a:r>
            <a:r>
              <a:rPr lang="en-US" altLang="it-IT" dirty="0" err="1"/>
              <a:t>guerra</a:t>
            </a:r>
            <a:r>
              <a:rPr lang="en-US" altLang="it-IT" dirty="0"/>
              <a:t> </a:t>
            </a:r>
            <a:r>
              <a:rPr lang="en-US" altLang="it-IT" dirty="0" err="1"/>
              <a:t>civile</a:t>
            </a:r>
            <a:r>
              <a:rPr lang="en-US" altLang="it-IT" dirty="0"/>
              <a:t> </a:t>
            </a:r>
            <a:r>
              <a:rPr lang="en-US" altLang="it-IT" dirty="0" err="1"/>
              <a:t>spagnola</a:t>
            </a:r>
            <a:endParaRPr lang="en-US" altLang="it-IT" dirty="0"/>
          </a:p>
          <a:p>
            <a:pPr eaLnBrk="1" hangingPunct="1">
              <a:spcBef>
                <a:spcPct val="0"/>
              </a:spcBef>
            </a:pPr>
            <a:r>
              <a:rPr lang="en-US" altLang="it-IT" dirty="0" err="1"/>
              <a:t>Canone</a:t>
            </a:r>
            <a:r>
              <a:rPr lang="en-US" altLang="it-IT" dirty="0"/>
              <a:t> a </a:t>
            </a:r>
            <a:r>
              <a:rPr lang="en-US" altLang="it-IT" dirty="0" err="1"/>
              <a:t>granchio</a:t>
            </a:r>
            <a:r>
              <a:rPr lang="en-US" altLang="it-IT" dirty="0"/>
              <a:t> </a:t>
            </a:r>
            <a:r>
              <a:rPr lang="en-US" altLang="it-IT" dirty="0" err="1"/>
              <a:t>dall’offerta</a:t>
            </a:r>
            <a:r>
              <a:rPr lang="en-US" altLang="it-IT" dirty="0"/>
              <a:t> musicale di Johann </a:t>
            </a:r>
            <a:r>
              <a:rPr lang="en-US" altLang="it-IT" dirty="0" err="1"/>
              <a:t>sebastian</a:t>
            </a:r>
            <a:r>
              <a:rPr lang="en-US" altLang="it-IT" dirty="0"/>
              <a:t> </a:t>
            </a:r>
            <a:r>
              <a:rPr lang="en-US" altLang="it-IT" dirty="0" err="1"/>
              <a:t>bach</a:t>
            </a:r>
            <a:r>
              <a:rPr lang="en-US" altLang="it-IT" dirty="0"/>
              <a:t> (~1740) e </a:t>
            </a:r>
            <a:r>
              <a:rPr lang="en-US" altLang="it-IT" dirty="0" err="1"/>
              <a:t>nastro</a:t>
            </a:r>
            <a:r>
              <a:rPr lang="en-US" altLang="it-IT" dirty="0"/>
              <a:t> </a:t>
            </a:r>
            <a:r>
              <a:rPr lang="en-US" altLang="it-IT" dirty="0" err="1"/>
              <a:t>Moebius</a:t>
            </a:r>
            <a:endParaRPr lang="en-US" altLang="it-IT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it-IT" dirty="0" smtClean="0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AE5531-AE45-994E-BE40-BCBB91A972F3}" type="slidenum">
              <a:rPr lang="en-US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226598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t-IT" dirty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1D9B72-230F-9A42-BDE4-AE8E2A3D66C5}" type="slidenum">
              <a:rPr lang="en-US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739075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it-IT" b="1" dirty="0" smtClean="0"/>
              <a:t>. </a:t>
            </a:r>
            <a:endParaRPr lang="en-US" altLang="it-IT" b="1" dirty="0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31A081-12E2-CC46-BC72-5D682D6DED9F}" type="slidenum">
              <a:rPr lang="en-US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385912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t-IT" dirty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46D804-EF9B-8540-AEDA-DD7613B5CC49}" type="slidenum">
              <a:rPr lang="en-US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431130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it-IT" dirty="0"/>
              <a:t>Emmy </a:t>
            </a:r>
            <a:r>
              <a:rPr lang="en-US" altLang="it-IT" dirty="0" err="1"/>
              <a:t>Noether</a:t>
            </a:r>
            <a:r>
              <a:rPr lang="en-US" altLang="it-IT" dirty="0"/>
              <a:t> (1882-1935, </a:t>
            </a:r>
            <a:r>
              <a:rPr lang="en-US" altLang="it-IT" dirty="0" err="1"/>
              <a:t>tedesca</a:t>
            </a:r>
            <a:r>
              <a:rPr lang="en-US" altLang="it-IT" dirty="0"/>
              <a:t>) era </a:t>
            </a:r>
            <a:r>
              <a:rPr lang="en-US" altLang="it-IT" dirty="0" err="1"/>
              <a:t>una</a:t>
            </a:r>
            <a:r>
              <a:rPr lang="en-US" altLang="it-IT" dirty="0"/>
              <a:t> </a:t>
            </a:r>
            <a:r>
              <a:rPr lang="en-US" altLang="it-IT" dirty="0" err="1"/>
              <a:t>matematica</a:t>
            </a:r>
            <a:r>
              <a:rPr lang="en-US" altLang="it-IT" dirty="0"/>
              <a:t>. La </a:t>
            </a:r>
            <a:r>
              <a:rPr lang="en-US" altLang="it-IT" dirty="0" err="1"/>
              <a:t>più</a:t>
            </a:r>
            <a:r>
              <a:rPr lang="en-US" altLang="it-IT" dirty="0"/>
              <a:t> </a:t>
            </a:r>
            <a:r>
              <a:rPr lang="en-US" altLang="it-IT" dirty="0" err="1"/>
              <a:t>grande</a:t>
            </a:r>
            <a:r>
              <a:rPr lang="en-US" altLang="it-IT" dirty="0"/>
              <a:t> </a:t>
            </a:r>
            <a:r>
              <a:rPr lang="en-US" altLang="it-IT" dirty="0" err="1"/>
              <a:t>matematica</a:t>
            </a:r>
            <a:r>
              <a:rPr lang="en-US" altLang="it-IT" dirty="0"/>
              <a:t> donna di </a:t>
            </a:r>
            <a:r>
              <a:rPr lang="en-US" altLang="it-IT" dirty="0" err="1"/>
              <a:t>tutti</a:t>
            </a:r>
            <a:r>
              <a:rPr lang="en-US" altLang="it-IT" dirty="0"/>
              <a:t> </a:t>
            </a:r>
            <a:r>
              <a:rPr lang="en-US" altLang="it-IT" dirty="0" err="1"/>
              <a:t>i</a:t>
            </a:r>
            <a:r>
              <a:rPr lang="en-US" altLang="it-IT" dirty="0"/>
              <a:t> tempi (Einstein), </a:t>
            </a:r>
            <a:r>
              <a:rPr lang="en-US" altLang="it-IT" dirty="0" err="1"/>
              <a:t>uno</a:t>
            </a:r>
            <a:r>
              <a:rPr lang="en-US" altLang="it-IT" dirty="0"/>
              <a:t> </a:t>
            </a:r>
            <a:r>
              <a:rPr lang="en-US" altLang="it-IT" dirty="0" err="1"/>
              <a:t>dei</a:t>
            </a:r>
            <a:r>
              <a:rPr lang="en-US" altLang="it-IT" dirty="0"/>
              <a:t> </a:t>
            </a:r>
            <a:r>
              <a:rPr lang="en-US" altLang="it-IT" dirty="0" err="1"/>
              <a:t>più</a:t>
            </a:r>
            <a:r>
              <a:rPr lang="en-US" altLang="it-IT" dirty="0"/>
              <a:t> </a:t>
            </a:r>
            <a:r>
              <a:rPr lang="en-US" altLang="it-IT" dirty="0" err="1"/>
              <a:t>grandi</a:t>
            </a:r>
            <a:r>
              <a:rPr lang="en-US" altLang="it-IT" dirty="0"/>
              <a:t> </a:t>
            </a:r>
            <a:r>
              <a:rPr lang="en-US" altLang="it-IT" dirty="0" err="1"/>
              <a:t>matematici</a:t>
            </a:r>
            <a:r>
              <a:rPr lang="en-US" altLang="it-IT" dirty="0"/>
              <a:t> in </a:t>
            </a:r>
            <a:r>
              <a:rPr lang="en-US" altLang="it-IT" dirty="0" err="1"/>
              <a:t>assoluto</a:t>
            </a:r>
            <a:r>
              <a:rPr lang="en-US" altLang="it-IT" dirty="0"/>
              <a:t>. Hilbert propose di </a:t>
            </a:r>
            <a:r>
              <a:rPr lang="en-US" altLang="it-IT" dirty="0" err="1"/>
              <a:t>ammetterla</a:t>
            </a:r>
            <a:r>
              <a:rPr lang="en-US" altLang="it-IT" dirty="0"/>
              <a:t> </a:t>
            </a:r>
            <a:r>
              <a:rPr lang="en-US" altLang="it-IT" dirty="0" err="1"/>
              <a:t>nel</a:t>
            </a:r>
            <a:r>
              <a:rPr lang="en-US" altLang="it-IT" dirty="0"/>
              <a:t> </a:t>
            </a:r>
            <a:r>
              <a:rPr lang="en-US" altLang="it-IT" dirty="0" err="1"/>
              <a:t>corpo</a:t>
            </a:r>
            <a:r>
              <a:rPr lang="en-US" altLang="it-IT" dirty="0"/>
              <a:t> </a:t>
            </a:r>
            <a:r>
              <a:rPr lang="en-US" altLang="it-IT" dirty="0" err="1"/>
              <a:t>docente</a:t>
            </a:r>
            <a:r>
              <a:rPr lang="en-US" altLang="it-IT" dirty="0"/>
              <a:t> </a:t>
            </a:r>
            <a:r>
              <a:rPr lang="en-US" altLang="it-IT" dirty="0" err="1"/>
              <a:t>della</a:t>
            </a:r>
            <a:r>
              <a:rPr lang="en-US" altLang="it-IT" dirty="0"/>
              <a:t> </a:t>
            </a:r>
            <a:r>
              <a:rPr lang="en-US" altLang="it-IT" dirty="0" err="1"/>
              <a:t>facoltà</a:t>
            </a:r>
            <a:r>
              <a:rPr lang="en-US" altLang="it-IT" dirty="0"/>
              <a:t> di </a:t>
            </a:r>
            <a:r>
              <a:rPr lang="en-US" altLang="it-IT" dirty="0" err="1"/>
              <a:t>matematica</a:t>
            </a:r>
            <a:r>
              <a:rPr lang="en-US" altLang="it-IT" dirty="0"/>
              <a:t> di </a:t>
            </a:r>
            <a:r>
              <a:rPr lang="en-US" altLang="it-IT" dirty="0" err="1"/>
              <a:t>gottinga</a:t>
            </a:r>
            <a:r>
              <a:rPr lang="en-US" altLang="it-IT" dirty="0"/>
              <a:t>, ma la </a:t>
            </a:r>
            <a:r>
              <a:rPr lang="en-US" altLang="it-IT" dirty="0" err="1"/>
              <a:t>accettarono</a:t>
            </a:r>
            <a:r>
              <a:rPr lang="en-US" altLang="it-IT" dirty="0"/>
              <a:t> solo </a:t>
            </a:r>
            <a:r>
              <a:rPr lang="en-US" altLang="it-IT" dirty="0" err="1"/>
              <a:t>molti</a:t>
            </a:r>
            <a:r>
              <a:rPr lang="en-US" altLang="it-IT" dirty="0"/>
              <a:t> </a:t>
            </a:r>
            <a:r>
              <a:rPr lang="en-US" altLang="it-IT" dirty="0" err="1"/>
              <a:t>anni</a:t>
            </a:r>
            <a:r>
              <a:rPr lang="en-US" altLang="it-IT" dirty="0"/>
              <a:t> </a:t>
            </a:r>
            <a:r>
              <a:rPr lang="en-US" altLang="it-IT" dirty="0" err="1"/>
              <a:t>dopo</a:t>
            </a:r>
            <a:r>
              <a:rPr lang="en-US" altLang="it-IT" dirty="0"/>
              <a:t> </a:t>
            </a:r>
            <a:r>
              <a:rPr lang="en-US" altLang="it-IT" dirty="0" err="1"/>
              <a:t>perché</a:t>
            </a:r>
            <a:r>
              <a:rPr lang="en-US" altLang="it-IT" dirty="0"/>
              <a:t> donna. </a:t>
            </a:r>
            <a:r>
              <a:rPr lang="en-US" altLang="it-IT" dirty="0" err="1"/>
              <a:t>Negli</a:t>
            </a:r>
            <a:r>
              <a:rPr lang="en-US" altLang="it-IT" dirty="0"/>
              <a:t> </a:t>
            </a:r>
            <a:r>
              <a:rPr lang="en-US" altLang="it-IT" dirty="0" err="1"/>
              <a:t>anni</a:t>
            </a:r>
            <a:r>
              <a:rPr lang="en-US" altLang="it-IT" dirty="0"/>
              <a:t> </a:t>
            </a:r>
            <a:r>
              <a:rPr lang="en-US" altLang="it-IT" dirty="0" err="1"/>
              <a:t>trenta</a:t>
            </a:r>
            <a:r>
              <a:rPr lang="en-US" altLang="it-IT" dirty="0"/>
              <a:t> poi le </a:t>
            </a:r>
            <a:r>
              <a:rPr lang="en-US" altLang="it-IT" dirty="0" err="1"/>
              <a:t>venne</a:t>
            </a:r>
            <a:r>
              <a:rPr lang="en-US" altLang="it-IT" dirty="0"/>
              <a:t> </a:t>
            </a:r>
            <a:r>
              <a:rPr lang="en-US" altLang="it-IT" dirty="0" err="1"/>
              <a:t>vietato</a:t>
            </a:r>
            <a:r>
              <a:rPr lang="en-US" altLang="it-IT" dirty="0"/>
              <a:t> </a:t>
            </a:r>
            <a:r>
              <a:rPr lang="en-US" altLang="it-IT" dirty="0" err="1"/>
              <a:t>l’insegnamento</a:t>
            </a:r>
            <a:r>
              <a:rPr lang="en-US" altLang="it-IT" dirty="0"/>
              <a:t> </a:t>
            </a:r>
            <a:r>
              <a:rPr lang="en-US" altLang="it-IT" dirty="0" err="1"/>
              <a:t>perché</a:t>
            </a:r>
            <a:r>
              <a:rPr lang="en-US" altLang="it-IT" dirty="0"/>
              <a:t> </a:t>
            </a:r>
            <a:r>
              <a:rPr lang="en-US" altLang="it-IT" dirty="0" err="1"/>
              <a:t>ebrea</a:t>
            </a:r>
            <a:r>
              <a:rPr lang="en-US" altLang="it-IT" dirty="0"/>
              <a:t> e </a:t>
            </a:r>
            <a:r>
              <a:rPr lang="en-US" altLang="it-IT" dirty="0" err="1"/>
              <a:t>si</a:t>
            </a:r>
            <a:r>
              <a:rPr lang="en-US" altLang="it-IT" dirty="0"/>
              <a:t> </a:t>
            </a:r>
            <a:r>
              <a:rPr lang="en-US" altLang="it-IT" dirty="0" err="1"/>
              <a:t>trasferì</a:t>
            </a:r>
            <a:r>
              <a:rPr lang="en-US" altLang="it-IT" dirty="0"/>
              <a:t> </a:t>
            </a:r>
            <a:r>
              <a:rPr lang="en-US" altLang="it-IT" dirty="0" err="1"/>
              <a:t>negli</a:t>
            </a:r>
            <a:r>
              <a:rPr lang="en-US" altLang="it-IT" dirty="0"/>
              <a:t> </a:t>
            </a:r>
            <a:r>
              <a:rPr lang="en-US" altLang="it-IT" dirty="0" err="1"/>
              <a:t>stati</a:t>
            </a:r>
            <a:r>
              <a:rPr lang="en-US" altLang="it-IT" dirty="0"/>
              <a:t> </a:t>
            </a:r>
            <a:r>
              <a:rPr lang="en-US" altLang="it-IT" dirty="0" err="1"/>
              <a:t>uniti</a:t>
            </a:r>
            <a:r>
              <a:rPr lang="en-US" altLang="it-IT" dirty="0"/>
              <a:t>.</a:t>
            </a:r>
          </a:p>
          <a:p>
            <a:pPr eaLnBrk="1" hangingPunct="1">
              <a:spcBef>
                <a:spcPct val="0"/>
              </a:spcBef>
            </a:pPr>
            <a:endParaRPr lang="en-US" altLang="it-IT" dirty="0"/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5CF742E-F9D3-9A46-AA0B-A94EF0055EBB}" type="slidenum">
              <a:rPr lang="en-US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191971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t-IT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752479-08F6-3E43-A007-1C6B3F9D6F6A}" type="slidenum">
              <a:rPr lang="en-US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733793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42330-8540-3C4D-A688-4263E998073D}" type="datetime1">
              <a:rPr lang="it-IT"/>
              <a:pPr>
                <a:defRPr/>
              </a:pPr>
              <a:t>07/03/17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Mario Merola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B6C85-5357-0E43-8E45-4B343745EB15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248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EDB6B-331A-A64B-B49E-D1D2E9A7CA03}" type="datetime1">
              <a:rPr lang="it-IT"/>
              <a:pPr>
                <a:defRPr/>
              </a:pPr>
              <a:t>07/03/17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Mario Merola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D2704-9215-C24B-9DA0-34026BFEFD1E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64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B785C-FD4E-B545-8E2F-A3B7FB41798F}" type="datetime1">
              <a:rPr lang="it-IT"/>
              <a:pPr>
                <a:defRPr/>
              </a:pPr>
              <a:t>07/03/17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Mario Merola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CAF69-4E9C-C549-8654-D83C14E07206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487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0A337-C613-B347-BA0D-B4050DDC0BB0}" type="datetime1">
              <a:rPr lang="it-IT"/>
              <a:pPr>
                <a:defRPr/>
              </a:pPr>
              <a:t>07/03/17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Mario Merola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374F5-555F-5644-ADE1-6DCCC6C6E229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043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22CA7-C113-7641-AE3B-2DD33B30A2E2}" type="datetime1">
              <a:rPr lang="it-IT"/>
              <a:pPr>
                <a:defRPr/>
              </a:pPr>
              <a:t>07/03/17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Mario Merola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C70A7-D71F-B64E-A595-9986FEEBB384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077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B597C-99F0-4D47-A47A-AA765CC0071D}" type="datetime1">
              <a:rPr lang="it-IT"/>
              <a:pPr>
                <a:defRPr/>
              </a:pPr>
              <a:t>07/03/17</a:t>
            </a:fld>
            <a:endParaRPr lang="en-GB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Mario Merola</a:t>
            </a: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4CFDD-40C3-F14B-A747-19F93E5B4D9B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537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C6C8C-D743-4342-90D3-DCA86600D465}" type="datetime1">
              <a:rPr lang="it-IT"/>
              <a:pPr>
                <a:defRPr/>
              </a:pPr>
              <a:t>07/03/17</a:t>
            </a:fld>
            <a:endParaRPr lang="en-GB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Mario Merola</a:t>
            </a: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49DC0-81A8-2041-B7D9-B982638FEE9B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866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1BC9A-D343-3E42-848A-B7BD2060CA58}" type="datetime1">
              <a:rPr lang="it-IT"/>
              <a:pPr>
                <a:defRPr/>
              </a:pPr>
              <a:t>07/03/17</a:t>
            </a:fld>
            <a:endParaRPr lang="en-GB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Mario Merola</a:t>
            </a: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2A3B2-F08C-9341-B64A-4AB310C9A7CF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419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A47F3-3E74-1643-B31B-E5555C356F78}" type="datetime1">
              <a:rPr lang="it-IT"/>
              <a:pPr>
                <a:defRPr/>
              </a:pPr>
              <a:t>07/03/17</a:t>
            </a:fld>
            <a:endParaRPr lang="en-GB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Mario Merola</a:t>
            </a: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E3DCF-1B66-3942-ACDE-8FADD7A2C74E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70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53A05-6170-BF49-88EA-46E2711062BB}" type="datetime1">
              <a:rPr lang="it-IT"/>
              <a:pPr>
                <a:defRPr/>
              </a:pPr>
              <a:t>07/03/17</a:t>
            </a:fld>
            <a:endParaRPr lang="en-GB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Mario Merola</a:t>
            </a: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CF614-1A77-3F40-AD6A-29CFE66495E7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933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152B0-249E-9E4B-9626-13ABE5064191}" type="datetime1">
              <a:rPr lang="it-IT"/>
              <a:pPr>
                <a:defRPr/>
              </a:pPr>
              <a:t>07/03/17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Mario Merola</a:t>
            </a:r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848D0-1329-6541-957E-AFD457CD73B2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52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  <a:endParaRPr lang="en-GB" altLang="it-IT"/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GB" alt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3193C2-AA41-184B-997C-E72C1C6F491F}" type="datetime1">
              <a:rPr lang="it-IT"/>
              <a:pPr>
                <a:defRPr/>
              </a:pPr>
              <a:t>07/03/17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/>
              <a:t>Mario Merola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97C9DA0-C56D-DF4A-BEDD-DCAAF48B95F0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2" r:id="rId9"/>
    <p:sldLayoutId id="2147484010" r:id="rId10"/>
    <p:sldLayoutId id="2147484011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png"/><Relationship Id="rId12" Type="http://schemas.openxmlformats.org/officeDocument/2006/relationships/image" Target="../media/image55.png"/><Relationship Id="rId13" Type="http://schemas.openxmlformats.org/officeDocument/2006/relationships/image" Target="../media/image56.png"/><Relationship Id="rId1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0" Type="http://schemas.openxmlformats.org/officeDocument/2006/relationships/image" Target="../media/image68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6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Relationship Id="rId11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74.png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74.png"/><Relationship Id="rId6" Type="http://schemas.openxmlformats.org/officeDocument/2006/relationships/image" Target="../media/image73.png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9" Type="http://schemas.openxmlformats.org/officeDocument/2006/relationships/image" Target="../media/image77.png"/><Relationship Id="rId1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74.png"/><Relationship Id="rId6" Type="http://schemas.openxmlformats.org/officeDocument/2006/relationships/image" Target="../media/image73.png"/><Relationship Id="rId7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2.png"/><Relationship Id="rId12" Type="http://schemas.openxmlformats.org/officeDocument/2006/relationships/image" Target="../media/image83.png"/><Relationship Id="rId13" Type="http://schemas.openxmlformats.org/officeDocument/2006/relationships/image" Target="../media/image84.png"/><Relationship Id="rId14" Type="http://schemas.openxmlformats.org/officeDocument/2006/relationships/image" Target="../media/image85.png"/><Relationship Id="rId15" Type="http://schemas.openxmlformats.org/officeDocument/2006/relationships/image" Target="../media/image86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74.png"/><Relationship Id="rId6" Type="http://schemas.openxmlformats.org/officeDocument/2006/relationships/image" Target="../media/image73.png"/><Relationship Id="rId7" Type="http://schemas.openxmlformats.org/officeDocument/2006/relationships/image" Target="../media/image75.png"/><Relationship Id="rId8" Type="http://schemas.openxmlformats.org/officeDocument/2006/relationships/image" Target="../media/image79.png"/><Relationship Id="rId9" Type="http://schemas.openxmlformats.org/officeDocument/2006/relationships/image" Target="../media/image80.png"/><Relationship Id="rId10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8" Type="http://schemas.openxmlformats.org/officeDocument/2006/relationships/image" Target="../media/image10.jpe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20" Type="http://schemas.openxmlformats.org/officeDocument/2006/relationships/image" Target="../media/image32.png"/><Relationship Id="rId21" Type="http://schemas.openxmlformats.org/officeDocument/2006/relationships/image" Target="../media/image33.png"/><Relationship Id="rId10" Type="http://schemas.openxmlformats.org/officeDocument/2006/relationships/image" Target="../media/image22.png"/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image" Target="../media/image25.png"/><Relationship Id="rId14" Type="http://schemas.openxmlformats.org/officeDocument/2006/relationships/image" Target="../media/image26.png"/><Relationship Id="rId15" Type="http://schemas.openxmlformats.org/officeDocument/2006/relationships/image" Target="../media/image27.png"/><Relationship Id="rId16" Type="http://schemas.openxmlformats.org/officeDocument/2006/relationships/image" Target="../media/image28.png"/><Relationship Id="rId17" Type="http://schemas.openxmlformats.org/officeDocument/2006/relationships/image" Target="../media/image29.png"/><Relationship Id="rId18" Type="http://schemas.openxmlformats.org/officeDocument/2006/relationships/image" Target="../media/image30.png"/><Relationship Id="rId19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4" Type="http://schemas.openxmlformats.org/officeDocument/2006/relationships/video" Target="../media/media4.mp4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9.xml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Immagine 3"/>
          <p:cNvPicPr>
            <a:picLocks noChangeAspect="1"/>
          </p:cNvPicPr>
          <p:nvPr/>
        </p:nvPicPr>
        <p:blipFill>
          <a:blip r:embed="rId3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215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/>
          <p:nvPr/>
        </p:nvSpPr>
        <p:spPr>
          <a:xfrm>
            <a:off x="1832113" y="1508786"/>
            <a:ext cx="5893905" cy="1631216"/>
          </a:xfrm>
          <a:prstGeom prst="rect">
            <a:avLst/>
          </a:prstGeom>
          <a:solidFill>
            <a:schemeClr val="accent1">
              <a:lumMod val="60000"/>
              <a:lumOff val="40000"/>
              <a:alpha val="85000"/>
            </a:schemeClr>
          </a:solidFill>
          <a:ln>
            <a:noFill/>
          </a:ln>
          <a:effectLst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000" b="1" dirty="0">
                <a:ln w="19050" cmpd="sng">
                  <a:solidFill>
                    <a:srgbClr val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Simmetrie e particelle elementari</a:t>
            </a:r>
          </a:p>
        </p:txBody>
      </p:sp>
      <p:sp>
        <p:nvSpPr>
          <p:cNvPr id="6" name="Rectangle 2"/>
          <p:cNvSpPr/>
          <p:nvPr/>
        </p:nvSpPr>
        <p:spPr>
          <a:xfrm>
            <a:off x="1832113" y="3140002"/>
            <a:ext cx="5893905" cy="553998"/>
          </a:xfrm>
          <a:prstGeom prst="rect">
            <a:avLst/>
          </a:prstGeom>
          <a:solidFill>
            <a:schemeClr val="accent1">
              <a:lumMod val="60000"/>
              <a:lumOff val="40000"/>
              <a:alpha val="85000"/>
            </a:schemeClr>
          </a:solidFill>
          <a:ln>
            <a:noFill/>
          </a:ln>
          <a:effectLst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000" b="1" dirty="0">
                <a:ln w="6350" cmpd="sng">
                  <a:solidFill>
                    <a:schemeClr val="tx1">
                      <a:alpha val="54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Art &amp; Science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MendeleevFirstVers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" y="1111250"/>
            <a:ext cx="9144000" cy="4870450"/>
          </a:xfrm>
          <a:prstGeom prst="rect">
            <a:avLst/>
          </a:prstGeom>
          <a:effectLst>
            <a:outerShdw blurRad="76200" dist="762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3613">
            <a:off x="6370638" y="2124075"/>
            <a:ext cx="2273300" cy="3021013"/>
          </a:xfrm>
          <a:prstGeom prst="rect">
            <a:avLst/>
          </a:prstGeom>
          <a:ln w="57150" cmpd="sng">
            <a:solidFill>
              <a:schemeClr val="bg1"/>
            </a:solidFill>
          </a:ln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magine 2" descr="Mendeleev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4" t="44304" r="85434" b="45779"/>
          <a:stretch>
            <a:fillRect/>
          </a:stretch>
        </p:blipFill>
        <p:spPr bwMode="auto">
          <a:xfrm>
            <a:off x="827088" y="3267075"/>
            <a:ext cx="493712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6"/>
          <a:srcRect t="2379" r="1575"/>
          <a:stretch/>
        </p:blipFill>
        <p:spPr>
          <a:xfrm>
            <a:off x="5489575" y="2751593"/>
            <a:ext cx="1587500" cy="1574533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  <a:reflection stA="50000" endPos="75000" dist="101600" dir="5400000" sy="-100000" algn="bl" rotWithShape="0"/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7"/>
          <a:srcRect l="3007" t="1938" r="2337" b="1938"/>
          <a:stretch/>
        </p:blipFill>
        <p:spPr>
          <a:xfrm>
            <a:off x="5502275" y="759211"/>
            <a:ext cx="1574800" cy="1574800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  <a:reflection stA="50000" endPos="75000" dist="101600" dir="5400000" sy="-100000" algn="bl" rotWithShape="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8"/>
          <a:srcRect l="1734" t="3262" r="1892" b="1891"/>
          <a:stretch/>
        </p:blipFill>
        <p:spPr>
          <a:xfrm>
            <a:off x="5473700" y="4505173"/>
            <a:ext cx="1603375" cy="1577975"/>
          </a:xfrm>
          <a:prstGeom prst="rect">
            <a:avLst/>
          </a:prstGeom>
          <a:ln w="19050" cmpd="sng">
            <a:solidFill>
              <a:srgbClr val="000000"/>
            </a:solidFill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  <a:reflection stA="50000" endPos="75000" dist="101600" dir="5400000" sy="-100000" algn="bl" rotWithShape="0"/>
          </a:effectLst>
        </p:spPr>
      </p:pic>
      <p:pic>
        <p:nvPicPr>
          <p:cNvPr id="6" name="Immagine 5" descr="Mendeleev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4" t="34164" r="85434" b="55753"/>
          <a:stretch>
            <a:fillRect/>
          </a:stretch>
        </p:blipFill>
        <p:spPr bwMode="auto">
          <a:xfrm>
            <a:off x="827088" y="2776538"/>
            <a:ext cx="493712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 descr="Mendeleev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4" t="53885" r="85434" b="35464"/>
          <a:stretch>
            <a:fillRect/>
          </a:stretch>
        </p:blipFill>
        <p:spPr bwMode="auto">
          <a:xfrm>
            <a:off x="827088" y="3732213"/>
            <a:ext cx="4937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838" y="2289175"/>
            <a:ext cx="51276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767013"/>
            <a:ext cx="515937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"/>
          <a:stretch>
            <a:fillRect/>
          </a:stretch>
        </p:blipFill>
        <p:spPr bwMode="auto">
          <a:xfrm>
            <a:off x="8097838" y="3251200"/>
            <a:ext cx="512762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3734" y="759211"/>
            <a:ext cx="1642364" cy="1615440"/>
          </a:xfrm>
          <a:prstGeom prst="rect">
            <a:avLst/>
          </a:prstGeom>
          <a:effectLst>
            <a:outerShdw blurRad="101600" dist="101600" dir="2700000" algn="tl" rotWithShape="0">
              <a:srgbClr val="000000">
                <a:alpha val="43000"/>
              </a:srgbClr>
            </a:outerShdw>
            <a:reflection stA="50000" endPos="75000" dist="101600" dir="5400000" sy="-100000" algn="bl" rotWithShape="0"/>
          </a:effec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03731" y="2728715"/>
            <a:ext cx="1628902" cy="1615440"/>
          </a:xfrm>
          <a:prstGeom prst="rect">
            <a:avLst/>
          </a:prstGeom>
          <a:effectLst>
            <a:outerShdw blurRad="101600" dist="101600" dir="2700000" algn="tl" rotWithShape="0">
              <a:srgbClr val="000000">
                <a:alpha val="43000"/>
              </a:srgbClr>
            </a:outerShdw>
            <a:reflection stA="50000" endPos="75000" dist="101600" dir="5400000" sy="-100000" algn="bl" rotWithShape="0"/>
          </a:effec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77092" y="4459683"/>
            <a:ext cx="1636882" cy="1623465"/>
          </a:xfrm>
          <a:prstGeom prst="rect">
            <a:avLst/>
          </a:prstGeom>
          <a:effectLst>
            <a:outerShdw blurRad="101600" dist="101600" dir="2700000" algn="tl" rotWithShape="0">
              <a:srgbClr val="000000">
                <a:alpha val="43000"/>
              </a:srgbClr>
            </a:outerShdw>
            <a:reflection stA="50000" endPos="75000" dist="101600" dir="5400000" sy="-100000" algn="bl" rotWithShape="0"/>
          </a:effectLst>
        </p:spPr>
      </p:pic>
      <p:sp>
        <p:nvSpPr>
          <p:cNvPr id="17" name="CasellaDiTesto 16"/>
          <p:cNvSpPr txBox="1">
            <a:spLocks noChangeArrowheads="1"/>
          </p:cNvSpPr>
          <p:nvPr/>
        </p:nvSpPr>
        <p:spPr bwMode="auto">
          <a:xfrm>
            <a:off x="384175" y="1276350"/>
            <a:ext cx="83645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it-IT" altLang="it-IT" sz="2400"/>
              <a:t>L’intuizione che ebbe Mendeleev fu quella di ordinare gli elementi noti sia </a:t>
            </a:r>
            <a:r>
              <a:rPr lang="it-IT" altLang="it-IT" sz="2400" b="1">
                <a:solidFill>
                  <a:srgbClr val="FF0000"/>
                </a:solidFill>
              </a:rPr>
              <a:t>per peso </a:t>
            </a:r>
            <a:r>
              <a:rPr lang="it-IT" altLang="it-IT" sz="2400"/>
              <a:t>che </a:t>
            </a:r>
            <a:r>
              <a:rPr lang="it-IT" altLang="it-IT" sz="2400" b="1">
                <a:solidFill>
                  <a:srgbClr val="0000FF"/>
                </a:solidFill>
              </a:rPr>
              <a:t>per proprietà chimiche</a:t>
            </a:r>
            <a:r>
              <a:rPr lang="it-IT" altLang="it-IT" sz="2400"/>
              <a:t>, in modo geometrico su di un piano</a:t>
            </a:r>
          </a:p>
        </p:txBody>
      </p:sp>
      <p:sp>
        <p:nvSpPr>
          <p:cNvPr id="20" name="CasellaDiTesto 19"/>
          <p:cNvSpPr txBox="1">
            <a:spLocks noChangeArrowheads="1"/>
          </p:cNvSpPr>
          <p:nvPr/>
        </p:nvSpPr>
        <p:spPr bwMode="auto">
          <a:xfrm>
            <a:off x="106363" y="6083300"/>
            <a:ext cx="85042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it-IT" altLang="it-IT" sz="2400" dirty="0" err="1"/>
              <a:t>Mendeleev</a:t>
            </a:r>
            <a:r>
              <a:rPr lang="it-IT" altLang="it-IT" sz="2400" dirty="0"/>
              <a:t> era contento di aver trovato questo schema, ma </a:t>
            </a:r>
            <a:r>
              <a:rPr lang="it-IT" altLang="it-IT" sz="2400" dirty="0" smtClean="0"/>
              <a:t>gli </a:t>
            </a:r>
            <a:r>
              <a:rPr lang="it-IT" altLang="it-IT" sz="2400" dirty="0"/>
              <a:t>seccavano da morire i buchi rimasti…</a:t>
            </a:r>
          </a:p>
        </p:txBody>
      </p:sp>
      <p:grpSp>
        <p:nvGrpSpPr>
          <p:cNvPr id="28" name="Gruppo 27"/>
          <p:cNvGrpSpPr>
            <a:grpSpLocks/>
          </p:cNvGrpSpPr>
          <p:nvPr/>
        </p:nvGrpSpPr>
        <p:grpSpPr bwMode="auto">
          <a:xfrm>
            <a:off x="1320800" y="2776538"/>
            <a:ext cx="7289800" cy="1474787"/>
            <a:chOff x="1321211" y="2657273"/>
            <a:chExt cx="7289880" cy="1474968"/>
          </a:xfrm>
        </p:grpSpPr>
        <p:sp>
          <p:nvSpPr>
            <p:cNvPr id="21" name="Rettangolo 20"/>
            <p:cNvSpPr/>
            <p:nvPr/>
          </p:nvSpPr>
          <p:spPr>
            <a:xfrm>
              <a:off x="6159964" y="2657273"/>
              <a:ext cx="981086" cy="47472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22" name="Rettangolo 21"/>
            <p:cNvSpPr/>
            <p:nvPr/>
          </p:nvSpPr>
          <p:spPr>
            <a:xfrm>
              <a:off x="3246870" y="3131993"/>
              <a:ext cx="479430" cy="100024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1321211" y="2657273"/>
              <a:ext cx="481018" cy="47472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25" name="Rettangolo 24"/>
            <p:cNvSpPr/>
            <p:nvPr/>
          </p:nvSpPr>
          <p:spPr>
            <a:xfrm>
              <a:off x="1802229" y="3636880"/>
              <a:ext cx="481017" cy="47313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26" name="Rettangolo 25"/>
            <p:cNvSpPr/>
            <p:nvPr/>
          </p:nvSpPr>
          <p:spPr>
            <a:xfrm>
              <a:off x="7612543" y="3613065"/>
              <a:ext cx="998548" cy="49694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sp>
        <p:nvSpPr>
          <p:cNvPr id="24" name="CasellaDiTesto 23"/>
          <p:cNvSpPr txBox="1">
            <a:spLocks noChangeArrowheads="1"/>
          </p:cNvSpPr>
          <p:nvPr/>
        </p:nvSpPr>
        <p:spPr bwMode="auto">
          <a:xfrm>
            <a:off x="384175" y="4416425"/>
            <a:ext cx="8959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it-IT" altLang="it-IT" sz="2400"/>
              <a:t>Nel giro di pochi mesi allarga lo schema a praticamente tutti gli elementi noti alla sua epoca (noti in quanto osservati e studiati in laboratorio).</a:t>
            </a:r>
          </a:p>
        </p:txBody>
      </p:sp>
      <p:sp>
        <p:nvSpPr>
          <p:cNvPr id="27" name="Rectangle 4"/>
          <p:cNvSpPr/>
          <p:nvPr/>
        </p:nvSpPr>
        <p:spPr>
          <a:xfrm>
            <a:off x="797926" y="159718"/>
            <a:ext cx="7300439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Tavola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periodica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degli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elementi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29" name="CasellaDiTesto 28"/>
          <p:cNvSpPr txBox="1">
            <a:spLocks noChangeArrowheads="1"/>
          </p:cNvSpPr>
          <p:nvPr/>
        </p:nvSpPr>
        <p:spPr bwMode="auto">
          <a:xfrm>
            <a:off x="401638" y="838200"/>
            <a:ext cx="50815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it-IT" altLang="it-IT" sz="2400" b="1"/>
              <a:t>Dmitri Ivanovich</a:t>
            </a:r>
            <a:r>
              <a:rPr lang="it-IT" altLang="it-IT" sz="2400"/>
              <a:t> </a:t>
            </a:r>
            <a:r>
              <a:rPr lang="it-IT" altLang="it-IT" sz="2400" b="1"/>
              <a:t>Mendeleev</a:t>
            </a:r>
            <a:r>
              <a:rPr lang="it-IT" altLang="it-IT" sz="2400"/>
              <a:t>, 1865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23 L -0.56996 0.0002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L -0.56962 0.2034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10162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2879E-6 -2.85119E-6 L -0.5686 -0.21777 " pathEditMode="relative" ptsTypes="AA">
                                      <p:cBhvr>
                                        <p:cTn id="8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58698 0.1305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0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00093 L 0.5875 -0.0689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0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8545E-6 -2.84656E-6 L 0.587 -0.27331 " pathEditMode="relative" ptsTypes="AA">
                                      <p:cBhvr>
                                        <p:cTn id="1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20" grpId="0"/>
      <p:bldP spid="24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7" name="Gruppo 5"/>
          <p:cNvGrpSpPr>
            <a:grpSpLocks/>
          </p:cNvGrpSpPr>
          <p:nvPr/>
        </p:nvGrpSpPr>
        <p:grpSpPr bwMode="auto">
          <a:xfrm>
            <a:off x="1320800" y="2657475"/>
            <a:ext cx="7289800" cy="1474788"/>
            <a:chOff x="1321211" y="2657273"/>
            <a:chExt cx="7289880" cy="1474968"/>
          </a:xfrm>
        </p:grpSpPr>
        <p:sp>
          <p:nvSpPr>
            <p:cNvPr id="7" name="Rettangolo 6"/>
            <p:cNvSpPr/>
            <p:nvPr/>
          </p:nvSpPr>
          <p:spPr>
            <a:xfrm>
              <a:off x="6159964" y="2657273"/>
              <a:ext cx="981086" cy="47472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8" name="Rettangolo 7"/>
            <p:cNvSpPr/>
            <p:nvPr/>
          </p:nvSpPr>
          <p:spPr>
            <a:xfrm>
              <a:off x="3246870" y="3131994"/>
              <a:ext cx="479430" cy="100024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9" name="Rettangolo 8"/>
            <p:cNvSpPr/>
            <p:nvPr/>
          </p:nvSpPr>
          <p:spPr>
            <a:xfrm>
              <a:off x="1321211" y="2657273"/>
              <a:ext cx="481018" cy="47472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0" name="Rettangolo 9"/>
            <p:cNvSpPr/>
            <p:nvPr/>
          </p:nvSpPr>
          <p:spPr>
            <a:xfrm>
              <a:off x="1802229" y="3636881"/>
              <a:ext cx="481017" cy="47313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7612543" y="3613065"/>
              <a:ext cx="998548" cy="49694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sp>
        <p:nvSpPr>
          <p:cNvPr id="14" name="CasellaDiTesto 13"/>
          <p:cNvSpPr txBox="1">
            <a:spLocks noChangeArrowheads="1"/>
          </p:cNvSpPr>
          <p:nvPr/>
        </p:nvSpPr>
        <p:spPr bwMode="auto">
          <a:xfrm>
            <a:off x="150813" y="4164013"/>
            <a:ext cx="8977312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it-IT" altLang="it-IT" sz="2300"/>
              <a:t>Li chiamò </a:t>
            </a:r>
            <a:r>
              <a:rPr lang="it-IT" altLang="it-IT" sz="2300">
                <a:solidFill>
                  <a:srgbClr val="FF0000"/>
                </a:solidFill>
              </a:rPr>
              <a:t>eka-aluminum </a:t>
            </a:r>
            <a:r>
              <a:rPr lang="it-IT" altLang="it-IT" sz="2300"/>
              <a:t>ed </a:t>
            </a:r>
            <a:r>
              <a:rPr lang="it-IT" altLang="it-IT" sz="2300">
                <a:solidFill>
                  <a:srgbClr val="0000FF"/>
                </a:solidFill>
              </a:rPr>
              <a:t>eka-silicon </a:t>
            </a:r>
            <a:r>
              <a:rPr lang="it-IT" altLang="it-IT" sz="2300"/>
              <a:t>e li pose, rispettivamente, subito sotto l’</a:t>
            </a:r>
            <a:r>
              <a:rPr lang="it-IT" altLang="it-IT" sz="2300">
                <a:solidFill>
                  <a:srgbClr val="FF0000"/>
                </a:solidFill>
              </a:rPr>
              <a:t>alluminio</a:t>
            </a:r>
            <a:r>
              <a:rPr lang="it-IT" altLang="it-IT" sz="2300"/>
              <a:t> e sotto il </a:t>
            </a:r>
            <a:r>
              <a:rPr lang="it-IT" altLang="it-IT" sz="2300">
                <a:solidFill>
                  <a:srgbClr val="0000FF"/>
                </a:solidFill>
              </a:rPr>
              <a:t>silicio</a:t>
            </a:r>
            <a:r>
              <a:rPr lang="it-IT" altLang="it-IT" sz="2300"/>
              <a:t>, predicendone quindi il peso e anche le proprietà chimiche </a:t>
            </a:r>
          </a:p>
        </p:txBody>
      </p:sp>
      <p:pic>
        <p:nvPicPr>
          <p:cNvPr id="15" name="Immagine 14" descr="Mendeleev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1" t="34360" r="21906" b="55823"/>
          <a:stretch>
            <a:fillRect/>
          </a:stretch>
        </p:blipFill>
        <p:spPr bwMode="auto">
          <a:xfrm>
            <a:off x="6170613" y="2674938"/>
            <a:ext cx="95567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sellaDiTesto 15"/>
          <p:cNvSpPr txBox="1">
            <a:spLocks noChangeArrowheads="1"/>
          </p:cNvSpPr>
          <p:nvPr/>
        </p:nvSpPr>
        <p:spPr bwMode="auto">
          <a:xfrm>
            <a:off x="266700" y="5816600"/>
            <a:ext cx="85804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r>
              <a:rPr lang="it-IT" altLang="it-IT" sz="2000"/>
              <a:t>I chimici di tutto il mondo si scatenarono nella sfida e per Mendeleev fu un vero trionfo! Gli elementi vennero trovati da scienziati in Germania e in Francia e i loro scopritori dedicarono i loro nomi ai rispettivi paesi. </a:t>
            </a:r>
          </a:p>
        </p:txBody>
      </p:sp>
      <p:pic>
        <p:nvPicPr>
          <p:cNvPr id="13" name="Immagine 12" descr="MendeleevFirstVers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" y="990600"/>
            <a:ext cx="9144000" cy="4870450"/>
          </a:xfrm>
          <a:prstGeom prst="rect">
            <a:avLst/>
          </a:prstGeom>
          <a:effectLst>
            <a:outerShdw blurRad="76200" dist="762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ttangolo 1"/>
          <p:cNvSpPr/>
          <p:nvPr/>
        </p:nvSpPr>
        <p:spPr>
          <a:xfrm>
            <a:off x="6159500" y="2667000"/>
            <a:ext cx="981075" cy="474663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4823" name="CasellaDiTesto 11"/>
          <p:cNvSpPr txBox="1">
            <a:spLocks noChangeArrowheads="1"/>
          </p:cNvSpPr>
          <p:nvPr/>
        </p:nvSpPr>
        <p:spPr bwMode="auto">
          <a:xfrm>
            <a:off x="-15875" y="-9525"/>
            <a:ext cx="9144000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r>
              <a:rPr lang="it-IT" altLang="it-IT" sz="2300"/>
              <a:t>Mendeleev era però così convinto che la </a:t>
            </a:r>
            <a:r>
              <a:rPr lang="it-IT" altLang="it-IT" sz="2300" b="1"/>
              <a:t>bellezza ordinata </a:t>
            </a:r>
            <a:r>
              <a:rPr lang="it-IT" altLang="it-IT" sz="2300"/>
              <a:t>di questa tabella dovesse significare qualcosa di profondo, che si azzardò a fare una previsione. Si inventò due elementi chimici mai osservati da nessuno!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" grpId="0" animBg="1"/>
      <p:bldP spid="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Immagin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3" t="1945" b="2905"/>
          <a:stretch>
            <a:fillRect/>
          </a:stretch>
        </p:blipFill>
        <p:spPr bwMode="auto">
          <a:xfrm>
            <a:off x="0" y="0"/>
            <a:ext cx="3027363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egnaposto contenuto 24"/>
          <p:cNvSpPr>
            <a:spLocks noGrp="1"/>
          </p:cNvSpPr>
          <p:nvPr>
            <p:ph idx="4294967295"/>
          </p:nvPr>
        </p:nvSpPr>
        <p:spPr>
          <a:xfrm>
            <a:off x="2613000" y="632609"/>
            <a:ext cx="4841822" cy="87900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it-IT" sz="40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/>
            </a:r>
            <a:br>
              <a:rPr lang="it-IT" sz="40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</a:br>
            <a:r>
              <a:rPr lang="it-IT" sz="400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Struttura </a:t>
            </a:r>
            <a:r>
              <a:rPr lang="it-IT" sz="4000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dell’atomo</a:t>
            </a:r>
            <a:endParaRPr lang="it-IT" sz="4000" dirty="0">
              <a:solidFill>
                <a:schemeClr val="accent1">
                  <a:lumMod val="75000"/>
                </a:schemeClr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7"/>
          <a:stretch>
            <a:fillRect/>
          </a:stretch>
        </p:blipFill>
        <p:spPr bwMode="auto">
          <a:xfrm>
            <a:off x="3194050" y="2492375"/>
            <a:ext cx="5634038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5"/>
          <p:cNvSpPr txBox="1">
            <a:spLocks noChangeArrowheads="1"/>
          </p:cNvSpPr>
          <p:nvPr/>
        </p:nvSpPr>
        <p:spPr bwMode="auto">
          <a:xfrm>
            <a:off x="3738563" y="4565650"/>
            <a:ext cx="11953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it-IT" altLang="it-IT" sz="1600">
                <a:solidFill>
                  <a:srgbClr val="660066"/>
                </a:solidFill>
                <a:latin typeface="Arial" charset="0"/>
              </a:rPr>
              <a:t>atomo</a:t>
            </a:r>
            <a:r>
              <a:rPr lang="it-IT" altLang="it-IT" sz="1600">
                <a:latin typeface="Arial" charset="0"/>
              </a:rPr>
              <a:t/>
            </a:r>
            <a:br>
              <a:rPr lang="it-IT" altLang="it-IT" sz="1600">
                <a:latin typeface="Arial" charset="0"/>
              </a:rPr>
            </a:br>
            <a:r>
              <a:rPr lang="it-IT" altLang="it-IT" sz="1600">
                <a:latin typeface="Arial" charset="0"/>
              </a:rPr>
              <a:t>~10</a:t>
            </a:r>
            <a:r>
              <a:rPr lang="it-IT" altLang="it-IT" sz="1600" baseline="30000">
                <a:latin typeface="Arial" charset="0"/>
                <a:sym typeface="Symbol" charset="2"/>
              </a:rPr>
              <a:t></a:t>
            </a:r>
            <a:r>
              <a:rPr lang="it-IT" altLang="it-IT" sz="1600" baseline="30000">
                <a:latin typeface="Arial" charset="0"/>
              </a:rPr>
              <a:t>8 </a:t>
            </a:r>
            <a:r>
              <a:rPr lang="it-IT" altLang="it-IT" sz="1600">
                <a:latin typeface="Arial" charset="0"/>
              </a:rPr>
              <a:t>cm</a:t>
            </a:r>
          </a:p>
        </p:txBody>
      </p:sp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4827069" y="4301849"/>
            <a:ext cx="17198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r>
              <a:rPr lang="it-IT" altLang="it-IT" sz="1600" dirty="0">
                <a:solidFill>
                  <a:srgbClr val="800000"/>
                </a:solidFill>
                <a:latin typeface="Arial" charset="0"/>
              </a:rPr>
              <a:t>nucleo</a:t>
            </a:r>
            <a:r>
              <a:rPr lang="it-IT" altLang="it-IT" sz="1600" dirty="0">
                <a:latin typeface="Arial" charset="0"/>
              </a:rPr>
              <a:t/>
            </a:r>
            <a:br>
              <a:rPr lang="it-IT" altLang="it-IT" sz="1600" dirty="0">
                <a:latin typeface="Arial" charset="0"/>
              </a:rPr>
            </a:br>
            <a:r>
              <a:rPr lang="it-IT" altLang="it-IT" sz="1600" dirty="0">
                <a:latin typeface="Arial" charset="0"/>
              </a:rPr>
              <a:t>~10</a:t>
            </a:r>
            <a:r>
              <a:rPr lang="it-IT" altLang="it-IT" sz="1600" baseline="30000" dirty="0">
                <a:latin typeface="Arial" charset="0"/>
                <a:sym typeface="Symbol" charset="2"/>
              </a:rPr>
              <a:t></a:t>
            </a:r>
            <a:r>
              <a:rPr lang="it-IT" altLang="it-IT" sz="1600" baseline="30000" dirty="0">
                <a:latin typeface="Arial" charset="0"/>
              </a:rPr>
              <a:t>12 </a:t>
            </a:r>
            <a:r>
              <a:rPr lang="it-IT" altLang="it-IT" sz="1600" dirty="0" smtClean="0">
                <a:latin typeface="Arial" charset="0"/>
              </a:rPr>
              <a:t>cm</a:t>
            </a:r>
          </a:p>
          <a:p>
            <a:pPr algn="ctr" eaLnBrk="1" hangingPunct="1"/>
            <a:r>
              <a:rPr lang="it-IT" altLang="it-IT" sz="1600" dirty="0" smtClean="0">
                <a:latin typeface="Arial" charset="0"/>
              </a:rPr>
              <a:t>(carica positiva)</a:t>
            </a:r>
            <a:endParaRPr lang="it-IT" altLang="it-IT" sz="1600" dirty="0">
              <a:latin typeface="Arial" charset="0"/>
            </a:endParaRPr>
          </a:p>
        </p:txBody>
      </p:sp>
      <p:sp>
        <p:nvSpPr>
          <p:cNvPr id="36870" name="Text Box 7"/>
          <p:cNvSpPr txBox="1">
            <a:spLocks noChangeArrowheads="1"/>
          </p:cNvSpPr>
          <p:nvPr/>
        </p:nvSpPr>
        <p:spPr bwMode="auto">
          <a:xfrm>
            <a:off x="6576936" y="4793103"/>
            <a:ext cx="2041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it-IT" altLang="it-IT" sz="1600">
                <a:solidFill>
                  <a:srgbClr val="660066"/>
                </a:solidFill>
                <a:latin typeface="Arial" charset="0"/>
              </a:rPr>
              <a:t>nucleoni (</a:t>
            </a:r>
            <a:r>
              <a:rPr lang="it-IT" altLang="it-IT" sz="1600">
                <a:solidFill>
                  <a:srgbClr val="FF0000"/>
                </a:solidFill>
                <a:latin typeface="Arial" charset="0"/>
              </a:rPr>
              <a:t>protone</a:t>
            </a:r>
            <a:r>
              <a:rPr lang="it-IT" altLang="it-IT" sz="1600">
                <a:solidFill>
                  <a:srgbClr val="660066"/>
                </a:solidFill>
                <a:latin typeface="Arial" charset="0"/>
              </a:rPr>
              <a:t>/</a:t>
            </a:r>
            <a:r>
              <a:rPr lang="it-IT" altLang="it-IT" sz="1600">
                <a:latin typeface="Arial" charset="0"/>
              </a:rPr>
              <a:t>neutrone</a:t>
            </a:r>
            <a:r>
              <a:rPr lang="it-IT" altLang="it-IT" sz="1600">
                <a:solidFill>
                  <a:srgbClr val="660066"/>
                </a:solidFill>
                <a:latin typeface="Arial" charset="0"/>
              </a:rPr>
              <a:t>)</a:t>
            </a:r>
            <a:r>
              <a:rPr lang="it-IT" altLang="it-IT" sz="1600">
                <a:latin typeface="Arial" charset="0"/>
              </a:rPr>
              <a:t/>
            </a:r>
            <a:br>
              <a:rPr lang="it-IT" altLang="it-IT" sz="1600">
                <a:latin typeface="Arial" charset="0"/>
              </a:rPr>
            </a:br>
            <a:r>
              <a:rPr lang="it-IT" altLang="it-IT" sz="1600">
                <a:latin typeface="Arial" charset="0"/>
              </a:rPr>
              <a:t>~10</a:t>
            </a:r>
            <a:r>
              <a:rPr lang="it-IT" altLang="it-IT" sz="1600" baseline="30000">
                <a:sym typeface="Symbol" charset="2"/>
              </a:rPr>
              <a:t></a:t>
            </a:r>
            <a:r>
              <a:rPr lang="it-IT" altLang="it-IT" sz="1600" baseline="30000">
                <a:latin typeface="Arial" charset="0"/>
              </a:rPr>
              <a:t>13</a:t>
            </a:r>
            <a:r>
              <a:rPr lang="it-IT" altLang="it-IT" sz="1600">
                <a:latin typeface="Arial" charset="0"/>
              </a:rPr>
              <a:t>cm</a:t>
            </a:r>
          </a:p>
        </p:txBody>
      </p:sp>
      <p:sp>
        <p:nvSpPr>
          <p:cNvPr id="36871" name="Text Box 8"/>
          <p:cNvSpPr txBox="1">
            <a:spLocks noChangeArrowheads="1"/>
          </p:cNvSpPr>
          <p:nvPr/>
        </p:nvSpPr>
        <p:spPr bwMode="auto">
          <a:xfrm>
            <a:off x="7199313" y="2205038"/>
            <a:ext cx="17954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it-IT" altLang="it-IT" sz="1600" dirty="0" smtClean="0">
                <a:solidFill>
                  <a:srgbClr val="8585E0"/>
                </a:solidFill>
                <a:latin typeface="Arial" charset="0"/>
              </a:rPr>
              <a:t>Elettrone </a:t>
            </a:r>
          </a:p>
          <a:p>
            <a:pPr eaLnBrk="1" hangingPunct="1"/>
            <a:r>
              <a:rPr lang="it-IT" altLang="it-IT" sz="1600" dirty="0" smtClean="0">
                <a:solidFill>
                  <a:srgbClr val="8585E0"/>
                </a:solidFill>
                <a:latin typeface="Arial" charset="0"/>
              </a:rPr>
              <a:t>(carica negativa)</a:t>
            </a:r>
            <a:endParaRPr lang="it-IT" altLang="it-IT" sz="1600" dirty="0">
              <a:latin typeface="Arial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8104188" y="3663950"/>
            <a:ext cx="7286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quark</a:t>
            </a:r>
            <a:endParaRPr lang="it-IT" sz="1600" dirty="0">
              <a:latin typeface="Arial" charset="0"/>
            </a:endParaRPr>
          </a:p>
        </p:txBody>
      </p:sp>
      <p:sp>
        <p:nvSpPr>
          <p:cNvPr id="24" name="Fumetto 4 23"/>
          <p:cNvSpPr/>
          <p:nvPr/>
        </p:nvSpPr>
        <p:spPr bwMode="auto">
          <a:xfrm>
            <a:off x="2742118" y="1622742"/>
            <a:ext cx="6401882" cy="4628128"/>
          </a:xfrm>
          <a:prstGeom prst="cloudCallout">
            <a:avLst>
              <a:gd name="adj1" fmla="val -59102"/>
              <a:gd name="adj2" fmla="val 21277"/>
            </a:avLst>
          </a:prstGeom>
          <a:noFill/>
          <a:ln w="22225" cap="flat" cmpd="sng" algn="ctr">
            <a:gradFill flip="none" rotWithShape="1">
              <a:gsLst>
                <a:gs pos="0">
                  <a:schemeClr val="tx1"/>
                </a:gs>
                <a:gs pos="54000">
                  <a:prstClr val="white">
                    <a:alpha val="0"/>
                  </a:prstClr>
                </a:gs>
              </a:gsLst>
              <a:lin ang="1824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it-IT" sz="160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famigliagastaldello.it/foto/EVI/panettone-gastaldello-1000-g-404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38" y="2808288"/>
            <a:ext cx="5224462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388" y="1590675"/>
            <a:ext cx="4851401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2"/>
          <p:cNvSpPr txBox="1">
            <a:spLocks noChangeArrowheads="1"/>
          </p:cNvSpPr>
          <p:nvPr/>
        </p:nvSpPr>
        <p:spPr bwMode="auto">
          <a:xfrm>
            <a:off x="3919538" y="1590675"/>
            <a:ext cx="4775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it-IT" sz="3200" dirty="0"/>
              <a:t>Come se lo </a:t>
            </a:r>
            <a:r>
              <a:rPr lang="en-US" altLang="it-IT" sz="3200" dirty="0" err="1"/>
              <a:t>immaginava</a:t>
            </a:r>
            <a:r>
              <a:rPr lang="en-US" altLang="it-IT" sz="3200" dirty="0"/>
              <a:t> un </a:t>
            </a:r>
            <a:r>
              <a:rPr lang="en-US" altLang="it-IT" sz="3200" dirty="0" err="1"/>
              <a:t>atomo</a:t>
            </a:r>
            <a:r>
              <a:rPr lang="en-US" altLang="it-IT" sz="3200" dirty="0"/>
              <a:t>, Thomson?</a:t>
            </a:r>
          </a:p>
        </p:txBody>
      </p:sp>
      <p:sp>
        <p:nvSpPr>
          <p:cNvPr id="5" name="TextBox 21"/>
          <p:cNvSpPr txBox="1">
            <a:spLocks noChangeArrowheads="1"/>
          </p:cNvSpPr>
          <p:nvPr/>
        </p:nvSpPr>
        <p:spPr bwMode="auto">
          <a:xfrm>
            <a:off x="198438" y="171450"/>
            <a:ext cx="869473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r>
              <a:rPr lang="en-US" altLang="it-IT" sz="3200"/>
              <a:t>La prima particella elementare scoperta è stata l’elettrone nel 1897, da parte di Sir J.J. Thomson</a:t>
            </a:r>
          </a:p>
        </p:txBody>
      </p:sp>
      <p:sp>
        <p:nvSpPr>
          <p:cNvPr id="37893" name="CasellaDiTesto 3"/>
          <p:cNvSpPr txBox="1">
            <a:spLocks noChangeArrowheads="1"/>
          </p:cNvSpPr>
          <p:nvPr/>
        </p:nvSpPr>
        <p:spPr bwMode="auto">
          <a:xfrm>
            <a:off x="1166813" y="2863850"/>
            <a:ext cx="1052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GB" altLang="it-IT" dirty="0" err="1"/>
              <a:t>elettrone</a:t>
            </a:r>
            <a:endParaRPr lang="en-GB" altLang="it-IT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  <p:bldP spid="5" grpId="0"/>
      <p:bldP spid="3789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te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em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0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2" descr="RutherfordAto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325" y="1328738"/>
            <a:ext cx="3616325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ttore 1 3"/>
          <p:cNvCxnSpPr/>
          <p:nvPr/>
        </p:nvCxnSpPr>
        <p:spPr>
          <a:xfrm>
            <a:off x="2867025" y="1582738"/>
            <a:ext cx="62769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e 4"/>
          <p:cNvSpPr/>
          <p:nvPr/>
        </p:nvSpPr>
        <p:spPr>
          <a:xfrm>
            <a:off x="2725021" y="1441348"/>
            <a:ext cx="283100" cy="283100"/>
          </a:xfrm>
          <a:prstGeom prst="ellipse">
            <a:avLst/>
          </a:prstGeom>
          <a:solidFill>
            <a:srgbClr val="FF7618"/>
          </a:solidFill>
          <a:scene3d>
            <a:camera prst="orthographicFront"/>
            <a:lightRig rig="threePt" dir="t"/>
          </a:scene3d>
          <a:sp3d>
            <a:bevelT w="171450" h="190500"/>
            <a:bevelB w="203200" h="1143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Figura a mano libera 8"/>
          <p:cNvSpPr/>
          <p:nvPr/>
        </p:nvSpPr>
        <p:spPr>
          <a:xfrm>
            <a:off x="3008313" y="1555750"/>
            <a:ext cx="6135687" cy="904875"/>
          </a:xfrm>
          <a:custGeom>
            <a:avLst/>
            <a:gdLst>
              <a:gd name="connsiteX0" fmla="*/ 0 w 7772258"/>
              <a:gd name="connsiteY0" fmla="*/ 167314 h 167314"/>
              <a:gd name="connsiteX1" fmla="*/ 3277733 w 7772258"/>
              <a:gd name="connsiteY1" fmla="*/ 152104 h 167314"/>
              <a:gd name="connsiteX2" fmla="*/ 3817685 w 7772258"/>
              <a:gd name="connsiteY2" fmla="*/ 106473 h 167314"/>
              <a:gd name="connsiteX3" fmla="*/ 7772258 w 7772258"/>
              <a:gd name="connsiteY3" fmla="*/ 0 h 167314"/>
              <a:gd name="connsiteX4" fmla="*/ 7772258 w 7772258"/>
              <a:gd name="connsiteY4" fmla="*/ 0 h 167314"/>
              <a:gd name="connsiteX0" fmla="*/ 0 w 7772258"/>
              <a:gd name="connsiteY0" fmla="*/ 167314 h 167314"/>
              <a:gd name="connsiteX1" fmla="*/ 3277733 w 7772258"/>
              <a:gd name="connsiteY1" fmla="*/ 152104 h 167314"/>
              <a:gd name="connsiteX2" fmla="*/ 4129488 w 7772258"/>
              <a:gd name="connsiteY2" fmla="*/ 121683 h 167314"/>
              <a:gd name="connsiteX3" fmla="*/ 7772258 w 7772258"/>
              <a:gd name="connsiteY3" fmla="*/ 0 h 167314"/>
              <a:gd name="connsiteX4" fmla="*/ 7772258 w 7772258"/>
              <a:gd name="connsiteY4" fmla="*/ 0 h 167314"/>
              <a:gd name="connsiteX0" fmla="*/ 0 w 8032428"/>
              <a:gd name="connsiteY0" fmla="*/ 905019 h 905019"/>
              <a:gd name="connsiteX1" fmla="*/ 3277733 w 8032428"/>
              <a:gd name="connsiteY1" fmla="*/ 889809 h 905019"/>
              <a:gd name="connsiteX2" fmla="*/ 4129488 w 8032428"/>
              <a:gd name="connsiteY2" fmla="*/ 859388 h 905019"/>
              <a:gd name="connsiteX3" fmla="*/ 7772258 w 8032428"/>
              <a:gd name="connsiteY3" fmla="*/ 737705 h 905019"/>
              <a:gd name="connsiteX4" fmla="*/ 7734233 w 8032428"/>
              <a:gd name="connsiteY4" fmla="*/ 0 h 905019"/>
              <a:gd name="connsiteX0" fmla="*/ 0 w 7734370"/>
              <a:gd name="connsiteY0" fmla="*/ 905019 h 908980"/>
              <a:gd name="connsiteX1" fmla="*/ 3277733 w 7734370"/>
              <a:gd name="connsiteY1" fmla="*/ 889809 h 908980"/>
              <a:gd name="connsiteX2" fmla="*/ 4129488 w 7734370"/>
              <a:gd name="connsiteY2" fmla="*/ 859388 h 908980"/>
              <a:gd name="connsiteX3" fmla="*/ 6281688 w 7734370"/>
              <a:gd name="connsiteY3" fmla="*/ 319419 h 908980"/>
              <a:gd name="connsiteX4" fmla="*/ 7734233 w 7734370"/>
              <a:gd name="connsiteY4" fmla="*/ 0 h 908980"/>
              <a:gd name="connsiteX0" fmla="*/ 0 w 7734233"/>
              <a:gd name="connsiteY0" fmla="*/ 905019 h 908980"/>
              <a:gd name="connsiteX1" fmla="*/ 3277733 w 7734233"/>
              <a:gd name="connsiteY1" fmla="*/ 889809 h 908980"/>
              <a:gd name="connsiteX2" fmla="*/ 4129488 w 7734233"/>
              <a:gd name="connsiteY2" fmla="*/ 859388 h 908980"/>
              <a:gd name="connsiteX3" fmla="*/ 6281688 w 7734233"/>
              <a:gd name="connsiteY3" fmla="*/ 319419 h 908980"/>
              <a:gd name="connsiteX4" fmla="*/ 7734233 w 7734233"/>
              <a:gd name="connsiteY4" fmla="*/ 0 h 908980"/>
              <a:gd name="connsiteX0" fmla="*/ 0 w 7734233"/>
              <a:gd name="connsiteY0" fmla="*/ 905019 h 905019"/>
              <a:gd name="connsiteX1" fmla="*/ 3277733 w 7734233"/>
              <a:gd name="connsiteY1" fmla="*/ 889809 h 905019"/>
              <a:gd name="connsiteX2" fmla="*/ 4228352 w 7734233"/>
              <a:gd name="connsiteY2" fmla="*/ 730099 h 905019"/>
              <a:gd name="connsiteX3" fmla="*/ 6281688 w 7734233"/>
              <a:gd name="connsiteY3" fmla="*/ 319419 h 905019"/>
              <a:gd name="connsiteX4" fmla="*/ 7734233 w 7734233"/>
              <a:gd name="connsiteY4" fmla="*/ 0 h 905019"/>
              <a:gd name="connsiteX0" fmla="*/ 0 w 7734233"/>
              <a:gd name="connsiteY0" fmla="*/ 905019 h 905019"/>
              <a:gd name="connsiteX1" fmla="*/ 2661733 w 7734233"/>
              <a:gd name="connsiteY1" fmla="*/ 882203 h 905019"/>
              <a:gd name="connsiteX2" fmla="*/ 4228352 w 7734233"/>
              <a:gd name="connsiteY2" fmla="*/ 730099 h 905019"/>
              <a:gd name="connsiteX3" fmla="*/ 6281688 w 7734233"/>
              <a:gd name="connsiteY3" fmla="*/ 319419 h 905019"/>
              <a:gd name="connsiteX4" fmla="*/ 7734233 w 7734233"/>
              <a:gd name="connsiteY4" fmla="*/ 0 h 90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4233" h="905019">
                <a:moveTo>
                  <a:pt x="0" y="905019"/>
                </a:moveTo>
                <a:lnTo>
                  <a:pt x="2661733" y="882203"/>
                </a:lnTo>
                <a:cubicBezTo>
                  <a:pt x="3366458" y="853050"/>
                  <a:pt x="3625026" y="823896"/>
                  <a:pt x="4228352" y="730099"/>
                </a:cubicBezTo>
                <a:cubicBezTo>
                  <a:pt x="4831678" y="636302"/>
                  <a:pt x="5697375" y="441102"/>
                  <a:pt x="6281688" y="319419"/>
                </a:cubicBezTo>
                <a:cubicBezTo>
                  <a:pt x="6866001" y="197736"/>
                  <a:pt x="7237377" y="116613"/>
                  <a:pt x="7734233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Ovale 9"/>
          <p:cNvSpPr/>
          <p:nvPr/>
        </p:nvSpPr>
        <p:spPr>
          <a:xfrm>
            <a:off x="2728815" y="2309600"/>
            <a:ext cx="279306" cy="279306"/>
          </a:xfrm>
          <a:prstGeom prst="ellipse">
            <a:avLst/>
          </a:prstGeom>
          <a:solidFill>
            <a:srgbClr val="FF7618"/>
          </a:solidFill>
          <a:scene3d>
            <a:camera prst="orthographicFront"/>
            <a:lightRig rig="threePt" dir="t"/>
          </a:scene3d>
          <a:sp3d>
            <a:bevelT w="171450" h="190500"/>
            <a:bevelB w="203200" h="1143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" name="Figura a mano libera 10"/>
          <p:cNvSpPr/>
          <p:nvPr/>
        </p:nvSpPr>
        <p:spPr>
          <a:xfrm>
            <a:off x="2863850" y="3005138"/>
            <a:ext cx="6170613" cy="4144962"/>
          </a:xfrm>
          <a:custGeom>
            <a:avLst/>
            <a:gdLst>
              <a:gd name="connsiteX0" fmla="*/ 0 w 7772258"/>
              <a:gd name="connsiteY0" fmla="*/ 167314 h 167314"/>
              <a:gd name="connsiteX1" fmla="*/ 3277733 w 7772258"/>
              <a:gd name="connsiteY1" fmla="*/ 152104 h 167314"/>
              <a:gd name="connsiteX2" fmla="*/ 3817685 w 7772258"/>
              <a:gd name="connsiteY2" fmla="*/ 106473 h 167314"/>
              <a:gd name="connsiteX3" fmla="*/ 7772258 w 7772258"/>
              <a:gd name="connsiteY3" fmla="*/ 0 h 167314"/>
              <a:gd name="connsiteX4" fmla="*/ 7772258 w 7772258"/>
              <a:gd name="connsiteY4" fmla="*/ 0 h 167314"/>
              <a:gd name="connsiteX0" fmla="*/ 0 w 7772258"/>
              <a:gd name="connsiteY0" fmla="*/ 167314 h 167314"/>
              <a:gd name="connsiteX1" fmla="*/ 3277733 w 7772258"/>
              <a:gd name="connsiteY1" fmla="*/ 152104 h 167314"/>
              <a:gd name="connsiteX2" fmla="*/ 4129488 w 7772258"/>
              <a:gd name="connsiteY2" fmla="*/ 121683 h 167314"/>
              <a:gd name="connsiteX3" fmla="*/ 7772258 w 7772258"/>
              <a:gd name="connsiteY3" fmla="*/ 0 h 167314"/>
              <a:gd name="connsiteX4" fmla="*/ 7772258 w 7772258"/>
              <a:gd name="connsiteY4" fmla="*/ 0 h 167314"/>
              <a:gd name="connsiteX0" fmla="*/ 0 w 8032428"/>
              <a:gd name="connsiteY0" fmla="*/ 905019 h 905019"/>
              <a:gd name="connsiteX1" fmla="*/ 3277733 w 8032428"/>
              <a:gd name="connsiteY1" fmla="*/ 889809 h 905019"/>
              <a:gd name="connsiteX2" fmla="*/ 4129488 w 8032428"/>
              <a:gd name="connsiteY2" fmla="*/ 859388 h 905019"/>
              <a:gd name="connsiteX3" fmla="*/ 7772258 w 8032428"/>
              <a:gd name="connsiteY3" fmla="*/ 737705 h 905019"/>
              <a:gd name="connsiteX4" fmla="*/ 7734233 w 8032428"/>
              <a:gd name="connsiteY4" fmla="*/ 0 h 905019"/>
              <a:gd name="connsiteX0" fmla="*/ 0 w 7734370"/>
              <a:gd name="connsiteY0" fmla="*/ 905019 h 908980"/>
              <a:gd name="connsiteX1" fmla="*/ 3277733 w 7734370"/>
              <a:gd name="connsiteY1" fmla="*/ 889809 h 908980"/>
              <a:gd name="connsiteX2" fmla="*/ 4129488 w 7734370"/>
              <a:gd name="connsiteY2" fmla="*/ 859388 h 908980"/>
              <a:gd name="connsiteX3" fmla="*/ 6281688 w 7734370"/>
              <a:gd name="connsiteY3" fmla="*/ 319419 h 908980"/>
              <a:gd name="connsiteX4" fmla="*/ 7734233 w 7734370"/>
              <a:gd name="connsiteY4" fmla="*/ 0 h 908980"/>
              <a:gd name="connsiteX0" fmla="*/ 0 w 7734233"/>
              <a:gd name="connsiteY0" fmla="*/ 905019 h 908980"/>
              <a:gd name="connsiteX1" fmla="*/ 3277733 w 7734233"/>
              <a:gd name="connsiteY1" fmla="*/ 889809 h 908980"/>
              <a:gd name="connsiteX2" fmla="*/ 4129488 w 7734233"/>
              <a:gd name="connsiteY2" fmla="*/ 859388 h 908980"/>
              <a:gd name="connsiteX3" fmla="*/ 6281688 w 7734233"/>
              <a:gd name="connsiteY3" fmla="*/ 319419 h 908980"/>
              <a:gd name="connsiteX4" fmla="*/ 7734233 w 7734233"/>
              <a:gd name="connsiteY4" fmla="*/ 0 h 908980"/>
              <a:gd name="connsiteX0" fmla="*/ 0 w 7734233"/>
              <a:gd name="connsiteY0" fmla="*/ 905019 h 905019"/>
              <a:gd name="connsiteX1" fmla="*/ 3277733 w 7734233"/>
              <a:gd name="connsiteY1" fmla="*/ 889809 h 905019"/>
              <a:gd name="connsiteX2" fmla="*/ 4228352 w 7734233"/>
              <a:gd name="connsiteY2" fmla="*/ 730099 h 905019"/>
              <a:gd name="connsiteX3" fmla="*/ 6281688 w 7734233"/>
              <a:gd name="connsiteY3" fmla="*/ 319419 h 905019"/>
              <a:gd name="connsiteX4" fmla="*/ 7734233 w 7734233"/>
              <a:gd name="connsiteY4" fmla="*/ 0 h 905019"/>
              <a:gd name="connsiteX0" fmla="*/ 0 w 7734233"/>
              <a:gd name="connsiteY0" fmla="*/ 905019 h 905019"/>
              <a:gd name="connsiteX1" fmla="*/ 2661733 w 7734233"/>
              <a:gd name="connsiteY1" fmla="*/ 882203 h 905019"/>
              <a:gd name="connsiteX2" fmla="*/ 4228352 w 7734233"/>
              <a:gd name="connsiteY2" fmla="*/ 730099 h 905019"/>
              <a:gd name="connsiteX3" fmla="*/ 6281688 w 7734233"/>
              <a:gd name="connsiteY3" fmla="*/ 319419 h 905019"/>
              <a:gd name="connsiteX4" fmla="*/ 7734233 w 7734233"/>
              <a:gd name="connsiteY4" fmla="*/ 0 h 905019"/>
              <a:gd name="connsiteX0" fmla="*/ 0 w 6502232"/>
              <a:gd name="connsiteY0" fmla="*/ 776572 h 4042145"/>
              <a:gd name="connsiteX1" fmla="*/ 2661733 w 6502232"/>
              <a:gd name="connsiteY1" fmla="*/ 753756 h 4042145"/>
              <a:gd name="connsiteX2" fmla="*/ 4228352 w 6502232"/>
              <a:gd name="connsiteY2" fmla="*/ 601652 h 4042145"/>
              <a:gd name="connsiteX3" fmla="*/ 6281688 w 6502232"/>
              <a:gd name="connsiteY3" fmla="*/ 190972 h 4042145"/>
              <a:gd name="connsiteX4" fmla="*/ 6502232 w 6502232"/>
              <a:gd name="connsiteY4" fmla="*/ 4039209 h 4042145"/>
              <a:gd name="connsiteX0" fmla="*/ 0 w 6502232"/>
              <a:gd name="connsiteY0" fmla="*/ 278323 h 3549691"/>
              <a:gd name="connsiteX1" fmla="*/ 2661733 w 6502232"/>
              <a:gd name="connsiteY1" fmla="*/ 255507 h 3549691"/>
              <a:gd name="connsiteX2" fmla="*/ 4228352 w 6502232"/>
              <a:gd name="connsiteY2" fmla="*/ 103403 h 3549691"/>
              <a:gd name="connsiteX3" fmla="*/ 5186575 w 6502232"/>
              <a:gd name="connsiteY3" fmla="*/ 2004707 h 3549691"/>
              <a:gd name="connsiteX4" fmla="*/ 6502232 w 6502232"/>
              <a:gd name="connsiteY4" fmla="*/ 3540960 h 3549691"/>
              <a:gd name="connsiteX0" fmla="*/ 0 w 6502232"/>
              <a:gd name="connsiteY0" fmla="*/ 278323 h 3549333"/>
              <a:gd name="connsiteX1" fmla="*/ 2661733 w 6502232"/>
              <a:gd name="connsiteY1" fmla="*/ 255507 h 3549333"/>
              <a:gd name="connsiteX2" fmla="*/ 4228352 w 6502232"/>
              <a:gd name="connsiteY2" fmla="*/ 103403 h 3549333"/>
              <a:gd name="connsiteX3" fmla="*/ 5186575 w 6502232"/>
              <a:gd name="connsiteY3" fmla="*/ 2004707 h 3549333"/>
              <a:gd name="connsiteX4" fmla="*/ 6502232 w 6502232"/>
              <a:gd name="connsiteY4" fmla="*/ 3540960 h 3549333"/>
              <a:gd name="connsiteX0" fmla="*/ 0 w 6551234"/>
              <a:gd name="connsiteY0" fmla="*/ 278323 h 3525344"/>
              <a:gd name="connsiteX1" fmla="*/ 2661733 w 6551234"/>
              <a:gd name="connsiteY1" fmla="*/ 255507 h 3525344"/>
              <a:gd name="connsiteX2" fmla="*/ 4228352 w 6551234"/>
              <a:gd name="connsiteY2" fmla="*/ 103403 h 3525344"/>
              <a:gd name="connsiteX3" fmla="*/ 5186575 w 6551234"/>
              <a:gd name="connsiteY3" fmla="*/ 2004707 h 3525344"/>
              <a:gd name="connsiteX4" fmla="*/ 6551234 w 6551234"/>
              <a:gd name="connsiteY4" fmla="*/ 3516458 h 3525344"/>
              <a:gd name="connsiteX0" fmla="*/ 0 w 6551234"/>
              <a:gd name="connsiteY0" fmla="*/ 278323 h 3516458"/>
              <a:gd name="connsiteX1" fmla="*/ 2661733 w 6551234"/>
              <a:gd name="connsiteY1" fmla="*/ 255507 h 3516458"/>
              <a:gd name="connsiteX2" fmla="*/ 4228352 w 6551234"/>
              <a:gd name="connsiteY2" fmla="*/ 103403 h 3516458"/>
              <a:gd name="connsiteX3" fmla="*/ 5186575 w 6551234"/>
              <a:gd name="connsiteY3" fmla="*/ 2004707 h 3516458"/>
              <a:gd name="connsiteX4" fmla="*/ 6551234 w 6551234"/>
              <a:gd name="connsiteY4" fmla="*/ 3516458 h 3516458"/>
              <a:gd name="connsiteX0" fmla="*/ 0 w 6551234"/>
              <a:gd name="connsiteY0" fmla="*/ 275716 h 3513851"/>
              <a:gd name="connsiteX1" fmla="*/ 2661733 w 6551234"/>
              <a:gd name="connsiteY1" fmla="*/ 252900 h 3513851"/>
              <a:gd name="connsiteX2" fmla="*/ 4228352 w 6551234"/>
              <a:gd name="connsiteY2" fmla="*/ 100796 h 3513851"/>
              <a:gd name="connsiteX3" fmla="*/ 5223326 w 6551234"/>
              <a:gd name="connsiteY3" fmla="*/ 1965347 h 3513851"/>
              <a:gd name="connsiteX4" fmla="*/ 6551234 w 6551234"/>
              <a:gd name="connsiteY4" fmla="*/ 3513851 h 3513851"/>
              <a:gd name="connsiteX0" fmla="*/ 0 w 6551234"/>
              <a:gd name="connsiteY0" fmla="*/ 275716 h 3513851"/>
              <a:gd name="connsiteX1" fmla="*/ 2661733 w 6551234"/>
              <a:gd name="connsiteY1" fmla="*/ 252900 h 3513851"/>
              <a:gd name="connsiteX2" fmla="*/ 4228352 w 6551234"/>
              <a:gd name="connsiteY2" fmla="*/ 100796 h 3513851"/>
              <a:gd name="connsiteX3" fmla="*/ 5223326 w 6551234"/>
              <a:gd name="connsiteY3" fmla="*/ 1965347 h 3513851"/>
              <a:gd name="connsiteX4" fmla="*/ 6551234 w 6551234"/>
              <a:gd name="connsiteY4" fmla="*/ 3513851 h 3513851"/>
              <a:gd name="connsiteX0" fmla="*/ 0 w 6551234"/>
              <a:gd name="connsiteY0" fmla="*/ 59299 h 3297434"/>
              <a:gd name="connsiteX1" fmla="*/ 2661733 w 6551234"/>
              <a:gd name="connsiteY1" fmla="*/ 36483 h 3297434"/>
              <a:gd name="connsiteX2" fmla="*/ 3942506 w 6551234"/>
              <a:gd name="connsiteY2" fmla="*/ 603104 h 3297434"/>
              <a:gd name="connsiteX3" fmla="*/ 5223326 w 6551234"/>
              <a:gd name="connsiteY3" fmla="*/ 1748930 h 3297434"/>
              <a:gd name="connsiteX4" fmla="*/ 6551234 w 6551234"/>
              <a:gd name="connsiteY4" fmla="*/ 3297434 h 3297434"/>
              <a:gd name="connsiteX0" fmla="*/ 0 w 6551234"/>
              <a:gd name="connsiteY0" fmla="*/ 59299 h 3297434"/>
              <a:gd name="connsiteX1" fmla="*/ 2661733 w 6551234"/>
              <a:gd name="connsiteY1" fmla="*/ 36483 h 3297434"/>
              <a:gd name="connsiteX2" fmla="*/ 3942506 w 6551234"/>
              <a:gd name="connsiteY2" fmla="*/ 603104 h 3297434"/>
              <a:gd name="connsiteX3" fmla="*/ 5223326 w 6551234"/>
              <a:gd name="connsiteY3" fmla="*/ 1748930 h 3297434"/>
              <a:gd name="connsiteX4" fmla="*/ 6551234 w 6551234"/>
              <a:gd name="connsiteY4" fmla="*/ 3297434 h 3297434"/>
              <a:gd name="connsiteX0" fmla="*/ 0 w 6551234"/>
              <a:gd name="connsiteY0" fmla="*/ 59299 h 3297434"/>
              <a:gd name="connsiteX1" fmla="*/ 2661733 w 6551234"/>
              <a:gd name="connsiteY1" fmla="*/ 36483 h 3297434"/>
              <a:gd name="connsiteX2" fmla="*/ 3942506 w 6551234"/>
              <a:gd name="connsiteY2" fmla="*/ 603104 h 3297434"/>
              <a:gd name="connsiteX3" fmla="*/ 5223326 w 6551234"/>
              <a:gd name="connsiteY3" fmla="*/ 1748930 h 3297434"/>
              <a:gd name="connsiteX4" fmla="*/ 6551234 w 6551234"/>
              <a:gd name="connsiteY4" fmla="*/ 3297434 h 3297434"/>
              <a:gd name="connsiteX0" fmla="*/ 0 w 6551234"/>
              <a:gd name="connsiteY0" fmla="*/ 2991 h 3241126"/>
              <a:gd name="connsiteX1" fmla="*/ 2580062 w 6551234"/>
              <a:gd name="connsiteY1" fmla="*/ 86350 h 3241126"/>
              <a:gd name="connsiteX2" fmla="*/ 3942506 w 6551234"/>
              <a:gd name="connsiteY2" fmla="*/ 546796 h 3241126"/>
              <a:gd name="connsiteX3" fmla="*/ 5223326 w 6551234"/>
              <a:gd name="connsiteY3" fmla="*/ 1692622 h 3241126"/>
              <a:gd name="connsiteX4" fmla="*/ 6551234 w 6551234"/>
              <a:gd name="connsiteY4" fmla="*/ 3241126 h 3241126"/>
              <a:gd name="connsiteX0" fmla="*/ 0 w 6551234"/>
              <a:gd name="connsiteY0" fmla="*/ 1677 h 3239812"/>
              <a:gd name="connsiteX1" fmla="*/ 2580062 w 6551234"/>
              <a:gd name="connsiteY1" fmla="*/ 85036 h 3239812"/>
              <a:gd name="connsiteX2" fmla="*/ 3942506 w 6551234"/>
              <a:gd name="connsiteY2" fmla="*/ 545482 h 3239812"/>
              <a:gd name="connsiteX3" fmla="*/ 5223326 w 6551234"/>
              <a:gd name="connsiteY3" fmla="*/ 1691308 h 3239812"/>
              <a:gd name="connsiteX4" fmla="*/ 6551234 w 6551234"/>
              <a:gd name="connsiteY4" fmla="*/ 3239812 h 3239812"/>
              <a:gd name="connsiteX0" fmla="*/ 0 w 6551234"/>
              <a:gd name="connsiteY0" fmla="*/ 3504 h 3241639"/>
              <a:gd name="connsiteX1" fmla="*/ 2580062 w 6551234"/>
              <a:gd name="connsiteY1" fmla="*/ 86863 h 3241639"/>
              <a:gd name="connsiteX2" fmla="*/ 3942506 w 6551234"/>
              <a:gd name="connsiteY2" fmla="*/ 547309 h 3241639"/>
              <a:gd name="connsiteX3" fmla="*/ 5223326 w 6551234"/>
              <a:gd name="connsiteY3" fmla="*/ 1693135 h 3241639"/>
              <a:gd name="connsiteX4" fmla="*/ 6551234 w 6551234"/>
              <a:gd name="connsiteY4" fmla="*/ 3241639 h 3241639"/>
              <a:gd name="connsiteX0" fmla="*/ 0 w 6551234"/>
              <a:gd name="connsiteY0" fmla="*/ 6446 h 3244581"/>
              <a:gd name="connsiteX1" fmla="*/ 2580062 w 6551234"/>
              <a:gd name="connsiteY1" fmla="*/ 89805 h 3244581"/>
              <a:gd name="connsiteX2" fmla="*/ 3942506 w 6551234"/>
              <a:gd name="connsiteY2" fmla="*/ 550251 h 3244581"/>
              <a:gd name="connsiteX3" fmla="*/ 5223326 w 6551234"/>
              <a:gd name="connsiteY3" fmla="*/ 1696077 h 3244581"/>
              <a:gd name="connsiteX4" fmla="*/ 6551234 w 6551234"/>
              <a:gd name="connsiteY4" fmla="*/ 3244581 h 3244581"/>
              <a:gd name="connsiteX0" fmla="*/ 0 w 6551234"/>
              <a:gd name="connsiteY0" fmla="*/ 9489 h 3247624"/>
              <a:gd name="connsiteX1" fmla="*/ 2580062 w 6551234"/>
              <a:gd name="connsiteY1" fmla="*/ 92848 h 3247624"/>
              <a:gd name="connsiteX2" fmla="*/ 3942506 w 6551234"/>
              <a:gd name="connsiteY2" fmla="*/ 553294 h 3247624"/>
              <a:gd name="connsiteX3" fmla="*/ 5223326 w 6551234"/>
              <a:gd name="connsiteY3" fmla="*/ 1699120 h 3247624"/>
              <a:gd name="connsiteX4" fmla="*/ 6551234 w 6551234"/>
              <a:gd name="connsiteY4" fmla="*/ 3247624 h 3247624"/>
              <a:gd name="connsiteX0" fmla="*/ 0 w 7286249"/>
              <a:gd name="connsiteY0" fmla="*/ 9489 h 4144176"/>
              <a:gd name="connsiteX1" fmla="*/ 2580062 w 7286249"/>
              <a:gd name="connsiteY1" fmla="*/ 92848 h 4144176"/>
              <a:gd name="connsiteX2" fmla="*/ 3942506 w 7286249"/>
              <a:gd name="connsiteY2" fmla="*/ 553294 h 4144176"/>
              <a:gd name="connsiteX3" fmla="*/ 5223326 w 7286249"/>
              <a:gd name="connsiteY3" fmla="*/ 1699120 h 4144176"/>
              <a:gd name="connsiteX4" fmla="*/ 7286249 w 7286249"/>
              <a:gd name="connsiteY4" fmla="*/ 4144176 h 414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6249" h="4144176">
                <a:moveTo>
                  <a:pt x="0" y="9489"/>
                </a:moveTo>
                <a:cubicBezTo>
                  <a:pt x="887244" y="1884"/>
                  <a:pt x="1931145" y="-30455"/>
                  <a:pt x="2580062" y="92848"/>
                </a:cubicBezTo>
                <a:cubicBezTo>
                  <a:pt x="3228979" y="216151"/>
                  <a:pt x="3501962" y="285582"/>
                  <a:pt x="3942506" y="553294"/>
                </a:cubicBezTo>
                <a:cubicBezTo>
                  <a:pt x="4383050" y="821006"/>
                  <a:pt x="4788538" y="1250065"/>
                  <a:pt x="5223326" y="1699120"/>
                </a:cubicBezTo>
                <a:cubicBezTo>
                  <a:pt x="5658114" y="2148175"/>
                  <a:pt x="7022154" y="3803419"/>
                  <a:pt x="7286249" y="414417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" name="Ovale 11"/>
          <p:cNvSpPr/>
          <p:nvPr/>
        </p:nvSpPr>
        <p:spPr>
          <a:xfrm>
            <a:off x="2728815" y="2873699"/>
            <a:ext cx="279306" cy="279306"/>
          </a:xfrm>
          <a:prstGeom prst="ellipse">
            <a:avLst/>
          </a:prstGeom>
          <a:solidFill>
            <a:srgbClr val="FF7618"/>
          </a:solidFill>
          <a:scene3d>
            <a:camera prst="orthographicFront"/>
            <a:lightRig rig="threePt" dir="t"/>
          </a:scene3d>
          <a:sp3d>
            <a:bevelT w="171450" h="190500"/>
            <a:bevelB w="203200" h="1143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2" name="Figura a mano libera 12"/>
          <p:cNvSpPr/>
          <p:nvPr/>
        </p:nvSpPr>
        <p:spPr>
          <a:xfrm>
            <a:off x="2867025" y="2840038"/>
            <a:ext cx="3681413" cy="2130425"/>
          </a:xfrm>
          <a:custGeom>
            <a:avLst/>
            <a:gdLst>
              <a:gd name="connsiteX0" fmla="*/ 0 w 7772258"/>
              <a:gd name="connsiteY0" fmla="*/ 167314 h 167314"/>
              <a:gd name="connsiteX1" fmla="*/ 3277733 w 7772258"/>
              <a:gd name="connsiteY1" fmla="*/ 152104 h 167314"/>
              <a:gd name="connsiteX2" fmla="*/ 3817685 w 7772258"/>
              <a:gd name="connsiteY2" fmla="*/ 106473 h 167314"/>
              <a:gd name="connsiteX3" fmla="*/ 7772258 w 7772258"/>
              <a:gd name="connsiteY3" fmla="*/ 0 h 167314"/>
              <a:gd name="connsiteX4" fmla="*/ 7772258 w 7772258"/>
              <a:gd name="connsiteY4" fmla="*/ 0 h 167314"/>
              <a:gd name="connsiteX0" fmla="*/ 0 w 7772258"/>
              <a:gd name="connsiteY0" fmla="*/ 167314 h 167314"/>
              <a:gd name="connsiteX1" fmla="*/ 3277733 w 7772258"/>
              <a:gd name="connsiteY1" fmla="*/ 152104 h 167314"/>
              <a:gd name="connsiteX2" fmla="*/ 4129488 w 7772258"/>
              <a:gd name="connsiteY2" fmla="*/ 121683 h 167314"/>
              <a:gd name="connsiteX3" fmla="*/ 7772258 w 7772258"/>
              <a:gd name="connsiteY3" fmla="*/ 0 h 167314"/>
              <a:gd name="connsiteX4" fmla="*/ 7772258 w 7772258"/>
              <a:gd name="connsiteY4" fmla="*/ 0 h 167314"/>
              <a:gd name="connsiteX0" fmla="*/ 0 w 8032428"/>
              <a:gd name="connsiteY0" fmla="*/ 905019 h 905019"/>
              <a:gd name="connsiteX1" fmla="*/ 3277733 w 8032428"/>
              <a:gd name="connsiteY1" fmla="*/ 889809 h 905019"/>
              <a:gd name="connsiteX2" fmla="*/ 4129488 w 8032428"/>
              <a:gd name="connsiteY2" fmla="*/ 859388 h 905019"/>
              <a:gd name="connsiteX3" fmla="*/ 7772258 w 8032428"/>
              <a:gd name="connsiteY3" fmla="*/ 737705 h 905019"/>
              <a:gd name="connsiteX4" fmla="*/ 7734233 w 8032428"/>
              <a:gd name="connsiteY4" fmla="*/ 0 h 905019"/>
              <a:gd name="connsiteX0" fmla="*/ 0 w 7734370"/>
              <a:gd name="connsiteY0" fmla="*/ 905019 h 908980"/>
              <a:gd name="connsiteX1" fmla="*/ 3277733 w 7734370"/>
              <a:gd name="connsiteY1" fmla="*/ 889809 h 908980"/>
              <a:gd name="connsiteX2" fmla="*/ 4129488 w 7734370"/>
              <a:gd name="connsiteY2" fmla="*/ 859388 h 908980"/>
              <a:gd name="connsiteX3" fmla="*/ 6281688 w 7734370"/>
              <a:gd name="connsiteY3" fmla="*/ 319419 h 908980"/>
              <a:gd name="connsiteX4" fmla="*/ 7734233 w 7734370"/>
              <a:gd name="connsiteY4" fmla="*/ 0 h 908980"/>
              <a:gd name="connsiteX0" fmla="*/ 0 w 7734233"/>
              <a:gd name="connsiteY0" fmla="*/ 905019 h 908980"/>
              <a:gd name="connsiteX1" fmla="*/ 3277733 w 7734233"/>
              <a:gd name="connsiteY1" fmla="*/ 889809 h 908980"/>
              <a:gd name="connsiteX2" fmla="*/ 4129488 w 7734233"/>
              <a:gd name="connsiteY2" fmla="*/ 859388 h 908980"/>
              <a:gd name="connsiteX3" fmla="*/ 6281688 w 7734233"/>
              <a:gd name="connsiteY3" fmla="*/ 319419 h 908980"/>
              <a:gd name="connsiteX4" fmla="*/ 7734233 w 7734233"/>
              <a:gd name="connsiteY4" fmla="*/ 0 h 908980"/>
              <a:gd name="connsiteX0" fmla="*/ 0 w 7734233"/>
              <a:gd name="connsiteY0" fmla="*/ 905019 h 905019"/>
              <a:gd name="connsiteX1" fmla="*/ 3277733 w 7734233"/>
              <a:gd name="connsiteY1" fmla="*/ 889809 h 905019"/>
              <a:gd name="connsiteX2" fmla="*/ 4228352 w 7734233"/>
              <a:gd name="connsiteY2" fmla="*/ 730099 h 905019"/>
              <a:gd name="connsiteX3" fmla="*/ 6281688 w 7734233"/>
              <a:gd name="connsiteY3" fmla="*/ 319419 h 905019"/>
              <a:gd name="connsiteX4" fmla="*/ 7734233 w 7734233"/>
              <a:gd name="connsiteY4" fmla="*/ 0 h 905019"/>
              <a:gd name="connsiteX0" fmla="*/ 0 w 7734233"/>
              <a:gd name="connsiteY0" fmla="*/ 905019 h 905019"/>
              <a:gd name="connsiteX1" fmla="*/ 2661733 w 7734233"/>
              <a:gd name="connsiteY1" fmla="*/ 882203 h 905019"/>
              <a:gd name="connsiteX2" fmla="*/ 4228352 w 7734233"/>
              <a:gd name="connsiteY2" fmla="*/ 730099 h 905019"/>
              <a:gd name="connsiteX3" fmla="*/ 6281688 w 7734233"/>
              <a:gd name="connsiteY3" fmla="*/ 319419 h 905019"/>
              <a:gd name="connsiteX4" fmla="*/ 7734233 w 7734233"/>
              <a:gd name="connsiteY4" fmla="*/ 0 h 905019"/>
              <a:gd name="connsiteX0" fmla="*/ 11702 w 6432489"/>
              <a:gd name="connsiteY0" fmla="*/ 697288 h 2794232"/>
              <a:gd name="connsiteX1" fmla="*/ 2673435 w 6432489"/>
              <a:gd name="connsiteY1" fmla="*/ 674472 h 2794232"/>
              <a:gd name="connsiteX2" fmla="*/ 4240054 w 6432489"/>
              <a:gd name="connsiteY2" fmla="*/ 522368 h 2794232"/>
              <a:gd name="connsiteX3" fmla="*/ 6293390 w 6432489"/>
              <a:gd name="connsiteY3" fmla="*/ 111688 h 2794232"/>
              <a:gd name="connsiteX4" fmla="*/ 28923 w 6432489"/>
              <a:gd name="connsiteY4" fmla="*/ 2790150 h 2794232"/>
              <a:gd name="connsiteX0" fmla="*/ 10211 w 6430998"/>
              <a:gd name="connsiteY0" fmla="*/ 697288 h 2801504"/>
              <a:gd name="connsiteX1" fmla="*/ 2671944 w 6430998"/>
              <a:gd name="connsiteY1" fmla="*/ 674472 h 2801504"/>
              <a:gd name="connsiteX2" fmla="*/ 4238563 w 6430998"/>
              <a:gd name="connsiteY2" fmla="*/ 522368 h 2801504"/>
              <a:gd name="connsiteX3" fmla="*/ 6291899 w 6430998"/>
              <a:gd name="connsiteY3" fmla="*/ 111688 h 2801504"/>
              <a:gd name="connsiteX4" fmla="*/ 27432 w 6430998"/>
              <a:gd name="connsiteY4" fmla="*/ 2790150 h 2801504"/>
              <a:gd name="connsiteX0" fmla="*/ 31145 w 4307271"/>
              <a:gd name="connsiteY0" fmla="*/ 197808 h 2310307"/>
              <a:gd name="connsiteX1" fmla="*/ 2692878 w 4307271"/>
              <a:gd name="connsiteY1" fmla="*/ 174992 h 2310307"/>
              <a:gd name="connsiteX2" fmla="*/ 4259497 w 4307271"/>
              <a:gd name="connsiteY2" fmla="*/ 22888 h 2310307"/>
              <a:gd name="connsiteX3" fmla="*/ 3543869 w 4307271"/>
              <a:gd name="connsiteY3" fmla="*/ 729474 h 2310307"/>
              <a:gd name="connsiteX4" fmla="*/ 48366 w 4307271"/>
              <a:gd name="connsiteY4" fmla="*/ 2290670 h 2310307"/>
              <a:gd name="connsiteX0" fmla="*/ 31367 w 4307493"/>
              <a:gd name="connsiteY0" fmla="*/ 197808 h 2309898"/>
              <a:gd name="connsiteX1" fmla="*/ 2693100 w 4307493"/>
              <a:gd name="connsiteY1" fmla="*/ 174992 h 2309898"/>
              <a:gd name="connsiteX2" fmla="*/ 4259719 w 4307493"/>
              <a:gd name="connsiteY2" fmla="*/ 22888 h 2309898"/>
              <a:gd name="connsiteX3" fmla="*/ 3544091 w 4307493"/>
              <a:gd name="connsiteY3" fmla="*/ 729474 h 2309898"/>
              <a:gd name="connsiteX4" fmla="*/ 48588 w 4307493"/>
              <a:gd name="connsiteY4" fmla="*/ 2290670 h 2309898"/>
              <a:gd name="connsiteX0" fmla="*/ 30949 w 4305557"/>
              <a:gd name="connsiteY0" fmla="*/ 197808 h 2310650"/>
              <a:gd name="connsiteX1" fmla="*/ 2692682 w 4305557"/>
              <a:gd name="connsiteY1" fmla="*/ 174992 h 2310650"/>
              <a:gd name="connsiteX2" fmla="*/ 4259301 w 4305557"/>
              <a:gd name="connsiteY2" fmla="*/ 22888 h 2310650"/>
              <a:gd name="connsiteX3" fmla="*/ 3543673 w 4305557"/>
              <a:gd name="connsiteY3" fmla="*/ 729474 h 2310650"/>
              <a:gd name="connsiteX4" fmla="*/ 48170 w 4305557"/>
              <a:gd name="connsiteY4" fmla="*/ 2290670 h 2310650"/>
              <a:gd name="connsiteX0" fmla="*/ 30716 w 4303174"/>
              <a:gd name="connsiteY0" fmla="*/ 197808 h 2311036"/>
              <a:gd name="connsiteX1" fmla="*/ 2692449 w 4303174"/>
              <a:gd name="connsiteY1" fmla="*/ 174992 h 2311036"/>
              <a:gd name="connsiteX2" fmla="*/ 4259068 w 4303174"/>
              <a:gd name="connsiteY2" fmla="*/ 22888 h 2311036"/>
              <a:gd name="connsiteX3" fmla="*/ 3543440 w 4303174"/>
              <a:gd name="connsiteY3" fmla="*/ 729474 h 2311036"/>
              <a:gd name="connsiteX4" fmla="*/ 47937 w 4303174"/>
              <a:gd name="connsiteY4" fmla="*/ 2290670 h 2311036"/>
              <a:gd name="connsiteX0" fmla="*/ 29477 w 3805306"/>
              <a:gd name="connsiteY0" fmla="*/ 34859 h 2146594"/>
              <a:gd name="connsiteX1" fmla="*/ 2691210 w 3805306"/>
              <a:gd name="connsiteY1" fmla="*/ 12043 h 2146594"/>
              <a:gd name="connsiteX2" fmla="*/ 3459756 w 3805306"/>
              <a:gd name="connsiteY2" fmla="*/ 241614 h 2146594"/>
              <a:gd name="connsiteX3" fmla="*/ 3542201 w 3805306"/>
              <a:gd name="connsiteY3" fmla="*/ 566525 h 2146594"/>
              <a:gd name="connsiteX4" fmla="*/ 46698 w 3805306"/>
              <a:gd name="connsiteY4" fmla="*/ 2127721 h 2146594"/>
              <a:gd name="connsiteX0" fmla="*/ 28293 w 3664227"/>
              <a:gd name="connsiteY0" fmla="*/ 22816 h 2134812"/>
              <a:gd name="connsiteX1" fmla="*/ 2690026 w 3664227"/>
              <a:gd name="connsiteY1" fmla="*/ 0 h 2134812"/>
              <a:gd name="connsiteX2" fmla="*/ 2858116 w 3664227"/>
              <a:gd name="connsiteY2" fmla="*/ 95661 h 2134812"/>
              <a:gd name="connsiteX3" fmla="*/ 3541017 w 3664227"/>
              <a:gd name="connsiteY3" fmla="*/ 554482 h 2134812"/>
              <a:gd name="connsiteX4" fmla="*/ 45514 w 3664227"/>
              <a:gd name="connsiteY4" fmla="*/ 2115678 h 2134812"/>
              <a:gd name="connsiteX0" fmla="*/ 28293 w 3665121"/>
              <a:gd name="connsiteY0" fmla="*/ 22816 h 2134812"/>
              <a:gd name="connsiteX1" fmla="*/ 2690026 w 3665121"/>
              <a:gd name="connsiteY1" fmla="*/ 0 h 2134812"/>
              <a:gd name="connsiteX2" fmla="*/ 2858116 w 3665121"/>
              <a:gd name="connsiteY2" fmla="*/ 95661 h 2134812"/>
              <a:gd name="connsiteX3" fmla="*/ 3541017 w 3665121"/>
              <a:gd name="connsiteY3" fmla="*/ 554482 h 2134812"/>
              <a:gd name="connsiteX4" fmla="*/ 45514 w 3665121"/>
              <a:gd name="connsiteY4" fmla="*/ 2115678 h 2134812"/>
              <a:gd name="connsiteX0" fmla="*/ 28293 w 3663624"/>
              <a:gd name="connsiteY0" fmla="*/ 22816 h 2134812"/>
              <a:gd name="connsiteX1" fmla="*/ 2690026 w 3663624"/>
              <a:gd name="connsiteY1" fmla="*/ 0 h 2134812"/>
              <a:gd name="connsiteX2" fmla="*/ 2858116 w 3663624"/>
              <a:gd name="connsiteY2" fmla="*/ 95661 h 2134812"/>
              <a:gd name="connsiteX3" fmla="*/ 3541017 w 3663624"/>
              <a:gd name="connsiteY3" fmla="*/ 554482 h 2134812"/>
              <a:gd name="connsiteX4" fmla="*/ 45514 w 3663624"/>
              <a:gd name="connsiteY4" fmla="*/ 2115678 h 2134812"/>
              <a:gd name="connsiteX0" fmla="*/ 28293 w 3678277"/>
              <a:gd name="connsiteY0" fmla="*/ 14177 h 2126173"/>
              <a:gd name="connsiteX1" fmla="*/ 1782862 w 3678277"/>
              <a:gd name="connsiteY1" fmla="*/ 0 h 2126173"/>
              <a:gd name="connsiteX2" fmla="*/ 2858116 w 3678277"/>
              <a:gd name="connsiteY2" fmla="*/ 87022 h 2126173"/>
              <a:gd name="connsiteX3" fmla="*/ 3541017 w 3678277"/>
              <a:gd name="connsiteY3" fmla="*/ 545843 h 2126173"/>
              <a:gd name="connsiteX4" fmla="*/ 45514 w 3678277"/>
              <a:gd name="connsiteY4" fmla="*/ 2107039 h 2126173"/>
              <a:gd name="connsiteX0" fmla="*/ 28358 w 3684567"/>
              <a:gd name="connsiteY0" fmla="*/ 14177 h 2126216"/>
              <a:gd name="connsiteX1" fmla="*/ 1782927 w 3684567"/>
              <a:gd name="connsiteY1" fmla="*/ 0 h 2126216"/>
              <a:gd name="connsiteX2" fmla="*/ 2892739 w 3684567"/>
              <a:gd name="connsiteY2" fmla="*/ 65424 h 2126216"/>
              <a:gd name="connsiteX3" fmla="*/ 3541082 w 3684567"/>
              <a:gd name="connsiteY3" fmla="*/ 545843 h 2126216"/>
              <a:gd name="connsiteX4" fmla="*/ 45579 w 3684567"/>
              <a:gd name="connsiteY4" fmla="*/ 2107039 h 2126216"/>
              <a:gd name="connsiteX0" fmla="*/ 28358 w 3685500"/>
              <a:gd name="connsiteY0" fmla="*/ 14177 h 2126216"/>
              <a:gd name="connsiteX1" fmla="*/ 1782927 w 3685500"/>
              <a:gd name="connsiteY1" fmla="*/ 0 h 2126216"/>
              <a:gd name="connsiteX2" fmla="*/ 2892739 w 3685500"/>
              <a:gd name="connsiteY2" fmla="*/ 65424 h 2126216"/>
              <a:gd name="connsiteX3" fmla="*/ 3541082 w 3685500"/>
              <a:gd name="connsiteY3" fmla="*/ 545843 h 2126216"/>
              <a:gd name="connsiteX4" fmla="*/ 45579 w 3685500"/>
              <a:gd name="connsiteY4" fmla="*/ 2107039 h 2126216"/>
              <a:gd name="connsiteX0" fmla="*/ 28358 w 3685730"/>
              <a:gd name="connsiteY0" fmla="*/ 14177 h 2126216"/>
              <a:gd name="connsiteX1" fmla="*/ 1782927 w 3685730"/>
              <a:gd name="connsiteY1" fmla="*/ 0 h 2126216"/>
              <a:gd name="connsiteX2" fmla="*/ 2892739 w 3685730"/>
              <a:gd name="connsiteY2" fmla="*/ 65424 h 2126216"/>
              <a:gd name="connsiteX3" fmla="*/ 3541082 w 3685730"/>
              <a:gd name="connsiteY3" fmla="*/ 545843 h 2126216"/>
              <a:gd name="connsiteX4" fmla="*/ 45579 w 3685730"/>
              <a:gd name="connsiteY4" fmla="*/ 2107039 h 2126216"/>
              <a:gd name="connsiteX0" fmla="*/ 28326 w 3682516"/>
              <a:gd name="connsiteY0" fmla="*/ 18701 h 2130672"/>
              <a:gd name="connsiteX1" fmla="*/ 1782895 w 3682516"/>
              <a:gd name="connsiteY1" fmla="*/ 4524 h 2130672"/>
              <a:gd name="connsiteX2" fmla="*/ 2875428 w 3682516"/>
              <a:gd name="connsiteY2" fmla="*/ 104505 h 2130672"/>
              <a:gd name="connsiteX3" fmla="*/ 3541050 w 3682516"/>
              <a:gd name="connsiteY3" fmla="*/ 550367 h 2130672"/>
              <a:gd name="connsiteX4" fmla="*/ 45547 w 3682516"/>
              <a:gd name="connsiteY4" fmla="*/ 2111563 h 2130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2516" h="2130672">
                <a:moveTo>
                  <a:pt x="28326" y="18701"/>
                </a:moveTo>
                <a:cubicBezTo>
                  <a:pt x="613182" y="13975"/>
                  <a:pt x="1308378" y="-9777"/>
                  <a:pt x="1782895" y="4524"/>
                </a:cubicBezTo>
                <a:cubicBezTo>
                  <a:pt x="2257412" y="18825"/>
                  <a:pt x="2573762" y="61047"/>
                  <a:pt x="2875428" y="104505"/>
                </a:cubicBezTo>
                <a:cubicBezTo>
                  <a:pt x="3179116" y="148254"/>
                  <a:pt x="4012697" y="215857"/>
                  <a:pt x="3541050" y="550367"/>
                </a:cubicBezTo>
                <a:cubicBezTo>
                  <a:pt x="3069403" y="884877"/>
                  <a:pt x="-437430" y="2311450"/>
                  <a:pt x="45547" y="211156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3" name="Ovale 13"/>
          <p:cNvSpPr/>
          <p:nvPr/>
        </p:nvSpPr>
        <p:spPr>
          <a:xfrm>
            <a:off x="2725021" y="2700027"/>
            <a:ext cx="279306" cy="279306"/>
          </a:xfrm>
          <a:prstGeom prst="ellipse">
            <a:avLst/>
          </a:prstGeom>
          <a:solidFill>
            <a:srgbClr val="FF7618"/>
          </a:solidFill>
          <a:scene3d>
            <a:camera prst="orthographicFront"/>
            <a:lightRig rig="threePt" dir="t"/>
          </a:scene3d>
          <a:sp3d>
            <a:bevelT w="171450" h="190500"/>
            <a:bevelB w="203200" h="1143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41300" y="4705350"/>
            <a:ext cx="87931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it-IT" sz="2400"/>
              <a:t>Nel 1911, Sir Ernest Rutherford scopre il nucleo atomico usando particelle alpha come proiettili. 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41300" y="5073650"/>
            <a:ext cx="7696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it-IT" sz="2400"/>
              <a:t>                                                          Poco dopo il nucleo viene interpretato come un composto di protoni e di neutroni. </a:t>
            </a:r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254552" y="5826125"/>
            <a:ext cx="89027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it-IT" sz="2400"/>
              <a:t>Nel  1967 un esperimento analogo a Stanford dimostra che protoni e neutroni sono a loro volta composti da quarks (particelle elementari)</a:t>
            </a:r>
          </a:p>
        </p:txBody>
      </p:sp>
      <p:pic>
        <p:nvPicPr>
          <p:cNvPr id="19" name="Picture 2" descr="ttp://i.dailymail.co.uk/i/pix/2008/09/23/article-1060295-02C4137300000578-448_470x31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38" y="720725"/>
            <a:ext cx="5915025" cy="3902075"/>
          </a:xfrm>
          <a:prstGeom prst="rect">
            <a:avLst/>
          </a:prstGeom>
          <a:noFill/>
          <a:effectLst>
            <a:outerShdw blurRad="254000" dist="2540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24"/>
          <p:cNvSpPr/>
          <p:nvPr/>
        </p:nvSpPr>
        <p:spPr>
          <a:xfrm>
            <a:off x="1196975" y="1256749"/>
            <a:ext cx="1149350" cy="2179222"/>
          </a:xfrm>
          <a:prstGeom prst="rect">
            <a:avLst/>
          </a:prstGeom>
          <a:solidFill>
            <a:srgbClr val="FF0000">
              <a:alpha val="10000"/>
            </a:srgbClr>
          </a:solidFill>
          <a:ln w="28575" cmpd="sng">
            <a:solidFill>
              <a:schemeClr val="tx1"/>
            </a:solidFill>
          </a:ln>
          <a:effectLst>
            <a:outerShdw blurRad="40000" dist="86487" dir="2700000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8565E-6 7.13955E-6 L 0.85428 7.13955E-6 " pathEditMode="relative" ptsTypes="AA">
                                      <p:cBhvr>
                                        <p:cTn id="3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437E-6 -6.43221E-7 C 0.0429 -0.00046 0.19524 0.00046 0.25812 -0.00301 C 0.321 -0.00648 0.33142 -0.00972 0.37693 -0.02129 C 0.42244 -0.03285 0.45475 -0.04535 0.53083 -0.07219 C 0.60691 -0.09903 0.77019 -0.15965 0.83325 -0.18279 " pathEditMode="relative" rAng="0" ptsTypes="aaaaa">
                                      <p:cBhvr>
                                        <p:cTn id="5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54" y="-911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C 0.04584 0.00301 0.20052 -0.0118 0.27483 0.01875 C 0.34913 0.04931 0.37865 0.08449 0.44549 0.18264 C 0.51233 0.28079 0.62778 0.51898 0.6757 0.60764 " pathEditMode="relative" rAng="0" ptsTypes="aaaa">
                                      <p:cBhvr>
                                        <p:cTn id="8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85" y="29792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7 C 0.04306 0.00046 0.19254 -0.00856 0.25799 0.00278 C 0.32344 0.01412 0.42865 0.0206 0.39323 0.06782 C 0.35782 0.11505 0.17049 0.21042 0.04532 0.28611 C -0.07986 0.36181 -0.27413 0.47315 -0.35816 0.52245 " pathEditMode="relative" rAng="0" ptsTypes="aaaaa">
                                      <p:cBhvr>
                                        <p:cTn id="10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4" y="25694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tem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5" descr="tem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Immagine 2" descr="RutherfordAto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325" y="1328738"/>
            <a:ext cx="3616325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>
            <a:off x="2201863" y="1838325"/>
            <a:ext cx="4486275" cy="11255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70739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201863" y="2963863"/>
            <a:ext cx="4486275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70739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01863" y="3954463"/>
            <a:ext cx="4638675" cy="5810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70739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temp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-73025"/>
            <a:ext cx="9144000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/>
          <p:cNvSpPr/>
          <p:nvPr/>
        </p:nvSpPr>
        <p:spPr>
          <a:xfrm>
            <a:off x="680700" y="13640"/>
            <a:ext cx="7915645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Ma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cosa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tiene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assieme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queste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strutture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?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68288" y="4767263"/>
            <a:ext cx="86090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r>
              <a:rPr lang="en-US" altLang="it-IT" sz="2400"/>
              <a:t>I fotoni (la luce), quando si trovano in uno stato particolare, detto di </a:t>
            </a:r>
            <a:r>
              <a:rPr lang="en-US" altLang="it-IT" sz="2400" b="1" i="1"/>
              <a:t>particella virtuale. </a:t>
            </a:r>
            <a:r>
              <a:rPr lang="en-US" altLang="it-IT" sz="2400"/>
              <a:t>La forza </a:t>
            </a:r>
            <a:r>
              <a:rPr lang="en-US" altLang="it-IT" sz="2400" b="1" i="1">
                <a:solidFill>
                  <a:srgbClr val="FF0000"/>
                </a:solidFill>
              </a:rPr>
              <a:t>elettromagnetica</a:t>
            </a:r>
            <a:r>
              <a:rPr lang="en-US" altLang="it-IT" sz="2400"/>
              <a:t> è dovuta al loro continuo scambio tra particelle cariche (un fenomeno quantistico).</a:t>
            </a:r>
          </a:p>
        </p:txBody>
      </p:sp>
      <p:pic>
        <p:nvPicPr>
          <p:cNvPr id="11" name="Immagine 12" descr="temp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8" t="41486" r="22905" b="39134"/>
          <a:stretch/>
        </p:blipFill>
        <p:spPr>
          <a:xfrm rot="19146430">
            <a:off x="7013575" y="2314575"/>
            <a:ext cx="1185863" cy="501650"/>
          </a:xfrm>
          <a:prstGeom prst="rect">
            <a:avLst/>
          </a:prstGeom>
          <a:effectLst>
            <a:outerShdw blurRad="50800" dist="63500" dir="15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00025" y="6049963"/>
            <a:ext cx="8877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r>
              <a:rPr lang="en-US" altLang="it-IT" sz="2400"/>
              <a:t>I fisici dicono che il fotone è il </a:t>
            </a:r>
            <a:r>
              <a:rPr lang="en-US" altLang="it-IT" sz="2400" b="1" i="1">
                <a:solidFill>
                  <a:srgbClr val="F100FF"/>
                </a:solidFill>
              </a:rPr>
              <a:t>mediatore</a:t>
            </a:r>
            <a:r>
              <a:rPr lang="en-US" altLang="it-IT" sz="2400">
                <a:solidFill>
                  <a:srgbClr val="F100FF"/>
                </a:solidFill>
              </a:rPr>
              <a:t> </a:t>
            </a:r>
            <a:r>
              <a:rPr lang="en-US" altLang="it-IT" sz="2400"/>
              <a:t>della forza elettromagnetica</a:t>
            </a:r>
          </a:p>
        </p:txBody>
      </p:sp>
      <p:pic>
        <p:nvPicPr>
          <p:cNvPr id="3" name="ele_interaction_ThDDu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43651" y="1530291"/>
            <a:ext cx="3702186" cy="320465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6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te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5" descr="tem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Immagine 2" descr="RutherfordAto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325" y="1328738"/>
            <a:ext cx="3616325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>
            <a:off x="2201863" y="1838325"/>
            <a:ext cx="4486275" cy="11255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70739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201863" y="2963863"/>
            <a:ext cx="4486275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70739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01863" y="3954463"/>
            <a:ext cx="4638675" cy="5810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70739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732463" y="4002"/>
            <a:ext cx="7915645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Ma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cosa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tiene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assieme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queste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strutture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?</a:t>
            </a:r>
          </a:p>
        </p:txBody>
      </p:sp>
      <p:pic>
        <p:nvPicPr>
          <p:cNvPr id="44040" name="Picture 23" descr="tem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9538" y="111125"/>
            <a:ext cx="8877300" cy="462915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73025" y="111125"/>
            <a:ext cx="4265613" cy="4421188"/>
            <a:chOff x="72649" y="111471"/>
            <a:chExt cx="4265846" cy="4421462"/>
          </a:xfrm>
        </p:grpSpPr>
        <p:pic>
          <p:nvPicPr>
            <p:cNvPr id="44055" name="Immagin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845" y="1171379"/>
              <a:ext cx="685800" cy="706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6" name="Immagin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3146" y="1189159"/>
              <a:ext cx="716280" cy="688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7" name="Immagine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3794" y="2969214"/>
              <a:ext cx="685800" cy="706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Immagine 23"/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FF0202">
                  <a:tint val="45000"/>
                  <a:satMod val="400000"/>
                </a:srgbClr>
              </a:duotone>
              <a:extLst/>
            </a:blip>
            <a:stretch>
              <a:fillRect/>
            </a:stretch>
          </p:blipFill>
          <p:spPr>
            <a:xfrm>
              <a:off x="1429599" y="2322202"/>
              <a:ext cx="205740" cy="211836"/>
            </a:xfrm>
            <a:prstGeom prst="rect">
              <a:avLst/>
            </a:prstGeom>
          </p:spPr>
        </p:pic>
        <p:pic>
          <p:nvPicPr>
            <p:cNvPr id="40" name="Immagine 26"/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FF0202">
                  <a:tint val="45000"/>
                  <a:satMod val="400000"/>
                </a:srgbClr>
              </a:duotone>
              <a:extLst/>
            </a:blip>
            <a:stretch>
              <a:fillRect/>
            </a:stretch>
          </p:blipFill>
          <p:spPr>
            <a:xfrm>
              <a:off x="2549594" y="1272653"/>
              <a:ext cx="205740" cy="211836"/>
            </a:xfrm>
            <a:prstGeom prst="rect">
              <a:avLst/>
            </a:prstGeom>
          </p:spPr>
        </p:pic>
        <p:pic>
          <p:nvPicPr>
            <p:cNvPr id="41" name="Immagine 25"/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FF0202">
                  <a:tint val="45000"/>
                  <a:satMod val="400000"/>
                </a:srgbClr>
              </a:duotone>
              <a:extLst/>
            </a:blip>
            <a:stretch>
              <a:fillRect/>
            </a:stretch>
          </p:blipFill>
          <p:spPr>
            <a:xfrm>
              <a:off x="1863794" y="1193603"/>
              <a:ext cx="205740" cy="211836"/>
            </a:xfrm>
            <a:prstGeom prst="rect">
              <a:avLst/>
            </a:prstGeom>
          </p:spPr>
        </p:pic>
        <p:pic>
          <p:nvPicPr>
            <p:cNvPr id="42" name="Immagine 24"/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FF0202">
                  <a:tint val="45000"/>
                  <a:satMod val="400000"/>
                </a:srgbClr>
              </a:duotone>
              <a:extLst/>
            </a:blip>
            <a:stretch>
              <a:fillRect/>
            </a:stretch>
          </p:blipFill>
          <p:spPr>
            <a:xfrm>
              <a:off x="2228152" y="2110366"/>
              <a:ext cx="205740" cy="211836"/>
            </a:xfrm>
            <a:prstGeom prst="rect">
              <a:avLst/>
            </a:prstGeom>
          </p:spPr>
        </p:pic>
        <p:pic>
          <p:nvPicPr>
            <p:cNvPr id="43" name="Immagine 27"/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FF0202">
                  <a:tint val="45000"/>
                  <a:satMod val="400000"/>
                </a:srgbClr>
              </a:duotone>
              <a:extLst/>
            </a:blip>
            <a:stretch>
              <a:fillRect/>
            </a:stretch>
          </p:blipFill>
          <p:spPr>
            <a:xfrm>
              <a:off x="2943146" y="2534038"/>
              <a:ext cx="205740" cy="211836"/>
            </a:xfrm>
            <a:prstGeom prst="rect">
              <a:avLst/>
            </a:prstGeom>
          </p:spPr>
        </p:pic>
        <p:pic>
          <p:nvPicPr>
            <p:cNvPr id="44063" name="Immagine 14" descr="temp.png"/>
            <p:cNvPicPr>
              <a:picLocks noChangeAspect="1"/>
            </p:cNvPicPr>
            <p:nvPr/>
          </p:nvPicPr>
          <p:blipFill>
            <a:blip r:embed="rId10">
              <a:alphaModFix amt="4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49" y="111471"/>
              <a:ext cx="4265846" cy="4421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41176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CasellaDiTesto 5"/>
            <p:cNvSpPr txBox="1"/>
            <p:nvPr/>
          </p:nvSpPr>
          <p:spPr>
            <a:xfrm>
              <a:off x="2755671" y="1845128"/>
              <a:ext cx="1481219" cy="38737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lIns="78629" tIns="39315" rIns="78629" bIns="39315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000" dirty="0">
                  <a:latin typeface="Avenir Black"/>
                  <a:cs typeface="Avenir Black"/>
                </a:rPr>
                <a:t>Down</a:t>
              </a:r>
            </a:p>
          </p:txBody>
        </p:sp>
        <p:sp>
          <p:nvSpPr>
            <p:cNvPr id="46" name="CasellaDiTesto 1"/>
            <p:cNvSpPr txBox="1"/>
            <p:nvPr/>
          </p:nvSpPr>
          <p:spPr>
            <a:xfrm>
              <a:off x="610841" y="784613"/>
              <a:ext cx="819195" cy="38737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lIns="78629" tIns="39315" rIns="78629" bIns="39315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000" dirty="0">
                  <a:latin typeface="Avenir Black"/>
                  <a:cs typeface="Avenir Black"/>
                </a:rPr>
                <a:t>Up</a:t>
              </a:r>
            </a:p>
          </p:txBody>
        </p:sp>
        <p:grpSp>
          <p:nvGrpSpPr>
            <p:cNvPr id="44066" name="Gruppo 21"/>
            <p:cNvGrpSpPr>
              <a:grpSpLocks/>
            </p:cNvGrpSpPr>
            <p:nvPr/>
          </p:nvGrpSpPr>
          <p:grpSpPr bwMode="auto">
            <a:xfrm>
              <a:off x="648560" y="1247511"/>
              <a:ext cx="3013052" cy="2275096"/>
              <a:chOff x="2402212" y="1838784"/>
              <a:chExt cx="2783966" cy="2275095"/>
            </a:xfrm>
          </p:grpSpPr>
          <p:sp>
            <p:nvSpPr>
              <p:cNvPr id="49" name="Rettangolo 16"/>
              <p:cNvSpPr/>
              <p:nvPr/>
            </p:nvSpPr>
            <p:spPr>
              <a:xfrm>
                <a:off x="2402212" y="1838784"/>
                <a:ext cx="711328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b="1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</a:rPr>
                  <a:t>+2/3</a:t>
                </a:r>
              </a:p>
            </p:txBody>
          </p:sp>
          <p:sp>
            <p:nvSpPr>
              <p:cNvPr id="50" name="Rettangolo 18"/>
              <p:cNvSpPr/>
              <p:nvPr/>
            </p:nvSpPr>
            <p:spPr>
              <a:xfrm>
                <a:off x="4522338" y="1863926"/>
                <a:ext cx="663840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b="1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/>
                    <a:cs typeface="Arial"/>
                  </a:rPr>
                  <a:t>-</a:t>
                </a:r>
                <a:r>
                  <a:rPr lang="en-US" sz="2400" b="1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</a:rPr>
                  <a:t>1/3</a:t>
                </a:r>
              </a:p>
            </p:txBody>
          </p:sp>
          <p:sp>
            <p:nvSpPr>
              <p:cNvPr id="51" name="Rettangolo 19"/>
              <p:cNvSpPr/>
              <p:nvPr/>
            </p:nvSpPr>
            <p:spPr>
              <a:xfrm>
                <a:off x="3481425" y="3652214"/>
                <a:ext cx="711328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b="1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</a:rPr>
                  <a:t>+2/3</a:t>
                </a:r>
              </a:p>
            </p:txBody>
          </p:sp>
        </p:grpSp>
        <p:sp>
          <p:nvSpPr>
            <p:cNvPr id="48" name="CasellaDiTesto 11"/>
            <p:cNvSpPr txBox="1"/>
            <p:nvPr/>
          </p:nvSpPr>
          <p:spPr>
            <a:xfrm>
              <a:off x="2041257" y="3675630"/>
              <a:ext cx="819195" cy="38737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lIns="78629" tIns="39315" rIns="78629" bIns="39315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000" dirty="0">
                  <a:latin typeface="Avenir Black"/>
                  <a:cs typeface="Avenir Black"/>
                </a:rPr>
                <a:t>Up</a:t>
              </a:r>
            </a:p>
          </p:txBody>
        </p:sp>
      </p:grpSp>
      <p:pic>
        <p:nvPicPr>
          <p:cNvPr id="2" name="Picture 1" descr="temp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0" t="32980"/>
          <a:stretch>
            <a:fillRect/>
          </a:stretch>
        </p:blipFill>
        <p:spPr bwMode="auto">
          <a:xfrm>
            <a:off x="4995863" y="2262188"/>
            <a:ext cx="4148137" cy="459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66700" y="5113338"/>
            <a:ext cx="8610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r>
              <a:rPr lang="en-US" altLang="it-IT" sz="2400"/>
              <a:t>I protoni e neutroni, e i quarks al loro interno, invece, sono tenuti assieme dallo scambio di altre particelle virtuali, chiamate </a:t>
            </a:r>
            <a:r>
              <a:rPr lang="en-US" altLang="it-IT" sz="2400" b="1" i="1"/>
              <a:t>gluoni</a:t>
            </a:r>
            <a:r>
              <a:rPr lang="en-US" altLang="it-IT" sz="2400"/>
              <a:t>, responsabili della forza </a:t>
            </a:r>
            <a:r>
              <a:rPr lang="en-US" altLang="it-IT" sz="2400" b="1" i="1">
                <a:solidFill>
                  <a:srgbClr val="FF0000"/>
                </a:solidFill>
              </a:rPr>
              <a:t>nucleare</a:t>
            </a:r>
            <a:r>
              <a:rPr lang="en-US" altLang="it-IT" sz="2400">
                <a:solidFill>
                  <a:srgbClr val="FF0000"/>
                </a:solidFill>
              </a:rPr>
              <a:t> </a:t>
            </a:r>
            <a:r>
              <a:rPr lang="en-US" altLang="it-IT" sz="2400"/>
              <a:t>(forte)  </a:t>
            </a:r>
            <a:endParaRPr lang="en-US" altLang="it-IT" sz="2400" b="1" i="1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122738" y="3413125"/>
            <a:ext cx="1216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it-IT" sz="2800"/>
              <a:t>Quarks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4122738" y="280988"/>
            <a:ext cx="1143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it-IT" sz="2800"/>
              <a:t>Gluoni</a:t>
            </a:r>
          </a:p>
        </p:txBody>
      </p:sp>
      <p:grpSp>
        <p:nvGrpSpPr>
          <p:cNvPr id="63" name="Group 62"/>
          <p:cNvGrpSpPr>
            <a:grpSpLocks/>
          </p:cNvGrpSpPr>
          <p:nvPr/>
        </p:nvGrpSpPr>
        <p:grpSpPr bwMode="auto">
          <a:xfrm>
            <a:off x="2070100" y="541338"/>
            <a:ext cx="2052638" cy="787400"/>
            <a:chOff x="2069534" y="541947"/>
            <a:chExt cx="2053930" cy="786176"/>
          </a:xfrm>
        </p:grpSpPr>
        <p:cxnSp>
          <p:nvCxnSpPr>
            <p:cNvPr id="8" name="Straight Arrow Connector 7"/>
            <p:cNvCxnSpPr>
              <a:stCxn id="52" idx="1"/>
            </p:cNvCxnSpPr>
            <p:nvPr/>
          </p:nvCxnSpPr>
          <p:spPr>
            <a:xfrm flipH="1">
              <a:off x="2069534" y="541947"/>
              <a:ext cx="2053930" cy="70533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stCxn id="52" idx="1"/>
            </p:cNvCxnSpPr>
            <p:nvPr/>
          </p:nvCxnSpPr>
          <p:spPr>
            <a:xfrm flipH="1">
              <a:off x="2755766" y="541947"/>
              <a:ext cx="1367698" cy="78617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>
            <a:grpSpLocks/>
          </p:cNvGrpSpPr>
          <p:nvPr/>
        </p:nvGrpSpPr>
        <p:grpSpPr bwMode="auto">
          <a:xfrm>
            <a:off x="1270000" y="1709738"/>
            <a:ext cx="2852738" cy="1965325"/>
            <a:chOff x="1270000" y="1709176"/>
            <a:chExt cx="2853464" cy="1966158"/>
          </a:xfrm>
        </p:grpSpPr>
        <p:cxnSp>
          <p:nvCxnSpPr>
            <p:cNvPr id="54" name="Straight Arrow Connector 53"/>
            <p:cNvCxnSpPr>
              <a:stCxn id="5" idx="1"/>
              <a:endCxn id="45" idx="0"/>
            </p:cNvCxnSpPr>
            <p:nvPr/>
          </p:nvCxnSpPr>
          <p:spPr>
            <a:xfrm flipH="1" flipV="1">
              <a:off x="3496241" y="1844170"/>
              <a:ext cx="627223" cy="183116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5" idx="1"/>
            </p:cNvCxnSpPr>
            <p:nvPr/>
          </p:nvCxnSpPr>
          <p:spPr>
            <a:xfrm flipH="1" flipV="1">
              <a:off x="2549851" y="3413285"/>
              <a:ext cx="1573613" cy="26204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5" idx="1"/>
            </p:cNvCxnSpPr>
            <p:nvPr/>
          </p:nvCxnSpPr>
          <p:spPr>
            <a:xfrm flipH="1" flipV="1">
              <a:off x="1270000" y="1709176"/>
              <a:ext cx="2853464" cy="196615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463675" y="4156075"/>
            <a:ext cx="1528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it-IT" sz="3200"/>
              <a:t>Protone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5" grpId="0"/>
      <p:bldP spid="52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te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5" descr="tem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8" descr="tem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96975" y="1270000"/>
            <a:ext cx="1136650" cy="2141538"/>
          </a:xfrm>
          <a:prstGeom prst="rect">
            <a:avLst/>
          </a:prstGeom>
          <a:solidFill>
            <a:srgbClr val="FF0000">
              <a:alpha val="10000"/>
            </a:srgbClr>
          </a:solidFill>
          <a:ln w="28575" cmpd="sng">
            <a:solidFill>
              <a:schemeClr val="tx1"/>
            </a:solidFill>
          </a:ln>
          <a:effectLst>
            <a:outerShdw blurRad="40000" dist="86487" dir="2700000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12725" y="4645025"/>
            <a:ext cx="8786813" cy="1200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it-IT" sz="2400"/>
              <a:t>Gli elettroni, poi, in orbita attorno ai nuclei, determinano tutte le proprietà chimiche degli elementi (da qui discende tutta la chimica di cui Mendeleev è stato il primo investigatore in modo scientifico</a:t>
            </a:r>
            <a:r>
              <a:rPr lang="is-IS" altLang="it-IT" sz="2400"/>
              <a:t>…</a:t>
            </a:r>
            <a:r>
              <a:rPr lang="en-US" altLang="it-IT" sz="2400"/>
              <a:t>)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493963" y="1270000"/>
            <a:ext cx="6505575" cy="8302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it-IT" sz="2400"/>
              <a:t>I quark costituiscono quindi i protoni e i neutroni, ossia sono alla base dei nuclei di </a:t>
            </a:r>
            <a:r>
              <a:rPr lang="en-US" altLang="it-IT" sz="2400" b="1" i="1" u="sng"/>
              <a:t>tutti</a:t>
            </a:r>
            <a:r>
              <a:rPr lang="en-US" altLang="it-IT" sz="2400"/>
              <a:t> gli atomi </a:t>
            </a:r>
          </a:p>
        </p:txBody>
      </p:sp>
      <p:pic>
        <p:nvPicPr>
          <p:cNvPr id="46087" name="Picture 12" descr="tem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0" t="32980"/>
          <a:stretch>
            <a:fillRect/>
          </a:stretch>
        </p:blipFill>
        <p:spPr bwMode="auto">
          <a:xfrm>
            <a:off x="4995863" y="2262188"/>
            <a:ext cx="4148137" cy="459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60463" y="696913"/>
            <a:ext cx="1295400" cy="4619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0000FF"/>
                </a:solidFill>
                <a:latin typeface="+mn-lt"/>
              </a:rPr>
              <a:t>Materia</a:t>
            </a:r>
            <a:endParaRPr lang="en-US" sz="24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26025" y="2365375"/>
            <a:ext cx="1138238" cy="2159000"/>
          </a:xfrm>
          <a:prstGeom prst="rect">
            <a:avLst/>
          </a:prstGeom>
          <a:solidFill>
            <a:srgbClr val="FF0000">
              <a:alpha val="10000"/>
            </a:srgbClr>
          </a:solidFill>
          <a:ln w="28575" cmpd="sng">
            <a:solidFill>
              <a:schemeClr val="tx1"/>
            </a:solidFill>
          </a:ln>
          <a:effectLst>
            <a:outerShdw blurRad="40000" dist="86487" dir="2700000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299200" y="2319338"/>
            <a:ext cx="2700338" cy="20304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r>
              <a:rPr lang="en-US" altLang="it-IT" sz="2100"/>
              <a:t>Fotoni e gluoni sono invece i mediatori, rispettivamente, della forza elettromagnetica e della forza nucleare forte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00150" y="1270000"/>
            <a:ext cx="1136650" cy="3228975"/>
          </a:xfrm>
          <a:prstGeom prst="rect">
            <a:avLst/>
          </a:prstGeom>
          <a:solidFill>
            <a:srgbClr val="FF0000">
              <a:alpha val="10000"/>
            </a:srgbClr>
          </a:solidFill>
          <a:ln w="28575" cmpd="sng">
            <a:solidFill>
              <a:schemeClr val="tx1"/>
            </a:solidFill>
          </a:ln>
          <a:effectLst>
            <a:outerShdw blurRad="40000" dist="86487" dir="2700000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12725" y="5957888"/>
            <a:ext cx="8786813" cy="831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it-IT" sz="2400"/>
              <a:t>Protoni, neutroni ed elettroni, grazie a fotoni e gluoni che li tengono uniti tra loro, costituiscono tutta la materia (</a:t>
            </a:r>
            <a:r>
              <a:rPr lang="en-US" altLang="it-IT" sz="2400" b="1" i="1">
                <a:solidFill>
                  <a:srgbClr val="FF0000"/>
                </a:solidFill>
              </a:rPr>
              <a:t>ordinaria</a:t>
            </a:r>
            <a:r>
              <a:rPr lang="en-US" altLang="it-IT" sz="2400"/>
              <a:t>) dell’universo.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06950" y="696913"/>
            <a:ext cx="1679575" cy="461962"/>
          </a:xfrm>
          <a:prstGeom prst="rect">
            <a:avLst/>
          </a:prstGeom>
          <a:solidFill>
            <a:srgbClr val="FFF3B9"/>
          </a:soli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0000FF"/>
                </a:solidFill>
                <a:latin typeface="+mn-lt"/>
              </a:rPr>
              <a:t>Colla</a:t>
            </a:r>
            <a:endParaRPr lang="en-US" sz="24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96975" y="1270000"/>
            <a:ext cx="4967288" cy="3241675"/>
          </a:xfrm>
          <a:prstGeom prst="rect">
            <a:avLst/>
          </a:prstGeom>
          <a:solidFill>
            <a:srgbClr val="FF0000">
              <a:alpha val="10000"/>
            </a:srgbClr>
          </a:solidFill>
          <a:ln w="28575" cmpd="sng">
            <a:solidFill>
              <a:schemeClr val="tx1"/>
            </a:solidFill>
          </a:ln>
          <a:effectLst>
            <a:outerShdw blurRad="40000" dist="86487" dir="2700000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12" grpId="0" animBg="1"/>
      <p:bldP spid="12" grpId="1" animBg="1"/>
      <p:bldP spid="14" grpId="0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te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5" descr="tem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8" descr="tem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12" descr="tem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0" t="32980"/>
          <a:stretch>
            <a:fillRect/>
          </a:stretch>
        </p:blipFill>
        <p:spPr bwMode="auto">
          <a:xfrm>
            <a:off x="4995863" y="2262188"/>
            <a:ext cx="4148137" cy="459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79388" y="82550"/>
            <a:ext cx="8785225" cy="1200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it-IT" sz="2400"/>
              <a:t>Nel 1911 Lise Meitner scopre che un neutrone può trasformarsi in un protone emettendo un elettrone più qualcosa di invisibile: W. Pauli ipotizzò che quel qualcosa fosse una particella (che chiamò neutrino)</a:t>
            </a:r>
          </a:p>
        </p:txBody>
      </p:sp>
      <p:pic>
        <p:nvPicPr>
          <p:cNvPr id="48134" name="Picture 4" descr="temp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03" r="73677"/>
          <a:stretch>
            <a:fillRect/>
          </a:stretch>
        </p:blipFill>
        <p:spPr bwMode="auto">
          <a:xfrm>
            <a:off x="0" y="4451350"/>
            <a:ext cx="240665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196975" y="4451350"/>
            <a:ext cx="1112838" cy="1050925"/>
          </a:xfrm>
          <a:prstGeom prst="rect">
            <a:avLst/>
          </a:prstGeom>
          <a:solidFill>
            <a:srgbClr val="FF0000">
              <a:alpha val="10000"/>
            </a:srgbClr>
          </a:solidFill>
          <a:ln w="28575" cmpd="sng">
            <a:solidFill>
              <a:schemeClr val="tx1"/>
            </a:solidFill>
          </a:ln>
          <a:effectLst>
            <a:outerShdw blurRad="40000" dist="86487" dir="2700000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3" y="4933950"/>
            <a:ext cx="569912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50" y="4559300"/>
            <a:ext cx="15970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50" y="4559300"/>
            <a:ext cx="15970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995863" y="6119813"/>
            <a:ext cx="13446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it-IT" sz="2400"/>
              <a:t>neutrone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011738" y="6119813"/>
            <a:ext cx="11874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it-IT" sz="2400"/>
              <a:t>protone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237288" y="4976813"/>
            <a:ext cx="1341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it-IT" sz="2400"/>
              <a:t>elettrone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0.00023 L 0.41614 -0.69005 " pathEditMode="relative" rAng="0" ptsTypes="AA">
                                      <p:cBhvr>
                                        <p:cTn id="3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42" y="-3451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00023 L 0.42465 -0.6831 " pathEditMode="relative" ptsTypes="AA">
                                      <p:cBhvr>
                                        <p:cTn id="4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8" grpId="0" animBg="1"/>
      <p:bldP spid="10" grpId="0"/>
      <p:bldP spid="10" grpId="1"/>
      <p:bldP spid="14" grpId="0"/>
      <p:bldP spid="11" grpId="0"/>
      <p:bldP spid="1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te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8" name="Picture 5" descr="tem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8" descr="tem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12" descr="tem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0" t="32980"/>
          <a:stretch>
            <a:fillRect/>
          </a:stretch>
        </p:blipFill>
        <p:spPr bwMode="auto">
          <a:xfrm>
            <a:off x="4995863" y="2262188"/>
            <a:ext cx="4148137" cy="459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4" descr="temp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03" r="73677"/>
          <a:stretch>
            <a:fillRect/>
          </a:stretch>
        </p:blipFill>
        <p:spPr bwMode="auto">
          <a:xfrm>
            <a:off x="0" y="4451350"/>
            <a:ext cx="240665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79388" y="5860742"/>
            <a:ext cx="8786813" cy="8309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it-IT" sz="2400" dirty="0"/>
              <a:t>Questa </a:t>
            </a:r>
            <a:r>
              <a:rPr lang="en-US" altLang="it-IT" sz="2400" dirty="0" err="1"/>
              <a:t>scoperta</a:t>
            </a:r>
            <a:r>
              <a:rPr lang="en-US" altLang="it-IT" sz="2400" dirty="0"/>
              <a:t> </a:t>
            </a:r>
            <a:r>
              <a:rPr lang="en-US" altLang="it-IT" sz="2400" dirty="0" err="1"/>
              <a:t>aprì</a:t>
            </a:r>
            <a:r>
              <a:rPr lang="en-US" altLang="it-IT" sz="2400" dirty="0"/>
              <a:t> la </a:t>
            </a:r>
            <a:r>
              <a:rPr lang="en-US" altLang="it-IT" sz="2400" dirty="0" err="1"/>
              <a:t>strada</a:t>
            </a:r>
            <a:r>
              <a:rPr lang="en-US" altLang="it-IT" sz="2400" dirty="0"/>
              <a:t> </a:t>
            </a:r>
            <a:r>
              <a:rPr lang="en-US" altLang="it-IT" sz="2400" dirty="0" err="1"/>
              <a:t>alla</a:t>
            </a:r>
            <a:r>
              <a:rPr lang="en-US" altLang="it-IT" sz="2400" dirty="0"/>
              <a:t> </a:t>
            </a:r>
            <a:r>
              <a:rPr lang="en-US" altLang="it-IT" sz="2400" dirty="0" err="1"/>
              <a:t>comprensione</a:t>
            </a:r>
            <a:r>
              <a:rPr lang="en-US" altLang="it-IT" sz="2400" dirty="0"/>
              <a:t> </a:t>
            </a:r>
            <a:r>
              <a:rPr lang="en-US" altLang="it-IT" sz="2400" dirty="0" smtClean="0"/>
              <a:t>del </a:t>
            </a:r>
            <a:r>
              <a:rPr lang="en-US" altLang="it-IT" sz="2400" dirty="0" err="1"/>
              <a:t>funzionamento</a:t>
            </a:r>
            <a:r>
              <a:rPr lang="en-US" altLang="it-IT" sz="2400" dirty="0"/>
              <a:t> del Sole e </a:t>
            </a:r>
            <a:r>
              <a:rPr lang="en-US" altLang="it-IT" sz="2400" dirty="0" err="1"/>
              <a:t>quindi</a:t>
            </a:r>
            <a:r>
              <a:rPr lang="en-US" altLang="it-IT" sz="2400" dirty="0"/>
              <a:t> di </a:t>
            </a:r>
            <a:r>
              <a:rPr lang="en-US" altLang="it-IT" sz="2400" dirty="0" err="1"/>
              <a:t>tutte</a:t>
            </a:r>
            <a:r>
              <a:rPr lang="en-US" altLang="it-IT" sz="2400" dirty="0"/>
              <a:t> le </a:t>
            </a:r>
            <a:r>
              <a:rPr lang="en-US" altLang="it-IT" sz="2400" dirty="0" err="1"/>
              <a:t>stelle</a:t>
            </a:r>
            <a:r>
              <a:rPr lang="en-US" altLang="it-IT" sz="2400" dirty="0"/>
              <a:t> del </a:t>
            </a:r>
            <a:r>
              <a:rPr lang="en-US" altLang="it-IT" sz="2400" dirty="0" err="1" smtClean="0"/>
              <a:t>cosmo</a:t>
            </a:r>
            <a:endParaRPr lang="en-US" altLang="it-IT" sz="2400" dirty="0"/>
          </a:p>
        </p:txBody>
      </p:sp>
      <p:sp>
        <p:nvSpPr>
          <p:cNvPr id="50183" name="TextBox 9"/>
          <p:cNvSpPr txBox="1">
            <a:spLocks noChangeArrowheads="1"/>
          </p:cNvSpPr>
          <p:nvPr/>
        </p:nvSpPr>
        <p:spPr bwMode="auto">
          <a:xfrm>
            <a:off x="179388" y="82550"/>
            <a:ext cx="8785225" cy="1200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it-IT" sz="2400"/>
              <a:t>Nel 1911 Lise Meitner scopre che un neutrone può trasformarsi in un protone emettendo un elettrone più qualcosa di invisibile: W. Pauli ipotizzò che quel qualcosa fosse una particella (che chiamò neutrino)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474913" y="1781175"/>
            <a:ext cx="6013450" cy="1570038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it-IT" sz="2400"/>
              <a:t>I neutrini sono timidissimi: attraversano tutta la Terra (ma anche il Sole) senza minimamente accorgersene (come se la Terra per loro fosse invisibile).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/>
          <p:nvPr/>
        </p:nvSpPr>
        <p:spPr>
          <a:xfrm>
            <a:off x="1069013" y="212929"/>
            <a:ext cx="6884541" cy="861774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dirty="0" err="1">
                <a:ln w="19050" cmpd="sng">
                  <a:solidFill>
                    <a:srgbClr val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Siamo</a:t>
            </a:r>
            <a:r>
              <a:rPr lang="en-US" sz="5000" b="1" dirty="0">
                <a:ln w="19050" cmpd="sng">
                  <a:solidFill>
                    <a:srgbClr val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sz="5000" b="1" dirty="0" err="1">
                <a:ln w="19050" cmpd="sng">
                  <a:solidFill>
                    <a:srgbClr val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partiti</a:t>
            </a:r>
            <a:r>
              <a:rPr lang="en-US" sz="5000" b="1" dirty="0">
                <a:ln w="19050" cmpd="sng">
                  <a:solidFill>
                    <a:srgbClr val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da qui</a:t>
            </a:r>
            <a:r>
              <a:rPr lang="is-IS" sz="5000" b="1" dirty="0">
                <a:ln w="19050" cmpd="sng">
                  <a:solidFill>
                    <a:srgbClr val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…</a:t>
            </a:r>
            <a:endParaRPr lang="en-US" sz="5000" b="1" dirty="0">
              <a:ln w="19050" cmpd="sng">
                <a:solidFill>
                  <a:srgbClr val="00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88" y="3119438"/>
            <a:ext cx="4949825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3784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te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5" descr="tem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8" descr="tem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12" descr="tem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0" t="32980"/>
          <a:stretch>
            <a:fillRect/>
          </a:stretch>
        </p:blipFill>
        <p:spPr bwMode="auto">
          <a:xfrm>
            <a:off x="4995863" y="2262188"/>
            <a:ext cx="4148137" cy="459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4" descr="temp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03" r="73677"/>
          <a:stretch>
            <a:fillRect/>
          </a:stretch>
        </p:blipFill>
        <p:spPr bwMode="auto">
          <a:xfrm>
            <a:off x="0" y="4451350"/>
            <a:ext cx="240665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mp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77" r="60847"/>
          <a:stretch>
            <a:fillRect/>
          </a:stretch>
        </p:blipFill>
        <p:spPr bwMode="auto">
          <a:xfrm>
            <a:off x="0" y="3338513"/>
            <a:ext cx="3579813" cy="351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6838" y="5615608"/>
            <a:ext cx="8902700" cy="120032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it-IT" sz="2400" dirty="0"/>
              <a:t>Il </a:t>
            </a:r>
            <a:r>
              <a:rPr lang="en-US" altLang="it-IT" sz="2400" dirty="0" err="1"/>
              <a:t>quadro</a:t>
            </a:r>
            <a:r>
              <a:rPr lang="en-US" altLang="it-IT" sz="2400" dirty="0"/>
              <a:t> </a:t>
            </a:r>
            <a:r>
              <a:rPr lang="en-US" altLang="it-IT" sz="2400" dirty="0" err="1"/>
              <a:t>sembra</a:t>
            </a:r>
            <a:r>
              <a:rPr lang="en-US" altLang="it-IT" sz="2400" dirty="0"/>
              <a:t> </a:t>
            </a:r>
            <a:r>
              <a:rPr lang="en-US" altLang="it-IT" sz="2400" dirty="0" err="1"/>
              <a:t>completo</a:t>
            </a:r>
            <a:r>
              <a:rPr lang="en-US" altLang="it-IT" sz="2400" dirty="0"/>
              <a:t>: 6 quark, 6 </a:t>
            </a:r>
            <a:r>
              <a:rPr lang="en-US" altLang="it-IT" sz="2400" dirty="0" err="1"/>
              <a:t>leptoni</a:t>
            </a:r>
            <a:r>
              <a:rPr lang="en-US" altLang="it-IT" sz="2400" dirty="0"/>
              <a:t> e </a:t>
            </a:r>
            <a:r>
              <a:rPr lang="en-US" altLang="it-IT" sz="2400" dirty="0" err="1"/>
              <a:t>quattro</a:t>
            </a:r>
            <a:r>
              <a:rPr lang="en-US" altLang="it-IT" sz="2400" dirty="0"/>
              <a:t> </a:t>
            </a:r>
            <a:r>
              <a:rPr lang="en-US" altLang="it-IT" sz="2400" dirty="0" err="1"/>
              <a:t>mediatori</a:t>
            </a:r>
            <a:r>
              <a:rPr lang="en-US" altLang="it-IT" sz="2400" dirty="0"/>
              <a:t> di </a:t>
            </a:r>
            <a:r>
              <a:rPr lang="en-US" altLang="it-IT" sz="2400" dirty="0" err="1"/>
              <a:t>forza</a:t>
            </a:r>
            <a:r>
              <a:rPr lang="en-US" altLang="it-IT" sz="2400" dirty="0"/>
              <a:t> (</a:t>
            </a:r>
            <a:r>
              <a:rPr lang="en-US" altLang="it-IT" sz="2400" dirty="0" err="1"/>
              <a:t>elettromagnetica</a:t>
            </a:r>
            <a:r>
              <a:rPr lang="en-US" altLang="it-IT" sz="2400" dirty="0"/>
              <a:t>, forte e </a:t>
            </a:r>
            <a:r>
              <a:rPr lang="en-US" altLang="it-IT" sz="2400" dirty="0" err="1"/>
              <a:t>debole</a:t>
            </a:r>
            <a:r>
              <a:rPr lang="en-US" altLang="it-IT" sz="2400" dirty="0" smtClean="0"/>
              <a:t>). Ma </a:t>
            </a:r>
            <a:r>
              <a:rPr lang="en-US" altLang="it-IT" sz="2400" dirty="0" err="1" smtClean="0"/>
              <a:t>c’è</a:t>
            </a:r>
            <a:r>
              <a:rPr lang="en-US" altLang="it-IT" sz="2400" dirty="0" smtClean="0"/>
              <a:t> un </a:t>
            </a:r>
            <a:r>
              <a:rPr lang="en-US" altLang="it-IT" sz="2400" dirty="0" err="1" smtClean="0"/>
              <a:t>problema</a:t>
            </a:r>
            <a:r>
              <a:rPr lang="en-US" altLang="it-IT" sz="2400" dirty="0" smtClean="0"/>
              <a:t>, la </a:t>
            </a:r>
            <a:r>
              <a:rPr lang="en-US" altLang="it-IT" sz="2400" dirty="0" err="1" smtClean="0"/>
              <a:t>teoria</a:t>
            </a:r>
            <a:r>
              <a:rPr lang="en-US" altLang="it-IT" sz="2400" dirty="0" smtClean="0"/>
              <a:t> </a:t>
            </a:r>
            <a:r>
              <a:rPr lang="en-US" altLang="it-IT" sz="2400" dirty="0" err="1" smtClean="0"/>
              <a:t>prevede</a:t>
            </a:r>
            <a:r>
              <a:rPr lang="en-US" altLang="it-IT" sz="2400" dirty="0" smtClean="0"/>
              <a:t> </a:t>
            </a:r>
            <a:r>
              <a:rPr lang="en-US" altLang="it-IT" sz="2400" dirty="0" err="1" smtClean="0"/>
              <a:t>che</a:t>
            </a:r>
            <a:r>
              <a:rPr lang="en-US" altLang="it-IT" sz="2400" dirty="0" smtClean="0"/>
              <a:t> </a:t>
            </a:r>
            <a:r>
              <a:rPr lang="en-US" altLang="it-IT" sz="2400" dirty="0" err="1" smtClean="0"/>
              <a:t>queste</a:t>
            </a:r>
            <a:r>
              <a:rPr lang="en-US" altLang="it-IT" sz="2400" dirty="0" smtClean="0"/>
              <a:t> </a:t>
            </a:r>
            <a:r>
              <a:rPr lang="en-US" altLang="it-IT" sz="2400" dirty="0" err="1" smtClean="0"/>
              <a:t>particelle</a:t>
            </a:r>
            <a:r>
              <a:rPr lang="en-US" altLang="it-IT" sz="2400" dirty="0" smtClean="0"/>
              <a:t> non </a:t>
            </a:r>
            <a:r>
              <a:rPr lang="en-US" altLang="it-IT" sz="2400" dirty="0" err="1" smtClean="0"/>
              <a:t>abbiano</a:t>
            </a:r>
            <a:r>
              <a:rPr lang="en-US" altLang="it-IT" sz="2400" dirty="0" smtClean="0"/>
              <a:t> </a:t>
            </a:r>
            <a:r>
              <a:rPr lang="en-US" altLang="it-IT" sz="2400" dirty="0" err="1" smtClean="0"/>
              <a:t>massa</a:t>
            </a:r>
            <a:r>
              <a:rPr lang="mr-IN" altLang="it-IT" sz="2400" dirty="0" smtClean="0"/>
              <a:t>…</a:t>
            </a:r>
            <a:endParaRPr lang="en-US" altLang="it-IT" sz="2400" dirty="0"/>
          </a:p>
        </p:txBody>
      </p:sp>
      <p:sp>
        <p:nvSpPr>
          <p:cNvPr id="18" name="Rectangle 17"/>
          <p:cNvSpPr/>
          <p:nvPr/>
        </p:nvSpPr>
        <p:spPr>
          <a:xfrm>
            <a:off x="1203325" y="1245221"/>
            <a:ext cx="1106488" cy="3256748"/>
          </a:xfrm>
          <a:prstGeom prst="rect">
            <a:avLst/>
          </a:prstGeom>
          <a:solidFill>
            <a:srgbClr val="FF0000">
              <a:alpha val="10000"/>
            </a:srgbClr>
          </a:solidFill>
          <a:ln w="28575" cmpd="sng">
            <a:solidFill>
              <a:schemeClr val="tx1"/>
            </a:solidFill>
          </a:ln>
          <a:effectLst>
            <a:outerShdw blurRad="40000" dist="86487" dir="2700000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203325" y="466725"/>
            <a:ext cx="1106488" cy="6461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rgbClr val="0000FF"/>
                </a:solidFill>
                <a:latin typeface="+mn-lt"/>
              </a:rPr>
              <a:t>Stabili</a:t>
            </a:r>
            <a:endParaRPr lang="en-US" b="1" dirty="0">
              <a:solidFill>
                <a:srgbClr val="0000FF"/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FF"/>
                </a:solidFill>
                <a:latin typeface="+mn-lt"/>
              </a:rPr>
              <a:t>(</a:t>
            </a:r>
            <a:r>
              <a:rPr lang="en-US" b="1" dirty="0" err="1">
                <a:solidFill>
                  <a:srgbClr val="0000FF"/>
                </a:solidFill>
                <a:latin typeface="+mn-lt"/>
              </a:rPr>
              <a:t>Materia</a:t>
            </a:r>
            <a:r>
              <a:rPr lang="en-US" b="1" dirty="0">
                <a:solidFill>
                  <a:srgbClr val="0000FF"/>
                </a:solidFill>
                <a:latin typeface="+mn-lt"/>
              </a:rPr>
              <a:t>)</a:t>
            </a:r>
          </a:p>
        </p:txBody>
      </p:sp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6844415" y="851940"/>
            <a:ext cx="1441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GB" altLang="it-IT" dirty="0" err="1"/>
              <a:t>Muone</a:t>
            </a:r>
            <a:r>
              <a:rPr lang="en-GB" altLang="it-IT" dirty="0"/>
              <a:t>, 1936</a:t>
            </a:r>
          </a:p>
        </p:txBody>
      </p:sp>
      <p:pic>
        <p:nvPicPr>
          <p:cNvPr id="21" name="Picture 3" descr="temp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0847" b="49030"/>
          <a:stretch>
            <a:fillRect/>
          </a:stretch>
        </p:blipFill>
        <p:spPr bwMode="auto">
          <a:xfrm>
            <a:off x="0" y="0"/>
            <a:ext cx="3579813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tangolo 16"/>
          <p:cNvSpPr>
            <a:spLocks noChangeArrowheads="1"/>
          </p:cNvSpPr>
          <p:nvPr/>
        </p:nvSpPr>
        <p:spPr bwMode="auto">
          <a:xfrm>
            <a:off x="6851650" y="1443320"/>
            <a:ext cx="14766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GB" altLang="it-IT"/>
              <a:t>Strange, </a:t>
            </a:r>
            <a:r>
              <a:rPr lang="en-GB" altLang="it-IT" smtClean="0"/>
              <a:t>1968</a:t>
            </a:r>
            <a:endParaRPr lang="en-GB" altLang="it-IT"/>
          </a:p>
        </p:txBody>
      </p:sp>
      <p:pic>
        <p:nvPicPr>
          <p:cNvPr id="25" name="Picture 9" descr="temp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77" r="48677"/>
          <a:stretch>
            <a:fillRect/>
          </a:stretch>
        </p:blipFill>
        <p:spPr bwMode="auto">
          <a:xfrm>
            <a:off x="0" y="3338513"/>
            <a:ext cx="4692650" cy="351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ttangolo 25"/>
          <p:cNvSpPr>
            <a:spLocks noChangeArrowheads="1"/>
          </p:cNvSpPr>
          <p:nvPr/>
        </p:nvSpPr>
        <p:spPr bwMode="auto">
          <a:xfrm>
            <a:off x="6848475" y="2090738"/>
            <a:ext cx="1090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GB" altLang="it-IT"/>
              <a:t>Tau, 1975</a:t>
            </a:r>
          </a:p>
        </p:txBody>
      </p:sp>
      <p:pic>
        <p:nvPicPr>
          <p:cNvPr id="27" name="Picture 6" descr="temp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03" r="60847"/>
          <a:stretch>
            <a:fillRect/>
          </a:stretch>
        </p:blipFill>
        <p:spPr bwMode="auto">
          <a:xfrm>
            <a:off x="0" y="4451350"/>
            <a:ext cx="3579813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0" descr="tem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1" t="64903" r="48679"/>
          <a:stretch>
            <a:fillRect/>
          </a:stretch>
        </p:blipFill>
        <p:spPr bwMode="auto">
          <a:xfrm>
            <a:off x="3473450" y="4451350"/>
            <a:ext cx="12192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ttangolo 29"/>
          <p:cNvSpPr>
            <a:spLocks noChangeArrowheads="1"/>
          </p:cNvSpPr>
          <p:nvPr/>
        </p:nvSpPr>
        <p:spPr bwMode="auto">
          <a:xfrm>
            <a:off x="6848475" y="1154164"/>
            <a:ext cx="1962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GB" altLang="it-IT"/>
              <a:t>Neutrino mu, 1962</a:t>
            </a:r>
          </a:p>
        </p:txBody>
      </p:sp>
      <p:sp>
        <p:nvSpPr>
          <p:cNvPr id="31" name="Rettangolo 30"/>
          <p:cNvSpPr>
            <a:spLocks noChangeArrowheads="1"/>
          </p:cNvSpPr>
          <p:nvPr/>
        </p:nvSpPr>
        <p:spPr bwMode="auto">
          <a:xfrm>
            <a:off x="6848475" y="2430463"/>
            <a:ext cx="1465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GB" altLang="it-IT"/>
              <a:t>Bottom, 1977</a:t>
            </a:r>
          </a:p>
        </p:txBody>
      </p:sp>
      <p:pic>
        <p:nvPicPr>
          <p:cNvPr id="32" name="Picture 11" descr="temp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0" r="62009" b="64549"/>
          <a:stretch>
            <a:fillRect/>
          </a:stretch>
        </p:blipFill>
        <p:spPr bwMode="auto">
          <a:xfrm>
            <a:off x="0" y="1233488"/>
            <a:ext cx="347345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ttangolo 32"/>
          <p:cNvSpPr>
            <a:spLocks noChangeArrowheads="1"/>
          </p:cNvSpPr>
          <p:nvPr/>
        </p:nvSpPr>
        <p:spPr bwMode="auto">
          <a:xfrm>
            <a:off x="6848475" y="1755775"/>
            <a:ext cx="1384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GB" altLang="it-IT"/>
              <a:t>Charm, 1974</a:t>
            </a:r>
          </a:p>
        </p:txBody>
      </p:sp>
      <p:pic>
        <p:nvPicPr>
          <p:cNvPr id="34" name="Picture 13" descr="temp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1" t="17990" b="49030"/>
          <a:stretch>
            <a:fillRect/>
          </a:stretch>
        </p:blipFill>
        <p:spPr bwMode="auto">
          <a:xfrm>
            <a:off x="3473450" y="1233488"/>
            <a:ext cx="5670550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ttangolo 34"/>
          <p:cNvSpPr>
            <a:spLocks noChangeArrowheads="1"/>
          </p:cNvSpPr>
          <p:nvPr/>
        </p:nvSpPr>
        <p:spPr bwMode="auto">
          <a:xfrm>
            <a:off x="6848475" y="2825750"/>
            <a:ext cx="1098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GB" altLang="it-IT"/>
              <a:t>Top, 1995</a:t>
            </a:r>
          </a:p>
        </p:txBody>
      </p:sp>
      <p:sp>
        <p:nvSpPr>
          <p:cNvPr id="36" name="Rettangolo 35"/>
          <p:cNvSpPr>
            <a:spLocks noChangeArrowheads="1"/>
          </p:cNvSpPr>
          <p:nvPr/>
        </p:nvSpPr>
        <p:spPr bwMode="auto">
          <a:xfrm>
            <a:off x="6834188" y="3173413"/>
            <a:ext cx="1963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GB" altLang="it-IT"/>
              <a:t>Neutrino tau, 2000</a:t>
            </a:r>
          </a:p>
        </p:txBody>
      </p:sp>
      <p:pic>
        <p:nvPicPr>
          <p:cNvPr id="37" name="Picture 14" descr="temp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3" t="64903" b="17813"/>
          <a:stretch>
            <a:fillRect/>
          </a:stretch>
        </p:blipFill>
        <p:spPr bwMode="auto">
          <a:xfrm>
            <a:off x="4584700" y="4451350"/>
            <a:ext cx="45593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17"/>
          <p:cNvSpPr/>
          <p:nvPr/>
        </p:nvSpPr>
        <p:spPr>
          <a:xfrm>
            <a:off x="2401888" y="1269819"/>
            <a:ext cx="2205037" cy="3232150"/>
          </a:xfrm>
          <a:prstGeom prst="rect">
            <a:avLst/>
          </a:prstGeom>
          <a:solidFill>
            <a:srgbClr val="FF0000">
              <a:alpha val="10000"/>
            </a:srgbClr>
          </a:solidFill>
          <a:ln w="28575" cmpd="sng">
            <a:solidFill>
              <a:schemeClr val="tx1"/>
            </a:solidFill>
          </a:ln>
          <a:effectLst>
            <a:outerShdw blurRad="40000" dist="86487" dir="2700000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TextBox 21"/>
          <p:cNvSpPr txBox="1"/>
          <p:nvPr/>
        </p:nvSpPr>
        <p:spPr>
          <a:xfrm>
            <a:off x="2909888" y="582613"/>
            <a:ext cx="1211262" cy="369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rgbClr val="0000FF"/>
                </a:solidFill>
                <a:latin typeface="+mn-lt"/>
              </a:rPr>
              <a:t>Instabili</a:t>
            </a:r>
            <a:endParaRPr lang="en-US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9" name="TextBox 23"/>
          <p:cNvSpPr txBox="1"/>
          <p:nvPr/>
        </p:nvSpPr>
        <p:spPr>
          <a:xfrm>
            <a:off x="4854575" y="592138"/>
            <a:ext cx="1481138" cy="369887"/>
          </a:xfrm>
          <a:prstGeom prst="rect">
            <a:avLst/>
          </a:prstGeom>
          <a:solidFill>
            <a:srgbClr val="FFF3B9"/>
          </a:soli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rgbClr val="0000FF"/>
                </a:solidFill>
                <a:latin typeface="+mn-lt"/>
              </a:rPr>
              <a:t>Colla</a:t>
            </a:r>
            <a:endParaRPr lang="en-US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8" name="Rectangle 17"/>
          <p:cNvSpPr/>
          <p:nvPr/>
        </p:nvSpPr>
        <p:spPr>
          <a:xfrm>
            <a:off x="5049838" y="2386013"/>
            <a:ext cx="1122362" cy="2085975"/>
          </a:xfrm>
          <a:prstGeom prst="rect">
            <a:avLst/>
          </a:prstGeom>
          <a:solidFill>
            <a:srgbClr val="FF0000">
              <a:alpha val="10000"/>
            </a:srgbClr>
          </a:solidFill>
          <a:ln w="28575" cmpd="sng">
            <a:solidFill>
              <a:schemeClr val="tx1"/>
            </a:solidFill>
          </a:ln>
          <a:effectLst>
            <a:outerShdw blurRad="40000" dist="86487" dir="2700000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" name="TextBox 18"/>
          <p:cNvSpPr txBox="1">
            <a:spLocks noChangeArrowheads="1"/>
          </p:cNvSpPr>
          <p:nvPr/>
        </p:nvSpPr>
        <p:spPr bwMode="auto">
          <a:xfrm>
            <a:off x="6651085" y="4597124"/>
            <a:ext cx="2447945" cy="9233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r>
              <a:rPr lang="en-US" altLang="it-IT" dirty="0" err="1"/>
              <a:t>Bosoni</a:t>
            </a:r>
            <a:r>
              <a:rPr lang="en-US" altLang="it-IT" dirty="0"/>
              <a:t> W e Z </a:t>
            </a:r>
            <a:r>
              <a:rPr lang="en-US" altLang="it-IT" dirty="0" err="1"/>
              <a:t>mediatori</a:t>
            </a:r>
            <a:r>
              <a:rPr lang="en-US" altLang="it-IT" dirty="0"/>
              <a:t> </a:t>
            </a:r>
            <a:r>
              <a:rPr lang="en-US" altLang="it-IT" dirty="0" err="1"/>
              <a:t>della</a:t>
            </a:r>
            <a:r>
              <a:rPr lang="en-US" altLang="it-IT" dirty="0"/>
              <a:t> </a:t>
            </a:r>
            <a:r>
              <a:rPr lang="en-US" altLang="it-IT" dirty="0" err="1" smtClean="0"/>
              <a:t>forza</a:t>
            </a:r>
            <a:r>
              <a:rPr lang="en-US" altLang="it-IT" dirty="0"/>
              <a:t> </a:t>
            </a:r>
            <a:r>
              <a:rPr lang="en-US" altLang="it-IT" dirty="0" err="1" smtClean="0"/>
              <a:t>nucleare</a:t>
            </a:r>
            <a:r>
              <a:rPr lang="en-US" altLang="it-IT" dirty="0" smtClean="0"/>
              <a:t> </a:t>
            </a:r>
            <a:r>
              <a:rPr lang="en-US" altLang="it-IT" dirty="0" err="1" smtClean="0"/>
              <a:t>debole</a:t>
            </a:r>
            <a:r>
              <a:rPr lang="en-US" altLang="it-IT" dirty="0" smtClean="0"/>
              <a:t> (1983)</a:t>
            </a:r>
            <a:endParaRPr lang="en-US" altLang="it-IT" dirty="0"/>
          </a:p>
        </p:txBody>
      </p:sp>
      <p:sp>
        <p:nvSpPr>
          <p:cNvPr id="42" name="Rectangle 17"/>
          <p:cNvSpPr/>
          <p:nvPr/>
        </p:nvSpPr>
        <p:spPr>
          <a:xfrm rot="16200000">
            <a:off x="5159544" y="4028909"/>
            <a:ext cx="984966" cy="2028103"/>
          </a:xfrm>
          <a:prstGeom prst="rect">
            <a:avLst/>
          </a:prstGeom>
          <a:solidFill>
            <a:srgbClr val="FF0000">
              <a:alpha val="10000"/>
            </a:srgbClr>
          </a:solidFill>
          <a:ln w="28575" cmpd="sng">
            <a:solidFill>
              <a:schemeClr val="tx1"/>
            </a:solidFill>
          </a:ln>
          <a:effectLst>
            <a:outerShdw blurRad="40000" dist="86487" dir="2700000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4" y="408339"/>
            <a:ext cx="6600825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 rot="18544699">
            <a:off x="4763" y="2078038"/>
            <a:ext cx="104457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ln w="12700">
                  <a:noFill/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quarks</a:t>
            </a:r>
            <a:endParaRPr lang="en-GB" sz="2400" dirty="0">
              <a:ln w="12700">
                <a:noFill/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43" name="Rettangolo 42"/>
          <p:cNvSpPr/>
          <p:nvPr/>
        </p:nvSpPr>
        <p:spPr>
          <a:xfrm rot="18544699">
            <a:off x="42863" y="4154488"/>
            <a:ext cx="1090612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>
                <a:ln w="12700">
                  <a:noFill/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leptoni</a:t>
            </a:r>
            <a:endParaRPr lang="en-GB" sz="2400" dirty="0">
              <a:ln w="12700">
                <a:noFill/>
                <a:prstDash val="solid"/>
              </a:ln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2" grpId="0" animBg="1"/>
      <p:bldP spid="8" grpId="0"/>
      <p:bldP spid="17" grpId="0"/>
      <p:bldP spid="26" grpId="0"/>
      <p:bldP spid="30" grpId="0"/>
      <p:bldP spid="31" grpId="0"/>
      <p:bldP spid="33" grpId="0"/>
      <p:bldP spid="35" grpId="0"/>
      <p:bldP spid="36" grpId="0"/>
      <p:bldP spid="40" grpId="0" animBg="1"/>
      <p:bldP spid="41" grpId="0" animBg="1"/>
      <p:bldP spid="29" grpId="0" animBg="1"/>
      <p:bldP spid="38" grpId="0" animBg="1"/>
      <p:bldP spid="39" grpId="0" animBg="1"/>
      <p:bldP spid="42" grpId="0" animBg="1"/>
      <p:bldP spid="3" grpId="0"/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Immagin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2013"/>
            <a:ext cx="914400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" r="5894"/>
          <a:stretch>
            <a:fillRect/>
          </a:stretch>
        </p:blipFill>
        <p:spPr bwMode="auto">
          <a:xfrm>
            <a:off x="0" y="3957638"/>
            <a:ext cx="4325938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243013"/>
            <a:ext cx="370522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/>
          <p:nvPr/>
        </p:nvSpPr>
        <p:spPr>
          <a:xfrm>
            <a:off x="1138686" y="196820"/>
            <a:ext cx="6709876" cy="861774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r-IN" sz="5000" b="1" dirty="0" smtClean="0">
                <a:ln w="19050" cmpd="sng">
                  <a:solidFill>
                    <a:srgbClr val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…</a:t>
            </a:r>
            <a:r>
              <a:rPr lang="it-IT" sz="5000" b="1" dirty="0">
                <a:ln w="19050" cmpd="sng">
                  <a:solidFill>
                    <a:srgbClr val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p</a:t>
            </a:r>
            <a:r>
              <a:rPr lang="it-IT" sz="5000" b="1" dirty="0" smtClean="0">
                <a:ln w="19050" cmpd="sng">
                  <a:solidFill>
                    <a:srgbClr val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er </a:t>
            </a:r>
            <a:r>
              <a:rPr lang="it-IT" sz="5000" b="1" dirty="0">
                <a:ln w="19050" cmpd="sng">
                  <a:solidFill>
                    <a:srgbClr val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arrivare </a:t>
            </a:r>
            <a:r>
              <a:rPr lang="it-IT" sz="5000" b="1" dirty="0" smtClean="0">
                <a:ln w="19050" cmpd="sng">
                  <a:solidFill>
                    <a:srgbClr val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qui</a:t>
            </a:r>
            <a:endParaRPr lang="it-IT" sz="5000" b="1" dirty="0">
              <a:ln w="19050" cmpd="sng">
                <a:solidFill>
                  <a:srgbClr val="00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1243013"/>
            <a:ext cx="4751387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5" y="4421188"/>
            <a:ext cx="29146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/>
          <p:nvPr/>
        </p:nvSpPr>
        <p:spPr>
          <a:xfrm>
            <a:off x="165435" y="17804"/>
            <a:ext cx="8751778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Consideriamo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un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concetto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comune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molto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familiare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agli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artisti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la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simmetria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sz="40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e la </a:t>
            </a:r>
            <a:r>
              <a:rPr lang="en-US" sz="4000" b="1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sua</a:t>
            </a:r>
            <a:r>
              <a:rPr lang="en-US" sz="40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sz="4000" b="1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negazione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3B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2908300"/>
            <a:ext cx="7466012" cy="3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3227388"/>
            <a:ext cx="7721600" cy="289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lip crab canon Bac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2938" y="2263190"/>
            <a:ext cx="7796212" cy="438537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98" y="1891195"/>
            <a:ext cx="6772275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643" y="1916595"/>
            <a:ext cx="6545262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eethoven Symphony No. 9 - Mvt. 2 - Barenboim_West-Eastern Divan Orchestr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911" y="467598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8" descr="fig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6" t="66689" r="27977" b="28664"/>
          <a:stretch>
            <a:fillRect/>
          </a:stretch>
        </p:blipFill>
        <p:spPr bwMode="auto">
          <a:xfrm>
            <a:off x="6313488" y="4398963"/>
            <a:ext cx="2730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49963" y="4364038"/>
            <a:ext cx="288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it-IT" sz="1600" b="1">
                <a:solidFill>
                  <a:srgbClr val="0000FF"/>
                </a:solidFill>
              </a:rPr>
              <a:t>1</a:t>
            </a:r>
          </a:p>
        </p:txBody>
      </p:sp>
      <p:pic>
        <p:nvPicPr>
          <p:cNvPr id="11" name="Picture 10" descr="fig1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6" t="66689" r="27977" b="28664"/>
          <a:stretch>
            <a:fillRect/>
          </a:stretch>
        </p:blipFill>
        <p:spPr bwMode="auto">
          <a:xfrm>
            <a:off x="6313488" y="4398963"/>
            <a:ext cx="2730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fig1cop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6" t="66689" r="27977" b="25873"/>
          <a:stretch>
            <a:fillRect/>
          </a:stretch>
        </p:blipFill>
        <p:spPr bwMode="auto">
          <a:xfrm>
            <a:off x="6313488" y="4398963"/>
            <a:ext cx="2730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049963" y="4532313"/>
            <a:ext cx="288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it-IT" sz="1600" b="1">
                <a:solidFill>
                  <a:srgbClr val="0000FF"/>
                </a:solidFill>
              </a:rPr>
              <a:t>1</a:t>
            </a:r>
          </a:p>
        </p:txBody>
      </p:sp>
      <p:pic>
        <p:nvPicPr>
          <p:cNvPr id="14" name="Picture 13" descr="fig1ccop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"/>
            <a:ext cx="91440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fig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54" t="66069" r="24504" b="25256"/>
          <a:stretch>
            <a:fillRect/>
          </a:stretch>
        </p:blipFill>
        <p:spPr bwMode="auto">
          <a:xfrm>
            <a:off x="6240463" y="4364038"/>
            <a:ext cx="663575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03238" y="933450"/>
            <a:ext cx="1096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it-IT">
                <a:latin typeface="Arial Rounded MT Bold" charset="0"/>
                <a:ea typeface="Arial Rounded MT Bold" charset="0"/>
                <a:cs typeface="Arial Rounded MT Bold" charset="0"/>
              </a:rPr>
              <a:t>1 + 1 = 2</a:t>
            </a:r>
          </a:p>
        </p:txBody>
      </p:sp>
      <p:pic>
        <p:nvPicPr>
          <p:cNvPr id="18" name="Picture 17" descr="fig2c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1" t="66069" r="23711" b="25256"/>
          <a:stretch>
            <a:fillRect/>
          </a:stretch>
        </p:blipFill>
        <p:spPr bwMode="auto">
          <a:xfrm>
            <a:off x="6049963" y="4364038"/>
            <a:ext cx="925512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532563" y="4746625"/>
            <a:ext cx="288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it-IT" sz="1600" b="1">
                <a:solidFill>
                  <a:srgbClr val="0000FF"/>
                </a:solidFill>
              </a:rPr>
              <a:t>2</a:t>
            </a:r>
          </a:p>
        </p:txBody>
      </p:sp>
      <p:pic>
        <p:nvPicPr>
          <p:cNvPr id="20" name="Picture 19" descr="fig3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53" t="58476" r="24506" b="25256"/>
          <a:stretch>
            <a:fillRect/>
          </a:stretch>
        </p:blipFill>
        <p:spPr bwMode="auto">
          <a:xfrm>
            <a:off x="6240463" y="3919538"/>
            <a:ext cx="663575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898525" y="1655763"/>
            <a:ext cx="1095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it-IT">
                <a:latin typeface="Arial Rounded MT Bold" charset="0"/>
                <a:ea typeface="Arial Rounded MT Bold" charset="0"/>
                <a:cs typeface="Arial Rounded MT Bold" charset="0"/>
              </a:rPr>
              <a:t>1 + 2 = 3</a:t>
            </a:r>
          </a:p>
        </p:txBody>
      </p: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1042988" y="1295400"/>
            <a:ext cx="390525" cy="369888"/>
            <a:chOff x="652670" y="911731"/>
            <a:chExt cx="390537" cy="369891"/>
          </a:xfrm>
        </p:grpSpPr>
        <p:cxnSp>
          <p:nvCxnSpPr>
            <p:cNvPr id="24" name="Straight Arrow Connector 23"/>
            <p:cNvCxnSpPr/>
            <p:nvPr/>
          </p:nvCxnSpPr>
          <p:spPr>
            <a:xfrm>
              <a:off x="652670" y="911731"/>
              <a:ext cx="0" cy="36195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1043207" y="919669"/>
              <a:ext cx="0" cy="36195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442075" y="3659188"/>
            <a:ext cx="2873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it-IT" sz="1600" b="1">
                <a:solidFill>
                  <a:srgbClr val="0000FF"/>
                </a:solidFill>
              </a:rPr>
              <a:t>3</a:t>
            </a:r>
          </a:p>
        </p:txBody>
      </p:sp>
      <p:pic>
        <p:nvPicPr>
          <p:cNvPr id="27" name="Picture 26" descr="fig3c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8" t="58476" r="24506" b="25256"/>
          <a:stretch>
            <a:fillRect/>
          </a:stretch>
        </p:blipFill>
        <p:spPr bwMode="auto">
          <a:xfrm>
            <a:off x="6313488" y="3919538"/>
            <a:ext cx="59055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289050" y="2398713"/>
            <a:ext cx="1095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it-IT">
                <a:latin typeface="Arial Rounded MT Bold" charset="0"/>
                <a:ea typeface="Arial Rounded MT Bold" charset="0"/>
                <a:cs typeface="Arial Rounded MT Bold" charset="0"/>
              </a:rPr>
              <a:t>2 + 3 = 5</a:t>
            </a:r>
          </a:p>
        </p:txBody>
      </p: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1443038" y="2028825"/>
            <a:ext cx="390525" cy="369888"/>
            <a:chOff x="652670" y="911731"/>
            <a:chExt cx="390537" cy="369891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652670" y="911731"/>
              <a:ext cx="0" cy="36195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043207" y="919669"/>
              <a:ext cx="0" cy="36195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 descr="fig5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20" t="58476" r="24504" b="25256"/>
          <a:stretch>
            <a:fillRect/>
          </a:stretch>
        </p:blipFill>
        <p:spPr bwMode="auto">
          <a:xfrm>
            <a:off x="5487988" y="3919538"/>
            <a:ext cx="141605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199063" y="4230688"/>
            <a:ext cx="288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it-IT" sz="1600" b="1">
                <a:solidFill>
                  <a:srgbClr val="0000FF"/>
                </a:solidFill>
              </a:rPr>
              <a:t>5</a:t>
            </a:r>
          </a:p>
        </p:txBody>
      </p:sp>
      <p:pic>
        <p:nvPicPr>
          <p:cNvPr id="34" name="Picture 33" descr="fig5c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20" t="58476" r="24504" b="25256"/>
          <a:stretch>
            <a:fillRect/>
          </a:stretch>
        </p:blipFill>
        <p:spPr bwMode="auto">
          <a:xfrm>
            <a:off x="5487988" y="3919538"/>
            <a:ext cx="141605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1679575" y="3138488"/>
            <a:ext cx="1095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it-IT">
                <a:latin typeface="Arial Rounded MT Bold" charset="0"/>
                <a:ea typeface="Arial Rounded MT Bold" charset="0"/>
                <a:cs typeface="Arial Rounded MT Bold" charset="0"/>
              </a:rPr>
              <a:t>3 + 5 = 8</a:t>
            </a:r>
          </a:p>
        </p:txBody>
      </p: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1824038" y="2768600"/>
            <a:ext cx="390525" cy="369888"/>
            <a:chOff x="652670" y="911731"/>
            <a:chExt cx="390537" cy="369891"/>
          </a:xfrm>
        </p:grpSpPr>
        <p:cxnSp>
          <p:nvCxnSpPr>
            <p:cNvPr id="37" name="Straight Arrow Connector 36"/>
            <p:cNvCxnSpPr/>
            <p:nvPr/>
          </p:nvCxnSpPr>
          <p:spPr>
            <a:xfrm>
              <a:off x="652670" y="911731"/>
              <a:ext cx="0" cy="36195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1043207" y="919669"/>
              <a:ext cx="0" cy="36195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6097588" y="6007100"/>
            <a:ext cx="2873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it-IT" sz="1600" b="1">
                <a:solidFill>
                  <a:srgbClr val="0000FF"/>
                </a:solidFill>
              </a:rPr>
              <a:t>8</a:t>
            </a:r>
          </a:p>
        </p:txBody>
      </p:sp>
      <p:pic>
        <p:nvPicPr>
          <p:cNvPr id="42" name="Picture 41" descr="fig8c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20" t="58476" r="24504" b="4027"/>
          <a:stretch>
            <a:fillRect/>
          </a:stretch>
        </p:blipFill>
        <p:spPr bwMode="auto">
          <a:xfrm>
            <a:off x="5487988" y="3919538"/>
            <a:ext cx="141605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 descr="fig13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20" t="57393" r="1686" b="4025"/>
          <a:stretch>
            <a:fillRect/>
          </a:stretch>
        </p:blipFill>
        <p:spPr bwMode="auto">
          <a:xfrm>
            <a:off x="5487988" y="3856038"/>
            <a:ext cx="350202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7646988" y="4060825"/>
            <a:ext cx="3921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it-IT" sz="1600" b="1">
                <a:solidFill>
                  <a:srgbClr val="0000FF"/>
                </a:solidFill>
              </a:rPr>
              <a:t>13</a:t>
            </a:r>
          </a:p>
        </p:txBody>
      </p:sp>
      <p:pic>
        <p:nvPicPr>
          <p:cNvPr id="45" name="Picture 44" descr="fig13c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20" t="57391" r="1686"/>
          <a:stretch>
            <a:fillRect/>
          </a:stretch>
        </p:blipFill>
        <p:spPr bwMode="auto">
          <a:xfrm>
            <a:off x="5487988" y="3856038"/>
            <a:ext cx="3502025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 descr="fig21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20" r="1686"/>
          <a:stretch>
            <a:fillRect/>
          </a:stretch>
        </p:blipFill>
        <p:spPr bwMode="auto">
          <a:xfrm>
            <a:off x="5487988" y="495300"/>
            <a:ext cx="3502025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8370888" y="2228850"/>
            <a:ext cx="3921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it-IT" sz="1600" b="1">
                <a:solidFill>
                  <a:srgbClr val="0000FF"/>
                </a:solidFill>
              </a:rPr>
              <a:t>21</a:t>
            </a:r>
          </a:p>
        </p:txBody>
      </p:sp>
      <p:pic>
        <p:nvPicPr>
          <p:cNvPr id="48" name="Picture 47" descr="fig21c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20" r="1686"/>
          <a:stretch>
            <a:fillRect/>
          </a:stretch>
        </p:blipFill>
        <p:spPr bwMode="auto">
          <a:xfrm>
            <a:off x="5487988" y="495300"/>
            <a:ext cx="3502025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 descr="figAll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"/>
            <a:ext cx="91440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2698750" y="6007100"/>
            <a:ext cx="3921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it-IT" sz="1600" b="1">
                <a:solidFill>
                  <a:srgbClr val="0000FF"/>
                </a:solidFill>
              </a:rPr>
              <a:t>34</a:t>
            </a:r>
          </a:p>
        </p:txBody>
      </p:sp>
      <p:pic>
        <p:nvPicPr>
          <p:cNvPr id="51" name="Picture 50" descr="figAllc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"/>
            <a:ext cx="91440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090863" y="3097213"/>
            <a:ext cx="1735137" cy="2109787"/>
          </a:xfrm>
          <a:prstGeom prst="rect">
            <a:avLst/>
          </a:prstGeom>
          <a:effectLst>
            <a:outerShdw blurRad="247650" dist="165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3" name="Rectangle 52"/>
          <p:cNvSpPr/>
          <p:nvPr/>
        </p:nvSpPr>
        <p:spPr>
          <a:xfrm>
            <a:off x="2861884" y="5207572"/>
            <a:ext cx="218090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Fibonacci</a:t>
            </a:r>
          </a:p>
        </p:txBody>
      </p:sp>
      <p:pic>
        <p:nvPicPr>
          <p:cNvPr id="55" name="Picture 54" descr="snail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663" y="268288"/>
            <a:ext cx="10375901" cy="631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65E-6 4.63533E-6 L 0.02673 0.0319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" y="15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451 0.05834 " pathEditMode="relative" ptsTypes="AA">
                                      <p:cBhvr>
                                        <p:cTn id="1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8306E-6 -2.23791E-6 L 0.04461 -0.04281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" y="-2152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 nodeType="clickPar">
                      <p:stCondLst>
                        <p:cond delay="indefinite"/>
                      </p:stCondLst>
                      <p:childTnLst>
                        <p:par>
                          <p:cTn id="2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3" grpId="0"/>
      <p:bldP spid="13" grpId="1"/>
      <p:bldP spid="16" grpId="0"/>
      <p:bldP spid="16" grpId="1"/>
      <p:bldP spid="19" grpId="0"/>
      <p:bldP spid="19" grpId="1"/>
      <p:bldP spid="22" grpId="0"/>
      <p:bldP spid="22" grpId="1"/>
      <p:bldP spid="26" grpId="0"/>
      <p:bldP spid="26" grpId="1"/>
      <p:bldP spid="28" grpId="0"/>
      <p:bldP spid="28" grpId="1"/>
      <p:bldP spid="33" grpId="0"/>
      <p:bldP spid="35" grpId="0"/>
      <p:bldP spid="35" grpId="1"/>
      <p:bldP spid="40" grpId="0"/>
      <p:bldP spid="44" grpId="0"/>
      <p:bldP spid="47" grpId="0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88" y="301625"/>
            <a:ext cx="3671887" cy="2943225"/>
          </a:xfrm>
          <a:prstGeom prst="rect">
            <a:avLst/>
          </a:prstGeom>
          <a:effectLst>
            <a:outerShdw blurRad="247650" dist="165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88" y="3606800"/>
            <a:ext cx="3671887" cy="2857500"/>
          </a:xfrm>
          <a:prstGeom prst="rect">
            <a:avLst/>
          </a:prstGeom>
          <a:effectLst>
            <a:outerShdw blurRad="247650" dist="165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150" y="301625"/>
            <a:ext cx="3806825" cy="2941638"/>
          </a:xfrm>
          <a:prstGeom prst="rect">
            <a:avLst/>
          </a:prstGeom>
          <a:effectLst>
            <a:outerShdw blurRad="254000" dist="2540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6150" y="3606800"/>
            <a:ext cx="3806825" cy="2857500"/>
          </a:xfrm>
          <a:prstGeom prst="rect">
            <a:avLst/>
          </a:prstGeom>
          <a:effectLst>
            <a:outerShdw blurRad="254000" dist="2540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3916" y="210800"/>
            <a:ext cx="8527553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In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matematica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la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simmetria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è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l’insieme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delle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proprietà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di un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oggetto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che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rimangono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sz="40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inalterate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al </a:t>
            </a:r>
            <a:r>
              <a:rPr lang="en-US" sz="40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variare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di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qualcosa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.   </a:t>
            </a:r>
          </a:p>
        </p:txBody>
      </p:sp>
      <p:pic>
        <p:nvPicPr>
          <p:cNvPr id="3" name="Picture 2" descr="te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413" y="2860675"/>
            <a:ext cx="3919538" cy="3919538"/>
          </a:xfrm>
          <a:prstGeom prst="rect">
            <a:avLst/>
          </a:prstGeom>
          <a:effectLst>
            <a:outerShdw blurRad="263525" dist="1143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5510801" y="3738545"/>
            <a:ext cx="3633199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Invarianza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per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traslazione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3B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spaziale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3B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56478E-7 4.86461E-6 L 0.32702 0.001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42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0" y="125413"/>
            <a:ext cx="2309813" cy="357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8797" y="382602"/>
            <a:ext cx="6372866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Il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concetto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di 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simmetria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è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importante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anche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in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fisica</a:t>
            </a:r>
            <a:r>
              <a:rPr lang="is-I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…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7191" y="2381895"/>
            <a:ext cx="6372866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Lo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spazio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è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simmetrico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per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traslazioni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2035" y="4626137"/>
            <a:ext cx="4288296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Conservazione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della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quantità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di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moto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(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inerzia</a:t>
            </a:r>
            <a:r>
              <a:rPr lang="is-I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…)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2970213" y="3595688"/>
            <a:ext cx="519112" cy="107473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697376" y="3636517"/>
            <a:ext cx="211022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Emmy </a:t>
            </a: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Noether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3808413"/>
            <a:ext cx="1839912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lus 11"/>
          <p:cNvSpPr/>
          <p:nvPr/>
        </p:nvSpPr>
        <p:spPr>
          <a:xfrm rot="2544787">
            <a:off x="4586288" y="3535363"/>
            <a:ext cx="3330575" cy="3330575"/>
          </a:xfrm>
          <a:prstGeom prst="mathPlus">
            <a:avLst>
              <a:gd name="adj1" fmla="val 4454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0000" dist="190500" dir="288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46C0A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/>
              <p:cNvSpPr txBox="1"/>
              <p:nvPr/>
            </p:nvSpPr>
            <p:spPr>
              <a:xfrm>
                <a:off x="1516131" y="6260558"/>
                <a:ext cx="1380183" cy="430887"/>
              </a:xfrm>
              <a:prstGeom prst="rect">
                <a:avLst/>
              </a:prstGeom>
              <a:blipFill>
                <a:blip r:embed="rId5"/>
                <a:tile tx="0" ty="0" sx="100000" sy="100000" flip="none" algn="tl"/>
              </a:blip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mr-IN" sz="2800" i="1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it-IT" sz="2800" b="0" i="1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</m:acc>
                      <m:r>
                        <a:rPr lang="mr-IN" sz="2800" b="0" i="1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it-IT" sz="2800" b="0" i="1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mr-IN" sz="2800" i="1">
                              <a:ln>
                                <a:noFill/>
                              </a:ln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it-IT" sz="2800" b="0" i="1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GB" sz="280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asellaDiTes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6131" y="6260558"/>
                <a:ext cx="1380183" cy="43088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ttangolo 11"/>
          <p:cNvSpPr/>
          <p:nvPr/>
        </p:nvSpPr>
        <p:spPr>
          <a:xfrm>
            <a:off x="2887729" y="6231918"/>
            <a:ext cx="23919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GB" sz="2400" dirty="0" err="1" smtClean="0">
                <a:solidFill>
                  <a:schemeClr val="accent1">
                    <a:lumMod val="75000"/>
                  </a:schemeClr>
                </a:solidFill>
              </a:rPr>
              <a:t>massa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x </a:t>
            </a:r>
            <a:r>
              <a:rPr lang="en-GB" sz="2400" dirty="0" err="1" smtClean="0">
                <a:solidFill>
                  <a:schemeClr val="accent1">
                    <a:lumMod val="75000"/>
                  </a:schemeClr>
                </a:solidFill>
              </a:rPr>
              <a:t>velocità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GB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/>
          <p:nvPr/>
        </p:nvSpPr>
        <p:spPr>
          <a:xfrm>
            <a:off x="1631526" y="181226"/>
            <a:ext cx="5630666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Conservazione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della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quantità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di moto: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esempi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5"/>
              <p:cNvSpPr/>
              <p:nvPr/>
            </p:nvSpPr>
            <p:spPr>
              <a:xfrm>
                <a:off x="1316343" y="5768074"/>
                <a:ext cx="6372866" cy="46166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 xmlns:m="http://schemas.openxmlformats.org/officeDocument/2006/math">
                    <m:r>
                      <a:rPr lang="it-IT" sz="2400" b="1" i="1" smtClean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Cambria Math" charset="0"/>
                      </a:rPr>
                      <m:t>𝒎</m:t>
                    </m:r>
                    <m:acc>
                      <m:accPr>
                        <m:chr m:val="⃗"/>
                        <m:ctrlPr>
                          <a:rPr lang="it-IT" sz="2400" b="1" i="1" smtClean="0">
                            <a:ln w="12700">
                              <a:solidFill>
                                <a:schemeClr val="tx2">
                                  <a:satMod val="1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41275" dist="20320" dir="18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latin typeface="Cambria Math" charset="0"/>
                          </a:rPr>
                        </m:ctrlPr>
                      </m:accPr>
                      <m:e>
                        <m:r>
                          <a:rPr lang="it-IT" sz="2400" b="1" i="1" smtClean="0">
                            <a:ln w="12700">
                              <a:solidFill>
                                <a:schemeClr val="tx2">
                                  <a:satMod val="1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41275" dist="20320" dir="18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latin typeface="Cambria Math" charset="0"/>
                          </a:rPr>
                          <m:t>𝒗</m:t>
                        </m:r>
                      </m:e>
                    </m:acc>
                  </m:oMath>
                </a14:m>
                <a:r>
                  <a:rPr lang="en-US" sz="2400" b="1" dirty="0" smtClean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accent3">
                        <a:lumMod val="40000"/>
                        <a:lumOff val="60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</a:rPr>
                  <a:t> prima </a:t>
                </a:r>
                <a:r>
                  <a:rPr lang="en-US" sz="2400" b="1" dirty="0" err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accent3">
                        <a:lumMod val="40000"/>
                        <a:lumOff val="60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</a:rPr>
                  <a:t>dello</a:t>
                </a:r>
                <a:r>
                  <a:rPr lang="en-US" sz="2400" b="1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accent3">
                        <a:lumMod val="40000"/>
                        <a:lumOff val="60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</a:rPr>
                  <a:t> </a:t>
                </a:r>
                <a:r>
                  <a:rPr lang="en-US" sz="2400" b="1" dirty="0" err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accent3">
                        <a:lumMod val="40000"/>
                        <a:lumOff val="60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</a:rPr>
                  <a:t>sparo</a:t>
                </a:r>
                <a:r>
                  <a:rPr lang="en-US" sz="2400" b="1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accent3">
                        <a:lumMod val="40000"/>
                        <a:lumOff val="60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</a:rPr>
                  <a:t> = </a:t>
                </a:r>
                <a14:m>
                  <m:oMath xmlns:m="http://schemas.openxmlformats.org/officeDocument/2006/math">
                    <m:r>
                      <a:rPr lang="it-IT" sz="2400" b="1" i="1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Cambria Math" charset="0"/>
                      </a:rPr>
                      <m:t>𝒎</m:t>
                    </m:r>
                    <m:acc>
                      <m:accPr>
                        <m:chr m:val="⃗"/>
                        <m:ctrlPr>
                          <a:rPr lang="it-IT" sz="2400" b="1" i="1">
                            <a:ln w="12700">
                              <a:solidFill>
                                <a:schemeClr val="tx2">
                                  <a:satMod val="1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41275" dist="20320" dir="18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latin typeface="Cambria Math" charset="0"/>
                          </a:rPr>
                        </m:ctrlPr>
                      </m:accPr>
                      <m:e>
                        <m:r>
                          <a:rPr lang="it-IT" sz="2400" b="1" i="1">
                            <a:ln w="12700">
                              <a:solidFill>
                                <a:schemeClr val="tx2">
                                  <a:satMod val="1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41275" dist="20320" dir="18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latin typeface="Cambria Math" charset="0"/>
                          </a:rPr>
                          <m:t>𝒗</m:t>
                        </m:r>
                      </m:e>
                    </m:acc>
                  </m:oMath>
                </a14:m>
                <a:r>
                  <a:rPr lang="en-US" sz="2400" b="1" dirty="0" smtClean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accent3">
                        <a:lumMod val="40000"/>
                        <a:lumOff val="60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</a:rPr>
                  <a:t> dopo </a:t>
                </a:r>
                <a:r>
                  <a:rPr lang="en-US" sz="2400" b="1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accent3">
                        <a:lumMod val="40000"/>
                        <a:lumOff val="60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</a:rPr>
                  <a:t>lo </a:t>
                </a:r>
                <a:r>
                  <a:rPr lang="en-US" sz="2400" b="1" dirty="0" err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accent3">
                        <a:lumMod val="40000"/>
                        <a:lumOff val="60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</a:rPr>
                  <a:t>sparo</a:t>
                </a:r>
                <a:endParaRPr lang="en-US" sz="2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accent3">
                      <a:lumMod val="40000"/>
                      <a:lumOff val="6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</a:endParaRPr>
              </a:p>
            </p:txBody>
          </p:sp>
        </mc:Choice>
        <mc:Fallback xmlns="">
          <p:sp>
            <p:nvSpPr>
              <p:cNvPr id="7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343" y="5768074"/>
                <a:ext cx="6372866" cy="46166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Cannon_recoi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16343" y="1823194"/>
            <a:ext cx="6261032" cy="3521830"/>
          </a:xfrm>
          <a:prstGeom prst="rect">
            <a:avLst/>
          </a:prstGeom>
        </p:spPr>
      </p:pic>
      <p:pic>
        <p:nvPicPr>
          <p:cNvPr id="5" name="gun_recoil_DYo5yK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03400" y="2286000"/>
            <a:ext cx="55372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838</TotalTime>
  <Words>1027</Words>
  <Application>Microsoft Macintosh PowerPoint</Application>
  <PresentationFormat>Presentazione su schermo (4:3)</PresentationFormat>
  <Paragraphs>123</Paragraphs>
  <Slides>21</Slides>
  <Notes>21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31" baseType="lpstr">
      <vt:lpstr>Arial Rounded MT Bold</vt:lpstr>
      <vt:lpstr>Avenir Black</vt:lpstr>
      <vt:lpstr>Calibri</vt:lpstr>
      <vt:lpstr>Calibri Light</vt:lpstr>
      <vt:lpstr>Cambria Math</vt:lpstr>
      <vt:lpstr>Mangal</vt:lpstr>
      <vt:lpstr>Symbol</vt:lpstr>
      <vt:lpstr>Times New Roman</vt:lpstr>
      <vt:lpstr>Arial</vt:lpstr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Mario Merola</dc:creator>
  <cp:lastModifiedBy>Mario Merola</cp:lastModifiedBy>
  <cp:revision>43</cp:revision>
  <cp:lastPrinted>2016-12-11T21:09:04Z</cp:lastPrinted>
  <dcterms:created xsi:type="dcterms:W3CDTF">2017-03-06T11:24:12Z</dcterms:created>
  <dcterms:modified xsi:type="dcterms:W3CDTF">2017-03-07T21:58:34Z</dcterms:modified>
</cp:coreProperties>
</file>