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1.mp4" ContentType="video/unknown"/>
  <Override PartName="/ppt/media/image10.jpeg" ContentType="image/jpeg"/>
  <Override PartName="/ppt/media/media2.mp4" ContentType="video/unknown"/>
  <Override PartName="/ppt/media/media3.mp4" ContentType="video/unknown"/>
  <Override PartName="/ppt/media/image11.jpeg" ContentType="image/jpeg"/>
  <Override PartName="/ppt/media/image12.jpeg" ContentType="image/jpeg"/>
  <Override PartName="/ppt/media/image13.jpeg" ContentType="image/jpeg"/>
  <Override PartName="/ppt/notesSlides/notesSlide1.xml" ContentType="application/vnd.openxmlformats-officedocument.presentationml.notesSlide+xml"/>
  <Override PartName="/ppt/media/media4.mp4" ContentType="video/unknown"/>
  <Override PartName="/ppt/media/media5.mp4" ContentType="video/unknown"/>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lvl1pPr>
              <a:defRPr sz="1500"/>
            </a:lvl1pPr>
          </a:lstStyle>
          <a:p>
            <a:pPr/>
            <a:r>
              <a:t>L’equazione di Einstein dicono una cosa che si può spiegare abbastanza facilmente. Nella parte sin  avete la geometria dello spazio-tempo. Il reticolo in figura rappresenta la struttura dello spazio-tempo e vedete che è deformata in presenza di una massa (qui ammasso di galassie). Sulla sin: quanto è deformato lo spazio-tempo, sulla destra quanta massa c’è nell’ammasso. Se si applica questa equ. guardando una galassia che sta dietro ammasso, l’immagine di quella galassia viene distorta dalla presenza dell’ammasso. Questo tipo di lente viene utilizzata per ricostruire la massa dev’ammasso guardando come vengono distorte le immagini degli oggetti lontani. Quello che troviamo è che sistematicamente, per qualunque oggetto, questa massa è molto superiore alla massa delle galassie dell’ammasso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lvl1pPr>
              <a:defRPr sz="1500"/>
            </a:lvl1pPr>
          </a:lstStyle>
          <a:p>
            <a:pPr/>
            <a:r>
              <a:t>L’equazione di Einstein dicono una cosa che si può spiegare abbastanza facilmente. Nella parte sin  avete la geometria dello spazio-tempo. Il reticolo in figura rappresenta la struttura dello spazio-tempo e vedete che è deformata in presenza di una massa (qui ammasso di galassie). Sulla sin: quanto è deformato lo spazio-tempo, sulla destra quanta massa c’è nell’ammasso. Se si applica questa equ. guardando una galassia che sta dietro ammasso, l’immagine di quella galassia viene distorta dalla presenza dell’ammasso. Questo tipo di lente viene utilizzata per ricostruire la massa dev’ammasso guardando come vengono distorte le immagini degli oggetti lontani. Quello che troviamo è che sistematicamente, per qualunque oggetto, questa massa è molto superiore alla massa delle galassie dell’ammasso</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olo e sottotitolo">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Titolo Testo</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–Giovanni Mela</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“Inserisci qui una citazione”.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20" name="Shape 20"/>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Titolo Testo</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Titolo Testo</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38" name="Shape 38"/>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Titolo Testo</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Titolo Testo</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Titolo Testo</a:t>
            </a:r>
          </a:p>
        </p:txBody>
      </p:sp>
      <p:sp>
        <p:nvSpPr>
          <p:cNvPr id="57" name="Shape 57"/>
          <p:cNvSpPr/>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Titolo Testo</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 Id="rId3" Type="http://schemas.openxmlformats.org/officeDocument/2006/relationships/image" Target="../media/image7.png"/><Relationship Id="rId4"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g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video" Target="../media/media4.mp4"/><Relationship Id="rId4" Type="http://schemas.microsoft.com/office/2007/relationships/media" Target="../media/media4.mp4"/><Relationship Id="rId5" Type="http://schemas.openxmlformats.org/officeDocument/2006/relationships/image" Target="../media/image1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1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4.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 Id="rId3" Type="http://schemas.openxmlformats.org/officeDocument/2006/relationships/image" Target="../media/image17.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9.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g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g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1.g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1.g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1387817574_galassia.jpg"/>
          <p:cNvPicPr>
            <a:picLocks noChangeAspect="1"/>
          </p:cNvPicPr>
          <p:nvPr/>
        </p:nvPicPr>
        <p:blipFill>
          <a:blip r:embed="rId2">
            <a:alphaModFix amt="72923"/>
            <a:extLst/>
          </a:blip>
          <a:stretch>
            <a:fillRect/>
          </a:stretch>
        </p:blipFill>
        <p:spPr>
          <a:xfrm>
            <a:off x="-956165" y="463816"/>
            <a:ext cx="14917130" cy="8825968"/>
          </a:xfrm>
          <a:prstGeom prst="rect">
            <a:avLst/>
          </a:prstGeom>
          <a:ln w="12700">
            <a:miter lim="400000"/>
          </a:ln>
        </p:spPr>
      </p:pic>
      <p:pic>
        <p:nvPicPr>
          <p:cNvPr id="120" name=""/>
          <p:cNvPicPr>
            <a:picLocks noChangeAspect="0"/>
          </p:cNvPicPr>
          <p:nvPr/>
        </p:nvPicPr>
        <p:blipFill>
          <a:blip r:embed="rId3">
            <a:extLst/>
          </a:blip>
          <a:stretch>
            <a:fillRect/>
          </a:stretch>
        </p:blipFill>
        <p:spPr>
          <a:xfrm>
            <a:off x="3287559" y="2227031"/>
            <a:ext cx="3719025" cy="2486751"/>
          </a:xfrm>
          <a:prstGeom prst="rect">
            <a:avLst/>
          </a:prstGeom>
        </p:spPr>
      </p:pic>
      <p:sp>
        <p:nvSpPr>
          <p:cNvPr id="122" name="Shape 122"/>
          <p:cNvSpPr/>
          <p:nvPr>
            <p:ph type="subTitle" sz="quarter" idx="1"/>
          </p:nvPr>
        </p:nvSpPr>
        <p:spPr>
          <a:xfrm>
            <a:off x="1270000" y="7831194"/>
            <a:ext cx="10464800" cy="1130301"/>
          </a:xfrm>
          <a:prstGeom prst="rect">
            <a:avLst/>
          </a:prstGeom>
        </p:spPr>
        <p:txBody>
          <a:bodyPr/>
          <a:lstStyle/>
          <a:p>
            <a:pPr defTabSz="362204">
              <a:defRPr sz="2790">
                <a:latin typeface="Skia Regular"/>
                <a:ea typeface="Skia Regular"/>
                <a:cs typeface="Skia Regular"/>
                <a:sym typeface="Skia Regular"/>
              </a:defRPr>
            </a:pPr>
            <a:r>
              <a:t>Antonia Di Crescenzo</a:t>
            </a:r>
          </a:p>
          <a:p>
            <a:pPr defTabSz="362204">
              <a:defRPr sz="1984">
                <a:latin typeface="Skia Regular"/>
                <a:ea typeface="Skia Regular"/>
                <a:cs typeface="Skia Regular"/>
                <a:sym typeface="Skia Regular"/>
              </a:defRPr>
            </a:pPr>
          </a:p>
          <a:p>
            <a:pPr defTabSz="362204">
              <a:defRPr sz="1984">
                <a:latin typeface="Skia Regular"/>
                <a:ea typeface="Skia Regular"/>
                <a:cs typeface="Skia Regular"/>
                <a:sym typeface="Skia Regular"/>
              </a:defRPr>
            </a:pPr>
            <a:r>
              <a:t>Università di Napoli “Federico II” e Istituto Nazionale di Fisica Nucleare</a:t>
            </a:r>
          </a:p>
        </p:txBody>
      </p:sp>
      <p:sp>
        <p:nvSpPr>
          <p:cNvPr id="123" name="Shape 123"/>
          <p:cNvSpPr/>
          <p:nvPr>
            <p:ph type="ctrTitle"/>
          </p:nvPr>
        </p:nvSpPr>
        <p:spPr>
          <a:xfrm>
            <a:off x="925981" y="2493716"/>
            <a:ext cx="11152838" cy="1591169"/>
          </a:xfrm>
          <a:prstGeom prst="rect">
            <a:avLst/>
          </a:prstGeom>
        </p:spPr>
        <p:txBody>
          <a:bodyPr/>
          <a:lstStyle/>
          <a:p>
            <a:pPr defTabSz="566674">
              <a:defRPr spc="-232" sz="7760">
                <a:latin typeface="Skia Regular"/>
                <a:ea typeface="Skia Regular"/>
                <a:cs typeface="Skia Regular"/>
                <a:sym typeface="Skia Regular"/>
              </a:defRPr>
            </a:pPr>
            <a:r>
              <a:t>Il lato </a:t>
            </a:r>
            <a:r>
              <a:rPr>
                <a:solidFill>
                  <a:srgbClr val="000000"/>
                </a:solidFill>
              </a:rPr>
              <a:t>Oscuro</a:t>
            </a:r>
            <a:r>
              <a:t> dell’Universo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energiaoscur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98447" y="1056314"/>
            <a:ext cx="12207906" cy="8959931"/>
          </a:xfrm>
          <a:prstGeom prst="rect">
            <a:avLst/>
          </a:prstGeom>
          <a:ln w="12700">
            <a:miter lim="400000"/>
          </a:ln>
        </p:spPr>
      </p:pic>
      <p:sp>
        <p:nvSpPr>
          <p:cNvPr id="212" name="Shape 212"/>
          <p:cNvSpPr/>
          <p:nvPr/>
        </p:nvSpPr>
        <p:spPr>
          <a:xfrm>
            <a:off x="925981" y="-2564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L’Energia Oscura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3196670" fill="hold"/>
                                        <p:tgtEl>
                                          <p:spTgt spid="21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1387817574_galassia.jpg"/>
          <p:cNvPicPr>
            <a:picLocks noChangeAspect="1"/>
          </p:cNvPicPr>
          <p:nvPr/>
        </p:nvPicPr>
        <p:blipFill>
          <a:blip r:embed="rId2">
            <a:alphaModFix amt="51663"/>
            <a:extLst/>
          </a:blip>
          <a:stretch>
            <a:fillRect/>
          </a:stretch>
        </p:blipFill>
        <p:spPr>
          <a:xfrm>
            <a:off x="-956165" y="463816"/>
            <a:ext cx="14917130" cy="8825968"/>
          </a:xfrm>
          <a:prstGeom prst="rect">
            <a:avLst/>
          </a:prstGeom>
          <a:ln w="12700">
            <a:miter lim="400000"/>
          </a:ln>
        </p:spPr>
      </p:pic>
      <p:sp>
        <p:nvSpPr>
          <p:cNvPr id="215" name="Shape 215"/>
          <p:cNvSpPr/>
          <p:nvPr>
            <p:ph type="ctrTitle"/>
          </p:nvPr>
        </p:nvSpPr>
        <p:spPr>
          <a:xfrm>
            <a:off x="925981" y="2493716"/>
            <a:ext cx="11152838" cy="1591169"/>
          </a:xfrm>
          <a:prstGeom prst="rect">
            <a:avLst/>
          </a:prstGeom>
        </p:spPr>
        <p:txBody>
          <a:bodyPr/>
          <a:lstStyle>
            <a:lvl1pPr>
              <a:defRPr spc="-239">
                <a:latin typeface="Skia Regular"/>
                <a:ea typeface="Skia Regular"/>
                <a:cs typeface="Skia Regular"/>
                <a:sym typeface="Skia Regular"/>
              </a:defRPr>
            </a:lvl1pPr>
          </a:lstStyle>
          <a:p>
            <a:pPr/>
            <a:r>
              <a:t>La Materia Oscura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14"/>
                                        </p:tgtEl>
                                        <p:attrNameLst>
                                          <p:attrName>style.visibility</p:attrName>
                                        </p:attrNameLst>
                                      </p:cBhvr>
                                      <p:to>
                                        <p:strVal val="visible"/>
                                      </p:to>
                                    </p:set>
                                    <p:animEffect filter="dissolve" transition="in">
                                      <p:cBhvr>
                                        <p:cTn id="7" dur="4500"/>
                                        <p:tgtEl>
                                          <p:spTgt spid="214"/>
                                        </p:tgtEl>
                                      </p:cBhvr>
                                    </p:animEffect>
                                  </p:childTnLst>
                                </p:cTn>
                              </p:par>
                            </p:childTnLst>
                          </p:cTn>
                        </p:par>
                        <p:par>
                          <p:cTn id="8" fill="hold">
                            <p:stCondLst>
                              <p:cond delay="4500"/>
                            </p:stCondLst>
                            <p:childTnLst>
                              <p:par>
                                <p:cTn id="9" presetClass="entr" nodeType="afterEffect" presetSubtype="16" presetID="23" grpId="2" fill="hold">
                                  <p:stCondLst>
                                    <p:cond delay="0"/>
                                  </p:stCondLst>
                                  <p:iterate type="el" backwards="0">
                                    <p:tmAbs val="0"/>
                                  </p:iterate>
                                  <p:childTnLst>
                                    <p:set>
                                      <p:cBhvr>
                                        <p:cTn id="10" fill="hold"/>
                                        <p:tgtEl>
                                          <p:spTgt spid="215"/>
                                        </p:tgtEl>
                                        <p:attrNameLst>
                                          <p:attrName>style.visibility</p:attrName>
                                        </p:attrNameLst>
                                      </p:cBhvr>
                                      <p:to>
                                        <p:strVal val="visible"/>
                                      </p:to>
                                    </p:set>
                                    <p:anim calcmode="lin" valueType="num">
                                      <p:cBhvr>
                                        <p:cTn id="11" dur="4000" fill="hold"/>
                                        <p:tgtEl>
                                          <p:spTgt spid="215"/>
                                        </p:tgtEl>
                                        <p:attrNameLst>
                                          <p:attrName>ppt_w</p:attrName>
                                        </p:attrNameLst>
                                      </p:cBhvr>
                                      <p:tavLst>
                                        <p:tav tm="0">
                                          <p:val>
                                            <p:fltVal val="0"/>
                                          </p:val>
                                        </p:tav>
                                        <p:tav tm="100000">
                                          <p:val>
                                            <p:strVal val="#ppt_w"/>
                                          </p:val>
                                        </p:tav>
                                      </p:tavLst>
                                    </p:anim>
                                    <p:anim calcmode="lin" valueType="num">
                                      <p:cBhvr>
                                        <p:cTn id="12" dur="4000" fill="hold"/>
                                        <p:tgtEl>
                                          <p:spTgt spid="2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5" grpId="2"/>
      <p:bldP build="whole" bldLvl="1" animBg="1" rev="0" advAuto="0" spid="21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nvSpPr>
        <p:spPr>
          <a:xfrm>
            <a:off x="-273211" y="3707689"/>
            <a:ext cx="11763720"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0" sz="5000">
                <a:solidFill>
                  <a:schemeClr val="accent5">
                    <a:hueOff val="101205"/>
                    <a:satOff val="-13598"/>
                    <a:lumOff val="23877"/>
                  </a:schemeClr>
                </a:solidFill>
                <a:latin typeface="Skia Regular"/>
                <a:ea typeface="Skia Regular"/>
                <a:cs typeface="Skia Regular"/>
                <a:sym typeface="Skia Regular"/>
              </a:defRPr>
            </a:lvl1pPr>
          </a:lstStyle>
          <a:p>
            <a:pPr/>
            <a:r>
              <a:t>E allora … come sappiamo che esiste?</a:t>
            </a:r>
          </a:p>
        </p:txBody>
      </p:sp>
      <p:sp>
        <p:nvSpPr>
          <p:cNvPr id="218" name="Shape 218"/>
          <p:cNvSpPr/>
          <p:nvPr/>
        </p:nvSpPr>
        <p:spPr>
          <a:xfrm>
            <a:off x="5302762" y="7789937"/>
            <a:ext cx="6234920" cy="1444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56" sz="5200">
                <a:latin typeface="Skia Regular"/>
                <a:ea typeface="Skia Regular"/>
                <a:cs typeface="Skia Regular"/>
                <a:sym typeface="Skia Regular"/>
              </a:defRPr>
            </a:lvl1pPr>
          </a:lstStyle>
          <a:p>
            <a:pPr/>
            <a:r>
              <a:t>Effetti gravitazionali</a:t>
            </a:r>
          </a:p>
        </p:txBody>
      </p:sp>
      <p:sp>
        <p:nvSpPr>
          <p:cNvPr id="219" name="Shape 219"/>
          <p:cNvSpPr/>
          <p:nvPr/>
        </p:nvSpPr>
        <p:spPr>
          <a:xfrm>
            <a:off x="600662" y="1420259"/>
            <a:ext cx="8477839"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pc="-116" sz="3900">
                <a:latin typeface="Skia Regular"/>
                <a:ea typeface="Skia Regular"/>
                <a:cs typeface="Skia Regular"/>
                <a:sym typeface="Skia Regular"/>
              </a:defRPr>
            </a:pPr>
            <a:r>
              <a:t>Non assorbe luce</a:t>
            </a:r>
          </a:p>
          <a:p>
            <a:pPr algn="l">
              <a:defRPr spc="-116" sz="3900">
                <a:latin typeface="Skia Regular"/>
                <a:ea typeface="Skia Regular"/>
                <a:cs typeface="Skia Regular"/>
                <a:sym typeface="Skia Regular"/>
              </a:defRPr>
            </a:pPr>
            <a:r>
              <a:t>Non emette luce</a:t>
            </a:r>
          </a:p>
          <a:p>
            <a:pPr algn="l">
              <a:defRPr spc="-116" sz="3900">
                <a:latin typeface="Skia Regular"/>
                <a:ea typeface="Skia Regular"/>
                <a:cs typeface="Skia Regular"/>
                <a:sym typeface="Skia Regular"/>
              </a:defRPr>
            </a:pPr>
            <a:r>
              <a:t>Non interagisce con la materia visibile</a:t>
            </a:r>
          </a:p>
        </p:txBody>
      </p:sp>
      <p:pic>
        <p:nvPicPr>
          <p:cNvPr id="220" name="investigatore-immagine-animata-0066.gif"/>
          <p:cNvPicPr>
            <a:picLocks noChangeAspect="1"/>
          </p:cNvPicPr>
          <p:nvPr/>
        </p:nvPicPr>
        <p:blipFill>
          <a:blip r:embed="rId2">
            <a:extLst/>
          </a:blip>
          <a:stretch>
            <a:fillRect/>
          </a:stretch>
        </p:blipFill>
        <p:spPr>
          <a:xfrm flipH="1">
            <a:off x="588074" y="5580150"/>
            <a:ext cx="3129916" cy="3605346"/>
          </a:xfrm>
          <a:prstGeom prst="rect">
            <a:avLst/>
          </a:prstGeom>
          <a:ln w="12700">
            <a:miter lim="400000"/>
          </a:ln>
        </p:spPr>
      </p:pic>
      <p:sp>
        <p:nvSpPr>
          <p:cNvPr id="221" name="Shape 221"/>
          <p:cNvSpPr/>
          <p:nvPr/>
        </p:nvSpPr>
        <p:spPr>
          <a:xfrm>
            <a:off x="4690174" y="5642697"/>
            <a:ext cx="7218392"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116" sz="3900">
                <a:latin typeface="Skia Regular"/>
                <a:ea typeface="Skia Regular"/>
                <a:cs typeface="Skia Regular"/>
                <a:sym typeface="Skia Regular"/>
              </a:defRPr>
            </a:lvl1pPr>
          </a:lstStyle>
          <a:p>
            <a:pPr/>
            <a:r>
              <a:t>Gli scienziati cercano le sue tracce e interpretano gli indizi della sua presenza nell’Universo</a:t>
            </a:r>
          </a:p>
        </p:txBody>
      </p:sp>
      <p:pic>
        <p:nvPicPr>
          <p:cNvPr id="222" name="Schermata 2017-02-26 alle 19.26.27.png"/>
          <p:cNvPicPr>
            <a:picLocks noChangeAspect="1"/>
          </p:cNvPicPr>
          <p:nvPr/>
        </p:nvPicPr>
        <p:blipFill>
          <a:blip r:embed="rId3">
            <a:extLst/>
          </a:blip>
          <a:srcRect l="11939" t="1288" r="22030" b="967"/>
          <a:stretch>
            <a:fillRect/>
          </a:stretch>
        </p:blipFill>
        <p:spPr>
          <a:xfrm rot="5355341">
            <a:off x="3700738" y="7848875"/>
            <a:ext cx="1107152" cy="1862579"/>
          </a:xfrm>
          <a:custGeom>
            <a:avLst/>
            <a:gdLst/>
            <a:ahLst/>
            <a:cxnLst>
              <a:cxn ang="0">
                <a:pos x="wd2" y="hd2"/>
              </a:cxn>
              <a:cxn ang="5400000">
                <a:pos x="wd2" y="hd2"/>
              </a:cxn>
              <a:cxn ang="10800000">
                <a:pos x="wd2" y="hd2"/>
              </a:cxn>
              <a:cxn ang="16200000">
                <a:pos x="wd2" y="hd2"/>
              </a:cxn>
            </a:cxnLst>
            <a:rect l="0" t="0" r="r" b="b"/>
            <a:pathLst>
              <a:path w="21463" h="21594" fill="norm" stroke="1" extrusionOk="0">
                <a:moveTo>
                  <a:pt x="3639" y="0"/>
                </a:moveTo>
                <a:cubicBezTo>
                  <a:pt x="2852" y="-1"/>
                  <a:pt x="2642" y="26"/>
                  <a:pt x="2100" y="207"/>
                </a:cubicBezTo>
                <a:cubicBezTo>
                  <a:pt x="1430" y="430"/>
                  <a:pt x="1179" y="607"/>
                  <a:pt x="700" y="1164"/>
                </a:cubicBezTo>
                <a:cubicBezTo>
                  <a:pt x="155" y="1797"/>
                  <a:pt x="0" y="2398"/>
                  <a:pt x="0" y="3911"/>
                </a:cubicBezTo>
                <a:cubicBezTo>
                  <a:pt x="0" y="5123"/>
                  <a:pt x="40" y="5395"/>
                  <a:pt x="315" y="6156"/>
                </a:cubicBezTo>
                <a:cubicBezTo>
                  <a:pt x="834" y="7590"/>
                  <a:pt x="1626" y="8892"/>
                  <a:pt x="2331" y="9474"/>
                </a:cubicBezTo>
                <a:cubicBezTo>
                  <a:pt x="2461" y="9581"/>
                  <a:pt x="2623" y="9667"/>
                  <a:pt x="2693" y="9667"/>
                </a:cubicBezTo>
                <a:cubicBezTo>
                  <a:pt x="2958" y="9667"/>
                  <a:pt x="7220" y="9014"/>
                  <a:pt x="7348" y="8954"/>
                </a:cubicBezTo>
                <a:cubicBezTo>
                  <a:pt x="7421" y="8919"/>
                  <a:pt x="7519" y="8594"/>
                  <a:pt x="7563" y="8227"/>
                </a:cubicBezTo>
                <a:cubicBezTo>
                  <a:pt x="7609" y="7849"/>
                  <a:pt x="7785" y="7290"/>
                  <a:pt x="7963" y="6939"/>
                </a:cubicBezTo>
                <a:cubicBezTo>
                  <a:pt x="8136" y="6597"/>
                  <a:pt x="8360" y="6140"/>
                  <a:pt x="8463" y="5926"/>
                </a:cubicBezTo>
                <a:cubicBezTo>
                  <a:pt x="8975" y="4869"/>
                  <a:pt x="8345" y="2741"/>
                  <a:pt x="7125" y="1394"/>
                </a:cubicBezTo>
                <a:cubicBezTo>
                  <a:pt x="6659" y="880"/>
                  <a:pt x="5730" y="314"/>
                  <a:pt x="5063" y="138"/>
                </a:cubicBezTo>
                <a:cubicBezTo>
                  <a:pt x="4700" y="42"/>
                  <a:pt x="4277" y="0"/>
                  <a:pt x="3639" y="0"/>
                </a:cubicBezTo>
                <a:close/>
                <a:moveTo>
                  <a:pt x="17742" y="7136"/>
                </a:moveTo>
                <a:cubicBezTo>
                  <a:pt x="17615" y="7136"/>
                  <a:pt x="17484" y="7135"/>
                  <a:pt x="17350" y="7141"/>
                </a:cubicBezTo>
                <a:cubicBezTo>
                  <a:pt x="16309" y="7184"/>
                  <a:pt x="15598" y="7409"/>
                  <a:pt x="14918" y="7909"/>
                </a:cubicBezTo>
                <a:cubicBezTo>
                  <a:pt x="13669" y="8830"/>
                  <a:pt x="12696" y="10677"/>
                  <a:pt x="12695" y="12138"/>
                </a:cubicBezTo>
                <a:cubicBezTo>
                  <a:pt x="12695" y="12720"/>
                  <a:pt x="12756" y="12915"/>
                  <a:pt x="13149" y="13620"/>
                </a:cubicBezTo>
                <a:cubicBezTo>
                  <a:pt x="13448" y="14156"/>
                  <a:pt x="13647" y="14672"/>
                  <a:pt x="13726" y="15138"/>
                </a:cubicBezTo>
                <a:cubicBezTo>
                  <a:pt x="13881" y="16054"/>
                  <a:pt x="13929" y="16125"/>
                  <a:pt x="14572" y="16224"/>
                </a:cubicBezTo>
                <a:cubicBezTo>
                  <a:pt x="14861" y="16268"/>
                  <a:pt x="15813" y="16416"/>
                  <a:pt x="16680" y="16551"/>
                </a:cubicBezTo>
                <a:cubicBezTo>
                  <a:pt x="18789" y="16879"/>
                  <a:pt x="18884" y="16871"/>
                  <a:pt x="19373" y="16339"/>
                </a:cubicBezTo>
                <a:cubicBezTo>
                  <a:pt x="19840" y="15832"/>
                  <a:pt x="20627" y="14442"/>
                  <a:pt x="21058" y="13371"/>
                </a:cubicBezTo>
                <a:cubicBezTo>
                  <a:pt x="21513" y="12242"/>
                  <a:pt x="21600" y="10360"/>
                  <a:pt x="21243" y="9354"/>
                </a:cubicBezTo>
                <a:cubicBezTo>
                  <a:pt x="20695" y="7811"/>
                  <a:pt x="19646" y="7140"/>
                  <a:pt x="17742" y="7136"/>
                </a:cubicBezTo>
                <a:close/>
                <a:moveTo>
                  <a:pt x="7848" y="10307"/>
                </a:moveTo>
                <a:cubicBezTo>
                  <a:pt x="7516" y="10303"/>
                  <a:pt x="7004" y="10394"/>
                  <a:pt x="6078" y="10551"/>
                </a:cubicBezTo>
                <a:cubicBezTo>
                  <a:pt x="3967" y="10908"/>
                  <a:pt x="3277" y="11069"/>
                  <a:pt x="3262" y="11208"/>
                </a:cubicBezTo>
                <a:cubicBezTo>
                  <a:pt x="3214" y="11652"/>
                  <a:pt x="3590" y="12579"/>
                  <a:pt x="4055" y="13150"/>
                </a:cubicBezTo>
                <a:cubicBezTo>
                  <a:pt x="4461" y="13650"/>
                  <a:pt x="5264" y="14170"/>
                  <a:pt x="5878" y="14337"/>
                </a:cubicBezTo>
                <a:cubicBezTo>
                  <a:pt x="6585" y="14530"/>
                  <a:pt x="7583" y="14483"/>
                  <a:pt x="8248" y="14227"/>
                </a:cubicBezTo>
                <a:cubicBezTo>
                  <a:pt x="8936" y="13962"/>
                  <a:pt x="9377" y="13411"/>
                  <a:pt x="9440" y="12732"/>
                </a:cubicBezTo>
                <a:cubicBezTo>
                  <a:pt x="9496" y="12134"/>
                  <a:pt x="9267" y="11567"/>
                  <a:pt x="8679" y="10827"/>
                </a:cubicBezTo>
                <a:cubicBezTo>
                  <a:pt x="8394" y="10468"/>
                  <a:pt x="8274" y="10311"/>
                  <a:pt x="7848" y="10307"/>
                </a:cubicBezTo>
                <a:close/>
                <a:moveTo>
                  <a:pt x="13272" y="17388"/>
                </a:moveTo>
                <a:cubicBezTo>
                  <a:pt x="13044" y="17439"/>
                  <a:pt x="12303" y="18373"/>
                  <a:pt x="12064" y="18906"/>
                </a:cubicBezTo>
                <a:cubicBezTo>
                  <a:pt x="11567" y="20017"/>
                  <a:pt x="12128" y="21122"/>
                  <a:pt x="13372" y="21479"/>
                </a:cubicBezTo>
                <a:cubicBezTo>
                  <a:pt x="13654" y="21559"/>
                  <a:pt x="14056" y="21599"/>
                  <a:pt x="14464" y="21594"/>
                </a:cubicBezTo>
                <a:cubicBezTo>
                  <a:pt x="14873" y="21588"/>
                  <a:pt x="15288" y="21540"/>
                  <a:pt x="15603" y="21451"/>
                </a:cubicBezTo>
                <a:cubicBezTo>
                  <a:pt x="16283" y="21259"/>
                  <a:pt x="16805" y="20907"/>
                  <a:pt x="17304" y="20296"/>
                </a:cubicBezTo>
                <a:cubicBezTo>
                  <a:pt x="17815" y="19669"/>
                  <a:pt x="18305" y="18467"/>
                  <a:pt x="18119" y="18294"/>
                </a:cubicBezTo>
                <a:cubicBezTo>
                  <a:pt x="17974" y="18160"/>
                  <a:pt x="14088" y="17427"/>
                  <a:pt x="13372" y="17388"/>
                </a:cubicBezTo>
                <a:cubicBezTo>
                  <a:pt x="13324" y="17385"/>
                  <a:pt x="13289" y="17384"/>
                  <a:pt x="13272" y="17388"/>
                </a:cubicBezTo>
                <a:close/>
              </a:path>
            </a:pathLst>
          </a:custGeom>
          <a:ln w="12700">
            <a:miter lim="400000"/>
          </a:ln>
        </p:spPr>
      </p:pic>
      <p:pic>
        <p:nvPicPr>
          <p:cNvPr id="223" name="lato-oscuro.jpg"/>
          <p:cNvPicPr>
            <a:picLocks noChangeAspect="1"/>
          </p:cNvPicPr>
          <p:nvPr/>
        </p:nvPicPr>
        <p:blipFill>
          <a:blip r:embed="rId4">
            <a:extLst/>
          </a:blip>
          <a:stretch>
            <a:fillRect/>
          </a:stretch>
        </p:blipFill>
        <p:spPr>
          <a:xfrm>
            <a:off x="479665" y="371142"/>
            <a:ext cx="11576547" cy="11576547"/>
          </a:xfrm>
          <a:prstGeom prst="rect">
            <a:avLst/>
          </a:prstGeom>
          <a:ln w="12700">
            <a:miter lim="400000"/>
          </a:ln>
        </p:spPr>
      </p:pic>
      <p:sp>
        <p:nvSpPr>
          <p:cNvPr id="224" name="Shape 224"/>
          <p:cNvSpPr/>
          <p:nvPr/>
        </p:nvSpPr>
        <p:spPr>
          <a:xfrm>
            <a:off x="782080" y="227623"/>
            <a:ext cx="5625994"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35" sz="4500">
                <a:solidFill>
                  <a:schemeClr val="accent5">
                    <a:hueOff val="101205"/>
                    <a:satOff val="-13598"/>
                    <a:lumOff val="23877"/>
                  </a:schemeClr>
                </a:solidFill>
                <a:latin typeface="Skia Regular"/>
                <a:ea typeface="Skia Regular"/>
                <a:cs typeface="Skia Regular"/>
                <a:sym typeface="Skia Regular"/>
              </a:defRPr>
            </a:lvl1pPr>
          </a:lstStyle>
          <a:p>
            <a:pPr/>
            <a:r>
              <a:t>Che significa “Oscura”?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223"/>
                                        </p:tgtEl>
                                      </p:cBhvr>
                                      <p:by x="33006" y="33006"/>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56153 -0.413622" origin="layout" pathEditMode="relative">
                                      <p:cBhvr>
                                        <p:cTn id="9" dur="1000" fill="hold"/>
                                        <p:tgtEl>
                                          <p:spTgt spid="22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earth_nigh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49299" y="964457"/>
            <a:ext cx="14903398" cy="838316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1006973" fill="hold"/>
                                        <p:tgtEl>
                                          <p:spTgt spid="2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7" fill="hold" display="0">
                  <p:stCondLst>
                    <p:cond delay="indefinite"/>
                  </p:stCondLst>
                </p:cTn>
                <p:tgtEl>
                  <p:spTgt spid="2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235693" y="400039"/>
            <a:ext cx="12533413"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229" name="1b22i2q9am6y.gif"/>
          <p:cNvPicPr>
            <a:picLocks noChangeAspect="0"/>
          </p:cNvPicPr>
          <p:nvPr/>
        </p:nvPicPr>
        <p:blipFill>
          <a:blip r:embed="rId2">
            <a:extLst/>
          </a:blip>
          <a:stretch>
            <a:fillRect/>
          </a:stretch>
        </p:blipFill>
        <p:spPr>
          <a:xfrm>
            <a:off x="-499148" y="2276968"/>
            <a:ext cx="14602360" cy="8213827"/>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nvSpPr>
        <p:spPr>
          <a:xfrm>
            <a:off x="1274754" y="492981"/>
            <a:ext cx="4831427"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6" sz="5200">
                <a:solidFill>
                  <a:srgbClr val="9089FF"/>
                </a:solidFill>
                <a:latin typeface="Skia Regular"/>
                <a:ea typeface="Skia Regular"/>
                <a:cs typeface="Skia Regular"/>
                <a:sym typeface="Skia Regular"/>
              </a:defRPr>
            </a:lvl1pPr>
          </a:lstStyle>
          <a:p>
            <a:pPr/>
            <a:r>
              <a:t>Legge di Keplero:</a:t>
            </a:r>
          </a:p>
        </p:txBody>
      </p:sp>
      <p:pic>
        <p:nvPicPr>
          <p:cNvPr id="232" name="galaxyrotation.gif"/>
          <p:cNvPicPr>
            <a:picLocks noChangeAspect="0"/>
          </p:cNvPicPr>
          <p:nvPr/>
        </p:nvPicPr>
        <p:blipFill>
          <a:blip r:embed="rId2">
            <a:extLst/>
          </a:blip>
          <a:stretch>
            <a:fillRect/>
          </a:stretch>
        </p:blipFill>
        <p:spPr>
          <a:xfrm>
            <a:off x="967624" y="3445066"/>
            <a:ext cx="10918746" cy="6551248"/>
          </a:xfrm>
          <a:prstGeom prst="rect">
            <a:avLst/>
          </a:prstGeom>
          <a:ln w="12700">
            <a:miter lim="400000"/>
          </a:ln>
        </p:spPr>
      </p:pic>
      <p:sp>
        <p:nvSpPr>
          <p:cNvPr id="233" name="Shape 233"/>
          <p:cNvSpPr/>
          <p:nvPr/>
        </p:nvSpPr>
        <p:spPr>
          <a:xfrm>
            <a:off x="2439545" y="1289800"/>
            <a:ext cx="2501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4" sz="6800">
                <a:solidFill>
                  <a:srgbClr val="9089FF"/>
                </a:solidFill>
                <a:latin typeface="Skia Regular"/>
                <a:ea typeface="Skia Regular"/>
                <a:cs typeface="Skia Regular"/>
                <a:sym typeface="Skia Regular"/>
              </a:defRPr>
            </a:pPr>
            <a:r>
              <a:t>T</a:t>
            </a:r>
            <a:r>
              <a:rPr baseline="31999"/>
              <a:t>2</a:t>
            </a:r>
            <a:r>
              <a:t>=Kr</a:t>
            </a:r>
            <a:r>
              <a:rPr baseline="31999"/>
              <a:t>3</a:t>
            </a:r>
          </a:p>
        </p:txBody>
      </p:sp>
      <p:sp>
        <p:nvSpPr>
          <p:cNvPr id="234" name="Shape 234"/>
          <p:cNvSpPr/>
          <p:nvPr/>
        </p:nvSpPr>
        <p:spPr>
          <a:xfrm>
            <a:off x="6506439" y="1550402"/>
            <a:ext cx="560544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141" sz="4700">
                <a:latin typeface="Skia Regular"/>
                <a:ea typeface="Skia Regular"/>
                <a:cs typeface="Skia Regular"/>
                <a:sym typeface="Skia Regular"/>
              </a:defRPr>
            </a:pPr>
            <a:r>
              <a:t>Osservazioni </a:t>
            </a:r>
          </a:p>
          <a:p>
            <a:pPr>
              <a:defRPr spc="-141" sz="4700">
                <a:latin typeface="Skia Regular"/>
                <a:ea typeface="Skia Regular"/>
                <a:cs typeface="Skia Regular"/>
                <a:sym typeface="Skia Regular"/>
              </a:defRPr>
            </a:pPr>
            <a:r>
              <a:t>astrofisiche:      </a:t>
            </a:r>
            <a:r>
              <a:t>velocità costante!</a:t>
            </a:r>
          </a:p>
        </p:txBody>
      </p:sp>
      <p:sp>
        <p:nvSpPr>
          <p:cNvPr id="235" name="Shape 235"/>
          <p:cNvSpPr/>
          <p:nvPr/>
        </p:nvSpPr>
        <p:spPr>
          <a:xfrm>
            <a:off x="676416" y="2329241"/>
            <a:ext cx="6028103"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26" sz="4200">
                <a:solidFill>
                  <a:srgbClr val="9089FF"/>
                </a:solidFill>
                <a:latin typeface="Skia Regular"/>
                <a:ea typeface="Skia Regular"/>
                <a:cs typeface="Skia Regular"/>
                <a:sym typeface="Skia Regular"/>
              </a:defRPr>
            </a:lvl1pPr>
          </a:lstStyle>
          <a:p>
            <a:pPr/>
            <a:r>
              <a:t>velocità diminuisce all’aumentare della distanza</a:t>
            </a:r>
          </a:p>
        </p:txBody>
      </p:sp>
      <p:sp>
        <p:nvSpPr>
          <p:cNvPr id="236" name="Shape 236"/>
          <p:cNvSpPr/>
          <p:nvPr/>
        </p:nvSpPr>
        <p:spPr>
          <a:xfrm>
            <a:off x="6797537" y="1311833"/>
            <a:ext cx="6247334" cy="8616300"/>
          </a:xfrm>
          <a:prstGeom prst="rect">
            <a:avLst/>
          </a:prstGeom>
          <a:solidFill>
            <a:srgbClr val="000000"/>
          </a:solidFill>
          <a:ln w="12700">
            <a:miter lim="400000"/>
          </a:ln>
        </p:spPr>
        <p:txBody>
          <a:bodyPr lIns="50800" tIns="50800" rIns="50800" bIns="50800" anchor="ctr"/>
          <a:lstStyle/>
          <a:p>
            <a:pPr>
              <a:defRPr sz="2600"/>
            </a:pP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1274754" y="492981"/>
            <a:ext cx="4831427"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6" sz="5200">
                <a:solidFill>
                  <a:srgbClr val="9089FF"/>
                </a:solidFill>
                <a:latin typeface="Skia Regular"/>
                <a:ea typeface="Skia Regular"/>
                <a:cs typeface="Skia Regular"/>
                <a:sym typeface="Skia Regular"/>
              </a:defRPr>
            </a:lvl1pPr>
          </a:lstStyle>
          <a:p>
            <a:pPr/>
            <a:r>
              <a:t>Legge di Keplero:</a:t>
            </a:r>
          </a:p>
        </p:txBody>
      </p:sp>
      <p:pic>
        <p:nvPicPr>
          <p:cNvPr id="239" name="galaxyrotation.gif"/>
          <p:cNvPicPr>
            <a:picLocks noChangeAspect="0"/>
          </p:cNvPicPr>
          <p:nvPr/>
        </p:nvPicPr>
        <p:blipFill>
          <a:blip r:embed="rId2">
            <a:extLst/>
          </a:blip>
          <a:stretch>
            <a:fillRect/>
          </a:stretch>
        </p:blipFill>
        <p:spPr>
          <a:xfrm>
            <a:off x="967624" y="3445066"/>
            <a:ext cx="10918746" cy="6551248"/>
          </a:xfrm>
          <a:prstGeom prst="rect">
            <a:avLst/>
          </a:prstGeom>
          <a:ln w="12700">
            <a:miter lim="400000"/>
          </a:ln>
        </p:spPr>
      </p:pic>
      <p:sp>
        <p:nvSpPr>
          <p:cNvPr id="240" name="Shape 240"/>
          <p:cNvSpPr/>
          <p:nvPr/>
        </p:nvSpPr>
        <p:spPr>
          <a:xfrm>
            <a:off x="2439545" y="1289800"/>
            <a:ext cx="2501846"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4" sz="6800">
                <a:solidFill>
                  <a:srgbClr val="9089FF"/>
                </a:solidFill>
                <a:latin typeface="Skia Regular"/>
                <a:ea typeface="Skia Regular"/>
                <a:cs typeface="Skia Regular"/>
                <a:sym typeface="Skia Regular"/>
              </a:defRPr>
            </a:pPr>
            <a:r>
              <a:t>T</a:t>
            </a:r>
            <a:r>
              <a:rPr baseline="31999"/>
              <a:t>2</a:t>
            </a:r>
            <a:r>
              <a:t>=Kr</a:t>
            </a:r>
            <a:r>
              <a:rPr baseline="31999"/>
              <a:t>3</a:t>
            </a:r>
          </a:p>
        </p:txBody>
      </p:sp>
      <p:sp>
        <p:nvSpPr>
          <p:cNvPr id="241" name="Shape 241"/>
          <p:cNvSpPr/>
          <p:nvPr/>
        </p:nvSpPr>
        <p:spPr>
          <a:xfrm>
            <a:off x="6506439" y="1550402"/>
            <a:ext cx="560544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141" sz="4700">
                <a:latin typeface="Skia Regular"/>
                <a:ea typeface="Skia Regular"/>
                <a:cs typeface="Skia Regular"/>
                <a:sym typeface="Skia Regular"/>
              </a:defRPr>
            </a:pPr>
            <a:r>
              <a:t>Osservazioni </a:t>
            </a:r>
          </a:p>
          <a:p>
            <a:pPr>
              <a:defRPr spc="-141" sz="4700">
                <a:latin typeface="Skia Regular"/>
                <a:ea typeface="Skia Regular"/>
                <a:cs typeface="Skia Regular"/>
                <a:sym typeface="Skia Regular"/>
              </a:defRPr>
            </a:pPr>
            <a:r>
              <a:t>astrofisiche:      </a:t>
            </a:r>
            <a:r>
              <a:t>velocità costante!</a:t>
            </a:r>
          </a:p>
        </p:txBody>
      </p:sp>
      <p:sp>
        <p:nvSpPr>
          <p:cNvPr id="242" name="Shape 242"/>
          <p:cNvSpPr/>
          <p:nvPr/>
        </p:nvSpPr>
        <p:spPr>
          <a:xfrm>
            <a:off x="676416" y="2329241"/>
            <a:ext cx="6028103"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26" sz="4200">
                <a:solidFill>
                  <a:srgbClr val="9089FF"/>
                </a:solidFill>
                <a:latin typeface="Skia Regular"/>
                <a:ea typeface="Skia Regular"/>
                <a:cs typeface="Skia Regular"/>
                <a:sym typeface="Skia Regular"/>
              </a:defRPr>
            </a:lvl1pPr>
          </a:lstStyle>
          <a:p>
            <a:pPr/>
            <a:r>
              <a:t>velocità diminuisce all’aumentare della distanza</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nvSpPr>
        <p:spPr>
          <a:xfrm>
            <a:off x="-223705" y="400039"/>
            <a:ext cx="12533414"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245" name="rotazione_galassi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8377" y="2163458"/>
            <a:ext cx="13661554" cy="768462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746999" fill="hold"/>
                                        <p:tgtEl>
                                          <p:spTgt spid="2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nvSpPr>
        <p:spPr>
          <a:xfrm>
            <a:off x="790514" y="11738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414781">
              <a:lnSpc>
                <a:spcPct val="90000"/>
              </a:lnSpc>
              <a:defRPr spc="-153" sz="5112">
                <a:latin typeface="Skia Regular"/>
                <a:ea typeface="Skia Regular"/>
                <a:cs typeface="Skia Regular"/>
                <a:sym typeface="Skia Regular"/>
              </a:defRPr>
            </a:pPr>
            <a:r>
              <a:t>“Vedere” la Materia Oscura </a:t>
            </a:r>
          </a:p>
          <a:p>
            <a:pPr defTabSz="414781">
              <a:lnSpc>
                <a:spcPct val="90000"/>
              </a:lnSpc>
              <a:defRPr spc="-153" sz="5112">
                <a:latin typeface="Skia Regular"/>
                <a:ea typeface="Skia Regular"/>
                <a:cs typeface="Skia Regular"/>
                <a:sym typeface="Skia Regular"/>
              </a:defRPr>
            </a:pPr>
            <a:r>
              <a:t>Lenti Gravitazionali</a:t>
            </a:r>
          </a:p>
        </p:txBody>
      </p:sp>
      <p:pic>
        <p:nvPicPr>
          <p:cNvPr id="248" name="relativity.jpg"/>
          <p:cNvPicPr>
            <a:picLocks noChangeAspect="1"/>
          </p:cNvPicPr>
          <p:nvPr/>
        </p:nvPicPr>
        <p:blipFill>
          <a:blip r:embed="rId2">
            <a:extLst/>
          </a:blip>
          <a:srcRect l="0" t="11909" r="0" b="11909"/>
          <a:stretch>
            <a:fillRect/>
          </a:stretch>
        </p:blipFill>
        <p:spPr>
          <a:xfrm>
            <a:off x="237066" y="1715803"/>
            <a:ext cx="5678618" cy="1654092"/>
          </a:xfrm>
          <a:prstGeom prst="rect">
            <a:avLst/>
          </a:prstGeom>
          <a:ln w="12700">
            <a:miter lim="400000"/>
          </a:ln>
        </p:spPr>
      </p:pic>
      <p:pic>
        <p:nvPicPr>
          <p:cNvPr id="249" name="1-whatisgravit.jpg"/>
          <p:cNvPicPr>
            <a:picLocks noChangeAspect="1"/>
          </p:cNvPicPr>
          <p:nvPr/>
        </p:nvPicPr>
        <p:blipFill>
          <a:blip r:embed="rId3">
            <a:extLst/>
          </a:blip>
          <a:stretch>
            <a:fillRect/>
          </a:stretch>
        </p:blipFill>
        <p:spPr>
          <a:xfrm>
            <a:off x="4691707" y="3932481"/>
            <a:ext cx="8561168" cy="5714878"/>
          </a:xfrm>
          <a:prstGeom prst="rect">
            <a:avLst/>
          </a:prstGeom>
          <a:ln w="12700">
            <a:miter lim="400000"/>
          </a:ln>
        </p:spPr>
      </p:pic>
      <p:sp>
        <p:nvSpPr>
          <p:cNvPr id="250" name="Shape 250"/>
          <p:cNvSpPr/>
          <p:nvPr/>
        </p:nvSpPr>
        <p:spPr>
          <a:xfrm>
            <a:off x="6135720" y="1907891"/>
            <a:ext cx="6281806"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14" sz="3800">
                <a:solidFill>
                  <a:srgbClr val="F5A159"/>
                </a:solidFill>
                <a:latin typeface="Skia Regular"/>
                <a:ea typeface="Skia Regular"/>
                <a:cs typeface="Skia Regular"/>
                <a:sym typeface="Skia Regular"/>
              </a:defRPr>
            </a:pPr>
            <a:r>
              <a:t>Equazione di Einstein </a:t>
            </a:r>
          </a:p>
          <a:p>
            <a:pPr>
              <a:defRPr spc="-114" sz="3800">
                <a:solidFill>
                  <a:srgbClr val="F5A159"/>
                </a:solidFill>
                <a:latin typeface="Skia Regular"/>
                <a:ea typeface="Skia Regular"/>
                <a:cs typeface="Skia Regular"/>
                <a:sym typeface="Skia Regular"/>
              </a:defRPr>
            </a:pPr>
            <a:r>
              <a:t>Teoria della Relatività Generale</a:t>
            </a:r>
          </a:p>
        </p:txBody>
      </p:sp>
      <p:pic>
        <p:nvPicPr>
          <p:cNvPr id="251" name="three_spheres_I.jpg"/>
          <p:cNvPicPr>
            <a:picLocks noChangeAspect="1"/>
          </p:cNvPicPr>
          <p:nvPr/>
        </p:nvPicPr>
        <p:blipFill>
          <a:blip r:embed="rId4">
            <a:extLst/>
          </a:blip>
          <a:stretch>
            <a:fillRect/>
          </a:stretch>
        </p:blipFill>
        <p:spPr>
          <a:xfrm>
            <a:off x="544735" y="3635822"/>
            <a:ext cx="3173768" cy="5174041"/>
          </a:xfrm>
          <a:prstGeom prst="rect">
            <a:avLst/>
          </a:prstGeom>
          <a:ln w="12700">
            <a:miter lim="400000"/>
          </a:ln>
        </p:spPr>
      </p:pic>
      <p:sp>
        <p:nvSpPr>
          <p:cNvPr id="252" name="Shape 252"/>
          <p:cNvSpPr/>
          <p:nvPr/>
        </p:nvSpPr>
        <p:spPr>
          <a:xfrm>
            <a:off x="853383" y="8732134"/>
            <a:ext cx="2556472" cy="8331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spc="-81" sz="2700">
                <a:latin typeface="Skia Regular"/>
                <a:ea typeface="Skia Regular"/>
                <a:cs typeface="Skia Regular"/>
                <a:sym typeface="Skia Regular"/>
              </a:defRPr>
            </a:pPr>
            <a:r>
              <a:t>M. C. Esher</a:t>
            </a:r>
          </a:p>
          <a:p>
            <a:pPr>
              <a:lnSpc>
                <a:spcPct val="80000"/>
              </a:lnSpc>
              <a:defRPr spc="-81" sz="2700">
                <a:latin typeface="Skia Regular"/>
                <a:ea typeface="Skia Regular"/>
                <a:cs typeface="Skia Regular"/>
                <a:sym typeface="Skia Regular"/>
              </a:defRPr>
            </a:pPr>
            <a:r>
              <a:t>“Tre sfere” (1945)</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54" name="GravitationalLensing.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 y="1219200"/>
            <a:ext cx="13004801" cy="73152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746999" fill="hold"/>
                                        <p:tgtEl>
                                          <p:spTgt spid="25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925981" y="-3707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lente_gravitazional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41697" y="2731476"/>
            <a:ext cx="10121406" cy="5693292"/>
          </a:xfrm>
          <a:prstGeom prst="rect">
            <a:avLst/>
          </a:prstGeom>
          <a:ln w="12700">
            <a:miter lim="400000"/>
          </a:ln>
        </p:spPr>
      </p:pic>
      <p:sp>
        <p:nvSpPr>
          <p:cNvPr id="259" name="Shape 259"/>
          <p:cNvSpPr/>
          <p:nvPr/>
        </p:nvSpPr>
        <p:spPr>
          <a:xfrm>
            <a:off x="925981" y="-159499"/>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Lenti Gravitazionali</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6747001" fill="hold"/>
                                        <p:tgtEl>
                                          <p:spTgt spid="2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nvSpPr>
        <p:spPr>
          <a:xfrm>
            <a:off x="807245" y="1502355"/>
            <a:ext cx="11152838" cy="11004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7" sz="5900">
                <a:latin typeface="Skia Regular"/>
                <a:ea typeface="Skia Regular"/>
                <a:cs typeface="Skia Regular"/>
                <a:sym typeface="Skia Regular"/>
              </a:defRPr>
            </a:lvl1pPr>
          </a:lstStyle>
          <a:p>
            <a:pPr/>
            <a:r>
              <a:t>Di cosa è fatta la Materia Oscura?</a:t>
            </a:r>
          </a:p>
        </p:txBody>
      </p:sp>
      <p:grpSp>
        <p:nvGrpSpPr>
          <p:cNvPr id="265" name="Group 265"/>
          <p:cNvGrpSpPr/>
          <p:nvPr/>
        </p:nvGrpSpPr>
        <p:grpSpPr>
          <a:xfrm>
            <a:off x="2407527" y="-11606"/>
            <a:ext cx="2341373" cy="2380068"/>
            <a:chOff x="0" y="88900"/>
            <a:chExt cx="2341372" cy="2380067"/>
          </a:xfrm>
        </p:grpSpPr>
        <p:sp>
          <p:nvSpPr>
            <p:cNvPr id="262" name="Shape 262"/>
            <p:cNvSpPr/>
            <p:nvPr/>
          </p:nvSpPr>
          <p:spPr>
            <a:xfrm>
              <a:off x="-1" y="88900"/>
              <a:ext cx="2341373"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39" sz="8000">
                  <a:solidFill>
                    <a:srgbClr val="FF4E1F"/>
                  </a:solidFill>
                  <a:latin typeface="Bradley Hand ITC TT-Bold"/>
                  <a:ea typeface="Bradley Hand ITC TT-Bold"/>
                  <a:cs typeface="Bradley Hand ITC TT-Bold"/>
                  <a:sym typeface="Bradley Hand ITC TT-Bold"/>
                </a:defRPr>
              </a:lvl1pPr>
            </a:lstStyle>
            <a:p>
              <a:pPr/>
              <a:r>
                <a:t>NON</a:t>
              </a:r>
            </a:p>
          </p:txBody>
        </p:sp>
        <p:pic>
          <p:nvPicPr>
            <p:cNvPr id="263" name=""/>
            <p:cNvPicPr>
              <a:picLocks noChangeAspect="0"/>
            </p:cNvPicPr>
            <p:nvPr/>
          </p:nvPicPr>
          <p:blipFill>
            <a:blip r:embed="rId2">
              <a:extLst/>
            </a:blip>
            <a:stretch>
              <a:fillRect/>
            </a:stretch>
          </p:blipFill>
          <p:spPr>
            <a:xfrm>
              <a:off x="306590" y="1097367"/>
              <a:ext cx="1804391" cy="1371601"/>
            </a:xfrm>
            <a:prstGeom prst="rect">
              <a:avLst/>
            </a:prstGeom>
            <a:effectLst/>
          </p:spPr>
        </p:pic>
      </p:grpSp>
      <p:pic>
        <p:nvPicPr>
          <p:cNvPr id="266" name="elementary-particles.jpg"/>
          <p:cNvPicPr>
            <a:picLocks noChangeAspect="1"/>
          </p:cNvPicPr>
          <p:nvPr/>
        </p:nvPicPr>
        <p:blipFill>
          <a:blip r:embed="rId3">
            <a:extLst/>
          </a:blip>
          <a:stretch>
            <a:fillRect/>
          </a:stretch>
        </p:blipFill>
        <p:spPr>
          <a:xfrm>
            <a:off x="3404031" y="3153568"/>
            <a:ext cx="6159766" cy="6159766"/>
          </a:xfrm>
          <a:prstGeom prst="rect">
            <a:avLst/>
          </a:prstGeom>
          <a:ln w="12700">
            <a:miter lim="400000"/>
          </a:ln>
        </p:spPr>
      </p:pic>
      <p:grpSp>
        <p:nvGrpSpPr>
          <p:cNvPr id="271" name="Group 271"/>
          <p:cNvGrpSpPr/>
          <p:nvPr/>
        </p:nvGrpSpPr>
        <p:grpSpPr>
          <a:xfrm>
            <a:off x="3642082" y="3049144"/>
            <a:ext cx="3212083" cy="3760493"/>
            <a:chOff x="-201289" y="219227"/>
            <a:chExt cx="3212081" cy="3760491"/>
          </a:xfrm>
        </p:grpSpPr>
        <p:pic>
          <p:nvPicPr>
            <p:cNvPr id="267" name=""/>
            <p:cNvPicPr>
              <a:picLocks noChangeAspect="0"/>
            </p:cNvPicPr>
            <p:nvPr/>
          </p:nvPicPr>
          <p:blipFill>
            <a:blip r:embed="rId4">
              <a:extLst/>
            </a:blip>
            <a:stretch>
              <a:fillRect/>
            </a:stretch>
          </p:blipFill>
          <p:spPr>
            <a:xfrm rot="20923969">
              <a:off x="181083" y="430231"/>
              <a:ext cx="2489207" cy="3338484"/>
            </a:xfrm>
            <a:prstGeom prst="rect">
              <a:avLst/>
            </a:prstGeom>
            <a:effectLst/>
          </p:spPr>
        </p:pic>
        <p:pic>
          <p:nvPicPr>
            <p:cNvPr id="269" name=""/>
            <p:cNvPicPr>
              <a:picLocks noChangeAspect="0"/>
            </p:cNvPicPr>
            <p:nvPr/>
          </p:nvPicPr>
          <p:blipFill>
            <a:blip r:embed="rId5">
              <a:extLst/>
            </a:blip>
            <a:stretch>
              <a:fillRect/>
            </a:stretch>
          </p:blipFill>
          <p:spPr>
            <a:xfrm>
              <a:off x="-201290" y="958809"/>
              <a:ext cx="3212083" cy="2602527"/>
            </a:xfrm>
            <a:prstGeom prst="rect">
              <a:avLst/>
            </a:prstGeom>
            <a:effectLst/>
          </p:spPr>
        </p:pic>
      </p:grpSp>
      <p:grpSp>
        <p:nvGrpSpPr>
          <p:cNvPr id="276" name="Group 276"/>
          <p:cNvGrpSpPr/>
          <p:nvPr/>
        </p:nvGrpSpPr>
        <p:grpSpPr>
          <a:xfrm>
            <a:off x="3642082" y="5682277"/>
            <a:ext cx="3212083" cy="3760493"/>
            <a:chOff x="-201289" y="219227"/>
            <a:chExt cx="3212081" cy="3760491"/>
          </a:xfrm>
        </p:grpSpPr>
        <p:pic>
          <p:nvPicPr>
            <p:cNvPr id="272" name=""/>
            <p:cNvPicPr>
              <a:picLocks noChangeAspect="0"/>
            </p:cNvPicPr>
            <p:nvPr/>
          </p:nvPicPr>
          <p:blipFill>
            <a:blip r:embed="rId4">
              <a:extLst/>
            </a:blip>
            <a:stretch>
              <a:fillRect/>
            </a:stretch>
          </p:blipFill>
          <p:spPr>
            <a:xfrm rot="20923969">
              <a:off x="181083" y="430231"/>
              <a:ext cx="2489207" cy="3338484"/>
            </a:xfrm>
            <a:prstGeom prst="rect">
              <a:avLst/>
            </a:prstGeom>
            <a:effectLst/>
          </p:spPr>
        </p:pic>
        <p:pic>
          <p:nvPicPr>
            <p:cNvPr id="274" name=""/>
            <p:cNvPicPr>
              <a:picLocks noChangeAspect="0"/>
            </p:cNvPicPr>
            <p:nvPr/>
          </p:nvPicPr>
          <p:blipFill>
            <a:blip r:embed="rId5">
              <a:extLst/>
            </a:blip>
            <a:stretch>
              <a:fillRect/>
            </a:stretch>
          </p:blipFill>
          <p:spPr>
            <a:xfrm>
              <a:off x="-201290" y="958809"/>
              <a:ext cx="3212083" cy="2602527"/>
            </a:xfrm>
            <a:prstGeom prst="rect">
              <a:avLst/>
            </a:prstGeom>
            <a:effectLst/>
          </p:spPr>
        </p:pic>
      </p:grpSp>
      <p:grpSp>
        <p:nvGrpSpPr>
          <p:cNvPr id="281" name="Group 281"/>
          <p:cNvGrpSpPr/>
          <p:nvPr/>
        </p:nvGrpSpPr>
        <p:grpSpPr>
          <a:xfrm>
            <a:off x="6753737" y="3371560"/>
            <a:ext cx="2926317" cy="3312039"/>
            <a:chOff x="23231" y="543433"/>
            <a:chExt cx="2926315" cy="3312037"/>
          </a:xfrm>
        </p:grpSpPr>
        <p:pic>
          <p:nvPicPr>
            <p:cNvPr id="277" name=""/>
            <p:cNvPicPr>
              <a:picLocks noChangeAspect="0"/>
            </p:cNvPicPr>
            <p:nvPr/>
          </p:nvPicPr>
          <p:blipFill>
            <a:blip r:embed="rId6">
              <a:extLst/>
            </a:blip>
            <a:stretch>
              <a:fillRect/>
            </a:stretch>
          </p:blipFill>
          <p:spPr>
            <a:xfrm rot="20923969">
              <a:off x="562242" y="695499"/>
              <a:ext cx="1853294" cy="3007907"/>
            </a:xfrm>
            <a:prstGeom prst="rect">
              <a:avLst/>
            </a:prstGeom>
            <a:effectLst/>
          </p:spPr>
        </p:pic>
        <p:pic>
          <p:nvPicPr>
            <p:cNvPr id="279" name=""/>
            <p:cNvPicPr>
              <a:picLocks noChangeAspect="0"/>
            </p:cNvPicPr>
            <p:nvPr/>
          </p:nvPicPr>
          <p:blipFill>
            <a:blip r:embed="rId7">
              <a:extLst/>
            </a:blip>
            <a:stretch>
              <a:fillRect/>
            </a:stretch>
          </p:blipFill>
          <p:spPr>
            <a:xfrm rot="21222404">
              <a:off x="135333" y="1209802"/>
              <a:ext cx="2702114" cy="2193866"/>
            </a:xfrm>
            <a:prstGeom prst="rect">
              <a:avLst/>
            </a:prstGeom>
            <a:effectLst/>
          </p:spPr>
        </p:pic>
      </p:grpSp>
      <p:grpSp>
        <p:nvGrpSpPr>
          <p:cNvPr id="286" name="Group 286"/>
          <p:cNvGrpSpPr/>
          <p:nvPr/>
        </p:nvGrpSpPr>
        <p:grpSpPr>
          <a:xfrm>
            <a:off x="6897671" y="6092771"/>
            <a:ext cx="2302546" cy="2603686"/>
            <a:chOff x="127" y="401916"/>
            <a:chExt cx="2302545" cy="2603684"/>
          </a:xfrm>
        </p:grpSpPr>
        <p:pic>
          <p:nvPicPr>
            <p:cNvPr id="282" name=""/>
            <p:cNvPicPr>
              <a:picLocks noChangeAspect="0"/>
            </p:cNvPicPr>
            <p:nvPr/>
          </p:nvPicPr>
          <p:blipFill>
            <a:blip r:embed="rId8">
              <a:extLst/>
            </a:blip>
            <a:stretch>
              <a:fillRect/>
            </a:stretch>
          </p:blipFill>
          <p:spPr>
            <a:xfrm rot="20923969">
              <a:off x="419338" y="522563"/>
              <a:ext cx="1467997" cy="2362393"/>
            </a:xfrm>
            <a:prstGeom prst="rect">
              <a:avLst/>
            </a:prstGeom>
            <a:effectLst/>
          </p:spPr>
        </p:pic>
        <p:pic>
          <p:nvPicPr>
            <p:cNvPr id="284" name=""/>
            <p:cNvPicPr>
              <a:picLocks noChangeAspect="0"/>
            </p:cNvPicPr>
            <p:nvPr/>
          </p:nvPicPr>
          <p:blipFill>
            <a:blip r:embed="rId9">
              <a:extLst/>
            </a:blip>
            <a:stretch>
              <a:fillRect/>
            </a:stretch>
          </p:blipFill>
          <p:spPr>
            <a:xfrm rot="21222404">
              <a:off x="88641" y="920956"/>
              <a:ext cx="2125518" cy="1731814"/>
            </a:xfrm>
            <a:prstGeom prst="rect">
              <a:avLst/>
            </a:prstGeom>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265"/>
                                        </p:tgtEl>
                                        <p:attrNameLst>
                                          <p:attrName>style.visibility</p:attrName>
                                        </p:attrNameLst>
                                      </p:cBhvr>
                                      <p:to>
                                        <p:strVal val="visible"/>
                                      </p:to>
                                    </p:set>
                                    <p:anim calcmode="lin" valueType="num">
                                      <p:cBhvr>
                                        <p:cTn id="7" dur="1000" fill="hold"/>
                                        <p:tgtEl>
                                          <p:spTgt spid="265"/>
                                        </p:tgtEl>
                                        <p:attrNameLst>
                                          <p:attrName>ppt_w</p:attrName>
                                        </p:attrNameLst>
                                      </p:cBhvr>
                                      <p:tavLst>
                                        <p:tav tm="0" fmla="#ppt_w*sin(2.5*pi*$)">
                                          <p:val>
                                            <p:fltVal val="0"/>
                                          </p:val>
                                        </p:tav>
                                        <p:tav tm="100000">
                                          <p:val>
                                            <p:fltVal val="1"/>
                                          </p:val>
                                        </p:tav>
                                      </p:tavLst>
                                    </p:anim>
                                    <p:anim calcmode="lin" valueType="num">
                                      <p:cBhvr>
                                        <p:cTn id="8" dur="1000" fill="hold"/>
                                        <p:tgtEl>
                                          <p:spTgt spid="26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0" presetID="19" grpId="3" fill="hold">
                                  <p:stCondLst>
                                    <p:cond delay="0"/>
                                  </p:stCondLst>
                                  <p:iterate type="el" backwards="0">
                                    <p:tmAbs val="0"/>
                                  </p:iterate>
                                  <p:childTnLst>
                                    <p:set>
                                      <p:cBhvr>
                                        <p:cTn id="16" fill="hold"/>
                                        <p:tgtEl>
                                          <p:spTgt spid="271"/>
                                        </p:tgtEl>
                                        <p:attrNameLst>
                                          <p:attrName>style.visibility</p:attrName>
                                        </p:attrNameLst>
                                      </p:cBhvr>
                                      <p:to>
                                        <p:strVal val="visible"/>
                                      </p:to>
                                    </p:set>
                                    <p:anim calcmode="lin" valueType="num">
                                      <p:cBhvr>
                                        <p:cTn id="17" dur="1000" fill="hold"/>
                                        <p:tgtEl>
                                          <p:spTgt spid="271"/>
                                        </p:tgtEl>
                                        <p:attrNameLst>
                                          <p:attrName>ppt_w</p:attrName>
                                        </p:attrNameLst>
                                      </p:cBhvr>
                                      <p:tavLst>
                                        <p:tav tm="0" fmla="#ppt_w*sin(2.5*pi*$)">
                                          <p:val>
                                            <p:fltVal val="0"/>
                                          </p:val>
                                        </p:tav>
                                        <p:tav tm="100000">
                                          <p:val>
                                            <p:fltVal val="1"/>
                                          </p:val>
                                        </p:tav>
                                      </p:tavLst>
                                    </p:anim>
                                    <p:anim calcmode="lin" valueType="num">
                                      <p:cBhvr>
                                        <p:cTn id="18" dur="1000" fill="hold"/>
                                        <p:tgtEl>
                                          <p:spTgt spid="27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0" presetID="19" grpId="4" fill="hold">
                                  <p:stCondLst>
                                    <p:cond delay="0"/>
                                  </p:stCondLst>
                                  <p:iterate type="el" backwards="0">
                                    <p:tmAbs val="0"/>
                                  </p:iterate>
                                  <p:childTnLst>
                                    <p:set>
                                      <p:cBhvr>
                                        <p:cTn id="22" fill="hold"/>
                                        <p:tgtEl>
                                          <p:spTgt spid="276"/>
                                        </p:tgtEl>
                                        <p:attrNameLst>
                                          <p:attrName>style.visibility</p:attrName>
                                        </p:attrNameLst>
                                      </p:cBhvr>
                                      <p:to>
                                        <p:strVal val="visible"/>
                                      </p:to>
                                    </p:set>
                                    <p:anim calcmode="lin" valueType="num">
                                      <p:cBhvr>
                                        <p:cTn id="23" dur="1000" fill="hold"/>
                                        <p:tgtEl>
                                          <p:spTgt spid="276"/>
                                        </p:tgtEl>
                                        <p:attrNameLst>
                                          <p:attrName>ppt_w</p:attrName>
                                        </p:attrNameLst>
                                      </p:cBhvr>
                                      <p:tavLst>
                                        <p:tav tm="0" fmla="#ppt_w*sin(2.5*pi*$)">
                                          <p:val>
                                            <p:fltVal val="0"/>
                                          </p:val>
                                        </p:tav>
                                        <p:tav tm="100000">
                                          <p:val>
                                            <p:fltVal val="1"/>
                                          </p:val>
                                        </p:tav>
                                      </p:tavLst>
                                    </p:anim>
                                    <p:anim calcmode="lin" valueType="num">
                                      <p:cBhvr>
                                        <p:cTn id="24" dur="1000" fill="hold"/>
                                        <p:tgtEl>
                                          <p:spTgt spid="27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0" presetID="19" grpId="5" fill="hold">
                                  <p:stCondLst>
                                    <p:cond delay="0"/>
                                  </p:stCondLst>
                                  <p:iterate type="el" backwards="0">
                                    <p:tmAbs val="0"/>
                                  </p:iterate>
                                  <p:childTnLst>
                                    <p:set>
                                      <p:cBhvr>
                                        <p:cTn id="28" fill="hold"/>
                                        <p:tgtEl>
                                          <p:spTgt spid="281"/>
                                        </p:tgtEl>
                                        <p:attrNameLst>
                                          <p:attrName>style.visibility</p:attrName>
                                        </p:attrNameLst>
                                      </p:cBhvr>
                                      <p:to>
                                        <p:strVal val="visible"/>
                                      </p:to>
                                    </p:set>
                                    <p:anim calcmode="lin" valueType="num">
                                      <p:cBhvr>
                                        <p:cTn id="29" dur="500" fill="hold"/>
                                        <p:tgtEl>
                                          <p:spTgt spid="281"/>
                                        </p:tgtEl>
                                        <p:attrNameLst>
                                          <p:attrName>ppt_w</p:attrName>
                                        </p:attrNameLst>
                                      </p:cBhvr>
                                      <p:tavLst>
                                        <p:tav tm="0" fmla="#ppt_w*sin(2.5*pi*$)">
                                          <p:val>
                                            <p:fltVal val="0"/>
                                          </p:val>
                                        </p:tav>
                                        <p:tav tm="100000">
                                          <p:val>
                                            <p:fltVal val="1"/>
                                          </p:val>
                                        </p:tav>
                                      </p:tavLst>
                                    </p:anim>
                                    <p:anim calcmode="lin" valueType="num">
                                      <p:cBhvr>
                                        <p:cTn id="30" dur="500" fill="hold"/>
                                        <p:tgtEl>
                                          <p:spTgt spid="28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0" presetID="19" grpId="6" fill="hold">
                                  <p:stCondLst>
                                    <p:cond delay="0"/>
                                  </p:stCondLst>
                                  <p:iterate type="el" backwards="0">
                                    <p:tmAbs val="0"/>
                                  </p:iterate>
                                  <p:childTnLst>
                                    <p:set>
                                      <p:cBhvr>
                                        <p:cTn id="34" fill="hold"/>
                                        <p:tgtEl>
                                          <p:spTgt spid="286"/>
                                        </p:tgtEl>
                                        <p:attrNameLst>
                                          <p:attrName>style.visibility</p:attrName>
                                        </p:attrNameLst>
                                      </p:cBhvr>
                                      <p:to>
                                        <p:strVal val="visible"/>
                                      </p:to>
                                    </p:set>
                                    <p:anim calcmode="lin" valueType="num">
                                      <p:cBhvr>
                                        <p:cTn id="35" dur="1000" fill="hold"/>
                                        <p:tgtEl>
                                          <p:spTgt spid="286"/>
                                        </p:tgtEl>
                                        <p:attrNameLst>
                                          <p:attrName>ppt_w</p:attrName>
                                        </p:attrNameLst>
                                      </p:cBhvr>
                                      <p:tavLst>
                                        <p:tav tm="0" fmla="#ppt_w*sin(2.5*pi*$)">
                                          <p:val>
                                            <p:fltVal val="0"/>
                                          </p:val>
                                        </p:tav>
                                        <p:tav tm="100000">
                                          <p:val>
                                            <p:fltVal val="1"/>
                                          </p:val>
                                        </p:tav>
                                      </p:tavLst>
                                    </p:anim>
                                    <p:anim calcmode="lin" valueType="num">
                                      <p:cBhvr>
                                        <p:cTn id="36" dur="1000" fill="hold"/>
                                        <p:tgtEl>
                                          <p:spTgt spid="2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 grpId="1"/>
      <p:bldP build="whole" bldLvl="1" animBg="1" rev="0" advAuto="0" spid="276" grpId="4"/>
      <p:bldP build="whole" bldLvl="1" animBg="1" rev="0" advAuto="0" spid="271" grpId="3"/>
      <p:bldP build="whole" bldLvl="1" animBg="1" rev="0" advAuto="0" spid="266" grpId="2"/>
      <p:bldP build="whole" bldLvl="1" animBg="1" rev="0" advAuto="0" spid="281" grpId="5"/>
      <p:bldP build="whole" bldLvl="1" animBg="1" rev="0" advAuto="0" spid="286" grpId="6"/>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nvSpPr>
        <p:spPr>
          <a:xfrm>
            <a:off x="1261635" y="140597"/>
            <a:ext cx="11152838" cy="1082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68" sz="5600">
                <a:latin typeface="Skia Regular"/>
                <a:ea typeface="Skia Regular"/>
                <a:cs typeface="Skia Regular"/>
                <a:sym typeface="Skia Regular"/>
              </a:defRPr>
            </a:lvl1pPr>
          </a:lstStyle>
          <a:p>
            <a:pPr/>
            <a:r>
              <a:t>Di cosa è fatta la Materia Oscura?</a:t>
            </a:r>
          </a:p>
        </p:txBody>
      </p:sp>
      <p:pic>
        <p:nvPicPr>
          <p:cNvPr id="289" name="Feature_DarkMatter3.jpg"/>
          <p:cNvPicPr>
            <a:picLocks noChangeAspect="1"/>
          </p:cNvPicPr>
          <p:nvPr/>
        </p:nvPicPr>
        <p:blipFill>
          <a:blip r:embed="rId2">
            <a:extLst/>
          </a:blip>
          <a:stretch>
            <a:fillRect/>
          </a:stretch>
        </p:blipFill>
        <p:spPr>
          <a:xfrm>
            <a:off x="491253" y="1380066"/>
            <a:ext cx="12022294" cy="8171545"/>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nvSpPr>
        <p:spPr>
          <a:xfrm>
            <a:off x="925981" y="13536"/>
            <a:ext cx="11152838" cy="1079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92" sz="6400">
                <a:latin typeface="Skia Regular"/>
                <a:ea typeface="Skia Regular"/>
                <a:cs typeface="Skia Regular"/>
                <a:sym typeface="Skia Regular"/>
              </a:defRPr>
            </a:lvl1pPr>
          </a:lstStyle>
          <a:p>
            <a:pPr/>
            <a:r>
              <a:t>Come gli antichi geografi…</a:t>
            </a:r>
          </a:p>
        </p:txBody>
      </p:sp>
      <p:sp>
        <p:nvSpPr>
          <p:cNvPr id="292" name="Shape 292"/>
          <p:cNvSpPr/>
          <p:nvPr/>
        </p:nvSpPr>
        <p:spPr>
          <a:xfrm>
            <a:off x="6101164" y="-39046"/>
            <a:ext cx="6727022" cy="395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defRPr spc="-81" sz="2700">
                <a:latin typeface="Skia Regular"/>
                <a:ea typeface="Skia Regular"/>
                <a:cs typeface="Skia Regular"/>
                <a:sym typeface="Skia Regular"/>
              </a:defRPr>
            </a:pPr>
            <a:r>
              <a:t>“Così i geografi sulle mappe dell’Africa  con immagini di selvaggi riempiono le parti mancanti, e sulle lande inabitabili, in mancanza di città, disegnano elefanti”</a:t>
            </a:r>
          </a:p>
          <a:p>
            <a:pPr>
              <a:defRPr spc="-81" sz="2700">
                <a:latin typeface="Skia Regular"/>
                <a:ea typeface="Skia Regular"/>
                <a:cs typeface="Skia Regular"/>
                <a:sym typeface="Skia Regular"/>
              </a:defRPr>
            </a:pPr>
            <a:r>
              <a:t>J. Swift (1667-1745)</a:t>
            </a:r>
          </a:p>
        </p:txBody>
      </p:sp>
      <p:sp>
        <p:nvSpPr>
          <p:cNvPr id="293" name="Shape 293"/>
          <p:cNvSpPr/>
          <p:nvPr/>
        </p:nvSpPr>
        <p:spPr>
          <a:xfrm>
            <a:off x="5690616" y="8073456"/>
            <a:ext cx="4584892"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pc="-81" sz="2700">
                <a:latin typeface="Skia Regular"/>
                <a:ea typeface="Skia Regular"/>
                <a:cs typeface="Skia Regular"/>
                <a:sym typeface="Skia Regular"/>
              </a:defRPr>
            </a:pPr>
            <a:r>
              <a:t>Psalter map, disegnata nel 1260, conservata presso la British Library a Londra</a:t>
            </a:r>
          </a:p>
        </p:txBody>
      </p:sp>
      <p:pic>
        <p:nvPicPr>
          <p:cNvPr id="294" name="psalert.jpg"/>
          <p:cNvPicPr>
            <a:picLocks noChangeAspect="1"/>
          </p:cNvPicPr>
          <p:nvPr/>
        </p:nvPicPr>
        <p:blipFill>
          <a:blip r:embed="rId2">
            <a:extLst/>
          </a:blip>
          <a:srcRect l="0" t="4149" r="24510" b="57907"/>
          <a:stretch>
            <a:fillRect/>
          </a:stretch>
        </p:blipFill>
        <p:spPr>
          <a:xfrm>
            <a:off x="6893718" y="4123166"/>
            <a:ext cx="5141862" cy="3742793"/>
          </a:xfrm>
          <a:prstGeom prst="rect">
            <a:avLst/>
          </a:prstGeom>
          <a:ln w="12700">
            <a:miter lim="400000"/>
          </a:ln>
        </p:spPr>
      </p:pic>
      <p:pic>
        <p:nvPicPr>
          <p:cNvPr id="295" name="psalter_mp.jpg"/>
          <p:cNvPicPr>
            <a:picLocks noChangeAspect="1"/>
          </p:cNvPicPr>
          <p:nvPr/>
        </p:nvPicPr>
        <p:blipFill>
          <a:blip r:embed="rId3">
            <a:extLst/>
          </a:blip>
          <a:stretch>
            <a:fillRect/>
          </a:stretch>
        </p:blipFill>
        <p:spPr>
          <a:xfrm>
            <a:off x="231411" y="1288362"/>
            <a:ext cx="5810908" cy="8219622"/>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a:t>
            </a:r>
          </a:p>
        </p:txBody>
      </p:sp>
      <p:pic>
        <p:nvPicPr>
          <p:cNvPr id="298" name="Dark Matter Bumping.jpg"/>
          <p:cNvPicPr>
            <a:picLocks noChangeAspect="1"/>
          </p:cNvPicPr>
          <p:nvPr/>
        </p:nvPicPr>
        <p:blipFill>
          <a:blip r:embed="rId2">
            <a:extLst/>
          </a:blip>
          <a:stretch>
            <a:fillRect/>
          </a:stretch>
        </p:blipFill>
        <p:spPr>
          <a:xfrm>
            <a:off x="1079480" y="4804483"/>
            <a:ext cx="3905119" cy="3905119"/>
          </a:xfrm>
          <a:prstGeom prst="rect">
            <a:avLst/>
          </a:prstGeom>
          <a:ln w="12700">
            <a:miter lim="400000"/>
          </a:ln>
        </p:spPr>
      </p:pic>
      <p:sp>
        <p:nvSpPr>
          <p:cNvPr id="299" name="Shape 299"/>
          <p:cNvSpPr/>
          <p:nvPr/>
        </p:nvSpPr>
        <p:spPr>
          <a:xfrm>
            <a:off x="243289" y="1844049"/>
            <a:ext cx="5577500" cy="245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Nei laboratori sotterranei si cercano urti di particelle di Materia Oscura con rivelatori dotati di una precisione mai raggiunta prima</a:t>
            </a:r>
          </a:p>
        </p:txBody>
      </p:sp>
      <p:pic>
        <p:nvPicPr>
          <p:cNvPr id="300" name="lab_LNGS.jpg"/>
          <p:cNvPicPr>
            <a:picLocks noChangeAspect="1"/>
          </p:cNvPicPr>
          <p:nvPr/>
        </p:nvPicPr>
        <p:blipFill>
          <a:blip r:embed="rId3">
            <a:extLst/>
          </a:blip>
          <a:stretch>
            <a:fillRect/>
          </a:stretch>
        </p:blipFill>
        <p:spPr>
          <a:xfrm>
            <a:off x="6425076" y="1690487"/>
            <a:ext cx="6324709" cy="6372626"/>
          </a:xfrm>
          <a:prstGeom prst="rect">
            <a:avLst/>
          </a:prstGeom>
          <a:ln w="12700">
            <a:miter lim="400000"/>
          </a:ln>
        </p:spPr>
      </p:pic>
      <p:sp>
        <p:nvSpPr>
          <p:cNvPr id="301" name="Shape 301"/>
          <p:cNvSpPr/>
          <p:nvPr/>
        </p:nvSpPr>
        <p:spPr>
          <a:xfrm>
            <a:off x="6495973" y="8209566"/>
            <a:ext cx="600511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81" sz="2700">
                <a:latin typeface="Skia Regular"/>
                <a:ea typeface="Skia Regular"/>
                <a:cs typeface="Skia Regular"/>
                <a:sym typeface="Skia Regular"/>
              </a:defRPr>
            </a:lvl1pPr>
          </a:lstStyle>
          <a:p>
            <a:pPr/>
            <a:r>
              <a:t>Laboratori Nazionali INFN del Gran Sasso</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Earth-Space-space-8071870-1600-1200.jpg"/>
          <p:cNvPicPr>
            <a:picLocks noChangeAspect="1"/>
          </p:cNvPicPr>
          <p:nvPr/>
        </p:nvPicPr>
        <p:blipFill>
          <a:blip r:embed="rId2">
            <a:extLst/>
          </a:blip>
          <a:stretch>
            <a:fillRect/>
          </a:stretch>
        </p:blipFill>
        <p:spPr>
          <a:xfrm>
            <a:off x="4338046" y="3140293"/>
            <a:ext cx="8504757" cy="6378568"/>
          </a:xfrm>
          <a:prstGeom prst="rect">
            <a:avLst/>
          </a:prstGeom>
          <a:ln w="12700">
            <a:miter lim="400000"/>
          </a:ln>
        </p:spPr>
      </p:pic>
      <p:pic>
        <p:nvPicPr>
          <p:cNvPr id="304" name="Dark Matter Boxing.jpg"/>
          <p:cNvPicPr>
            <a:picLocks noChangeAspect="1"/>
          </p:cNvPicPr>
          <p:nvPr/>
        </p:nvPicPr>
        <p:blipFill>
          <a:blip r:embed="rId3">
            <a:extLst/>
          </a:blip>
          <a:stretch>
            <a:fillRect/>
          </a:stretch>
        </p:blipFill>
        <p:spPr>
          <a:xfrm>
            <a:off x="214762" y="1627255"/>
            <a:ext cx="3817210" cy="3268486"/>
          </a:xfrm>
          <a:prstGeom prst="rect">
            <a:avLst/>
          </a:prstGeom>
          <a:ln w="12700">
            <a:miter lim="400000"/>
          </a:ln>
        </p:spPr>
      </p:pic>
      <p:sp>
        <p:nvSpPr>
          <p:cNvPr id="305" name="Shape 305"/>
          <p:cNvSpPr/>
          <p:nvPr/>
        </p:nvSpPr>
        <p:spPr>
          <a:xfrm>
            <a:off x="5588239" y="1795686"/>
            <a:ext cx="600425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Con i satelliti in orbita intorno alla Terra si cercano particelle visibili prodotti nelle collisioni di Materia Oscura nell’Universo</a:t>
            </a:r>
          </a:p>
        </p:txBody>
      </p:sp>
      <p:sp>
        <p:nvSpPr>
          <p:cNvPr id="306" name="Shape 306"/>
          <p:cNvSpPr/>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(II)</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Dark Matter Colliding.jpg"/>
          <p:cNvPicPr>
            <a:picLocks noChangeAspect="1"/>
          </p:cNvPicPr>
          <p:nvPr/>
        </p:nvPicPr>
        <p:blipFill>
          <a:blip r:embed="rId2">
            <a:extLst/>
          </a:blip>
          <a:stretch>
            <a:fillRect/>
          </a:stretch>
        </p:blipFill>
        <p:spPr>
          <a:xfrm>
            <a:off x="768419" y="4213987"/>
            <a:ext cx="3939712" cy="4128957"/>
          </a:xfrm>
          <a:prstGeom prst="rect">
            <a:avLst/>
          </a:prstGeom>
          <a:ln w="12700">
            <a:miter lim="400000"/>
          </a:ln>
        </p:spPr>
      </p:pic>
      <p:sp>
        <p:nvSpPr>
          <p:cNvPr id="309" name="Shape 309"/>
          <p:cNvSpPr/>
          <p:nvPr/>
        </p:nvSpPr>
        <p:spPr>
          <a:xfrm>
            <a:off x="226105" y="1783751"/>
            <a:ext cx="5340777"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93" sz="3100">
                <a:latin typeface="Skia Regular"/>
                <a:ea typeface="Skia Regular"/>
                <a:cs typeface="Skia Regular"/>
                <a:sym typeface="Skia Regular"/>
              </a:defRPr>
            </a:lvl1pPr>
          </a:lstStyle>
          <a:p>
            <a:pPr/>
            <a:r>
              <a:t>Con gli acceleratori di particelle (LHC) si cercano particelle di Materia Oscura prodotte nell’urto di protoni  </a:t>
            </a:r>
          </a:p>
        </p:txBody>
      </p:sp>
      <p:pic>
        <p:nvPicPr>
          <p:cNvPr id="310" name="1486408863379-0910152_02-A4-at-144-dpi.jpg"/>
          <p:cNvPicPr>
            <a:picLocks noChangeAspect="1"/>
          </p:cNvPicPr>
          <p:nvPr/>
        </p:nvPicPr>
        <p:blipFill>
          <a:blip r:embed="rId3">
            <a:extLst/>
          </a:blip>
          <a:srcRect l="0" t="14605" r="0" b="0"/>
          <a:stretch>
            <a:fillRect/>
          </a:stretch>
        </p:blipFill>
        <p:spPr>
          <a:xfrm>
            <a:off x="5834300" y="1580596"/>
            <a:ext cx="6775054" cy="3851035"/>
          </a:xfrm>
          <a:prstGeom prst="rect">
            <a:avLst/>
          </a:prstGeom>
          <a:ln w="12700">
            <a:miter lim="400000"/>
          </a:ln>
        </p:spPr>
      </p:pic>
      <p:pic>
        <p:nvPicPr>
          <p:cNvPr id="311" name="lhc-particle-collision-523875355-s.jpg"/>
          <p:cNvPicPr>
            <a:picLocks noChangeAspect="1"/>
          </p:cNvPicPr>
          <p:nvPr/>
        </p:nvPicPr>
        <p:blipFill>
          <a:blip r:embed="rId4">
            <a:extLst/>
          </a:blip>
          <a:stretch>
            <a:fillRect/>
          </a:stretch>
        </p:blipFill>
        <p:spPr>
          <a:xfrm>
            <a:off x="6126010" y="5677356"/>
            <a:ext cx="6191634" cy="4128957"/>
          </a:xfrm>
          <a:prstGeom prst="rect">
            <a:avLst/>
          </a:prstGeom>
          <a:ln w="12700">
            <a:miter lim="400000"/>
          </a:ln>
        </p:spPr>
      </p:pic>
      <p:sp>
        <p:nvSpPr>
          <p:cNvPr id="312" name="Shape 312"/>
          <p:cNvSpPr/>
          <p:nvPr/>
        </p:nvSpPr>
        <p:spPr>
          <a:xfrm>
            <a:off x="732072" y="-256453"/>
            <a:ext cx="11152839"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174" sz="5800">
                <a:latin typeface="Skia Regular"/>
                <a:ea typeface="Skia Regular"/>
                <a:cs typeface="Skia Regular"/>
                <a:sym typeface="Skia Regular"/>
              </a:defRPr>
            </a:lvl1pPr>
          </a:lstStyle>
          <a:p>
            <a:pPr/>
            <a:r>
              <a:t>Alla ricerca di Materia Oscura (III)</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gif_galassia.gif"/>
          <p:cNvPicPr>
            <a:picLocks noChangeAspect="0"/>
          </p:cNvPicPr>
          <p:nvPr/>
        </p:nvPicPr>
        <p:blipFill>
          <a:blip r:embed="rId2">
            <a:extLst/>
          </a:blip>
          <a:stretch>
            <a:fillRect/>
          </a:stretch>
        </p:blipFill>
        <p:spPr>
          <a:xfrm>
            <a:off x="1843150" y="2287173"/>
            <a:ext cx="9753601" cy="7315201"/>
          </a:xfrm>
          <a:prstGeom prst="rect">
            <a:avLst/>
          </a:prstGeom>
          <a:ln w="12700">
            <a:miter lim="400000"/>
          </a:ln>
        </p:spPr>
      </p:pic>
      <p:sp>
        <p:nvSpPr>
          <p:cNvPr id="315" name="Shape 315"/>
          <p:cNvSpPr/>
          <p:nvPr/>
        </p:nvSpPr>
        <p:spPr>
          <a:xfrm>
            <a:off x="3576138" y="396197"/>
            <a:ext cx="8945816"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r" defTabSz="239522">
              <a:defRPr spc="-98" sz="3280">
                <a:latin typeface="Skia Regular"/>
                <a:ea typeface="Skia Regular"/>
                <a:cs typeface="Skia Regular"/>
                <a:sym typeface="Skia Regular"/>
              </a:defRPr>
            </a:pPr>
            <a:r>
              <a:t>“Quello che è più incomprensibile è che ci sia ancora qualcosa di comprensibile”</a:t>
            </a:r>
          </a:p>
          <a:p>
            <a:pPr algn="r" defTabSz="239522">
              <a:defRPr spc="-98" sz="3280">
                <a:latin typeface="Skia Regular"/>
                <a:ea typeface="Skia Regular"/>
                <a:cs typeface="Skia Regular"/>
                <a:sym typeface="Skia Regular"/>
              </a:defRPr>
            </a:pPr>
            <a:r>
              <a:t>(Albert Einstein)</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17" name="Shape 317"/>
          <p:cNvSpPr/>
          <p:nvPr/>
        </p:nvSpPr>
        <p:spPr>
          <a:xfrm>
            <a:off x="235693" y="400039"/>
            <a:ext cx="12533413"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350520">
              <a:defRPr spc="-144" sz="4800">
                <a:latin typeface="Skia Regular"/>
                <a:ea typeface="Skia Regular"/>
                <a:cs typeface="Skia Regular"/>
                <a:sym typeface="Skia Regular"/>
              </a:defRPr>
            </a:lvl1pPr>
          </a:lstStyle>
          <a:p>
            <a:pPr/>
            <a:r>
              <a:t>Misura della velocità di rotazione delle stelle in una galassia</a:t>
            </a:r>
          </a:p>
        </p:txBody>
      </p:sp>
      <p:pic>
        <p:nvPicPr>
          <p:cNvPr id="318" name="galrot_anim.gif"/>
          <p:cNvPicPr>
            <a:picLocks noChangeAspect="0"/>
          </p:cNvPicPr>
          <p:nvPr/>
        </p:nvPicPr>
        <p:blipFill>
          <a:blip r:embed="rId3">
            <a:extLst/>
          </a:blip>
          <a:stretch>
            <a:fillRect/>
          </a:stretch>
        </p:blipFill>
        <p:spPr>
          <a:xfrm>
            <a:off x="1422400" y="3950203"/>
            <a:ext cx="10160000" cy="5080001"/>
          </a:xfrm>
          <a:prstGeom prst="rect">
            <a:avLst/>
          </a:prstGeom>
          <a:ln w="12700">
            <a:miter lim="400000"/>
          </a:ln>
        </p:spPr>
      </p:pic>
      <p:sp>
        <p:nvSpPr>
          <p:cNvPr id="319" name="Shape 319"/>
          <p:cNvSpPr/>
          <p:nvPr/>
        </p:nvSpPr>
        <p:spPr>
          <a:xfrm>
            <a:off x="4383998" y="2579947"/>
            <a:ext cx="7371418"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39" sz="8000">
                <a:latin typeface="Skia Regular"/>
                <a:ea typeface="Skia Regular"/>
                <a:cs typeface="Skia Regular"/>
                <a:sym typeface="Skia Regular"/>
              </a:defRPr>
            </a:lvl1pPr>
          </a:lstStyle>
          <a:p>
            <a:pPr/>
            <a:r>
              <a:t>Legge di Keplero:</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3" name="Shape 323"/>
          <p:cNvSpPr/>
          <p:nvPr/>
        </p:nvSpPr>
        <p:spPr>
          <a:xfrm>
            <a:off x="925981" y="-2564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39" sz="8000">
                <a:latin typeface="Skia Regular"/>
                <a:ea typeface="Skia Regular"/>
                <a:cs typeface="Skia Regular"/>
                <a:sym typeface="Skia Regular"/>
              </a:defRPr>
            </a:lvl1pPr>
          </a:lstStyle>
          <a:p>
            <a:pPr/>
            <a:r>
              <a:t>Energia Oscura</a:t>
            </a:r>
          </a:p>
        </p:txBody>
      </p:sp>
      <p:pic>
        <p:nvPicPr>
          <p:cNvPr id="324" name="BIGBANG.png"/>
          <p:cNvPicPr>
            <a:picLocks noChangeAspect="1"/>
          </p:cNvPicPr>
          <p:nvPr/>
        </p:nvPicPr>
        <p:blipFill>
          <a:blip r:embed="rId2">
            <a:extLst/>
          </a:blip>
          <a:stretch>
            <a:fillRect/>
          </a:stretch>
        </p:blipFill>
        <p:spPr>
          <a:xfrm>
            <a:off x="276882" y="2258162"/>
            <a:ext cx="11735514" cy="8444813"/>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nvSpPr>
        <p:spPr>
          <a:xfrm>
            <a:off x="925981" y="-3707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pic>
        <p:nvPicPr>
          <p:cNvPr id="128" name="atomo.jpg"/>
          <p:cNvPicPr>
            <a:picLocks noChangeAspect="1"/>
          </p:cNvPicPr>
          <p:nvPr/>
        </p:nvPicPr>
        <p:blipFill>
          <a:blip r:embed="rId2">
            <a:extLst/>
          </a:blip>
          <a:srcRect l="17580" t="1496" r="15011" b="0"/>
          <a:stretch>
            <a:fillRect/>
          </a:stretch>
        </p:blipFill>
        <p:spPr>
          <a:xfrm>
            <a:off x="29119" y="7396650"/>
            <a:ext cx="2939567" cy="2416299"/>
          </a:xfrm>
          <a:prstGeom prst="rect">
            <a:avLst/>
          </a:prstGeom>
          <a:ln w="12700">
            <a:miter lim="400000"/>
          </a:ln>
        </p:spPr>
      </p:pic>
      <p:pic>
        <p:nvPicPr>
          <p:cNvPr id="129" name="fiore3.jpg"/>
          <p:cNvPicPr>
            <a:picLocks noChangeAspect="1"/>
          </p:cNvPicPr>
          <p:nvPr/>
        </p:nvPicPr>
        <p:blipFill>
          <a:blip r:embed="rId3">
            <a:extLst/>
          </a:blip>
          <a:srcRect l="8300" t="0" r="15678" b="0"/>
          <a:stretch>
            <a:fillRect/>
          </a:stretch>
        </p:blipFill>
        <p:spPr>
          <a:xfrm>
            <a:off x="3649271" y="1522295"/>
            <a:ext cx="3793836" cy="2620007"/>
          </a:xfrm>
          <a:prstGeom prst="rect">
            <a:avLst/>
          </a:prstGeom>
          <a:ln w="12700">
            <a:miter lim="400000"/>
          </a:ln>
        </p:spPr>
      </p:pic>
      <p:pic>
        <p:nvPicPr>
          <p:cNvPr id="130" name="pianeti.jpg"/>
          <p:cNvPicPr>
            <a:picLocks noChangeAspect="1"/>
          </p:cNvPicPr>
          <p:nvPr/>
        </p:nvPicPr>
        <p:blipFill>
          <a:blip r:embed="rId4">
            <a:extLst/>
          </a:blip>
          <a:srcRect l="0" t="11433" r="0" b="32119"/>
          <a:stretch>
            <a:fillRect/>
          </a:stretch>
        </p:blipFill>
        <p:spPr>
          <a:xfrm>
            <a:off x="141723" y="4911467"/>
            <a:ext cx="6977558" cy="2416332"/>
          </a:xfrm>
          <a:prstGeom prst="rect">
            <a:avLst/>
          </a:prstGeom>
          <a:ln w="12700">
            <a:miter lim="400000"/>
          </a:ln>
        </p:spPr>
      </p:pic>
      <p:pic>
        <p:nvPicPr>
          <p:cNvPr id="131" name="800px-Andromeda_Galaxy_(with_h-alpha).jpg"/>
          <p:cNvPicPr>
            <a:picLocks noChangeAspect="1"/>
          </p:cNvPicPr>
          <p:nvPr/>
        </p:nvPicPr>
        <p:blipFill>
          <a:blip r:embed="rId5">
            <a:extLst/>
          </a:blip>
          <a:srcRect l="2587" t="83" r="7459" b="630"/>
          <a:stretch>
            <a:fillRect/>
          </a:stretch>
        </p:blipFill>
        <p:spPr>
          <a:xfrm flipH="1">
            <a:off x="7816643" y="4457045"/>
            <a:ext cx="4581577" cy="3324955"/>
          </a:xfrm>
          <a:prstGeom prst="rect">
            <a:avLst/>
          </a:prstGeom>
          <a:ln w="12700">
            <a:miter lim="400000"/>
          </a:ln>
        </p:spPr>
      </p:pic>
      <p:pic>
        <p:nvPicPr>
          <p:cNvPr id="132" name="concerto1.jpg"/>
          <p:cNvPicPr>
            <a:picLocks noChangeAspect="1"/>
          </p:cNvPicPr>
          <p:nvPr/>
        </p:nvPicPr>
        <p:blipFill>
          <a:blip r:embed="rId6">
            <a:extLst/>
          </a:blip>
          <a:stretch>
            <a:fillRect/>
          </a:stretch>
        </p:blipFill>
        <p:spPr>
          <a:xfrm>
            <a:off x="7816659" y="1339463"/>
            <a:ext cx="4581595" cy="2985834"/>
          </a:xfrm>
          <a:prstGeom prst="rect">
            <a:avLst/>
          </a:prstGeom>
          <a:ln w="12700">
            <a:miter lim="400000"/>
          </a:ln>
        </p:spPr>
      </p:pic>
      <p:sp>
        <p:nvSpPr>
          <p:cNvPr id="133" name="Shape 133"/>
          <p:cNvSpPr/>
          <p:nvPr/>
        </p:nvSpPr>
        <p:spPr>
          <a:xfrm>
            <a:off x="3642343" y="8360507"/>
            <a:ext cx="717450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50" sz="5000">
                <a:latin typeface="Skia Regular"/>
                <a:ea typeface="Skia Regular"/>
                <a:cs typeface="Skia Regular"/>
                <a:sym typeface="Skia Regular"/>
              </a:defRPr>
            </a:lvl1pPr>
          </a:lstStyle>
          <a:p>
            <a:pPr/>
            <a:r>
              <a:t>Atomi = Nuclei + Elettroni</a:t>
            </a:r>
          </a:p>
        </p:txBody>
      </p:sp>
      <p:pic>
        <p:nvPicPr>
          <p:cNvPr id="134" name="ADN_animation.gif"/>
          <p:cNvPicPr>
            <a:picLocks noChangeAspect="0"/>
          </p:cNvPicPr>
          <p:nvPr/>
        </p:nvPicPr>
        <p:blipFill>
          <a:blip r:embed="rId7">
            <a:extLst/>
          </a:blip>
          <a:stretch>
            <a:fillRect/>
          </a:stretch>
        </p:blipFill>
        <p:spPr>
          <a:xfrm>
            <a:off x="1038814" y="1156549"/>
            <a:ext cx="2131469" cy="368591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dissolve" transition="in">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32"/>
                                        </p:tgtEl>
                                        <p:attrNameLst>
                                          <p:attrName>style.visibility</p:attrName>
                                        </p:attrNameLst>
                                      </p:cBhvr>
                                      <p:to>
                                        <p:strVal val="visible"/>
                                      </p:to>
                                    </p:set>
                                    <p:animEffect filter="dissolve" transition="in">
                                      <p:cBhvr>
                                        <p:cTn id="12" dur="1000"/>
                                        <p:tgtEl>
                                          <p:spTgt spid="13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30"/>
                                        </p:tgtEl>
                                        <p:attrNameLst>
                                          <p:attrName>style.visibility</p:attrName>
                                        </p:attrNameLst>
                                      </p:cBhvr>
                                      <p:to>
                                        <p:strVal val="visible"/>
                                      </p:to>
                                    </p:set>
                                    <p:animEffect filter="dissolve" transition="in">
                                      <p:cBhvr>
                                        <p:cTn id="17" dur="1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31"/>
                                        </p:tgtEl>
                                        <p:attrNameLst>
                                          <p:attrName>style.visibility</p:attrName>
                                        </p:attrNameLst>
                                      </p:cBhvr>
                                      <p:to>
                                        <p:strVal val="visible"/>
                                      </p:to>
                                    </p:set>
                                    <p:animEffect filter="dissolve" transition="in">
                                      <p:cBhvr>
                                        <p:cTn id="22" dur="10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28"/>
                                        </p:tgtEl>
                                        <p:attrNameLst>
                                          <p:attrName>style.visibility</p:attrName>
                                        </p:attrNameLst>
                                      </p:cBhvr>
                                      <p:to>
                                        <p:strVal val="visible"/>
                                      </p:to>
                                    </p:set>
                                    <p:animEffect filter="dissolve" transition="in">
                                      <p:cBhvr>
                                        <p:cTn id="27" dur="1000"/>
                                        <p:tgtEl>
                                          <p:spTgt spid="128"/>
                                        </p:tgtEl>
                                      </p:cBhvr>
                                    </p:animEffect>
                                  </p:childTnLst>
                                </p:cTn>
                              </p:par>
                            </p:childTnLst>
                          </p:cTn>
                        </p:par>
                        <p:par>
                          <p:cTn id="28" fill="hold">
                            <p:stCondLst>
                              <p:cond delay="1000"/>
                            </p:stCondLst>
                            <p:childTnLst>
                              <p:par>
                                <p:cTn id="29" presetClass="entr" nodeType="afterEffect" presetSubtype="0" presetID="1" grpId="6" fill="hold">
                                  <p:stCondLst>
                                    <p:cond delay="0"/>
                                  </p:stCondLst>
                                  <p:iterate type="el" backwards="0">
                                    <p:tmAbs val="0"/>
                                  </p:iterate>
                                  <p:childTnLst>
                                    <p:set>
                                      <p:cBhvr>
                                        <p:cTn id="30" fill="hold"/>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P build="whole" bldLvl="1" animBg="1" rev="0" advAuto="0" spid="130" grpId="3"/>
      <p:bldP build="whole" bldLvl="1" animBg="1" rev="0" advAuto="0" spid="131" grpId="4"/>
      <p:bldP build="whole" bldLvl="1" animBg="1" rev="0" advAuto="0" spid="128" grpId="5"/>
      <p:bldP build="whole" bldLvl="1" animBg="1" rev="0" advAuto="0" spid="132" grpId="2"/>
      <p:bldP build="whole" bldLvl="1" animBg="1" rev="0" advAuto="0" spid="133" grpId="6"/>
    </p:bldLst>
  </p:timing>
</p:sld>
</file>

<file path=ppt/slides/slide3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6" name="Shape 326"/>
          <p:cNvSpPr/>
          <p:nvPr/>
        </p:nvSpPr>
        <p:spPr>
          <a:xfrm>
            <a:off x="793750" y="431800"/>
            <a:ext cx="11417301" cy="8890000"/>
          </a:xfrm>
          <a:prstGeom prst="rect">
            <a:avLst/>
          </a:prstGeom>
          <a:solidFill>
            <a:srgbClr val="FFFFFF"/>
          </a:solidFill>
          <a:ln w="12700">
            <a:miter lim="400000"/>
          </a:ln>
        </p:spPr>
        <p:txBody>
          <a:bodyPr lIns="50800" tIns="50800" rIns="50800" bIns="50800" anchor="ctr"/>
          <a:lstStyle/>
          <a:p>
            <a:pPr>
              <a:defRPr sz="2600"/>
            </a:pPr>
          </a:p>
        </p:txBody>
      </p:sp>
      <p:sp>
        <p:nvSpPr>
          <p:cNvPr id="327" name="Shape 327"/>
          <p:cNvSpPr/>
          <p:nvPr/>
        </p:nvSpPr>
        <p:spPr>
          <a:xfrm>
            <a:off x="5327650" y="3797300"/>
            <a:ext cx="2349500" cy="2159000"/>
          </a:xfrm>
          <a:prstGeom prst="rect">
            <a:avLst/>
          </a:prstGeom>
          <a:blipFill>
            <a:blip r:embed="rId2"/>
          </a:blipFill>
          <a:ln w="12700">
            <a:miter lim="400000"/>
          </a:ln>
        </p:spPr>
        <p:txBody>
          <a:bodyPr lIns="50800" tIns="50800" rIns="50800" bIns="50800" anchor="ctr"/>
          <a:lstStyle/>
          <a:p>
            <a:pPr>
              <a:defRPr sz="2600"/>
            </a:pPr>
          </a:p>
        </p:txBody>
      </p:sp>
      <p:sp>
        <p:nvSpPr>
          <p:cNvPr id="328" name="Shape 328"/>
          <p:cNvSpPr/>
          <p:nvPr/>
        </p:nvSpPr>
        <p:spPr>
          <a:xfrm>
            <a:off x="4995148" y="4241800"/>
            <a:ext cx="3014504"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4" sz="3800">
                <a:latin typeface="Skia Regular"/>
                <a:ea typeface="Skia Regular"/>
                <a:cs typeface="Skia Regular"/>
                <a:sym typeface="Skia Regular"/>
              </a:defRPr>
            </a:lvl1pPr>
          </a:lstStyle>
          <a:p>
            <a:pPr/>
            <a:r>
              <a:t>MATERIA VISIBILE</a:t>
            </a:r>
          </a:p>
        </p:txBody>
      </p:sp>
      <p:sp>
        <p:nvSpPr>
          <p:cNvPr id="329" name="Shape 329"/>
          <p:cNvSpPr/>
          <p:nvPr/>
        </p:nvSpPr>
        <p:spPr>
          <a:xfrm rot="19779088">
            <a:off x="559133" y="1537677"/>
            <a:ext cx="493656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80" sz="6000">
                <a:solidFill>
                  <a:srgbClr val="DCDEE0"/>
                </a:solidFill>
                <a:latin typeface="Skia Regular"/>
                <a:ea typeface="Skia Regular"/>
                <a:cs typeface="Skia Regular"/>
                <a:sym typeface="Skia Regular"/>
              </a:defRPr>
            </a:lvl1pPr>
          </a:lstStyle>
          <a:p>
            <a:pPr/>
            <a:r>
              <a:t>INVISIBILE</a:t>
            </a:r>
          </a:p>
        </p:txBody>
      </p:sp>
      <p:sp>
        <p:nvSpPr>
          <p:cNvPr id="330" name="Shape 330"/>
          <p:cNvSpPr/>
          <p:nvPr/>
        </p:nvSpPr>
        <p:spPr>
          <a:xfrm rot="19779088">
            <a:off x="1520166" y="7177454"/>
            <a:ext cx="3014503"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26" sz="4200">
                <a:solidFill>
                  <a:srgbClr val="DCDEE0"/>
                </a:solidFill>
                <a:latin typeface="Skia Regular"/>
                <a:ea typeface="Skia Regular"/>
                <a:cs typeface="Skia Regular"/>
                <a:sym typeface="Skia Regular"/>
              </a:defRPr>
            </a:lvl1pPr>
          </a:lstStyle>
          <a:p>
            <a:pPr/>
            <a:r>
              <a:t>INVISIBILE</a:t>
            </a:r>
          </a:p>
        </p:txBody>
      </p:sp>
      <p:sp>
        <p:nvSpPr>
          <p:cNvPr id="331" name="Shape 331"/>
          <p:cNvSpPr/>
          <p:nvPr/>
        </p:nvSpPr>
        <p:spPr>
          <a:xfrm rot="19779088">
            <a:off x="7265518" y="1702777"/>
            <a:ext cx="301450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4" sz="3800">
                <a:solidFill>
                  <a:srgbClr val="DCDEE0"/>
                </a:solidFill>
                <a:latin typeface="Skia Regular"/>
                <a:ea typeface="Skia Regular"/>
                <a:cs typeface="Skia Regular"/>
                <a:sym typeface="Skia Regular"/>
              </a:defRPr>
            </a:lvl1pPr>
          </a:lstStyle>
          <a:p>
            <a:pPr/>
            <a:r>
              <a:t>INVISIBILE</a:t>
            </a:r>
          </a:p>
        </p:txBody>
      </p:sp>
      <p:sp>
        <p:nvSpPr>
          <p:cNvPr id="332" name="Shape 332"/>
          <p:cNvSpPr/>
          <p:nvPr/>
        </p:nvSpPr>
        <p:spPr>
          <a:xfrm rot="19779088">
            <a:off x="7334861" y="7411893"/>
            <a:ext cx="454041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53" sz="5100">
                <a:solidFill>
                  <a:srgbClr val="DCDEE0"/>
                </a:solidFill>
                <a:latin typeface="Skia Regular"/>
                <a:ea typeface="Skia Regular"/>
                <a:cs typeface="Skia Regular"/>
                <a:sym typeface="Skia Regular"/>
              </a:defRPr>
            </a:lvl1pPr>
          </a:lstStyle>
          <a:p>
            <a:pPr/>
            <a:r>
              <a:t>INVISIBILE</a:t>
            </a:r>
          </a:p>
        </p:txBody>
      </p:sp>
      <p:sp>
        <p:nvSpPr>
          <p:cNvPr id="333" name="Shape 333"/>
          <p:cNvSpPr/>
          <p:nvPr/>
        </p:nvSpPr>
        <p:spPr>
          <a:xfrm rot="19779088">
            <a:off x="3781811" y="2158472"/>
            <a:ext cx="3014503"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87" sz="2900">
                <a:solidFill>
                  <a:srgbClr val="DCDEE0"/>
                </a:solidFill>
                <a:latin typeface="Skia Regular"/>
                <a:ea typeface="Skia Regular"/>
                <a:cs typeface="Skia Regular"/>
                <a:sym typeface="Skia Regular"/>
              </a:defRPr>
            </a:lvl1pPr>
          </a:lstStyle>
          <a:p>
            <a:pPr/>
            <a:r>
              <a:t>INVISIBILE</a:t>
            </a:r>
          </a:p>
        </p:txBody>
      </p:sp>
      <p:sp>
        <p:nvSpPr>
          <p:cNvPr id="334" name="Shape 334"/>
          <p:cNvSpPr/>
          <p:nvPr/>
        </p:nvSpPr>
        <p:spPr>
          <a:xfrm rot="19779088">
            <a:off x="4995148" y="7049027"/>
            <a:ext cx="3014504"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87" sz="2900">
                <a:solidFill>
                  <a:srgbClr val="DCDEE0"/>
                </a:solidFill>
                <a:latin typeface="Skia Regular"/>
                <a:ea typeface="Skia Regular"/>
                <a:cs typeface="Skia Regular"/>
                <a:sym typeface="Skia Regular"/>
              </a:defRPr>
            </a:lvl1pPr>
          </a:lstStyle>
          <a:p>
            <a:pPr/>
            <a:r>
              <a:t>INVISIBILE</a:t>
            </a:r>
          </a:p>
        </p:txBody>
      </p:sp>
      <p:sp>
        <p:nvSpPr>
          <p:cNvPr id="335" name="Shape 335"/>
          <p:cNvSpPr/>
          <p:nvPr/>
        </p:nvSpPr>
        <p:spPr>
          <a:xfrm rot="19779088">
            <a:off x="268795" y="5370674"/>
            <a:ext cx="3014503"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87" sz="2900">
                <a:solidFill>
                  <a:srgbClr val="DCDEE0"/>
                </a:solidFill>
                <a:latin typeface="Skia Regular"/>
                <a:ea typeface="Skia Regular"/>
                <a:cs typeface="Skia Regular"/>
                <a:sym typeface="Skia Regular"/>
              </a:defRPr>
            </a:lvl1pPr>
          </a:lstStyle>
          <a:p>
            <a:pPr/>
            <a:r>
              <a:t>INVISIBILE</a:t>
            </a:r>
          </a:p>
        </p:txBody>
      </p:sp>
      <p:sp>
        <p:nvSpPr>
          <p:cNvPr id="336" name="Shape 336"/>
          <p:cNvSpPr/>
          <p:nvPr/>
        </p:nvSpPr>
        <p:spPr>
          <a:xfrm rot="19779088">
            <a:off x="8350106" y="3560451"/>
            <a:ext cx="3561748"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9" sz="4000">
                <a:solidFill>
                  <a:srgbClr val="DCDEE0"/>
                </a:solidFill>
                <a:latin typeface="Skia Regular"/>
                <a:ea typeface="Skia Regular"/>
                <a:cs typeface="Skia Regular"/>
                <a:sym typeface="Skia Regular"/>
              </a:defRPr>
            </a:lvl1pPr>
          </a:lstStyle>
          <a:p>
            <a:pPr/>
            <a:r>
              <a:t>INVISIBILE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7"/>
                                        </p:tgtEl>
                                        <p:attrNameLst>
                                          <p:attrName>style.visibility</p:attrName>
                                        </p:attrNameLst>
                                      </p:cBhvr>
                                      <p:to>
                                        <p:strVal val="visible"/>
                                      </p:to>
                                    </p:set>
                                  </p:childTnLst>
                                </p:cTn>
                              </p:par>
                            </p:childTnLst>
                          </p:cTn>
                        </p:par>
                        <p:par>
                          <p:cTn id="7" fill="hold">
                            <p:stCondLst>
                              <p:cond delay="0"/>
                            </p:stCondLst>
                            <p:childTnLst>
                              <p:par>
                                <p:cTn id="8" presetClass="emph" nodeType="afterEffect" presetSubtype="0" presetID="8" grpId="2" decel="50000" fill="hold">
                                  <p:stCondLst>
                                    <p:cond delay="0"/>
                                  </p:stCondLst>
                                  <p:childTnLst>
                                    <p:animRot by="432000000">
                                      <p:cBhvr>
                                        <p:cTn id="9" dur="5000" fill="hold"/>
                                        <p:tgtEl>
                                          <p:spTgt spid="327"/>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P build="whole" bldLvl="1" animBg="1" rev="0" advAuto="0" spid="327"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nvSpPr>
        <p:spPr>
          <a:xfrm>
            <a:off x="925981" y="-383453"/>
            <a:ext cx="11152838" cy="1591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spc="-209" sz="7000">
                <a:latin typeface="Skia Regular"/>
                <a:ea typeface="Skia Regular"/>
                <a:cs typeface="Skia Regular"/>
                <a:sym typeface="Skia Regular"/>
              </a:defRPr>
            </a:lvl1pPr>
          </a:lstStyle>
          <a:p>
            <a:pPr/>
            <a:r>
              <a:t>Di cosa è fatto l’Universo?</a:t>
            </a:r>
          </a:p>
        </p:txBody>
      </p:sp>
      <p:pic>
        <p:nvPicPr>
          <p:cNvPr id="137" name="atomo.jpg"/>
          <p:cNvPicPr>
            <a:picLocks noChangeAspect="1"/>
          </p:cNvPicPr>
          <p:nvPr/>
        </p:nvPicPr>
        <p:blipFill>
          <a:blip r:embed="rId2">
            <a:extLst/>
          </a:blip>
          <a:srcRect l="17580" t="1496" r="15011" b="0"/>
          <a:stretch>
            <a:fillRect/>
          </a:stretch>
        </p:blipFill>
        <p:spPr>
          <a:xfrm>
            <a:off x="29119" y="7396650"/>
            <a:ext cx="2939567" cy="2416299"/>
          </a:xfrm>
          <a:prstGeom prst="rect">
            <a:avLst/>
          </a:prstGeom>
          <a:ln w="12700">
            <a:miter lim="400000"/>
          </a:ln>
        </p:spPr>
      </p:pic>
      <p:pic>
        <p:nvPicPr>
          <p:cNvPr id="138" name="fiore3.jpg"/>
          <p:cNvPicPr>
            <a:picLocks noChangeAspect="1"/>
          </p:cNvPicPr>
          <p:nvPr/>
        </p:nvPicPr>
        <p:blipFill>
          <a:blip r:embed="rId3">
            <a:extLst/>
          </a:blip>
          <a:srcRect l="8300" t="0" r="15678" b="0"/>
          <a:stretch>
            <a:fillRect/>
          </a:stretch>
        </p:blipFill>
        <p:spPr>
          <a:xfrm>
            <a:off x="3649271" y="1522295"/>
            <a:ext cx="3793836" cy="2620007"/>
          </a:xfrm>
          <a:prstGeom prst="rect">
            <a:avLst/>
          </a:prstGeom>
          <a:ln w="12700">
            <a:miter lim="400000"/>
          </a:ln>
        </p:spPr>
      </p:pic>
      <p:pic>
        <p:nvPicPr>
          <p:cNvPr id="139" name="pianeti.jpg"/>
          <p:cNvPicPr>
            <a:picLocks noChangeAspect="1"/>
          </p:cNvPicPr>
          <p:nvPr/>
        </p:nvPicPr>
        <p:blipFill>
          <a:blip r:embed="rId4">
            <a:extLst/>
          </a:blip>
          <a:srcRect l="0" t="11433" r="0" b="32119"/>
          <a:stretch>
            <a:fillRect/>
          </a:stretch>
        </p:blipFill>
        <p:spPr>
          <a:xfrm>
            <a:off x="141723" y="4911467"/>
            <a:ext cx="6977558" cy="2416332"/>
          </a:xfrm>
          <a:prstGeom prst="rect">
            <a:avLst/>
          </a:prstGeom>
          <a:ln w="12700">
            <a:miter lim="400000"/>
          </a:ln>
        </p:spPr>
      </p:pic>
      <p:pic>
        <p:nvPicPr>
          <p:cNvPr id="140" name="800px-Andromeda_Galaxy_(with_h-alpha).jpg"/>
          <p:cNvPicPr>
            <a:picLocks noChangeAspect="1"/>
          </p:cNvPicPr>
          <p:nvPr/>
        </p:nvPicPr>
        <p:blipFill>
          <a:blip r:embed="rId5">
            <a:extLst/>
          </a:blip>
          <a:srcRect l="2587" t="83" r="7459" b="630"/>
          <a:stretch>
            <a:fillRect/>
          </a:stretch>
        </p:blipFill>
        <p:spPr>
          <a:xfrm flipH="1">
            <a:off x="7816643" y="4457045"/>
            <a:ext cx="4581577" cy="3324955"/>
          </a:xfrm>
          <a:prstGeom prst="rect">
            <a:avLst/>
          </a:prstGeom>
          <a:ln w="12700">
            <a:miter lim="400000"/>
          </a:ln>
        </p:spPr>
      </p:pic>
      <p:pic>
        <p:nvPicPr>
          <p:cNvPr id="141" name="concerto1.jpg"/>
          <p:cNvPicPr>
            <a:picLocks noChangeAspect="1"/>
          </p:cNvPicPr>
          <p:nvPr/>
        </p:nvPicPr>
        <p:blipFill>
          <a:blip r:embed="rId6">
            <a:extLst/>
          </a:blip>
          <a:stretch>
            <a:fillRect/>
          </a:stretch>
        </p:blipFill>
        <p:spPr>
          <a:xfrm>
            <a:off x="7816659" y="1339463"/>
            <a:ext cx="4581595" cy="2985834"/>
          </a:xfrm>
          <a:prstGeom prst="rect">
            <a:avLst/>
          </a:prstGeom>
          <a:ln w="12700">
            <a:miter lim="400000"/>
          </a:ln>
        </p:spPr>
      </p:pic>
      <p:sp>
        <p:nvSpPr>
          <p:cNvPr id="142" name="Shape 142"/>
          <p:cNvSpPr/>
          <p:nvPr/>
        </p:nvSpPr>
        <p:spPr>
          <a:xfrm>
            <a:off x="3218730" y="8316057"/>
            <a:ext cx="8021734"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8" sz="5600">
                <a:latin typeface="Skia Regular"/>
                <a:ea typeface="Skia Regular"/>
                <a:cs typeface="Skia Regular"/>
                <a:sym typeface="Skia Regular"/>
              </a:defRPr>
            </a:lvl1pPr>
          </a:lstStyle>
          <a:p>
            <a:pPr/>
            <a:r>
              <a:t>Atomi = Nuclei + Elettroni</a:t>
            </a:r>
          </a:p>
        </p:txBody>
      </p:sp>
      <p:pic>
        <p:nvPicPr>
          <p:cNvPr id="143" name="ADN_animation.gif"/>
          <p:cNvPicPr>
            <a:picLocks noChangeAspect="0"/>
          </p:cNvPicPr>
          <p:nvPr/>
        </p:nvPicPr>
        <p:blipFill>
          <a:blip r:embed="rId7">
            <a:extLst/>
          </a:blip>
          <a:stretch>
            <a:fillRect/>
          </a:stretch>
        </p:blipFill>
        <p:spPr>
          <a:xfrm>
            <a:off x="1038814" y="1156549"/>
            <a:ext cx="2131469" cy="3685910"/>
          </a:xfrm>
          <a:prstGeom prst="rect">
            <a:avLst/>
          </a:prstGeom>
          <a:ln w="12700">
            <a:miter lim="400000"/>
          </a:ln>
        </p:spPr>
      </p:pic>
      <p:sp>
        <p:nvSpPr>
          <p:cNvPr id="144" name="Shape 144"/>
          <p:cNvSpPr/>
          <p:nvPr/>
        </p:nvSpPr>
        <p:spPr>
          <a:xfrm>
            <a:off x="-188561" y="1134099"/>
            <a:ext cx="13775553" cy="8964157"/>
          </a:xfrm>
          <a:prstGeom prst="rect">
            <a:avLst/>
          </a:prstGeom>
          <a:solidFill>
            <a:srgbClr val="000000">
              <a:alpha val="72926"/>
            </a:srgbClr>
          </a:solidFill>
          <a:ln w="12700">
            <a:miter lim="400000"/>
          </a:ln>
        </p:spPr>
        <p:txBody>
          <a:bodyPr lIns="50800" tIns="50800" rIns="50800" bIns="50800" anchor="ctr"/>
          <a:lstStyle/>
          <a:p>
            <a:pPr>
              <a:defRPr sz="2600"/>
            </a:pPr>
          </a:p>
        </p:txBody>
      </p:sp>
      <p:sp>
        <p:nvSpPr>
          <p:cNvPr id="145" name="Shape 145"/>
          <p:cNvSpPr/>
          <p:nvPr/>
        </p:nvSpPr>
        <p:spPr>
          <a:xfrm>
            <a:off x="2256738" y="4554882"/>
            <a:ext cx="819515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39" sz="8000">
                <a:latin typeface="Skia Regular"/>
                <a:ea typeface="Skia Regular"/>
                <a:cs typeface="Skia Regular"/>
                <a:sym typeface="Skia Regular"/>
              </a:defRPr>
            </a:lvl1pPr>
          </a:lstStyle>
          <a:p>
            <a:pPr/>
            <a:r>
              <a:t>MATERIA VISIBILE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5"/>
                                        </p:tgtEl>
                                        <p:attrNameLst>
                                          <p:attrName>style.visibility</p:attrName>
                                        </p:attrNameLst>
                                      </p:cBhvr>
                                      <p:to>
                                        <p:strVal val="visible"/>
                                      </p:to>
                                    </p:set>
                                    <p:animEffect filter="wipe(left)" transition="in">
                                      <p:cBhvr>
                                        <p:cTn id="7"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IRLANDA 42-51066361.jpg"/>
          <p:cNvPicPr>
            <a:picLocks noChangeAspect="1"/>
          </p:cNvPicPr>
          <p:nvPr/>
        </p:nvPicPr>
        <p:blipFill>
          <a:blip r:embed="rId2">
            <a:extLst/>
          </a:blip>
          <a:srcRect l="5296" t="0" r="5296" b="0"/>
          <a:stretch>
            <a:fillRect/>
          </a:stretch>
        </p:blipFill>
        <p:spPr>
          <a:xfrm>
            <a:off x="-117899" y="13913"/>
            <a:ext cx="13240598" cy="9872882"/>
          </a:xfrm>
          <a:prstGeom prst="rect">
            <a:avLst/>
          </a:prstGeom>
          <a:ln w="12700">
            <a:miter lim="400000"/>
          </a:ln>
        </p:spPr>
      </p:pic>
      <p:pic>
        <p:nvPicPr>
          <p:cNvPr id="148" name=""/>
          <p:cNvPicPr>
            <a:picLocks noChangeAspect="0"/>
          </p:cNvPicPr>
          <p:nvPr/>
        </p:nvPicPr>
        <p:blipFill>
          <a:blip r:embed="rId3">
            <a:alphaModFix amt="71000"/>
            <a:extLst/>
          </a:blip>
          <a:stretch>
            <a:fillRect/>
          </a:stretch>
        </p:blipFill>
        <p:spPr>
          <a:xfrm>
            <a:off x="1282482" y="1361518"/>
            <a:ext cx="10439836" cy="5970681"/>
          </a:xfrm>
          <a:prstGeom prst="rect">
            <a:avLst/>
          </a:prstGeom>
        </p:spPr>
      </p:pic>
      <p:grpSp>
        <p:nvGrpSpPr>
          <p:cNvPr id="159" name="Group 159"/>
          <p:cNvGrpSpPr/>
          <p:nvPr/>
        </p:nvGrpSpPr>
        <p:grpSpPr>
          <a:xfrm>
            <a:off x="701353" y="1355162"/>
            <a:ext cx="1822848" cy="7411484"/>
            <a:chOff x="0" y="-40937"/>
            <a:chExt cx="1822846" cy="7411482"/>
          </a:xfrm>
        </p:grpSpPr>
        <p:grpSp>
          <p:nvGrpSpPr>
            <p:cNvPr id="157" name="Group 157"/>
            <p:cNvGrpSpPr/>
            <p:nvPr/>
          </p:nvGrpSpPr>
          <p:grpSpPr>
            <a:xfrm>
              <a:off x="-1" y="-40938"/>
              <a:ext cx="1822848" cy="7411484"/>
              <a:chOff x="0" y="-40937"/>
              <a:chExt cx="1822846" cy="7411482"/>
            </a:xfrm>
          </p:grpSpPr>
          <p:grpSp>
            <p:nvGrpSpPr>
              <p:cNvPr id="153" name="Group 153"/>
              <p:cNvGrpSpPr/>
              <p:nvPr/>
            </p:nvGrpSpPr>
            <p:grpSpPr>
              <a:xfrm>
                <a:off x="621503" y="-40938"/>
                <a:ext cx="1037563" cy="5983392"/>
                <a:chOff x="0" y="-40937"/>
                <a:chExt cx="1037562" cy="5983391"/>
              </a:xfrm>
            </p:grpSpPr>
            <p:sp>
              <p:nvSpPr>
                <p:cNvPr id="150" name="Shape 150"/>
                <p:cNvSpPr/>
                <p:nvPr/>
              </p:nvSpPr>
              <p:spPr>
                <a:xfrm>
                  <a:off x="0" y="0"/>
                  <a:ext cx="992261" cy="590151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pic>
              <p:nvPicPr>
                <p:cNvPr id="151" name=""/>
                <p:cNvPicPr>
                  <a:picLocks noChangeAspect="0"/>
                </p:cNvPicPr>
                <p:nvPr/>
              </p:nvPicPr>
              <p:blipFill>
                <a:blip r:embed="rId5">
                  <a:extLst/>
                </a:blip>
                <a:stretch>
                  <a:fillRect/>
                </a:stretch>
              </p:blipFill>
              <p:spPr>
                <a:xfrm rot="16200000">
                  <a:off x="-2004934" y="2899958"/>
                  <a:ext cx="5983393" cy="101601"/>
                </a:xfrm>
                <a:prstGeom prst="rect">
                  <a:avLst/>
                </a:prstGeom>
                <a:effectLst/>
              </p:spPr>
            </p:pic>
          </p:grpSp>
          <p:grpSp>
            <p:nvGrpSpPr>
              <p:cNvPr id="156" name="Group 156"/>
              <p:cNvGrpSpPr/>
              <p:nvPr/>
            </p:nvGrpSpPr>
            <p:grpSpPr>
              <a:xfrm>
                <a:off x="-1" y="6405345"/>
                <a:ext cx="1822848" cy="965201"/>
                <a:chOff x="0" y="0"/>
                <a:chExt cx="1822846" cy="965200"/>
              </a:xfrm>
            </p:grpSpPr>
            <p:sp>
              <p:nvSpPr>
                <p:cNvPr id="154" name="Shape 154"/>
                <p:cNvSpPr/>
                <p:nvPr/>
              </p:nvSpPr>
              <p:spPr>
                <a:xfrm>
                  <a:off x="133014" y="61889"/>
                  <a:ext cx="1556818" cy="84770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sp>
              <p:nvSpPr>
                <p:cNvPr id="155" name="Shape 155"/>
                <p:cNvSpPr/>
                <p:nvPr/>
              </p:nvSpPr>
              <p:spPr>
                <a:xfrm>
                  <a:off x="-1" y="0"/>
                  <a:ext cx="1822848"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MATERIA </a:t>
                  </a:r>
                </a:p>
                <a:p>
                  <a:pPr>
                    <a:defRPr sz="2800">
                      <a:latin typeface="Skia Regular"/>
                      <a:ea typeface="Skia Regular"/>
                      <a:cs typeface="Skia Regular"/>
                      <a:sym typeface="Skia Regular"/>
                    </a:defRPr>
                  </a:pPr>
                  <a:r>
                    <a:t>VISIBILE</a:t>
                  </a:r>
                </a:p>
              </p:txBody>
            </p:sp>
          </p:grpSp>
        </p:grpSp>
        <p:sp>
          <p:nvSpPr>
            <p:cNvPr id="158" name="Shape 158"/>
            <p:cNvSpPr/>
            <p:nvPr/>
          </p:nvSpPr>
          <p:spPr>
            <a:xfrm>
              <a:off x="661816" y="2601508"/>
              <a:ext cx="84032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latin typeface="Skia Regular"/>
                  <a:ea typeface="Skia Regular"/>
                  <a:cs typeface="Skia Regular"/>
                  <a:sym typeface="Skia Regular"/>
                </a:defRPr>
              </a:lvl1pPr>
            </a:lstStyle>
            <a:p>
              <a:pPr/>
              <a:r>
                <a:t>5%</a:t>
              </a:r>
            </a:p>
          </p:txBody>
        </p:sp>
      </p:grpSp>
      <p:grpSp>
        <p:nvGrpSpPr>
          <p:cNvPr id="169" name="Group 169"/>
          <p:cNvGrpSpPr/>
          <p:nvPr/>
        </p:nvGrpSpPr>
        <p:grpSpPr>
          <a:xfrm>
            <a:off x="2338856" y="1355162"/>
            <a:ext cx="2213260" cy="7398784"/>
            <a:chOff x="0" y="-40937"/>
            <a:chExt cx="2213258" cy="7398782"/>
          </a:xfrm>
        </p:grpSpPr>
        <p:grpSp>
          <p:nvGrpSpPr>
            <p:cNvPr id="167" name="Group 167"/>
            <p:cNvGrpSpPr/>
            <p:nvPr/>
          </p:nvGrpSpPr>
          <p:grpSpPr>
            <a:xfrm>
              <a:off x="-1" y="-40938"/>
              <a:ext cx="2213260" cy="7398784"/>
              <a:chOff x="0" y="-40937"/>
              <a:chExt cx="2213258" cy="7398782"/>
            </a:xfrm>
          </p:grpSpPr>
          <p:grpSp>
            <p:nvGrpSpPr>
              <p:cNvPr id="163" name="Group 163"/>
              <p:cNvGrpSpPr/>
              <p:nvPr/>
            </p:nvGrpSpPr>
            <p:grpSpPr>
              <a:xfrm>
                <a:off x="0" y="-40938"/>
                <a:ext cx="2208829" cy="5983392"/>
                <a:chOff x="0" y="-40937"/>
                <a:chExt cx="2208828" cy="5983391"/>
              </a:xfrm>
            </p:grpSpPr>
            <p:sp>
              <p:nvSpPr>
                <p:cNvPr id="160" name="Shape 160"/>
                <p:cNvSpPr/>
                <p:nvPr/>
              </p:nvSpPr>
              <p:spPr>
                <a:xfrm>
                  <a:off x="0" y="0"/>
                  <a:ext cx="2133512" cy="590151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pic>
              <p:nvPicPr>
                <p:cNvPr id="161" name=""/>
                <p:cNvPicPr>
                  <a:picLocks noChangeAspect="0"/>
                </p:cNvPicPr>
                <p:nvPr/>
              </p:nvPicPr>
              <p:blipFill>
                <a:blip r:embed="rId5">
                  <a:extLst/>
                </a:blip>
                <a:stretch>
                  <a:fillRect/>
                </a:stretch>
              </p:blipFill>
              <p:spPr>
                <a:xfrm rot="16200000">
                  <a:off x="-833668" y="2899958"/>
                  <a:ext cx="5983393" cy="101601"/>
                </a:xfrm>
                <a:prstGeom prst="rect">
                  <a:avLst/>
                </a:prstGeom>
                <a:effectLst/>
              </p:spPr>
            </p:pic>
          </p:grpSp>
          <p:grpSp>
            <p:nvGrpSpPr>
              <p:cNvPr id="166" name="Group 166"/>
              <p:cNvGrpSpPr/>
              <p:nvPr/>
            </p:nvGrpSpPr>
            <p:grpSpPr>
              <a:xfrm>
                <a:off x="256717" y="6392645"/>
                <a:ext cx="1956542" cy="965201"/>
                <a:chOff x="113470" y="0"/>
                <a:chExt cx="1956541" cy="965200"/>
              </a:xfrm>
            </p:grpSpPr>
            <p:sp>
              <p:nvSpPr>
                <p:cNvPr id="164" name="Shape 164"/>
                <p:cNvSpPr/>
                <p:nvPr/>
              </p:nvSpPr>
              <p:spPr>
                <a:xfrm>
                  <a:off x="113470" y="58746"/>
                  <a:ext cx="1956542" cy="84770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65" name="Shape 165"/>
                <p:cNvSpPr/>
                <p:nvPr/>
              </p:nvSpPr>
              <p:spPr>
                <a:xfrm>
                  <a:off x="155332" y="0"/>
                  <a:ext cx="1822848"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800">
                      <a:solidFill>
                        <a:srgbClr val="000000"/>
                      </a:solidFill>
                      <a:latin typeface="Skia Regular"/>
                      <a:ea typeface="Skia Regular"/>
                      <a:cs typeface="Skia Regular"/>
                      <a:sym typeface="Skia Regular"/>
                    </a:defRPr>
                  </a:pPr>
                  <a:r>
                    <a:t>MATERIA </a:t>
                  </a:r>
                </a:p>
                <a:p>
                  <a:pPr>
                    <a:defRPr sz="2800">
                      <a:solidFill>
                        <a:srgbClr val="000000"/>
                      </a:solidFill>
                      <a:latin typeface="Skia Regular"/>
                      <a:ea typeface="Skia Regular"/>
                      <a:cs typeface="Skia Regular"/>
                      <a:sym typeface="Skia Regular"/>
                    </a:defRPr>
                  </a:pPr>
                  <a:r>
                    <a:t>OSCURA</a:t>
                  </a:r>
                </a:p>
              </p:txBody>
            </p:sp>
          </p:grpSp>
        </p:grpSp>
        <p:sp>
          <p:nvSpPr>
            <p:cNvPr id="168" name="Shape 168"/>
            <p:cNvSpPr/>
            <p:nvPr/>
          </p:nvSpPr>
          <p:spPr>
            <a:xfrm>
              <a:off x="464808" y="2601508"/>
              <a:ext cx="1094018"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solidFill>
                    <a:srgbClr val="000000"/>
                  </a:solidFill>
                  <a:latin typeface="Skia Regular"/>
                  <a:ea typeface="Skia Regular"/>
                  <a:cs typeface="Skia Regular"/>
                  <a:sym typeface="Skia Regular"/>
                </a:defRPr>
              </a:lvl1pPr>
            </a:lstStyle>
            <a:p>
              <a:pPr/>
              <a:r>
                <a:t>25%</a:t>
              </a:r>
            </a:p>
          </p:txBody>
        </p:sp>
      </p:grpSp>
      <p:grpSp>
        <p:nvGrpSpPr>
          <p:cNvPr id="176" name="Group 176"/>
          <p:cNvGrpSpPr/>
          <p:nvPr/>
        </p:nvGrpSpPr>
        <p:grpSpPr>
          <a:xfrm>
            <a:off x="4497856" y="1396100"/>
            <a:ext cx="7154245" cy="7332446"/>
            <a:chOff x="0" y="0"/>
            <a:chExt cx="7154243" cy="7332445"/>
          </a:xfrm>
        </p:grpSpPr>
        <p:grpSp>
          <p:nvGrpSpPr>
            <p:cNvPr id="174" name="Group 174"/>
            <p:cNvGrpSpPr/>
            <p:nvPr/>
          </p:nvGrpSpPr>
          <p:grpSpPr>
            <a:xfrm>
              <a:off x="0" y="0"/>
              <a:ext cx="7154244" cy="7332446"/>
              <a:chOff x="0" y="0"/>
              <a:chExt cx="7154243" cy="7332445"/>
            </a:xfrm>
          </p:grpSpPr>
          <p:sp>
            <p:nvSpPr>
              <p:cNvPr id="170" name="Shape 170"/>
              <p:cNvSpPr/>
              <p:nvPr/>
            </p:nvSpPr>
            <p:spPr>
              <a:xfrm>
                <a:off x="0" y="0"/>
                <a:ext cx="7154244" cy="5901517"/>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grpSp>
            <p:nvGrpSpPr>
              <p:cNvPr id="173" name="Group 173"/>
              <p:cNvGrpSpPr/>
              <p:nvPr/>
            </p:nvGrpSpPr>
            <p:grpSpPr>
              <a:xfrm>
                <a:off x="2952623" y="6367245"/>
                <a:ext cx="1822848" cy="965201"/>
                <a:chOff x="0" y="0"/>
                <a:chExt cx="1822846" cy="965200"/>
              </a:xfrm>
            </p:grpSpPr>
            <p:sp>
              <p:nvSpPr>
                <p:cNvPr id="171" name="Shape 171"/>
                <p:cNvSpPr/>
                <p:nvPr/>
              </p:nvSpPr>
              <p:spPr>
                <a:xfrm>
                  <a:off x="0" y="66667"/>
                  <a:ext cx="1822847" cy="857265"/>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72" name="Shape 172"/>
                <p:cNvSpPr/>
                <p:nvPr/>
              </p:nvSpPr>
              <p:spPr>
                <a:xfrm>
                  <a:off x="90115" y="0"/>
                  <a:ext cx="1642617"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ENERGIA</a:t>
                  </a:r>
                  <a:br/>
                  <a:r>
                    <a:t>OSCURA</a:t>
                  </a:r>
                </a:p>
              </p:txBody>
            </p:sp>
          </p:grpSp>
        </p:grpSp>
        <p:sp>
          <p:nvSpPr>
            <p:cNvPr id="175" name="Shape 175"/>
            <p:cNvSpPr/>
            <p:nvPr/>
          </p:nvSpPr>
          <p:spPr>
            <a:xfrm>
              <a:off x="3037006" y="2601508"/>
              <a:ext cx="1080232" cy="698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900">
                  <a:latin typeface="Skia Regular"/>
                  <a:ea typeface="Skia Regular"/>
                  <a:cs typeface="Skia Regular"/>
                  <a:sym typeface="Skia Regular"/>
                </a:defRPr>
              </a:lvl1pPr>
            </a:lstStyle>
            <a:p>
              <a:pPr/>
              <a:r>
                <a:t>75%</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8"/>
                                        </p:tgtEl>
                                        <p:attrNameLst>
                                          <p:attrName>style.visibility</p:attrName>
                                        </p:attrNameLst>
                                      </p:cBhvr>
                                      <p:to>
                                        <p:strVal val="visible"/>
                                      </p:to>
                                    </p:set>
                                    <p:animEffect filter="dissolve" transition="in">
                                      <p:cBhvr>
                                        <p:cTn id="7" dur="1000"/>
                                        <p:tgtEl>
                                          <p:spTgt spid="14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159"/>
                                        </p:tgtEl>
                                        <p:attrNameLst>
                                          <p:attrName>style.visibility</p:attrName>
                                        </p:attrNameLst>
                                      </p:cBhvr>
                                      <p:to>
                                        <p:strVal val="visible"/>
                                      </p:to>
                                    </p:set>
                                    <p:animEffect filter="wipe(left)" transition="in">
                                      <p:cBhvr>
                                        <p:cTn id="11" dur="1000"/>
                                        <p:tgtEl>
                                          <p:spTgt spid="15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169"/>
                                        </p:tgtEl>
                                        <p:attrNameLst>
                                          <p:attrName>style.visibility</p:attrName>
                                        </p:attrNameLst>
                                      </p:cBhvr>
                                      <p:to>
                                        <p:strVal val="visible"/>
                                      </p:to>
                                    </p:set>
                                    <p:animEffect filter="wipe(left)" transition="in">
                                      <p:cBhvr>
                                        <p:cTn id="16" dur="1000"/>
                                        <p:tgtEl>
                                          <p:spTgt spid="16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176"/>
                                        </p:tgtEl>
                                        <p:attrNameLst>
                                          <p:attrName>style.visibility</p:attrName>
                                        </p:attrNameLst>
                                      </p:cBhvr>
                                      <p:to>
                                        <p:strVal val="visible"/>
                                      </p:to>
                                    </p:set>
                                    <p:animEffect filter="wipe(left)" transition="in">
                                      <p:cBhvr>
                                        <p:cTn id="21"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1"/>
      <p:bldP build="whole" bldLvl="1" animBg="1" rev="0" advAuto="0" spid="159" grpId="2"/>
      <p:bldP build="whole" bldLvl="1" animBg="1" rev="0" advAuto="0" spid="176" grpId="4"/>
      <p:bldP build="whole" bldLvl="1" animBg="1" rev="0" advAuto="0" spid="169" grpId="3"/>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IRLANDA 42-51066361.jpg"/>
          <p:cNvPicPr>
            <a:picLocks noChangeAspect="1"/>
          </p:cNvPicPr>
          <p:nvPr/>
        </p:nvPicPr>
        <p:blipFill>
          <a:blip r:embed="rId2">
            <a:extLst/>
          </a:blip>
          <a:srcRect l="5296" t="0" r="5296" b="0"/>
          <a:stretch>
            <a:fillRect/>
          </a:stretch>
        </p:blipFill>
        <p:spPr>
          <a:xfrm>
            <a:off x="-117899" y="13913"/>
            <a:ext cx="13240598" cy="9872882"/>
          </a:xfrm>
          <a:prstGeom prst="rect">
            <a:avLst/>
          </a:prstGeom>
          <a:ln w="12700">
            <a:miter lim="400000"/>
          </a:ln>
        </p:spPr>
      </p:pic>
      <p:pic>
        <p:nvPicPr>
          <p:cNvPr id="179" name=""/>
          <p:cNvPicPr>
            <a:picLocks noChangeAspect="0"/>
          </p:cNvPicPr>
          <p:nvPr/>
        </p:nvPicPr>
        <p:blipFill>
          <a:blip r:embed="rId3">
            <a:alphaModFix amt="71000"/>
            <a:extLst/>
          </a:blip>
          <a:stretch>
            <a:fillRect/>
          </a:stretch>
        </p:blipFill>
        <p:spPr>
          <a:xfrm>
            <a:off x="1282482" y="1361518"/>
            <a:ext cx="10439836" cy="5970681"/>
          </a:xfrm>
          <a:prstGeom prst="rect">
            <a:avLst/>
          </a:prstGeom>
        </p:spPr>
      </p:pic>
      <p:grpSp>
        <p:nvGrpSpPr>
          <p:cNvPr id="188" name="Group 188"/>
          <p:cNvGrpSpPr/>
          <p:nvPr/>
        </p:nvGrpSpPr>
        <p:grpSpPr>
          <a:xfrm>
            <a:off x="701353" y="1355162"/>
            <a:ext cx="1822848" cy="7411484"/>
            <a:chOff x="0" y="-40937"/>
            <a:chExt cx="1822846" cy="7411482"/>
          </a:xfrm>
        </p:grpSpPr>
        <p:grpSp>
          <p:nvGrpSpPr>
            <p:cNvPr id="184" name="Group 184"/>
            <p:cNvGrpSpPr/>
            <p:nvPr/>
          </p:nvGrpSpPr>
          <p:grpSpPr>
            <a:xfrm>
              <a:off x="621503" y="-40938"/>
              <a:ext cx="1037563" cy="5983392"/>
              <a:chOff x="0" y="-40937"/>
              <a:chExt cx="1037562" cy="5983391"/>
            </a:xfrm>
          </p:grpSpPr>
          <p:sp>
            <p:nvSpPr>
              <p:cNvPr id="181" name="Shape 181"/>
              <p:cNvSpPr/>
              <p:nvPr/>
            </p:nvSpPr>
            <p:spPr>
              <a:xfrm>
                <a:off x="0" y="0"/>
                <a:ext cx="992261" cy="590151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pic>
            <p:nvPicPr>
              <p:cNvPr id="182" name=""/>
              <p:cNvPicPr>
                <a:picLocks noChangeAspect="0"/>
              </p:cNvPicPr>
              <p:nvPr/>
            </p:nvPicPr>
            <p:blipFill>
              <a:blip r:embed="rId5">
                <a:extLst/>
              </a:blip>
              <a:stretch>
                <a:fillRect/>
              </a:stretch>
            </p:blipFill>
            <p:spPr>
              <a:xfrm rot="16200000">
                <a:off x="-2004934" y="2899958"/>
                <a:ext cx="5983393" cy="101601"/>
              </a:xfrm>
              <a:prstGeom prst="rect">
                <a:avLst/>
              </a:prstGeom>
              <a:effectLst/>
            </p:spPr>
          </p:pic>
        </p:grpSp>
        <p:grpSp>
          <p:nvGrpSpPr>
            <p:cNvPr id="187" name="Group 187"/>
            <p:cNvGrpSpPr/>
            <p:nvPr/>
          </p:nvGrpSpPr>
          <p:grpSpPr>
            <a:xfrm>
              <a:off x="-1" y="6405345"/>
              <a:ext cx="1822848" cy="965201"/>
              <a:chOff x="0" y="0"/>
              <a:chExt cx="1822846" cy="965200"/>
            </a:xfrm>
          </p:grpSpPr>
          <p:sp>
            <p:nvSpPr>
              <p:cNvPr id="185" name="Shape 185"/>
              <p:cNvSpPr/>
              <p:nvPr/>
            </p:nvSpPr>
            <p:spPr>
              <a:xfrm>
                <a:off x="133014" y="61889"/>
                <a:ext cx="1556818" cy="847707"/>
              </a:xfrm>
              <a:prstGeom prst="rect">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sz="2600"/>
                </a:pPr>
              </a:p>
            </p:txBody>
          </p:sp>
          <p:sp>
            <p:nvSpPr>
              <p:cNvPr id="186" name="Shape 186"/>
              <p:cNvSpPr/>
              <p:nvPr/>
            </p:nvSpPr>
            <p:spPr>
              <a:xfrm>
                <a:off x="-1" y="0"/>
                <a:ext cx="1822848"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MATERIA </a:t>
                </a:r>
              </a:p>
              <a:p>
                <a:pPr>
                  <a:defRPr sz="2800">
                    <a:latin typeface="Skia Regular"/>
                    <a:ea typeface="Skia Regular"/>
                    <a:cs typeface="Skia Regular"/>
                    <a:sym typeface="Skia Regular"/>
                  </a:defRPr>
                </a:pPr>
                <a:r>
                  <a:t>VISIBILE</a:t>
                </a:r>
              </a:p>
            </p:txBody>
          </p:sp>
        </p:grpSp>
      </p:grpSp>
      <p:pic>
        <p:nvPicPr>
          <p:cNvPr id="189" name=""/>
          <p:cNvPicPr>
            <a:picLocks noChangeAspect="0"/>
          </p:cNvPicPr>
          <p:nvPr/>
        </p:nvPicPr>
        <p:blipFill>
          <a:blip r:embed="rId5">
            <a:extLst/>
          </a:blip>
          <a:stretch>
            <a:fillRect/>
          </a:stretch>
        </p:blipFill>
        <p:spPr>
          <a:xfrm rot="16200000">
            <a:off x="1505189" y="4296058"/>
            <a:ext cx="5983393" cy="101601"/>
          </a:xfrm>
          <a:prstGeom prst="rect">
            <a:avLst/>
          </a:prstGeom>
        </p:spPr>
      </p:pic>
      <p:grpSp>
        <p:nvGrpSpPr>
          <p:cNvPr id="193" name="Group 193"/>
          <p:cNvGrpSpPr/>
          <p:nvPr/>
        </p:nvGrpSpPr>
        <p:grpSpPr>
          <a:xfrm>
            <a:off x="2595574" y="7788745"/>
            <a:ext cx="1956542" cy="965201"/>
            <a:chOff x="113470" y="0"/>
            <a:chExt cx="1956541" cy="965200"/>
          </a:xfrm>
        </p:grpSpPr>
        <p:sp>
          <p:nvSpPr>
            <p:cNvPr id="191" name="Shape 191"/>
            <p:cNvSpPr/>
            <p:nvPr/>
          </p:nvSpPr>
          <p:spPr>
            <a:xfrm>
              <a:off x="113470" y="58746"/>
              <a:ext cx="1956542" cy="847707"/>
            </a:xfrm>
            <a:prstGeom prst="rect">
              <a:avLst/>
            </a:prstGeom>
            <a:gradFill flip="none" rotWithShape="1">
              <a:gsLst>
                <a:gs pos="0">
                  <a:srgbClr val="A6AAA8"/>
                </a:gs>
                <a:gs pos="100000">
                  <a:srgbClr val="A6AAA8"/>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92" name="Shape 192"/>
            <p:cNvSpPr/>
            <p:nvPr/>
          </p:nvSpPr>
          <p:spPr>
            <a:xfrm>
              <a:off x="155332" y="0"/>
              <a:ext cx="1822848"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800">
                  <a:solidFill>
                    <a:srgbClr val="000000"/>
                  </a:solidFill>
                  <a:latin typeface="Skia Regular"/>
                  <a:ea typeface="Skia Regular"/>
                  <a:cs typeface="Skia Regular"/>
                  <a:sym typeface="Skia Regular"/>
                </a:defRPr>
              </a:pPr>
              <a:r>
                <a:t>MATERIA </a:t>
              </a:r>
            </a:p>
            <a:p>
              <a:pPr>
                <a:defRPr sz="2800">
                  <a:solidFill>
                    <a:srgbClr val="000000"/>
                  </a:solidFill>
                  <a:latin typeface="Skia Regular"/>
                  <a:ea typeface="Skia Regular"/>
                  <a:cs typeface="Skia Regular"/>
                  <a:sym typeface="Skia Regular"/>
                </a:defRPr>
              </a:pPr>
              <a:r>
                <a:t>OSCURA</a:t>
              </a:r>
            </a:p>
          </p:txBody>
        </p:sp>
      </p:grpSp>
      <p:grpSp>
        <p:nvGrpSpPr>
          <p:cNvPr id="196" name="Group 196"/>
          <p:cNvGrpSpPr/>
          <p:nvPr/>
        </p:nvGrpSpPr>
        <p:grpSpPr>
          <a:xfrm>
            <a:off x="7450480" y="7763345"/>
            <a:ext cx="1822848" cy="965201"/>
            <a:chOff x="0" y="0"/>
            <a:chExt cx="1822846" cy="965200"/>
          </a:xfrm>
        </p:grpSpPr>
        <p:sp>
          <p:nvSpPr>
            <p:cNvPr id="194" name="Shape 194"/>
            <p:cNvSpPr/>
            <p:nvPr/>
          </p:nvSpPr>
          <p:spPr>
            <a:xfrm>
              <a:off x="0" y="66667"/>
              <a:ext cx="1822847" cy="857265"/>
            </a:xfrm>
            <a:prstGeom prst="rect">
              <a:avLst/>
            </a:prstGeom>
            <a:gradFill flip="none" rotWithShape="1">
              <a:gsLst>
                <a:gs pos="0">
                  <a:srgbClr val="53585F"/>
                </a:gs>
                <a:gs pos="100000">
                  <a:srgbClr val="53585F"/>
                </a:gs>
              </a:gsLst>
              <a:lin ang="5400000" scaled="0"/>
            </a:gradFill>
            <a:ln w="12700" cap="flat">
              <a:noFill/>
              <a:miter lim="400000"/>
            </a:ln>
            <a:effectLst/>
          </p:spPr>
          <p:txBody>
            <a:bodyPr wrap="square" lIns="50800" tIns="50800" rIns="50800" bIns="50800" numCol="1" anchor="ctr">
              <a:noAutofit/>
            </a:bodyPr>
            <a:lstStyle/>
            <a:p>
              <a:pPr>
                <a:defRPr sz="2600"/>
              </a:pPr>
            </a:p>
          </p:txBody>
        </p:sp>
        <p:sp>
          <p:nvSpPr>
            <p:cNvPr id="195" name="Shape 195"/>
            <p:cNvSpPr/>
            <p:nvPr/>
          </p:nvSpPr>
          <p:spPr>
            <a:xfrm>
              <a:off x="90115" y="0"/>
              <a:ext cx="1642617"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800">
                  <a:latin typeface="Skia Regular"/>
                  <a:ea typeface="Skia Regular"/>
                  <a:cs typeface="Skia Regular"/>
                  <a:sym typeface="Skia Regular"/>
                </a:defRPr>
              </a:pPr>
              <a:r>
                <a:t>ENERGIA</a:t>
              </a:r>
              <a:br/>
              <a:r>
                <a:t>OSCURA</a:t>
              </a:r>
            </a:p>
          </p:txBody>
        </p:sp>
      </p:grpSp>
      <p:sp>
        <p:nvSpPr>
          <p:cNvPr id="197" name="Shape 197"/>
          <p:cNvSpPr/>
          <p:nvPr/>
        </p:nvSpPr>
        <p:spPr>
          <a:xfrm rot="20880000">
            <a:off x="2475030" y="3686458"/>
            <a:ext cx="8344587"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2240" sz="8000">
                <a:latin typeface="Skia Regular"/>
                <a:ea typeface="Skia Regular"/>
                <a:cs typeface="Skia Regular"/>
                <a:sym typeface="Skia Regular"/>
              </a:defRPr>
            </a:lvl1pPr>
          </a:lstStyle>
          <a:p>
            <a:pPr/>
            <a:r>
              <a:t>INVISIBILE</a:t>
            </a:r>
          </a:p>
        </p:txBody>
      </p:sp>
      <p:sp>
        <p:nvSpPr>
          <p:cNvPr id="198" name="Shape 198"/>
          <p:cNvSpPr/>
          <p:nvPr/>
        </p:nvSpPr>
        <p:spPr>
          <a:xfrm>
            <a:off x="1363170" y="3997608"/>
            <a:ext cx="840322"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Regular"/>
                <a:ea typeface="Skia Regular"/>
                <a:cs typeface="Skia Regular"/>
                <a:sym typeface="Skia Regular"/>
              </a:defRPr>
            </a:lvl1pPr>
          </a:lstStyle>
          <a:p>
            <a:pPr/>
            <a:r>
              <a:t>5%</a:t>
            </a:r>
          </a:p>
        </p:txBody>
      </p:sp>
      <p:sp>
        <p:nvSpPr>
          <p:cNvPr id="199" name="Shape 199"/>
          <p:cNvSpPr/>
          <p:nvPr/>
        </p:nvSpPr>
        <p:spPr>
          <a:xfrm>
            <a:off x="2803665" y="3997608"/>
            <a:ext cx="1094018"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Regular"/>
                <a:ea typeface="Skia Regular"/>
                <a:cs typeface="Skia Regular"/>
                <a:sym typeface="Skia Regular"/>
              </a:defRPr>
            </a:lvl1pPr>
          </a:lstStyle>
          <a:p>
            <a:pPr/>
            <a:r>
              <a:t>25%</a:t>
            </a:r>
          </a:p>
        </p:txBody>
      </p:sp>
      <p:sp>
        <p:nvSpPr>
          <p:cNvPr id="200" name="Shape 200"/>
          <p:cNvSpPr/>
          <p:nvPr/>
        </p:nvSpPr>
        <p:spPr>
          <a:xfrm>
            <a:off x="7534863" y="3997608"/>
            <a:ext cx="1080233"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atin typeface="Skia Regular"/>
                <a:ea typeface="Skia Regular"/>
                <a:cs typeface="Skia Regular"/>
                <a:sym typeface="Skia Regular"/>
              </a:defRPr>
            </a:lvl1pPr>
          </a:lstStyle>
          <a:p>
            <a:pPr/>
            <a:r>
              <a:t>75%</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97"/>
                                        </p:tgtEl>
                                        <p:attrNameLst>
                                          <p:attrName>style.visibility</p:attrName>
                                        </p:attrNameLst>
                                      </p:cBhvr>
                                      <p:to>
                                        <p:strVal val="visible"/>
                                      </p:to>
                                    </p:set>
                                    <p:animEffect filter="dissolve" transition="in">
                                      <p:cBhvr>
                                        <p:cTn id="7"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nvSpPr>
        <p:spPr>
          <a:xfrm>
            <a:off x="76797" y="586688"/>
            <a:ext cx="12851206"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209" sz="7000">
                <a:latin typeface="Skia Regular"/>
                <a:ea typeface="Skia Regular"/>
                <a:cs typeface="Skia Regular"/>
                <a:sym typeface="Skia Regular"/>
              </a:defRPr>
            </a:pPr>
            <a:r>
              <a:t>Iniziamo in nostro viaggio nel lato</a:t>
            </a:r>
          </a:p>
          <a:p>
            <a:pPr>
              <a:defRPr spc="-209" sz="7000">
                <a:latin typeface="Skia Regular"/>
                <a:ea typeface="Skia Regular"/>
                <a:cs typeface="Skia Regular"/>
                <a:sym typeface="Skia Regular"/>
              </a:defRPr>
            </a:pPr>
            <a:r>
              <a:t> OSCURO dell’Universo</a:t>
            </a:r>
          </a:p>
        </p:txBody>
      </p:sp>
      <p:pic>
        <p:nvPicPr>
          <p:cNvPr id="203" name="Un-arca-spaziale-per-salvare-lumanità2.jpg"/>
          <p:cNvPicPr>
            <a:picLocks noChangeAspect="1"/>
          </p:cNvPicPr>
          <p:nvPr/>
        </p:nvPicPr>
        <p:blipFill>
          <a:blip r:embed="rId2">
            <a:extLst/>
          </a:blip>
          <a:stretch>
            <a:fillRect/>
          </a:stretch>
        </p:blipFill>
        <p:spPr>
          <a:xfrm>
            <a:off x="2481384" y="3016955"/>
            <a:ext cx="8384316" cy="6288238"/>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1387817574_galassia.jpg"/>
          <p:cNvPicPr>
            <a:picLocks noChangeAspect="1"/>
          </p:cNvPicPr>
          <p:nvPr/>
        </p:nvPicPr>
        <p:blipFill>
          <a:blip r:embed="rId2">
            <a:alphaModFix amt="51663"/>
            <a:extLst/>
          </a:blip>
          <a:stretch>
            <a:fillRect/>
          </a:stretch>
        </p:blipFill>
        <p:spPr>
          <a:xfrm>
            <a:off x="-956165" y="463816"/>
            <a:ext cx="14917130" cy="8825968"/>
          </a:xfrm>
          <a:prstGeom prst="rect">
            <a:avLst/>
          </a:prstGeom>
          <a:ln w="12700">
            <a:miter lim="400000"/>
          </a:ln>
        </p:spPr>
      </p:pic>
      <p:sp>
        <p:nvSpPr>
          <p:cNvPr id="206" name="Shape 206"/>
          <p:cNvSpPr/>
          <p:nvPr>
            <p:ph type="ctrTitle"/>
          </p:nvPr>
        </p:nvSpPr>
        <p:spPr>
          <a:xfrm>
            <a:off x="925981" y="2493716"/>
            <a:ext cx="11152838" cy="1591169"/>
          </a:xfrm>
          <a:prstGeom prst="rect">
            <a:avLst/>
          </a:prstGeom>
        </p:spPr>
        <p:txBody>
          <a:bodyPr/>
          <a:lstStyle>
            <a:lvl1pPr>
              <a:defRPr spc="-239">
                <a:latin typeface="Skia Regular"/>
                <a:ea typeface="Skia Regular"/>
                <a:cs typeface="Skia Regular"/>
                <a:sym typeface="Skia Regular"/>
              </a:defRPr>
            </a:lvl1pPr>
          </a:lstStyle>
          <a:p>
            <a:pPr/>
            <a:r>
              <a:t>L’Energia Oscura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dissolve" transition="in">
                                      <p:cBhvr>
                                        <p:cTn id="7" dur="4500"/>
                                        <p:tgtEl>
                                          <p:spTgt spid="205"/>
                                        </p:tgtEl>
                                      </p:cBhvr>
                                    </p:animEffect>
                                  </p:childTnLst>
                                </p:cTn>
                              </p:par>
                            </p:childTnLst>
                          </p:cTn>
                        </p:par>
                        <p:par>
                          <p:cTn id="8" fill="hold">
                            <p:stCondLst>
                              <p:cond delay="4500"/>
                            </p:stCondLst>
                            <p:childTnLst>
                              <p:par>
                                <p:cTn id="9" presetClass="entr" nodeType="afterEffect" presetSubtype="16" presetID="23" grpId="2" fill="hold">
                                  <p:stCondLst>
                                    <p:cond delay="0"/>
                                  </p:stCondLst>
                                  <p:iterate type="el" backwards="0">
                                    <p:tmAbs val="0"/>
                                  </p:iterate>
                                  <p:childTnLst>
                                    <p:set>
                                      <p:cBhvr>
                                        <p:cTn id="10" fill="hold"/>
                                        <p:tgtEl>
                                          <p:spTgt spid="206"/>
                                        </p:tgtEl>
                                        <p:attrNameLst>
                                          <p:attrName>style.visibility</p:attrName>
                                        </p:attrNameLst>
                                      </p:cBhvr>
                                      <p:to>
                                        <p:strVal val="visible"/>
                                      </p:to>
                                    </p:set>
                                    <p:anim calcmode="lin" valueType="num">
                                      <p:cBhvr>
                                        <p:cTn id="11" dur="4000" fill="hold"/>
                                        <p:tgtEl>
                                          <p:spTgt spid="206"/>
                                        </p:tgtEl>
                                        <p:attrNameLst>
                                          <p:attrName>ppt_w</p:attrName>
                                        </p:attrNameLst>
                                      </p:cBhvr>
                                      <p:tavLst>
                                        <p:tav tm="0">
                                          <p:val>
                                            <p:fltVal val="0"/>
                                          </p:val>
                                        </p:tav>
                                        <p:tav tm="100000">
                                          <p:val>
                                            <p:strVal val="#ppt_w"/>
                                          </p:val>
                                        </p:tav>
                                      </p:tavLst>
                                    </p:anim>
                                    <p:anim calcmode="lin" valueType="num">
                                      <p:cBhvr>
                                        <p:cTn id="12" dur="4000" fill="hold"/>
                                        <p:tgtEl>
                                          <p:spTgt spid="2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whole" bldLvl="1" animBg="1" rev="0" advAuto="0" spid="206"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ctrTitle"/>
          </p:nvPr>
        </p:nvSpPr>
        <p:spPr>
          <a:xfrm>
            <a:off x="925981" y="-356383"/>
            <a:ext cx="11152838" cy="1591169"/>
          </a:xfrm>
          <a:prstGeom prst="rect">
            <a:avLst/>
          </a:prstGeom>
        </p:spPr>
        <p:txBody>
          <a:bodyPr/>
          <a:lstStyle>
            <a:lvl1pPr>
              <a:defRPr spc="-209" sz="7000">
                <a:latin typeface="Skia Regular"/>
                <a:ea typeface="Skia Regular"/>
                <a:cs typeface="Skia Regular"/>
                <a:sym typeface="Skia Regular"/>
              </a:defRPr>
            </a:lvl1pPr>
          </a:lstStyle>
          <a:p>
            <a:pPr/>
            <a:r>
              <a:t>L’origine dell’Universo</a:t>
            </a:r>
          </a:p>
        </p:txBody>
      </p:sp>
      <p:pic>
        <p:nvPicPr>
          <p:cNvPr id="209" name="universo.jpg"/>
          <p:cNvPicPr>
            <a:picLocks noChangeAspect="1"/>
          </p:cNvPicPr>
          <p:nvPr/>
        </p:nvPicPr>
        <p:blipFill>
          <a:blip r:embed="rId2">
            <a:extLst/>
          </a:blip>
          <a:stretch>
            <a:fillRect/>
          </a:stretch>
        </p:blipFill>
        <p:spPr>
          <a:xfrm>
            <a:off x="2200027" y="1178242"/>
            <a:ext cx="8604746" cy="8505613"/>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