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Default Extension="gif" ContentType="image/gif"/>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Default Extension="sldx" ContentType="application/vnd.openxmlformats-officedocument.presentationml.slide"/>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31"/>
  </p:notesMasterIdLst>
  <p:sldIdLst>
    <p:sldId id="719" r:id="rId2"/>
    <p:sldId id="720" r:id="rId3"/>
    <p:sldId id="721" r:id="rId4"/>
    <p:sldId id="713" r:id="rId5"/>
    <p:sldId id="712" r:id="rId6"/>
    <p:sldId id="634" r:id="rId7"/>
    <p:sldId id="648" r:id="rId8"/>
    <p:sldId id="649" r:id="rId9"/>
    <p:sldId id="723" r:id="rId10"/>
    <p:sldId id="722" r:id="rId11"/>
    <p:sldId id="503" r:id="rId12"/>
    <p:sldId id="656" r:id="rId13"/>
    <p:sldId id="657" r:id="rId14"/>
    <p:sldId id="659" r:id="rId15"/>
    <p:sldId id="647" r:id="rId16"/>
    <p:sldId id="661" r:id="rId17"/>
    <p:sldId id="663" r:id="rId18"/>
    <p:sldId id="664" r:id="rId19"/>
    <p:sldId id="687" r:id="rId20"/>
    <p:sldId id="666" r:id="rId21"/>
    <p:sldId id="672" r:id="rId22"/>
    <p:sldId id="710" r:id="rId23"/>
    <p:sldId id="708" r:id="rId24"/>
    <p:sldId id="725" r:id="rId25"/>
    <p:sldId id="683" r:id="rId26"/>
    <p:sldId id="662" r:id="rId27"/>
    <p:sldId id="724" r:id="rId28"/>
    <p:sldId id="644" r:id="rId29"/>
    <p:sldId id="717" r:id="rId30"/>
  </p:sldIdLst>
  <p:sldSz cx="9144000" cy="6858000" type="screen4x3"/>
  <p:notesSz cx="7099300" cy="10234613"/>
  <p:defaultTextStyle>
    <a:defPPr>
      <a:defRPr lang="it-IT"/>
    </a:defPPr>
    <a:lvl1pPr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C0000"/>
    <a:srgbClr val="0099FF"/>
    <a:srgbClr val="3645D6"/>
    <a:srgbClr val="E2FBFE"/>
    <a:srgbClr val="CEF9FE"/>
    <a:srgbClr val="00FFCC"/>
    <a:srgbClr val="66FFFF"/>
    <a:srgbClr val="FEE5E2"/>
    <a:srgbClr val="07950E"/>
    <a:srgbClr val="FFFF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le chiaro 3 - Color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Stile medio 4 - Colore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301B821-A1FF-4177-AEE7-76D212191A09}" styleName="Stile medio 1 - Colore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DBED569-4797-4DF1-A0F4-6AAB3CD982D8}" styleName="Stile chiaro 3 - Color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294" autoAdjust="0"/>
    <p:restoredTop sz="99104" autoAdjust="0"/>
  </p:normalViewPr>
  <p:slideViewPr>
    <p:cSldViewPr>
      <p:cViewPr>
        <p:scale>
          <a:sx n="66" d="100"/>
          <a:sy n="66" d="100"/>
        </p:scale>
        <p:origin x="-2058" y="-1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076363" cy="511731"/>
          </a:xfrm>
          <a:prstGeom prst="rect">
            <a:avLst/>
          </a:prstGeom>
        </p:spPr>
        <p:txBody>
          <a:bodyPr vert="horz" lIns="99048" tIns="49524" rIns="99048" bIns="49524" rtlCol="0"/>
          <a:lstStyle>
            <a:lvl1pPr algn="l" eaLnBrk="1" fontAlgn="auto" hangingPunct="1">
              <a:spcBef>
                <a:spcPts val="0"/>
              </a:spcBef>
              <a:spcAft>
                <a:spcPts val="0"/>
              </a:spcAft>
              <a:defRPr sz="1300">
                <a:latin typeface="+mn-lt"/>
                <a:ea typeface="+mn-ea"/>
                <a:cs typeface="+mn-cs"/>
              </a:defRPr>
            </a:lvl1pPr>
          </a:lstStyle>
          <a:p>
            <a:pPr>
              <a:defRPr/>
            </a:pPr>
            <a:endParaRPr lang="en-GB"/>
          </a:p>
        </p:txBody>
      </p:sp>
      <p:sp>
        <p:nvSpPr>
          <p:cNvPr id="3" name="Segnaposto data 2"/>
          <p:cNvSpPr>
            <a:spLocks noGrp="1"/>
          </p:cNvSpPr>
          <p:nvPr>
            <p:ph type="dt" idx="1"/>
          </p:nvPr>
        </p:nvSpPr>
        <p:spPr>
          <a:xfrm>
            <a:off x="4021294" y="0"/>
            <a:ext cx="3076363" cy="511731"/>
          </a:xfrm>
          <a:prstGeom prst="rect">
            <a:avLst/>
          </a:prstGeom>
        </p:spPr>
        <p:txBody>
          <a:bodyPr vert="horz" wrap="square" lIns="99048" tIns="49524" rIns="99048" bIns="49524" numCol="1" anchor="t" anchorCtr="0" compatLnSpc="1">
            <a:prstTxWarp prst="textNoShape">
              <a:avLst/>
            </a:prstTxWarp>
          </a:bodyPr>
          <a:lstStyle>
            <a:lvl1pPr algn="r" eaLnBrk="1" hangingPunct="1">
              <a:defRPr sz="1300">
                <a:latin typeface="Calibri" pitchFamily="34" charset="0"/>
                <a:ea typeface="MS PGothic" pitchFamily="34" charset="-128"/>
              </a:defRPr>
            </a:lvl1pPr>
          </a:lstStyle>
          <a:p>
            <a:pPr>
              <a:defRPr/>
            </a:pPr>
            <a:fld id="{663D2CC1-7CBF-45A8-B07B-1401C78D652F}" type="datetime1">
              <a:rPr lang="en-GB"/>
              <a:pPr>
                <a:defRPr/>
              </a:pPr>
              <a:t>18/04/2017</a:t>
            </a:fld>
            <a:endParaRPr lang="en-GB"/>
          </a:p>
        </p:txBody>
      </p:sp>
      <p:sp>
        <p:nvSpPr>
          <p:cNvPr id="4" name="Segnaposto immagine diapositiva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en-GB" noProof="0"/>
          </a:p>
        </p:txBody>
      </p:sp>
      <p:sp>
        <p:nvSpPr>
          <p:cNvPr id="5" name="Segnaposto note 4"/>
          <p:cNvSpPr>
            <a:spLocks noGrp="1"/>
          </p:cNvSpPr>
          <p:nvPr>
            <p:ph type="body" sz="quarter" idx="3"/>
          </p:nvPr>
        </p:nvSpPr>
        <p:spPr>
          <a:xfrm>
            <a:off x="709930" y="4861441"/>
            <a:ext cx="5679440" cy="4605576"/>
          </a:xfrm>
          <a:prstGeom prst="rect">
            <a:avLst/>
          </a:prstGeom>
        </p:spPr>
        <p:txBody>
          <a:bodyPr vert="horz" wrap="square" lIns="99048" tIns="49524" rIns="99048" bIns="49524" numCol="1" anchor="t" anchorCtr="0" compatLnSpc="1">
            <a:prstTxWarp prst="textNoShape">
              <a:avLst/>
            </a:prstTxWarp>
            <a:normAutofit/>
          </a:bodyPr>
          <a:lstStyle/>
          <a:p>
            <a:pPr lvl="0"/>
            <a:r>
              <a:rPr lang="it-IT" altLang="en-US" noProof="0" smtClean="0"/>
              <a:t>Fare clic per modificare stili del testo dello schema</a:t>
            </a:r>
          </a:p>
          <a:p>
            <a:pPr lvl="1"/>
            <a:r>
              <a:rPr lang="it-IT" altLang="en-US" noProof="0" smtClean="0"/>
              <a:t>Secondo livello</a:t>
            </a:r>
          </a:p>
          <a:p>
            <a:pPr lvl="2"/>
            <a:r>
              <a:rPr lang="it-IT" altLang="en-US" noProof="0" smtClean="0"/>
              <a:t>Terzo livello</a:t>
            </a:r>
          </a:p>
          <a:p>
            <a:pPr lvl="3"/>
            <a:r>
              <a:rPr lang="it-IT" altLang="en-US" noProof="0" smtClean="0"/>
              <a:t>Quarto livello</a:t>
            </a:r>
          </a:p>
          <a:p>
            <a:pPr lvl="4"/>
            <a:r>
              <a:rPr lang="it-IT" altLang="en-US" noProof="0" smtClean="0"/>
              <a:t>Quinto livello</a:t>
            </a:r>
            <a:endParaRPr lang="en-GB" altLang="en-US" noProof="0" smtClean="0"/>
          </a:p>
        </p:txBody>
      </p:sp>
      <p:sp>
        <p:nvSpPr>
          <p:cNvPr id="6" name="Segnaposto piè di pagina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ea typeface="+mn-ea"/>
                <a:cs typeface="+mn-cs"/>
              </a:defRPr>
            </a:lvl1pPr>
          </a:lstStyle>
          <a:p>
            <a:pPr>
              <a:defRPr/>
            </a:pPr>
            <a:endParaRPr lang="en-GB"/>
          </a:p>
        </p:txBody>
      </p:sp>
      <p:sp>
        <p:nvSpPr>
          <p:cNvPr id="7" name="Segnaposto numero diapositiva 6"/>
          <p:cNvSpPr>
            <a:spLocks noGrp="1"/>
          </p:cNvSpPr>
          <p:nvPr>
            <p:ph type="sldNum" sz="quarter" idx="5"/>
          </p:nvPr>
        </p:nvSpPr>
        <p:spPr>
          <a:xfrm>
            <a:off x="4021294" y="9721106"/>
            <a:ext cx="3076363" cy="511731"/>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a:latin typeface="Calibri" pitchFamily="34" charset="0"/>
                <a:ea typeface="MS PGothic" pitchFamily="34" charset="-128"/>
              </a:defRPr>
            </a:lvl1pPr>
          </a:lstStyle>
          <a:p>
            <a:pPr>
              <a:defRPr/>
            </a:pPr>
            <a:fld id="{BA391A23-FE81-4CB4-A8B8-9E482A85CFBF}" type="slidenum">
              <a:rPr lang="en-GB"/>
              <a:pPr>
                <a:defRPr/>
              </a:pPr>
              <a:t>‹#›</a:t>
            </a:fld>
            <a:endParaRPr lang="en-GB"/>
          </a:p>
        </p:txBody>
      </p:sp>
    </p:spTree>
    <p:extLst>
      <p:ext uri="{BB962C8B-B14F-4D97-AF65-F5344CB8AC3E}">
        <p14:creationId xmlns="" xmlns:p14="http://schemas.microsoft.com/office/powerpoint/2010/main" val="32576610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ＭＳ Ｐゴシック"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en-GB" dirty="0"/>
          </a:p>
        </p:txBody>
      </p:sp>
      <p:sp>
        <p:nvSpPr>
          <p:cNvPr id="4" name="Segnaposto numero diapositiva 3"/>
          <p:cNvSpPr>
            <a:spLocks noGrp="1"/>
          </p:cNvSpPr>
          <p:nvPr>
            <p:ph type="sldNum" sz="quarter" idx="10"/>
          </p:nvPr>
        </p:nvSpPr>
        <p:spPr/>
        <p:txBody>
          <a:bodyPr/>
          <a:lstStyle/>
          <a:p>
            <a:pPr>
              <a:defRPr/>
            </a:pPr>
            <a:fld id="{BA391A23-FE81-4CB4-A8B8-9E482A85CFBF}" type="slidenum">
              <a:rPr lang="en-GB" smtClean="0"/>
              <a:pPr>
                <a:defRPr/>
              </a:pPr>
              <a:t>2</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072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ltLang="en-US" dirty="0" smtClean="0"/>
          </a:p>
        </p:txBody>
      </p:sp>
      <p:sp>
        <p:nvSpPr>
          <p:cNvPr id="28676" name="Segnaposto numero diapositiva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2303E6-64EF-4FEC-8B0F-1036B32F146F}" type="slidenum">
              <a:rPr lang="en-GB" altLang="en-US" smtClean="0">
                <a:ea typeface="MS PGothic" pitchFamily="34" charset="-128"/>
              </a:rPr>
              <a:pPr fontAlgn="base">
                <a:spcBef>
                  <a:spcPct val="0"/>
                </a:spcBef>
                <a:spcAft>
                  <a:spcPct val="0"/>
                </a:spcAft>
                <a:defRPr/>
              </a:pPr>
              <a:t>3</a:t>
            </a:fld>
            <a:endParaRPr lang="en-GB" altLang="en-US" dirty="0" smtClean="0">
              <a:ea typeface="MS PGothic"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9155" name="Segnaposto note 2"/>
          <p:cNvSpPr>
            <a:spLocks noGrp="1"/>
          </p:cNvSpPr>
          <p:nvPr>
            <p:ph type="body" idx="1"/>
          </p:nvPr>
        </p:nvSpPr>
        <p:spPr bwMode="auto">
          <a:noFill/>
        </p:spPr>
        <p:txBody>
          <a:bodyPr/>
          <a:lstStyle/>
          <a:p>
            <a:pPr eaLnBrk="1" hangingPunct="1">
              <a:spcBef>
                <a:spcPct val="0"/>
              </a:spcBef>
            </a:pPr>
            <a:endParaRPr lang="it-IT" altLang="en-US" smtClean="0"/>
          </a:p>
          <a:p>
            <a:pPr eaLnBrk="1" hangingPunct="1">
              <a:spcBef>
                <a:spcPct val="0"/>
              </a:spcBef>
            </a:pPr>
            <a:endParaRPr lang="it-IT" altLang="en-US" smtClean="0"/>
          </a:p>
        </p:txBody>
      </p:sp>
      <p:sp>
        <p:nvSpPr>
          <p:cNvPr id="49156" name="Segnaposto numero diapositiva 3"/>
          <p:cNvSpPr>
            <a:spLocks noGrp="1"/>
          </p:cNvSpPr>
          <p:nvPr>
            <p:ph type="sldNum" sz="quarter" idx="5"/>
          </p:nvPr>
        </p:nvSpPr>
        <p:spPr bwMode="auto">
          <a:noFill/>
          <a:ln>
            <a:miter lim="800000"/>
            <a:headEnd/>
            <a:tailEnd/>
          </a:ln>
        </p:spPr>
        <p:txBody>
          <a:bodyPr/>
          <a:lstStyle/>
          <a:p>
            <a:fld id="{8E567155-0A42-40F5-8A5B-7AABEF263F3D}" type="slidenum">
              <a:rPr lang="en-GB" altLang="en-US" smtClean="0">
                <a:cs typeface="Arial" charset="0"/>
              </a:rPr>
              <a:pPr/>
              <a:t>10</a:t>
            </a:fld>
            <a:endParaRPr lang="en-GB" altLang="en-US" smtClean="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22531" name="Segnaposto note 2"/>
          <p:cNvSpPr>
            <a:spLocks noGrp="1"/>
          </p:cNvSpPr>
          <p:nvPr>
            <p:ph type="body" idx="1"/>
          </p:nvPr>
        </p:nvSpPr>
        <p:spPr bwMode="auto">
          <a:noFill/>
        </p:spPr>
        <p:txBody>
          <a:bodyPr/>
          <a:lstStyle/>
          <a:p>
            <a:pPr eaLnBrk="1" hangingPunct="1">
              <a:spcBef>
                <a:spcPct val="0"/>
              </a:spcBef>
            </a:pPr>
            <a:endParaRPr lang="it-IT" altLang="en-US" dirty="0" smtClean="0"/>
          </a:p>
        </p:txBody>
      </p:sp>
      <p:sp>
        <p:nvSpPr>
          <p:cNvPr id="22532" name="Segnaposto numero diapositiva 3"/>
          <p:cNvSpPr>
            <a:spLocks noGrp="1"/>
          </p:cNvSpPr>
          <p:nvPr>
            <p:ph type="sldNum" sz="quarter" idx="5"/>
          </p:nvPr>
        </p:nvSpPr>
        <p:spPr bwMode="auto">
          <a:noFill/>
          <a:ln>
            <a:miter lim="800000"/>
            <a:headEnd/>
            <a:tailEnd/>
          </a:ln>
        </p:spPr>
        <p:txBody>
          <a:bodyPr/>
          <a:lstStyle/>
          <a:p>
            <a:fld id="{3A8248CB-7FFE-435F-8078-23983A82409E}" type="slidenum">
              <a:rPr lang="en-GB" altLang="en-US" smtClean="0"/>
              <a:pPr/>
              <a:t>11</a:t>
            </a:fld>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5A9CA55-0897-4AB9-A162-201DE1EBBE3C}" type="slidenum">
              <a:rPr lang="it-IT" smtClean="0"/>
              <a:pPr/>
              <a:t>20</a:t>
            </a:fld>
            <a:endParaRPr lang="it-IT"/>
          </a:p>
        </p:txBody>
      </p:sp>
    </p:spTree>
    <p:extLst>
      <p:ext uri="{BB962C8B-B14F-4D97-AF65-F5344CB8AC3E}">
        <p14:creationId xmlns:p14="http://schemas.microsoft.com/office/powerpoint/2010/main" xmlns="" val="422538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en-GB"/>
          </a:p>
        </p:txBody>
      </p:sp>
      <p:sp>
        <p:nvSpPr>
          <p:cNvPr id="3" name="Sottotito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GB"/>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dirty="0"/>
          </a:p>
        </p:txBody>
      </p:sp>
    </p:spTree>
  </p:cSld>
  <p:clrMapOvr>
    <a:masterClrMapping/>
  </p:clrMapOvr>
  <p:transition spd="med">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graphicFrame>
        <p:nvGraphicFramePr>
          <p:cNvPr id="132097" name="Object 1"/>
          <p:cNvGraphicFramePr>
            <a:graphicFrameLocks noChangeAspect="1"/>
          </p:cNvGraphicFramePr>
          <p:nvPr/>
        </p:nvGraphicFramePr>
        <p:xfrm>
          <a:off x="5697538" y="44450"/>
          <a:ext cx="2762250" cy="1152525"/>
        </p:xfrm>
        <a:graphic>
          <a:graphicData uri="http://schemas.openxmlformats.org/presentationml/2006/ole">
            <p:oleObj spid="_x0000_s132097" name="Acrobat Document" r:id="rId3" imgW="9149040" imgH="6850080" progId="AcroExch.Document.DC">
              <p:embed/>
            </p:oleObj>
          </a:graphicData>
        </a:graphic>
      </p:graphicFrame>
    </p:spTree>
  </p:cSld>
  <p:clrMapOvr>
    <a:masterClrMapping/>
  </p:clrMapOvr>
  <p:transition spd="med">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cSld>
  <p:clrMapOvr>
    <a:masterClrMapping/>
  </p:clrMapOvr>
  <p:transition spd="med">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en-GB"/>
          </a:p>
        </p:txBody>
      </p:sp>
      <p:sp>
        <p:nvSpPr>
          <p:cNvPr id="3" name="Segnaposto tes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A519D8F-80C3-4845-A58B-D20BFCEFC644}" type="datetime1">
              <a:rPr lang="en-GB"/>
              <a:pPr>
                <a:defRPr/>
              </a:pPr>
              <a:t>18/04/2017</a:t>
            </a:fld>
            <a:endParaRPr lang="en-GB"/>
          </a:p>
        </p:txBody>
      </p:sp>
      <p:sp>
        <p:nvSpPr>
          <p:cNvPr id="5"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6"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079C296-3257-4001-8523-4E4CA427F68B}" type="slidenum">
              <a:rPr lang="en-GB"/>
              <a:pPr>
                <a:defRPr/>
              </a:pPr>
              <a:t>‹#›</a:t>
            </a:fld>
            <a:endParaRPr lang="en-GB"/>
          </a:p>
        </p:txBody>
      </p:sp>
    </p:spTree>
  </p:cSld>
  <p:clrMapOvr>
    <a:masterClrMapping/>
  </p:clrMapOvr>
  <p:transition spd="med">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en-GB"/>
          </a:p>
        </p:txBody>
      </p:sp>
      <p:sp>
        <p:nvSpPr>
          <p:cNvPr id="3" name="Segnaposto contenut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4" name="Segnaposto contenut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69DC4FBB-1766-492F-84D4-6E24BDE23F75}" type="datetime1">
              <a:rPr lang="en-GB"/>
              <a:pPr>
                <a:defRPr/>
              </a:pPr>
              <a:t>18/04/2017</a:t>
            </a:fld>
            <a:endParaRPr lang="en-GB"/>
          </a:p>
        </p:txBody>
      </p:sp>
      <p:sp>
        <p:nvSpPr>
          <p:cNvPr id="6"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7"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678A116B-1688-4F73-8FEA-E480364A84A8}" type="slidenum">
              <a:rPr lang="en-GB"/>
              <a:pPr>
                <a:defRPr/>
              </a:pPr>
              <a:t>‹#›</a:t>
            </a:fld>
            <a:endParaRPr lang="en-GB"/>
          </a:p>
        </p:txBody>
      </p:sp>
    </p:spTree>
  </p:cSld>
  <p:clrMapOvr>
    <a:masterClrMapping/>
  </p:clrMapOvr>
  <p:transition spd="med">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en-GB"/>
          </a:p>
        </p:txBody>
      </p:sp>
      <p:sp>
        <p:nvSpPr>
          <p:cNvPr id="3" name="Segnaposto tes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5" name="Segnaposto tes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GB"/>
          </a:p>
        </p:txBody>
      </p:sp>
      <p:sp>
        <p:nvSpPr>
          <p:cNvPr id="7"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2565908A-33F6-4882-BC34-7A6204A941FA}" type="datetime1">
              <a:rPr lang="en-GB"/>
              <a:pPr>
                <a:defRPr/>
              </a:pPr>
              <a:t>18/04/2017</a:t>
            </a:fld>
            <a:endParaRPr lang="en-GB"/>
          </a:p>
        </p:txBody>
      </p:sp>
      <p:sp>
        <p:nvSpPr>
          <p:cNvPr id="8"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9"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FC7B3779-E393-406B-9CCE-87D43BFFBC0F}" type="slidenum">
              <a:rPr lang="en-GB"/>
              <a:pPr>
                <a:defRPr/>
              </a:pPr>
              <a:t>‹#›</a:t>
            </a:fld>
            <a:endParaRPr lang="en-GB"/>
          </a:p>
        </p:txBody>
      </p:sp>
    </p:spTree>
  </p:cSld>
  <p:clrMapOvr>
    <a:masterClrMapping/>
  </p:clrMapOvr>
  <p:transition spd="med">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en-GB"/>
          </a:p>
        </p:txBody>
      </p:sp>
      <p:sp>
        <p:nvSpPr>
          <p:cNvPr id="3" name="Segnaposto data 3"/>
          <p:cNvSpPr>
            <a:spLocks noGrp="1"/>
          </p:cNvSpPr>
          <p:nvPr>
            <p:ph type="dt" sz="half" idx="10"/>
          </p:nvPr>
        </p:nvSpPr>
        <p:spPr>
          <a:xfrm>
            <a:off x="457200" y="6356350"/>
            <a:ext cx="2133600" cy="365125"/>
          </a:xfrm>
          <a:prstGeom prst="rect">
            <a:avLst/>
          </a:prstGeom>
        </p:spPr>
        <p:txBody>
          <a:bodyPr/>
          <a:lstStyle>
            <a:lvl1pPr>
              <a:defRPr/>
            </a:lvl1pPr>
          </a:lstStyle>
          <a:p>
            <a:pPr>
              <a:defRPr/>
            </a:pPr>
            <a:fld id="{9CC1E561-02CF-4841-854E-70D716756FE2}" type="datetime1">
              <a:rPr lang="en-GB"/>
              <a:pPr>
                <a:defRPr/>
              </a:pPr>
              <a:t>18/04/2017</a:t>
            </a:fld>
            <a:endParaRPr lang="en-GB"/>
          </a:p>
        </p:txBody>
      </p:sp>
      <p:sp>
        <p:nvSpPr>
          <p:cNvPr id="4" name="Segnaposto piè di pagina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GB"/>
          </a:p>
        </p:txBody>
      </p:sp>
      <p:sp>
        <p:nvSpPr>
          <p:cNvPr id="5" name="Segnaposto numero diapositiva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B713C170-52E2-413F-9FB4-3A215DE837E3}" type="slidenum">
              <a:rPr lang="en-GB"/>
              <a:pPr>
                <a:defRPr/>
              </a:pPr>
              <a:t>‹#›</a:t>
            </a:fld>
            <a:endParaRPr lang="en-GB"/>
          </a:p>
        </p:txBody>
      </p:sp>
    </p:spTree>
  </p:cSld>
  <p:clrMapOvr>
    <a:masterClrMapping/>
  </p:clrMapOvr>
  <p:transition spd="med">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graphicFrame>
        <p:nvGraphicFramePr>
          <p:cNvPr id="7169" name="Object 1"/>
          <p:cNvGraphicFramePr>
            <a:graphicFrameLocks noChangeAspect="1"/>
          </p:cNvGraphicFramePr>
          <p:nvPr/>
        </p:nvGraphicFramePr>
        <p:xfrm>
          <a:off x="5697538" y="44450"/>
          <a:ext cx="2762250" cy="1152525"/>
        </p:xfrm>
        <a:graphic>
          <a:graphicData uri="http://schemas.openxmlformats.org/presentationml/2006/ole">
            <p:oleObj spid="_x0000_s7169" name="Acrobat Document" r:id="rId3" imgW="9149040" imgH="6850080" progId="AcroExch.Document.DC">
              <p:embed/>
            </p:oleObj>
          </a:graphicData>
        </a:graphic>
      </p:graphicFrame>
    </p:spTree>
  </p:cSld>
  <p:clrMapOvr>
    <a:masterClrMapping/>
  </p:clrMapOvr>
  <p:transition spd="med">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to con didascalia">
    <p:spTree>
      <p:nvGrpSpPr>
        <p:cNvPr id="1" name=""/>
        <p:cNvGrpSpPr/>
        <p:nvPr/>
      </p:nvGrpSpPr>
      <p:grpSpPr>
        <a:xfrm>
          <a:off x="0" y="0"/>
          <a:ext cx="0" cy="0"/>
          <a:chOff x="0" y="0"/>
          <a:chExt cx="0" cy="0"/>
        </a:xfrm>
      </p:grpSpPr>
      <p:graphicFrame>
        <p:nvGraphicFramePr>
          <p:cNvPr id="129025" name="Object 1"/>
          <p:cNvGraphicFramePr>
            <a:graphicFrameLocks noChangeAspect="1"/>
          </p:cNvGraphicFramePr>
          <p:nvPr/>
        </p:nvGraphicFramePr>
        <p:xfrm>
          <a:off x="5697538" y="44450"/>
          <a:ext cx="2762250" cy="1152525"/>
        </p:xfrm>
        <a:graphic>
          <a:graphicData uri="http://schemas.openxmlformats.org/presentationml/2006/ole">
            <p:oleObj spid="_x0000_s129025" name="Acrobat Document" r:id="rId3" imgW="9149040" imgH="6850080" progId="AcroExch.Document.DC">
              <p:embed/>
            </p:oleObj>
          </a:graphicData>
        </a:graphic>
      </p:graphicFrame>
    </p:spTree>
  </p:cSld>
  <p:clrMapOvr>
    <a:masterClrMapping/>
  </p:clrMapOvr>
  <p:transition spd="med">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magine con didascalia">
    <p:spTree>
      <p:nvGrpSpPr>
        <p:cNvPr id="1" name=""/>
        <p:cNvGrpSpPr/>
        <p:nvPr/>
      </p:nvGrpSpPr>
      <p:grpSpPr>
        <a:xfrm>
          <a:off x="0" y="0"/>
          <a:ext cx="0" cy="0"/>
          <a:chOff x="0" y="0"/>
          <a:chExt cx="0" cy="0"/>
        </a:xfrm>
      </p:grpSpPr>
      <p:graphicFrame>
        <p:nvGraphicFramePr>
          <p:cNvPr id="128001" name="Object 1"/>
          <p:cNvGraphicFramePr>
            <a:graphicFrameLocks noChangeAspect="1"/>
          </p:cNvGraphicFramePr>
          <p:nvPr/>
        </p:nvGraphicFramePr>
        <p:xfrm>
          <a:off x="5697538" y="44450"/>
          <a:ext cx="2762250" cy="1152525"/>
        </p:xfrm>
        <a:graphic>
          <a:graphicData uri="http://schemas.openxmlformats.org/presentationml/2006/ole">
            <p:oleObj spid="_x0000_s128001" name="Acrobat Document" r:id="rId3" imgW="9149040" imgH="6850080" progId="AcroExch.Document.DC">
              <p:embed/>
            </p:oleObj>
          </a:graphicData>
        </a:graphic>
      </p:graphicFrame>
    </p:spTree>
  </p:cSld>
  <p:clrMapOvr>
    <a:masterClrMapping/>
  </p:clrMapOvr>
  <p:transition spd="med">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Picture 11" descr="EMSO_PPT_HEADER_b.jpg"/>
          <p:cNvPicPr preferRelativeResize="0">
            <a:picLocks noChangeAspect="1"/>
          </p:cNvPicPr>
          <p:nvPr userDrawn="1"/>
        </p:nvPicPr>
        <p:blipFill>
          <a:blip r:embed="rId13" cstate="print"/>
          <a:stretch>
            <a:fillRect/>
          </a:stretch>
        </p:blipFill>
        <p:spPr>
          <a:xfrm>
            <a:off x="0" y="0"/>
            <a:ext cx="9144000" cy="1080765"/>
          </a:xfrm>
          <a:prstGeom prst="rect">
            <a:avLst/>
          </a:prstGeom>
        </p:spPr>
      </p:pic>
      <p:sp>
        <p:nvSpPr>
          <p:cNvPr id="13" name="Rettangolo 11"/>
          <p:cNvSpPr/>
          <p:nvPr userDrawn="1"/>
        </p:nvSpPr>
        <p:spPr>
          <a:xfrm>
            <a:off x="0" y="908720"/>
            <a:ext cx="9144000" cy="45719"/>
          </a:xfrm>
          <a:prstGeom prst="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userDrawn="1"/>
        </p:nvSpPr>
        <p:spPr>
          <a:xfrm>
            <a:off x="3851920" y="6427113"/>
            <a:ext cx="4734272" cy="430887"/>
          </a:xfrm>
          <a:prstGeom prst="rect">
            <a:avLst/>
          </a:prstGeom>
        </p:spPr>
        <p:txBody>
          <a:bodyPr wrap="square">
            <a:spAutoFit/>
          </a:bodyPr>
          <a:lstStyle/>
          <a:p>
            <a:pPr algn="ctr"/>
            <a:r>
              <a:rPr lang="it-IT" sz="1100" b="1" kern="1200" baseline="0" dirty="0" smtClean="0">
                <a:solidFill>
                  <a:srgbClr val="002060"/>
                </a:solidFill>
                <a:latin typeface="Arial" charset="0"/>
                <a:ea typeface="ＭＳ Ｐゴシック" pitchFamily="34" charset="-128"/>
                <a:cs typeface="+mn-cs"/>
              </a:rPr>
              <a:t>IL RUMORE ANTROPICO IN MARE E IL SUO IMPATTO SUI CETACEI</a:t>
            </a:r>
          </a:p>
          <a:p>
            <a:pPr algn="ctr"/>
            <a:r>
              <a:rPr lang="it-IT" sz="1100" b="1" kern="1200" baseline="0" dirty="0" smtClean="0">
                <a:solidFill>
                  <a:srgbClr val="002060"/>
                </a:solidFill>
                <a:latin typeface="Arial" charset="0"/>
                <a:ea typeface="ＭＳ Ｐゴシック" pitchFamily="34" charset="-128"/>
                <a:cs typeface="+mn-cs"/>
              </a:rPr>
              <a:t>LNS-INFN - Catania, 21 Aprile 2017</a:t>
            </a:r>
            <a:endParaRPr lang="en-GB" sz="1100" dirty="0">
              <a:solidFill>
                <a:srgbClr val="002060"/>
              </a:solidFill>
            </a:endParaRPr>
          </a:p>
        </p:txBody>
      </p:sp>
      <p:graphicFrame>
        <p:nvGraphicFramePr>
          <p:cNvPr id="14337" name="Object 1"/>
          <p:cNvGraphicFramePr>
            <a:graphicFrameLocks noChangeAspect="1"/>
          </p:cNvGraphicFramePr>
          <p:nvPr/>
        </p:nvGraphicFramePr>
        <p:xfrm>
          <a:off x="5697538" y="44450"/>
          <a:ext cx="2762250" cy="1152525"/>
        </p:xfrm>
        <a:graphic>
          <a:graphicData uri="http://schemas.openxmlformats.org/presentationml/2006/ole">
            <p:oleObj spid="_x0000_s14337" name="Acrobat Document" r:id="rId14" imgW="9149040" imgH="6850080" progId="AcroExch.Document.DC">
              <p:embed/>
            </p:oleObj>
          </a:graphicData>
        </a:graphic>
      </p:graphicFrame>
      <p:pic>
        <p:nvPicPr>
          <p:cNvPr id="6" name="Picture 2"/>
          <p:cNvPicPr>
            <a:picLocks noChangeAspect="1" noChangeArrowheads="1"/>
          </p:cNvPicPr>
          <p:nvPr userDrawn="1"/>
        </p:nvPicPr>
        <p:blipFill>
          <a:blip r:embed="rId15" cstate="print"/>
          <a:srcRect/>
          <a:stretch>
            <a:fillRect/>
          </a:stretch>
        </p:blipFill>
        <p:spPr bwMode="auto">
          <a:xfrm>
            <a:off x="8623548" y="6337548"/>
            <a:ext cx="520452" cy="520452"/>
          </a:xfrm>
          <a:prstGeom prst="rect">
            <a:avLst/>
          </a:prstGeom>
          <a:noFill/>
          <a:ln w="9525">
            <a:noFill/>
            <a:miter lim="800000"/>
            <a:headEnd/>
            <a:tailEnd/>
          </a:ln>
        </p:spPr>
      </p:pic>
      <p:pic>
        <p:nvPicPr>
          <p:cNvPr id="8" name="Picture 46" descr="INFN_newlogo"/>
          <p:cNvPicPr>
            <a:picLocks noChangeAspect="1" noChangeArrowheads="1"/>
          </p:cNvPicPr>
          <p:nvPr userDrawn="1"/>
        </p:nvPicPr>
        <p:blipFill>
          <a:blip r:embed="rId16" cstate="print">
            <a:clrChange>
              <a:clrFrom>
                <a:srgbClr val="000000"/>
              </a:clrFrom>
              <a:clrTo>
                <a:srgbClr val="000000">
                  <a:alpha val="0"/>
                </a:srgbClr>
              </a:clrTo>
            </a:clrChange>
          </a:blip>
          <a:srcRect/>
          <a:stretch>
            <a:fillRect/>
          </a:stretch>
        </p:blipFill>
        <p:spPr bwMode="auto">
          <a:xfrm>
            <a:off x="3381772" y="6305674"/>
            <a:ext cx="629249" cy="552326"/>
          </a:xfrm>
          <a:prstGeom prst="rect">
            <a:avLst/>
          </a:prstGeom>
          <a:solidFill>
            <a:srgbClr val="CCECFF">
              <a:alpha val="23921"/>
            </a:srgbClr>
          </a:solid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2" r:id="rId7"/>
    <p:sldLayoutId id="2147483770" r:id="rId8"/>
    <p:sldLayoutId id="2147483771" r:id="rId9"/>
    <p:sldLayoutId id="2147483773" r:id="rId10"/>
  </p:sldLayoutIdLst>
  <p:transition spd="med">
    <p:wipe dir="d"/>
  </p:transition>
  <p:txStyles>
    <p:titleStyle>
      <a:lvl1pPr algn="ctr" rtl="0" eaLnBrk="0" fontAlgn="base" hangingPunct="0">
        <a:spcBef>
          <a:spcPct val="0"/>
        </a:spcBef>
        <a:spcAft>
          <a:spcPct val="0"/>
        </a:spcAft>
        <a:defRPr sz="4400" kern="1200">
          <a:solidFill>
            <a:schemeClr val="tx1"/>
          </a:solidFill>
          <a:latin typeface="+mj-lt"/>
          <a:ea typeface="ＭＳ Ｐゴシック"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ＭＳ Ｐゴシック" pitchFamily="34" charset="-128"/>
          <a:cs typeface="MS PGothic" charset="0"/>
        </a:defRPr>
      </a:lvl5pPr>
      <a:lvl6pPr marL="457200" algn="ctr" rtl="0" fontAlgn="base">
        <a:spcBef>
          <a:spcPct val="0"/>
        </a:spcBef>
        <a:spcAft>
          <a:spcPct val="0"/>
        </a:spcAft>
        <a:defRPr sz="4400">
          <a:solidFill>
            <a:schemeClr val="tx1"/>
          </a:solidFill>
          <a:latin typeface="Calibri" charset="0"/>
        </a:defRPr>
      </a:lvl6pPr>
      <a:lvl7pPr marL="914400" algn="ctr" rtl="0" fontAlgn="base">
        <a:spcBef>
          <a:spcPct val="0"/>
        </a:spcBef>
        <a:spcAft>
          <a:spcPct val="0"/>
        </a:spcAft>
        <a:defRPr sz="4400">
          <a:solidFill>
            <a:schemeClr val="tx1"/>
          </a:solidFill>
          <a:latin typeface="Calibri" charset="0"/>
        </a:defRPr>
      </a:lvl7pPr>
      <a:lvl8pPr marL="1371600" algn="ctr" rtl="0" fontAlgn="base">
        <a:spcBef>
          <a:spcPct val="0"/>
        </a:spcBef>
        <a:spcAft>
          <a:spcPct val="0"/>
        </a:spcAft>
        <a:defRPr sz="4400">
          <a:solidFill>
            <a:schemeClr val="tx1"/>
          </a:solidFill>
          <a:latin typeface="Calibri" charset="0"/>
        </a:defRPr>
      </a:lvl8pPr>
      <a:lvl9pPr marL="1828800" algn="ctr" rtl="0" fontAlgn="base">
        <a:spcBef>
          <a:spcPct val="0"/>
        </a:spcBef>
        <a:spcAft>
          <a:spcPct val="0"/>
        </a:spcAft>
        <a:defRPr sz="4400">
          <a:solidFill>
            <a:schemeClr val="tx1"/>
          </a:solidFill>
          <a:latin typeface="Calibri"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hyperlink" Target="http://www.emso-eu.org/" TargetMode="External"/><Relationship Id="rId5" Type="http://schemas.openxmlformats.org/officeDocument/2006/relationships/oleObject" Target="../embeddings/oleObject6.bin"/><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18" Type="http://schemas.openxmlformats.org/officeDocument/2006/relationships/image" Target="../media/image25.jpe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jpeg"/><Relationship Id="rId17" Type="http://schemas.openxmlformats.org/officeDocument/2006/relationships/image" Target="../media/image24.jpeg"/><Relationship Id="rId2" Type="http://schemas.openxmlformats.org/officeDocument/2006/relationships/notesSlide" Target="../notesSlides/notesSlide4.xml"/><Relationship Id="rId16"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jpeg"/><Relationship Id="rId5" Type="http://schemas.openxmlformats.org/officeDocument/2006/relationships/image" Target="../media/image12.jpeg"/><Relationship Id="rId15" Type="http://schemas.openxmlformats.org/officeDocument/2006/relationships/image" Target="../media/image22.wmf"/><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Office_PowerPoint_Slide1.sldx"/><Relationship Id="rId2" Type="http://schemas.openxmlformats.org/officeDocument/2006/relationships/slideLayout" Target="../slideLayouts/slideLayout7.xml"/><Relationship Id="rId1" Type="http://schemas.openxmlformats.org/officeDocument/2006/relationships/vmlDrawing" Target="../drawings/vmlDrawing8.vml"/></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3.jpeg"/><Relationship Id="rId7" Type="http://schemas.openxmlformats.org/officeDocument/2006/relationships/image" Target="../media/image36.jpe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39.jpeg"/><Relationship Id="rId5" Type="http://schemas.openxmlformats.org/officeDocument/2006/relationships/image" Target="../media/image40.jpeg"/><Relationship Id="rId10" Type="http://schemas.openxmlformats.org/officeDocument/2006/relationships/image" Target="../media/image4.png"/><Relationship Id="rId4" Type="http://schemas.openxmlformats.org/officeDocument/2006/relationships/image" Target="../media/image44.jpeg"/><Relationship Id="rId9"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9.gif"/><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3.jpe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8" Type="http://schemas.openxmlformats.org/officeDocument/2006/relationships/image" Target="../media/image57.gif"/><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image" Target="../media/image46.wmf"/><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10" Type="http://schemas.openxmlformats.org/officeDocument/2006/relationships/image" Target="../media/image40.jpeg"/><Relationship Id="rId4" Type="http://schemas.openxmlformats.org/officeDocument/2006/relationships/image" Target="../media/image45.jpeg"/><Relationship Id="rId9" Type="http://schemas.openxmlformats.org/officeDocument/2006/relationships/image" Target="../media/image58.jpe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32.jpe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jpeg"/><Relationship Id="rId11" Type="http://schemas.openxmlformats.org/officeDocument/2006/relationships/image" Target="../media/image67.png"/><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2.jpeg"/><Relationship Id="rId2" Type="http://schemas.openxmlformats.org/officeDocument/2006/relationships/image" Target="../media/image68.png"/><Relationship Id="rId1" Type="http://schemas.openxmlformats.org/officeDocument/2006/relationships/slideLayout" Target="../slideLayouts/slideLayout10.xml"/><Relationship Id="rId6" Type="http://schemas.openxmlformats.org/officeDocument/2006/relationships/image" Target="../media/image40.jpeg"/><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0.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hyperlink" Target="http://www.msfd.eu/" TargetMode="External"/><Relationship Id="rId1" Type="http://schemas.openxmlformats.org/officeDocument/2006/relationships/slideLayout" Target="../slideLayouts/slideLayout7.xml"/><Relationship Id="rId4" Type="http://schemas.openxmlformats.org/officeDocument/2006/relationships/hyperlink" Target="http://www.eoos-ocean.eu/"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oleObject" Target="../embeddings/oleObject8.bin"/><Relationship Id="rId4" Type="http://schemas.openxmlformats.org/officeDocument/2006/relationships/hyperlink" Target="http://www.emso-eu.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8.png"/><Relationship Id="rId4" Type="http://schemas.openxmlformats.org/officeDocument/2006/relationships/oleObject" Target="../embeddings/oleObject7.bin"/></Relationships>
</file>

<file path=ppt/slides/_rels/slide4.xml.rels><?xml version="1.0" encoding="UTF-8" standalone="yes"?>
<Relationships xmlns="http://schemas.openxmlformats.org/package/2006/relationships"><Relationship Id="rId8" Type="http://schemas.openxmlformats.org/officeDocument/2006/relationships/hyperlink" Target="mailto:daniel.carapau@fct.pt" TargetMode="External"/><Relationship Id="rId3" Type="http://schemas.openxmlformats.org/officeDocument/2006/relationships/hyperlink" Target="mailto:salvatore.larosa@miur.it" TargetMode="External"/><Relationship Id="rId7" Type="http://schemas.openxmlformats.org/officeDocument/2006/relationships/hyperlink" Target="mailto:peter.heffernan@marine.ie"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mailto:alain.lagrange@recherche.gouv.fr" TargetMode="External"/><Relationship Id="rId5" Type="http://schemas.openxmlformats.org/officeDocument/2006/relationships/hyperlink" Target="mailto:r.lampitt@noc.ac.uk" TargetMode="External"/><Relationship Id="rId10" Type="http://schemas.openxmlformats.org/officeDocument/2006/relationships/hyperlink" Target="mailto:viorel.vulturescu@ancs.ro" TargetMode="External"/><Relationship Id="rId4" Type="http://schemas.openxmlformats.org/officeDocument/2006/relationships/hyperlink" Target="mailto:vlikou@hcmr.gr" TargetMode="External"/><Relationship Id="rId9" Type="http://schemas.openxmlformats.org/officeDocument/2006/relationships/hyperlink" Target="mailto:laura.yuste@mineco.e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hyperlink" Target="http://www.isprambiente.gov.it/" TargetMode="External"/><Relationship Id="rId3" Type="http://schemas.openxmlformats.org/officeDocument/2006/relationships/hyperlink" Target="http://www.ingv.it/" TargetMode="External"/><Relationship Id="rId7" Type="http://schemas.openxmlformats.org/officeDocument/2006/relationships/hyperlink" Target="http://www.szn.it/" TargetMode="External"/><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hyperlink" Target="http://www.ogs.trieste.it/" TargetMode="External"/><Relationship Id="rId5" Type="http://schemas.openxmlformats.org/officeDocument/2006/relationships/hyperlink" Target="http://www.infn.it/" TargetMode="External"/><Relationship Id="rId10" Type="http://schemas.openxmlformats.org/officeDocument/2006/relationships/hyperlink" Target="http://www.conisma.it/" TargetMode="External"/><Relationship Id="rId4" Type="http://schemas.openxmlformats.org/officeDocument/2006/relationships/hyperlink" Target="http://www.cnr.it/" TargetMode="External"/><Relationship Id="rId9" Type="http://schemas.openxmlformats.org/officeDocument/2006/relationships/hyperlink" Target="http://www.enea.i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emsodev.eu/" TargetMode="External"/><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1" descr="EMSO_mappa.tif"/>
          <p:cNvPicPr>
            <a:picLocks noChangeAspect="1"/>
          </p:cNvPicPr>
          <p:nvPr/>
        </p:nvPicPr>
        <p:blipFill>
          <a:blip r:embed="rId3" cstate="print"/>
          <a:srcRect/>
          <a:stretch>
            <a:fillRect/>
          </a:stretch>
        </p:blipFill>
        <p:spPr bwMode="auto">
          <a:xfrm>
            <a:off x="0" y="0"/>
            <a:ext cx="9144000" cy="6972300"/>
          </a:xfrm>
          <a:prstGeom prst="rect">
            <a:avLst/>
          </a:prstGeom>
          <a:noFill/>
          <a:ln w="9525">
            <a:noFill/>
            <a:miter lim="800000"/>
            <a:headEnd/>
            <a:tailEnd/>
          </a:ln>
        </p:spPr>
      </p:pic>
      <p:pic>
        <p:nvPicPr>
          <p:cNvPr id="5124" name="Picture 6" descr="eu-flag"/>
          <p:cNvPicPr>
            <a:picLocks noChangeAspect="1" noChangeArrowheads="1"/>
          </p:cNvPicPr>
          <p:nvPr/>
        </p:nvPicPr>
        <p:blipFill>
          <a:blip r:embed="rId4" cstate="print"/>
          <a:srcRect/>
          <a:stretch>
            <a:fillRect/>
          </a:stretch>
        </p:blipFill>
        <p:spPr bwMode="auto">
          <a:xfrm>
            <a:off x="228600" y="304800"/>
            <a:ext cx="728663" cy="482600"/>
          </a:xfrm>
          <a:prstGeom prst="rect">
            <a:avLst/>
          </a:prstGeom>
          <a:noFill/>
          <a:ln w="9525">
            <a:solidFill>
              <a:schemeClr val="bg1"/>
            </a:solidFill>
            <a:miter lim="800000"/>
            <a:headEnd/>
            <a:tailEnd/>
          </a:ln>
        </p:spPr>
      </p:pic>
      <p:sp>
        <p:nvSpPr>
          <p:cNvPr id="4102" name="CasellaDiTesto 14"/>
          <p:cNvSpPr txBox="1">
            <a:spLocks noChangeArrowheads="1"/>
          </p:cNvSpPr>
          <p:nvPr/>
        </p:nvSpPr>
        <p:spPr bwMode="auto">
          <a:xfrm>
            <a:off x="0" y="1189040"/>
            <a:ext cx="9144000" cy="708025"/>
          </a:xfrm>
          <a:prstGeom prst="rect">
            <a:avLst/>
          </a:prstGeom>
          <a:noFill/>
          <a:ln w="9525">
            <a:noFill/>
            <a:miter lim="800000"/>
            <a:headEnd/>
            <a:tailEnd/>
          </a:ln>
        </p:spPr>
        <p:txBody>
          <a:bodyPr>
            <a:spAutoFit/>
          </a:bodyPr>
          <a:lstStyle/>
          <a:p>
            <a:pPr algn="ctr">
              <a:defRPr/>
            </a:pPr>
            <a:r>
              <a:rPr lang="en-GB" altLang="en-US" sz="4000" b="1" dirty="0" smtClean="0">
                <a:solidFill>
                  <a:srgbClr val="002060"/>
                </a:solidFill>
                <a:effectLst>
                  <a:outerShdw blurRad="38100" dist="38100" dir="2700000" algn="tl">
                    <a:srgbClr val="000000">
                      <a:alpha val="43137"/>
                    </a:srgbClr>
                  </a:outerShdw>
                </a:effectLst>
                <a:latin typeface="Calibri" pitchFamily="34" charset="0"/>
                <a:ea typeface="AppleGothic" charset="-127"/>
                <a:cs typeface="Calibri" pitchFamily="34" charset="0"/>
              </a:rPr>
              <a:t>EMSO ERIC </a:t>
            </a:r>
            <a:endParaRPr lang="en-GB" altLang="en-US" sz="4000" b="1" dirty="0">
              <a:solidFill>
                <a:srgbClr val="002060"/>
              </a:solidFill>
              <a:effectLst>
                <a:outerShdw blurRad="38100" dist="38100" dir="2700000" algn="tl">
                  <a:srgbClr val="000000">
                    <a:alpha val="43137"/>
                  </a:srgbClr>
                </a:outerShdw>
              </a:effectLst>
              <a:latin typeface="Calibri" pitchFamily="34" charset="0"/>
              <a:ea typeface="AppleGothic" charset="-127"/>
              <a:cs typeface="Calibri" pitchFamily="34" charset="0"/>
            </a:endParaRPr>
          </a:p>
        </p:txBody>
      </p:sp>
      <p:sp>
        <p:nvSpPr>
          <p:cNvPr id="11" name="CasellaDiTesto 10"/>
          <p:cNvSpPr txBox="1"/>
          <p:nvPr/>
        </p:nvSpPr>
        <p:spPr>
          <a:xfrm>
            <a:off x="0" y="1839460"/>
            <a:ext cx="9144000" cy="830997"/>
          </a:xfrm>
          <a:prstGeom prst="rect">
            <a:avLst/>
          </a:prstGeom>
          <a:noFill/>
        </p:spPr>
        <p:txBody>
          <a:bodyPr>
            <a:spAutoFit/>
          </a:bodyPr>
          <a:lstStyle/>
          <a:p>
            <a:pPr algn="ctr" fontAlgn="auto">
              <a:spcBef>
                <a:spcPts val="0"/>
              </a:spcBef>
              <a:spcAft>
                <a:spcPts val="0"/>
              </a:spcAft>
              <a:defRPr/>
            </a:pPr>
            <a:r>
              <a:rPr lang="en-GB" altLang="en-US" sz="2400" b="1" dirty="0">
                <a:solidFill>
                  <a:srgbClr val="002060"/>
                </a:solidFill>
                <a:effectLst>
                  <a:outerShdw blurRad="38100" dist="38100" dir="2700000" algn="tl">
                    <a:srgbClr val="C0C0C0"/>
                  </a:outerShdw>
                </a:effectLst>
                <a:ea typeface="Arial" charset="0"/>
                <a:cs typeface="Calibri" pitchFamily="34" charset="0"/>
              </a:rPr>
              <a:t>European Multidisciplinary Seafloor and Water-Column </a:t>
            </a:r>
            <a:r>
              <a:rPr lang="en-GB" altLang="en-US" sz="2400" b="1" dirty="0" smtClean="0">
                <a:solidFill>
                  <a:srgbClr val="002060"/>
                </a:solidFill>
                <a:effectLst>
                  <a:outerShdw blurRad="38100" dist="38100" dir="2700000" algn="tl">
                    <a:srgbClr val="C0C0C0"/>
                  </a:outerShdw>
                </a:effectLst>
                <a:ea typeface="Arial" charset="0"/>
                <a:cs typeface="Calibri" pitchFamily="34" charset="0"/>
              </a:rPr>
              <a:t>Observatory - European Research Infrastructure Consortium</a:t>
            </a:r>
          </a:p>
        </p:txBody>
      </p:sp>
      <p:sp>
        <p:nvSpPr>
          <p:cNvPr id="12" name="Rettangolo 11"/>
          <p:cNvSpPr/>
          <p:nvPr/>
        </p:nvSpPr>
        <p:spPr>
          <a:xfrm>
            <a:off x="0" y="5483696"/>
            <a:ext cx="9144000" cy="523220"/>
          </a:xfrm>
          <a:prstGeom prst="rect">
            <a:avLst/>
          </a:prstGeom>
          <a:ln w="12700">
            <a:noFill/>
          </a:ln>
        </p:spPr>
        <p:txBody>
          <a:bodyPr>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GB" altLang="en-US" sz="1400" b="1" i="1" dirty="0" smtClean="0">
                <a:solidFill>
                  <a:srgbClr val="000066"/>
                </a:solidFill>
                <a:effectLst>
                  <a:outerShdw blurRad="38100" dist="38100" dir="2700000" algn="tl">
                    <a:srgbClr val="C0C0C0"/>
                  </a:outerShdw>
                </a:effectLst>
                <a:cs typeface="Arial" charset="0"/>
              </a:rPr>
              <a:t>Paolo Favali</a:t>
            </a:r>
          </a:p>
          <a:p>
            <a:pPr algn="ctr" eaLnBrk="1" hangingPunct="1">
              <a:defRPr/>
            </a:pPr>
            <a:r>
              <a:rPr lang="en-GB" altLang="en-US" sz="1400" b="1" i="1" dirty="0" smtClean="0">
                <a:solidFill>
                  <a:srgbClr val="000066"/>
                </a:solidFill>
                <a:effectLst>
                  <a:outerShdw blurRad="38100" dist="38100" dir="2700000" algn="tl">
                    <a:srgbClr val="C0C0C0"/>
                  </a:outerShdw>
                </a:effectLst>
                <a:cs typeface="Arial" charset="0"/>
              </a:rPr>
              <a:t>EMSO Spokesperson</a:t>
            </a:r>
          </a:p>
        </p:txBody>
      </p:sp>
      <p:graphicFrame>
        <p:nvGraphicFramePr>
          <p:cNvPr id="2050" name="Object 2"/>
          <p:cNvGraphicFramePr>
            <a:graphicFrameLocks noChangeAspect="1"/>
          </p:cNvGraphicFramePr>
          <p:nvPr/>
        </p:nvGraphicFramePr>
        <p:xfrm>
          <a:off x="6911347" y="5157192"/>
          <a:ext cx="2232653" cy="1675667"/>
        </p:xfrm>
        <a:graphic>
          <a:graphicData uri="http://schemas.openxmlformats.org/presentationml/2006/ole">
            <p:oleObj spid="_x0000_s124930" name="Acrobat Document" r:id="rId5" imgW="9149040" imgH="6850080" progId="AcroExch.Document.DC">
              <p:embed/>
            </p:oleObj>
          </a:graphicData>
        </a:graphic>
      </p:graphicFrame>
      <p:sp>
        <p:nvSpPr>
          <p:cNvPr id="7" name="CasellaDiTesto 6"/>
          <p:cNvSpPr txBox="1"/>
          <p:nvPr/>
        </p:nvSpPr>
        <p:spPr>
          <a:xfrm>
            <a:off x="6876256" y="6328906"/>
            <a:ext cx="2263414" cy="369332"/>
          </a:xfrm>
          <a:prstGeom prst="rect">
            <a:avLst/>
          </a:prstGeom>
          <a:noFill/>
        </p:spPr>
        <p:txBody>
          <a:bodyPr wrap="square" rtlCol="0">
            <a:spAutoFit/>
          </a:bodyPr>
          <a:lstStyle/>
          <a:p>
            <a:pPr algn="ctr"/>
            <a:r>
              <a:rPr lang="en-US" b="1" dirty="0" smtClean="0">
                <a:hlinkClick r:id="rId6"/>
              </a:rPr>
              <a:t>www.emso-eu.org</a:t>
            </a:r>
            <a:r>
              <a:rPr lang="en-US" b="1" dirty="0" smtClean="0"/>
              <a:t> </a:t>
            </a:r>
            <a:endParaRPr lang="en-US" b="1" dirty="0"/>
          </a:p>
        </p:txBody>
      </p:sp>
      <p:sp>
        <p:nvSpPr>
          <p:cNvPr id="14" name="Oval 13"/>
          <p:cNvSpPr/>
          <p:nvPr/>
        </p:nvSpPr>
        <p:spPr>
          <a:xfrm>
            <a:off x="4376060" y="3602248"/>
            <a:ext cx="972454" cy="90443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5580746" y="4463145"/>
            <a:ext cx="972454" cy="90443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ransition spd="med">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contenuto 2"/>
          <p:cNvSpPr txBox="1">
            <a:spLocks/>
          </p:cNvSpPr>
          <p:nvPr/>
        </p:nvSpPr>
        <p:spPr bwMode="auto">
          <a:xfrm>
            <a:off x="0" y="980728"/>
            <a:ext cx="9144000" cy="5877272"/>
          </a:xfrm>
          <a:prstGeom prst="rect">
            <a:avLst/>
          </a:prstGeom>
          <a:noFill/>
          <a:ln w="12700">
            <a:noFill/>
            <a:miter lim="800000"/>
            <a:headEnd/>
            <a:tailEnd/>
          </a:ln>
        </p:spPr>
        <p:txBody>
          <a:bodyPr lIns="91420" tIns="45711" rIns="91420" bIns="45711"/>
          <a:lstStyle/>
          <a:p>
            <a:pPr marL="180975" lvl="1" algn="just" defTabSz="1008063" eaLnBrk="1" hangingPunct="1">
              <a:defRPr/>
            </a:pPr>
            <a:endParaRPr lang="it-IT" altLang="en-US" sz="400" b="1" dirty="0">
              <a:solidFill>
                <a:srgbClr val="002060"/>
              </a:solidFill>
              <a:latin typeface="Calibri" pitchFamily="34" charset="0"/>
            </a:endParaRPr>
          </a:p>
          <a:p>
            <a:pPr marL="93663" lvl="1" algn="just" defTabSz="1008063" eaLnBrk="1" hangingPunct="1">
              <a:buFontTx/>
              <a:buBlip>
                <a:blip r:embed="rId3"/>
              </a:buBlip>
              <a:defRPr/>
            </a:pPr>
            <a:r>
              <a:rPr lang="en-GB" altLang="en-US" sz="2000" b="1" dirty="0">
                <a:solidFill>
                  <a:srgbClr val="002060"/>
                </a:solidFill>
                <a:latin typeface="Calibri" pitchFamily="34" charset="0"/>
              </a:rPr>
              <a:t> </a:t>
            </a:r>
            <a:r>
              <a:rPr lang="en-GB" altLang="en-US" b="1" dirty="0" smtClean="0">
                <a:solidFill>
                  <a:srgbClr val="002060"/>
                </a:solidFill>
                <a:latin typeface="Calibri" pitchFamily="34" charset="0"/>
              </a:rPr>
              <a:t>Cross </a:t>
            </a:r>
            <a:r>
              <a:rPr lang="en-GB" altLang="en-US" b="1" dirty="0">
                <a:solidFill>
                  <a:srgbClr val="002060"/>
                </a:solidFill>
                <a:latin typeface="Calibri" pitchFamily="34" charset="0"/>
              </a:rPr>
              <a:t>collaborations </a:t>
            </a:r>
            <a:r>
              <a:rPr lang="en-GB" altLang="en-US" b="1" dirty="0" smtClean="0">
                <a:solidFill>
                  <a:srgbClr val="002060"/>
                </a:solidFill>
                <a:latin typeface="Calibri" pitchFamily="34" charset="0"/>
              </a:rPr>
              <a:t>with: </a:t>
            </a:r>
          </a:p>
          <a:p>
            <a:pPr marL="623888" lvl="1" algn="just" defTabSz="1008063" eaLnBrk="1" hangingPunct="1">
              <a:buFont typeface="Wingdings" pitchFamily="2" charset="2"/>
              <a:buChar char="Ø"/>
              <a:defRPr/>
            </a:pPr>
            <a:r>
              <a:rPr lang="en-GB" altLang="en-US" sz="2000" b="1" dirty="0" smtClean="0">
                <a:solidFill>
                  <a:srgbClr val="002060"/>
                </a:solidFill>
                <a:latin typeface="Calibri" pitchFamily="34" charset="0"/>
              </a:rPr>
              <a:t> </a:t>
            </a:r>
            <a:r>
              <a:rPr lang="en-GB" altLang="en-US" sz="1600" b="1" dirty="0" smtClean="0">
                <a:solidFill>
                  <a:srgbClr val="002060"/>
                </a:solidFill>
                <a:latin typeface="Calibri" pitchFamily="34" charset="0"/>
              </a:rPr>
              <a:t>other ESFRI </a:t>
            </a:r>
            <a:r>
              <a:rPr lang="en-GB" altLang="en-US" sz="1600" b="1" dirty="0">
                <a:solidFill>
                  <a:srgbClr val="002060"/>
                </a:solidFill>
                <a:latin typeface="Calibri" pitchFamily="34" charset="0"/>
              </a:rPr>
              <a:t>RIs, </a:t>
            </a:r>
            <a:r>
              <a:rPr lang="en-GB" altLang="en-US" sz="1600" b="1" dirty="0" smtClean="0">
                <a:solidFill>
                  <a:srgbClr val="002060"/>
                </a:solidFill>
                <a:latin typeface="Calibri" pitchFamily="34" charset="0"/>
              </a:rPr>
              <a:t>like: ECCSEL, EMBRC</a:t>
            </a:r>
            <a:r>
              <a:rPr lang="en-GB" altLang="en-US" sz="1600" b="1" dirty="0">
                <a:solidFill>
                  <a:srgbClr val="002060"/>
                </a:solidFill>
                <a:latin typeface="Calibri" pitchFamily="34" charset="0"/>
              </a:rPr>
              <a:t>, EPOS, </a:t>
            </a:r>
            <a:r>
              <a:rPr lang="en-GB" altLang="en-US" sz="1600" b="1" dirty="0" smtClean="0">
                <a:solidFill>
                  <a:srgbClr val="002060"/>
                </a:solidFill>
                <a:latin typeface="Calibri" pitchFamily="34" charset="0"/>
              </a:rPr>
              <a:t>KM3NeT and SIOS</a:t>
            </a:r>
          </a:p>
          <a:p>
            <a:pPr marL="623888" lvl="1" algn="just" defTabSz="1008063" eaLnBrk="1" hangingPunct="1">
              <a:buFont typeface="Wingdings" pitchFamily="2" charset="2"/>
              <a:buChar char="Ø"/>
              <a:defRPr/>
            </a:pPr>
            <a:r>
              <a:rPr lang="it-IT" altLang="en-US" sz="1600" b="1" dirty="0" smtClean="0">
                <a:solidFill>
                  <a:srgbClr val="002060"/>
                </a:solidFill>
                <a:latin typeface="Calibri" pitchFamily="34" charset="0"/>
              </a:rPr>
              <a:t>  </a:t>
            </a:r>
            <a:r>
              <a:rPr lang="it-IT" altLang="en-US" sz="1600" b="1" dirty="0" err="1" smtClean="0">
                <a:solidFill>
                  <a:srgbClr val="002060"/>
                </a:solidFill>
                <a:latin typeface="Calibri" pitchFamily="34" charset="0"/>
              </a:rPr>
              <a:t>established</a:t>
            </a:r>
            <a:r>
              <a:rPr lang="it-IT" altLang="en-US" sz="1600" b="1" dirty="0" smtClean="0">
                <a:solidFill>
                  <a:srgbClr val="002060"/>
                </a:solidFill>
                <a:latin typeface="Calibri" pitchFamily="34" charset="0"/>
              </a:rPr>
              <a:t> or </a:t>
            </a:r>
            <a:r>
              <a:rPr lang="it-IT" altLang="en-US" sz="1600" b="1" dirty="0" err="1" smtClean="0">
                <a:solidFill>
                  <a:srgbClr val="002060"/>
                </a:solidFill>
                <a:latin typeface="Calibri" pitchFamily="34" charset="0"/>
              </a:rPr>
              <a:t>incoming</a:t>
            </a:r>
            <a:r>
              <a:rPr lang="it-IT" altLang="en-US" sz="1600" b="1" dirty="0" smtClean="0">
                <a:solidFill>
                  <a:srgbClr val="002060"/>
                </a:solidFill>
                <a:latin typeface="Calibri" pitchFamily="34" charset="0"/>
              </a:rPr>
              <a:t> </a:t>
            </a:r>
            <a:r>
              <a:rPr lang="it-IT" altLang="en-US" sz="1600" b="1" dirty="0" err="1" smtClean="0">
                <a:solidFill>
                  <a:srgbClr val="002060"/>
                </a:solidFill>
                <a:latin typeface="Calibri" pitchFamily="34" charset="0"/>
              </a:rPr>
              <a:t>ERICs</a:t>
            </a:r>
            <a:r>
              <a:rPr lang="it-IT" altLang="en-US" sz="1600" b="1" dirty="0" smtClean="0">
                <a:solidFill>
                  <a:srgbClr val="002060"/>
                </a:solidFill>
                <a:latin typeface="Calibri" pitchFamily="34" charset="0"/>
              </a:rPr>
              <a:t>, </a:t>
            </a:r>
            <a:r>
              <a:rPr lang="it-IT" altLang="en-US" sz="1600" b="1" dirty="0" err="1" smtClean="0">
                <a:solidFill>
                  <a:srgbClr val="002060"/>
                </a:solidFill>
                <a:latin typeface="Calibri" pitchFamily="34" charset="0"/>
              </a:rPr>
              <a:t>such</a:t>
            </a:r>
            <a:r>
              <a:rPr lang="it-IT" altLang="en-US" sz="1600" b="1" dirty="0" smtClean="0">
                <a:solidFill>
                  <a:srgbClr val="002060"/>
                </a:solidFill>
                <a:latin typeface="Calibri" pitchFamily="34" charset="0"/>
              </a:rPr>
              <a:t> </a:t>
            </a:r>
            <a:r>
              <a:rPr lang="it-IT" altLang="en-US" sz="1600" b="1" dirty="0" err="1" smtClean="0">
                <a:solidFill>
                  <a:srgbClr val="002060"/>
                </a:solidFill>
                <a:latin typeface="Calibri" pitchFamily="34" charset="0"/>
              </a:rPr>
              <a:t>as</a:t>
            </a:r>
            <a:r>
              <a:rPr lang="it-IT" altLang="en-US" sz="1600" b="1" dirty="0" smtClean="0">
                <a:solidFill>
                  <a:srgbClr val="002060"/>
                </a:solidFill>
                <a:latin typeface="Calibri" pitchFamily="34" charset="0"/>
              </a:rPr>
              <a:t> </a:t>
            </a:r>
            <a:r>
              <a:rPr lang="en-GB" altLang="en-US" sz="1600" b="1" dirty="0" smtClean="0">
                <a:solidFill>
                  <a:srgbClr val="002060"/>
                </a:solidFill>
                <a:latin typeface="Calibri" pitchFamily="34" charset="0"/>
              </a:rPr>
              <a:t>EURO-ARGO, ICOS and LIFEWATCH </a:t>
            </a:r>
          </a:p>
          <a:p>
            <a:pPr marL="623888" lvl="1" algn="just" defTabSz="1008063" eaLnBrk="1" hangingPunct="1">
              <a:buFont typeface="Wingdings" pitchFamily="2" charset="2"/>
              <a:buChar char="Ø"/>
              <a:defRPr/>
            </a:pPr>
            <a:r>
              <a:rPr lang="it-IT" altLang="en-US" sz="1600" b="1" dirty="0" smtClean="0">
                <a:solidFill>
                  <a:srgbClr val="002060"/>
                </a:solidFill>
                <a:latin typeface="Calibri" pitchFamily="34" charset="0"/>
              </a:rPr>
              <a:t>  new entry in the ESFRI Roadmap 2016, like: ACTRIS, and DANUBIUS RI</a:t>
            </a:r>
            <a:endParaRPr lang="en-GB" altLang="en-US" sz="1600" b="1" dirty="0" smtClean="0">
              <a:solidFill>
                <a:srgbClr val="002060"/>
              </a:solidFill>
              <a:latin typeface="Calibri" pitchFamily="34" charset="0"/>
            </a:endParaRPr>
          </a:p>
          <a:p>
            <a:pPr marL="623888" lvl="1" algn="just" defTabSz="1008063" eaLnBrk="1" hangingPunct="1">
              <a:buFont typeface="Wingdings" pitchFamily="2" charset="2"/>
              <a:buChar char="Ø"/>
              <a:defRPr/>
            </a:pPr>
            <a:endParaRPr lang="en-GB" altLang="en-US" sz="400" b="1" dirty="0">
              <a:solidFill>
                <a:srgbClr val="002060"/>
              </a:solidFill>
              <a:latin typeface="Calibri" pitchFamily="34" charset="0"/>
            </a:endParaRPr>
          </a:p>
          <a:p>
            <a:pPr marL="93663" lvl="1" algn="just" defTabSz="1008063" eaLnBrk="1" hangingPunct="1">
              <a:buFontTx/>
              <a:buBlip>
                <a:blip r:embed="rId3"/>
              </a:buBlip>
              <a:defRPr/>
            </a:pPr>
            <a:r>
              <a:rPr lang="en-GB" altLang="en-US" sz="2000" b="1" dirty="0">
                <a:solidFill>
                  <a:srgbClr val="002060"/>
                </a:solidFill>
                <a:latin typeface="Calibri" pitchFamily="34" charset="0"/>
              </a:rPr>
              <a:t> </a:t>
            </a:r>
            <a:r>
              <a:rPr lang="en-GB" altLang="en-US" b="1" dirty="0" smtClean="0">
                <a:solidFill>
                  <a:srgbClr val="002060"/>
                </a:solidFill>
                <a:latin typeface="Calibri" pitchFamily="34" charset="0"/>
              </a:rPr>
              <a:t>Cooperation </a:t>
            </a:r>
            <a:r>
              <a:rPr lang="en-GB" altLang="en-US" b="1" dirty="0">
                <a:solidFill>
                  <a:srgbClr val="002060"/>
                </a:solidFill>
                <a:latin typeface="Calibri" pitchFamily="34" charset="0"/>
              </a:rPr>
              <a:t>with all </a:t>
            </a:r>
            <a:r>
              <a:rPr lang="en-GB" altLang="en-US" b="1" dirty="0" smtClean="0">
                <a:solidFill>
                  <a:srgbClr val="002060"/>
                </a:solidFill>
                <a:latin typeface="Calibri" pitchFamily="34" charset="0"/>
              </a:rPr>
              <a:t>Environmental </a:t>
            </a:r>
            <a:r>
              <a:rPr lang="en-GB" altLang="en-US" b="1" dirty="0">
                <a:solidFill>
                  <a:srgbClr val="002060"/>
                </a:solidFill>
                <a:latin typeface="Calibri" pitchFamily="34" charset="0"/>
              </a:rPr>
              <a:t>RIs in the EU project </a:t>
            </a:r>
            <a:r>
              <a:rPr lang="en-GB" altLang="en-US" b="1" dirty="0" err="1">
                <a:solidFill>
                  <a:srgbClr val="FF0000"/>
                </a:solidFill>
                <a:latin typeface="Calibri" pitchFamily="34" charset="0"/>
              </a:rPr>
              <a:t>ENVRIplus</a:t>
            </a:r>
            <a:endParaRPr lang="en-GB" altLang="en-US" b="1" dirty="0">
              <a:solidFill>
                <a:srgbClr val="FF0000"/>
              </a:solidFill>
              <a:latin typeface="Calibri" pitchFamily="34" charset="0"/>
            </a:endParaRPr>
          </a:p>
          <a:p>
            <a:pPr marL="93663" lvl="1" algn="just" defTabSz="1008063">
              <a:defRPr/>
            </a:pPr>
            <a:endParaRPr lang="en-CA" altLang="en-US" sz="400" b="1" dirty="0">
              <a:solidFill>
                <a:srgbClr val="002060"/>
              </a:solidFill>
              <a:latin typeface="Calibri" pitchFamily="34" charset="0"/>
            </a:endParaRPr>
          </a:p>
          <a:p>
            <a:pPr marL="93663" lvl="1" algn="just" defTabSz="1008063">
              <a:buFontTx/>
              <a:buBlip>
                <a:blip r:embed="rId3"/>
              </a:buBlip>
              <a:defRPr/>
            </a:pPr>
            <a:endParaRPr lang="en-CA" altLang="en-US" sz="500" b="1" dirty="0">
              <a:solidFill>
                <a:srgbClr val="002060"/>
              </a:solidFill>
              <a:latin typeface="Calibri" pitchFamily="34" charset="0"/>
            </a:endParaRPr>
          </a:p>
          <a:p>
            <a:pPr marL="93663" lvl="1" algn="just" defTabSz="1008063">
              <a:buFontTx/>
              <a:buBlip>
                <a:blip r:embed="rId3"/>
              </a:buBlip>
              <a:defRPr/>
            </a:pPr>
            <a:r>
              <a:rPr lang="en-CA" altLang="en-US" sz="2000" b="1" dirty="0">
                <a:solidFill>
                  <a:srgbClr val="002060"/>
                </a:solidFill>
                <a:latin typeface="Calibri" pitchFamily="34" charset="0"/>
              </a:rPr>
              <a:t> </a:t>
            </a:r>
            <a:r>
              <a:rPr lang="en-CA" altLang="en-US" b="1" dirty="0" smtClean="0">
                <a:solidFill>
                  <a:srgbClr val="002060"/>
                </a:solidFill>
                <a:latin typeface="Calibri" pitchFamily="34" charset="0"/>
              </a:rPr>
              <a:t>Links </a:t>
            </a:r>
            <a:r>
              <a:rPr lang="en-CA" altLang="en-US" b="1" dirty="0">
                <a:solidFill>
                  <a:srgbClr val="002060"/>
                </a:solidFill>
                <a:latin typeface="Calibri" pitchFamily="34" charset="0"/>
              </a:rPr>
              <a:t>with other EU initiatives (e.g., EUROFLEETS-2, </a:t>
            </a:r>
            <a:r>
              <a:rPr lang="en-CA" altLang="en-US" b="1" dirty="0" err="1">
                <a:solidFill>
                  <a:srgbClr val="002060"/>
                </a:solidFill>
                <a:latin typeface="Calibri" pitchFamily="34" charset="0"/>
              </a:rPr>
              <a:t>SeaDataNet</a:t>
            </a:r>
            <a:r>
              <a:rPr lang="en-CA" altLang="en-US" b="1" dirty="0">
                <a:solidFill>
                  <a:srgbClr val="002060"/>
                </a:solidFill>
                <a:latin typeface="Calibri" pitchFamily="34" charset="0"/>
              </a:rPr>
              <a:t>, </a:t>
            </a:r>
            <a:r>
              <a:rPr lang="en-CA" altLang="en-US" b="1" dirty="0" err="1">
                <a:solidFill>
                  <a:srgbClr val="002060"/>
                </a:solidFill>
                <a:latin typeface="Calibri" pitchFamily="34" charset="0"/>
              </a:rPr>
              <a:t>EMODnet</a:t>
            </a:r>
            <a:r>
              <a:rPr lang="en-CA" altLang="en-US" b="1" dirty="0">
                <a:solidFill>
                  <a:srgbClr val="002060"/>
                </a:solidFill>
                <a:latin typeface="Calibri" pitchFamily="34" charset="0"/>
              </a:rPr>
              <a:t>)</a:t>
            </a:r>
          </a:p>
          <a:p>
            <a:pPr marL="93663" lvl="1" algn="just" defTabSz="1008063" eaLnBrk="1" hangingPunct="1">
              <a:defRPr/>
            </a:pPr>
            <a:endParaRPr lang="en-CA" altLang="en-US" sz="400" b="1" dirty="0">
              <a:solidFill>
                <a:srgbClr val="002060"/>
              </a:solidFill>
              <a:latin typeface="Calibri" pitchFamily="34" charset="0"/>
            </a:endParaRPr>
          </a:p>
          <a:p>
            <a:pPr marL="93663" lvl="1" algn="just" defTabSz="1008063" eaLnBrk="1" hangingPunct="1">
              <a:buFontTx/>
              <a:buBlip>
                <a:blip r:embed="rId3"/>
              </a:buBlip>
              <a:defRPr/>
            </a:pPr>
            <a:r>
              <a:rPr lang="en-CA" altLang="en-US" sz="2000" b="1" dirty="0">
                <a:solidFill>
                  <a:srgbClr val="002060"/>
                </a:solidFill>
                <a:latin typeface="Calibri" pitchFamily="34" charset="0"/>
              </a:rPr>
              <a:t> </a:t>
            </a:r>
            <a:r>
              <a:rPr lang="en-CA" altLang="en-US" b="1" dirty="0" smtClean="0">
                <a:solidFill>
                  <a:srgbClr val="002060"/>
                </a:solidFill>
                <a:latin typeface="Calibri" pitchFamily="34" charset="0"/>
              </a:rPr>
              <a:t>Cooperation </a:t>
            </a:r>
            <a:r>
              <a:rPr lang="en-CA" altLang="en-US" b="1" dirty="0">
                <a:solidFill>
                  <a:srgbClr val="002060"/>
                </a:solidFill>
                <a:latin typeface="Calibri" pitchFamily="34" charset="0"/>
              </a:rPr>
              <a:t>and co-investment with industry </a:t>
            </a:r>
            <a:endParaRPr lang="en-CA" altLang="en-US" b="1" dirty="0" smtClean="0">
              <a:solidFill>
                <a:srgbClr val="002060"/>
              </a:solidFill>
              <a:latin typeface="Calibri" pitchFamily="34" charset="0"/>
            </a:endParaRPr>
          </a:p>
          <a:p>
            <a:pPr marL="93663" lvl="1" algn="just" defTabSz="1008063" eaLnBrk="1" hangingPunct="1">
              <a:defRPr/>
            </a:pPr>
            <a:r>
              <a:rPr lang="en-CA" altLang="en-US" b="1" dirty="0" smtClean="0">
                <a:solidFill>
                  <a:srgbClr val="002060"/>
                </a:solidFill>
                <a:latin typeface="Calibri" pitchFamily="34" charset="0"/>
              </a:rPr>
              <a:t>         (</a:t>
            </a:r>
            <a:r>
              <a:rPr lang="en-CA" altLang="en-US" b="1" dirty="0">
                <a:solidFill>
                  <a:srgbClr val="002060"/>
                </a:solidFill>
                <a:latin typeface="Calibri" pitchFamily="34" charset="0"/>
              </a:rPr>
              <a:t>e.g., </a:t>
            </a:r>
            <a:r>
              <a:rPr lang="en-CA" altLang="en-US" b="1" dirty="0" smtClean="0">
                <a:solidFill>
                  <a:srgbClr val="002060"/>
                </a:solidFill>
                <a:latin typeface="Calibri" pitchFamily="34" charset="0"/>
              </a:rPr>
              <a:t>oil </a:t>
            </a:r>
            <a:r>
              <a:rPr lang="en-CA" altLang="en-US" b="1" dirty="0">
                <a:solidFill>
                  <a:srgbClr val="002060"/>
                </a:solidFill>
                <a:latin typeface="Calibri" pitchFamily="34" charset="0"/>
              </a:rPr>
              <a:t>&amp; </a:t>
            </a:r>
            <a:r>
              <a:rPr lang="en-CA" altLang="en-US" b="1" dirty="0" smtClean="0">
                <a:solidFill>
                  <a:srgbClr val="002060"/>
                </a:solidFill>
                <a:latin typeface="Calibri" pitchFamily="34" charset="0"/>
              </a:rPr>
              <a:t>gas, renewable energy, deep-sea </a:t>
            </a:r>
            <a:r>
              <a:rPr lang="en-CA" altLang="en-US" b="1" dirty="0">
                <a:solidFill>
                  <a:srgbClr val="002060"/>
                </a:solidFill>
                <a:latin typeface="Calibri" pitchFamily="34" charset="0"/>
              </a:rPr>
              <a:t>mining, </a:t>
            </a:r>
            <a:endParaRPr lang="en-CA" altLang="en-US" b="1" dirty="0" smtClean="0">
              <a:solidFill>
                <a:srgbClr val="002060"/>
              </a:solidFill>
              <a:latin typeface="Calibri" pitchFamily="34" charset="0"/>
            </a:endParaRPr>
          </a:p>
          <a:p>
            <a:pPr marL="93663" lvl="1" algn="just" defTabSz="1008063" eaLnBrk="1" hangingPunct="1">
              <a:defRPr/>
            </a:pPr>
            <a:r>
              <a:rPr lang="en-CA" altLang="en-US" b="1" dirty="0" smtClean="0">
                <a:solidFill>
                  <a:srgbClr val="002060"/>
                </a:solidFill>
                <a:latin typeface="Calibri" pitchFamily="34" charset="0"/>
              </a:rPr>
              <a:t>         fisheries)</a:t>
            </a:r>
          </a:p>
          <a:p>
            <a:pPr marL="93663" lvl="1" algn="just" defTabSz="1008063" eaLnBrk="1" hangingPunct="1">
              <a:defRPr/>
            </a:pPr>
            <a:endParaRPr lang="en-CA" altLang="en-US" sz="400" b="1" dirty="0" smtClean="0">
              <a:solidFill>
                <a:srgbClr val="002060"/>
              </a:solidFill>
              <a:latin typeface="Calibri" pitchFamily="34" charset="0"/>
            </a:endParaRPr>
          </a:p>
          <a:p>
            <a:pPr marL="93663" lvl="1" algn="just" defTabSz="1008063">
              <a:lnSpc>
                <a:spcPct val="90000"/>
              </a:lnSpc>
              <a:buBlip>
                <a:blip r:embed="rId3"/>
              </a:buBlip>
              <a:defRPr/>
            </a:pPr>
            <a:r>
              <a:rPr lang="en-CA" altLang="en-US" b="1" dirty="0" smtClean="0">
                <a:solidFill>
                  <a:srgbClr val="002060"/>
                </a:solidFill>
                <a:latin typeface="Calibri" pitchFamily="34" charset="0"/>
              </a:rPr>
              <a:t>Contacts and exchanges with sister research </a:t>
            </a:r>
          </a:p>
          <a:p>
            <a:pPr marL="93663" lvl="1" algn="just" defTabSz="1008063">
              <a:lnSpc>
                <a:spcPct val="90000"/>
              </a:lnSpc>
              <a:defRPr/>
            </a:pPr>
            <a:r>
              <a:rPr lang="en-CA" altLang="en-US" b="1" dirty="0" smtClean="0">
                <a:solidFill>
                  <a:srgbClr val="002060"/>
                </a:solidFill>
                <a:latin typeface="Calibri" pitchFamily="34" charset="0"/>
              </a:rPr>
              <a:t>       infrastructure initiatives </a:t>
            </a:r>
            <a:r>
              <a:rPr lang="en-CA" altLang="en-US" b="1" dirty="0" smtClean="0">
                <a:solidFill>
                  <a:srgbClr val="FF0000"/>
                </a:solidFill>
                <a:latin typeface="Calibri" pitchFamily="34" charset="0"/>
              </a:rPr>
              <a:t>(</a:t>
            </a:r>
            <a:r>
              <a:rPr lang="en-CA" altLang="en-US" b="1" dirty="0" err="1" smtClean="0">
                <a:solidFill>
                  <a:srgbClr val="FF0000"/>
                </a:solidFill>
                <a:latin typeface="Calibri" pitchFamily="34" charset="0"/>
              </a:rPr>
              <a:t>COOPplus</a:t>
            </a:r>
            <a:r>
              <a:rPr lang="en-CA" altLang="en-US" b="1" dirty="0" smtClean="0">
                <a:solidFill>
                  <a:srgbClr val="FF0000"/>
                </a:solidFill>
                <a:latin typeface="Calibri" pitchFamily="34" charset="0"/>
              </a:rPr>
              <a:t>)</a:t>
            </a:r>
            <a:r>
              <a:rPr lang="en-CA" altLang="en-US" b="1" dirty="0" smtClean="0">
                <a:solidFill>
                  <a:srgbClr val="002060"/>
                </a:solidFill>
                <a:latin typeface="Calibri" pitchFamily="34" charset="0"/>
              </a:rPr>
              <a:t>: </a:t>
            </a:r>
          </a:p>
          <a:p>
            <a:pPr marL="268288" lvl="1" algn="just" defTabSz="1008063">
              <a:lnSpc>
                <a:spcPct val="90000"/>
              </a:lnSpc>
              <a:buFont typeface="Wingdings" pitchFamily="2" charset="2"/>
              <a:buChar char="Ø"/>
              <a:defRPr/>
            </a:pPr>
            <a:r>
              <a:rPr lang="en-CA" altLang="en-US" b="1" dirty="0" smtClean="0">
                <a:solidFill>
                  <a:srgbClr val="002060"/>
                </a:solidFill>
                <a:latin typeface="Calibri" pitchFamily="34" charset="0"/>
              </a:rPr>
              <a:t>ONC-Ocean Networks Canada (Canada)</a:t>
            </a:r>
          </a:p>
          <a:p>
            <a:pPr marL="268288" lvl="1" algn="just" defTabSz="1008063">
              <a:lnSpc>
                <a:spcPct val="90000"/>
              </a:lnSpc>
              <a:buFont typeface="Wingdings" pitchFamily="2" charset="2"/>
              <a:buChar char="Ø"/>
              <a:defRPr/>
            </a:pPr>
            <a:r>
              <a:rPr lang="en-CA" altLang="en-US" b="1" dirty="0" smtClean="0">
                <a:solidFill>
                  <a:srgbClr val="002060"/>
                </a:solidFill>
                <a:latin typeface="Calibri" pitchFamily="34" charset="0"/>
              </a:rPr>
              <a:t>OOI-Ocean Observatories Initiative (USA)</a:t>
            </a:r>
          </a:p>
          <a:p>
            <a:pPr marL="268288" lvl="1" algn="just" defTabSz="1008063">
              <a:lnSpc>
                <a:spcPct val="90000"/>
              </a:lnSpc>
              <a:buFont typeface="Wingdings" pitchFamily="2" charset="2"/>
              <a:buChar char="Ø"/>
              <a:defRPr/>
            </a:pPr>
            <a:r>
              <a:rPr lang="en-CA" altLang="en-US" b="1" dirty="0" smtClean="0">
                <a:solidFill>
                  <a:srgbClr val="002060"/>
                </a:solidFill>
                <a:latin typeface="Calibri" pitchFamily="34" charset="0"/>
              </a:rPr>
              <a:t>IMOS-Integrated Marine Observing System (Australia)</a:t>
            </a:r>
          </a:p>
          <a:p>
            <a:pPr marL="268288" lvl="1" algn="just" defTabSz="1008063">
              <a:lnSpc>
                <a:spcPct val="90000"/>
              </a:lnSpc>
              <a:buFont typeface="Wingdings" pitchFamily="2" charset="2"/>
              <a:buChar char="Ø"/>
              <a:defRPr/>
            </a:pPr>
            <a:r>
              <a:rPr lang="en-CA" altLang="en-US" b="1" dirty="0" smtClean="0">
                <a:solidFill>
                  <a:srgbClr val="002060"/>
                </a:solidFill>
                <a:latin typeface="Calibri" pitchFamily="34" charset="0"/>
              </a:rPr>
              <a:t>DONET-</a:t>
            </a:r>
            <a:r>
              <a:rPr lang="en-GB" altLang="en-US" b="1" dirty="0" smtClean="0">
                <a:solidFill>
                  <a:srgbClr val="002060"/>
                </a:solidFill>
                <a:latin typeface="Calibri" pitchFamily="34" charset="0"/>
              </a:rPr>
              <a:t>Dense </a:t>
            </a:r>
            <a:r>
              <a:rPr lang="en-GB" altLang="en-US" b="1" dirty="0" err="1" smtClean="0">
                <a:solidFill>
                  <a:srgbClr val="002060"/>
                </a:solidFill>
                <a:latin typeface="Calibri" pitchFamily="34" charset="0"/>
              </a:rPr>
              <a:t>Oceanfloor</a:t>
            </a:r>
            <a:r>
              <a:rPr lang="en-GB" altLang="en-US" b="1" dirty="0" smtClean="0">
                <a:solidFill>
                  <a:srgbClr val="002060"/>
                </a:solidFill>
                <a:latin typeface="Calibri" pitchFamily="34" charset="0"/>
              </a:rPr>
              <a:t> Network for Earthquakes &amp; </a:t>
            </a:r>
          </a:p>
          <a:p>
            <a:pPr marL="268288" lvl="1" algn="just" defTabSz="1008063">
              <a:lnSpc>
                <a:spcPct val="90000"/>
              </a:lnSpc>
              <a:defRPr/>
            </a:pPr>
            <a:r>
              <a:rPr lang="en-GB" altLang="en-US" b="1" dirty="0" smtClean="0">
                <a:solidFill>
                  <a:srgbClr val="002060"/>
                </a:solidFill>
                <a:latin typeface="Calibri" pitchFamily="34" charset="0"/>
              </a:rPr>
              <a:t>    Tsunamis</a:t>
            </a:r>
            <a:r>
              <a:rPr lang="en-CA" altLang="en-US" b="1" dirty="0" smtClean="0">
                <a:solidFill>
                  <a:srgbClr val="002060"/>
                </a:solidFill>
                <a:latin typeface="Calibri" pitchFamily="34" charset="0"/>
              </a:rPr>
              <a:t> (Japan)</a:t>
            </a:r>
          </a:p>
          <a:p>
            <a:pPr marL="268288" lvl="1" algn="just" defTabSz="1008063">
              <a:lnSpc>
                <a:spcPct val="90000"/>
              </a:lnSpc>
              <a:buFont typeface="Wingdings" pitchFamily="2" charset="2"/>
              <a:buChar char="Ø"/>
              <a:defRPr/>
            </a:pPr>
            <a:r>
              <a:rPr lang="en-CA" altLang="en-US" b="1" dirty="0" smtClean="0">
                <a:solidFill>
                  <a:srgbClr val="002060"/>
                </a:solidFill>
                <a:latin typeface="Calibri" pitchFamily="34" charset="0"/>
              </a:rPr>
              <a:t>ECSSOS- </a:t>
            </a:r>
            <a:r>
              <a:rPr lang="en-GB" altLang="en-US" b="1" dirty="0" smtClean="0">
                <a:solidFill>
                  <a:srgbClr val="002060"/>
                </a:solidFill>
                <a:latin typeface="Calibri" pitchFamily="34" charset="0"/>
              </a:rPr>
              <a:t>East China Sea Seafloor Observation System </a:t>
            </a:r>
          </a:p>
          <a:p>
            <a:pPr marL="268288" lvl="1" algn="just" defTabSz="1008063">
              <a:lnSpc>
                <a:spcPct val="90000"/>
              </a:lnSpc>
              <a:defRPr/>
            </a:pPr>
            <a:r>
              <a:rPr lang="en-GB" altLang="en-US" b="1" dirty="0" smtClean="0">
                <a:solidFill>
                  <a:srgbClr val="002060"/>
                </a:solidFill>
                <a:latin typeface="Calibri" pitchFamily="34" charset="0"/>
              </a:rPr>
              <a:t>   (China)</a:t>
            </a:r>
          </a:p>
          <a:p>
            <a:pPr marL="268288" lvl="1" algn="just" defTabSz="1008063">
              <a:lnSpc>
                <a:spcPct val="90000"/>
              </a:lnSpc>
              <a:buFont typeface="Wingdings" pitchFamily="2" charset="2"/>
              <a:buChar char="Ø"/>
              <a:defRPr/>
            </a:pPr>
            <a:r>
              <a:rPr lang="en-GB" altLang="en-US" b="1" dirty="0" smtClean="0">
                <a:solidFill>
                  <a:srgbClr val="002060"/>
                </a:solidFill>
                <a:latin typeface="Calibri" pitchFamily="34" charset="0"/>
              </a:rPr>
              <a:t>MACHO-</a:t>
            </a:r>
            <a:r>
              <a:rPr lang="en-GB" altLang="en-US" b="1" dirty="0" err="1" smtClean="0">
                <a:solidFill>
                  <a:srgbClr val="002060"/>
                </a:solidFill>
                <a:latin typeface="Calibri" pitchFamily="34" charset="0"/>
              </a:rPr>
              <a:t>MArine</a:t>
            </a:r>
            <a:r>
              <a:rPr lang="en-GB" altLang="en-US" b="1" dirty="0" smtClean="0">
                <a:solidFill>
                  <a:srgbClr val="002060"/>
                </a:solidFill>
                <a:latin typeface="Calibri" pitchFamily="34" charset="0"/>
              </a:rPr>
              <a:t> Cable Hosted </a:t>
            </a:r>
            <a:endParaRPr lang="en-GB" altLang="en-US" b="1" dirty="0" smtClean="0">
              <a:solidFill>
                <a:srgbClr val="002060"/>
              </a:solidFill>
              <a:latin typeface="Calibri" pitchFamily="34" charset="0"/>
            </a:endParaRPr>
          </a:p>
          <a:p>
            <a:pPr marL="268288" lvl="1" algn="just" defTabSz="1008063">
              <a:lnSpc>
                <a:spcPct val="90000"/>
              </a:lnSpc>
              <a:defRPr/>
            </a:pPr>
            <a:r>
              <a:rPr lang="en-GB" altLang="en-US" b="1" dirty="0" smtClean="0">
                <a:solidFill>
                  <a:srgbClr val="002060"/>
                </a:solidFill>
                <a:latin typeface="Calibri" pitchFamily="34" charset="0"/>
              </a:rPr>
              <a:t> </a:t>
            </a:r>
            <a:r>
              <a:rPr lang="en-GB" altLang="en-US" b="1" dirty="0" smtClean="0">
                <a:solidFill>
                  <a:srgbClr val="002060"/>
                </a:solidFill>
                <a:latin typeface="Calibri" pitchFamily="34" charset="0"/>
              </a:rPr>
              <a:t>   </a:t>
            </a:r>
            <a:r>
              <a:rPr lang="en-GB" altLang="en-US" b="1" dirty="0" smtClean="0">
                <a:solidFill>
                  <a:srgbClr val="002060"/>
                </a:solidFill>
                <a:latin typeface="Calibri" pitchFamily="34" charset="0"/>
              </a:rPr>
              <a:t>Observatory (</a:t>
            </a:r>
            <a:r>
              <a:rPr lang="en-GB" altLang="en-US" b="1" dirty="0" smtClean="0">
                <a:solidFill>
                  <a:srgbClr val="002060"/>
                </a:solidFill>
                <a:latin typeface="Calibri" pitchFamily="34" charset="0"/>
              </a:rPr>
              <a:t>Taiwan)</a:t>
            </a:r>
            <a:endParaRPr lang="en-CA" altLang="en-US" b="1" dirty="0">
              <a:solidFill>
                <a:srgbClr val="002060"/>
              </a:solidFill>
              <a:latin typeface="Calibri" pitchFamily="34" charset="0"/>
            </a:endParaRPr>
          </a:p>
        </p:txBody>
      </p:sp>
      <p:sp>
        <p:nvSpPr>
          <p:cNvPr id="12291" name="CasellaDiTesto 6"/>
          <p:cNvSpPr txBox="1">
            <a:spLocks noChangeArrowheads="1"/>
          </p:cNvSpPr>
          <p:nvPr/>
        </p:nvSpPr>
        <p:spPr bwMode="auto">
          <a:xfrm>
            <a:off x="683568" y="548680"/>
            <a:ext cx="3966753" cy="430887"/>
          </a:xfrm>
          <a:prstGeom prst="rect">
            <a:avLst/>
          </a:prstGeom>
          <a:solidFill>
            <a:srgbClr val="E2FBFE"/>
          </a:solidFill>
          <a:ln w="12700">
            <a:solidFill>
              <a:srgbClr val="000090"/>
            </a:solidFill>
            <a:miter lim="800000"/>
            <a:headEnd/>
            <a:tailEnd/>
          </a:ln>
        </p:spPr>
        <p:txBody>
          <a:bodyPr wrap="square">
            <a:spAutoFit/>
          </a:bodyPr>
          <a:lstStyle/>
          <a:p>
            <a:pPr marL="0" lvl="1" algn="ctr" eaLnBrk="1" hangingPunct="1"/>
            <a:r>
              <a:rPr lang="en-GB" altLang="en-US" sz="2200" b="1">
                <a:solidFill>
                  <a:srgbClr val="002060"/>
                </a:solidFill>
                <a:latin typeface="Calibri" pitchFamily="34" charset="0"/>
              </a:rPr>
              <a:t>Europe/Global</a:t>
            </a:r>
          </a:p>
        </p:txBody>
      </p:sp>
      <p:sp>
        <p:nvSpPr>
          <p:cNvPr id="5" name="CasellaDiTesto 8"/>
          <p:cNvSpPr txBox="1"/>
          <p:nvPr/>
        </p:nvSpPr>
        <p:spPr>
          <a:xfrm>
            <a:off x="0" y="0"/>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GB" altLang="en-US" sz="2900" b="1" dirty="0" smtClean="0">
                <a:solidFill>
                  <a:srgbClr val="000066"/>
                </a:solidFill>
                <a:latin typeface="Calibri" charset="0"/>
              </a:rPr>
              <a:t>    Major International Initiatives</a:t>
            </a:r>
            <a:endParaRPr lang="en-GB" altLang="en-US" sz="2900" b="1" dirty="0" smtClean="0">
              <a:solidFill>
                <a:srgbClr val="002060"/>
              </a:solidFill>
              <a:latin typeface="Calibri" charset="0"/>
              <a:ea typeface="AppleGothic" charset="-127"/>
              <a:cs typeface="Calibri" charset="0"/>
            </a:endParaRPr>
          </a:p>
        </p:txBody>
      </p:sp>
      <p:grpSp>
        <p:nvGrpSpPr>
          <p:cNvPr id="2" name="Gruppo 11"/>
          <p:cNvGrpSpPr/>
          <p:nvPr/>
        </p:nvGrpSpPr>
        <p:grpSpPr>
          <a:xfrm>
            <a:off x="5604505" y="3457463"/>
            <a:ext cx="3482808" cy="2678902"/>
            <a:chOff x="706169" y="1196752"/>
            <a:chExt cx="7385685" cy="5024438"/>
          </a:xfrm>
        </p:grpSpPr>
        <p:pic>
          <p:nvPicPr>
            <p:cNvPr id="8" name="Picture 2" descr="Immagine in linea 1"/>
            <p:cNvPicPr>
              <a:picLocks noChangeAspect="1" noChangeArrowheads="1"/>
            </p:cNvPicPr>
            <p:nvPr/>
          </p:nvPicPr>
          <p:blipFill>
            <a:blip r:embed="rId4" cstate="print"/>
            <a:srcRect/>
            <a:stretch>
              <a:fillRect/>
            </a:stretch>
          </p:blipFill>
          <p:spPr bwMode="auto">
            <a:xfrm>
              <a:off x="899789" y="1196752"/>
              <a:ext cx="7002691" cy="5024438"/>
            </a:xfrm>
            <a:prstGeom prst="rect">
              <a:avLst/>
            </a:prstGeom>
            <a:noFill/>
            <a:ln w="9525">
              <a:noFill/>
              <a:miter lim="800000"/>
              <a:headEnd/>
              <a:tailEnd/>
            </a:ln>
          </p:spPr>
        </p:pic>
        <p:sp>
          <p:nvSpPr>
            <p:cNvPr id="9" name="Text Box 4"/>
            <p:cNvSpPr txBox="1">
              <a:spLocks noChangeArrowheads="1"/>
            </p:cNvSpPr>
            <p:nvPr/>
          </p:nvSpPr>
          <p:spPr bwMode="auto">
            <a:xfrm>
              <a:off x="706169" y="1612396"/>
              <a:ext cx="1244064" cy="652674"/>
            </a:xfrm>
            <a:prstGeom prst="rect">
              <a:avLst/>
            </a:prstGeom>
            <a:noFill/>
            <a:ln w="9525">
              <a:noFill/>
              <a:miter lim="800000"/>
              <a:headEnd/>
              <a:tailEnd/>
            </a:ln>
          </p:spPr>
          <p:txBody>
            <a:bodyPr wrap="none" lIns="100783" tIns="50392" rIns="100783" bIns="50392">
              <a:spAutoFit/>
            </a:bodyPr>
            <a:lstStyle/>
            <a:p>
              <a:pPr eaLnBrk="1" hangingPunct="1"/>
              <a:r>
                <a:rPr lang="it-IT" altLang="en-US" sz="1600" b="1" dirty="0" smtClean="0">
                  <a:solidFill>
                    <a:srgbClr val="000066"/>
                  </a:solidFill>
                  <a:latin typeface="Calibri" pitchFamily="34" charset="0"/>
                </a:rPr>
                <a:t>ONC</a:t>
              </a:r>
              <a:endParaRPr lang="it-IT" altLang="en-US" sz="1600" b="1" dirty="0">
                <a:solidFill>
                  <a:srgbClr val="000066"/>
                </a:solidFill>
                <a:latin typeface="Calibri" pitchFamily="34" charset="0"/>
              </a:endParaRPr>
            </a:p>
          </p:txBody>
        </p:sp>
        <p:sp>
          <p:nvSpPr>
            <p:cNvPr id="10" name="Text Box 5"/>
            <p:cNvSpPr txBox="1">
              <a:spLocks noChangeArrowheads="1"/>
            </p:cNvSpPr>
            <p:nvPr/>
          </p:nvSpPr>
          <p:spPr bwMode="auto">
            <a:xfrm>
              <a:off x="6316469" y="1503833"/>
              <a:ext cx="1713173" cy="652674"/>
            </a:xfrm>
            <a:prstGeom prst="rect">
              <a:avLst/>
            </a:prstGeom>
            <a:noFill/>
            <a:ln w="9525">
              <a:noFill/>
              <a:miter lim="800000"/>
              <a:headEnd/>
              <a:tailEnd/>
            </a:ln>
          </p:spPr>
          <p:txBody>
            <a:bodyPr wrap="none" lIns="100783" tIns="50392" rIns="100783" bIns="50392">
              <a:spAutoFit/>
            </a:bodyPr>
            <a:lstStyle/>
            <a:p>
              <a:pPr eaLnBrk="1" hangingPunct="1"/>
              <a:r>
                <a:rPr lang="it-IT" altLang="en-US" sz="1600" b="1" dirty="0" smtClean="0">
                  <a:solidFill>
                    <a:srgbClr val="000066"/>
                  </a:solidFill>
                  <a:latin typeface="Calibri" pitchFamily="34" charset="0"/>
                </a:rPr>
                <a:t>DONET</a:t>
              </a:r>
              <a:endParaRPr lang="it-IT" altLang="en-US" sz="1600" b="1" dirty="0">
                <a:solidFill>
                  <a:srgbClr val="000066"/>
                </a:solidFill>
                <a:latin typeface="Calibri" pitchFamily="34" charset="0"/>
              </a:endParaRPr>
            </a:p>
          </p:txBody>
        </p:sp>
        <p:sp>
          <p:nvSpPr>
            <p:cNvPr id="11" name="Text Box 6"/>
            <p:cNvSpPr txBox="1">
              <a:spLocks noChangeArrowheads="1"/>
            </p:cNvSpPr>
            <p:nvPr/>
          </p:nvSpPr>
          <p:spPr bwMode="auto">
            <a:xfrm>
              <a:off x="6660829" y="5064479"/>
              <a:ext cx="1431025" cy="652674"/>
            </a:xfrm>
            <a:prstGeom prst="rect">
              <a:avLst/>
            </a:prstGeom>
            <a:noFill/>
            <a:ln w="9525">
              <a:noFill/>
              <a:miter lim="800000"/>
              <a:headEnd/>
              <a:tailEnd/>
            </a:ln>
          </p:spPr>
          <p:txBody>
            <a:bodyPr wrap="none" lIns="100783" tIns="50392" rIns="100783" bIns="50392">
              <a:spAutoFit/>
            </a:bodyPr>
            <a:lstStyle/>
            <a:p>
              <a:pPr eaLnBrk="1" hangingPunct="1"/>
              <a:r>
                <a:rPr lang="it-IT" altLang="en-US" sz="1600" b="1" dirty="0" smtClean="0">
                  <a:solidFill>
                    <a:srgbClr val="000066"/>
                  </a:solidFill>
                  <a:latin typeface="Calibri" pitchFamily="34" charset="0"/>
                </a:rPr>
                <a:t>IMOS</a:t>
              </a:r>
              <a:endParaRPr lang="it-IT" altLang="en-US" sz="1600" b="1" dirty="0">
                <a:solidFill>
                  <a:srgbClr val="000066"/>
                </a:solidFill>
                <a:latin typeface="Calibri" pitchFamily="34" charset="0"/>
              </a:endParaRPr>
            </a:p>
          </p:txBody>
        </p:sp>
        <p:sp>
          <p:nvSpPr>
            <p:cNvPr id="12" name="Text Box 7"/>
            <p:cNvSpPr txBox="1">
              <a:spLocks noChangeArrowheads="1"/>
            </p:cNvSpPr>
            <p:nvPr/>
          </p:nvSpPr>
          <p:spPr bwMode="auto">
            <a:xfrm>
              <a:off x="6027909" y="3768254"/>
              <a:ext cx="1874572" cy="652674"/>
            </a:xfrm>
            <a:prstGeom prst="rect">
              <a:avLst/>
            </a:prstGeom>
            <a:noFill/>
            <a:ln w="9525">
              <a:noFill/>
              <a:miter lim="800000"/>
              <a:headEnd/>
              <a:tailEnd/>
            </a:ln>
          </p:spPr>
          <p:txBody>
            <a:bodyPr wrap="none" lIns="100783" tIns="50392" rIns="100783" bIns="50392">
              <a:spAutoFit/>
            </a:bodyPr>
            <a:lstStyle/>
            <a:p>
              <a:pPr eaLnBrk="1" hangingPunct="1"/>
              <a:r>
                <a:rPr lang="it-IT" altLang="en-US" sz="1600" b="1" dirty="0" smtClean="0">
                  <a:solidFill>
                    <a:srgbClr val="000066"/>
                  </a:solidFill>
                  <a:latin typeface="Calibri" pitchFamily="34" charset="0"/>
                </a:rPr>
                <a:t>MACHO</a:t>
              </a:r>
              <a:endParaRPr lang="it-IT" altLang="en-US" sz="1600" b="1" dirty="0">
                <a:solidFill>
                  <a:srgbClr val="000066"/>
                </a:solidFill>
                <a:latin typeface="Calibri" pitchFamily="34" charset="0"/>
              </a:endParaRPr>
            </a:p>
          </p:txBody>
        </p:sp>
        <p:sp>
          <p:nvSpPr>
            <p:cNvPr id="13" name="Text Box 8"/>
            <p:cNvSpPr txBox="1">
              <a:spLocks noChangeArrowheads="1"/>
            </p:cNvSpPr>
            <p:nvPr/>
          </p:nvSpPr>
          <p:spPr bwMode="auto">
            <a:xfrm>
              <a:off x="6215020" y="2921319"/>
              <a:ext cx="1784966" cy="652674"/>
            </a:xfrm>
            <a:prstGeom prst="rect">
              <a:avLst/>
            </a:prstGeom>
            <a:noFill/>
            <a:ln w="9525">
              <a:noFill/>
              <a:miter lim="800000"/>
              <a:headEnd/>
              <a:tailEnd/>
            </a:ln>
          </p:spPr>
          <p:txBody>
            <a:bodyPr wrap="none" lIns="100783" tIns="50392" rIns="100783" bIns="50392">
              <a:spAutoFit/>
            </a:bodyPr>
            <a:lstStyle/>
            <a:p>
              <a:pPr eaLnBrk="1" hangingPunct="1"/>
              <a:r>
                <a:rPr lang="it-IT" altLang="en-US" sz="1600" b="1" dirty="0" smtClean="0">
                  <a:solidFill>
                    <a:srgbClr val="000066"/>
                  </a:solidFill>
                  <a:latin typeface="Calibri" pitchFamily="34" charset="0"/>
                </a:rPr>
                <a:t>ECSSOS</a:t>
              </a:r>
              <a:endParaRPr lang="it-IT" altLang="en-US" sz="1600" b="1" dirty="0">
                <a:solidFill>
                  <a:srgbClr val="000066"/>
                </a:solidFill>
                <a:latin typeface="Calibri" pitchFamily="34" charset="0"/>
              </a:endParaRPr>
            </a:p>
          </p:txBody>
        </p:sp>
        <p:sp>
          <p:nvSpPr>
            <p:cNvPr id="14" name="Text Box 9"/>
            <p:cNvSpPr txBox="1">
              <a:spLocks noChangeArrowheads="1"/>
            </p:cNvSpPr>
            <p:nvPr/>
          </p:nvSpPr>
          <p:spPr bwMode="auto">
            <a:xfrm>
              <a:off x="899790" y="4200330"/>
              <a:ext cx="1138682" cy="652674"/>
            </a:xfrm>
            <a:prstGeom prst="rect">
              <a:avLst/>
            </a:prstGeom>
            <a:noFill/>
            <a:ln w="9525">
              <a:noFill/>
              <a:miter lim="800000"/>
              <a:headEnd/>
              <a:tailEnd/>
            </a:ln>
          </p:spPr>
          <p:txBody>
            <a:bodyPr wrap="none" lIns="100783" tIns="50392" rIns="100783" bIns="50392">
              <a:spAutoFit/>
            </a:bodyPr>
            <a:lstStyle/>
            <a:p>
              <a:pPr eaLnBrk="1" hangingPunct="1"/>
              <a:r>
                <a:rPr lang="it-IT" altLang="en-US" sz="1600" b="1" dirty="0" smtClean="0">
                  <a:solidFill>
                    <a:srgbClr val="000066"/>
                  </a:solidFill>
                  <a:latin typeface="Calibri" pitchFamily="34" charset="0"/>
                </a:rPr>
                <a:t>OOI</a:t>
              </a:r>
              <a:endParaRPr lang="it-IT" altLang="en-US" sz="1600" b="1" dirty="0">
                <a:solidFill>
                  <a:srgbClr val="000066"/>
                </a:solidFill>
                <a:latin typeface="Calibri" pitchFamily="34" charset="0"/>
              </a:endParaRPr>
            </a:p>
          </p:txBody>
        </p:sp>
      </p:grpSp>
    </p:spTree>
  </p:cSld>
  <p:clrMapOvr>
    <a:masterClrMapping/>
  </p:clrMapOvr>
  <p:transition spd="med">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9" name="Rectangle 3"/>
          <p:cNvSpPr>
            <a:spLocks noChangeArrowheads="1"/>
          </p:cNvSpPr>
          <p:nvPr/>
        </p:nvSpPr>
        <p:spPr bwMode="auto">
          <a:xfrm>
            <a:off x="7081494" y="5446723"/>
            <a:ext cx="2062506" cy="699301"/>
          </a:xfrm>
          <a:prstGeom prst="rect">
            <a:avLst/>
          </a:prstGeom>
          <a:noFill/>
          <a:ln w="9525">
            <a:noFill/>
            <a:miter lim="800000"/>
            <a:headEnd/>
            <a:tailEnd/>
          </a:ln>
        </p:spPr>
        <p:txBody>
          <a:bodyPr wrap="square" lIns="82936" tIns="41469" rIns="82936" bIns="41469">
            <a:spAutoFit/>
          </a:bodyPr>
          <a:lstStyle/>
          <a:p>
            <a:pPr defTabSz="827088"/>
            <a:r>
              <a:rPr lang="it-IT" altLang="en-US" sz="2000" b="1" dirty="0" smtClean="0">
                <a:solidFill>
                  <a:srgbClr val="002060"/>
                </a:solidFill>
                <a:latin typeface="Calibri" pitchFamily="-101" charset="0"/>
              </a:rPr>
              <a:t>4 test sites active</a:t>
            </a:r>
          </a:p>
          <a:p>
            <a:pPr defTabSz="827088"/>
            <a:r>
              <a:rPr lang="it-IT" altLang="en-US" sz="2000" b="1" dirty="0" smtClean="0">
                <a:solidFill>
                  <a:srgbClr val="002060"/>
                </a:solidFill>
                <a:latin typeface="Calibri" pitchFamily="-101" charset="0"/>
              </a:rPr>
              <a:t>   (3 cabled)</a:t>
            </a:r>
            <a:endParaRPr lang="it-IT" altLang="en-US" sz="2000" b="1" dirty="0">
              <a:solidFill>
                <a:srgbClr val="002060"/>
              </a:solidFill>
              <a:latin typeface="Calibri" pitchFamily="-101" charset="0"/>
            </a:endParaRPr>
          </a:p>
        </p:txBody>
      </p:sp>
      <p:grpSp>
        <p:nvGrpSpPr>
          <p:cNvPr id="2" name="Group 78"/>
          <p:cNvGrpSpPr/>
          <p:nvPr/>
        </p:nvGrpSpPr>
        <p:grpSpPr>
          <a:xfrm>
            <a:off x="251520" y="1196752"/>
            <a:ext cx="8230991" cy="5040560"/>
            <a:chOff x="251520" y="1196752"/>
            <a:chExt cx="8230991" cy="5040560"/>
          </a:xfrm>
        </p:grpSpPr>
        <p:sp>
          <p:nvSpPr>
            <p:cNvPr id="59" name="Rettangolo 58"/>
            <p:cNvSpPr/>
            <p:nvPr/>
          </p:nvSpPr>
          <p:spPr>
            <a:xfrm>
              <a:off x="251520" y="5364109"/>
              <a:ext cx="4932482" cy="873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0" name="Rettangolo 109"/>
            <p:cNvSpPr/>
            <p:nvPr/>
          </p:nvSpPr>
          <p:spPr>
            <a:xfrm>
              <a:off x="3084863" y="5492667"/>
              <a:ext cx="629380" cy="576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9" name="Rettangolo 108"/>
            <p:cNvSpPr/>
            <p:nvPr/>
          </p:nvSpPr>
          <p:spPr>
            <a:xfrm>
              <a:off x="1164088" y="5492358"/>
              <a:ext cx="630922" cy="5766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365" name="Rectangle 3"/>
            <p:cNvSpPr>
              <a:spLocks noChangeArrowheads="1"/>
            </p:cNvSpPr>
            <p:nvPr/>
          </p:nvSpPr>
          <p:spPr bwMode="auto">
            <a:xfrm>
              <a:off x="1597874" y="5452422"/>
              <a:ext cx="1381566" cy="637746"/>
            </a:xfrm>
            <a:prstGeom prst="rect">
              <a:avLst/>
            </a:prstGeom>
            <a:noFill/>
            <a:ln w="9525">
              <a:noFill/>
              <a:miter lim="800000"/>
              <a:headEnd/>
              <a:tailEnd/>
            </a:ln>
          </p:spPr>
          <p:txBody>
            <a:bodyPr wrap="square" lIns="82936" tIns="41469" rIns="82936" bIns="41469">
              <a:spAutoFit/>
            </a:bodyPr>
            <a:lstStyle/>
            <a:p>
              <a:pPr algn="ctr" defTabSz="827088"/>
              <a:r>
                <a:rPr lang="it-IT" altLang="en-US" b="1" dirty="0">
                  <a:solidFill>
                    <a:srgbClr val="002060"/>
                  </a:solidFill>
                  <a:latin typeface="Calibri" pitchFamily="-101" charset="0"/>
                </a:rPr>
                <a:t> </a:t>
              </a:r>
              <a:r>
                <a:rPr lang="it-IT" altLang="en-US" b="1" dirty="0" smtClean="0">
                  <a:solidFill>
                    <a:srgbClr val="002060"/>
                  </a:solidFill>
                  <a:latin typeface="Calibri" pitchFamily="-101" charset="0"/>
                </a:rPr>
                <a:t>presently 11 nodes</a:t>
              </a:r>
              <a:endParaRPr lang="it-IT" altLang="en-US" b="1" dirty="0">
                <a:solidFill>
                  <a:srgbClr val="002060"/>
                </a:solidFill>
                <a:latin typeface="Calibri" pitchFamily="-101" charset="0"/>
              </a:endParaRPr>
            </a:p>
          </p:txBody>
        </p:sp>
        <p:grpSp>
          <p:nvGrpSpPr>
            <p:cNvPr id="3" name="Group 63"/>
            <p:cNvGrpSpPr>
              <a:grpSpLocks/>
            </p:cNvGrpSpPr>
            <p:nvPr/>
          </p:nvGrpSpPr>
          <p:grpSpPr bwMode="auto">
            <a:xfrm>
              <a:off x="1261608" y="5620893"/>
              <a:ext cx="419587" cy="384458"/>
              <a:chOff x="4604" y="1797"/>
              <a:chExt cx="272" cy="272"/>
            </a:xfrm>
            <a:noFill/>
          </p:grpSpPr>
          <p:sp>
            <p:nvSpPr>
              <p:cNvPr id="16396" name="Rectangle 59"/>
              <p:cNvSpPr>
                <a:spLocks noChangeArrowheads="1"/>
              </p:cNvSpPr>
              <p:nvPr/>
            </p:nvSpPr>
            <p:spPr bwMode="auto">
              <a:xfrm>
                <a:off x="4604" y="1797"/>
                <a:ext cx="272" cy="182"/>
              </a:xfrm>
              <a:prstGeom prst="rect">
                <a:avLst/>
              </a:prstGeom>
              <a:grpFill/>
              <a:ln w="38100">
                <a:solidFill>
                  <a:schemeClr val="bg1"/>
                </a:solidFill>
                <a:miter lim="800000"/>
                <a:headEnd/>
                <a:tailEnd/>
              </a:ln>
            </p:spPr>
            <p:txBody>
              <a:bodyPr wrap="none" anchor="ctr"/>
              <a:lstStyle/>
              <a:p>
                <a:pPr>
                  <a:defRPr/>
                </a:pPr>
                <a:endParaRPr lang="en-US" altLang="en-US"/>
              </a:p>
            </p:txBody>
          </p:sp>
          <p:sp>
            <p:nvSpPr>
              <p:cNvPr id="16397" name="Line 60"/>
              <p:cNvSpPr>
                <a:spLocks noChangeShapeType="1"/>
              </p:cNvSpPr>
              <p:nvPr/>
            </p:nvSpPr>
            <p:spPr bwMode="auto">
              <a:xfrm>
                <a:off x="4740" y="1979"/>
                <a:ext cx="136" cy="90"/>
              </a:xfrm>
              <a:prstGeom prst="line">
                <a:avLst/>
              </a:prstGeom>
              <a:grpFill/>
              <a:ln w="38100">
                <a:solidFill>
                  <a:schemeClr val="bg1"/>
                </a:solidFill>
                <a:round/>
                <a:headEnd/>
                <a:tailEnd type="triangle" w="med" len="med"/>
              </a:ln>
            </p:spPr>
            <p:txBody>
              <a:bodyPr/>
              <a:lstStyle/>
              <a:p>
                <a:pPr>
                  <a:defRPr/>
                </a:pPr>
                <a:endParaRPr lang="en-GB"/>
              </a:p>
            </p:txBody>
          </p:sp>
        </p:grpSp>
        <p:sp>
          <p:nvSpPr>
            <p:cNvPr id="70" name="Stella a 5 punte 69"/>
            <p:cNvSpPr>
              <a:spLocks noChangeAspect="1"/>
            </p:cNvSpPr>
            <p:nvPr/>
          </p:nvSpPr>
          <p:spPr>
            <a:xfrm>
              <a:off x="3223697" y="5583127"/>
              <a:ext cx="350170" cy="319440"/>
            </a:xfrm>
            <a:prstGeom prst="star5">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5368" name="Rectangle 3"/>
            <p:cNvSpPr>
              <a:spLocks noChangeArrowheads="1"/>
            </p:cNvSpPr>
            <p:nvPr/>
          </p:nvSpPr>
          <p:spPr bwMode="auto">
            <a:xfrm>
              <a:off x="3714605" y="5446723"/>
              <a:ext cx="3078737" cy="699301"/>
            </a:xfrm>
            <a:prstGeom prst="rect">
              <a:avLst/>
            </a:prstGeom>
            <a:noFill/>
            <a:ln w="9525">
              <a:noFill/>
              <a:miter lim="800000"/>
              <a:headEnd/>
              <a:tailEnd/>
            </a:ln>
          </p:spPr>
          <p:txBody>
            <a:bodyPr wrap="square" lIns="82936" tIns="41469" rIns="82936" bIns="41469">
              <a:spAutoFit/>
            </a:bodyPr>
            <a:lstStyle/>
            <a:p>
              <a:pPr defTabSz="827088"/>
              <a:r>
                <a:rPr lang="it-IT" altLang="en-US" sz="2000" b="1" dirty="0" smtClean="0">
                  <a:solidFill>
                    <a:srgbClr val="002060"/>
                  </a:solidFill>
                  <a:latin typeface="Calibri" pitchFamily="-101" charset="0"/>
                </a:rPr>
                <a:t>9 out 11 </a:t>
              </a:r>
              <a:r>
                <a:rPr lang="en-GB" altLang="en-US" sz="2000" b="1" dirty="0" smtClean="0">
                  <a:solidFill>
                    <a:srgbClr val="002060"/>
                  </a:solidFill>
                  <a:latin typeface="Calibri" pitchFamily="-101" charset="0"/>
                </a:rPr>
                <a:t>nodes operating </a:t>
              </a:r>
            </a:p>
            <a:p>
              <a:pPr defTabSz="827088"/>
              <a:r>
                <a:rPr lang="it-IT" altLang="en-US" sz="2000" b="1" dirty="0" smtClean="0">
                  <a:solidFill>
                    <a:srgbClr val="002060"/>
                  </a:solidFill>
                  <a:latin typeface="Calibri" pitchFamily="-101" charset="0"/>
                </a:rPr>
                <a:t>   (cabled &amp; autonomous) </a:t>
              </a:r>
              <a:endParaRPr lang="it-IT" altLang="en-US" sz="2000" b="1" dirty="0">
                <a:solidFill>
                  <a:srgbClr val="002060"/>
                </a:solidFill>
                <a:latin typeface="Calibri" pitchFamily="-101" charset="0"/>
              </a:endParaRPr>
            </a:p>
          </p:txBody>
        </p:sp>
        <p:grpSp>
          <p:nvGrpSpPr>
            <p:cNvPr id="4" name="Group 62"/>
            <p:cNvGrpSpPr>
              <a:grpSpLocks/>
            </p:cNvGrpSpPr>
            <p:nvPr/>
          </p:nvGrpSpPr>
          <p:grpSpPr bwMode="auto">
            <a:xfrm>
              <a:off x="6583428" y="5492335"/>
              <a:ext cx="431928" cy="387285"/>
              <a:chOff x="4596" y="2464"/>
              <a:chExt cx="280" cy="274"/>
            </a:xfrm>
          </p:grpSpPr>
          <p:sp>
            <p:nvSpPr>
              <p:cNvPr id="15414" name="Rectangle 58"/>
              <p:cNvSpPr>
                <a:spLocks noChangeArrowheads="1"/>
              </p:cNvSpPr>
              <p:nvPr/>
            </p:nvSpPr>
            <p:spPr bwMode="auto">
              <a:xfrm>
                <a:off x="4596" y="2464"/>
                <a:ext cx="272" cy="182"/>
              </a:xfrm>
              <a:prstGeom prst="rect">
                <a:avLst/>
              </a:prstGeom>
              <a:noFill/>
              <a:ln w="38100">
                <a:solidFill>
                  <a:schemeClr val="accent1"/>
                </a:solidFill>
                <a:miter lim="800000"/>
                <a:headEnd/>
                <a:tailEnd/>
              </a:ln>
            </p:spPr>
            <p:txBody>
              <a:bodyPr wrap="none" anchor="ctr"/>
              <a:lstStyle/>
              <a:p>
                <a:endParaRPr lang="en-US" altLang="en-US"/>
              </a:p>
            </p:txBody>
          </p:sp>
          <p:sp>
            <p:nvSpPr>
              <p:cNvPr id="15415" name="Line 61"/>
              <p:cNvSpPr>
                <a:spLocks noChangeShapeType="1"/>
              </p:cNvSpPr>
              <p:nvPr/>
            </p:nvSpPr>
            <p:spPr bwMode="auto">
              <a:xfrm>
                <a:off x="4740" y="2648"/>
                <a:ext cx="136" cy="90"/>
              </a:xfrm>
              <a:prstGeom prst="line">
                <a:avLst/>
              </a:prstGeom>
              <a:noFill/>
              <a:ln w="38100">
                <a:solidFill>
                  <a:schemeClr val="accent1"/>
                </a:solidFill>
                <a:round/>
                <a:headEnd/>
                <a:tailEnd type="triangle" w="med" len="med"/>
              </a:ln>
            </p:spPr>
            <p:txBody>
              <a:bodyPr/>
              <a:lstStyle/>
              <a:p>
                <a:endParaRPr lang="en-GB"/>
              </a:p>
            </p:txBody>
          </p:sp>
        </p:grpSp>
        <p:pic>
          <p:nvPicPr>
            <p:cNvPr id="15371" name="Picture 2"/>
            <p:cNvPicPr>
              <a:picLocks noChangeAspect="1" noChangeArrowheads="1"/>
            </p:cNvPicPr>
            <p:nvPr/>
          </p:nvPicPr>
          <p:blipFill>
            <a:blip r:embed="rId3" cstate="print"/>
            <a:srcRect/>
            <a:stretch>
              <a:fillRect/>
            </a:stretch>
          </p:blipFill>
          <p:spPr bwMode="auto">
            <a:xfrm>
              <a:off x="971600" y="1196752"/>
              <a:ext cx="7510911" cy="3868611"/>
            </a:xfrm>
            <a:prstGeom prst="rect">
              <a:avLst/>
            </a:prstGeom>
            <a:noFill/>
            <a:ln w="9525">
              <a:noFill/>
              <a:miter lim="800000"/>
              <a:headEnd/>
              <a:tailEnd/>
            </a:ln>
          </p:spPr>
        </p:pic>
        <p:cxnSp>
          <p:nvCxnSpPr>
            <p:cNvPr id="66" name="Connettore 2 65"/>
            <p:cNvCxnSpPr>
              <a:cxnSpLocks noChangeShapeType="1"/>
            </p:cNvCxnSpPr>
            <p:nvPr/>
          </p:nvCxnSpPr>
          <p:spPr bwMode="auto">
            <a:xfrm flipH="1">
              <a:off x="4734310" y="3141659"/>
              <a:ext cx="231390" cy="460785"/>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67" name="Connettore 2 66"/>
            <p:cNvCxnSpPr>
              <a:cxnSpLocks noChangeShapeType="1"/>
            </p:cNvCxnSpPr>
            <p:nvPr/>
          </p:nvCxnSpPr>
          <p:spPr bwMode="auto">
            <a:xfrm flipH="1">
              <a:off x="6193608" y="1752237"/>
              <a:ext cx="985721" cy="108836"/>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68" name="Connettore 2 67"/>
            <p:cNvCxnSpPr>
              <a:cxnSpLocks noChangeShapeType="1"/>
            </p:cNvCxnSpPr>
            <p:nvPr/>
          </p:nvCxnSpPr>
          <p:spPr bwMode="auto">
            <a:xfrm>
              <a:off x="1849652" y="2586173"/>
              <a:ext cx="573847" cy="500361"/>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69" name="Connettore 2 68"/>
            <p:cNvCxnSpPr>
              <a:cxnSpLocks noChangeShapeType="1"/>
            </p:cNvCxnSpPr>
            <p:nvPr/>
          </p:nvCxnSpPr>
          <p:spPr bwMode="auto">
            <a:xfrm flipH="1">
              <a:off x="1440864" y="3697144"/>
              <a:ext cx="188197" cy="220498"/>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71" name="Connettore 2 70"/>
            <p:cNvCxnSpPr>
              <a:cxnSpLocks noChangeShapeType="1"/>
            </p:cNvCxnSpPr>
            <p:nvPr/>
          </p:nvCxnSpPr>
          <p:spPr bwMode="auto">
            <a:xfrm flipV="1">
              <a:off x="1932952" y="4761472"/>
              <a:ext cx="558421" cy="128623"/>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72" name="Connettore 2 71"/>
            <p:cNvCxnSpPr>
              <a:cxnSpLocks noChangeShapeType="1"/>
            </p:cNvCxnSpPr>
            <p:nvPr/>
          </p:nvCxnSpPr>
          <p:spPr bwMode="auto">
            <a:xfrm flipH="1" flipV="1">
              <a:off x="2997345" y="4307754"/>
              <a:ext cx="245274" cy="443823"/>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73" name="Connettore 2 72"/>
            <p:cNvCxnSpPr>
              <a:cxnSpLocks noChangeShapeType="1"/>
            </p:cNvCxnSpPr>
            <p:nvPr/>
          </p:nvCxnSpPr>
          <p:spPr bwMode="auto">
            <a:xfrm flipH="1" flipV="1">
              <a:off x="5587368" y="4309168"/>
              <a:ext cx="194367" cy="442409"/>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74" name="Connettore 2 73"/>
            <p:cNvCxnSpPr>
              <a:cxnSpLocks noChangeShapeType="1"/>
            </p:cNvCxnSpPr>
            <p:nvPr/>
          </p:nvCxnSpPr>
          <p:spPr bwMode="auto">
            <a:xfrm>
              <a:off x="6256855" y="3954392"/>
              <a:ext cx="21596" cy="243113"/>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75" name="Connettore 2 74"/>
            <p:cNvCxnSpPr>
              <a:cxnSpLocks noChangeShapeType="1"/>
            </p:cNvCxnSpPr>
            <p:nvPr/>
          </p:nvCxnSpPr>
          <p:spPr bwMode="auto">
            <a:xfrm flipH="1">
              <a:off x="6889321" y="3704212"/>
              <a:ext cx="595443" cy="149826"/>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76" name="Connettore 2 75"/>
            <p:cNvCxnSpPr>
              <a:cxnSpLocks noChangeShapeType="1"/>
            </p:cNvCxnSpPr>
            <p:nvPr/>
          </p:nvCxnSpPr>
          <p:spPr bwMode="auto">
            <a:xfrm flipV="1">
              <a:off x="4308553" y="1637748"/>
              <a:ext cx="806779" cy="114489"/>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cxnSp>
          <p:nvCxnSpPr>
            <p:cNvPr id="77" name="Connettore 2 76"/>
            <p:cNvCxnSpPr>
              <a:cxnSpLocks noChangeShapeType="1"/>
            </p:cNvCxnSpPr>
            <p:nvPr/>
          </p:nvCxnSpPr>
          <p:spPr bwMode="auto">
            <a:xfrm flipH="1" flipV="1">
              <a:off x="4106473" y="3889373"/>
              <a:ext cx="168143" cy="474919"/>
            </a:xfrm>
            <a:prstGeom prst="straightConnector1">
              <a:avLst/>
            </a:prstGeom>
            <a:noFill/>
            <a:ln w="25400">
              <a:solidFill>
                <a:srgbClr val="4BACC6"/>
              </a:solidFill>
              <a:round/>
              <a:headEnd/>
              <a:tailEnd type="arrow" w="med" len="med"/>
            </a:ln>
            <a:effectLst>
              <a:outerShdw blurRad="63500" dist="20000" dir="5400000" rotWithShape="0">
                <a:srgbClr val="000000">
                  <a:alpha val="37999"/>
                </a:srgbClr>
              </a:outerShdw>
            </a:effectLst>
          </p:spPr>
        </p:cxnSp>
        <p:cxnSp>
          <p:nvCxnSpPr>
            <p:cNvPr id="78" name="Connettore 2 77"/>
            <p:cNvCxnSpPr>
              <a:cxnSpLocks noChangeShapeType="1"/>
            </p:cNvCxnSpPr>
            <p:nvPr/>
          </p:nvCxnSpPr>
          <p:spPr bwMode="auto">
            <a:xfrm flipH="1">
              <a:off x="4763620" y="2362848"/>
              <a:ext cx="612411" cy="308132"/>
            </a:xfrm>
            <a:prstGeom prst="straightConnector1">
              <a:avLst/>
            </a:prstGeom>
            <a:noFill/>
            <a:ln w="25400">
              <a:solidFill>
                <a:srgbClr val="4BACC6"/>
              </a:solidFill>
              <a:round/>
              <a:headEnd/>
              <a:tailEnd type="arrow" w="med" len="med"/>
            </a:ln>
            <a:effectLst>
              <a:outerShdw blurRad="63500" dist="20000" dir="5400000" rotWithShape="0">
                <a:srgbClr val="000000">
                  <a:alpha val="37999"/>
                </a:srgbClr>
              </a:outerShdw>
            </a:effectLst>
          </p:spPr>
        </p:cxnSp>
        <p:sp>
          <p:nvSpPr>
            <p:cNvPr id="15384" name="CasellaDiTesto 40"/>
            <p:cNvSpPr txBox="1">
              <a:spLocks noChangeArrowheads="1"/>
            </p:cNvSpPr>
            <p:nvPr/>
          </p:nvSpPr>
          <p:spPr bwMode="auto">
            <a:xfrm>
              <a:off x="4063281" y="2474510"/>
              <a:ext cx="893164" cy="209191"/>
            </a:xfrm>
            <a:prstGeom prst="rect">
              <a:avLst/>
            </a:prstGeom>
            <a:noFill/>
            <a:ln w="9525">
              <a:noFill/>
              <a:miter lim="800000"/>
              <a:headEnd/>
              <a:tailEnd/>
            </a:ln>
          </p:spPr>
          <p:txBody>
            <a:bodyPr lIns="82936" tIns="41469" rIns="82936" bIns="41469">
              <a:spAutoFit/>
            </a:bodyPr>
            <a:lstStyle/>
            <a:p>
              <a:pPr defTabSz="827088"/>
              <a:r>
                <a:rPr lang="it-IT" altLang="en-US" sz="1000" b="1">
                  <a:solidFill>
                    <a:srgbClr val="33CCCC"/>
                  </a:solidFill>
                  <a:latin typeface="Calibri" pitchFamily="-101" charset="0"/>
                </a:rPr>
                <a:t>Koljö Fjord</a:t>
              </a:r>
              <a:endParaRPr lang="en-GB" altLang="en-US" sz="1000" b="1">
                <a:solidFill>
                  <a:srgbClr val="33CCCC"/>
                </a:solidFill>
                <a:latin typeface="Calibri" pitchFamily="-101" charset="0"/>
              </a:endParaRPr>
            </a:p>
          </p:txBody>
        </p:sp>
        <p:sp>
          <p:nvSpPr>
            <p:cNvPr id="15385" name="CasellaDiTesto 41"/>
            <p:cNvSpPr txBox="1">
              <a:spLocks noChangeArrowheads="1"/>
            </p:cNvSpPr>
            <p:nvPr/>
          </p:nvSpPr>
          <p:spPr bwMode="auto">
            <a:xfrm>
              <a:off x="3654492" y="3807393"/>
              <a:ext cx="741990" cy="195056"/>
            </a:xfrm>
            <a:prstGeom prst="rect">
              <a:avLst/>
            </a:prstGeom>
            <a:noFill/>
            <a:ln w="9525">
              <a:noFill/>
              <a:miter lim="800000"/>
              <a:headEnd/>
              <a:tailEnd/>
            </a:ln>
          </p:spPr>
          <p:txBody>
            <a:bodyPr lIns="82936" tIns="41469" rIns="82936" bIns="41469">
              <a:spAutoFit/>
            </a:bodyPr>
            <a:lstStyle/>
            <a:p>
              <a:pPr defTabSz="827088"/>
              <a:r>
                <a:rPr lang="it-IT" altLang="en-US" sz="900" b="1">
                  <a:solidFill>
                    <a:srgbClr val="33CCCC"/>
                  </a:solidFill>
                  <a:latin typeface="Calibri" pitchFamily="-101" charset="0"/>
                  <a:cs typeface="Arial" charset="0"/>
                </a:rPr>
                <a:t>OBSEA</a:t>
              </a:r>
              <a:endParaRPr lang="en-GB" altLang="en-US" sz="900" b="1">
                <a:solidFill>
                  <a:srgbClr val="33CCCC"/>
                </a:solidFill>
                <a:latin typeface="Calibri" pitchFamily="-101" charset="0"/>
                <a:cs typeface="Arial" charset="0"/>
              </a:endParaRPr>
            </a:p>
          </p:txBody>
        </p:sp>
        <p:pic>
          <p:nvPicPr>
            <p:cNvPr id="15386" name="Picture 3"/>
            <p:cNvPicPr>
              <a:picLocks noChangeAspect="1" noChangeArrowheads="1"/>
            </p:cNvPicPr>
            <p:nvPr/>
          </p:nvPicPr>
          <p:blipFill>
            <a:blip r:embed="rId4" cstate="print"/>
            <a:srcRect/>
            <a:stretch>
              <a:fillRect/>
            </a:stretch>
          </p:blipFill>
          <p:spPr bwMode="auto">
            <a:xfrm>
              <a:off x="3736250" y="4085843"/>
              <a:ext cx="1022742" cy="518736"/>
            </a:xfrm>
            <a:prstGeom prst="rect">
              <a:avLst/>
            </a:prstGeom>
            <a:noFill/>
            <a:ln w="28575">
              <a:solidFill>
                <a:schemeClr val="accent1"/>
              </a:solidFill>
              <a:miter lim="800000"/>
              <a:headEnd/>
              <a:tailEnd/>
            </a:ln>
          </p:spPr>
        </p:pic>
        <p:pic>
          <p:nvPicPr>
            <p:cNvPr id="15387" name="Picture 2" descr="Z:\Backup\Documenti\Filmati+foto\NEARESTfotoselez\DSC_0006.JPG"/>
            <p:cNvPicPr>
              <a:picLocks noChangeAspect="1" noChangeArrowheads="1"/>
            </p:cNvPicPr>
            <p:nvPr/>
          </p:nvPicPr>
          <p:blipFill>
            <a:blip r:embed="rId5" cstate="print"/>
            <a:srcRect/>
            <a:stretch>
              <a:fillRect/>
            </a:stretch>
          </p:blipFill>
          <p:spPr bwMode="auto">
            <a:xfrm>
              <a:off x="2739731" y="4734616"/>
              <a:ext cx="1114816" cy="656523"/>
            </a:xfrm>
            <a:prstGeom prst="rect">
              <a:avLst/>
            </a:prstGeom>
            <a:noFill/>
            <a:ln w="28575">
              <a:solidFill>
                <a:schemeClr val="bg1"/>
              </a:solidFill>
              <a:miter lim="800000"/>
              <a:headEnd/>
              <a:tailEnd/>
            </a:ln>
          </p:spPr>
        </p:pic>
        <p:pic>
          <p:nvPicPr>
            <p:cNvPr id="15388" name="Picture 59"/>
            <p:cNvPicPr>
              <a:picLocks noChangeAspect="1" noChangeArrowheads="1"/>
            </p:cNvPicPr>
            <p:nvPr/>
          </p:nvPicPr>
          <p:blipFill>
            <a:blip r:embed="rId6" cstate="print"/>
            <a:srcRect/>
            <a:stretch>
              <a:fillRect/>
            </a:stretch>
          </p:blipFill>
          <p:spPr bwMode="auto">
            <a:xfrm>
              <a:off x="7410719" y="3141659"/>
              <a:ext cx="897792" cy="846656"/>
            </a:xfrm>
            <a:prstGeom prst="rect">
              <a:avLst/>
            </a:prstGeom>
            <a:noFill/>
            <a:ln w="28575">
              <a:solidFill>
                <a:schemeClr val="bg1"/>
              </a:solidFill>
              <a:miter lim="800000"/>
              <a:headEnd/>
              <a:tailEnd/>
            </a:ln>
          </p:spPr>
        </p:pic>
        <p:pic>
          <p:nvPicPr>
            <p:cNvPr id="15389" name="Picture 93"/>
            <p:cNvPicPr>
              <a:picLocks noChangeAspect="1" noChangeArrowheads="1"/>
            </p:cNvPicPr>
            <p:nvPr/>
          </p:nvPicPr>
          <p:blipFill>
            <a:blip r:embed="rId7" cstate="print"/>
            <a:srcRect/>
            <a:stretch>
              <a:fillRect/>
            </a:stretch>
          </p:blipFill>
          <p:spPr bwMode="auto">
            <a:xfrm>
              <a:off x="6687240" y="1475201"/>
              <a:ext cx="1224823" cy="620505"/>
            </a:xfrm>
            <a:prstGeom prst="rect">
              <a:avLst/>
            </a:prstGeom>
            <a:noFill/>
            <a:ln w="28575">
              <a:solidFill>
                <a:schemeClr val="bg1"/>
              </a:solidFill>
              <a:miter lim="800000"/>
              <a:headEnd/>
              <a:tailEnd/>
            </a:ln>
          </p:spPr>
        </p:pic>
        <p:pic>
          <p:nvPicPr>
            <p:cNvPr id="15390" name="Picture 2" descr="Lander am HMMV"/>
            <p:cNvPicPr>
              <a:picLocks noChangeAspect="1" noChangeArrowheads="1"/>
            </p:cNvPicPr>
            <p:nvPr/>
          </p:nvPicPr>
          <p:blipFill>
            <a:blip r:embed="rId8" cstate="print"/>
            <a:srcRect/>
            <a:stretch>
              <a:fillRect/>
            </a:stretch>
          </p:blipFill>
          <p:spPr bwMode="auto">
            <a:xfrm>
              <a:off x="3325919" y="1316895"/>
              <a:ext cx="1261845" cy="712379"/>
            </a:xfrm>
            <a:prstGeom prst="rect">
              <a:avLst/>
            </a:prstGeom>
            <a:noFill/>
            <a:ln w="28575">
              <a:solidFill>
                <a:schemeClr val="bg1"/>
              </a:solidFill>
              <a:miter lim="800000"/>
              <a:headEnd/>
              <a:tailEnd/>
            </a:ln>
          </p:spPr>
        </p:pic>
        <p:cxnSp>
          <p:nvCxnSpPr>
            <p:cNvPr id="86" name="Connettore 2 85"/>
            <p:cNvCxnSpPr>
              <a:cxnSpLocks noChangeShapeType="1"/>
            </p:cNvCxnSpPr>
            <p:nvPr/>
          </p:nvCxnSpPr>
          <p:spPr bwMode="auto">
            <a:xfrm flipV="1">
              <a:off x="3435443" y="3352262"/>
              <a:ext cx="328574" cy="216258"/>
            </a:xfrm>
            <a:prstGeom prst="straightConnector1">
              <a:avLst/>
            </a:prstGeom>
            <a:noFill/>
            <a:ln w="25400">
              <a:solidFill>
                <a:srgbClr val="4BACC6"/>
              </a:solidFill>
              <a:round/>
              <a:headEnd/>
              <a:tailEnd type="arrow" w="med" len="med"/>
            </a:ln>
            <a:effectLst>
              <a:outerShdw blurRad="63500" dist="20000" dir="5400000" rotWithShape="0">
                <a:srgbClr val="000000">
                  <a:alpha val="37999"/>
                </a:srgbClr>
              </a:outerShdw>
            </a:effectLst>
          </p:spPr>
        </p:cxnSp>
        <p:sp>
          <p:nvSpPr>
            <p:cNvPr id="15392" name="CasellaDiTesto 53"/>
            <p:cNvSpPr txBox="1">
              <a:spLocks noChangeArrowheads="1"/>
            </p:cNvSpPr>
            <p:nvPr/>
          </p:nvSpPr>
          <p:spPr bwMode="auto">
            <a:xfrm>
              <a:off x="3631353" y="3389012"/>
              <a:ext cx="853056" cy="320854"/>
            </a:xfrm>
            <a:prstGeom prst="rect">
              <a:avLst/>
            </a:prstGeom>
            <a:noFill/>
            <a:ln w="9525">
              <a:noFill/>
              <a:miter lim="800000"/>
              <a:headEnd/>
              <a:tailEnd/>
            </a:ln>
          </p:spPr>
          <p:txBody>
            <a:bodyPr lIns="82936" tIns="41469" rIns="82936" bIns="41469">
              <a:spAutoFit/>
            </a:bodyPr>
            <a:lstStyle/>
            <a:p>
              <a:pPr defTabSz="827088"/>
              <a:r>
                <a:rPr lang="it-IT" altLang="en-US" sz="900" b="1">
                  <a:solidFill>
                    <a:srgbClr val="33CCCC"/>
                  </a:solidFill>
                  <a:latin typeface="Calibri" pitchFamily="-101" charset="0"/>
                  <a:cs typeface="Arial" charset="0"/>
                </a:rPr>
                <a:t>MeDON</a:t>
              </a:r>
            </a:p>
            <a:p>
              <a:pPr defTabSz="827088"/>
              <a:r>
                <a:rPr lang="it-IT" altLang="en-US" sz="900" b="1">
                  <a:solidFill>
                    <a:srgbClr val="33CCCC"/>
                  </a:solidFill>
                  <a:latin typeface="Calibri" pitchFamily="-101" charset="0"/>
                  <a:cs typeface="Arial" charset="0"/>
                </a:rPr>
                <a:t>Molène</a:t>
              </a:r>
              <a:endParaRPr lang="en-GB" altLang="en-US" sz="900" b="1">
                <a:solidFill>
                  <a:srgbClr val="33CCCC"/>
                </a:solidFill>
                <a:latin typeface="Calibri" pitchFamily="-101" charset="0"/>
                <a:cs typeface="Arial" charset="0"/>
              </a:endParaRPr>
            </a:p>
          </p:txBody>
        </p:sp>
        <p:sp>
          <p:nvSpPr>
            <p:cNvPr id="15393" name="CasellaDiTesto 54"/>
            <p:cNvSpPr txBox="1">
              <a:spLocks noChangeArrowheads="1"/>
            </p:cNvSpPr>
            <p:nvPr/>
          </p:nvSpPr>
          <p:spPr bwMode="auto">
            <a:xfrm>
              <a:off x="3037452" y="2989006"/>
              <a:ext cx="817577" cy="195056"/>
            </a:xfrm>
            <a:prstGeom prst="rect">
              <a:avLst/>
            </a:prstGeom>
            <a:noFill/>
            <a:ln w="9525">
              <a:noFill/>
              <a:miter lim="800000"/>
              <a:headEnd/>
              <a:tailEnd/>
            </a:ln>
          </p:spPr>
          <p:txBody>
            <a:bodyPr lIns="82936" tIns="41469" rIns="82936" bIns="41469">
              <a:spAutoFit/>
            </a:bodyPr>
            <a:lstStyle/>
            <a:p>
              <a:pPr defTabSz="827088"/>
              <a:r>
                <a:rPr lang="it-IT" altLang="en-US" sz="900" b="1">
                  <a:solidFill>
                    <a:srgbClr val="33CCCC"/>
                  </a:solidFill>
                  <a:latin typeface="Calibri" pitchFamily="-101" charset="0"/>
                  <a:cs typeface="Arial" charset="0"/>
                </a:rPr>
                <a:t>SmartBay</a:t>
              </a:r>
              <a:endParaRPr lang="en-GB" altLang="en-US" sz="900" b="1">
                <a:solidFill>
                  <a:srgbClr val="33CCCC"/>
                </a:solidFill>
                <a:latin typeface="Calibri" pitchFamily="-101" charset="0"/>
                <a:cs typeface="Arial" charset="0"/>
              </a:endParaRPr>
            </a:p>
          </p:txBody>
        </p:sp>
        <p:cxnSp>
          <p:nvCxnSpPr>
            <p:cNvPr id="89" name="Connettore 2 88"/>
            <p:cNvCxnSpPr>
              <a:cxnSpLocks noChangeShapeType="1"/>
            </p:cNvCxnSpPr>
            <p:nvPr/>
          </p:nvCxnSpPr>
          <p:spPr bwMode="auto">
            <a:xfrm>
              <a:off x="2997345" y="2641298"/>
              <a:ext cx="98726" cy="409900"/>
            </a:xfrm>
            <a:prstGeom prst="straightConnector1">
              <a:avLst/>
            </a:prstGeom>
            <a:noFill/>
            <a:ln w="25400">
              <a:solidFill>
                <a:srgbClr val="4BACC6"/>
              </a:solidFill>
              <a:round/>
              <a:headEnd/>
              <a:tailEnd type="arrow" w="med" len="med"/>
            </a:ln>
            <a:effectLst>
              <a:outerShdw blurRad="63500" dist="20000" dir="5400000" rotWithShape="0">
                <a:srgbClr val="000000">
                  <a:alpha val="37999"/>
                </a:srgbClr>
              </a:outerShdw>
            </a:effectLst>
          </p:spPr>
        </p:cxnSp>
        <p:pic>
          <p:nvPicPr>
            <p:cNvPr id="15395" name="Picture 37" descr="C:\Users\Poalo\Desktop\SmartBayimagesmall.jpg"/>
            <p:cNvPicPr>
              <a:picLocks noChangeAspect="1" noChangeArrowheads="1"/>
            </p:cNvPicPr>
            <p:nvPr/>
          </p:nvPicPr>
          <p:blipFill>
            <a:blip r:embed="rId9" cstate="print"/>
            <a:srcRect/>
            <a:stretch>
              <a:fillRect/>
            </a:stretch>
          </p:blipFill>
          <p:spPr bwMode="auto">
            <a:xfrm>
              <a:off x="2661058" y="2286521"/>
              <a:ext cx="984178" cy="497534"/>
            </a:xfrm>
            <a:prstGeom prst="rect">
              <a:avLst/>
            </a:prstGeom>
            <a:noFill/>
            <a:ln w="28575">
              <a:solidFill>
                <a:schemeClr val="accent1"/>
              </a:solidFill>
              <a:miter lim="800000"/>
              <a:headEnd/>
              <a:tailEnd/>
            </a:ln>
          </p:spPr>
        </p:pic>
        <p:pic>
          <p:nvPicPr>
            <p:cNvPr id="15396" name="Picture 2"/>
            <p:cNvPicPr>
              <a:picLocks noChangeAspect="1" noChangeArrowheads="1"/>
            </p:cNvPicPr>
            <p:nvPr/>
          </p:nvPicPr>
          <p:blipFill>
            <a:blip r:embed="rId10" cstate="print"/>
            <a:srcRect/>
            <a:stretch>
              <a:fillRect/>
            </a:stretch>
          </p:blipFill>
          <p:spPr bwMode="auto">
            <a:xfrm>
              <a:off x="2455893" y="3490780"/>
              <a:ext cx="1075190" cy="511669"/>
            </a:xfrm>
            <a:prstGeom prst="rect">
              <a:avLst/>
            </a:prstGeom>
            <a:noFill/>
            <a:ln w="28575">
              <a:solidFill>
                <a:schemeClr val="accent1"/>
              </a:solidFill>
              <a:miter lim="800000"/>
              <a:headEnd/>
              <a:tailEnd/>
            </a:ln>
          </p:spPr>
        </p:pic>
        <p:cxnSp>
          <p:nvCxnSpPr>
            <p:cNvPr id="92" name="Connettore 2 201"/>
            <p:cNvCxnSpPr>
              <a:cxnSpLocks noChangeShapeType="1"/>
            </p:cNvCxnSpPr>
            <p:nvPr/>
          </p:nvCxnSpPr>
          <p:spPr bwMode="auto">
            <a:xfrm>
              <a:off x="6768998" y="2919747"/>
              <a:ext cx="171228" cy="617678"/>
            </a:xfrm>
            <a:prstGeom prst="straightConnector1">
              <a:avLst/>
            </a:prstGeom>
            <a:noFill/>
            <a:ln w="25400">
              <a:solidFill>
                <a:schemeClr val="bg1"/>
              </a:solidFill>
              <a:round/>
              <a:headEnd/>
              <a:tailEnd type="arrow" w="med" len="med"/>
            </a:ln>
            <a:effectLst>
              <a:outerShdw blurRad="63500" dist="20000" dir="5400000" rotWithShape="0">
                <a:srgbClr val="000000">
                  <a:alpha val="37999"/>
                </a:srgbClr>
              </a:outerShdw>
            </a:effectLst>
          </p:spPr>
        </p:cxnSp>
        <p:pic>
          <p:nvPicPr>
            <p:cNvPr id="15398" name="Immagine 1" descr="Immagine"/>
            <p:cNvPicPr>
              <a:picLocks noChangeAspect="1" noChangeArrowheads="1"/>
            </p:cNvPicPr>
            <p:nvPr/>
          </p:nvPicPr>
          <p:blipFill>
            <a:blip r:embed="rId11" cstate="print"/>
            <a:srcRect/>
            <a:stretch>
              <a:fillRect/>
            </a:stretch>
          </p:blipFill>
          <p:spPr bwMode="auto">
            <a:xfrm>
              <a:off x="6276909" y="2372742"/>
              <a:ext cx="1288070" cy="593649"/>
            </a:xfrm>
            <a:prstGeom prst="rect">
              <a:avLst/>
            </a:prstGeom>
            <a:noFill/>
            <a:ln w="28575">
              <a:solidFill>
                <a:schemeClr val="bg1"/>
              </a:solidFill>
              <a:miter lim="800000"/>
              <a:headEnd/>
              <a:tailEnd/>
            </a:ln>
          </p:spPr>
        </p:pic>
        <p:pic>
          <p:nvPicPr>
            <p:cNvPr id="15399" name="Picture 2"/>
            <p:cNvPicPr>
              <a:picLocks noChangeAspect="1" noChangeArrowheads="1"/>
            </p:cNvPicPr>
            <p:nvPr/>
          </p:nvPicPr>
          <p:blipFill>
            <a:blip r:embed="rId12" cstate="print"/>
            <a:srcRect/>
            <a:stretch>
              <a:fillRect/>
            </a:stretch>
          </p:blipFill>
          <p:spPr bwMode="auto">
            <a:xfrm>
              <a:off x="4965700" y="2054715"/>
              <a:ext cx="1050510" cy="401420"/>
            </a:xfrm>
            <a:prstGeom prst="rect">
              <a:avLst/>
            </a:prstGeom>
            <a:noFill/>
            <a:ln w="28575">
              <a:solidFill>
                <a:schemeClr val="accent1"/>
              </a:solidFill>
              <a:miter lim="800000"/>
              <a:headEnd/>
              <a:tailEnd/>
            </a:ln>
          </p:spPr>
        </p:pic>
        <p:pic>
          <p:nvPicPr>
            <p:cNvPr id="15400" name="Picture 16"/>
            <p:cNvPicPr>
              <a:picLocks noChangeAspect="1" noChangeArrowheads="1"/>
            </p:cNvPicPr>
            <p:nvPr/>
          </p:nvPicPr>
          <p:blipFill>
            <a:blip r:embed="rId13" cstate="print"/>
            <a:srcRect/>
            <a:stretch>
              <a:fillRect/>
            </a:stretch>
          </p:blipFill>
          <p:spPr bwMode="auto">
            <a:xfrm>
              <a:off x="1275805" y="3017275"/>
              <a:ext cx="936358" cy="705311"/>
            </a:xfrm>
            <a:prstGeom prst="rect">
              <a:avLst/>
            </a:prstGeom>
            <a:noFill/>
            <a:ln w="28575">
              <a:solidFill>
                <a:schemeClr val="bg1"/>
              </a:solidFill>
              <a:miter lim="800000"/>
              <a:headEnd/>
              <a:tailEnd/>
            </a:ln>
          </p:spPr>
        </p:pic>
        <p:pic>
          <p:nvPicPr>
            <p:cNvPr id="15401" name="Picture 5" descr="O:\Aree_Comuni\Geostar\Foto\SN1_LIDO\Foto installazione 2012\Foto INGV\IMG_0263.JPG"/>
            <p:cNvPicPr>
              <a:picLocks noChangeAspect="1" noChangeArrowheads="1"/>
            </p:cNvPicPr>
            <p:nvPr/>
          </p:nvPicPr>
          <p:blipFill>
            <a:blip r:embed="rId14" cstate="print"/>
            <a:srcRect/>
            <a:stretch>
              <a:fillRect/>
            </a:stretch>
          </p:blipFill>
          <p:spPr bwMode="auto">
            <a:xfrm>
              <a:off x="5018149" y="4531079"/>
              <a:ext cx="1175460" cy="720859"/>
            </a:xfrm>
            <a:prstGeom prst="rect">
              <a:avLst/>
            </a:prstGeom>
            <a:noFill/>
            <a:ln w="28575">
              <a:solidFill>
                <a:schemeClr val="bg1"/>
              </a:solidFill>
              <a:miter lim="800000"/>
              <a:headEnd/>
              <a:tailEnd/>
            </a:ln>
          </p:spPr>
        </p:pic>
        <p:pic>
          <p:nvPicPr>
            <p:cNvPr id="15402" name="Picture 3"/>
            <p:cNvPicPr>
              <a:picLocks noChangeAspect="1" noChangeArrowheads="1"/>
            </p:cNvPicPr>
            <p:nvPr/>
          </p:nvPicPr>
          <p:blipFill>
            <a:blip r:embed="rId15" cstate="print"/>
            <a:srcRect/>
            <a:stretch>
              <a:fillRect/>
            </a:stretch>
          </p:blipFill>
          <p:spPr bwMode="auto">
            <a:xfrm>
              <a:off x="4135782" y="2723688"/>
              <a:ext cx="1411478" cy="705312"/>
            </a:xfrm>
            <a:prstGeom prst="rect">
              <a:avLst/>
            </a:prstGeom>
            <a:noFill/>
            <a:ln w="9525">
              <a:noFill/>
              <a:miter lim="800000"/>
              <a:headEnd/>
              <a:tailEnd/>
            </a:ln>
            <a:effectLst>
              <a:outerShdw dist="139700" dir="2700000" algn="tl" rotWithShape="0">
                <a:srgbClr val="333333">
                  <a:alpha val="64998"/>
                </a:srgbClr>
              </a:outerShdw>
            </a:effectLst>
          </p:spPr>
        </p:pic>
        <p:pic>
          <p:nvPicPr>
            <p:cNvPr id="15403" name="Picture 30"/>
            <p:cNvPicPr>
              <a:picLocks noChangeAspect="1" noChangeArrowheads="1"/>
            </p:cNvPicPr>
            <p:nvPr/>
          </p:nvPicPr>
          <p:blipFill>
            <a:blip r:embed="rId16" cstate="print"/>
            <a:srcRect/>
            <a:stretch>
              <a:fillRect/>
            </a:stretch>
          </p:blipFill>
          <p:spPr bwMode="auto">
            <a:xfrm>
              <a:off x="5621305" y="3039890"/>
              <a:ext cx="973379" cy="934290"/>
            </a:xfrm>
            <a:prstGeom prst="rect">
              <a:avLst/>
            </a:prstGeom>
            <a:noFill/>
            <a:ln w="28575">
              <a:solidFill>
                <a:schemeClr val="bg1"/>
              </a:solidFill>
              <a:miter lim="800000"/>
              <a:headEnd/>
              <a:tailEnd/>
            </a:ln>
          </p:spPr>
        </p:pic>
        <p:pic>
          <p:nvPicPr>
            <p:cNvPr id="15404" name="Picture 1" descr="Collage of PAP mooring images"/>
            <p:cNvPicPr>
              <a:picLocks noChangeAspect="1" noChangeArrowheads="1"/>
            </p:cNvPicPr>
            <p:nvPr/>
          </p:nvPicPr>
          <p:blipFill>
            <a:blip r:embed="rId17" cstate="print"/>
            <a:srcRect/>
            <a:stretch>
              <a:fillRect/>
            </a:stretch>
          </p:blipFill>
          <p:spPr bwMode="auto">
            <a:xfrm>
              <a:off x="620201" y="1919024"/>
              <a:ext cx="1792499" cy="715206"/>
            </a:xfrm>
            <a:prstGeom prst="rect">
              <a:avLst/>
            </a:prstGeom>
            <a:noFill/>
            <a:ln w="28575">
              <a:solidFill>
                <a:schemeClr val="bg1"/>
              </a:solidFill>
              <a:miter lim="800000"/>
              <a:headEnd/>
              <a:tailEnd/>
            </a:ln>
          </p:spPr>
        </p:pic>
        <p:sp>
          <p:nvSpPr>
            <p:cNvPr id="100" name="Stella a 5 punte 99"/>
            <p:cNvSpPr/>
            <p:nvPr/>
          </p:nvSpPr>
          <p:spPr bwMode="auto">
            <a:xfrm>
              <a:off x="6065573" y="4586204"/>
              <a:ext cx="70960" cy="63605"/>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1" name="Stella a 5 punte 100"/>
            <p:cNvSpPr/>
            <p:nvPr/>
          </p:nvSpPr>
          <p:spPr bwMode="auto">
            <a:xfrm>
              <a:off x="5394543" y="2760027"/>
              <a:ext cx="69417"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2" name="Stella a 5 punte 101"/>
            <p:cNvSpPr/>
            <p:nvPr/>
          </p:nvSpPr>
          <p:spPr bwMode="auto">
            <a:xfrm>
              <a:off x="2081042" y="3072399"/>
              <a:ext cx="70960"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5408" name="Imagen 1"/>
            <p:cNvPicPr>
              <a:picLocks noChangeAspect="1" noChangeArrowheads="1"/>
            </p:cNvPicPr>
            <p:nvPr/>
          </p:nvPicPr>
          <p:blipFill>
            <a:blip r:embed="rId18" cstate="print"/>
            <a:srcRect/>
            <a:stretch>
              <a:fillRect/>
            </a:stretch>
          </p:blipFill>
          <p:spPr bwMode="auto">
            <a:xfrm>
              <a:off x="566210" y="4581963"/>
              <a:ext cx="1409935" cy="614851"/>
            </a:xfrm>
            <a:prstGeom prst="rect">
              <a:avLst/>
            </a:prstGeom>
            <a:noFill/>
            <a:ln w="28575">
              <a:solidFill>
                <a:schemeClr val="bg1"/>
              </a:solidFill>
              <a:miter lim="800000"/>
              <a:headEnd/>
              <a:tailEnd/>
            </a:ln>
          </p:spPr>
        </p:pic>
        <p:sp>
          <p:nvSpPr>
            <p:cNvPr id="104" name="Stella a 5 punte 103"/>
            <p:cNvSpPr/>
            <p:nvPr/>
          </p:nvSpPr>
          <p:spPr bwMode="auto">
            <a:xfrm>
              <a:off x="1854280" y="4620127"/>
              <a:ext cx="69416" cy="63605"/>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5" name="Stella a 5 punte 104"/>
            <p:cNvSpPr/>
            <p:nvPr/>
          </p:nvSpPr>
          <p:spPr bwMode="auto">
            <a:xfrm>
              <a:off x="2292378" y="1965669"/>
              <a:ext cx="69416" cy="63605"/>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6" name="Stella a 5 punte 105"/>
            <p:cNvSpPr/>
            <p:nvPr/>
          </p:nvSpPr>
          <p:spPr bwMode="auto">
            <a:xfrm>
              <a:off x="7432315" y="2851901"/>
              <a:ext cx="69416" cy="63606"/>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7" name="Stella a 5 punte 106"/>
            <p:cNvSpPr/>
            <p:nvPr/>
          </p:nvSpPr>
          <p:spPr bwMode="auto">
            <a:xfrm>
              <a:off x="8192816" y="3883719"/>
              <a:ext cx="69417" cy="63606"/>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8" name="Stella a 5 punte 107"/>
            <p:cNvSpPr/>
            <p:nvPr/>
          </p:nvSpPr>
          <p:spPr bwMode="auto">
            <a:xfrm>
              <a:off x="4465898" y="1353644"/>
              <a:ext cx="69417"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0" name="Stella a 5 punte 100"/>
            <p:cNvSpPr/>
            <p:nvPr/>
          </p:nvSpPr>
          <p:spPr bwMode="auto">
            <a:xfrm>
              <a:off x="3554363" y="2317769"/>
              <a:ext cx="69417"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1" name="Stella a 5 punte 100"/>
            <p:cNvSpPr/>
            <p:nvPr/>
          </p:nvSpPr>
          <p:spPr bwMode="auto">
            <a:xfrm>
              <a:off x="4644006" y="4117397"/>
              <a:ext cx="69417"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3" name="Stella a 5 punte 100"/>
            <p:cNvSpPr/>
            <p:nvPr/>
          </p:nvSpPr>
          <p:spPr bwMode="auto">
            <a:xfrm>
              <a:off x="5913657" y="2092217"/>
              <a:ext cx="69417"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4" name="Stella a 5 punte 100"/>
            <p:cNvSpPr/>
            <p:nvPr/>
          </p:nvSpPr>
          <p:spPr bwMode="auto">
            <a:xfrm>
              <a:off x="6489964" y="3073723"/>
              <a:ext cx="69417"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5" name="Stella a 5 punte 100"/>
            <p:cNvSpPr/>
            <p:nvPr/>
          </p:nvSpPr>
          <p:spPr bwMode="auto">
            <a:xfrm>
              <a:off x="3413983" y="3527612"/>
              <a:ext cx="69417" cy="65019"/>
            </a:xfrm>
            <a:prstGeom prst="star5">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79" name="CasellaDiTesto 8"/>
          <p:cNvSpPr txBox="1"/>
          <p:nvPr/>
        </p:nvSpPr>
        <p:spPr>
          <a:xfrm>
            <a:off x="0" y="332656"/>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3000" b="1" dirty="0" smtClean="0">
                <a:solidFill>
                  <a:srgbClr val="000066"/>
                </a:solidFill>
                <a:latin typeface="Calibri" charset="0"/>
              </a:rPr>
              <a:t>  </a:t>
            </a:r>
            <a:r>
              <a:rPr lang="en-GB" altLang="en-US" sz="3000" b="1" dirty="0" smtClean="0">
                <a:solidFill>
                  <a:srgbClr val="000066"/>
                </a:solidFill>
                <a:latin typeface="Calibri" charset="0"/>
              </a:rPr>
              <a:t>Present Implementation Status</a:t>
            </a:r>
            <a:endParaRPr lang="en-GB" altLang="en-US" sz="3000" b="1" dirty="0" smtClean="0">
              <a:solidFill>
                <a:srgbClr val="002060"/>
              </a:solidFill>
              <a:latin typeface="Calibri" charset="0"/>
              <a:ea typeface="AppleGothic" charset="-127"/>
              <a:cs typeface="Calibri" charset="0"/>
            </a:endParaRPr>
          </a:p>
        </p:txBody>
      </p:sp>
      <p:sp>
        <p:nvSpPr>
          <p:cNvPr id="80" name="Oval 79"/>
          <p:cNvSpPr/>
          <p:nvPr/>
        </p:nvSpPr>
        <p:spPr>
          <a:xfrm>
            <a:off x="4298482" y="3227490"/>
            <a:ext cx="972454" cy="90443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1" name="Oval 80"/>
          <p:cNvSpPr/>
          <p:nvPr/>
        </p:nvSpPr>
        <p:spPr>
          <a:xfrm>
            <a:off x="5111714" y="3717032"/>
            <a:ext cx="972454" cy="904439"/>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cSld>
  <p:clrMapOvr>
    <a:masterClrMapping/>
  </p:clrMapOvr>
  <p:transition spd="med">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1"/>
          <p:cNvPicPr>
            <a:picLocks noChangeAspect="1" noChangeArrowheads="1"/>
          </p:cNvPicPr>
          <p:nvPr/>
        </p:nvPicPr>
        <p:blipFill>
          <a:blip r:embed="rId2" cstate="print"/>
          <a:srcRect/>
          <a:stretch>
            <a:fillRect/>
          </a:stretch>
        </p:blipFill>
        <p:spPr bwMode="auto">
          <a:xfrm>
            <a:off x="-36512" y="1916832"/>
            <a:ext cx="3888432" cy="4248472"/>
          </a:xfrm>
          <a:prstGeom prst="rect">
            <a:avLst/>
          </a:prstGeom>
          <a:ln>
            <a:noFill/>
          </a:ln>
          <a:effectLst>
            <a:softEdge rad="112500"/>
          </a:effectLst>
        </p:spPr>
      </p:pic>
      <p:pic>
        <p:nvPicPr>
          <p:cNvPr id="5" name="Immagine 16" descr="italia satellite.jpg"/>
          <p:cNvPicPr>
            <a:picLocks noChangeAspect="1"/>
          </p:cNvPicPr>
          <p:nvPr/>
        </p:nvPicPr>
        <p:blipFill>
          <a:blip r:embed="rId3" cstate="print"/>
          <a:srcRect l="10231" r="14648" b="2113"/>
          <a:stretch>
            <a:fillRect/>
          </a:stretch>
        </p:blipFill>
        <p:spPr bwMode="auto">
          <a:xfrm>
            <a:off x="6084888" y="1484313"/>
            <a:ext cx="2735262" cy="3017837"/>
          </a:xfrm>
          <a:prstGeom prst="rect">
            <a:avLst/>
          </a:prstGeom>
          <a:noFill/>
          <a:ln w="9525">
            <a:noFill/>
            <a:miter lim="800000"/>
            <a:headEnd/>
            <a:tailEnd/>
          </a:ln>
        </p:spPr>
      </p:pic>
      <p:sp>
        <p:nvSpPr>
          <p:cNvPr id="6" name="Ovale 9"/>
          <p:cNvSpPr/>
          <p:nvPr/>
        </p:nvSpPr>
        <p:spPr>
          <a:xfrm>
            <a:off x="7740650" y="3933825"/>
            <a:ext cx="504825" cy="503238"/>
          </a:xfrm>
          <a:prstGeom prst="ellipse">
            <a:avLst/>
          </a:prstGeom>
          <a:solidFill>
            <a:srgbClr val="FFFF00">
              <a:alpha val="53000"/>
            </a:srgbClr>
          </a:solidFill>
          <a:ln w="349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Titolo 1"/>
          <p:cNvSpPr>
            <a:spLocks/>
          </p:cNvSpPr>
          <p:nvPr/>
        </p:nvSpPr>
        <p:spPr bwMode="auto">
          <a:xfrm>
            <a:off x="0" y="980728"/>
            <a:ext cx="5292725" cy="1036637"/>
          </a:xfrm>
          <a:prstGeom prst="rect">
            <a:avLst/>
          </a:prstGeom>
          <a:noFill/>
          <a:ln w="9525">
            <a:noFill/>
            <a:miter lim="800000"/>
            <a:headEnd/>
            <a:tailEnd/>
          </a:ln>
        </p:spPr>
        <p:txBody>
          <a:bodyPr lIns="82945" tIns="41473" rIns="82945" bIns="41473" anchor="ctr"/>
          <a:lstStyle/>
          <a:p>
            <a:pPr algn="ctr" defTabSz="828675">
              <a:lnSpc>
                <a:spcPct val="97000"/>
              </a:lnSpc>
              <a:buClr>
                <a:srgbClr val="000000"/>
              </a:buClr>
              <a:buSzPct val="100000"/>
              <a:buFont typeface="Times New Roman" pitchFamily="18" charset="0"/>
              <a:buNone/>
            </a:pPr>
            <a:r>
              <a:rPr lang="it-IT" sz="2200" b="1" dirty="0">
                <a:solidFill>
                  <a:srgbClr val="002060"/>
                </a:solidFill>
                <a:cs typeface="Arial" charset="0"/>
              </a:rPr>
              <a:t/>
            </a:r>
            <a:br>
              <a:rPr lang="it-IT" sz="2200" b="1" dirty="0">
                <a:solidFill>
                  <a:srgbClr val="002060"/>
                </a:solidFill>
                <a:cs typeface="Arial" charset="0"/>
              </a:rPr>
            </a:br>
            <a:r>
              <a:rPr lang="it-IT" sz="2200" b="1" dirty="0" smtClean="0">
                <a:solidFill>
                  <a:srgbClr val="002060"/>
                </a:solidFill>
                <a:cs typeface="Arial" charset="0"/>
              </a:rPr>
              <a:t> Cabled observatories</a:t>
            </a:r>
            <a:r>
              <a:rPr lang="it-IT" sz="2200" b="1" dirty="0">
                <a:solidFill>
                  <a:srgbClr val="002060"/>
                </a:solidFill>
                <a:cs typeface="Arial" charset="0"/>
              </a:rPr>
              <a:t/>
            </a:r>
            <a:br>
              <a:rPr lang="it-IT" sz="2200" b="1" dirty="0">
                <a:solidFill>
                  <a:srgbClr val="002060"/>
                </a:solidFill>
                <a:cs typeface="Arial" charset="0"/>
              </a:rPr>
            </a:br>
            <a:endParaRPr lang="it-IT" sz="2200" b="1" dirty="0">
              <a:solidFill>
                <a:srgbClr val="002060"/>
              </a:solidFill>
              <a:cs typeface="Arial" charset="0"/>
            </a:endParaRPr>
          </a:p>
        </p:txBody>
      </p:sp>
      <p:sp>
        <p:nvSpPr>
          <p:cNvPr id="8" name="Rettangolo 17"/>
          <p:cNvSpPr>
            <a:spLocks noChangeArrowheads="1"/>
          </p:cNvSpPr>
          <p:nvPr/>
        </p:nvSpPr>
        <p:spPr bwMode="auto">
          <a:xfrm>
            <a:off x="3708400" y="3789040"/>
            <a:ext cx="2120900" cy="646113"/>
          </a:xfrm>
          <a:prstGeom prst="rect">
            <a:avLst/>
          </a:prstGeom>
          <a:noFill/>
          <a:ln w="9525">
            <a:noFill/>
            <a:miter lim="800000"/>
            <a:headEnd/>
            <a:tailEnd/>
          </a:ln>
        </p:spPr>
        <p:txBody>
          <a:bodyPr wrap="none">
            <a:spAutoFit/>
          </a:bodyPr>
          <a:lstStyle/>
          <a:p>
            <a:pPr algn="ctr"/>
            <a:r>
              <a:rPr lang="it-IT" b="1" dirty="0">
                <a:solidFill>
                  <a:srgbClr val="002060"/>
                </a:solidFill>
                <a:cs typeface="Arial" charset="0"/>
              </a:rPr>
              <a:t>North-eastern </a:t>
            </a:r>
          </a:p>
          <a:p>
            <a:pPr algn="ctr"/>
            <a:r>
              <a:rPr lang="it-IT" b="1" dirty="0">
                <a:solidFill>
                  <a:srgbClr val="002060"/>
                </a:solidFill>
                <a:cs typeface="Arial" charset="0"/>
              </a:rPr>
              <a:t>Sicily (2100m bsl)</a:t>
            </a:r>
            <a:endParaRPr lang="it-IT" dirty="0"/>
          </a:p>
        </p:txBody>
      </p:sp>
      <p:sp>
        <p:nvSpPr>
          <p:cNvPr id="9" name="Rettangolo 18"/>
          <p:cNvSpPr>
            <a:spLocks noChangeArrowheads="1"/>
          </p:cNvSpPr>
          <p:nvPr/>
        </p:nvSpPr>
        <p:spPr bwMode="auto">
          <a:xfrm>
            <a:off x="3708400" y="4869160"/>
            <a:ext cx="2122488" cy="646113"/>
          </a:xfrm>
          <a:prstGeom prst="rect">
            <a:avLst/>
          </a:prstGeom>
          <a:noFill/>
          <a:ln w="9525">
            <a:noFill/>
            <a:miter lim="800000"/>
            <a:headEnd/>
            <a:tailEnd/>
          </a:ln>
        </p:spPr>
        <p:txBody>
          <a:bodyPr wrap="none">
            <a:spAutoFit/>
          </a:bodyPr>
          <a:lstStyle/>
          <a:p>
            <a:pPr algn="ctr"/>
            <a:r>
              <a:rPr lang="it-IT" b="1" dirty="0">
                <a:solidFill>
                  <a:srgbClr val="002060"/>
                </a:solidFill>
                <a:cs typeface="Arial" charset="0"/>
              </a:rPr>
              <a:t>South-eastern </a:t>
            </a:r>
          </a:p>
          <a:p>
            <a:pPr algn="ctr"/>
            <a:r>
              <a:rPr lang="it-IT" b="1" dirty="0">
                <a:solidFill>
                  <a:srgbClr val="002060"/>
                </a:solidFill>
                <a:cs typeface="Arial" charset="0"/>
              </a:rPr>
              <a:t>Sicily (3500m bsl)</a:t>
            </a:r>
            <a:endParaRPr lang="it-IT" dirty="0"/>
          </a:p>
        </p:txBody>
      </p:sp>
      <p:sp>
        <p:nvSpPr>
          <p:cNvPr id="10" name="Rectangle 9"/>
          <p:cNvSpPr/>
          <p:nvPr/>
        </p:nvSpPr>
        <p:spPr>
          <a:xfrm>
            <a:off x="1594272" y="6008588"/>
            <a:ext cx="1080120"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p:cNvSpPr>
            <a:spLocks noChangeArrowheads="1"/>
          </p:cNvSpPr>
          <p:nvPr/>
        </p:nvSpPr>
        <p:spPr bwMode="auto">
          <a:xfrm>
            <a:off x="0" y="282724"/>
            <a:ext cx="9144000" cy="553988"/>
          </a:xfrm>
          <a:prstGeom prst="rect">
            <a:avLst/>
          </a:prstGeom>
          <a:noFill/>
          <a:ln w="9525">
            <a:noFill/>
            <a:miter lim="800000"/>
            <a:headEnd/>
            <a:tailEnd/>
          </a:ln>
        </p:spPr>
        <p:txBody>
          <a:bodyPr wrap="square" lIns="91430" tIns="45715" rIns="91430" bIns="45715">
            <a:spAutoFit/>
          </a:bodyPr>
          <a:lstStyle/>
          <a:p>
            <a:pPr>
              <a:defRPr/>
            </a:pPr>
            <a:r>
              <a:rPr lang="it-IT" sz="3000" b="1" dirty="0">
                <a:solidFill>
                  <a:srgbClr val="000066"/>
                </a:solidFill>
                <a:latin typeface="Calibri" pitchFamily="34" charset="0"/>
                <a:ea typeface="MS PGothic" pitchFamily="34" charset="-128"/>
              </a:rPr>
              <a:t>EMSO nodes: </a:t>
            </a:r>
            <a:r>
              <a:rPr lang="it-IT" sz="3000" b="1" dirty="0" smtClean="0">
                <a:solidFill>
                  <a:srgbClr val="000066"/>
                </a:solidFill>
                <a:latin typeface="Calibri" pitchFamily="34" charset="0"/>
                <a:ea typeface="MS PGothic" pitchFamily="34" charset="-128"/>
              </a:rPr>
              <a:t>Western Ionian Sea</a:t>
            </a:r>
            <a:endParaRPr lang="it-IT" sz="3000" b="1" dirty="0">
              <a:solidFill>
                <a:srgbClr val="000066"/>
              </a:solidFill>
              <a:latin typeface="Calibri" pitchFamily="34" charset="0"/>
              <a:ea typeface="MS PGothic" pitchFamily="34" charset="-128"/>
            </a:endParaRPr>
          </a:p>
        </p:txBody>
      </p:sp>
    </p:spTree>
  </p:cSld>
  <p:clrMapOvr>
    <a:masterClrMapping/>
  </p:clrMapOvr>
  <p:transition spd="med">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4" name="Text Box 26"/>
          <p:cNvSpPr txBox="1">
            <a:spLocks noChangeArrowheads="1"/>
          </p:cNvSpPr>
          <p:nvPr/>
        </p:nvSpPr>
        <p:spPr bwMode="auto">
          <a:xfrm>
            <a:off x="6300788" y="956171"/>
            <a:ext cx="2714625" cy="3336925"/>
          </a:xfrm>
          <a:prstGeom prst="rect">
            <a:avLst/>
          </a:prstGeom>
          <a:noFill/>
          <a:ln w="9525">
            <a:noFill/>
            <a:miter lim="800000"/>
            <a:headEnd/>
            <a:tailEnd/>
          </a:ln>
        </p:spPr>
        <p:txBody>
          <a:bodyPr lIns="104914" tIns="52457" rIns="104914" bIns="52457">
            <a:spAutoFit/>
          </a:bodyPr>
          <a:lstStyle/>
          <a:p>
            <a:pPr defTabSz="1049338">
              <a:defRPr/>
            </a:pPr>
            <a:r>
              <a:rPr lang="en-US" sz="2400" b="1" dirty="0">
                <a:solidFill>
                  <a:srgbClr val="000099"/>
                </a:solidFill>
                <a:effectLst>
                  <a:outerShdw blurRad="38100" dist="38100" dir="2700000" algn="tl">
                    <a:srgbClr val="C0C0C0"/>
                  </a:outerShdw>
                </a:effectLst>
                <a:latin typeface="Calibri" pitchFamily="34" charset="0"/>
                <a:ea typeface="MS PGothic" pitchFamily="34" charset="-128"/>
              </a:rPr>
              <a:t>Geo-hazards </a:t>
            </a:r>
          </a:p>
          <a:p>
            <a:pPr defTabSz="1049338">
              <a:defRPr/>
            </a:pPr>
            <a:r>
              <a:rPr lang="en-US" b="1" dirty="0">
                <a:solidFill>
                  <a:srgbClr val="000099"/>
                </a:solidFill>
                <a:latin typeface="Calibri" pitchFamily="34" charset="0"/>
                <a:ea typeface="MS PGothic" pitchFamily="34" charset="-128"/>
              </a:rPr>
              <a:t>(earthquakes, tsunamis, volcanic activity)</a:t>
            </a:r>
            <a:endParaRPr lang="en-GB" sz="2200" b="1" dirty="0">
              <a:solidFill>
                <a:srgbClr val="000099"/>
              </a:solidFill>
              <a:latin typeface="Calibri" pitchFamily="34" charset="0"/>
              <a:ea typeface="MS PGothic" pitchFamily="34" charset="-128"/>
            </a:endParaRPr>
          </a:p>
          <a:p>
            <a:pPr defTabSz="1049338">
              <a:defRPr/>
            </a:pPr>
            <a:endParaRPr lang="en-US" b="1" dirty="0">
              <a:solidFill>
                <a:srgbClr val="000099"/>
              </a:solidFill>
              <a:effectLst>
                <a:outerShdw blurRad="38100" dist="38100" dir="2700000" algn="tl">
                  <a:srgbClr val="C0C0C0"/>
                </a:outerShdw>
              </a:effectLst>
              <a:latin typeface="Calibri" pitchFamily="34" charset="0"/>
              <a:ea typeface="MS PGothic" pitchFamily="34" charset="-128"/>
            </a:endParaRPr>
          </a:p>
          <a:p>
            <a:pPr defTabSz="1049338">
              <a:defRPr/>
            </a:pPr>
            <a:r>
              <a:rPr lang="en-US" sz="2200" b="1" dirty="0">
                <a:solidFill>
                  <a:srgbClr val="000099"/>
                </a:solidFill>
                <a:effectLst>
                  <a:outerShdw blurRad="38100" dist="38100" dir="2700000" algn="tl">
                    <a:srgbClr val="C0C0C0"/>
                  </a:outerShdw>
                </a:effectLst>
                <a:latin typeface="Calibri" pitchFamily="34" charset="0"/>
                <a:ea typeface="MS PGothic" pitchFamily="34" charset="-128"/>
              </a:rPr>
              <a:t>Bio-acoustics</a:t>
            </a:r>
          </a:p>
          <a:p>
            <a:pPr defTabSz="1049338">
              <a:defRPr/>
            </a:pPr>
            <a:r>
              <a:rPr lang="en-US" sz="1600" b="1" dirty="0">
                <a:solidFill>
                  <a:srgbClr val="000099"/>
                </a:solidFill>
                <a:latin typeface="Calibri" pitchFamily="34" charset="0"/>
                <a:ea typeface="MS PGothic" pitchFamily="34" charset="-128"/>
              </a:rPr>
              <a:t> (mammal tracking) </a:t>
            </a:r>
          </a:p>
          <a:p>
            <a:pPr defTabSz="1049338">
              <a:defRPr/>
            </a:pPr>
            <a:r>
              <a:rPr lang="en-US" sz="2200" b="1" dirty="0">
                <a:solidFill>
                  <a:srgbClr val="000099"/>
                </a:solidFill>
                <a:effectLst>
                  <a:outerShdw blurRad="38100" dist="38100" dir="2700000" algn="tl">
                    <a:srgbClr val="C0C0C0"/>
                  </a:outerShdw>
                </a:effectLst>
                <a:latin typeface="Calibri" pitchFamily="34" charset="0"/>
                <a:ea typeface="MS PGothic" pitchFamily="34" charset="-128"/>
              </a:rPr>
              <a:t>Oceanography </a:t>
            </a:r>
          </a:p>
          <a:p>
            <a:pPr defTabSz="1049338">
              <a:defRPr/>
            </a:pPr>
            <a:r>
              <a:rPr lang="en-US" sz="1600" b="1" dirty="0">
                <a:solidFill>
                  <a:srgbClr val="000099"/>
                </a:solidFill>
                <a:latin typeface="Calibri" pitchFamily="34" charset="0"/>
                <a:ea typeface="MS PGothic" pitchFamily="34" charset="-128"/>
              </a:rPr>
              <a:t>(e.g., deep water circulation, current intensity and direction, temperature, salinity)</a:t>
            </a:r>
            <a:endParaRPr lang="it-IT" sz="2200" b="1" dirty="0">
              <a:solidFill>
                <a:srgbClr val="000099"/>
              </a:solidFill>
              <a:effectLst>
                <a:outerShdw blurRad="38100" dist="38100" dir="2700000" algn="tl">
                  <a:srgbClr val="C0C0C0"/>
                </a:outerShdw>
              </a:effectLst>
              <a:latin typeface="Calibri" pitchFamily="34" charset="0"/>
              <a:ea typeface="MS PGothic" pitchFamily="34" charset="-128"/>
            </a:endParaRPr>
          </a:p>
        </p:txBody>
      </p:sp>
      <p:sp>
        <p:nvSpPr>
          <p:cNvPr id="7" name="Rectangle 3"/>
          <p:cNvSpPr>
            <a:spLocks noChangeArrowheads="1"/>
          </p:cNvSpPr>
          <p:nvPr/>
        </p:nvSpPr>
        <p:spPr bwMode="auto">
          <a:xfrm>
            <a:off x="0" y="282724"/>
            <a:ext cx="9144000" cy="553988"/>
          </a:xfrm>
          <a:prstGeom prst="rect">
            <a:avLst/>
          </a:prstGeom>
          <a:noFill/>
          <a:ln w="9525">
            <a:noFill/>
            <a:miter lim="800000"/>
            <a:headEnd/>
            <a:tailEnd/>
          </a:ln>
        </p:spPr>
        <p:txBody>
          <a:bodyPr wrap="square" lIns="91430" tIns="45715" rIns="91430" bIns="45715">
            <a:spAutoFit/>
          </a:bodyPr>
          <a:lstStyle/>
          <a:p>
            <a:pPr>
              <a:defRPr/>
            </a:pPr>
            <a:r>
              <a:rPr lang="it-IT" sz="3000" b="1" dirty="0">
                <a:solidFill>
                  <a:srgbClr val="000066"/>
                </a:solidFill>
                <a:latin typeface="Calibri" pitchFamily="34" charset="0"/>
                <a:ea typeface="MS PGothic" pitchFamily="34" charset="-128"/>
              </a:rPr>
              <a:t>EMSO nodes: </a:t>
            </a:r>
            <a:r>
              <a:rPr lang="it-IT" sz="3000" b="1" dirty="0" smtClean="0">
                <a:solidFill>
                  <a:srgbClr val="000066"/>
                </a:solidFill>
                <a:latin typeface="Calibri" pitchFamily="34" charset="0"/>
                <a:ea typeface="MS PGothic" pitchFamily="34" charset="-128"/>
              </a:rPr>
              <a:t>Western Ionian Sea</a:t>
            </a:r>
            <a:endParaRPr lang="it-IT" sz="3000" b="1" dirty="0">
              <a:solidFill>
                <a:srgbClr val="000066"/>
              </a:solidFill>
              <a:latin typeface="Calibri" pitchFamily="34" charset="0"/>
              <a:ea typeface="MS PGothic" pitchFamily="34" charset="-128"/>
            </a:endParaRPr>
          </a:p>
        </p:txBody>
      </p:sp>
      <p:pic>
        <p:nvPicPr>
          <p:cNvPr id="14354" name="Immagine 2" descr="100_0134.jpg"/>
          <p:cNvPicPr>
            <a:picLocks noChangeAspect="1"/>
          </p:cNvPicPr>
          <p:nvPr/>
        </p:nvPicPr>
        <p:blipFill>
          <a:blip r:embed="rId2" cstate="print"/>
          <a:srcRect/>
          <a:stretch>
            <a:fillRect/>
          </a:stretch>
        </p:blipFill>
        <p:spPr bwMode="auto">
          <a:xfrm>
            <a:off x="6659563" y="4178108"/>
            <a:ext cx="2317750" cy="1989138"/>
          </a:xfrm>
          <a:prstGeom prst="rect">
            <a:avLst/>
          </a:prstGeom>
          <a:noFill/>
          <a:ln w="9525">
            <a:noFill/>
            <a:miter lim="800000"/>
            <a:headEnd/>
            <a:tailEnd/>
          </a:ln>
        </p:spPr>
      </p:pic>
      <p:pic>
        <p:nvPicPr>
          <p:cNvPr id="14356" name="Picture 27" descr="Immagine1"/>
          <p:cNvPicPr>
            <a:picLocks noChangeAspect="1" noChangeArrowheads="1"/>
          </p:cNvPicPr>
          <p:nvPr/>
        </p:nvPicPr>
        <p:blipFill>
          <a:blip r:embed="rId3" cstate="print"/>
          <a:srcRect/>
          <a:stretch>
            <a:fillRect/>
          </a:stretch>
        </p:blipFill>
        <p:spPr bwMode="auto">
          <a:xfrm>
            <a:off x="8101013" y="1988840"/>
            <a:ext cx="941387" cy="823912"/>
          </a:xfrm>
          <a:prstGeom prst="rect">
            <a:avLst/>
          </a:prstGeom>
          <a:noFill/>
          <a:ln w="9525">
            <a:noFill/>
            <a:miter lim="800000"/>
            <a:headEnd/>
            <a:tailEnd/>
          </a:ln>
        </p:spPr>
      </p:pic>
      <p:sp>
        <p:nvSpPr>
          <p:cNvPr id="14357" name="Text Box 5"/>
          <p:cNvSpPr txBox="1">
            <a:spLocks noChangeArrowheads="1"/>
          </p:cNvSpPr>
          <p:nvPr/>
        </p:nvSpPr>
        <p:spPr bwMode="auto">
          <a:xfrm>
            <a:off x="6788150" y="5890662"/>
            <a:ext cx="2105025" cy="273050"/>
          </a:xfrm>
          <a:prstGeom prst="rect">
            <a:avLst/>
          </a:prstGeom>
          <a:noFill/>
          <a:ln w="9525">
            <a:noFill/>
            <a:miter lim="800000"/>
            <a:headEnd/>
            <a:tailEnd/>
          </a:ln>
        </p:spPr>
        <p:txBody>
          <a:bodyPr lIns="91430" tIns="45715" rIns="91430" bIns="45715">
            <a:spAutoFit/>
          </a:bodyPr>
          <a:lstStyle/>
          <a:p>
            <a:pPr algn="ctr" defTabSz="457200"/>
            <a:r>
              <a:rPr lang="it-IT" altLang="en-US" sz="1200" b="1" dirty="0">
                <a:solidFill>
                  <a:schemeClr val="bg1"/>
                </a:solidFill>
                <a:cs typeface="Arial" charset="0"/>
              </a:rPr>
              <a:t>ROV (operative 4000 m)</a:t>
            </a:r>
          </a:p>
        </p:txBody>
      </p:sp>
      <p:grpSp>
        <p:nvGrpSpPr>
          <p:cNvPr id="2" name="Group 31"/>
          <p:cNvGrpSpPr/>
          <p:nvPr/>
        </p:nvGrpSpPr>
        <p:grpSpPr>
          <a:xfrm>
            <a:off x="179388" y="1052736"/>
            <a:ext cx="5832772" cy="5156200"/>
            <a:chOff x="179388" y="1341438"/>
            <a:chExt cx="5832772" cy="5156200"/>
          </a:xfrm>
        </p:grpSpPr>
        <p:pic>
          <p:nvPicPr>
            <p:cNvPr id="14338" name="Picture 2" descr="C:\Users\laura\Documents\Laura\Convegni_presentazioni\GEO\WESTERN IONIAN SEA.tif"/>
            <p:cNvPicPr>
              <a:picLocks noChangeAspect="1" noChangeArrowheads="1"/>
            </p:cNvPicPr>
            <p:nvPr/>
          </p:nvPicPr>
          <p:blipFill>
            <a:blip r:embed="rId4" cstate="print"/>
            <a:srcRect/>
            <a:stretch>
              <a:fillRect/>
            </a:stretch>
          </p:blipFill>
          <p:spPr bwMode="auto">
            <a:xfrm>
              <a:off x="250825" y="1484313"/>
              <a:ext cx="5761038" cy="5013325"/>
            </a:xfrm>
            <a:prstGeom prst="rect">
              <a:avLst/>
            </a:prstGeom>
            <a:noFill/>
            <a:ln w="9525">
              <a:noFill/>
              <a:miter lim="800000"/>
              <a:headEnd/>
              <a:tailEnd/>
            </a:ln>
          </p:spPr>
        </p:pic>
        <p:sp>
          <p:nvSpPr>
            <p:cNvPr id="14339" name="Rectangle 44"/>
            <p:cNvSpPr>
              <a:spLocks noChangeArrowheads="1"/>
            </p:cNvSpPr>
            <p:nvPr/>
          </p:nvSpPr>
          <p:spPr bwMode="auto">
            <a:xfrm>
              <a:off x="2916238" y="1916113"/>
              <a:ext cx="796925" cy="400050"/>
            </a:xfrm>
            <a:prstGeom prst="rect">
              <a:avLst/>
            </a:prstGeom>
            <a:solidFill>
              <a:srgbClr val="FFFFFF"/>
            </a:solidFill>
            <a:ln w="28575">
              <a:solidFill>
                <a:schemeClr val="accent2"/>
              </a:solidFill>
              <a:miter lim="800000"/>
              <a:headEnd/>
              <a:tailEnd/>
            </a:ln>
          </p:spPr>
          <p:txBody>
            <a:bodyPr lIns="91430" tIns="45715" rIns="91430" bIns="45715">
              <a:spAutoFit/>
            </a:bodyPr>
            <a:lstStyle/>
            <a:p>
              <a:pPr algn="ctr"/>
              <a:r>
                <a:rPr lang="it-IT" altLang="en-US" sz="2000" b="1">
                  <a:solidFill>
                    <a:schemeClr val="accent2"/>
                  </a:solidFill>
                  <a:latin typeface="Calibri" pitchFamily="34" charset="0"/>
                  <a:cs typeface="Arial" charset="0"/>
                </a:rPr>
                <a:t>Web</a:t>
              </a:r>
            </a:p>
          </p:txBody>
        </p:sp>
        <p:grpSp>
          <p:nvGrpSpPr>
            <p:cNvPr id="3" name="Group 18"/>
            <p:cNvGrpSpPr>
              <a:grpSpLocks/>
            </p:cNvGrpSpPr>
            <p:nvPr/>
          </p:nvGrpSpPr>
          <p:grpSpPr bwMode="auto">
            <a:xfrm>
              <a:off x="2051050" y="2447925"/>
              <a:ext cx="1916113" cy="981075"/>
              <a:chOff x="1192" y="1472"/>
              <a:chExt cx="1398" cy="618"/>
            </a:xfrm>
          </p:grpSpPr>
          <p:sp>
            <p:nvSpPr>
              <p:cNvPr id="14365" name="Oval 45"/>
              <p:cNvSpPr>
                <a:spLocks noChangeArrowheads="1"/>
              </p:cNvSpPr>
              <p:nvPr/>
            </p:nvSpPr>
            <p:spPr bwMode="auto">
              <a:xfrm>
                <a:off x="2218" y="1663"/>
                <a:ext cx="86" cy="79"/>
              </a:xfrm>
              <a:prstGeom prst="ellipse">
                <a:avLst/>
              </a:prstGeom>
              <a:solidFill>
                <a:srgbClr val="FFC000"/>
              </a:solidFill>
              <a:ln w="57150" algn="ctr">
                <a:solidFill>
                  <a:srgbClr val="FFC000"/>
                </a:solidFill>
                <a:round/>
                <a:headEnd/>
                <a:tailEnd/>
              </a:ln>
            </p:spPr>
            <p:txBody>
              <a:bodyPr lIns="91430" tIns="45715" rIns="91430" bIns="45715" anchor="ctr"/>
              <a:lstStyle/>
              <a:p>
                <a:pPr algn="ctr"/>
                <a:endParaRPr lang="en-US" altLang="en-US">
                  <a:solidFill>
                    <a:srgbClr val="FFFFFF"/>
                  </a:solidFill>
                  <a:latin typeface="Calibri" pitchFamily="34" charset="0"/>
                </a:endParaRPr>
              </a:p>
            </p:txBody>
          </p:sp>
          <p:cxnSp>
            <p:nvCxnSpPr>
              <p:cNvPr id="59" name="Straight Arrow Connector 58"/>
              <p:cNvCxnSpPr>
                <a:stCxn id="14365" idx="7"/>
              </p:cNvCxnSpPr>
              <p:nvPr/>
            </p:nvCxnSpPr>
            <p:spPr>
              <a:xfrm rot="5400000" flipH="1" flipV="1">
                <a:off x="2331" y="1431"/>
                <a:ext cx="182" cy="264"/>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a:stCxn id="14365" idx="5"/>
              </p:cNvCxnSpPr>
              <p:nvPr/>
            </p:nvCxnSpPr>
            <p:spPr>
              <a:xfrm rot="16200000" flipH="1">
                <a:off x="2333" y="1700"/>
                <a:ext cx="206" cy="308"/>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68" name="Line 12"/>
              <p:cNvSpPr>
                <a:spLocks noChangeShapeType="1"/>
              </p:cNvSpPr>
              <p:nvPr/>
            </p:nvSpPr>
            <p:spPr bwMode="auto">
              <a:xfrm flipH="1">
                <a:off x="1192" y="1706"/>
                <a:ext cx="1044" cy="384"/>
              </a:xfrm>
              <a:prstGeom prst="line">
                <a:avLst/>
              </a:prstGeom>
              <a:noFill/>
              <a:ln w="57150">
                <a:solidFill>
                  <a:srgbClr val="FFC000"/>
                </a:solidFill>
                <a:round/>
                <a:headEnd/>
                <a:tailEnd/>
              </a:ln>
            </p:spPr>
            <p:txBody>
              <a:bodyPr/>
              <a:lstStyle/>
              <a:p>
                <a:endParaRPr lang="en-GB"/>
              </a:p>
            </p:txBody>
          </p:sp>
        </p:grpSp>
        <p:grpSp>
          <p:nvGrpSpPr>
            <p:cNvPr id="4" name="Group 14"/>
            <p:cNvGrpSpPr>
              <a:grpSpLocks/>
            </p:cNvGrpSpPr>
            <p:nvPr/>
          </p:nvGrpSpPr>
          <p:grpSpPr bwMode="auto">
            <a:xfrm>
              <a:off x="3924300" y="1628775"/>
              <a:ext cx="1079500" cy="1223963"/>
              <a:chOff x="3152" y="1506"/>
              <a:chExt cx="1134" cy="1062"/>
            </a:xfrm>
          </p:grpSpPr>
          <p:pic>
            <p:nvPicPr>
              <p:cNvPr id="14363" name="Picture 3"/>
              <p:cNvPicPr>
                <a:picLocks noChangeAspect="1" noChangeArrowheads="1"/>
              </p:cNvPicPr>
              <p:nvPr/>
            </p:nvPicPr>
            <p:blipFill>
              <a:blip r:embed="rId5" cstate="print"/>
              <a:srcRect/>
              <a:stretch>
                <a:fillRect/>
              </a:stretch>
            </p:blipFill>
            <p:spPr bwMode="auto">
              <a:xfrm>
                <a:off x="3152" y="1506"/>
                <a:ext cx="1134" cy="1062"/>
              </a:xfrm>
              <a:prstGeom prst="rect">
                <a:avLst/>
              </a:prstGeom>
              <a:noFill/>
              <a:ln w="9525">
                <a:noFill/>
                <a:miter lim="800000"/>
                <a:headEnd/>
                <a:tailEnd/>
              </a:ln>
            </p:spPr>
          </p:pic>
          <p:sp>
            <p:nvSpPr>
              <p:cNvPr id="14364" name="Rectangle 48"/>
              <p:cNvSpPr>
                <a:spLocks noChangeArrowheads="1"/>
              </p:cNvSpPr>
              <p:nvPr/>
            </p:nvSpPr>
            <p:spPr bwMode="auto">
              <a:xfrm>
                <a:off x="3152" y="1524"/>
                <a:ext cx="770" cy="262"/>
              </a:xfrm>
              <a:prstGeom prst="rect">
                <a:avLst/>
              </a:prstGeom>
              <a:noFill/>
              <a:ln w="9525">
                <a:noFill/>
                <a:miter lim="800000"/>
                <a:headEnd/>
                <a:tailEnd/>
              </a:ln>
            </p:spPr>
            <p:txBody>
              <a:bodyPr lIns="91430" tIns="45715" rIns="91430" bIns="45715">
                <a:spAutoFit/>
              </a:bodyPr>
              <a:lstStyle/>
              <a:p>
                <a:r>
                  <a:rPr lang="it-IT" altLang="en-US" sz="1600" b="1" dirty="0">
                    <a:solidFill>
                      <a:srgbClr val="002060"/>
                    </a:solidFill>
                    <a:latin typeface="Calibri" pitchFamily="34" charset="0"/>
                    <a:cs typeface="Arial" charset="0"/>
                  </a:rPr>
                  <a:t>SN1</a:t>
                </a:r>
              </a:p>
            </p:txBody>
          </p:sp>
        </p:grpSp>
        <p:sp>
          <p:nvSpPr>
            <p:cNvPr id="14343" name="TextBox 63"/>
            <p:cNvSpPr txBox="1">
              <a:spLocks noChangeArrowheads="1"/>
            </p:cNvSpPr>
            <p:nvPr/>
          </p:nvSpPr>
          <p:spPr bwMode="auto">
            <a:xfrm rot="-1258479">
              <a:off x="2374900" y="2749550"/>
              <a:ext cx="773113" cy="336550"/>
            </a:xfrm>
            <a:prstGeom prst="rect">
              <a:avLst/>
            </a:prstGeom>
            <a:noFill/>
            <a:ln w="9525">
              <a:noFill/>
              <a:miter lim="800000"/>
              <a:headEnd/>
              <a:tailEnd/>
            </a:ln>
          </p:spPr>
          <p:txBody>
            <a:bodyPr lIns="91430" tIns="45715" rIns="91430" bIns="45715">
              <a:spAutoFit/>
            </a:bodyPr>
            <a:lstStyle/>
            <a:p>
              <a:r>
                <a:rPr lang="it-IT" altLang="en-US" sz="1600" b="1">
                  <a:solidFill>
                    <a:srgbClr val="000066"/>
                  </a:solidFill>
                  <a:latin typeface="Calibri" pitchFamily="34" charset="0"/>
                  <a:cs typeface="Arial" charset="0"/>
                </a:rPr>
                <a:t>20 km</a:t>
              </a:r>
            </a:p>
          </p:txBody>
        </p:sp>
        <p:sp>
          <p:nvSpPr>
            <p:cNvPr id="14344" name="TextBox 55"/>
            <p:cNvSpPr txBox="1">
              <a:spLocks noChangeArrowheads="1"/>
            </p:cNvSpPr>
            <p:nvPr/>
          </p:nvSpPr>
          <p:spPr bwMode="auto">
            <a:xfrm rot="2378977">
              <a:off x="3348038" y="2924175"/>
              <a:ext cx="658812" cy="336550"/>
            </a:xfrm>
            <a:prstGeom prst="rect">
              <a:avLst/>
            </a:prstGeom>
            <a:noFill/>
            <a:ln w="9525">
              <a:noFill/>
              <a:miter lim="800000"/>
              <a:headEnd/>
              <a:tailEnd/>
            </a:ln>
          </p:spPr>
          <p:txBody>
            <a:bodyPr lIns="91430" tIns="45715" rIns="91430" bIns="45715">
              <a:spAutoFit/>
            </a:bodyPr>
            <a:lstStyle/>
            <a:p>
              <a:r>
                <a:rPr lang="it-IT" altLang="en-US" sz="1600" b="1">
                  <a:solidFill>
                    <a:srgbClr val="000066"/>
                  </a:solidFill>
                  <a:latin typeface="Calibri" pitchFamily="34" charset="0"/>
                  <a:cs typeface="Arial" charset="0"/>
                </a:rPr>
                <a:t>5 km</a:t>
              </a:r>
            </a:p>
          </p:txBody>
        </p:sp>
        <p:sp>
          <p:nvSpPr>
            <p:cNvPr id="14345" name="TextBox 56"/>
            <p:cNvSpPr txBox="1">
              <a:spLocks noChangeArrowheads="1"/>
            </p:cNvSpPr>
            <p:nvPr/>
          </p:nvSpPr>
          <p:spPr bwMode="auto">
            <a:xfrm rot="-2472713">
              <a:off x="3336925" y="2349500"/>
              <a:ext cx="658813" cy="336550"/>
            </a:xfrm>
            <a:prstGeom prst="rect">
              <a:avLst/>
            </a:prstGeom>
            <a:noFill/>
            <a:ln w="9525">
              <a:noFill/>
              <a:miter lim="800000"/>
              <a:headEnd/>
              <a:tailEnd/>
            </a:ln>
          </p:spPr>
          <p:txBody>
            <a:bodyPr lIns="91430" tIns="45715" rIns="91430" bIns="45715">
              <a:spAutoFit/>
            </a:bodyPr>
            <a:lstStyle/>
            <a:p>
              <a:r>
                <a:rPr lang="it-IT" altLang="en-US" sz="1600" b="1">
                  <a:solidFill>
                    <a:srgbClr val="000066"/>
                  </a:solidFill>
                  <a:latin typeface="Calibri" pitchFamily="34" charset="0"/>
                  <a:cs typeface="Arial" charset="0"/>
                </a:rPr>
                <a:t>5 km</a:t>
              </a:r>
            </a:p>
          </p:txBody>
        </p:sp>
        <p:pic>
          <p:nvPicPr>
            <p:cNvPr id="14347" name="Picture 5" descr="LNS"/>
            <p:cNvPicPr>
              <a:picLocks noChangeAspect="1" noChangeArrowheads="1"/>
            </p:cNvPicPr>
            <p:nvPr/>
          </p:nvPicPr>
          <p:blipFill>
            <a:blip r:embed="rId6" cstate="print"/>
            <a:srcRect/>
            <a:stretch>
              <a:fillRect/>
            </a:stretch>
          </p:blipFill>
          <p:spPr bwMode="auto">
            <a:xfrm>
              <a:off x="179388" y="1484313"/>
              <a:ext cx="2016125" cy="1463675"/>
            </a:xfrm>
            <a:prstGeom prst="rect">
              <a:avLst/>
            </a:prstGeom>
            <a:noFill/>
            <a:ln w="9525">
              <a:noFill/>
              <a:miter lim="800000"/>
              <a:headEnd/>
              <a:tailEnd/>
            </a:ln>
          </p:spPr>
        </p:pic>
        <p:grpSp>
          <p:nvGrpSpPr>
            <p:cNvPr id="5" name="Group 45"/>
            <p:cNvGrpSpPr>
              <a:grpSpLocks/>
            </p:cNvGrpSpPr>
            <p:nvPr/>
          </p:nvGrpSpPr>
          <p:grpSpPr bwMode="auto">
            <a:xfrm>
              <a:off x="2195513" y="1341438"/>
              <a:ext cx="965200" cy="358775"/>
              <a:chOff x="0" y="1263546"/>
              <a:chExt cx="1584325" cy="576263"/>
            </a:xfrm>
          </p:grpSpPr>
          <p:sp>
            <p:nvSpPr>
              <p:cNvPr id="29721" name="Rectangle 44"/>
              <p:cNvSpPr>
                <a:spLocks noChangeArrowheads="1"/>
              </p:cNvSpPr>
              <p:nvPr/>
            </p:nvSpPr>
            <p:spPr bwMode="auto">
              <a:xfrm>
                <a:off x="0" y="1263546"/>
                <a:ext cx="1584325" cy="576263"/>
              </a:xfrm>
              <a:prstGeom prst="rect">
                <a:avLst/>
              </a:prstGeom>
              <a:solidFill>
                <a:srgbClr val="FFFFFF"/>
              </a:solidFill>
              <a:ln w="9525" algn="ctr">
                <a:solidFill>
                  <a:srgbClr val="065093"/>
                </a:solidFill>
                <a:miter lim="800000"/>
                <a:headEnd/>
                <a:tailEnd/>
              </a:ln>
              <a:effectLst>
                <a:outerShdw dist="38100" dir="5400000" algn="ctr" rotWithShape="0">
                  <a:srgbClr val="002041">
                    <a:alpha val="48000"/>
                  </a:srgbClr>
                </a:outerShdw>
              </a:effectLst>
            </p:spPr>
            <p:txBody>
              <a:bodyPr lIns="91430" tIns="45715" rIns="91430" bIns="45715" anchor="ctr"/>
              <a:lstStyle/>
              <a:p>
                <a:pPr algn="ctr" defTabSz="457200">
                  <a:defRPr/>
                </a:pPr>
                <a:endParaRPr lang="en-US">
                  <a:solidFill>
                    <a:srgbClr val="FFFFFF"/>
                  </a:solidFill>
                  <a:latin typeface="Calibri" pitchFamily="32" charset="0"/>
                  <a:ea typeface="ＭＳ Ｐゴシック" charset="-128"/>
                </a:endParaRPr>
              </a:p>
            </p:txBody>
          </p:sp>
          <p:pic>
            <p:nvPicPr>
              <p:cNvPr id="14362" name="Immagine 117"/>
              <p:cNvPicPr>
                <a:picLocks noChangeAspect="1"/>
              </p:cNvPicPr>
              <p:nvPr/>
            </p:nvPicPr>
            <p:blipFill>
              <a:blip r:embed="rId7" cstate="print">
                <a:clrChange>
                  <a:clrFrom>
                    <a:srgbClr val="FFFFFF"/>
                  </a:clrFrom>
                  <a:clrTo>
                    <a:srgbClr val="FFFFFF">
                      <a:alpha val="0"/>
                    </a:srgbClr>
                  </a:clrTo>
                </a:clrChange>
              </a:blip>
              <a:srcRect/>
              <a:stretch>
                <a:fillRect/>
              </a:stretch>
            </p:blipFill>
            <p:spPr bwMode="auto">
              <a:xfrm>
                <a:off x="0" y="1263546"/>
                <a:ext cx="1584325" cy="576263"/>
              </a:xfrm>
              <a:prstGeom prst="rect">
                <a:avLst/>
              </a:prstGeom>
              <a:solidFill>
                <a:srgbClr val="FFFFFF"/>
              </a:solidFill>
              <a:ln w="9525">
                <a:noFill/>
                <a:miter lim="800000"/>
                <a:headEnd/>
                <a:tailEnd/>
              </a:ln>
            </p:spPr>
          </p:pic>
        </p:grpSp>
        <p:sp>
          <p:nvSpPr>
            <p:cNvPr id="14349" name="Rectangle 40"/>
            <p:cNvSpPr>
              <a:spLocks noChangeArrowheads="1"/>
            </p:cNvSpPr>
            <p:nvPr/>
          </p:nvSpPr>
          <p:spPr bwMode="auto">
            <a:xfrm>
              <a:off x="1692275" y="1652588"/>
              <a:ext cx="1871663" cy="336550"/>
            </a:xfrm>
            <a:prstGeom prst="rect">
              <a:avLst/>
            </a:prstGeom>
            <a:noFill/>
            <a:ln w="9525">
              <a:noFill/>
              <a:miter lim="800000"/>
              <a:headEnd/>
              <a:tailEnd/>
            </a:ln>
          </p:spPr>
          <p:txBody>
            <a:bodyPr lIns="91430" tIns="45715" rIns="91430" bIns="45715">
              <a:spAutoFit/>
            </a:bodyPr>
            <a:lstStyle/>
            <a:p>
              <a:pPr defTabSz="457200"/>
              <a:r>
                <a:rPr lang="it-IT" altLang="en-US" sz="1600" b="1">
                  <a:solidFill>
                    <a:schemeClr val="bg1"/>
                  </a:solidFill>
                  <a:latin typeface="Calibri" pitchFamily="34" charset="0"/>
                </a:rPr>
                <a:t>10 Gbit GARR-X</a:t>
              </a:r>
            </a:p>
          </p:txBody>
        </p:sp>
        <p:sp>
          <p:nvSpPr>
            <p:cNvPr id="14350" name="Lightning Bolt 37"/>
            <p:cNvSpPr>
              <a:spLocks noChangeArrowheads="1"/>
            </p:cNvSpPr>
            <p:nvPr/>
          </p:nvSpPr>
          <p:spPr bwMode="auto">
            <a:xfrm rot="1376891" flipH="1" flipV="1">
              <a:off x="252413" y="1930400"/>
              <a:ext cx="490537" cy="1311275"/>
            </a:xfrm>
            <a:prstGeom prst="lightningBolt">
              <a:avLst/>
            </a:prstGeom>
            <a:solidFill>
              <a:srgbClr val="FFFF00"/>
            </a:solidFill>
            <a:ln w="25400" algn="ctr">
              <a:solidFill>
                <a:srgbClr val="FFC000"/>
              </a:solidFill>
              <a:miter lim="800000"/>
              <a:headEnd/>
              <a:tailEnd/>
            </a:ln>
          </p:spPr>
          <p:txBody>
            <a:bodyPr rot="10800000" lIns="91430" tIns="45715" rIns="91430" bIns="45715" anchor="ctr"/>
            <a:lstStyle/>
            <a:p>
              <a:pPr algn="ctr" defTabSz="457200"/>
              <a:endParaRPr lang="en-US" altLang="en-US">
                <a:solidFill>
                  <a:srgbClr val="FFFFFF"/>
                </a:solidFill>
                <a:latin typeface="Calibri" pitchFamily="34" charset="0"/>
              </a:endParaRPr>
            </a:p>
          </p:txBody>
        </p:sp>
        <p:sp>
          <p:nvSpPr>
            <p:cNvPr id="14351" name="Rectangle 39"/>
            <p:cNvSpPr>
              <a:spLocks noChangeArrowheads="1"/>
            </p:cNvSpPr>
            <p:nvPr/>
          </p:nvSpPr>
          <p:spPr bwMode="auto">
            <a:xfrm>
              <a:off x="509588" y="2205038"/>
              <a:ext cx="2406650" cy="366712"/>
            </a:xfrm>
            <a:prstGeom prst="rect">
              <a:avLst/>
            </a:prstGeom>
            <a:noFill/>
            <a:ln w="9525">
              <a:noFill/>
              <a:miter lim="800000"/>
              <a:headEnd/>
              <a:tailEnd/>
            </a:ln>
          </p:spPr>
          <p:txBody>
            <a:bodyPr wrap="none" lIns="91430" tIns="45715" rIns="91430" bIns="45715">
              <a:spAutoFit/>
            </a:bodyPr>
            <a:lstStyle/>
            <a:p>
              <a:pPr defTabSz="457200"/>
              <a:r>
                <a:rPr lang="it-IT" altLang="en-US" b="1">
                  <a:solidFill>
                    <a:schemeClr val="bg1"/>
                  </a:solidFill>
                  <a:latin typeface="Calibri" pitchFamily="34" charset="0"/>
                  <a:cs typeface="Arial" charset="0"/>
                </a:rPr>
                <a:t>Radio Link @ 100 Mbps</a:t>
              </a:r>
            </a:p>
          </p:txBody>
        </p:sp>
        <p:sp>
          <p:nvSpPr>
            <p:cNvPr id="14352" name="TextBox 43"/>
            <p:cNvSpPr txBox="1">
              <a:spLocks noChangeArrowheads="1"/>
            </p:cNvSpPr>
            <p:nvPr/>
          </p:nvSpPr>
          <p:spPr bwMode="auto">
            <a:xfrm>
              <a:off x="179388" y="1484313"/>
              <a:ext cx="2143125" cy="336550"/>
            </a:xfrm>
            <a:prstGeom prst="rect">
              <a:avLst/>
            </a:prstGeom>
            <a:noFill/>
            <a:ln w="9525">
              <a:noFill/>
              <a:miter lim="800000"/>
              <a:headEnd/>
              <a:tailEnd/>
            </a:ln>
          </p:spPr>
          <p:txBody>
            <a:bodyPr lIns="91430" tIns="45715" rIns="91430" bIns="45715">
              <a:spAutoFit/>
            </a:bodyPr>
            <a:lstStyle/>
            <a:p>
              <a:pPr defTabSz="457200"/>
              <a:r>
                <a:rPr lang="it-IT" altLang="en-US" sz="1600" b="1">
                  <a:solidFill>
                    <a:srgbClr val="002060"/>
                  </a:solidFill>
                  <a:cs typeface="Arial" charset="0"/>
                </a:rPr>
                <a:t>LNS-INFN Catania</a:t>
              </a:r>
            </a:p>
          </p:txBody>
        </p:sp>
        <p:sp>
          <p:nvSpPr>
            <p:cNvPr id="14353" name="AutoShape 21"/>
            <p:cNvSpPr>
              <a:spLocks noChangeArrowheads="1"/>
            </p:cNvSpPr>
            <p:nvPr/>
          </p:nvSpPr>
          <p:spPr bwMode="auto">
            <a:xfrm rot="-5400000">
              <a:off x="2238376" y="1657350"/>
              <a:ext cx="381000" cy="898525"/>
            </a:xfrm>
            <a:prstGeom prst="upDownArrow">
              <a:avLst>
                <a:gd name="adj1" fmla="val 50000"/>
                <a:gd name="adj2" fmla="val 49241"/>
              </a:avLst>
            </a:prstGeom>
            <a:solidFill>
              <a:schemeClr val="accent1"/>
            </a:solidFill>
            <a:ln w="28575">
              <a:solidFill>
                <a:schemeClr val="tx1"/>
              </a:solidFill>
              <a:miter lim="800000"/>
              <a:headEnd/>
              <a:tailEnd/>
            </a:ln>
          </p:spPr>
          <p:txBody>
            <a:bodyPr rot="10800000" wrap="none" lIns="91430" tIns="45715" rIns="91430" bIns="45715" anchor="ctr"/>
            <a:lstStyle/>
            <a:p>
              <a:endParaRPr lang="en-US" altLang="en-US">
                <a:latin typeface="Calibri" pitchFamily="34" charset="0"/>
              </a:endParaRPr>
            </a:p>
          </p:txBody>
        </p:sp>
        <p:sp>
          <p:nvSpPr>
            <p:cNvPr id="14358" name="CasellaDiTesto 33"/>
            <p:cNvSpPr txBox="1">
              <a:spLocks noChangeArrowheads="1"/>
            </p:cNvSpPr>
            <p:nvPr/>
          </p:nvSpPr>
          <p:spPr bwMode="auto">
            <a:xfrm>
              <a:off x="251520" y="5661248"/>
              <a:ext cx="5760640" cy="514643"/>
            </a:xfrm>
            <a:prstGeom prst="rect">
              <a:avLst/>
            </a:prstGeom>
            <a:solidFill>
              <a:schemeClr val="bg1"/>
            </a:solidFill>
            <a:ln w="9525">
              <a:noFill/>
              <a:miter lim="800000"/>
              <a:headEnd/>
              <a:tailEnd/>
            </a:ln>
          </p:spPr>
          <p:txBody>
            <a:bodyPr wrap="square" lIns="82945" tIns="41473" rIns="82945" bIns="41473">
              <a:spAutoFit/>
            </a:bodyPr>
            <a:lstStyle/>
            <a:p>
              <a:pPr algn="ctr" defTabSz="828675"/>
              <a:r>
                <a:rPr lang="it-IT" altLang="en-US" sz="1400" b="1" dirty="0">
                  <a:solidFill>
                    <a:schemeClr val="tx2"/>
                  </a:solidFill>
                </a:rPr>
                <a:t>Stand-alone 2002-2003 - </a:t>
              </a:r>
              <a:r>
                <a:rPr lang="it-IT" altLang="en-US" sz="1400" b="1" dirty="0" err="1">
                  <a:solidFill>
                    <a:schemeClr val="tx2"/>
                  </a:solidFill>
                </a:rPr>
                <a:t>Cabled</a:t>
              </a:r>
              <a:r>
                <a:rPr lang="it-IT" altLang="en-US" sz="1400" b="1" dirty="0">
                  <a:solidFill>
                    <a:schemeClr val="tx2"/>
                  </a:solidFill>
                </a:rPr>
                <a:t>  2005-2008 </a:t>
              </a:r>
              <a:r>
                <a:rPr lang="it-IT" altLang="en-US" sz="1400" b="1" dirty="0" smtClean="0">
                  <a:solidFill>
                    <a:schemeClr val="tx2"/>
                  </a:solidFill>
                </a:rPr>
                <a:t>&amp; </a:t>
              </a:r>
            </a:p>
            <a:p>
              <a:pPr algn="ctr" defTabSz="828675"/>
              <a:r>
                <a:rPr lang="it-IT" altLang="en-US" sz="1400" b="1" dirty="0" smtClean="0">
                  <a:solidFill>
                    <a:schemeClr val="tx2"/>
                  </a:solidFill>
                </a:rPr>
                <a:t>2012-2013 </a:t>
              </a:r>
              <a:r>
                <a:rPr lang="it-IT" altLang="en-US" sz="1400" b="1" dirty="0">
                  <a:solidFill>
                    <a:schemeClr val="tx2"/>
                  </a:solidFill>
                </a:rPr>
                <a:t>real-time data</a:t>
              </a:r>
            </a:p>
          </p:txBody>
        </p:sp>
        <p:pic>
          <p:nvPicPr>
            <p:cNvPr id="14359" name="Immagine 2" descr="P3020284.JPG"/>
            <p:cNvPicPr>
              <a:picLocks noChangeAspect="1"/>
            </p:cNvPicPr>
            <p:nvPr/>
          </p:nvPicPr>
          <p:blipFill>
            <a:blip r:embed="rId8" cstate="print"/>
            <a:srcRect/>
            <a:stretch>
              <a:fillRect/>
            </a:stretch>
          </p:blipFill>
          <p:spPr bwMode="auto">
            <a:xfrm>
              <a:off x="3967163" y="2863850"/>
              <a:ext cx="1036637" cy="1212850"/>
            </a:xfrm>
            <a:prstGeom prst="rect">
              <a:avLst/>
            </a:prstGeom>
            <a:noFill/>
            <a:ln w="9525">
              <a:noFill/>
              <a:miter lim="800000"/>
              <a:headEnd/>
              <a:tailEnd/>
            </a:ln>
          </p:spPr>
        </p:pic>
        <p:sp>
          <p:nvSpPr>
            <p:cNvPr id="14360" name="Rectangle 48"/>
            <p:cNvSpPr>
              <a:spLocks noChangeArrowheads="1"/>
            </p:cNvSpPr>
            <p:nvPr/>
          </p:nvSpPr>
          <p:spPr bwMode="auto">
            <a:xfrm>
              <a:off x="3995738" y="2852738"/>
              <a:ext cx="862012" cy="336550"/>
            </a:xfrm>
            <a:prstGeom prst="rect">
              <a:avLst/>
            </a:prstGeom>
            <a:noFill/>
            <a:ln w="9525">
              <a:noFill/>
              <a:miter lim="800000"/>
              <a:headEnd/>
              <a:tailEnd/>
            </a:ln>
          </p:spPr>
          <p:txBody>
            <a:bodyPr lIns="91430" tIns="45715" rIns="91430" bIns="45715">
              <a:spAutoFit/>
            </a:bodyPr>
            <a:lstStyle/>
            <a:p>
              <a:r>
                <a:rPr lang="it-IT" altLang="en-US" sz="1600" b="1">
                  <a:latin typeface="Calibri" pitchFamily="34" charset="0"/>
                  <a:cs typeface="Arial" charset="0"/>
                </a:rPr>
                <a:t>O</a:t>
              </a:r>
              <a:r>
                <a:rPr lang="el-GR" altLang="en-US" sz="1600" b="1">
                  <a:latin typeface="Calibri" pitchFamily="34" charset="0"/>
                  <a:cs typeface="Arial" charset="0"/>
                </a:rPr>
                <a:t>ν</a:t>
              </a:r>
              <a:r>
                <a:rPr lang="it-IT" altLang="en-US" sz="1600" b="1">
                  <a:latin typeface="Calibri" pitchFamily="34" charset="0"/>
                  <a:cs typeface="Arial" charset="0"/>
                </a:rPr>
                <a:t>DE2</a:t>
              </a:r>
              <a:endParaRPr lang="el-GR" altLang="en-US" sz="1600" b="1">
                <a:latin typeface="Calibri" pitchFamily="34" charset="0"/>
                <a:cs typeface="Arial" charset="0"/>
              </a:endParaRPr>
            </a:p>
          </p:txBody>
        </p:sp>
      </p:grpSp>
    </p:spTree>
  </p:cSld>
  <p:clrMapOvr>
    <a:masterClrMapping/>
  </p:clrMapOvr>
  <p:transition spd="med">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ctrTitle" idx="4294967295"/>
          </p:nvPr>
        </p:nvSpPr>
        <p:spPr>
          <a:xfrm>
            <a:off x="1" y="332656"/>
            <a:ext cx="9144000" cy="574675"/>
          </a:xfrm>
          <a:prstGeom prst="rect">
            <a:avLst/>
          </a:prstGeom>
        </p:spPr>
        <p:txBody>
          <a:bodyPr lIns="82945" tIns="41473" rIns="82945" bIns="41473">
            <a:noAutofit/>
          </a:bodyPr>
          <a:lstStyle/>
          <a:p>
            <a:pPr algn="l">
              <a:defRPr/>
            </a:pPr>
            <a:r>
              <a:rPr lang="en-US" sz="3000" b="1" dirty="0" smtClean="0">
                <a:solidFill>
                  <a:srgbClr val="000066"/>
                </a:solidFill>
                <a:latin typeface="Calibri" pitchFamily="34" charset="0"/>
                <a:ea typeface="MS PGothic" pitchFamily="34" charset="-128"/>
                <a:cs typeface="Times New Roman" pitchFamily="18" charset="0"/>
              </a:rPr>
              <a:t>         NEMO-SN1 sensors</a:t>
            </a:r>
          </a:p>
        </p:txBody>
      </p:sp>
      <p:graphicFrame>
        <p:nvGraphicFramePr>
          <p:cNvPr id="94211" name="Group 3"/>
          <p:cNvGraphicFramePr>
            <a:graphicFrameLocks noGrp="1"/>
          </p:cNvGraphicFramePr>
          <p:nvPr>
            <p:ph idx="4294967295"/>
          </p:nvPr>
        </p:nvGraphicFramePr>
        <p:xfrm>
          <a:off x="468313" y="1196752"/>
          <a:ext cx="8280400" cy="4346577"/>
        </p:xfrm>
        <a:graphic>
          <a:graphicData uri="http://schemas.openxmlformats.org/drawingml/2006/table">
            <a:tbl>
              <a:tblPr/>
              <a:tblGrid>
                <a:gridCol w="3538538"/>
                <a:gridCol w="1397000"/>
                <a:gridCol w="3344862"/>
              </a:tblGrid>
              <a:tr h="3413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smtClean="0">
                          <a:ln>
                            <a:noFill/>
                          </a:ln>
                          <a:solidFill>
                            <a:schemeClr val="tx1"/>
                          </a:solidFill>
                          <a:effectLst>
                            <a:outerShdw blurRad="38100" dist="38100" dir="2700000" algn="tl">
                              <a:srgbClr val="C0C0C0"/>
                            </a:outerShdw>
                          </a:effectLst>
                          <a:latin typeface="Calibri" pitchFamily="34" charset="0"/>
                        </a:rPr>
                        <a:t>Sensor</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outerShdw blurRad="38100" dist="38100" dir="2700000" algn="tl">
                              <a:srgbClr val="C0C0C0"/>
                            </a:outerShdw>
                          </a:effectLst>
                          <a:latin typeface="Calibri" pitchFamily="34" charset="0"/>
                        </a:rPr>
                        <a:t>Rate</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chemeClr val="tx1"/>
                          </a:solidFill>
                          <a:effectLst>
                            <a:outerShdw blurRad="38100" dist="38100" dir="2700000" algn="tl">
                              <a:srgbClr val="C0C0C0"/>
                            </a:outerShdw>
                          </a:effectLst>
                          <a:latin typeface="Calibri" pitchFamily="34" charset="0"/>
                        </a:rPr>
                        <a:t>Model</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3-C broad-band seismometer *</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100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Guralp CMG-1T (0.0027-50 Hz)</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Differential Pressure Gauge (DPG)</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100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Prototype Univ. California-St. Diego</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Hydrophone </a:t>
                      </a:r>
                      <a:r>
                        <a:rPr kumimoji="0" lang="en-US" sz="1400" b="1" i="0" u="none" strike="noStrike" cap="none" normalizeH="0" baseline="0" smtClean="0">
                          <a:ln>
                            <a:noFill/>
                          </a:ln>
                          <a:solidFill>
                            <a:srgbClr val="000066"/>
                          </a:solidFill>
                          <a:effectLst/>
                          <a:latin typeface="Calibri" pitchFamily="34" charset="0"/>
                        </a:rPr>
                        <a:t>(Geophysics)</a:t>
                      </a:r>
                      <a:endParaRPr kumimoji="0" lang="en-GB" sz="1400" b="1" i="0" u="none" strike="noStrike" cap="none" normalizeH="0" baseline="0" smtClean="0">
                        <a:ln>
                          <a:noFill/>
                        </a:ln>
                        <a:solidFill>
                          <a:srgbClr val="000066"/>
                        </a:solidFill>
                        <a:effectLst/>
                        <a:latin typeface="Calibri" pitchFamily="34" charset="0"/>
                      </a:endParaRP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100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OAS E-2PD</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0066"/>
                          </a:solidFill>
                          <a:effectLst/>
                          <a:latin typeface="Calibri" pitchFamily="34" charset="0"/>
                        </a:rPr>
                        <a:t>Hydrophone (Geophysics)</a:t>
                      </a:r>
                      <a:endParaRPr kumimoji="0" lang="en-GB" sz="1400" b="1" i="0" u="none" strike="noStrike" cap="none" normalizeH="0" baseline="0" smtClean="0">
                        <a:ln>
                          <a:noFill/>
                        </a:ln>
                        <a:solidFill>
                          <a:srgbClr val="000066"/>
                        </a:solidFill>
                        <a:effectLst/>
                        <a:latin typeface="Calibri" pitchFamily="34" charset="0"/>
                      </a:endParaRP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2000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SMID (0.05-1000 Hz)</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0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00B0F0"/>
                          </a:solidFill>
                          <a:effectLst/>
                          <a:latin typeface="Calibri" pitchFamily="34" charset="0"/>
                        </a:rPr>
                        <a:t>4+4 Hydrophones (Bio-acoustics)</a:t>
                      </a:r>
                      <a:endParaRPr kumimoji="0" lang="en-GB" sz="1400" b="1" i="0" u="none" strike="noStrike" cap="none" normalizeH="0" baseline="0" smtClean="0">
                        <a:ln>
                          <a:noFill/>
                        </a:ln>
                        <a:solidFill>
                          <a:srgbClr val="00B0F0"/>
                        </a:solidFill>
                        <a:effectLst/>
                        <a:latin typeface="Calibri" pitchFamily="34" charset="0"/>
                      </a:endParaRP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533400" marR="0" lvl="0" indent="-53340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B0F0"/>
                          </a:solidFill>
                          <a:effectLst/>
                          <a:latin typeface="Calibri" pitchFamily="34" charset="0"/>
                        </a:rPr>
                        <a:t>96 /192 kHz**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B0F0"/>
                          </a:solidFill>
                          <a:effectLst/>
                          <a:latin typeface="Calibri" pitchFamily="34" charset="0"/>
                        </a:rPr>
                        <a:t>SMID (100-70000 Hz)</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Absolute Pressure Gauge (APG) *</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15 s</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Paroscientific </a:t>
                      </a:r>
                      <a:r>
                        <a:rPr kumimoji="0" lang="it-IT" sz="1400" b="1" i="0" u="none" strike="noStrike" cap="none" normalizeH="0" baseline="0" smtClean="0">
                          <a:ln>
                            <a:noFill/>
                          </a:ln>
                          <a:solidFill>
                            <a:srgbClr val="FF0000"/>
                          </a:solidFill>
                          <a:effectLst/>
                          <a:latin typeface="Calibri" pitchFamily="34" charset="0"/>
                        </a:rPr>
                        <a:t>8CB4000-I </a:t>
                      </a:r>
                      <a:r>
                        <a:rPr kumimoji="0" lang="en-GB" sz="1400" b="1" i="0" u="none" strike="noStrike" cap="none" normalizeH="0" baseline="0" smtClean="0">
                          <a:ln>
                            <a:noFill/>
                          </a:ln>
                          <a:solidFill>
                            <a:srgbClr val="FF0000"/>
                          </a:solidFill>
                          <a:effectLst/>
                          <a:latin typeface="Calibri" pitchFamily="34" charset="0"/>
                        </a:rPr>
                        <a:t> </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3-C Accelerometer + 3-C Gyro  (IMU) *</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100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FF0000"/>
                          </a:solidFill>
                          <a:effectLst/>
                          <a:latin typeface="Calibri" pitchFamily="34" charset="0"/>
                        </a:rPr>
                        <a:t>Gladiator Technologies Landmark 10 </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Gravity meter</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1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Prototype IFSI-INAF</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Scalar magnetometer</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1s/min</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Marine Magnetics Sentinel (3000 m)</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Vectorial magnetometer</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1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Prototype INGV</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ADCP</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1 profile/h</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RDI Workhorse Monitor (600 kHz)</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CTD</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1 s/h</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SeaBird SBE-37SM-24835</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3-C single point current meter</a:t>
                      </a:r>
                    </a:p>
                  </a:txBody>
                  <a:tcPr marL="91441" marR="91441" marT="45716" marB="4571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smtClean="0">
                          <a:ln>
                            <a:noFill/>
                          </a:ln>
                          <a:solidFill>
                            <a:srgbClr val="000066"/>
                          </a:solidFill>
                          <a:effectLst/>
                          <a:latin typeface="Calibri" pitchFamily="34" charset="0"/>
                        </a:rPr>
                        <a:t>2 Hz</a:t>
                      </a:r>
                    </a:p>
                  </a:txBody>
                  <a:tcPr marL="91441" marR="91441" marT="45716" marB="4571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1" i="0" u="none" strike="noStrike" cap="none" normalizeH="0" baseline="0" dirty="0" err="1" smtClean="0">
                          <a:ln>
                            <a:noFill/>
                          </a:ln>
                          <a:solidFill>
                            <a:srgbClr val="000066"/>
                          </a:solidFill>
                          <a:effectLst/>
                          <a:latin typeface="Calibri" pitchFamily="34" charset="0"/>
                        </a:rPr>
                        <a:t>Nobska</a:t>
                      </a:r>
                      <a:r>
                        <a:rPr kumimoji="0" lang="en-GB" sz="1400" b="1" i="0" u="none" strike="noStrike" cap="none" normalizeH="0" baseline="0" dirty="0" smtClean="0">
                          <a:ln>
                            <a:noFill/>
                          </a:ln>
                          <a:solidFill>
                            <a:srgbClr val="000066"/>
                          </a:solidFill>
                          <a:effectLst/>
                          <a:latin typeface="Calibri" pitchFamily="34" charset="0"/>
                        </a:rPr>
                        <a:t> MAVS-3 </a:t>
                      </a:r>
                    </a:p>
                  </a:txBody>
                  <a:tcPr marL="91441" marR="91441" marT="45716" marB="4571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425" name="Text Box 74"/>
          <p:cNvSpPr txBox="1">
            <a:spLocks noChangeArrowheads="1"/>
          </p:cNvSpPr>
          <p:nvPr/>
        </p:nvSpPr>
        <p:spPr bwMode="auto">
          <a:xfrm>
            <a:off x="222250" y="5986686"/>
            <a:ext cx="4824413" cy="309562"/>
          </a:xfrm>
          <a:prstGeom prst="rect">
            <a:avLst/>
          </a:prstGeom>
          <a:noFill/>
          <a:ln w="9525">
            <a:noFill/>
            <a:miter lim="800000"/>
            <a:headEnd/>
            <a:tailEnd/>
          </a:ln>
        </p:spPr>
        <p:txBody>
          <a:bodyPr lIns="82945" tIns="41473" rIns="82945" bIns="41473">
            <a:spAutoFit/>
          </a:bodyPr>
          <a:lstStyle/>
          <a:p>
            <a:pPr defTabSz="828675">
              <a:lnSpc>
                <a:spcPct val="93000"/>
              </a:lnSpc>
              <a:buClr>
                <a:srgbClr val="000000"/>
              </a:buClr>
              <a:buFont typeface="Times New Roman" pitchFamily="18" charset="0"/>
              <a:buNone/>
            </a:pPr>
            <a:r>
              <a:rPr lang="en-GB" altLang="en-US" sz="1600" b="1" dirty="0">
                <a:solidFill>
                  <a:srgbClr val="00B0F0"/>
                </a:solidFill>
                <a:latin typeface="Calibri" pitchFamily="34" charset="0"/>
              </a:rPr>
              <a:t>** 96 kHz at TSN, 192 kHz at TSS - Marine Environment</a:t>
            </a:r>
            <a:endParaRPr lang="it-IT" altLang="en-US" sz="1600" b="1" dirty="0">
              <a:solidFill>
                <a:srgbClr val="00B0F0"/>
              </a:solidFill>
              <a:latin typeface="Calibri" pitchFamily="34" charset="0"/>
            </a:endParaRPr>
          </a:p>
        </p:txBody>
      </p:sp>
      <p:sp>
        <p:nvSpPr>
          <p:cNvPr id="15426" name="Text Box 232"/>
          <p:cNvSpPr txBox="1">
            <a:spLocks noChangeArrowheads="1"/>
          </p:cNvSpPr>
          <p:nvPr/>
        </p:nvSpPr>
        <p:spPr bwMode="auto">
          <a:xfrm>
            <a:off x="287338" y="5661248"/>
            <a:ext cx="4105275" cy="309563"/>
          </a:xfrm>
          <a:prstGeom prst="rect">
            <a:avLst/>
          </a:prstGeom>
          <a:noFill/>
          <a:ln w="9525">
            <a:noFill/>
            <a:miter lim="800000"/>
            <a:headEnd/>
            <a:tailEnd/>
          </a:ln>
        </p:spPr>
        <p:txBody>
          <a:bodyPr lIns="82945" tIns="41473" rIns="82945" bIns="41473">
            <a:spAutoFit/>
          </a:bodyPr>
          <a:lstStyle/>
          <a:p>
            <a:pPr algn="ctr" defTabSz="828675">
              <a:lnSpc>
                <a:spcPct val="93000"/>
              </a:lnSpc>
              <a:spcBef>
                <a:spcPct val="50000"/>
              </a:spcBef>
              <a:buClr>
                <a:srgbClr val="000000"/>
              </a:buClr>
            </a:pPr>
            <a:r>
              <a:rPr lang="en-GB" altLang="en-US" sz="1600" b="1" dirty="0">
                <a:solidFill>
                  <a:srgbClr val="FF0000"/>
                </a:solidFill>
                <a:latin typeface="Calibri" pitchFamily="34" charset="0"/>
              </a:rPr>
              <a:t>* tsunami early warning system - </a:t>
            </a:r>
            <a:r>
              <a:rPr lang="en-US" altLang="en-US" sz="1600" b="1" dirty="0">
                <a:solidFill>
                  <a:srgbClr val="FF0000"/>
                </a:solidFill>
                <a:latin typeface="Calibri" pitchFamily="34" charset="0"/>
              </a:rPr>
              <a:t>Geo-Hazard</a:t>
            </a:r>
          </a:p>
        </p:txBody>
      </p:sp>
      <p:sp>
        <p:nvSpPr>
          <p:cNvPr id="15427" name="Rectangle 4"/>
          <p:cNvSpPr>
            <a:spLocks noChangeArrowheads="1"/>
          </p:cNvSpPr>
          <p:nvPr/>
        </p:nvSpPr>
        <p:spPr bwMode="auto">
          <a:xfrm>
            <a:off x="4355976" y="5517232"/>
            <a:ext cx="4179887" cy="311150"/>
          </a:xfrm>
          <a:prstGeom prst="rect">
            <a:avLst/>
          </a:prstGeom>
          <a:noFill/>
          <a:ln w="9525">
            <a:noFill/>
            <a:miter lim="800000"/>
            <a:headEnd/>
            <a:tailEnd/>
          </a:ln>
        </p:spPr>
        <p:txBody>
          <a:bodyPr lIns="82945" tIns="41473" rIns="82945" bIns="41473">
            <a:spAutoFit/>
          </a:bodyPr>
          <a:lstStyle/>
          <a:p>
            <a:pPr algn="ctr" defTabSz="828675"/>
            <a:r>
              <a:rPr lang="it-IT" altLang="en-US" sz="1500" b="1" dirty="0">
                <a:solidFill>
                  <a:srgbClr val="000066"/>
                </a:solidFill>
              </a:rPr>
              <a:t>Favali et al., 2011; 2013; Chierici et al., 2012</a:t>
            </a:r>
          </a:p>
        </p:txBody>
      </p:sp>
      <p:sp>
        <p:nvSpPr>
          <p:cNvPr id="7" name="Rectangle 18"/>
          <p:cNvSpPr>
            <a:spLocks noChangeArrowheads="1"/>
          </p:cNvSpPr>
          <p:nvPr/>
        </p:nvSpPr>
        <p:spPr bwMode="auto">
          <a:xfrm>
            <a:off x="6003128" y="5785445"/>
            <a:ext cx="2657482" cy="461647"/>
          </a:xfrm>
          <a:prstGeom prst="rect">
            <a:avLst/>
          </a:prstGeom>
          <a:noFill/>
          <a:ln w="9525">
            <a:noFill/>
            <a:miter lim="800000"/>
            <a:headEnd/>
            <a:tailEnd/>
          </a:ln>
        </p:spPr>
        <p:txBody>
          <a:bodyPr wrap="none" lIns="91420" tIns="45711" rIns="91420" bIns="45711">
            <a:spAutoFit/>
          </a:bodyPr>
          <a:lstStyle/>
          <a:p>
            <a:pPr algn="ctr" defTabSz="457200">
              <a:defRPr/>
            </a:pPr>
            <a:r>
              <a:rPr lang="en-GB" sz="2400" b="1" dirty="0">
                <a:solidFill>
                  <a:srgbClr val="000066"/>
                </a:solidFill>
                <a:latin typeface="Calibri" pitchFamily="34" charset="0"/>
                <a:ea typeface="MS PGothic" pitchFamily="34" charset="-128"/>
                <a:cs typeface="Arial" pitchFamily="34" charset="0"/>
              </a:rPr>
              <a:t>Western Ionian Sea</a:t>
            </a:r>
          </a:p>
        </p:txBody>
      </p:sp>
    </p:spTree>
  </p:cSld>
  <p:clrMapOvr>
    <a:masterClrMapping/>
  </p:clrMapOvr>
  <p:transition spd="med">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1386775" y="1988840"/>
          <a:ext cx="6353577" cy="3457922"/>
        </p:xfrm>
        <a:graphic>
          <a:graphicData uri="http://schemas.openxmlformats.org/drawingml/2006/table">
            <a:tbl>
              <a:tblPr firstRow="1">
                <a:tableStyleId>{1FECB4D8-DB02-4DC6-A0A2-4F2EBAE1DC90}</a:tableStyleId>
              </a:tblPr>
              <a:tblGrid>
                <a:gridCol w="2515688"/>
                <a:gridCol w="1913733"/>
                <a:gridCol w="1924156"/>
              </a:tblGrid>
              <a:tr h="417507">
                <a:tc>
                  <a:txBody>
                    <a:bodyPr/>
                    <a:lstStyle/>
                    <a:p>
                      <a:pPr algn="ctr"/>
                      <a:r>
                        <a:rPr lang="en-US" dirty="0" smtClean="0">
                          <a:latin typeface="Arial Black"/>
                          <a:cs typeface="Arial Black"/>
                        </a:rPr>
                        <a:t>INSTRUMENT</a:t>
                      </a:r>
                      <a:endParaRPr lang="en-US" dirty="0">
                        <a:latin typeface="Arial Black"/>
                        <a:cs typeface="Arial Black"/>
                      </a:endParaRPr>
                    </a:p>
                  </a:txBody>
                  <a:tcPr anchor="ctr">
                    <a:solidFill>
                      <a:srgbClr val="0070C0"/>
                    </a:solidFill>
                  </a:tcPr>
                </a:tc>
                <a:tc>
                  <a:txBody>
                    <a:bodyPr/>
                    <a:lstStyle/>
                    <a:p>
                      <a:pPr algn="ctr"/>
                      <a:r>
                        <a:rPr lang="en-US" dirty="0" smtClean="0">
                          <a:latin typeface="Arial Black"/>
                          <a:cs typeface="Arial Black"/>
                        </a:rPr>
                        <a:t>byte/day</a:t>
                      </a:r>
                      <a:endParaRPr lang="en-US" dirty="0">
                        <a:latin typeface="Arial Black"/>
                        <a:cs typeface="Arial Black"/>
                      </a:endParaRPr>
                    </a:p>
                  </a:txBody>
                  <a:tcPr anchor="ctr">
                    <a:solidFill>
                      <a:srgbClr val="0070C0"/>
                    </a:solidFill>
                  </a:tcPr>
                </a:tc>
                <a:tc>
                  <a:txBody>
                    <a:bodyPr/>
                    <a:lstStyle/>
                    <a:p>
                      <a:pPr algn="ctr"/>
                      <a:r>
                        <a:rPr lang="en-US" dirty="0" smtClean="0">
                          <a:latin typeface="Arial Black"/>
                          <a:cs typeface="Arial Black"/>
                        </a:rPr>
                        <a:t>byte/month</a:t>
                      </a:r>
                      <a:endParaRPr lang="en-US" dirty="0">
                        <a:latin typeface="Arial Black"/>
                        <a:cs typeface="Arial Black"/>
                      </a:endParaRPr>
                    </a:p>
                  </a:txBody>
                  <a:tcPr anchor="ctr">
                    <a:solidFill>
                      <a:srgbClr val="0070C0"/>
                    </a:solidFill>
                  </a:tcPr>
                </a:tc>
              </a:tr>
              <a:tr h="434345">
                <a:tc>
                  <a:txBody>
                    <a:bodyPr/>
                    <a:lstStyle/>
                    <a:p>
                      <a:pPr algn="ctr"/>
                      <a:r>
                        <a:rPr lang="en-US" sz="1200" dirty="0" smtClean="0">
                          <a:solidFill>
                            <a:srgbClr val="002060"/>
                          </a:solidFill>
                          <a:latin typeface="Arial Black"/>
                          <a:cs typeface="Arial Black"/>
                        </a:rPr>
                        <a:t>Oceanographic sensors</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13 M </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390 M</a:t>
                      </a:r>
                      <a:endParaRPr lang="en-US" sz="1200" dirty="0">
                        <a:solidFill>
                          <a:srgbClr val="002060"/>
                        </a:solidFill>
                        <a:latin typeface="Arial Black"/>
                        <a:cs typeface="Arial Black"/>
                      </a:endParaRPr>
                    </a:p>
                  </a:txBody>
                  <a:tcPr anchor="ctr"/>
                </a:tc>
              </a:tr>
              <a:tr h="434345">
                <a:tc>
                  <a:txBody>
                    <a:bodyPr/>
                    <a:lstStyle/>
                    <a:p>
                      <a:pPr algn="ctr"/>
                      <a:r>
                        <a:rPr lang="en-US" sz="1200" dirty="0" smtClean="0">
                          <a:solidFill>
                            <a:srgbClr val="002060"/>
                          </a:solidFill>
                          <a:latin typeface="Arial Black"/>
                          <a:cs typeface="Arial Black"/>
                        </a:rPr>
                        <a:t>Gravity meter</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5 M</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150 M</a:t>
                      </a:r>
                      <a:endParaRPr lang="en-US" sz="1200" dirty="0">
                        <a:solidFill>
                          <a:srgbClr val="002060"/>
                        </a:solidFill>
                        <a:latin typeface="Arial Black"/>
                        <a:cs typeface="Arial Black"/>
                      </a:endParaRPr>
                    </a:p>
                  </a:txBody>
                  <a:tcPr anchor="ctr"/>
                </a:tc>
              </a:tr>
              <a:tr h="434345">
                <a:tc>
                  <a:txBody>
                    <a:bodyPr/>
                    <a:lstStyle/>
                    <a:p>
                      <a:pPr algn="ctr"/>
                      <a:r>
                        <a:rPr lang="en-US" sz="1200" dirty="0" smtClean="0">
                          <a:solidFill>
                            <a:srgbClr val="002060"/>
                          </a:solidFill>
                          <a:latin typeface="Arial Black"/>
                          <a:cs typeface="Arial Black"/>
                        </a:rPr>
                        <a:t>Magnetometers</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2.5 M</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75 M</a:t>
                      </a:r>
                      <a:endParaRPr lang="en-US" sz="1200" dirty="0">
                        <a:solidFill>
                          <a:srgbClr val="002060"/>
                        </a:solidFill>
                        <a:latin typeface="Arial Black"/>
                        <a:cs typeface="Arial Black"/>
                      </a:endParaRPr>
                    </a:p>
                  </a:txBody>
                  <a:tcPr anchor="ctr"/>
                </a:tc>
              </a:tr>
              <a:tr h="434345">
                <a:tc>
                  <a:txBody>
                    <a:bodyPr/>
                    <a:lstStyle/>
                    <a:p>
                      <a:pPr algn="ctr"/>
                      <a:r>
                        <a:rPr lang="en-US" sz="1200" dirty="0" smtClean="0">
                          <a:solidFill>
                            <a:srgbClr val="002060"/>
                          </a:solidFill>
                          <a:latin typeface="Arial Black"/>
                          <a:cs typeface="Arial Black"/>
                        </a:rPr>
                        <a:t>Seismic sensors</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933 M</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28 G</a:t>
                      </a:r>
                      <a:endParaRPr lang="en-US" sz="1200" dirty="0">
                        <a:solidFill>
                          <a:srgbClr val="002060"/>
                        </a:solidFill>
                        <a:latin typeface="Arial Black"/>
                        <a:cs typeface="Arial Black"/>
                      </a:endParaRPr>
                    </a:p>
                  </a:txBody>
                  <a:tcPr anchor="ctr"/>
                </a:tc>
              </a:tr>
              <a:tr h="434345">
                <a:tc>
                  <a:txBody>
                    <a:bodyPr/>
                    <a:lstStyle/>
                    <a:p>
                      <a:pPr algn="ctr"/>
                      <a:r>
                        <a:rPr lang="en-US" sz="1200" dirty="0" smtClean="0">
                          <a:solidFill>
                            <a:srgbClr val="002060"/>
                          </a:solidFill>
                          <a:latin typeface="Arial Black"/>
                          <a:cs typeface="Arial Black"/>
                        </a:rPr>
                        <a:t>DACS monitor</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11 M</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330 M</a:t>
                      </a:r>
                      <a:endParaRPr lang="en-US" sz="1200" dirty="0">
                        <a:solidFill>
                          <a:srgbClr val="002060"/>
                        </a:solidFill>
                        <a:latin typeface="Arial Black"/>
                        <a:cs typeface="Arial Black"/>
                      </a:endParaRPr>
                    </a:p>
                  </a:txBody>
                  <a:tcPr anchor="ctr"/>
                </a:tc>
              </a:tr>
              <a:tr h="434345">
                <a:tc>
                  <a:txBody>
                    <a:bodyPr/>
                    <a:lstStyle/>
                    <a:p>
                      <a:pPr algn="ctr"/>
                      <a:r>
                        <a:rPr lang="en-US" sz="1200" dirty="0" smtClean="0">
                          <a:solidFill>
                            <a:srgbClr val="002060"/>
                          </a:solidFill>
                          <a:latin typeface="Arial Black"/>
                          <a:cs typeface="Arial Black"/>
                        </a:rPr>
                        <a:t>Bio-acoustic Hydrophones</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372 G</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11 T</a:t>
                      </a:r>
                      <a:endParaRPr lang="en-US" sz="1200" dirty="0">
                        <a:solidFill>
                          <a:srgbClr val="002060"/>
                        </a:solidFill>
                        <a:latin typeface="Arial Black"/>
                        <a:cs typeface="Arial Black"/>
                      </a:endParaRPr>
                    </a:p>
                  </a:txBody>
                  <a:tcPr anchor="ctr"/>
                </a:tc>
              </a:tr>
              <a:tr h="434345">
                <a:tc>
                  <a:txBody>
                    <a:bodyPr/>
                    <a:lstStyle/>
                    <a:p>
                      <a:pPr algn="ctr"/>
                      <a:r>
                        <a:rPr lang="en-US" sz="1200" dirty="0" smtClean="0">
                          <a:solidFill>
                            <a:srgbClr val="002060"/>
                          </a:solidFill>
                          <a:latin typeface="Arial Black"/>
                          <a:cs typeface="Arial Black"/>
                        </a:rPr>
                        <a:t>Station monitoring</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163 M</a:t>
                      </a:r>
                      <a:endParaRPr lang="en-US" sz="1200" dirty="0">
                        <a:solidFill>
                          <a:srgbClr val="002060"/>
                        </a:solidFill>
                        <a:latin typeface="Arial Black"/>
                        <a:cs typeface="Arial Black"/>
                      </a:endParaRPr>
                    </a:p>
                  </a:txBody>
                  <a:tcPr anchor="ctr"/>
                </a:tc>
                <a:tc>
                  <a:txBody>
                    <a:bodyPr/>
                    <a:lstStyle/>
                    <a:p>
                      <a:pPr algn="ctr"/>
                      <a:r>
                        <a:rPr lang="en-US" sz="1200" dirty="0" smtClean="0">
                          <a:solidFill>
                            <a:srgbClr val="002060"/>
                          </a:solidFill>
                          <a:latin typeface="Arial Black"/>
                          <a:cs typeface="Arial Black"/>
                        </a:rPr>
                        <a:t>5 G</a:t>
                      </a:r>
                      <a:endParaRPr lang="en-US" sz="1200" dirty="0">
                        <a:solidFill>
                          <a:srgbClr val="002060"/>
                        </a:solidFill>
                        <a:latin typeface="Arial Black"/>
                        <a:cs typeface="Arial Black"/>
                      </a:endParaRPr>
                    </a:p>
                  </a:txBody>
                  <a:tcPr anchor="ctr"/>
                </a:tc>
              </a:tr>
            </a:tbl>
          </a:graphicData>
        </a:graphic>
      </p:graphicFrame>
      <p:sp>
        <p:nvSpPr>
          <p:cNvPr id="16422" name="Rectangle 9"/>
          <p:cNvSpPr>
            <a:spLocks noChangeArrowheads="1"/>
          </p:cNvSpPr>
          <p:nvPr/>
        </p:nvSpPr>
        <p:spPr bwMode="auto">
          <a:xfrm>
            <a:off x="0" y="1412875"/>
            <a:ext cx="9144000" cy="400050"/>
          </a:xfrm>
          <a:prstGeom prst="rect">
            <a:avLst/>
          </a:prstGeom>
          <a:noFill/>
          <a:ln w="9525">
            <a:noFill/>
            <a:miter lim="800000"/>
            <a:headEnd/>
            <a:tailEnd/>
          </a:ln>
        </p:spPr>
        <p:txBody>
          <a:bodyPr>
            <a:spAutoFit/>
          </a:bodyPr>
          <a:lstStyle/>
          <a:p>
            <a:pPr algn="ctr"/>
            <a:r>
              <a:rPr lang="en-US" sz="2000" b="1" dirty="0">
                <a:solidFill>
                  <a:srgbClr val="002060"/>
                </a:solidFill>
                <a:latin typeface="Calibri" pitchFamily="34" charset="0"/>
              </a:rPr>
              <a:t>daily/monthly by NEMO-SN1 </a:t>
            </a:r>
            <a:r>
              <a:rPr lang="en-US" sz="2000" b="1" dirty="0" smtClean="0">
                <a:solidFill>
                  <a:srgbClr val="002060"/>
                </a:solidFill>
                <a:latin typeface="Calibri" pitchFamily="34" charset="0"/>
              </a:rPr>
              <a:t>observatory (Western Ionian Sea)</a:t>
            </a:r>
            <a:endParaRPr lang="en-US" sz="2000" b="1" dirty="0">
              <a:solidFill>
                <a:srgbClr val="002060"/>
              </a:solidFill>
              <a:latin typeface="Calibri" pitchFamily="34" charset="0"/>
            </a:endParaRPr>
          </a:p>
        </p:txBody>
      </p:sp>
      <p:sp>
        <p:nvSpPr>
          <p:cNvPr id="16423" name="TextBox 12"/>
          <p:cNvSpPr txBox="1">
            <a:spLocks noChangeArrowheads="1"/>
          </p:cNvSpPr>
          <p:nvPr/>
        </p:nvSpPr>
        <p:spPr bwMode="auto">
          <a:xfrm>
            <a:off x="0" y="5857875"/>
            <a:ext cx="9144000" cy="523875"/>
          </a:xfrm>
          <a:prstGeom prst="rect">
            <a:avLst/>
          </a:prstGeom>
          <a:noFill/>
          <a:ln w="9525">
            <a:noFill/>
            <a:miter lim="800000"/>
            <a:headEnd/>
            <a:tailEnd/>
          </a:ln>
        </p:spPr>
        <p:txBody>
          <a:bodyPr>
            <a:spAutoFit/>
          </a:bodyPr>
          <a:lstStyle/>
          <a:p>
            <a:pPr algn="ctr"/>
            <a:r>
              <a:rPr lang="en-US" sz="1400" b="1" dirty="0">
                <a:solidFill>
                  <a:srgbClr val="002060"/>
                </a:solidFill>
                <a:latin typeface="Calibri" pitchFamily="34" charset="0"/>
              </a:rPr>
              <a:t>Lossless data compression algorithms (e.g., FLAC) may reduce file-size to 30% of the original size </a:t>
            </a:r>
          </a:p>
          <a:p>
            <a:pPr algn="ctr"/>
            <a:endParaRPr lang="en-US" sz="1400" b="1" dirty="0">
              <a:solidFill>
                <a:srgbClr val="002060"/>
              </a:solidFill>
              <a:latin typeface="Calibri" pitchFamily="34" charset="0"/>
            </a:endParaRPr>
          </a:p>
        </p:txBody>
      </p:sp>
      <p:sp>
        <p:nvSpPr>
          <p:cNvPr id="6" name="Rectangle 2"/>
          <p:cNvSpPr txBox="1">
            <a:spLocks noChangeArrowheads="1"/>
          </p:cNvSpPr>
          <p:nvPr/>
        </p:nvSpPr>
        <p:spPr bwMode="auto">
          <a:xfrm>
            <a:off x="0" y="332656"/>
            <a:ext cx="9144000" cy="504056"/>
          </a:xfrm>
          <a:prstGeom prst="rect">
            <a:avLst/>
          </a:prstGeom>
          <a:noFill/>
          <a:ln w="9525">
            <a:noFill/>
            <a:miter lim="800000"/>
            <a:headEnd/>
            <a:tailEnd/>
          </a:ln>
        </p:spPr>
        <p:txBody>
          <a:bodyPr lIns="91430" tIns="45715" rIns="91430" bIns="45715"/>
          <a:lstStyle/>
          <a:p>
            <a:pPr>
              <a:buClr>
                <a:srgbClr val="0BD0D9"/>
              </a:buClr>
              <a:buSzPct val="95000"/>
              <a:defRPr/>
            </a:pPr>
            <a:r>
              <a:rPr lang="en-GB" sz="3000" b="1" dirty="0" smtClean="0">
                <a:solidFill>
                  <a:srgbClr val="000066"/>
                </a:solidFill>
                <a:latin typeface="Calibri" pitchFamily="34" charset="0"/>
                <a:cs typeface="Times New Roman" pitchFamily="18" charset="0"/>
              </a:rPr>
              <a:t>   Daily/monthly </a:t>
            </a:r>
            <a:r>
              <a:rPr lang="en-GB" sz="3000" b="1" dirty="0">
                <a:solidFill>
                  <a:srgbClr val="000066"/>
                </a:solidFill>
                <a:latin typeface="Calibri" pitchFamily="34" charset="0"/>
                <a:cs typeface="Times New Roman" pitchFamily="18" charset="0"/>
              </a:rPr>
              <a:t>data </a:t>
            </a:r>
            <a:r>
              <a:rPr lang="en-GB" sz="3000" b="1" dirty="0" smtClean="0">
                <a:solidFill>
                  <a:srgbClr val="000066"/>
                </a:solidFill>
                <a:latin typeface="Calibri" pitchFamily="34" charset="0"/>
                <a:cs typeface="Times New Roman" pitchFamily="18" charset="0"/>
              </a:rPr>
              <a:t>rate</a:t>
            </a:r>
            <a:endParaRPr lang="en-GB" sz="3000" b="1" dirty="0">
              <a:solidFill>
                <a:srgbClr val="000066"/>
              </a:solidFill>
              <a:latin typeface="Calibri" pitchFamily="34" charset="0"/>
              <a:cs typeface="Times New Roman" pitchFamily="18" charset="0"/>
            </a:endParaRPr>
          </a:p>
        </p:txBody>
      </p:sp>
      <p:sp>
        <p:nvSpPr>
          <p:cNvPr id="7" name="Oval 6"/>
          <p:cNvSpPr/>
          <p:nvPr/>
        </p:nvSpPr>
        <p:spPr>
          <a:xfrm>
            <a:off x="6415180" y="4480092"/>
            <a:ext cx="720080" cy="6480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ransition spd="med">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2"/>
          <p:cNvGraphicFramePr>
            <a:graphicFrameLocks noChangeAspect="1"/>
          </p:cNvGraphicFramePr>
          <p:nvPr/>
        </p:nvGraphicFramePr>
        <p:xfrm>
          <a:off x="395536" y="1124592"/>
          <a:ext cx="7056139" cy="5288400"/>
        </p:xfrm>
        <a:graphic>
          <a:graphicData uri="http://schemas.openxmlformats.org/presentationml/2006/ole">
            <p:oleObj spid="_x0000_s15362" name="Slide" r:id="rId3" imgW="2814404" imgH="2110622" progId="PowerPoint.Slide.12">
              <p:embed/>
            </p:oleObj>
          </a:graphicData>
        </a:graphic>
      </p:graphicFrame>
      <p:sp>
        <p:nvSpPr>
          <p:cNvPr id="4" name="Rectangle 18"/>
          <p:cNvSpPr>
            <a:spLocks noChangeArrowheads="1"/>
          </p:cNvSpPr>
          <p:nvPr/>
        </p:nvSpPr>
        <p:spPr bwMode="auto">
          <a:xfrm>
            <a:off x="6156176" y="1484784"/>
            <a:ext cx="2657475" cy="461963"/>
          </a:xfrm>
          <a:prstGeom prst="rect">
            <a:avLst/>
          </a:prstGeom>
          <a:noFill/>
          <a:ln w="9525">
            <a:noFill/>
            <a:miter lim="800000"/>
            <a:headEnd/>
            <a:tailEnd/>
          </a:ln>
        </p:spPr>
        <p:txBody>
          <a:bodyPr wrap="none" lIns="91430" tIns="45715" rIns="91430" bIns="45715">
            <a:spAutoFit/>
          </a:bodyPr>
          <a:lstStyle/>
          <a:p>
            <a:pPr algn="ctr" defTabSz="457200">
              <a:defRPr/>
            </a:pPr>
            <a:r>
              <a:rPr lang="en-GB" sz="2400" b="1" dirty="0">
                <a:solidFill>
                  <a:srgbClr val="000066"/>
                </a:solidFill>
                <a:effectLst>
                  <a:outerShdw blurRad="38100" dist="38100" dir="2700000" algn="tl">
                    <a:srgbClr val="C0C0C0"/>
                  </a:outerShdw>
                </a:effectLst>
                <a:latin typeface="Calibri" pitchFamily="34" charset="0"/>
                <a:cs typeface="Arial" pitchFamily="34" charset="0"/>
              </a:rPr>
              <a:t>Western Ionian Sea</a:t>
            </a:r>
          </a:p>
        </p:txBody>
      </p:sp>
      <p:sp>
        <p:nvSpPr>
          <p:cNvPr id="2053" name="Text Box 8"/>
          <p:cNvSpPr txBox="1">
            <a:spLocks noChangeArrowheads="1"/>
          </p:cNvSpPr>
          <p:nvPr/>
        </p:nvSpPr>
        <p:spPr bwMode="auto">
          <a:xfrm>
            <a:off x="107578" y="6021288"/>
            <a:ext cx="3816350" cy="360363"/>
          </a:xfrm>
          <a:prstGeom prst="rect">
            <a:avLst/>
          </a:prstGeom>
          <a:noFill/>
          <a:ln w="6350">
            <a:noFill/>
            <a:round/>
            <a:headEnd/>
            <a:tailEnd/>
          </a:ln>
        </p:spPr>
        <p:txBody>
          <a:bodyPr lIns="81712" tIns="51115" rIns="81712" bIns="40676"/>
          <a:lstStyle/>
          <a:p>
            <a:pPr algn="just" defTabSz="457200">
              <a:lnSpc>
                <a:spcPct val="93000"/>
              </a:lnSpc>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399213" algn="l"/>
                <a:tab pos="6858000" algn="l"/>
                <a:tab pos="7313613" algn="l"/>
                <a:tab pos="7772400" algn="l"/>
                <a:tab pos="8228013" algn="l"/>
                <a:tab pos="8686800" algn="l"/>
                <a:tab pos="9142413" algn="l"/>
              </a:tabLst>
            </a:pPr>
            <a:r>
              <a:rPr lang="en-US" sz="1600" b="1" dirty="0" err="1">
                <a:solidFill>
                  <a:schemeClr val="tx2"/>
                </a:solidFill>
                <a:cs typeface="Arial" charset="0"/>
              </a:rPr>
              <a:t>Chierici</a:t>
            </a:r>
            <a:r>
              <a:rPr lang="en-US" sz="1600" b="1" dirty="0">
                <a:solidFill>
                  <a:schemeClr val="tx2"/>
                </a:solidFill>
                <a:cs typeface="Arial" charset="0"/>
              </a:rPr>
              <a:t> et al., 2012; </a:t>
            </a:r>
            <a:r>
              <a:rPr lang="en-US" sz="1600" b="1" dirty="0" err="1">
                <a:solidFill>
                  <a:schemeClr val="tx2"/>
                </a:solidFill>
                <a:cs typeface="Arial" charset="0"/>
              </a:rPr>
              <a:t>Favali</a:t>
            </a:r>
            <a:r>
              <a:rPr lang="en-US" sz="1600" b="1" dirty="0">
                <a:solidFill>
                  <a:schemeClr val="tx2"/>
                </a:solidFill>
                <a:cs typeface="Arial" charset="0"/>
              </a:rPr>
              <a:t> et al., 2013</a:t>
            </a:r>
          </a:p>
        </p:txBody>
      </p:sp>
      <p:sp>
        <p:nvSpPr>
          <p:cNvPr id="6" name="CasellaDiTesto 6"/>
          <p:cNvSpPr txBox="1">
            <a:spLocks noChangeArrowheads="1"/>
          </p:cNvSpPr>
          <p:nvPr/>
        </p:nvSpPr>
        <p:spPr bwMode="auto">
          <a:xfrm>
            <a:off x="0" y="-27384"/>
            <a:ext cx="9144000" cy="1015653"/>
          </a:xfrm>
          <a:prstGeom prst="rect">
            <a:avLst/>
          </a:prstGeom>
          <a:noFill/>
          <a:ln w="9525">
            <a:noFill/>
            <a:miter lim="800000"/>
            <a:headEnd/>
            <a:tailEnd/>
          </a:ln>
        </p:spPr>
        <p:txBody>
          <a:bodyPr lIns="91430" tIns="45715" rIns="91430" bIns="45715">
            <a:spAutoFit/>
          </a:bodyPr>
          <a:lstStyle/>
          <a:p>
            <a:pPr>
              <a:defRPr/>
            </a:pPr>
            <a:r>
              <a:rPr lang="it-IT" sz="3000" b="1" dirty="0">
                <a:solidFill>
                  <a:srgbClr val="000066"/>
                </a:solidFill>
                <a:latin typeface="Calibri" pitchFamily="34" charset="0"/>
                <a:cs typeface="Times New Roman" pitchFamily="18" charset="0"/>
              </a:rPr>
              <a:t>NEMO-SN1  Tsunameter </a:t>
            </a:r>
            <a:endParaRPr lang="it-IT" sz="3000" b="1" dirty="0" smtClean="0">
              <a:solidFill>
                <a:srgbClr val="000066"/>
              </a:solidFill>
              <a:latin typeface="Calibri" pitchFamily="34" charset="0"/>
              <a:cs typeface="Times New Roman" pitchFamily="18" charset="0"/>
            </a:endParaRPr>
          </a:p>
          <a:p>
            <a:pPr>
              <a:defRPr/>
            </a:pPr>
            <a:r>
              <a:rPr lang="it-IT" sz="3000" b="1" dirty="0" smtClean="0">
                <a:solidFill>
                  <a:srgbClr val="000066"/>
                </a:solidFill>
                <a:latin typeface="Calibri" pitchFamily="34" charset="0"/>
                <a:cs typeface="Times New Roman" pitchFamily="18" charset="0"/>
              </a:rPr>
              <a:t>(</a:t>
            </a:r>
            <a:r>
              <a:rPr lang="it-IT" sz="3000" b="1" dirty="0">
                <a:solidFill>
                  <a:srgbClr val="000066"/>
                </a:solidFill>
                <a:latin typeface="Calibri" pitchFamily="34" charset="0"/>
                <a:cs typeface="Times New Roman" pitchFamily="18" charset="0"/>
              </a:rPr>
              <a:t>cabled configuration)</a:t>
            </a:r>
          </a:p>
        </p:txBody>
      </p:sp>
    </p:spTree>
  </p:cSld>
  <p:clrMapOvr>
    <a:masterClrMapping/>
  </p:clrMapOvr>
  <p:transition spd="med">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2492896"/>
            <a:ext cx="9144000" cy="3878263"/>
          </a:xfrm>
          <a:prstGeom prst="rect">
            <a:avLst/>
          </a:prstGeom>
          <a:noFill/>
          <a:ln w="9525">
            <a:noFill/>
            <a:miter lim="800000"/>
            <a:headEnd/>
            <a:tailEnd/>
          </a:ln>
        </p:spPr>
        <p:txBody>
          <a:bodyPr anchor="ctr">
            <a:spAutoFit/>
          </a:bodyPr>
          <a:lstStyle/>
          <a:p>
            <a:r>
              <a:rPr lang="en-GB" altLang="en-US" sz="2000" b="1" dirty="0">
                <a:solidFill>
                  <a:srgbClr val="002060"/>
                </a:solidFill>
              </a:rPr>
              <a:t>Funding Agency: MIUR </a:t>
            </a:r>
            <a:r>
              <a:rPr lang="en-GB" altLang="en-US" sz="2000" dirty="0">
                <a:solidFill>
                  <a:srgbClr val="002060"/>
                </a:solidFill>
              </a:rPr>
              <a:t>(Italian Ministry for Education, University &amp; Research)</a:t>
            </a:r>
            <a:endParaRPr lang="it-IT" altLang="en-US" sz="2000" dirty="0">
              <a:solidFill>
                <a:srgbClr val="002060"/>
              </a:solidFill>
            </a:endParaRPr>
          </a:p>
          <a:p>
            <a:pPr algn="ctr"/>
            <a:endParaRPr lang="en-GB" altLang="en-US" sz="1400" b="1" dirty="0">
              <a:solidFill>
                <a:srgbClr val="002060"/>
              </a:solidFill>
            </a:endParaRPr>
          </a:p>
          <a:p>
            <a:pPr algn="ctr"/>
            <a:r>
              <a:rPr lang="en-GB" altLang="en-US" sz="2000" b="1" dirty="0">
                <a:solidFill>
                  <a:srgbClr val="002060"/>
                </a:solidFill>
              </a:rPr>
              <a:t>Funds 20 M€ for “Enhancement of research infrastructures”</a:t>
            </a:r>
          </a:p>
          <a:p>
            <a:pPr algn="ctr"/>
            <a:r>
              <a:rPr lang="en-GB" altLang="en-US" sz="2000" b="1" dirty="0">
                <a:solidFill>
                  <a:srgbClr val="002060"/>
                </a:solidFill>
              </a:rPr>
              <a:t>(</a:t>
            </a:r>
            <a:r>
              <a:rPr lang="en-GB" altLang="en-US" sz="2000" b="1" dirty="0" smtClean="0">
                <a:solidFill>
                  <a:srgbClr val="002060"/>
                </a:solidFill>
              </a:rPr>
              <a:t>2013-2016)</a:t>
            </a:r>
            <a:endParaRPr lang="en-GB" altLang="en-US" sz="2000" b="1" dirty="0">
              <a:solidFill>
                <a:srgbClr val="002060"/>
              </a:solidFill>
            </a:endParaRPr>
          </a:p>
          <a:p>
            <a:pPr algn="ctr"/>
            <a:endParaRPr lang="en-GB" altLang="en-US" sz="1200" b="1" dirty="0">
              <a:solidFill>
                <a:srgbClr val="002060"/>
              </a:solidFill>
            </a:endParaRPr>
          </a:p>
          <a:p>
            <a:pPr algn="ctr"/>
            <a:r>
              <a:rPr lang="en-GB" altLang="en-US" sz="2000" b="1" dirty="0">
                <a:solidFill>
                  <a:srgbClr val="002060"/>
                </a:solidFill>
              </a:rPr>
              <a:t>Partners: INGV (</a:t>
            </a:r>
            <a:r>
              <a:rPr lang="en-GB" altLang="en-US" sz="2000" b="1" dirty="0" err="1">
                <a:solidFill>
                  <a:srgbClr val="002060"/>
                </a:solidFill>
              </a:rPr>
              <a:t>coord</a:t>
            </a:r>
            <a:r>
              <a:rPr lang="en-GB" altLang="en-US" sz="2000" b="1" dirty="0">
                <a:solidFill>
                  <a:srgbClr val="002060"/>
                </a:solidFill>
              </a:rPr>
              <a:t>.), CNR, </a:t>
            </a:r>
            <a:r>
              <a:rPr lang="en-GB" altLang="en-US" sz="2000" b="1" dirty="0" smtClean="0">
                <a:solidFill>
                  <a:srgbClr val="002060"/>
                </a:solidFill>
              </a:rPr>
              <a:t> </a:t>
            </a:r>
            <a:r>
              <a:rPr lang="en-GB" altLang="en-US" sz="2000" b="1" dirty="0">
                <a:solidFill>
                  <a:srgbClr val="002060"/>
                </a:solidFill>
              </a:rPr>
              <a:t>INFN,  </a:t>
            </a:r>
            <a:r>
              <a:rPr lang="en-GB" altLang="en-US" sz="2000" b="1" dirty="0" smtClean="0">
                <a:solidFill>
                  <a:srgbClr val="002060"/>
                </a:solidFill>
              </a:rPr>
              <a:t>SZN,  </a:t>
            </a:r>
            <a:r>
              <a:rPr lang="en-GB" altLang="en-US" sz="2000" b="1" dirty="0">
                <a:solidFill>
                  <a:srgbClr val="002060"/>
                </a:solidFill>
              </a:rPr>
              <a:t>ISPRA</a:t>
            </a:r>
          </a:p>
          <a:p>
            <a:pPr algn="ctr"/>
            <a:endParaRPr lang="en-GB" altLang="en-US" sz="2000" b="1" dirty="0">
              <a:solidFill>
                <a:srgbClr val="002060"/>
              </a:solidFill>
            </a:endParaRPr>
          </a:p>
          <a:p>
            <a:pPr algn="ctr"/>
            <a:endParaRPr lang="en-GB" altLang="en-US" sz="2000" b="1" dirty="0">
              <a:solidFill>
                <a:srgbClr val="002060"/>
              </a:solidFill>
            </a:endParaRPr>
          </a:p>
          <a:p>
            <a:pPr algn="ctr"/>
            <a:endParaRPr lang="en-GB" altLang="en-US" sz="2000" b="1" dirty="0">
              <a:solidFill>
                <a:srgbClr val="002060"/>
              </a:solidFill>
            </a:endParaRPr>
          </a:p>
          <a:p>
            <a:pPr algn="ctr"/>
            <a:endParaRPr lang="en-GB" altLang="en-US" sz="2000" b="1" dirty="0">
              <a:solidFill>
                <a:srgbClr val="002060"/>
              </a:solidFill>
            </a:endParaRPr>
          </a:p>
          <a:p>
            <a:pPr algn="ctr"/>
            <a:r>
              <a:rPr lang="en-GB" altLang="en-US" sz="2000" b="1" dirty="0">
                <a:solidFill>
                  <a:srgbClr val="002060"/>
                </a:solidFill>
              </a:rPr>
              <a:t>NATIONAL OPERATIONAL PROGRAMME</a:t>
            </a:r>
            <a:endParaRPr lang="it-IT" altLang="en-US" sz="2000" b="1" dirty="0">
              <a:solidFill>
                <a:srgbClr val="002060"/>
              </a:solidFill>
            </a:endParaRPr>
          </a:p>
          <a:p>
            <a:pPr algn="ctr"/>
            <a:r>
              <a:rPr lang="en-GB" altLang="en-US" sz="2000" b="1" dirty="0">
                <a:solidFill>
                  <a:srgbClr val="002060"/>
                </a:solidFill>
              </a:rPr>
              <a:t>RESEARCH &amp; COMPETITIVENESS 2007-2013</a:t>
            </a:r>
            <a:endParaRPr lang="it-IT" altLang="en-US" sz="2000" b="1" dirty="0">
              <a:solidFill>
                <a:srgbClr val="002060"/>
              </a:solidFill>
            </a:endParaRPr>
          </a:p>
          <a:p>
            <a:pPr algn="ctr"/>
            <a:r>
              <a:rPr lang="en-GB" altLang="en-US" sz="2000" b="1" dirty="0">
                <a:solidFill>
                  <a:srgbClr val="002060"/>
                </a:solidFill>
              </a:rPr>
              <a:t>ACTION AND COHESION PLAN</a:t>
            </a:r>
            <a:endParaRPr lang="it-IT" altLang="en-US" sz="2000" b="1" dirty="0">
              <a:solidFill>
                <a:srgbClr val="002060"/>
              </a:solidFill>
            </a:endParaRPr>
          </a:p>
        </p:txBody>
      </p:sp>
      <p:sp>
        <p:nvSpPr>
          <p:cNvPr id="25603" name="Title 1"/>
          <p:cNvSpPr>
            <a:spLocks/>
          </p:cNvSpPr>
          <p:nvPr/>
        </p:nvSpPr>
        <p:spPr bwMode="auto">
          <a:xfrm>
            <a:off x="-23813" y="1124744"/>
            <a:ext cx="9167813" cy="1655763"/>
          </a:xfrm>
          <a:prstGeom prst="rect">
            <a:avLst/>
          </a:prstGeom>
          <a:noFill/>
          <a:ln w="9525">
            <a:noFill/>
            <a:miter lim="800000"/>
            <a:headEnd/>
            <a:tailEnd/>
          </a:ln>
        </p:spPr>
        <p:txBody>
          <a:bodyPr lIns="82945" tIns="41473" rIns="82945" bIns="41473" anchor="ctr"/>
          <a:lstStyle/>
          <a:p>
            <a:pPr algn="ctr"/>
            <a:r>
              <a:rPr lang="it-IT" sz="2800" b="1" dirty="0" smtClean="0">
                <a:solidFill>
                  <a:srgbClr val="000066"/>
                </a:solidFill>
                <a:cs typeface="Arial" charset="0"/>
              </a:rPr>
              <a:t>EMSO-MedIT - Enhancement </a:t>
            </a:r>
            <a:r>
              <a:rPr lang="it-IT" sz="2800" b="1" dirty="0">
                <a:solidFill>
                  <a:srgbClr val="000066"/>
                </a:solidFill>
                <a:cs typeface="Arial" charset="0"/>
              </a:rPr>
              <a:t>of multidisciplinary marine infrastructures in Sicily, Campania and Puglia to contribute to ESFRI EMSO </a:t>
            </a:r>
          </a:p>
        </p:txBody>
      </p:sp>
      <p:pic>
        <p:nvPicPr>
          <p:cNvPr id="25604" name="Picture 2" descr="https://encrypted-tbn0.gstatic.com/images?q=tbn:ANd9GcSZr98zmfjJ058BHHMab3jE717VcigWfUOQPs7dy0GQxAJwPI16"/>
          <p:cNvPicPr>
            <a:picLocks noChangeAspect="1" noChangeArrowheads="1"/>
          </p:cNvPicPr>
          <p:nvPr/>
        </p:nvPicPr>
        <p:blipFill>
          <a:blip r:embed="rId2" cstate="print"/>
          <a:srcRect b="24377"/>
          <a:stretch>
            <a:fillRect/>
          </a:stretch>
        </p:blipFill>
        <p:spPr bwMode="auto">
          <a:xfrm>
            <a:off x="3491880" y="4365104"/>
            <a:ext cx="727075" cy="692150"/>
          </a:xfrm>
          <a:prstGeom prst="rect">
            <a:avLst/>
          </a:prstGeom>
          <a:noFill/>
          <a:ln w="9525">
            <a:noFill/>
            <a:miter lim="800000"/>
            <a:headEnd/>
            <a:tailEnd/>
          </a:ln>
        </p:spPr>
      </p:pic>
      <p:pic>
        <p:nvPicPr>
          <p:cNvPr id="25605" name="Picture 3" descr="marchio"/>
          <p:cNvPicPr>
            <a:picLocks noChangeAspect="1" noChangeArrowheads="1"/>
          </p:cNvPicPr>
          <p:nvPr/>
        </p:nvPicPr>
        <p:blipFill>
          <a:blip r:embed="rId3" cstate="print"/>
          <a:srcRect/>
          <a:stretch>
            <a:fillRect/>
          </a:stretch>
        </p:blipFill>
        <p:spPr bwMode="auto">
          <a:xfrm>
            <a:off x="5976318" y="4366691"/>
            <a:ext cx="792162" cy="792163"/>
          </a:xfrm>
          <a:prstGeom prst="rect">
            <a:avLst/>
          </a:prstGeom>
          <a:noFill/>
          <a:ln w="9525">
            <a:noFill/>
            <a:miter lim="800000"/>
            <a:headEnd/>
            <a:tailEnd/>
          </a:ln>
        </p:spPr>
      </p:pic>
      <p:pic>
        <p:nvPicPr>
          <p:cNvPr id="25606" name="Picture 5" descr="logo cnr copia"/>
          <p:cNvPicPr>
            <a:picLocks noChangeAspect="1" noChangeArrowheads="1"/>
          </p:cNvPicPr>
          <p:nvPr/>
        </p:nvPicPr>
        <p:blipFill>
          <a:blip r:embed="rId4" cstate="print"/>
          <a:srcRect/>
          <a:stretch>
            <a:fillRect/>
          </a:stretch>
        </p:blipFill>
        <p:spPr bwMode="auto">
          <a:xfrm>
            <a:off x="4403105" y="4438129"/>
            <a:ext cx="708025" cy="606425"/>
          </a:xfrm>
          <a:prstGeom prst="rect">
            <a:avLst/>
          </a:prstGeom>
          <a:noFill/>
          <a:ln w="9525">
            <a:noFill/>
            <a:miter lim="800000"/>
            <a:headEnd/>
            <a:tailEnd/>
          </a:ln>
        </p:spPr>
      </p:pic>
      <p:pic>
        <p:nvPicPr>
          <p:cNvPr id="25607" name="Picture 46" descr="INFN_newlogo"/>
          <p:cNvPicPr>
            <a:picLocks noChangeAspect="1" noChangeArrowheads="1"/>
          </p:cNvPicPr>
          <p:nvPr/>
        </p:nvPicPr>
        <p:blipFill>
          <a:blip r:embed="rId5" cstate="print">
            <a:clrChange>
              <a:clrFrom>
                <a:srgbClr val="000000"/>
              </a:clrFrom>
              <a:clrTo>
                <a:srgbClr val="000000">
                  <a:alpha val="0"/>
                </a:srgbClr>
              </a:clrTo>
            </a:clrChange>
          </a:blip>
          <a:srcRect/>
          <a:stretch>
            <a:fillRect/>
          </a:stretch>
        </p:blipFill>
        <p:spPr bwMode="auto">
          <a:xfrm>
            <a:off x="5184155" y="4438129"/>
            <a:ext cx="792163" cy="695325"/>
          </a:xfrm>
          <a:prstGeom prst="rect">
            <a:avLst/>
          </a:prstGeom>
          <a:solidFill>
            <a:srgbClr val="CCECFF">
              <a:alpha val="23921"/>
            </a:srgbClr>
          </a:solidFill>
          <a:ln w="9525">
            <a:noFill/>
            <a:miter lim="800000"/>
            <a:headEnd/>
            <a:tailEnd/>
          </a:ln>
        </p:spPr>
      </p:pic>
      <p:pic>
        <p:nvPicPr>
          <p:cNvPr id="25608" name="Picture 83" descr="ispra"/>
          <p:cNvPicPr>
            <a:picLocks noChangeAspect="1" noChangeArrowheads="1"/>
          </p:cNvPicPr>
          <p:nvPr/>
        </p:nvPicPr>
        <p:blipFill>
          <a:blip r:embed="rId6" cstate="print"/>
          <a:srcRect/>
          <a:stretch>
            <a:fillRect/>
          </a:stretch>
        </p:blipFill>
        <p:spPr bwMode="auto">
          <a:xfrm>
            <a:off x="6839918" y="4582591"/>
            <a:ext cx="936625" cy="387350"/>
          </a:xfrm>
          <a:prstGeom prst="rect">
            <a:avLst/>
          </a:prstGeom>
          <a:noFill/>
          <a:ln w="9525">
            <a:noFill/>
            <a:miter lim="800000"/>
            <a:headEnd/>
            <a:tailEnd/>
          </a:ln>
        </p:spPr>
      </p:pic>
      <p:pic>
        <p:nvPicPr>
          <p:cNvPr id="9" name="Immagine 7" descr="EM_logo.jpg"/>
          <p:cNvPicPr>
            <a:picLocks noChangeAspect="1"/>
          </p:cNvPicPr>
          <p:nvPr/>
        </p:nvPicPr>
        <p:blipFill>
          <a:blip r:embed="rId7" cstate="print"/>
          <a:stretch>
            <a:fillRect/>
          </a:stretch>
        </p:blipFill>
        <p:spPr>
          <a:xfrm>
            <a:off x="467544" y="4293096"/>
            <a:ext cx="1947547" cy="763060"/>
          </a:xfrm>
          <a:prstGeom prst="rect">
            <a:avLst/>
          </a:prstGeom>
        </p:spPr>
      </p:pic>
      <p:pic>
        <p:nvPicPr>
          <p:cNvPr id="10" name="Immagine 6" descr="logofirmapac-originale.png"/>
          <p:cNvPicPr>
            <a:picLocks noChangeAspect="1"/>
          </p:cNvPicPr>
          <p:nvPr/>
        </p:nvPicPr>
        <p:blipFill>
          <a:blip r:embed="rId8" cstate="print"/>
          <a:stretch>
            <a:fillRect/>
          </a:stretch>
        </p:blipFill>
        <p:spPr>
          <a:xfrm>
            <a:off x="150070" y="188640"/>
            <a:ext cx="4277914" cy="620688"/>
          </a:xfrm>
          <a:prstGeom prst="rect">
            <a:avLst/>
          </a:prstGeom>
        </p:spPr>
      </p:pic>
    </p:spTree>
  </p:cSld>
  <p:clrMapOvr>
    <a:masterClrMapping/>
  </p:clrMapOvr>
  <p:transition spd="med">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59"/>
          <p:cNvGrpSpPr>
            <a:grpSpLocks/>
          </p:cNvGrpSpPr>
          <p:nvPr/>
        </p:nvGrpSpPr>
        <p:grpSpPr bwMode="auto">
          <a:xfrm>
            <a:off x="468313" y="1196876"/>
            <a:ext cx="8424862" cy="4824412"/>
            <a:chOff x="113" y="708"/>
            <a:chExt cx="5553" cy="3221"/>
          </a:xfrm>
        </p:grpSpPr>
        <p:grpSp>
          <p:nvGrpSpPr>
            <p:cNvPr id="6" name="Group 158"/>
            <p:cNvGrpSpPr>
              <a:grpSpLocks/>
            </p:cNvGrpSpPr>
            <p:nvPr/>
          </p:nvGrpSpPr>
          <p:grpSpPr bwMode="auto">
            <a:xfrm>
              <a:off x="113" y="1070"/>
              <a:ext cx="2524" cy="1321"/>
              <a:chOff x="113" y="1070"/>
              <a:chExt cx="2524" cy="1321"/>
            </a:xfrm>
          </p:grpSpPr>
          <p:pic>
            <p:nvPicPr>
              <p:cNvPr id="27730" name="Picture 5"/>
              <p:cNvPicPr>
                <a:picLocks noChangeAspect="1" noChangeArrowheads="1"/>
              </p:cNvPicPr>
              <p:nvPr/>
            </p:nvPicPr>
            <p:blipFill>
              <a:blip r:embed="rId2" cstate="print"/>
              <a:srcRect/>
              <a:stretch>
                <a:fillRect/>
              </a:stretch>
            </p:blipFill>
            <p:spPr bwMode="auto">
              <a:xfrm>
                <a:off x="158" y="1088"/>
                <a:ext cx="2479" cy="1303"/>
              </a:xfrm>
              <a:prstGeom prst="rect">
                <a:avLst/>
              </a:prstGeom>
              <a:noFill/>
              <a:ln w="9525">
                <a:noFill/>
                <a:miter lim="800000"/>
                <a:headEnd/>
                <a:tailEnd/>
              </a:ln>
            </p:spPr>
          </p:pic>
          <p:sp>
            <p:nvSpPr>
              <p:cNvPr id="27731" name="Text Box 135"/>
              <p:cNvSpPr txBox="1">
                <a:spLocks noChangeArrowheads="1"/>
              </p:cNvSpPr>
              <p:nvPr/>
            </p:nvSpPr>
            <p:spPr bwMode="auto">
              <a:xfrm>
                <a:off x="113" y="1985"/>
                <a:ext cx="319" cy="225"/>
              </a:xfrm>
              <a:prstGeom prst="rect">
                <a:avLst/>
              </a:prstGeom>
              <a:noFill/>
              <a:ln w="9525">
                <a:noFill/>
                <a:miter lim="800000"/>
                <a:headEnd/>
                <a:tailEnd/>
              </a:ln>
            </p:spPr>
            <p:txBody>
              <a:bodyPr wrap="none">
                <a:spAutoFit/>
              </a:bodyPr>
              <a:lstStyle/>
              <a:p>
                <a:r>
                  <a:rPr lang="it-IT" sz="800">
                    <a:solidFill>
                      <a:srgbClr val="FFFF00"/>
                    </a:solidFill>
                    <a:latin typeface="Calibri" pitchFamily="34" charset="0"/>
                    <a:cs typeface="Arial" charset="0"/>
                  </a:rPr>
                  <a:t>Azores </a:t>
                </a:r>
              </a:p>
              <a:p>
                <a:r>
                  <a:rPr lang="it-IT" sz="800">
                    <a:solidFill>
                      <a:srgbClr val="FFFF00"/>
                    </a:solidFill>
                    <a:latin typeface="Calibri" pitchFamily="34" charset="0"/>
                    <a:cs typeface="Arial" charset="0"/>
                  </a:rPr>
                  <a:t>Islands</a:t>
                </a:r>
              </a:p>
            </p:txBody>
          </p:sp>
          <p:sp>
            <p:nvSpPr>
              <p:cNvPr id="27732" name="Rectangle 222"/>
              <p:cNvSpPr>
                <a:spLocks noChangeArrowheads="1"/>
              </p:cNvSpPr>
              <p:nvPr/>
            </p:nvSpPr>
            <p:spPr bwMode="auto">
              <a:xfrm>
                <a:off x="148" y="1070"/>
                <a:ext cx="2482" cy="1321"/>
              </a:xfrm>
              <a:prstGeom prst="rect">
                <a:avLst/>
              </a:prstGeom>
              <a:noFill/>
              <a:ln w="25400">
                <a:solidFill>
                  <a:srgbClr val="00FFFF"/>
                </a:solidFill>
                <a:miter lim="800000"/>
                <a:headEnd/>
                <a:tailEnd/>
              </a:ln>
            </p:spPr>
            <p:txBody>
              <a:bodyPr wrap="none" anchor="ctr"/>
              <a:lstStyle/>
              <a:p>
                <a:endParaRPr lang="en-US" sz="1200">
                  <a:cs typeface="Arial" charset="0"/>
                </a:endParaRPr>
              </a:p>
            </p:txBody>
          </p:sp>
        </p:grpSp>
        <p:sp>
          <p:nvSpPr>
            <p:cNvPr id="27659" name="Text Box 184"/>
            <p:cNvSpPr txBox="1">
              <a:spLocks noChangeArrowheads="1"/>
            </p:cNvSpPr>
            <p:nvPr/>
          </p:nvSpPr>
          <p:spPr bwMode="auto">
            <a:xfrm>
              <a:off x="113" y="708"/>
              <a:ext cx="2199" cy="363"/>
            </a:xfrm>
            <a:prstGeom prst="rect">
              <a:avLst/>
            </a:prstGeom>
            <a:noFill/>
            <a:ln w="34925">
              <a:noFill/>
              <a:miter lim="800000"/>
              <a:headEnd/>
              <a:tailEnd/>
            </a:ln>
          </p:spPr>
          <p:txBody>
            <a:bodyPr/>
            <a:lstStyle/>
            <a:p>
              <a:pPr algn="ctr"/>
              <a:r>
                <a:rPr lang="it-IT" sz="1600" b="1">
                  <a:solidFill>
                    <a:srgbClr val="0033CC"/>
                  </a:solidFill>
                  <a:latin typeface="Calibri" pitchFamily="34" charset="0"/>
                  <a:cs typeface="Arial" charset="0"/>
                </a:rPr>
                <a:t>EMSO-MedIT in the context of </a:t>
              </a:r>
            </a:p>
            <a:p>
              <a:pPr algn="ctr"/>
              <a:r>
                <a:rPr lang="it-IT" sz="1600" b="1">
                  <a:solidFill>
                    <a:srgbClr val="0033CC"/>
                  </a:solidFill>
                  <a:latin typeface="Calibri" pitchFamily="34" charset="0"/>
                  <a:cs typeface="Arial" charset="0"/>
                </a:rPr>
                <a:t>EMSO and EMSO-Italy</a:t>
              </a:r>
            </a:p>
            <a:p>
              <a:pPr algn="ctr"/>
              <a:endParaRPr lang="it-IT" sz="1600" b="1">
                <a:solidFill>
                  <a:srgbClr val="0033CC"/>
                </a:solidFill>
                <a:latin typeface="Calibri" pitchFamily="34" charset="0"/>
                <a:cs typeface="Arial" charset="0"/>
              </a:endParaRPr>
            </a:p>
          </p:txBody>
        </p:sp>
        <p:grpSp>
          <p:nvGrpSpPr>
            <p:cNvPr id="8" name="Gruppo 82"/>
            <p:cNvGrpSpPr>
              <a:grpSpLocks/>
            </p:cNvGrpSpPr>
            <p:nvPr/>
          </p:nvGrpSpPr>
          <p:grpSpPr bwMode="auto">
            <a:xfrm>
              <a:off x="223" y="753"/>
              <a:ext cx="5443" cy="3176"/>
              <a:chOff x="179857" y="548679"/>
              <a:chExt cx="8641881" cy="5040909"/>
            </a:xfrm>
          </p:grpSpPr>
          <p:pic>
            <p:nvPicPr>
              <p:cNvPr id="27661" name="Picture 232" descr="area interesse"/>
              <p:cNvPicPr>
                <a:picLocks noChangeAspect="1" noChangeArrowheads="1"/>
              </p:cNvPicPr>
              <p:nvPr/>
            </p:nvPicPr>
            <p:blipFill>
              <a:blip r:embed="rId3" cstate="print"/>
              <a:srcRect/>
              <a:stretch>
                <a:fillRect/>
              </a:stretch>
            </p:blipFill>
            <p:spPr bwMode="auto">
              <a:xfrm>
                <a:off x="3492500" y="549275"/>
                <a:ext cx="5183188" cy="5040313"/>
              </a:xfrm>
              <a:prstGeom prst="rect">
                <a:avLst/>
              </a:prstGeom>
              <a:noFill/>
              <a:ln w="9525">
                <a:noFill/>
                <a:miter lim="800000"/>
                <a:headEnd/>
                <a:tailEnd/>
              </a:ln>
            </p:spPr>
          </p:pic>
          <p:sp>
            <p:nvSpPr>
              <p:cNvPr id="27662" name="Rectangle 2"/>
              <p:cNvSpPr>
                <a:spLocks noChangeArrowheads="1"/>
              </p:cNvSpPr>
              <p:nvPr/>
            </p:nvSpPr>
            <p:spPr bwMode="auto">
              <a:xfrm>
                <a:off x="3492500" y="549275"/>
                <a:ext cx="5183188" cy="5040313"/>
              </a:xfrm>
              <a:prstGeom prst="rect">
                <a:avLst/>
              </a:prstGeom>
              <a:noFill/>
              <a:ln w="19050">
                <a:solidFill>
                  <a:srgbClr val="00FFFF"/>
                </a:solidFill>
                <a:miter lim="800000"/>
                <a:headEnd/>
                <a:tailEnd/>
              </a:ln>
            </p:spPr>
            <p:txBody>
              <a:bodyPr wrap="none" anchor="ctr"/>
              <a:lstStyle/>
              <a:p>
                <a:endParaRPr lang="en-US" sz="1200">
                  <a:cs typeface="Arial" charset="0"/>
                </a:endParaRPr>
              </a:p>
            </p:txBody>
          </p:sp>
          <p:sp>
            <p:nvSpPr>
              <p:cNvPr id="27663" name="Rectangle 7"/>
              <p:cNvSpPr>
                <a:spLocks noChangeArrowheads="1"/>
              </p:cNvSpPr>
              <p:nvPr/>
            </p:nvSpPr>
            <p:spPr bwMode="auto">
              <a:xfrm>
                <a:off x="7700387" y="1653743"/>
                <a:ext cx="237560" cy="290984"/>
              </a:xfrm>
              <a:prstGeom prst="rect">
                <a:avLst/>
              </a:prstGeom>
              <a:noFill/>
              <a:ln w="9525">
                <a:noFill/>
                <a:miter lim="800000"/>
                <a:headEnd/>
                <a:tailEnd/>
              </a:ln>
            </p:spPr>
            <p:txBody>
              <a:bodyPr wrap="none" anchor="ctr">
                <a:spAutoFit/>
              </a:bodyPr>
              <a:lstStyle/>
              <a:p>
                <a:r>
                  <a:rPr lang="en-GB" sz="1200">
                    <a:cs typeface="Times New Roman" pitchFamily="18" charset="0"/>
                  </a:rPr>
                  <a:t> </a:t>
                </a:r>
                <a:endParaRPr lang="en-GB" sz="1200">
                  <a:cs typeface="Arial" charset="0"/>
                </a:endParaRPr>
              </a:p>
            </p:txBody>
          </p:sp>
          <p:sp>
            <p:nvSpPr>
              <p:cNvPr id="27664" name="Rectangle 9"/>
              <p:cNvSpPr>
                <a:spLocks noChangeArrowheads="1"/>
              </p:cNvSpPr>
              <p:nvPr/>
            </p:nvSpPr>
            <p:spPr bwMode="auto">
              <a:xfrm>
                <a:off x="7675468" y="2345039"/>
                <a:ext cx="237560" cy="290983"/>
              </a:xfrm>
              <a:prstGeom prst="rect">
                <a:avLst/>
              </a:prstGeom>
              <a:noFill/>
              <a:ln w="9525">
                <a:noFill/>
                <a:miter lim="800000"/>
                <a:headEnd/>
                <a:tailEnd/>
              </a:ln>
            </p:spPr>
            <p:txBody>
              <a:bodyPr wrap="none" anchor="ctr">
                <a:spAutoFit/>
              </a:bodyPr>
              <a:lstStyle/>
              <a:p>
                <a:r>
                  <a:rPr lang="en-GB" sz="1200">
                    <a:cs typeface="Times New Roman" pitchFamily="18" charset="0"/>
                  </a:rPr>
                  <a:t> </a:t>
                </a:r>
                <a:endParaRPr lang="en-GB" sz="1200">
                  <a:cs typeface="Arial" charset="0"/>
                </a:endParaRPr>
              </a:p>
            </p:txBody>
          </p:sp>
          <p:sp>
            <p:nvSpPr>
              <p:cNvPr id="27665" name="Rectangle 15"/>
              <p:cNvSpPr>
                <a:spLocks noChangeArrowheads="1"/>
              </p:cNvSpPr>
              <p:nvPr/>
            </p:nvSpPr>
            <p:spPr bwMode="auto">
              <a:xfrm>
                <a:off x="7650549" y="2316445"/>
                <a:ext cx="237560" cy="290984"/>
              </a:xfrm>
              <a:prstGeom prst="rect">
                <a:avLst/>
              </a:prstGeom>
              <a:noFill/>
              <a:ln w="9525">
                <a:noFill/>
                <a:miter lim="800000"/>
                <a:headEnd/>
                <a:tailEnd/>
              </a:ln>
            </p:spPr>
            <p:txBody>
              <a:bodyPr wrap="none" anchor="ctr">
                <a:spAutoFit/>
              </a:bodyPr>
              <a:lstStyle/>
              <a:p>
                <a:r>
                  <a:rPr lang="es-ES" sz="1200">
                    <a:cs typeface="Times New Roman" pitchFamily="18" charset="0"/>
                  </a:rPr>
                  <a:t> </a:t>
                </a:r>
                <a:endParaRPr lang="es-ES" sz="1200">
                  <a:cs typeface="Arial" charset="0"/>
                </a:endParaRPr>
              </a:p>
            </p:txBody>
          </p:sp>
          <p:sp>
            <p:nvSpPr>
              <p:cNvPr id="27666" name="Rectangle 16"/>
              <p:cNvSpPr>
                <a:spLocks noChangeArrowheads="1"/>
              </p:cNvSpPr>
              <p:nvPr/>
            </p:nvSpPr>
            <p:spPr bwMode="auto">
              <a:xfrm>
                <a:off x="7693742" y="2316445"/>
                <a:ext cx="237560" cy="290984"/>
              </a:xfrm>
              <a:prstGeom prst="rect">
                <a:avLst/>
              </a:prstGeom>
              <a:noFill/>
              <a:ln w="9525">
                <a:noFill/>
                <a:miter lim="800000"/>
                <a:headEnd/>
                <a:tailEnd/>
              </a:ln>
            </p:spPr>
            <p:txBody>
              <a:bodyPr wrap="none" anchor="ctr">
                <a:spAutoFit/>
              </a:bodyPr>
              <a:lstStyle/>
              <a:p>
                <a:r>
                  <a:rPr lang="it-IT" sz="1200">
                    <a:cs typeface="Times New Roman" pitchFamily="18" charset="0"/>
                  </a:rPr>
                  <a:t> </a:t>
                </a:r>
                <a:endParaRPr lang="it-IT" sz="1200">
                  <a:cs typeface="Arial" charset="0"/>
                </a:endParaRPr>
              </a:p>
            </p:txBody>
          </p:sp>
          <p:sp>
            <p:nvSpPr>
              <p:cNvPr id="27667" name="Rectangle 18"/>
              <p:cNvSpPr>
                <a:spLocks noChangeArrowheads="1"/>
              </p:cNvSpPr>
              <p:nvPr/>
            </p:nvSpPr>
            <p:spPr bwMode="auto">
              <a:xfrm>
                <a:off x="7527615" y="2445958"/>
                <a:ext cx="237561" cy="290983"/>
              </a:xfrm>
              <a:prstGeom prst="rect">
                <a:avLst/>
              </a:prstGeom>
              <a:noFill/>
              <a:ln w="9525">
                <a:noFill/>
                <a:miter lim="800000"/>
                <a:headEnd/>
                <a:tailEnd/>
              </a:ln>
            </p:spPr>
            <p:txBody>
              <a:bodyPr wrap="none" anchor="ctr">
                <a:spAutoFit/>
              </a:bodyPr>
              <a:lstStyle/>
              <a:p>
                <a:r>
                  <a:rPr lang="en-GB" sz="1200">
                    <a:cs typeface="Times New Roman" pitchFamily="18" charset="0"/>
                  </a:rPr>
                  <a:t> </a:t>
                </a:r>
                <a:endParaRPr lang="en-GB" sz="1200">
                  <a:cs typeface="Arial" charset="0"/>
                </a:endParaRPr>
              </a:p>
            </p:txBody>
          </p:sp>
          <p:sp>
            <p:nvSpPr>
              <p:cNvPr id="27668" name="Rectangle 20"/>
              <p:cNvSpPr>
                <a:spLocks noChangeArrowheads="1"/>
              </p:cNvSpPr>
              <p:nvPr/>
            </p:nvSpPr>
            <p:spPr bwMode="auto">
              <a:xfrm>
                <a:off x="7667161" y="2316445"/>
                <a:ext cx="237561" cy="290984"/>
              </a:xfrm>
              <a:prstGeom prst="rect">
                <a:avLst/>
              </a:prstGeom>
              <a:noFill/>
              <a:ln w="9525">
                <a:noFill/>
                <a:miter lim="800000"/>
                <a:headEnd/>
                <a:tailEnd/>
              </a:ln>
            </p:spPr>
            <p:txBody>
              <a:bodyPr wrap="none" anchor="ctr">
                <a:spAutoFit/>
              </a:bodyPr>
              <a:lstStyle/>
              <a:p>
                <a:r>
                  <a:rPr lang="it-IT" sz="1200">
                    <a:cs typeface="Times New Roman" pitchFamily="18" charset="0"/>
                  </a:rPr>
                  <a:t> </a:t>
                </a:r>
                <a:endParaRPr lang="it-IT" sz="1200">
                  <a:cs typeface="Arial" charset="0"/>
                </a:endParaRPr>
              </a:p>
            </p:txBody>
          </p:sp>
          <p:sp>
            <p:nvSpPr>
              <p:cNvPr id="27669" name="Rectangle 22"/>
              <p:cNvSpPr>
                <a:spLocks noChangeArrowheads="1"/>
              </p:cNvSpPr>
              <p:nvPr/>
            </p:nvSpPr>
            <p:spPr bwMode="auto">
              <a:xfrm>
                <a:off x="7618985" y="2334947"/>
                <a:ext cx="237560" cy="290983"/>
              </a:xfrm>
              <a:prstGeom prst="rect">
                <a:avLst/>
              </a:prstGeom>
              <a:noFill/>
              <a:ln w="9525">
                <a:noFill/>
                <a:miter lim="800000"/>
                <a:headEnd/>
                <a:tailEnd/>
              </a:ln>
            </p:spPr>
            <p:txBody>
              <a:bodyPr wrap="none" anchor="ctr">
                <a:spAutoFit/>
              </a:bodyPr>
              <a:lstStyle/>
              <a:p>
                <a:r>
                  <a:rPr lang="it-IT" sz="1200">
                    <a:cs typeface="Times New Roman" pitchFamily="18" charset="0"/>
                  </a:rPr>
                  <a:t> </a:t>
                </a:r>
                <a:endParaRPr lang="it-IT" sz="1200">
                  <a:cs typeface="Arial" charset="0"/>
                </a:endParaRPr>
              </a:p>
            </p:txBody>
          </p:sp>
          <p:sp>
            <p:nvSpPr>
              <p:cNvPr id="27670" name="Text Box 189"/>
              <p:cNvSpPr txBox="1">
                <a:spLocks noChangeAspect="1" noChangeArrowheads="1"/>
              </p:cNvSpPr>
              <p:nvPr/>
            </p:nvSpPr>
            <p:spPr bwMode="auto">
              <a:xfrm>
                <a:off x="6803306" y="4222134"/>
                <a:ext cx="1455264" cy="368355"/>
              </a:xfrm>
              <a:prstGeom prst="rect">
                <a:avLst/>
              </a:prstGeom>
              <a:noFill/>
              <a:ln w="9525">
                <a:noFill/>
                <a:miter lim="800000"/>
                <a:headEnd/>
                <a:tailEnd/>
              </a:ln>
            </p:spPr>
            <p:txBody>
              <a:bodyPr>
                <a:spAutoFit/>
              </a:bodyPr>
              <a:lstStyle/>
              <a:p>
                <a:pPr algn="ctr">
                  <a:lnSpc>
                    <a:spcPct val="70000"/>
                  </a:lnSpc>
                </a:pPr>
                <a:r>
                  <a:rPr lang="it-IT" sz="1000" b="1" dirty="0">
                    <a:solidFill>
                      <a:schemeClr val="bg1"/>
                    </a:solidFill>
                    <a:cs typeface="Arial" charset="0"/>
                  </a:rPr>
                  <a:t>EMSO</a:t>
                </a:r>
                <a:r>
                  <a:rPr lang="it-IT" sz="1400" b="1" dirty="0">
                    <a:solidFill>
                      <a:schemeClr val="bg1"/>
                    </a:solidFill>
                    <a:cs typeface="Arial" charset="0"/>
                  </a:rPr>
                  <a:t> </a:t>
                </a:r>
              </a:p>
              <a:p>
                <a:pPr algn="ctr">
                  <a:lnSpc>
                    <a:spcPct val="70000"/>
                  </a:lnSpc>
                </a:pPr>
                <a:r>
                  <a:rPr lang="it-IT" sz="1000" b="1" dirty="0">
                    <a:solidFill>
                      <a:schemeClr val="bg1"/>
                    </a:solidFill>
                    <a:cs typeface="Arial" charset="0"/>
                  </a:rPr>
                  <a:t>Cabled nodes</a:t>
                </a:r>
              </a:p>
            </p:txBody>
          </p:sp>
          <p:sp>
            <p:nvSpPr>
              <p:cNvPr id="3" name="Rettangolo 11"/>
              <p:cNvSpPr/>
              <p:nvPr/>
            </p:nvSpPr>
            <p:spPr>
              <a:xfrm>
                <a:off x="7092323" y="1050899"/>
                <a:ext cx="166130" cy="1514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sp>
            <p:nvSpPr>
              <p:cNvPr id="7" name="Rettangolo 11"/>
              <p:cNvSpPr/>
              <p:nvPr/>
            </p:nvSpPr>
            <p:spPr>
              <a:xfrm>
                <a:off x="4377756" y="4142860"/>
                <a:ext cx="159485" cy="15308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sp>
            <p:nvSpPr>
              <p:cNvPr id="9" name="Rettangolo 11"/>
              <p:cNvSpPr/>
              <p:nvPr/>
            </p:nvSpPr>
            <p:spPr>
              <a:xfrm>
                <a:off x="5726733" y="1765853"/>
                <a:ext cx="164468" cy="1530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sp>
            <p:nvSpPr>
              <p:cNvPr id="10" name="Rettangolo 11"/>
              <p:cNvSpPr/>
              <p:nvPr/>
            </p:nvSpPr>
            <p:spPr>
              <a:xfrm>
                <a:off x="6039058" y="1866787"/>
                <a:ext cx="161146" cy="1530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sp>
            <p:nvSpPr>
              <p:cNvPr id="27675" name="Text Box 206"/>
              <p:cNvSpPr txBox="1">
                <a:spLocks noChangeArrowheads="1"/>
              </p:cNvSpPr>
              <p:nvPr/>
            </p:nvSpPr>
            <p:spPr bwMode="auto">
              <a:xfrm>
                <a:off x="5082239" y="3376096"/>
                <a:ext cx="828969" cy="290983"/>
              </a:xfrm>
              <a:prstGeom prst="rect">
                <a:avLst/>
              </a:prstGeom>
              <a:noFill/>
              <a:ln w="9525">
                <a:noFill/>
                <a:miter lim="800000"/>
                <a:headEnd/>
                <a:tailEnd/>
              </a:ln>
            </p:spPr>
            <p:txBody>
              <a:bodyPr>
                <a:spAutoFit/>
              </a:bodyPr>
              <a:lstStyle/>
              <a:p>
                <a:r>
                  <a:rPr lang="en-US" sz="1200" b="1">
                    <a:solidFill>
                      <a:schemeClr val="bg1"/>
                    </a:solidFill>
                    <a:cs typeface="Arial" charset="0"/>
                  </a:rPr>
                  <a:t>ISPRA</a:t>
                </a:r>
              </a:p>
            </p:txBody>
          </p:sp>
          <p:sp>
            <p:nvSpPr>
              <p:cNvPr id="27676" name="Text Box 207"/>
              <p:cNvSpPr txBox="1">
                <a:spLocks noChangeArrowheads="1"/>
              </p:cNvSpPr>
              <p:nvPr/>
            </p:nvSpPr>
            <p:spPr bwMode="auto">
              <a:xfrm>
                <a:off x="5829806" y="3450103"/>
                <a:ext cx="830631" cy="290984"/>
              </a:xfrm>
              <a:prstGeom prst="rect">
                <a:avLst/>
              </a:prstGeom>
              <a:noFill/>
              <a:ln w="9525">
                <a:noFill/>
                <a:miter lim="800000"/>
                <a:headEnd/>
                <a:tailEnd/>
              </a:ln>
            </p:spPr>
            <p:txBody>
              <a:bodyPr>
                <a:spAutoFit/>
              </a:bodyPr>
              <a:lstStyle/>
              <a:p>
                <a:r>
                  <a:rPr lang="en-US" sz="1200" b="1">
                    <a:solidFill>
                      <a:schemeClr val="bg1"/>
                    </a:solidFill>
                    <a:cs typeface="Arial" charset="0"/>
                  </a:rPr>
                  <a:t>ISPRA</a:t>
                </a:r>
              </a:p>
            </p:txBody>
          </p:sp>
          <p:sp>
            <p:nvSpPr>
              <p:cNvPr id="27677" name="Text Box 208"/>
              <p:cNvSpPr txBox="1">
                <a:spLocks noChangeArrowheads="1"/>
              </p:cNvSpPr>
              <p:nvPr/>
            </p:nvSpPr>
            <p:spPr bwMode="auto">
              <a:xfrm>
                <a:off x="5936127" y="4045526"/>
                <a:ext cx="828970" cy="290983"/>
              </a:xfrm>
              <a:prstGeom prst="rect">
                <a:avLst/>
              </a:prstGeom>
              <a:noFill/>
              <a:ln w="9525">
                <a:noFill/>
                <a:miter lim="800000"/>
                <a:headEnd/>
                <a:tailEnd/>
              </a:ln>
            </p:spPr>
            <p:txBody>
              <a:bodyPr>
                <a:spAutoFit/>
              </a:bodyPr>
              <a:lstStyle/>
              <a:p>
                <a:r>
                  <a:rPr lang="en-US" sz="1200" b="1">
                    <a:solidFill>
                      <a:schemeClr val="bg1"/>
                    </a:solidFill>
                    <a:cs typeface="Arial" charset="0"/>
                  </a:rPr>
                  <a:t>INFN</a:t>
                </a:r>
              </a:p>
            </p:txBody>
          </p:sp>
          <p:sp>
            <p:nvSpPr>
              <p:cNvPr id="27678" name="Text Box 209"/>
              <p:cNvSpPr txBox="1">
                <a:spLocks noChangeArrowheads="1"/>
              </p:cNvSpPr>
              <p:nvPr/>
            </p:nvSpPr>
            <p:spPr bwMode="auto">
              <a:xfrm>
                <a:off x="5936127" y="4440792"/>
                <a:ext cx="828970" cy="290984"/>
              </a:xfrm>
              <a:prstGeom prst="rect">
                <a:avLst/>
              </a:prstGeom>
              <a:noFill/>
              <a:ln w="9525">
                <a:noFill/>
                <a:miter lim="800000"/>
                <a:headEnd/>
                <a:tailEnd/>
              </a:ln>
            </p:spPr>
            <p:txBody>
              <a:bodyPr>
                <a:spAutoFit/>
              </a:bodyPr>
              <a:lstStyle/>
              <a:p>
                <a:r>
                  <a:rPr lang="en-US" sz="1200" b="1">
                    <a:solidFill>
                      <a:schemeClr val="bg1"/>
                    </a:solidFill>
                    <a:cs typeface="Arial" charset="0"/>
                  </a:rPr>
                  <a:t>INFN</a:t>
                </a:r>
              </a:p>
            </p:txBody>
          </p:sp>
          <p:sp>
            <p:nvSpPr>
              <p:cNvPr id="27679" name="Text Box 210"/>
              <p:cNvSpPr txBox="1">
                <a:spLocks noChangeArrowheads="1"/>
              </p:cNvSpPr>
              <p:nvPr/>
            </p:nvSpPr>
            <p:spPr bwMode="auto">
              <a:xfrm>
                <a:off x="6301605" y="3572888"/>
                <a:ext cx="828969" cy="290983"/>
              </a:xfrm>
              <a:prstGeom prst="rect">
                <a:avLst/>
              </a:prstGeom>
              <a:noFill/>
              <a:ln w="9525">
                <a:noFill/>
                <a:miter lim="800000"/>
                <a:headEnd/>
                <a:tailEnd/>
              </a:ln>
            </p:spPr>
            <p:txBody>
              <a:bodyPr>
                <a:spAutoFit/>
              </a:bodyPr>
              <a:lstStyle/>
              <a:p>
                <a:r>
                  <a:rPr lang="en-US" sz="1200" b="1">
                    <a:solidFill>
                      <a:schemeClr val="bg1"/>
                    </a:solidFill>
                    <a:cs typeface="Arial" charset="0"/>
                  </a:rPr>
                  <a:t>CNR</a:t>
                </a:r>
              </a:p>
            </p:txBody>
          </p:sp>
          <p:sp>
            <p:nvSpPr>
              <p:cNvPr id="27680" name="Text Box 211"/>
              <p:cNvSpPr txBox="1">
                <a:spLocks noChangeArrowheads="1"/>
              </p:cNvSpPr>
              <p:nvPr/>
            </p:nvSpPr>
            <p:spPr bwMode="auto">
              <a:xfrm>
                <a:off x="4716761" y="3500563"/>
                <a:ext cx="832292" cy="290983"/>
              </a:xfrm>
              <a:prstGeom prst="rect">
                <a:avLst/>
              </a:prstGeom>
              <a:noFill/>
              <a:ln w="9525">
                <a:noFill/>
                <a:miter lim="800000"/>
                <a:headEnd/>
                <a:tailEnd/>
              </a:ln>
            </p:spPr>
            <p:txBody>
              <a:bodyPr>
                <a:spAutoFit/>
              </a:bodyPr>
              <a:lstStyle/>
              <a:p>
                <a:r>
                  <a:rPr lang="en-US" sz="1200" b="1">
                    <a:solidFill>
                      <a:schemeClr val="bg1"/>
                    </a:solidFill>
                    <a:cs typeface="Arial" charset="0"/>
                  </a:rPr>
                  <a:t>CNR</a:t>
                </a:r>
              </a:p>
            </p:txBody>
          </p:sp>
          <p:sp>
            <p:nvSpPr>
              <p:cNvPr id="27681" name="Text Box 212"/>
              <p:cNvSpPr txBox="1">
                <a:spLocks noChangeArrowheads="1"/>
              </p:cNvSpPr>
              <p:nvPr/>
            </p:nvSpPr>
            <p:spPr bwMode="auto">
              <a:xfrm>
                <a:off x="4643666" y="3860507"/>
                <a:ext cx="832292" cy="290984"/>
              </a:xfrm>
              <a:prstGeom prst="rect">
                <a:avLst/>
              </a:prstGeom>
              <a:noFill/>
              <a:ln w="9525">
                <a:noFill/>
                <a:miter lim="800000"/>
                <a:headEnd/>
                <a:tailEnd/>
              </a:ln>
            </p:spPr>
            <p:txBody>
              <a:bodyPr>
                <a:spAutoFit/>
              </a:bodyPr>
              <a:lstStyle/>
              <a:p>
                <a:r>
                  <a:rPr lang="en-US" sz="1200" b="1">
                    <a:solidFill>
                      <a:schemeClr val="bg1"/>
                    </a:solidFill>
                    <a:cs typeface="Arial" charset="0"/>
                  </a:rPr>
                  <a:t>CNR</a:t>
                </a:r>
              </a:p>
            </p:txBody>
          </p:sp>
          <p:sp>
            <p:nvSpPr>
              <p:cNvPr id="27682" name="Text Box 213"/>
              <p:cNvSpPr txBox="1">
                <a:spLocks noChangeArrowheads="1"/>
              </p:cNvSpPr>
              <p:nvPr/>
            </p:nvSpPr>
            <p:spPr bwMode="auto">
              <a:xfrm>
                <a:off x="5517489" y="1470407"/>
                <a:ext cx="832292" cy="290983"/>
              </a:xfrm>
              <a:prstGeom prst="rect">
                <a:avLst/>
              </a:prstGeom>
              <a:noFill/>
              <a:ln w="9525">
                <a:noFill/>
                <a:miter lim="800000"/>
                <a:headEnd/>
                <a:tailEnd/>
              </a:ln>
            </p:spPr>
            <p:txBody>
              <a:bodyPr>
                <a:spAutoFit/>
              </a:bodyPr>
              <a:lstStyle/>
              <a:p>
                <a:r>
                  <a:rPr lang="en-US" sz="1200" b="1">
                    <a:solidFill>
                      <a:schemeClr val="bg1"/>
                    </a:solidFill>
                    <a:cs typeface="Arial" charset="0"/>
                  </a:rPr>
                  <a:t>INGV</a:t>
                </a:r>
              </a:p>
            </p:txBody>
          </p:sp>
          <p:sp>
            <p:nvSpPr>
              <p:cNvPr id="27683" name="Text Box 214"/>
              <p:cNvSpPr txBox="1">
                <a:spLocks noChangeArrowheads="1"/>
              </p:cNvSpPr>
              <p:nvPr/>
            </p:nvSpPr>
            <p:spPr bwMode="auto">
              <a:xfrm>
                <a:off x="5936127" y="1569644"/>
                <a:ext cx="828970" cy="290983"/>
              </a:xfrm>
              <a:prstGeom prst="rect">
                <a:avLst/>
              </a:prstGeom>
              <a:noFill/>
              <a:ln w="9525">
                <a:noFill/>
                <a:miter lim="800000"/>
                <a:headEnd/>
                <a:tailEnd/>
              </a:ln>
            </p:spPr>
            <p:txBody>
              <a:bodyPr>
                <a:spAutoFit/>
              </a:bodyPr>
              <a:lstStyle/>
              <a:p>
                <a:r>
                  <a:rPr lang="en-US" sz="1200" b="1">
                    <a:solidFill>
                      <a:schemeClr val="bg1"/>
                    </a:solidFill>
                    <a:cs typeface="Arial" charset="0"/>
                  </a:rPr>
                  <a:t>SZN</a:t>
                </a:r>
              </a:p>
            </p:txBody>
          </p:sp>
          <p:sp>
            <p:nvSpPr>
              <p:cNvPr id="27684" name="Text Box 215"/>
              <p:cNvSpPr txBox="1">
                <a:spLocks noChangeArrowheads="1"/>
              </p:cNvSpPr>
              <p:nvPr/>
            </p:nvSpPr>
            <p:spPr bwMode="auto">
              <a:xfrm>
                <a:off x="7235234" y="1700839"/>
                <a:ext cx="832291" cy="290983"/>
              </a:xfrm>
              <a:prstGeom prst="rect">
                <a:avLst/>
              </a:prstGeom>
              <a:noFill/>
              <a:ln w="9525">
                <a:noFill/>
                <a:miter lim="800000"/>
                <a:headEnd/>
                <a:tailEnd/>
              </a:ln>
            </p:spPr>
            <p:txBody>
              <a:bodyPr>
                <a:spAutoFit/>
              </a:bodyPr>
              <a:lstStyle/>
              <a:p>
                <a:r>
                  <a:rPr lang="en-US" sz="1200" b="1">
                    <a:solidFill>
                      <a:schemeClr val="bg1"/>
                    </a:solidFill>
                    <a:cs typeface="Arial" charset="0"/>
                  </a:rPr>
                  <a:t>CNR</a:t>
                </a:r>
              </a:p>
            </p:txBody>
          </p:sp>
          <p:sp>
            <p:nvSpPr>
              <p:cNvPr id="17" name="Rettangolo 11"/>
              <p:cNvSpPr/>
              <p:nvPr/>
            </p:nvSpPr>
            <p:spPr>
              <a:xfrm>
                <a:off x="5517409" y="1765853"/>
                <a:ext cx="166130" cy="1530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sp>
            <p:nvSpPr>
              <p:cNvPr id="18" name="Rettangolo 11"/>
              <p:cNvSpPr/>
              <p:nvPr/>
            </p:nvSpPr>
            <p:spPr>
              <a:xfrm>
                <a:off x="5726733" y="1964357"/>
                <a:ext cx="164468" cy="1530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sp>
            <p:nvSpPr>
              <p:cNvPr id="19" name="Rettangolo 11"/>
              <p:cNvSpPr/>
              <p:nvPr/>
            </p:nvSpPr>
            <p:spPr>
              <a:xfrm>
                <a:off x="7491036" y="1964357"/>
                <a:ext cx="164468" cy="15308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sp>
            <p:nvSpPr>
              <p:cNvPr id="27688" name="Text Box 213"/>
              <p:cNvSpPr txBox="1">
                <a:spLocks noChangeArrowheads="1"/>
              </p:cNvSpPr>
              <p:nvPr/>
            </p:nvSpPr>
            <p:spPr bwMode="auto">
              <a:xfrm>
                <a:off x="4643666" y="3357594"/>
                <a:ext cx="832292" cy="290983"/>
              </a:xfrm>
              <a:prstGeom prst="rect">
                <a:avLst/>
              </a:prstGeom>
              <a:noFill/>
              <a:ln w="9525">
                <a:noFill/>
                <a:miter lim="800000"/>
                <a:headEnd/>
                <a:tailEnd/>
              </a:ln>
            </p:spPr>
            <p:txBody>
              <a:bodyPr>
                <a:spAutoFit/>
              </a:bodyPr>
              <a:lstStyle/>
              <a:p>
                <a:r>
                  <a:rPr lang="en-US" sz="1200" b="1">
                    <a:solidFill>
                      <a:schemeClr val="bg1"/>
                    </a:solidFill>
                    <a:cs typeface="Arial" charset="0"/>
                  </a:rPr>
                  <a:t>INGV</a:t>
                </a:r>
              </a:p>
            </p:txBody>
          </p:sp>
          <p:sp>
            <p:nvSpPr>
              <p:cNvPr id="27689" name="Text Box 213"/>
              <p:cNvSpPr txBox="1">
                <a:spLocks noChangeArrowheads="1"/>
              </p:cNvSpPr>
              <p:nvPr/>
            </p:nvSpPr>
            <p:spPr bwMode="auto">
              <a:xfrm>
                <a:off x="6012545" y="3860507"/>
                <a:ext cx="830631" cy="290984"/>
              </a:xfrm>
              <a:prstGeom prst="rect">
                <a:avLst/>
              </a:prstGeom>
              <a:noFill/>
              <a:ln w="9525">
                <a:noFill/>
                <a:miter lim="800000"/>
                <a:headEnd/>
                <a:tailEnd/>
              </a:ln>
            </p:spPr>
            <p:txBody>
              <a:bodyPr>
                <a:spAutoFit/>
              </a:bodyPr>
              <a:lstStyle/>
              <a:p>
                <a:r>
                  <a:rPr lang="en-US" sz="1200" b="1">
                    <a:solidFill>
                      <a:schemeClr val="bg1"/>
                    </a:solidFill>
                    <a:cs typeface="Arial" charset="0"/>
                  </a:rPr>
                  <a:t>INGV</a:t>
                </a:r>
              </a:p>
            </p:txBody>
          </p:sp>
          <p:sp>
            <p:nvSpPr>
              <p:cNvPr id="27690" name="Text Box 213"/>
              <p:cNvSpPr txBox="1">
                <a:spLocks noChangeArrowheads="1"/>
              </p:cNvSpPr>
              <p:nvPr/>
            </p:nvSpPr>
            <p:spPr bwMode="auto">
              <a:xfrm>
                <a:off x="6301605" y="3357594"/>
                <a:ext cx="830630" cy="290983"/>
              </a:xfrm>
              <a:prstGeom prst="rect">
                <a:avLst/>
              </a:prstGeom>
              <a:noFill/>
              <a:ln w="9525">
                <a:noFill/>
                <a:miter lim="800000"/>
                <a:headEnd/>
                <a:tailEnd/>
              </a:ln>
            </p:spPr>
            <p:txBody>
              <a:bodyPr>
                <a:spAutoFit/>
              </a:bodyPr>
              <a:lstStyle/>
              <a:p>
                <a:r>
                  <a:rPr lang="en-US" sz="1200" b="1">
                    <a:solidFill>
                      <a:schemeClr val="bg1"/>
                    </a:solidFill>
                    <a:cs typeface="Arial" charset="0"/>
                  </a:rPr>
                  <a:t>INGV</a:t>
                </a:r>
              </a:p>
            </p:txBody>
          </p:sp>
          <p:sp>
            <p:nvSpPr>
              <p:cNvPr id="27691" name="Line 33"/>
              <p:cNvSpPr>
                <a:spLocks noChangeShapeType="1"/>
              </p:cNvSpPr>
              <p:nvPr/>
            </p:nvSpPr>
            <p:spPr bwMode="auto">
              <a:xfrm>
                <a:off x="6516688" y="549275"/>
                <a:ext cx="0" cy="2016125"/>
              </a:xfrm>
              <a:prstGeom prst="line">
                <a:avLst/>
              </a:prstGeom>
              <a:noFill/>
              <a:ln w="12700">
                <a:solidFill>
                  <a:srgbClr val="FFFF00"/>
                </a:solidFill>
                <a:round/>
                <a:headEnd/>
                <a:tailEnd/>
              </a:ln>
            </p:spPr>
            <p:txBody>
              <a:bodyPr/>
              <a:lstStyle/>
              <a:p>
                <a:endParaRPr lang="en-GB"/>
              </a:p>
            </p:txBody>
          </p:sp>
          <p:sp>
            <p:nvSpPr>
              <p:cNvPr id="27692" name="Line 34"/>
              <p:cNvSpPr>
                <a:spLocks noChangeShapeType="1"/>
              </p:cNvSpPr>
              <p:nvPr/>
            </p:nvSpPr>
            <p:spPr bwMode="auto">
              <a:xfrm flipH="1">
                <a:off x="5724525" y="2565400"/>
                <a:ext cx="2735263" cy="0"/>
              </a:xfrm>
              <a:prstGeom prst="line">
                <a:avLst/>
              </a:prstGeom>
              <a:noFill/>
              <a:ln w="12700">
                <a:solidFill>
                  <a:srgbClr val="FFFF00"/>
                </a:solidFill>
                <a:round/>
                <a:headEnd/>
                <a:tailEnd/>
              </a:ln>
            </p:spPr>
            <p:txBody>
              <a:bodyPr/>
              <a:lstStyle/>
              <a:p>
                <a:endParaRPr lang="en-GB"/>
              </a:p>
            </p:txBody>
          </p:sp>
          <p:sp>
            <p:nvSpPr>
              <p:cNvPr id="27693" name="Line 35"/>
              <p:cNvSpPr>
                <a:spLocks noChangeShapeType="1"/>
              </p:cNvSpPr>
              <p:nvPr/>
            </p:nvSpPr>
            <p:spPr bwMode="auto">
              <a:xfrm>
                <a:off x="5724525" y="2565400"/>
                <a:ext cx="0" cy="2663825"/>
              </a:xfrm>
              <a:prstGeom prst="line">
                <a:avLst/>
              </a:prstGeom>
              <a:noFill/>
              <a:ln w="12700">
                <a:solidFill>
                  <a:srgbClr val="FFFF00"/>
                </a:solidFill>
                <a:round/>
                <a:headEnd/>
                <a:tailEnd/>
              </a:ln>
            </p:spPr>
            <p:txBody>
              <a:bodyPr/>
              <a:lstStyle/>
              <a:p>
                <a:endParaRPr lang="en-GB"/>
              </a:p>
            </p:txBody>
          </p:sp>
          <p:sp>
            <p:nvSpPr>
              <p:cNvPr id="27694" name="Line 36"/>
              <p:cNvSpPr>
                <a:spLocks noChangeShapeType="1"/>
              </p:cNvSpPr>
              <p:nvPr/>
            </p:nvSpPr>
            <p:spPr bwMode="auto">
              <a:xfrm flipH="1">
                <a:off x="3851275" y="3789363"/>
                <a:ext cx="4537075" cy="0"/>
              </a:xfrm>
              <a:prstGeom prst="line">
                <a:avLst/>
              </a:prstGeom>
              <a:noFill/>
              <a:ln w="12700">
                <a:solidFill>
                  <a:srgbClr val="FFFF00"/>
                </a:solidFill>
                <a:round/>
                <a:headEnd/>
                <a:tailEnd/>
              </a:ln>
            </p:spPr>
            <p:txBody>
              <a:bodyPr/>
              <a:lstStyle/>
              <a:p>
                <a:endParaRPr lang="en-GB"/>
              </a:p>
            </p:txBody>
          </p:sp>
          <p:sp>
            <p:nvSpPr>
              <p:cNvPr id="27695" name="Text Box 211"/>
              <p:cNvSpPr txBox="1">
                <a:spLocks noChangeArrowheads="1"/>
              </p:cNvSpPr>
              <p:nvPr/>
            </p:nvSpPr>
            <p:spPr bwMode="auto">
              <a:xfrm>
                <a:off x="4140304" y="1340894"/>
                <a:ext cx="1297445" cy="322941"/>
              </a:xfrm>
              <a:prstGeom prst="rect">
                <a:avLst/>
              </a:prstGeom>
              <a:noFill/>
              <a:ln w="9525">
                <a:noFill/>
                <a:miter lim="800000"/>
                <a:headEnd/>
                <a:tailEnd/>
              </a:ln>
            </p:spPr>
            <p:txBody>
              <a:bodyPr>
                <a:spAutoFit/>
              </a:bodyPr>
              <a:lstStyle/>
              <a:p>
                <a:r>
                  <a:rPr lang="en-US" sz="1400" b="1">
                    <a:solidFill>
                      <a:srgbClr val="FFFF00"/>
                    </a:solidFill>
                    <a:cs typeface="Arial" charset="0"/>
                  </a:rPr>
                  <a:t>CAMPANIA</a:t>
                </a:r>
              </a:p>
            </p:txBody>
          </p:sp>
          <p:sp>
            <p:nvSpPr>
              <p:cNvPr id="27696" name="Text Box 211"/>
              <p:cNvSpPr txBox="1">
                <a:spLocks noChangeArrowheads="1"/>
              </p:cNvSpPr>
              <p:nvPr/>
            </p:nvSpPr>
            <p:spPr bwMode="auto">
              <a:xfrm>
                <a:off x="7524293" y="1125600"/>
                <a:ext cx="1297445" cy="322941"/>
              </a:xfrm>
              <a:prstGeom prst="rect">
                <a:avLst/>
              </a:prstGeom>
              <a:noFill/>
              <a:ln w="9525">
                <a:noFill/>
                <a:miter lim="800000"/>
                <a:headEnd/>
                <a:tailEnd/>
              </a:ln>
            </p:spPr>
            <p:txBody>
              <a:bodyPr>
                <a:spAutoFit/>
              </a:bodyPr>
              <a:lstStyle/>
              <a:p>
                <a:r>
                  <a:rPr lang="en-US" sz="1400" b="1">
                    <a:solidFill>
                      <a:srgbClr val="FFFF00"/>
                    </a:solidFill>
                    <a:cs typeface="Arial" charset="0"/>
                  </a:rPr>
                  <a:t>PUGLIA</a:t>
                </a:r>
              </a:p>
            </p:txBody>
          </p:sp>
          <p:sp>
            <p:nvSpPr>
              <p:cNvPr id="27697" name="Text Box 211"/>
              <p:cNvSpPr txBox="1">
                <a:spLocks noChangeArrowheads="1"/>
              </p:cNvSpPr>
              <p:nvPr/>
            </p:nvSpPr>
            <p:spPr bwMode="auto">
              <a:xfrm>
                <a:off x="4140304" y="2782355"/>
                <a:ext cx="1583182" cy="581967"/>
              </a:xfrm>
              <a:prstGeom prst="rect">
                <a:avLst/>
              </a:prstGeom>
              <a:noFill/>
              <a:ln w="9525">
                <a:noFill/>
                <a:miter lim="800000"/>
                <a:headEnd/>
                <a:tailEnd/>
              </a:ln>
            </p:spPr>
            <p:txBody>
              <a:bodyPr>
                <a:spAutoFit/>
              </a:bodyPr>
              <a:lstStyle/>
              <a:p>
                <a:pPr algn="ctr"/>
                <a:r>
                  <a:rPr lang="en-US" sz="1600" b="1" dirty="0">
                    <a:solidFill>
                      <a:srgbClr val="FFFF00"/>
                    </a:solidFill>
                    <a:cs typeface="Arial" charset="0"/>
                  </a:rPr>
                  <a:t> </a:t>
                </a:r>
                <a:r>
                  <a:rPr lang="en-US" sz="1200" b="1" dirty="0">
                    <a:solidFill>
                      <a:srgbClr val="FFFF00"/>
                    </a:solidFill>
                    <a:cs typeface="Arial" charset="0"/>
                  </a:rPr>
                  <a:t>North-Western</a:t>
                </a:r>
              </a:p>
              <a:p>
                <a:pPr algn="ctr"/>
                <a:r>
                  <a:rPr lang="en-US" sz="1400" b="1" dirty="0">
                    <a:solidFill>
                      <a:srgbClr val="FFFF00"/>
                    </a:solidFill>
                    <a:cs typeface="Arial" charset="0"/>
                  </a:rPr>
                  <a:t>SICILY</a:t>
                </a:r>
              </a:p>
            </p:txBody>
          </p:sp>
          <p:sp>
            <p:nvSpPr>
              <p:cNvPr id="27698" name="Rectangle 6"/>
              <p:cNvSpPr>
                <a:spLocks noChangeArrowheads="1"/>
              </p:cNvSpPr>
              <p:nvPr/>
            </p:nvSpPr>
            <p:spPr bwMode="auto">
              <a:xfrm>
                <a:off x="1798638" y="2127126"/>
                <a:ext cx="828675" cy="806450"/>
              </a:xfrm>
              <a:prstGeom prst="rect">
                <a:avLst/>
              </a:prstGeom>
              <a:noFill/>
              <a:ln w="25400">
                <a:solidFill>
                  <a:srgbClr val="33CCCC"/>
                </a:solidFill>
                <a:miter lim="800000"/>
                <a:headEnd/>
                <a:tailEnd/>
              </a:ln>
            </p:spPr>
            <p:txBody>
              <a:bodyPr wrap="none" anchor="ctr"/>
              <a:lstStyle/>
              <a:p>
                <a:endParaRPr lang="en-US" sz="1200">
                  <a:cs typeface="Arial" charset="0"/>
                </a:endParaRPr>
              </a:p>
            </p:txBody>
          </p:sp>
          <p:sp>
            <p:nvSpPr>
              <p:cNvPr id="27699" name="Rectangle 35"/>
              <p:cNvSpPr>
                <a:spLocks noChangeArrowheads="1"/>
              </p:cNvSpPr>
              <p:nvPr/>
            </p:nvSpPr>
            <p:spPr bwMode="auto">
              <a:xfrm>
                <a:off x="1402545" y="1833716"/>
                <a:ext cx="1368880" cy="322941"/>
              </a:xfrm>
              <a:prstGeom prst="rect">
                <a:avLst/>
              </a:prstGeom>
              <a:solidFill>
                <a:srgbClr val="33CCCC">
                  <a:alpha val="38039"/>
                </a:srgbClr>
              </a:solidFill>
              <a:ln w="9525">
                <a:noFill/>
                <a:miter lim="800000"/>
                <a:headEnd/>
                <a:tailEnd/>
              </a:ln>
            </p:spPr>
            <p:txBody>
              <a:bodyPr anchor="ctr">
                <a:spAutoFit/>
              </a:bodyPr>
              <a:lstStyle/>
              <a:p>
                <a:pPr algn="ctr"/>
                <a:r>
                  <a:rPr lang="en-GB" sz="1400" b="1">
                    <a:cs typeface="Times New Roman" pitchFamily="18" charset="0"/>
                  </a:rPr>
                  <a:t> </a:t>
                </a:r>
                <a:r>
                  <a:rPr lang="en-GB" sz="1400" b="1">
                    <a:solidFill>
                      <a:schemeClr val="bg1"/>
                    </a:solidFill>
                    <a:cs typeface="Times New Roman" pitchFamily="18" charset="0"/>
                  </a:rPr>
                  <a:t>EMSO-Italy</a:t>
                </a:r>
                <a:r>
                  <a:rPr lang="it-IT" sz="1400">
                    <a:solidFill>
                      <a:schemeClr val="bg1"/>
                    </a:solidFill>
                    <a:cs typeface="Arial" charset="0"/>
                  </a:rPr>
                  <a:t> </a:t>
                </a:r>
              </a:p>
            </p:txBody>
          </p:sp>
          <p:sp>
            <p:nvSpPr>
              <p:cNvPr id="27700" name="Rectangle 88"/>
              <p:cNvSpPr>
                <a:spLocks noChangeArrowheads="1"/>
              </p:cNvSpPr>
              <p:nvPr/>
            </p:nvSpPr>
            <p:spPr bwMode="auto">
              <a:xfrm>
                <a:off x="2124075" y="2563689"/>
                <a:ext cx="503238" cy="303212"/>
              </a:xfrm>
              <a:prstGeom prst="rect">
                <a:avLst/>
              </a:prstGeom>
              <a:solidFill>
                <a:srgbClr val="99CCFF">
                  <a:alpha val="49019"/>
                </a:srgbClr>
              </a:solidFill>
              <a:ln w="22225">
                <a:solidFill>
                  <a:srgbClr val="33CCCC"/>
                </a:solidFill>
                <a:miter lim="800000"/>
                <a:headEnd/>
                <a:tailEnd/>
              </a:ln>
            </p:spPr>
            <p:txBody>
              <a:bodyPr wrap="none" anchor="ctr"/>
              <a:lstStyle/>
              <a:p>
                <a:endParaRPr lang="en-US" sz="1200">
                  <a:cs typeface="Arial" charset="0"/>
                </a:endParaRPr>
              </a:p>
            </p:txBody>
          </p:sp>
          <p:sp>
            <p:nvSpPr>
              <p:cNvPr id="27701" name="Rectangle 219"/>
              <p:cNvSpPr>
                <a:spLocks noChangeArrowheads="1"/>
              </p:cNvSpPr>
              <p:nvPr/>
            </p:nvSpPr>
            <p:spPr bwMode="auto">
              <a:xfrm>
                <a:off x="2201612" y="2773945"/>
                <a:ext cx="1222688" cy="516370"/>
              </a:xfrm>
              <a:prstGeom prst="rect">
                <a:avLst/>
              </a:prstGeom>
              <a:solidFill>
                <a:srgbClr val="33CCCC">
                  <a:alpha val="36862"/>
                </a:srgbClr>
              </a:solidFill>
              <a:ln w="9525">
                <a:noFill/>
                <a:miter lim="800000"/>
                <a:headEnd/>
                <a:tailEnd/>
              </a:ln>
            </p:spPr>
            <p:txBody>
              <a:bodyPr anchor="ctr">
                <a:spAutoFit/>
              </a:bodyPr>
              <a:lstStyle/>
              <a:p>
                <a:pPr algn="ctr"/>
                <a:r>
                  <a:rPr lang="en-GB" sz="1400" b="1">
                    <a:cs typeface="Times New Roman" pitchFamily="18" charset="0"/>
                  </a:rPr>
                  <a:t> </a:t>
                </a:r>
                <a:r>
                  <a:rPr lang="en-GB" sz="1200" b="1">
                    <a:solidFill>
                      <a:schemeClr val="bg1"/>
                    </a:solidFill>
                    <a:cs typeface="Times New Roman" pitchFamily="18" charset="0"/>
                  </a:rPr>
                  <a:t>EMSO-MedIT</a:t>
                </a:r>
                <a:endParaRPr lang="it-IT" sz="1200" b="1">
                  <a:solidFill>
                    <a:schemeClr val="bg1"/>
                  </a:solidFill>
                  <a:cs typeface="Arial" charset="0"/>
                </a:endParaRPr>
              </a:p>
            </p:txBody>
          </p:sp>
          <p:sp>
            <p:nvSpPr>
              <p:cNvPr id="27702" name="Line 52"/>
              <p:cNvSpPr>
                <a:spLocks noChangeShapeType="1"/>
              </p:cNvSpPr>
              <p:nvPr/>
            </p:nvSpPr>
            <p:spPr bwMode="auto">
              <a:xfrm flipV="1">
                <a:off x="2124075" y="548679"/>
                <a:ext cx="1367805" cy="2015009"/>
              </a:xfrm>
              <a:prstGeom prst="line">
                <a:avLst/>
              </a:prstGeom>
              <a:noFill/>
              <a:ln w="19050">
                <a:solidFill>
                  <a:srgbClr val="00FFFF"/>
                </a:solidFill>
                <a:round/>
                <a:headEnd/>
                <a:tailEnd/>
              </a:ln>
            </p:spPr>
            <p:txBody>
              <a:bodyPr/>
              <a:lstStyle/>
              <a:p>
                <a:endParaRPr lang="en-GB"/>
              </a:p>
            </p:txBody>
          </p:sp>
          <p:sp>
            <p:nvSpPr>
              <p:cNvPr id="27703" name="Text Box 215"/>
              <p:cNvSpPr txBox="1">
                <a:spLocks noChangeArrowheads="1"/>
              </p:cNvSpPr>
              <p:nvPr/>
            </p:nvSpPr>
            <p:spPr bwMode="auto">
              <a:xfrm>
                <a:off x="6515907" y="693330"/>
                <a:ext cx="832292" cy="290983"/>
              </a:xfrm>
              <a:prstGeom prst="rect">
                <a:avLst/>
              </a:prstGeom>
              <a:noFill/>
              <a:ln w="9525">
                <a:noFill/>
                <a:miter lim="800000"/>
                <a:headEnd/>
                <a:tailEnd/>
              </a:ln>
            </p:spPr>
            <p:txBody>
              <a:bodyPr>
                <a:spAutoFit/>
              </a:bodyPr>
              <a:lstStyle/>
              <a:p>
                <a:r>
                  <a:rPr lang="en-US" sz="1200" b="1">
                    <a:solidFill>
                      <a:schemeClr val="bg1"/>
                    </a:solidFill>
                    <a:cs typeface="Arial" charset="0"/>
                  </a:rPr>
                  <a:t>CNR</a:t>
                </a:r>
              </a:p>
            </p:txBody>
          </p:sp>
          <p:sp>
            <p:nvSpPr>
              <p:cNvPr id="27704" name="AutoShape 58"/>
              <p:cNvSpPr>
                <a:spLocks noChangeArrowheads="1"/>
              </p:cNvSpPr>
              <p:nvPr/>
            </p:nvSpPr>
            <p:spPr bwMode="auto">
              <a:xfrm>
                <a:off x="6084888" y="5013325"/>
                <a:ext cx="142875" cy="144463"/>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7705" name="AutoShape 59"/>
              <p:cNvSpPr>
                <a:spLocks noChangeArrowheads="1"/>
              </p:cNvSpPr>
              <p:nvPr/>
            </p:nvSpPr>
            <p:spPr bwMode="auto">
              <a:xfrm>
                <a:off x="4932363" y="4437063"/>
                <a:ext cx="142875" cy="144462"/>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7706" name="AutoShape 60"/>
              <p:cNvSpPr>
                <a:spLocks noChangeArrowheads="1"/>
              </p:cNvSpPr>
              <p:nvPr/>
            </p:nvSpPr>
            <p:spPr bwMode="auto">
              <a:xfrm>
                <a:off x="5867400" y="2708275"/>
                <a:ext cx="142875" cy="144463"/>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7707" name="AutoShape 61"/>
              <p:cNvSpPr>
                <a:spLocks noChangeArrowheads="1"/>
              </p:cNvSpPr>
              <p:nvPr/>
            </p:nvSpPr>
            <p:spPr bwMode="auto">
              <a:xfrm>
                <a:off x="5753100" y="2997200"/>
                <a:ext cx="142875" cy="144463"/>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7708" name="AutoShape 62"/>
              <p:cNvSpPr>
                <a:spLocks noChangeArrowheads="1"/>
              </p:cNvSpPr>
              <p:nvPr/>
            </p:nvSpPr>
            <p:spPr bwMode="auto">
              <a:xfrm>
                <a:off x="6084888" y="3068638"/>
                <a:ext cx="142875" cy="144462"/>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7709" name="AutoShape 63"/>
              <p:cNvSpPr>
                <a:spLocks noChangeArrowheads="1"/>
              </p:cNvSpPr>
              <p:nvPr/>
            </p:nvSpPr>
            <p:spPr bwMode="auto">
              <a:xfrm>
                <a:off x="6300788" y="3141663"/>
                <a:ext cx="142875" cy="144462"/>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7710" name="AutoShape 64"/>
              <p:cNvSpPr>
                <a:spLocks noChangeArrowheads="1"/>
              </p:cNvSpPr>
              <p:nvPr/>
            </p:nvSpPr>
            <p:spPr bwMode="auto">
              <a:xfrm>
                <a:off x="6516688" y="3141663"/>
                <a:ext cx="142875" cy="144462"/>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7711" name="AutoShape 65"/>
              <p:cNvSpPr>
                <a:spLocks noChangeArrowheads="1"/>
              </p:cNvSpPr>
              <p:nvPr/>
            </p:nvSpPr>
            <p:spPr bwMode="auto">
              <a:xfrm>
                <a:off x="6011863" y="3357563"/>
                <a:ext cx="142875" cy="144462"/>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sp>
            <p:nvSpPr>
              <p:cNvPr id="2" name="Rettangolo 11"/>
              <p:cNvSpPr/>
              <p:nvPr/>
            </p:nvSpPr>
            <p:spPr>
              <a:xfrm>
                <a:off x="5517409" y="1954264"/>
                <a:ext cx="162808" cy="15140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800">
                  <a:solidFill>
                    <a:srgbClr val="FFFFFF"/>
                  </a:solidFill>
                  <a:cs typeface="Arial" charset="0"/>
                </a:endParaRPr>
              </a:p>
            </p:txBody>
          </p:sp>
          <p:grpSp>
            <p:nvGrpSpPr>
              <p:cNvPr id="11" name="Gruppo 76"/>
              <p:cNvGrpSpPr>
                <a:grpSpLocks/>
              </p:cNvGrpSpPr>
              <p:nvPr/>
            </p:nvGrpSpPr>
            <p:grpSpPr bwMode="auto">
              <a:xfrm>
                <a:off x="179857" y="4076825"/>
                <a:ext cx="2537943" cy="936548"/>
                <a:chOff x="179857" y="4340474"/>
                <a:chExt cx="2537943" cy="936548"/>
              </a:xfrm>
            </p:grpSpPr>
            <p:sp>
              <p:nvSpPr>
                <p:cNvPr id="20" name="Rettangolo 19"/>
                <p:cNvSpPr>
                  <a:spLocks noChangeAspect="1" noChangeArrowheads="1"/>
                </p:cNvSpPr>
                <p:nvPr/>
              </p:nvSpPr>
              <p:spPr bwMode="auto">
                <a:xfrm>
                  <a:off x="179646" y="4340902"/>
                  <a:ext cx="2377324" cy="935326"/>
                </a:xfrm>
                <a:prstGeom prst="rect">
                  <a:avLst/>
                </a:prstGeom>
                <a:solidFill>
                  <a:srgbClr val="0033CC">
                    <a:alpha val="91000"/>
                  </a:srgbClr>
                </a:solidFill>
                <a:ln w="25400" algn="ctr">
                  <a:noFill/>
                  <a:miter lim="800000"/>
                  <a:headEnd/>
                  <a:tailEnd/>
                </a:ln>
              </p:spPr>
              <p:txBody>
                <a:bodyPr anchor="ctr"/>
                <a:lstStyle/>
                <a:p>
                  <a:pPr algn="ctr" fontAlgn="auto">
                    <a:spcBef>
                      <a:spcPts val="0"/>
                    </a:spcBef>
                    <a:spcAft>
                      <a:spcPts val="0"/>
                    </a:spcAft>
                    <a:defRPr/>
                  </a:pPr>
                  <a:endParaRPr lang="it-IT">
                    <a:solidFill>
                      <a:schemeClr val="lt1"/>
                    </a:solidFill>
                    <a:latin typeface="+mn-lt"/>
                  </a:endParaRPr>
                </a:p>
              </p:txBody>
            </p:sp>
            <p:sp>
              <p:nvSpPr>
                <p:cNvPr id="4" name="Rettangolo 5"/>
                <p:cNvSpPr/>
                <p:nvPr/>
              </p:nvSpPr>
              <p:spPr>
                <a:xfrm>
                  <a:off x="236130" y="4490621"/>
                  <a:ext cx="176098" cy="16654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725" name="CasellaDiTesto 17"/>
                <p:cNvSpPr txBox="1">
                  <a:spLocks noChangeAspect="1" noChangeArrowheads="1"/>
                </p:cNvSpPr>
                <p:nvPr/>
              </p:nvSpPr>
              <p:spPr bwMode="auto">
                <a:xfrm>
                  <a:off x="417374" y="4433118"/>
                  <a:ext cx="1915084" cy="291408"/>
                </a:xfrm>
                <a:prstGeom prst="rect">
                  <a:avLst/>
                </a:prstGeom>
                <a:noFill/>
                <a:ln w="9525">
                  <a:noFill/>
                  <a:miter lim="800000"/>
                  <a:headEnd/>
                  <a:tailEnd/>
                </a:ln>
              </p:spPr>
              <p:txBody>
                <a:bodyPr>
                  <a:spAutoFit/>
                </a:bodyPr>
                <a:lstStyle/>
                <a:p>
                  <a:r>
                    <a:rPr lang="it-IT" sz="1200" b="1">
                      <a:solidFill>
                        <a:schemeClr val="bg1"/>
                      </a:solidFill>
                      <a:latin typeface="Calibri" pitchFamily="34" charset="0"/>
                      <a:cs typeface="Arial" charset="0"/>
                    </a:rPr>
                    <a:t>Fixed Infrastructures</a:t>
                  </a:r>
                </a:p>
              </p:txBody>
            </p:sp>
            <p:sp>
              <p:nvSpPr>
                <p:cNvPr id="27726" name="CasellaDiTesto 17"/>
                <p:cNvSpPr txBox="1">
                  <a:spLocks noChangeAspect="1" noChangeArrowheads="1"/>
                </p:cNvSpPr>
                <p:nvPr/>
              </p:nvSpPr>
              <p:spPr bwMode="auto">
                <a:xfrm>
                  <a:off x="395781" y="4940940"/>
                  <a:ext cx="2232327" cy="290982"/>
                </a:xfrm>
                <a:prstGeom prst="rect">
                  <a:avLst/>
                </a:prstGeom>
                <a:noFill/>
                <a:ln w="9525">
                  <a:noFill/>
                  <a:miter lim="800000"/>
                  <a:headEnd/>
                  <a:tailEnd/>
                </a:ln>
              </p:spPr>
              <p:txBody>
                <a:bodyPr>
                  <a:spAutoFit/>
                </a:bodyPr>
                <a:lstStyle/>
                <a:p>
                  <a:r>
                    <a:rPr lang="it-IT" sz="1200" b="1">
                      <a:solidFill>
                        <a:schemeClr val="bg1"/>
                      </a:solidFill>
                      <a:latin typeface="Calibri" pitchFamily="34" charset="0"/>
                      <a:cs typeface="Arial" charset="0"/>
                    </a:rPr>
                    <a:t>Relocatable infrastructures</a:t>
                  </a:r>
                </a:p>
              </p:txBody>
            </p:sp>
            <p:pic>
              <p:nvPicPr>
                <p:cNvPr id="27727" name="Picture 2" descr="cavi,cavi elettrici,comunicazioni,forniture elettriche,industria,rotoli di cavo"/>
                <p:cNvPicPr>
                  <a:picLocks noChangeAspect="1" noChangeArrowheads="1"/>
                </p:cNvPicPr>
                <p:nvPr/>
              </p:nvPicPr>
              <p:blipFill>
                <a:blip r:embed="rId4" cstate="print"/>
                <a:srcRect/>
                <a:stretch>
                  <a:fillRect/>
                </a:stretch>
              </p:blipFill>
              <p:spPr bwMode="auto">
                <a:xfrm>
                  <a:off x="217488" y="4716463"/>
                  <a:ext cx="215900" cy="214312"/>
                </a:xfrm>
                <a:prstGeom prst="rect">
                  <a:avLst/>
                </a:prstGeom>
                <a:noFill/>
                <a:ln w="9525">
                  <a:noFill/>
                  <a:miter lim="800000"/>
                  <a:headEnd/>
                  <a:tailEnd/>
                </a:ln>
              </p:spPr>
            </p:pic>
            <p:sp>
              <p:nvSpPr>
                <p:cNvPr id="27728" name="CasellaDiTesto 17"/>
                <p:cNvSpPr txBox="1">
                  <a:spLocks noChangeAspect="1" noChangeArrowheads="1"/>
                </p:cNvSpPr>
                <p:nvPr/>
              </p:nvSpPr>
              <p:spPr bwMode="auto">
                <a:xfrm>
                  <a:off x="424018" y="4672308"/>
                  <a:ext cx="2293782" cy="291408"/>
                </a:xfrm>
                <a:prstGeom prst="rect">
                  <a:avLst/>
                </a:prstGeom>
                <a:noFill/>
                <a:ln w="9525">
                  <a:noFill/>
                  <a:miter lim="800000"/>
                  <a:headEnd/>
                  <a:tailEnd/>
                </a:ln>
              </p:spPr>
              <p:txBody>
                <a:bodyPr>
                  <a:spAutoFit/>
                </a:bodyPr>
                <a:lstStyle/>
                <a:p>
                  <a:r>
                    <a:rPr lang="it-IT" sz="1200" b="1">
                      <a:solidFill>
                        <a:schemeClr val="bg1"/>
                      </a:solidFill>
                      <a:latin typeface="Calibri" pitchFamily="34" charset="0"/>
                      <a:cs typeface="Arial" charset="0"/>
                    </a:rPr>
                    <a:t>Cabled infrastructures</a:t>
                  </a:r>
                </a:p>
              </p:txBody>
            </p:sp>
            <p:sp>
              <p:nvSpPr>
                <p:cNvPr id="27729" name="AutoShape 74"/>
                <p:cNvSpPr>
                  <a:spLocks noChangeArrowheads="1"/>
                </p:cNvSpPr>
                <p:nvPr/>
              </p:nvSpPr>
              <p:spPr bwMode="auto">
                <a:xfrm>
                  <a:off x="250825" y="5013325"/>
                  <a:ext cx="142875" cy="144463"/>
                </a:xfrm>
                <a:prstGeom prst="triangle">
                  <a:avLst>
                    <a:gd name="adj" fmla="val 50000"/>
                  </a:avLst>
                </a:prstGeom>
                <a:solidFill>
                  <a:srgbClr val="00FF00"/>
                </a:solidFill>
                <a:ln w="9525">
                  <a:solidFill>
                    <a:schemeClr val="tx1"/>
                  </a:solidFill>
                  <a:miter lim="800000"/>
                  <a:headEnd/>
                  <a:tailEnd/>
                </a:ln>
              </p:spPr>
              <p:txBody>
                <a:bodyPr wrap="none" anchor="ctr"/>
                <a:lstStyle/>
                <a:p>
                  <a:endParaRPr lang="en-US" sz="1200">
                    <a:cs typeface="Arial" charset="0"/>
                  </a:endParaRPr>
                </a:p>
              </p:txBody>
            </p:sp>
          </p:grpSp>
          <p:pic>
            <p:nvPicPr>
              <p:cNvPr id="27714" name="Picture 2" descr="cavi,cavi elettrici,comunicazioni,forniture elettriche,industria,rotoli di cavo"/>
              <p:cNvPicPr>
                <a:picLocks noChangeAspect="1" noChangeArrowheads="1"/>
              </p:cNvPicPr>
              <p:nvPr/>
            </p:nvPicPr>
            <p:blipFill>
              <a:blip r:embed="rId4" cstate="print"/>
              <a:srcRect/>
              <a:stretch>
                <a:fillRect/>
              </a:stretch>
            </p:blipFill>
            <p:spPr bwMode="auto">
              <a:xfrm>
                <a:off x="4787900" y="4076700"/>
                <a:ext cx="215900" cy="214313"/>
              </a:xfrm>
              <a:prstGeom prst="rect">
                <a:avLst/>
              </a:prstGeom>
              <a:noFill/>
              <a:ln w="9525">
                <a:noFill/>
                <a:miter lim="800000"/>
                <a:headEnd/>
                <a:tailEnd/>
              </a:ln>
            </p:spPr>
          </p:pic>
          <p:pic>
            <p:nvPicPr>
              <p:cNvPr id="27715" name="Picture 2" descr="cavi,cavi elettrici,comunicazioni,forniture elettriche,industria,rotoli di cavo"/>
              <p:cNvPicPr>
                <a:picLocks noChangeAspect="1" noChangeArrowheads="1"/>
              </p:cNvPicPr>
              <p:nvPr/>
            </p:nvPicPr>
            <p:blipFill>
              <a:blip r:embed="rId4" cstate="print"/>
              <a:srcRect/>
              <a:stretch>
                <a:fillRect/>
              </a:stretch>
            </p:blipFill>
            <p:spPr bwMode="auto">
              <a:xfrm>
                <a:off x="6588125" y="4005263"/>
                <a:ext cx="215900" cy="214312"/>
              </a:xfrm>
              <a:prstGeom prst="rect">
                <a:avLst/>
              </a:prstGeom>
              <a:noFill/>
              <a:ln w="9525">
                <a:noFill/>
                <a:miter lim="800000"/>
                <a:headEnd/>
                <a:tailEnd/>
              </a:ln>
            </p:spPr>
          </p:pic>
          <p:pic>
            <p:nvPicPr>
              <p:cNvPr id="27716" name="Picture 2" descr="cavi,cavi elettrici,comunicazioni,forniture elettriche,industria,rotoli di cavo"/>
              <p:cNvPicPr>
                <a:picLocks noChangeAspect="1" noChangeArrowheads="1"/>
              </p:cNvPicPr>
              <p:nvPr/>
            </p:nvPicPr>
            <p:blipFill>
              <a:blip r:embed="rId4" cstate="print"/>
              <a:srcRect/>
              <a:stretch>
                <a:fillRect/>
              </a:stretch>
            </p:blipFill>
            <p:spPr bwMode="auto">
              <a:xfrm>
                <a:off x="6659563" y="4724400"/>
                <a:ext cx="215900" cy="214313"/>
              </a:xfrm>
              <a:prstGeom prst="rect">
                <a:avLst/>
              </a:prstGeom>
              <a:noFill/>
              <a:ln w="9525">
                <a:noFill/>
                <a:miter lim="800000"/>
                <a:headEnd/>
                <a:tailEnd/>
              </a:ln>
            </p:spPr>
          </p:pic>
          <p:sp>
            <p:nvSpPr>
              <p:cNvPr id="27717" name="Line 51"/>
              <p:cNvSpPr>
                <a:spLocks noChangeShapeType="1"/>
              </p:cNvSpPr>
              <p:nvPr/>
            </p:nvSpPr>
            <p:spPr bwMode="auto">
              <a:xfrm>
                <a:off x="2123729" y="2852936"/>
                <a:ext cx="1368772" cy="2736652"/>
              </a:xfrm>
              <a:prstGeom prst="line">
                <a:avLst/>
              </a:prstGeom>
              <a:noFill/>
              <a:ln w="19050">
                <a:solidFill>
                  <a:srgbClr val="00FFFF"/>
                </a:solidFill>
                <a:round/>
                <a:headEnd/>
                <a:tailEnd/>
              </a:ln>
            </p:spPr>
            <p:txBody>
              <a:bodyPr/>
              <a:lstStyle/>
              <a:p>
                <a:endParaRPr lang="en-GB"/>
              </a:p>
            </p:txBody>
          </p:sp>
          <p:cxnSp>
            <p:nvCxnSpPr>
              <p:cNvPr id="78" name="Connettore 1 77"/>
              <p:cNvCxnSpPr/>
              <p:nvPr/>
            </p:nvCxnSpPr>
            <p:spPr>
              <a:xfrm>
                <a:off x="6803257" y="4220243"/>
                <a:ext cx="289067" cy="1446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9" name="Connettore 1 78"/>
              <p:cNvCxnSpPr/>
              <p:nvPr/>
            </p:nvCxnSpPr>
            <p:spPr>
              <a:xfrm flipV="1">
                <a:off x="6874692" y="4581926"/>
                <a:ext cx="217631" cy="134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720" name="Text Box 211"/>
              <p:cNvSpPr txBox="1">
                <a:spLocks noChangeArrowheads="1"/>
              </p:cNvSpPr>
              <p:nvPr/>
            </p:nvSpPr>
            <p:spPr bwMode="auto">
              <a:xfrm>
                <a:off x="3997435" y="4797373"/>
                <a:ext cx="1581521" cy="581967"/>
              </a:xfrm>
              <a:prstGeom prst="rect">
                <a:avLst/>
              </a:prstGeom>
              <a:noFill/>
              <a:ln w="9525">
                <a:noFill/>
                <a:miter lim="800000"/>
                <a:headEnd/>
                <a:tailEnd/>
              </a:ln>
            </p:spPr>
            <p:txBody>
              <a:bodyPr>
                <a:spAutoFit/>
              </a:bodyPr>
              <a:lstStyle/>
              <a:p>
                <a:pPr algn="ctr"/>
                <a:r>
                  <a:rPr lang="en-US" sz="1600" b="1">
                    <a:solidFill>
                      <a:srgbClr val="FFFF00"/>
                    </a:solidFill>
                    <a:cs typeface="Arial" charset="0"/>
                  </a:rPr>
                  <a:t> </a:t>
                </a:r>
                <a:r>
                  <a:rPr lang="en-US" sz="1200" b="1">
                    <a:solidFill>
                      <a:srgbClr val="FFFF00"/>
                    </a:solidFill>
                    <a:cs typeface="Arial" charset="0"/>
                  </a:rPr>
                  <a:t>South-Western</a:t>
                </a:r>
              </a:p>
              <a:p>
                <a:pPr algn="ctr"/>
                <a:r>
                  <a:rPr lang="en-US" sz="1400" b="1">
                    <a:solidFill>
                      <a:srgbClr val="FFFF00"/>
                    </a:solidFill>
                    <a:cs typeface="Arial" charset="0"/>
                  </a:rPr>
                  <a:t>SICILY</a:t>
                </a:r>
              </a:p>
            </p:txBody>
          </p:sp>
          <p:sp>
            <p:nvSpPr>
              <p:cNvPr id="27721" name="Text Box 211"/>
              <p:cNvSpPr txBox="1">
                <a:spLocks noChangeArrowheads="1"/>
              </p:cNvSpPr>
              <p:nvPr/>
            </p:nvSpPr>
            <p:spPr bwMode="auto">
              <a:xfrm>
                <a:off x="7092365" y="3140618"/>
                <a:ext cx="1584843" cy="581967"/>
              </a:xfrm>
              <a:prstGeom prst="rect">
                <a:avLst/>
              </a:prstGeom>
              <a:noFill/>
              <a:ln w="9525">
                <a:noFill/>
                <a:miter lim="800000"/>
                <a:headEnd/>
                <a:tailEnd/>
              </a:ln>
            </p:spPr>
            <p:txBody>
              <a:bodyPr>
                <a:spAutoFit/>
              </a:bodyPr>
              <a:lstStyle/>
              <a:p>
                <a:pPr algn="ctr"/>
                <a:r>
                  <a:rPr lang="en-US" sz="1600" b="1">
                    <a:solidFill>
                      <a:srgbClr val="FFFF00"/>
                    </a:solidFill>
                    <a:cs typeface="Arial" charset="0"/>
                  </a:rPr>
                  <a:t> </a:t>
                </a:r>
                <a:r>
                  <a:rPr lang="en-US" sz="1200" b="1">
                    <a:solidFill>
                      <a:srgbClr val="FFFF00"/>
                    </a:solidFill>
                    <a:cs typeface="Arial" charset="0"/>
                  </a:rPr>
                  <a:t>North-Eastern</a:t>
                </a:r>
              </a:p>
              <a:p>
                <a:pPr algn="ctr"/>
                <a:r>
                  <a:rPr lang="en-US" sz="1400" b="1">
                    <a:solidFill>
                      <a:srgbClr val="FFFF00"/>
                    </a:solidFill>
                    <a:cs typeface="Arial" charset="0"/>
                  </a:rPr>
                  <a:t>SICILY</a:t>
                </a:r>
              </a:p>
            </p:txBody>
          </p:sp>
          <p:sp>
            <p:nvSpPr>
              <p:cNvPr id="27722" name="Text Box 211"/>
              <p:cNvSpPr txBox="1">
                <a:spLocks noChangeArrowheads="1"/>
              </p:cNvSpPr>
              <p:nvPr/>
            </p:nvSpPr>
            <p:spPr bwMode="auto">
              <a:xfrm>
                <a:off x="7019270" y="4797373"/>
                <a:ext cx="1584843" cy="516369"/>
              </a:xfrm>
              <a:prstGeom prst="rect">
                <a:avLst/>
              </a:prstGeom>
              <a:noFill/>
              <a:ln w="9525">
                <a:noFill/>
                <a:miter lim="800000"/>
                <a:headEnd/>
                <a:tailEnd/>
              </a:ln>
            </p:spPr>
            <p:txBody>
              <a:bodyPr>
                <a:spAutoFit/>
              </a:bodyPr>
              <a:lstStyle/>
              <a:p>
                <a:pPr algn="ctr"/>
                <a:r>
                  <a:rPr lang="en-US" sz="1200" b="1">
                    <a:solidFill>
                      <a:srgbClr val="FFFF00"/>
                    </a:solidFill>
                    <a:cs typeface="Arial" charset="0"/>
                  </a:rPr>
                  <a:t>Eastern</a:t>
                </a:r>
              </a:p>
              <a:p>
                <a:pPr algn="ctr"/>
                <a:r>
                  <a:rPr lang="en-US" sz="1400" b="1">
                    <a:solidFill>
                      <a:srgbClr val="FFFF00"/>
                    </a:solidFill>
                    <a:cs typeface="Arial" charset="0"/>
                  </a:rPr>
                  <a:t>SICILY</a:t>
                </a:r>
              </a:p>
            </p:txBody>
          </p:sp>
        </p:grpSp>
      </p:grpSp>
      <p:pic>
        <p:nvPicPr>
          <p:cNvPr id="80" name="Immagine 7" descr="EM_logo.jpg"/>
          <p:cNvPicPr>
            <a:picLocks noChangeAspect="1"/>
          </p:cNvPicPr>
          <p:nvPr/>
        </p:nvPicPr>
        <p:blipFill>
          <a:blip r:embed="rId5" cstate="print"/>
          <a:stretch>
            <a:fillRect/>
          </a:stretch>
        </p:blipFill>
        <p:spPr>
          <a:xfrm>
            <a:off x="248189" y="3789040"/>
            <a:ext cx="1947547" cy="763060"/>
          </a:xfrm>
          <a:prstGeom prst="rect">
            <a:avLst/>
          </a:prstGeom>
        </p:spPr>
      </p:pic>
      <p:pic>
        <p:nvPicPr>
          <p:cNvPr id="81" name="Immagine 6" descr="logofirmapac-originale.png"/>
          <p:cNvPicPr>
            <a:picLocks noChangeAspect="1"/>
          </p:cNvPicPr>
          <p:nvPr/>
        </p:nvPicPr>
        <p:blipFill>
          <a:blip r:embed="rId6" cstate="print"/>
          <a:stretch>
            <a:fillRect/>
          </a:stretch>
        </p:blipFill>
        <p:spPr>
          <a:xfrm>
            <a:off x="150070" y="188640"/>
            <a:ext cx="4277914" cy="620688"/>
          </a:xfrm>
          <a:prstGeom prst="rect">
            <a:avLst/>
          </a:prstGeom>
        </p:spPr>
      </p:pic>
      <p:grpSp>
        <p:nvGrpSpPr>
          <p:cNvPr id="87" name="Group 86"/>
          <p:cNvGrpSpPr/>
          <p:nvPr/>
        </p:nvGrpSpPr>
        <p:grpSpPr>
          <a:xfrm>
            <a:off x="144016" y="5805264"/>
            <a:ext cx="3923928" cy="720080"/>
            <a:chOff x="-4717032" y="5803602"/>
            <a:chExt cx="4284663" cy="793750"/>
          </a:xfrm>
        </p:grpSpPr>
        <p:pic>
          <p:nvPicPr>
            <p:cNvPr id="82" name="Picture 2" descr="https://encrypted-tbn0.gstatic.com/images?q=tbn:ANd9GcSZr98zmfjJ058BHHMab3jE717VcigWfUOQPs7dy0GQxAJwPI16"/>
            <p:cNvPicPr>
              <a:picLocks noChangeAspect="1" noChangeArrowheads="1"/>
            </p:cNvPicPr>
            <p:nvPr/>
          </p:nvPicPr>
          <p:blipFill>
            <a:blip r:embed="rId7" cstate="print"/>
            <a:srcRect b="24377"/>
            <a:stretch>
              <a:fillRect/>
            </a:stretch>
          </p:blipFill>
          <p:spPr bwMode="auto">
            <a:xfrm>
              <a:off x="-4717032" y="5803602"/>
              <a:ext cx="727075" cy="692150"/>
            </a:xfrm>
            <a:prstGeom prst="rect">
              <a:avLst/>
            </a:prstGeom>
            <a:noFill/>
            <a:ln w="9525">
              <a:noFill/>
              <a:miter lim="800000"/>
              <a:headEnd/>
              <a:tailEnd/>
            </a:ln>
          </p:spPr>
        </p:pic>
        <p:pic>
          <p:nvPicPr>
            <p:cNvPr id="83" name="Picture 3" descr="marchio"/>
            <p:cNvPicPr>
              <a:picLocks noChangeAspect="1" noChangeArrowheads="1"/>
            </p:cNvPicPr>
            <p:nvPr/>
          </p:nvPicPr>
          <p:blipFill>
            <a:blip r:embed="rId8" cstate="print"/>
            <a:srcRect/>
            <a:stretch>
              <a:fillRect/>
            </a:stretch>
          </p:blipFill>
          <p:spPr bwMode="auto">
            <a:xfrm>
              <a:off x="-2232594" y="5805189"/>
              <a:ext cx="792162" cy="792163"/>
            </a:xfrm>
            <a:prstGeom prst="rect">
              <a:avLst/>
            </a:prstGeom>
            <a:noFill/>
            <a:ln w="9525">
              <a:noFill/>
              <a:miter lim="800000"/>
              <a:headEnd/>
              <a:tailEnd/>
            </a:ln>
          </p:spPr>
        </p:pic>
        <p:pic>
          <p:nvPicPr>
            <p:cNvPr id="84" name="Picture 5" descr="logo cnr copia"/>
            <p:cNvPicPr>
              <a:picLocks noChangeAspect="1" noChangeArrowheads="1"/>
            </p:cNvPicPr>
            <p:nvPr/>
          </p:nvPicPr>
          <p:blipFill>
            <a:blip r:embed="rId9" cstate="print"/>
            <a:srcRect/>
            <a:stretch>
              <a:fillRect/>
            </a:stretch>
          </p:blipFill>
          <p:spPr bwMode="auto">
            <a:xfrm>
              <a:off x="-3805807" y="5876627"/>
              <a:ext cx="708025" cy="606425"/>
            </a:xfrm>
            <a:prstGeom prst="rect">
              <a:avLst/>
            </a:prstGeom>
            <a:noFill/>
            <a:ln w="9525">
              <a:noFill/>
              <a:miter lim="800000"/>
              <a:headEnd/>
              <a:tailEnd/>
            </a:ln>
          </p:spPr>
        </p:pic>
        <p:pic>
          <p:nvPicPr>
            <p:cNvPr id="85" name="Picture 46" descr="INFN_newlogo"/>
            <p:cNvPicPr>
              <a:picLocks noChangeAspect="1" noChangeArrowheads="1"/>
            </p:cNvPicPr>
            <p:nvPr/>
          </p:nvPicPr>
          <p:blipFill>
            <a:blip r:embed="rId10" cstate="print">
              <a:clrChange>
                <a:clrFrom>
                  <a:srgbClr val="000000"/>
                </a:clrFrom>
                <a:clrTo>
                  <a:srgbClr val="000000">
                    <a:alpha val="0"/>
                  </a:srgbClr>
                </a:clrTo>
              </a:clrChange>
            </a:blip>
            <a:srcRect/>
            <a:stretch>
              <a:fillRect/>
            </a:stretch>
          </p:blipFill>
          <p:spPr bwMode="auto">
            <a:xfrm>
              <a:off x="-3024757" y="5876627"/>
              <a:ext cx="792163" cy="695325"/>
            </a:xfrm>
            <a:prstGeom prst="rect">
              <a:avLst/>
            </a:prstGeom>
            <a:solidFill>
              <a:srgbClr val="CCECFF">
                <a:alpha val="23921"/>
              </a:srgbClr>
            </a:solidFill>
            <a:ln w="9525">
              <a:noFill/>
              <a:miter lim="800000"/>
              <a:headEnd/>
              <a:tailEnd/>
            </a:ln>
          </p:spPr>
        </p:pic>
        <p:pic>
          <p:nvPicPr>
            <p:cNvPr id="86" name="Picture 83" descr="ispra"/>
            <p:cNvPicPr>
              <a:picLocks noChangeAspect="1" noChangeArrowheads="1"/>
            </p:cNvPicPr>
            <p:nvPr/>
          </p:nvPicPr>
          <p:blipFill>
            <a:blip r:embed="rId11" cstate="print"/>
            <a:srcRect/>
            <a:stretch>
              <a:fillRect/>
            </a:stretch>
          </p:blipFill>
          <p:spPr bwMode="auto">
            <a:xfrm>
              <a:off x="-1368994" y="6021089"/>
              <a:ext cx="936625" cy="387350"/>
            </a:xfrm>
            <a:prstGeom prst="rect">
              <a:avLst/>
            </a:prstGeom>
            <a:noFill/>
            <a:ln w="9525">
              <a:noFill/>
              <a:miter lim="800000"/>
              <a:headEnd/>
              <a:tailEnd/>
            </a:ln>
          </p:spPr>
        </p:pic>
      </p:grpSp>
    </p:spTree>
  </p:cSld>
  <p:clrMapOvr>
    <a:masterClrMapping/>
  </p:clrMapOvr>
  <p:transition spd="med">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p:cNvSpPr>
            <a:spLocks/>
          </p:cNvSpPr>
          <p:nvPr/>
        </p:nvSpPr>
        <p:spPr bwMode="auto">
          <a:xfrm>
            <a:off x="0" y="1052736"/>
            <a:ext cx="5184576" cy="784225"/>
          </a:xfrm>
          <a:prstGeom prst="rect">
            <a:avLst/>
          </a:prstGeom>
          <a:noFill/>
          <a:ln w="9525">
            <a:noFill/>
            <a:miter lim="800000"/>
            <a:headEnd/>
            <a:tailEnd/>
          </a:ln>
        </p:spPr>
        <p:txBody>
          <a:bodyPr lIns="82945" tIns="41473" rIns="82945" bIns="41473" anchor="ctr"/>
          <a:lstStyle/>
          <a:p>
            <a:pPr defTabSz="828675">
              <a:lnSpc>
                <a:spcPct val="97000"/>
              </a:lnSpc>
              <a:buClr>
                <a:srgbClr val="000000"/>
              </a:buClr>
              <a:buSzPct val="100000"/>
              <a:buFont typeface="Times New Roman" pitchFamily="18" charset="0"/>
              <a:buNone/>
            </a:pPr>
            <a:r>
              <a:rPr lang="it-IT" sz="2200" b="1" dirty="0">
                <a:solidFill>
                  <a:srgbClr val="002060"/>
                </a:solidFill>
                <a:cs typeface="Arial" charset="0"/>
              </a:rPr>
              <a:t>North-eastern Sicily (2100m bsl</a:t>
            </a:r>
            <a:r>
              <a:rPr lang="it-IT" sz="2200" b="1" dirty="0" smtClean="0">
                <a:solidFill>
                  <a:srgbClr val="002060"/>
                </a:solidFill>
                <a:cs typeface="Arial" charset="0"/>
              </a:rPr>
              <a:t>) (Catania site) - cabled observatories</a:t>
            </a:r>
            <a:endParaRPr lang="it-IT" sz="2200" b="1" dirty="0">
              <a:solidFill>
                <a:srgbClr val="002060"/>
              </a:solidFill>
              <a:cs typeface="Arial" charset="0"/>
            </a:endParaRPr>
          </a:p>
        </p:txBody>
      </p:sp>
      <p:grpSp>
        <p:nvGrpSpPr>
          <p:cNvPr id="2" name="Group 79"/>
          <p:cNvGrpSpPr>
            <a:grpSpLocks/>
          </p:cNvGrpSpPr>
          <p:nvPr/>
        </p:nvGrpSpPr>
        <p:grpSpPr bwMode="auto">
          <a:xfrm>
            <a:off x="52124" y="2204864"/>
            <a:ext cx="8388548" cy="4362078"/>
            <a:chOff x="179388" y="1268760"/>
            <a:chExt cx="8929116" cy="5011532"/>
          </a:xfrm>
        </p:grpSpPr>
        <p:pic>
          <p:nvPicPr>
            <p:cNvPr id="32776" name="Picture 2"/>
            <p:cNvPicPr>
              <a:picLocks noChangeAspect="1" noChangeArrowheads="1"/>
            </p:cNvPicPr>
            <p:nvPr/>
          </p:nvPicPr>
          <p:blipFill>
            <a:blip r:embed="rId2" cstate="print"/>
            <a:srcRect/>
            <a:stretch>
              <a:fillRect/>
            </a:stretch>
          </p:blipFill>
          <p:spPr bwMode="auto">
            <a:xfrm>
              <a:off x="179388" y="1916832"/>
              <a:ext cx="3721100" cy="2879725"/>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a:stretch>
              <a:fillRect/>
            </a:stretch>
          </p:blipFill>
          <p:spPr bwMode="auto">
            <a:xfrm>
              <a:off x="4355976" y="2276872"/>
              <a:ext cx="1539113" cy="1750833"/>
            </a:xfrm>
            <a:prstGeom prst="rect">
              <a:avLst/>
            </a:prstGeom>
            <a:noFill/>
            <a:ln w="9525">
              <a:noFill/>
              <a:miter lim="800000"/>
              <a:headEnd/>
              <a:tailEnd/>
            </a:ln>
            <a:scene3d>
              <a:camera prst="orthographicFront">
                <a:rot lat="0" lon="10800000" rev="0"/>
              </a:camera>
              <a:lightRig rig="threePt" dir="t"/>
            </a:scene3d>
          </p:spPr>
        </p:pic>
        <p:sp>
          <p:nvSpPr>
            <p:cNvPr id="32778" name="Rettangolo 70"/>
            <p:cNvSpPr>
              <a:spLocks noChangeArrowheads="1"/>
            </p:cNvSpPr>
            <p:nvPr/>
          </p:nvSpPr>
          <p:spPr bwMode="auto">
            <a:xfrm flipV="1">
              <a:off x="5796136" y="2997920"/>
              <a:ext cx="288925" cy="142875"/>
            </a:xfrm>
            <a:prstGeom prst="rect">
              <a:avLst/>
            </a:prstGeom>
            <a:solidFill>
              <a:schemeClr val="accent1"/>
            </a:solidFill>
            <a:ln w="25400" algn="ctr">
              <a:solidFill>
                <a:srgbClr val="385D8A"/>
              </a:solidFill>
              <a:miter lim="800000"/>
              <a:headEnd/>
              <a:tailEnd/>
            </a:ln>
          </p:spPr>
          <p:txBody>
            <a:bodyPr lIns="91430" tIns="45715" rIns="91430" bIns="45715" anchor="ctr"/>
            <a:lstStyle/>
            <a:p>
              <a:pPr algn="ctr"/>
              <a:endParaRPr lang="en-US">
                <a:solidFill>
                  <a:srgbClr val="FFFFFF"/>
                </a:solidFill>
                <a:latin typeface="Calibri" pitchFamily="34" charset="0"/>
              </a:endParaRPr>
            </a:p>
          </p:txBody>
        </p:sp>
        <p:sp>
          <p:nvSpPr>
            <p:cNvPr id="32779" name="Rettangolo 73"/>
            <p:cNvSpPr>
              <a:spLocks noChangeArrowheads="1"/>
            </p:cNvSpPr>
            <p:nvPr/>
          </p:nvSpPr>
          <p:spPr bwMode="auto">
            <a:xfrm>
              <a:off x="1908175" y="3140795"/>
              <a:ext cx="215900" cy="144462"/>
            </a:xfrm>
            <a:prstGeom prst="rect">
              <a:avLst/>
            </a:prstGeom>
            <a:solidFill>
              <a:schemeClr val="accent1"/>
            </a:solidFill>
            <a:ln w="25400" algn="ctr">
              <a:solidFill>
                <a:srgbClr val="385D8A"/>
              </a:solidFill>
              <a:miter lim="800000"/>
              <a:headEnd/>
              <a:tailEnd/>
            </a:ln>
          </p:spPr>
          <p:txBody>
            <a:bodyPr lIns="91430" tIns="45715" rIns="91430" bIns="45715" anchor="ctr"/>
            <a:lstStyle/>
            <a:p>
              <a:pPr algn="ctr"/>
              <a:endParaRPr lang="en-US">
                <a:solidFill>
                  <a:srgbClr val="FFFFFF"/>
                </a:solidFill>
                <a:latin typeface="Calibri" pitchFamily="34" charset="0"/>
              </a:endParaRPr>
            </a:p>
          </p:txBody>
        </p:sp>
        <p:sp>
          <p:nvSpPr>
            <p:cNvPr id="32780" name="CasellaDiTesto 74"/>
            <p:cNvSpPr txBox="1">
              <a:spLocks noChangeArrowheads="1"/>
            </p:cNvSpPr>
            <p:nvPr/>
          </p:nvSpPr>
          <p:spPr bwMode="auto">
            <a:xfrm>
              <a:off x="7090792" y="4653682"/>
              <a:ext cx="2017712" cy="646113"/>
            </a:xfrm>
            <a:prstGeom prst="rect">
              <a:avLst/>
            </a:prstGeom>
            <a:noFill/>
            <a:ln w="9525">
              <a:noFill/>
              <a:miter lim="800000"/>
              <a:headEnd/>
              <a:tailEnd/>
            </a:ln>
          </p:spPr>
          <p:txBody>
            <a:bodyPr lIns="91430" tIns="45715" rIns="91430" bIns="45715">
              <a:spAutoFit/>
            </a:bodyPr>
            <a:lstStyle/>
            <a:p>
              <a:pPr algn="ctr"/>
              <a:r>
                <a:rPr lang="it-IT" b="1">
                  <a:solidFill>
                    <a:schemeClr val="tx2"/>
                  </a:solidFill>
                </a:rPr>
                <a:t>Water column (mooring) </a:t>
              </a:r>
            </a:p>
          </p:txBody>
        </p:sp>
        <p:sp>
          <p:nvSpPr>
            <p:cNvPr id="32781" name="CasellaDiTesto 75"/>
            <p:cNvSpPr txBox="1">
              <a:spLocks noChangeArrowheads="1"/>
            </p:cNvSpPr>
            <p:nvPr/>
          </p:nvSpPr>
          <p:spPr bwMode="auto">
            <a:xfrm>
              <a:off x="3994696" y="4653136"/>
              <a:ext cx="2449512" cy="923925"/>
            </a:xfrm>
            <a:prstGeom prst="rect">
              <a:avLst/>
            </a:prstGeom>
            <a:noFill/>
            <a:ln w="9525">
              <a:noFill/>
              <a:miter lim="800000"/>
              <a:headEnd/>
              <a:tailEnd/>
            </a:ln>
          </p:spPr>
          <p:txBody>
            <a:bodyPr lIns="91430" tIns="45715" rIns="91430" bIns="45715">
              <a:spAutoFit/>
            </a:bodyPr>
            <a:lstStyle/>
            <a:p>
              <a:pPr algn="ctr"/>
              <a:r>
                <a:rPr lang="it-IT" b="1" dirty="0">
                  <a:solidFill>
                    <a:schemeClr val="tx2"/>
                  </a:solidFill>
                </a:rPr>
                <a:t>Junction box</a:t>
              </a:r>
            </a:p>
            <a:p>
              <a:pPr algn="ctr"/>
              <a:r>
                <a:rPr lang="it-IT" b="1" dirty="0">
                  <a:solidFill>
                    <a:schemeClr val="tx2"/>
                  </a:solidFill>
                </a:rPr>
                <a:t> (with multiprobe connections)</a:t>
              </a:r>
            </a:p>
          </p:txBody>
        </p:sp>
        <p:sp>
          <p:nvSpPr>
            <p:cNvPr id="32782" name="Parentesi graffa aperta 78"/>
            <p:cNvSpPr>
              <a:spLocks/>
            </p:cNvSpPr>
            <p:nvPr/>
          </p:nvSpPr>
          <p:spPr bwMode="auto">
            <a:xfrm>
              <a:off x="1403351" y="4913156"/>
              <a:ext cx="360338" cy="1367136"/>
            </a:xfrm>
            <a:prstGeom prst="leftBrace">
              <a:avLst>
                <a:gd name="adj1" fmla="val 8326"/>
                <a:gd name="adj2" fmla="val 50000"/>
              </a:avLst>
            </a:prstGeom>
            <a:noFill/>
            <a:ln w="28575" algn="ctr">
              <a:solidFill>
                <a:srgbClr val="4A7EBB"/>
              </a:solidFill>
              <a:round/>
              <a:headEnd/>
              <a:tailEnd/>
            </a:ln>
          </p:spPr>
          <p:txBody>
            <a:bodyPr lIns="91430" tIns="45715" rIns="91430" bIns="45715" anchor="ctr"/>
            <a:lstStyle/>
            <a:p>
              <a:pPr algn="ctr"/>
              <a:endParaRPr lang="en-US">
                <a:latin typeface="Calibri" pitchFamily="34" charset="0"/>
              </a:endParaRPr>
            </a:p>
          </p:txBody>
        </p:sp>
        <p:sp>
          <p:nvSpPr>
            <p:cNvPr id="32783" name="CasellaDiTesto 79"/>
            <p:cNvSpPr txBox="1">
              <a:spLocks noChangeArrowheads="1"/>
            </p:cNvSpPr>
            <p:nvPr/>
          </p:nvSpPr>
          <p:spPr bwMode="auto">
            <a:xfrm>
              <a:off x="1763688" y="5170958"/>
              <a:ext cx="1449388" cy="922338"/>
            </a:xfrm>
            <a:prstGeom prst="rect">
              <a:avLst/>
            </a:prstGeom>
            <a:noFill/>
            <a:ln w="9525">
              <a:noFill/>
              <a:miter lim="800000"/>
              <a:headEnd/>
              <a:tailEnd/>
            </a:ln>
          </p:spPr>
          <p:txBody>
            <a:bodyPr wrap="none" lIns="91430" tIns="45715" rIns="91430" bIns="45715">
              <a:spAutoFit/>
            </a:bodyPr>
            <a:lstStyle/>
            <a:p>
              <a:r>
                <a:rPr lang="it-IT" b="1">
                  <a:solidFill>
                    <a:schemeClr val="tx2"/>
                  </a:solidFill>
                </a:rPr>
                <a:t>Storage</a:t>
              </a:r>
            </a:p>
            <a:p>
              <a:r>
                <a:rPr lang="it-IT" b="1">
                  <a:solidFill>
                    <a:schemeClr val="tx2"/>
                  </a:solidFill>
                </a:rPr>
                <a:t>Computing</a:t>
              </a:r>
            </a:p>
            <a:p>
              <a:r>
                <a:rPr lang="it-IT" b="1">
                  <a:solidFill>
                    <a:schemeClr val="tx2"/>
                  </a:solidFill>
                </a:rPr>
                <a:t>Connection</a:t>
              </a:r>
            </a:p>
          </p:txBody>
        </p:sp>
        <p:cxnSp>
          <p:nvCxnSpPr>
            <p:cNvPr id="32784" name="Forma 81"/>
            <p:cNvCxnSpPr>
              <a:cxnSpLocks noChangeShapeType="1"/>
            </p:cNvCxnSpPr>
            <p:nvPr/>
          </p:nvCxnSpPr>
          <p:spPr bwMode="auto">
            <a:xfrm rot="10800000">
              <a:off x="814388" y="4437112"/>
              <a:ext cx="719137" cy="1152525"/>
            </a:xfrm>
            <a:prstGeom prst="bentConnector2">
              <a:avLst/>
            </a:prstGeom>
            <a:noFill/>
            <a:ln w="28575" algn="ctr">
              <a:solidFill>
                <a:srgbClr val="4A7EBB"/>
              </a:solidFill>
              <a:miter lim="800000"/>
              <a:headEnd/>
              <a:tailEnd type="arrow" w="med" len="med"/>
            </a:ln>
          </p:spPr>
        </p:cxnSp>
        <p:sp>
          <p:nvSpPr>
            <p:cNvPr id="32785" name="Parentesi graffa aperta 76"/>
            <p:cNvSpPr>
              <a:spLocks/>
            </p:cNvSpPr>
            <p:nvPr/>
          </p:nvSpPr>
          <p:spPr bwMode="auto">
            <a:xfrm rot="-5400000">
              <a:off x="7883747" y="3357488"/>
              <a:ext cx="433388" cy="2016125"/>
            </a:xfrm>
            <a:prstGeom prst="leftBrace">
              <a:avLst>
                <a:gd name="adj1" fmla="val 8313"/>
                <a:gd name="adj2" fmla="val 50000"/>
              </a:avLst>
            </a:prstGeom>
            <a:noFill/>
            <a:ln w="28575" algn="ctr">
              <a:solidFill>
                <a:srgbClr val="4A7EBB"/>
              </a:solidFill>
              <a:round/>
              <a:headEnd/>
              <a:tailEnd/>
            </a:ln>
          </p:spPr>
          <p:txBody>
            <a:bodyPr vert="eaVert" lIns="91430" tIns="45715" rIns="91430" bIns="45715" anchor="ctr"/>
            <a:lstStyle/>
            <a:p>
              <a:pPr algn="ctr"/>
              <a:endParaRPr lang="en-US">
                <a:latin typeface="Calibri" pitchFamily="34" charset="0"/>
              </a:endParaRPr>
            </a:p>
          </p:txBody>
        </p:sp>
        <p:sp>
          <p:nvSpPr>
            <p:cNvPr id="32786" name="Parentesi graffa aperta 77"/>
            <p:cNvSpPr>
              <a:spLocks/>
            </p:cNvSpPr>
            <p:nvPr/>
          </p:nvSpPr>
          <p:spPr bwMode="auto">
            <a:xfrm rot="-5400000">
              <a:off x="5004122" y="3356695"/>
              <a:ext cx="433388" cy="2017712"/>
            </a:xfrm>
            <a:prstGeom prst="leftBrace">
              <a:avLst>
                <a:gd name="adj1" fmla="val 8320"/>
                <a:gd name="adj2" fmla="val 50000"/>
              </a:avLst>
            </a:prstGeom>
            <a:noFill/>
            <a:ln w="28575" algn="ctr">
              <a:solidFill>
                <a:srgbClr val="4A7EBB"/>
              </a:solidFill>
              <a:round/>
              <a:headEnd/>
              <a:tailEnd/>
            </a:ln>
          </p:spPr>
          <p:txBody>
            <a:bodyPr vert="eaVert" lIns="91430" tIns="45715" rIns="91430" bIns="45715" anchor="ctr"/>
            <a:lstStyle/>
            <a:p>
              <a:pPr algn="ctr"/>
              <a:endParaRPr lang="en-US">
                <a:latin typeface="Calibri" pitchFamily="34" charset="0"/>
              </a:endParaRPr>
            </a:p>
          </p:txBody>
        </p:sp>
        <p:sp>
          <p:nvSpPr>
            <p:cNvPr id="32787" name="Figura a mano libera 72"/>
            <p:cNvSpPr>
              <a:spLocks/>
            </p:cNvSpPr>
            <p:nvPr/>
          </p:nvSpPr>
          <p:spPr bwMode="auto">
            <a:xfrm>
              <a:off x="1836738" y="3078882"/>
              <a:ext cx="3244850" cy="368300"/>
            </a:xfrm>
            <a:custGeom>
              <a:avLst/>
              <a:gdLst>
                <a:gd name="T0" fmla="*/ 3579248 w 3244769"/>
                <a:gd name="T1" fmla="*/ 33476 h 368461"/>
                <a:gd name="T2" fmla="*/ 2583331 w 3244769"/>
                <a:gd name="T3" fmla="*/ 58590 h 368461"/>
                <a:gd name="T4" fmla="*/ 400057 w 3244769"/>
                <a:gd name="T5" fmla="*/ 385066 h 368461"/>
                <a:gd name="T6" fmla="*/ 183016 w 3244769"/>
                <a:gd name="T7" fmla="*/ 146493 h 368461"/>
                <a:gd name="T8" fmla="*/ 0 60000 65536"/>
                <a:gd name="T9" fmla="*/ 0 60000 65536"/>
                <a:gd name="T10" fmla="*/ 0 60000 65536"/>
                <a:gd name="T11" fmla="*/ 0 60000 65536"/>
                <a:gd name="T12" fmla="*/ 0 w 3244769"/>
                <a:gd name="T13" fmla="*/ 0 h 368461"/>
                <a:gd name="T14" fmla="*/ 3244769 w 3244769"/>
                <a:gd name="T15" fmla="*/ 368461 h 368461"/>
              </a:gdLst>
              <a:ahLst/>
              <a:cxnLst>
                <a:cxn ang="T8">
                  <a:pos x="T0" y="T1"/>
                </a:cxn>
                <a:cxn ang="T9">
                  <a:pos x="T2" y="T3"/>
                </a:cxn>
                <a:cxn ang="T10">
                  <a:pos x="T4" y="T5"/>
                </a:cxn>
                <a:cxn ang="T11">
                  <a:pos x="T6" y="T7"/>
                </a:cxn>
              </a:cxnLst>
              <a:rect l="T12" t="T13" r="T14" b="T15"/>
              <a:pathLst>
                <a:path w="3244769" h="368461">
                  <a:moveTo>
                    <a:pt x="3244769" y="30866"/>
                  </a:moveTo>
                  <a:cubicBezTo>
                    <a:pt x="3033531" y="15433"/>
                    <a:pt x="2822293" y="0"/>
                    <a:pt x="2341944" y="54015"/>
                  </a:cubicBezTo>
                  <a:cubicBezTo>
                    <a:pt x="1861595" y="108030"/>
                    <a:pt x="725347" y="341453"/>
                    <a:pt x="362673" y="354957"/>
                  </a:cubicBezTo>
                  <a:cubicBezTo>
                    <a:pt x="0" y="368461"/>
                    <a:pt x="82951" y="251749"/>
                    <a:pt x="165903" y="135038"/>
                  </a:cubicBezTo>
                </a:path>
              </a:pathLst>
            </a:custGeom>
            <a:noFill/>
            <a:ln w="28575" cap="flat" cmpd="sng" algn="ctr">
              <a:solidFill>
                <a:srgbClr val="4A7EBB"/>
              </a:solidFill>
              <a:prstDash val="solid"/>
              <a:round/>
              <a:headEnd/>
              <a:tailEnd/>
            </a:ln>
          </p:spPr>
          <p:txBody>
            <a:bodyPr anchor="ctr"/>
            <a:lstStyle/>
            <a:p>
              <a:endParaRPr lang="it-IT"/>
            </a:p>
          </p:txBody>
        </p:sp>
        <p:grpSp>
          <p:nvGrpSpPr>
            <p:cNvPr id="3" name="Group 2"/>
            <p:cNvGrpSpPr>
              <a:grpSpLocks/>
            </p:cNvGrpSpPr>
            <p:nvPr/>
          </p:nvGrpSpPr>
          <p:grpSpPr bwMode="auto">
            <a:xfrm>
              <a:off x="7739831" y="1268760"/>
              <a:ext cx="936625" cy="2816225"/>
              <a:chOff x="3612" y="0"/>
              <a:chExt cx="936" cy="4206"/>
            </a:xfrm>
          </p:grpSpPr>
          <p:sp>
            <p:nvSpPr>
              <p:cNvPr id="32790" name="AutoShape 3"/>
              <p:cNvSpPr>
                <a:spLocks noChangeArrowheads="1"/>
              </p:cNvSpPr>
              <p:nvPr/>
            </p:nvSpPr>
            <p:spPr bwMode="auto">
              <a:xfrm rot="-5400000">
                <a:off x="3972" y="39"/>
                <a:ext cx="402" cy="324"/>
              </a:xfrm>
              <a:prstGeom prst="flowChartTerminator">
                <a:avLst/>
              </a:prstGeom>
              <a:solidFill>
                <a:srgbClr val="FFFF00"/>
              </a:solidFill>
              <a:ln w="9525">
                <a:solidFill>
                  <a:schemeClr val="tx1"/>
                </a:solidFill>
                <a:miter lim="800000"/>
                <a:headEnd/>
                <a:tailEnd/>
              </a:ln>
            </p:spPr>
            <p:txBody>
              <a:bodyPr wrap="none" lIns="91430" tIns="45715" rIns="91430" bIns="45715" anchor="ctr"/>
              <a:lstStyle/>
              <a:p>
                <a:endParaRPr lang="en-US">
                  <a:latin typeface="Calibri" pitchFamily="34" charset="0"/>
                </a:endParaRPr>
              </a:p>
            </p:txBody>
          </p:sp>
          <p:grpSp>
            <p:nvGrpSpPr>
              <p:cNvPr id="4" name="Group 4"/>
              <p:cNvGrpSpPr>
                <a:grpSpLocks/>
              </p:cNvGrpSpPr>
              <p:nvPr/>
            </p:nvGrpSpPr>
            <p:grpSpPr bwMode="auto">
              <a:xfrm>
                <a:off x="3612" y="391"/>
                <a:ext cx="936" cy="3815"/>
                <a:chOff x="3612" y="391"/>
                <a:chExt cx="936" cy="3815"/>
              </a:xfrm>
            </p:grpSpPr>
            <p:sp>
              <p:nvSpPr>
                <p:cNvPr id="32792" name="Line 5"/>
                <p:cNvSpPr>
                  <a:spLocks noChangeShapeType="1"/>
                </p:cNvSpPr>
                <p:nvPr/>
              </p:nvSpPr>
              <p:spPr bwMode="auto">
                <a:xfrm>
                  <a:off x="4166" y="391"/>
                  <a:ext cx="18" cy="3640"/>
                </a:xfrm>
                <a:prstGeom prst="line">
                  <a:avLst/>
                </a:prstGeom>
                <a:noFill/>
                <a:ln w="38100" cmpd="dbl">
                  <a:solidFill>
                    <a:schemeClr val="tx1"/>
                  </a:solidFill>
                  <a:round/>
                  <a:headEnd/>
                  <a:tailEnd/>
                </a:ln>
              </p:spPr>
              <p:txBody>
                <a:bodyPr/>
                <a:lstStyle/>
                <a:p>
                  <a:endParaRPr lang="it-IT"/>
                </a:p>
              </p:txBody>
            </p:sp>
            <p:sp>
              <p:nvSpPr>
                <p:cNvPr id="32793" name="Rectangle 6"/>
                <p:cNvSpPr>
                  <a:spLocks noChangeArrowheads="1"/>
                </p:cNvSpPr>
                <p:nvPr/>
              </p:nvSpPr>
              <p:spPr bwMode="auto">
                <a:xfrm rot="19496064" flipV="1">
                  <a:off x="3985" y="2500"/>
                  <a:ext cx="397" cy="56"/>
                </a:xfrm>
                <a:prstGeom prst="rect">
                  <a:avLst/>
                </a:prstGeom>
                <a:solidFill>
                  <a:schemeClr val="bg1"/>
                </a:solidFill>
                <a:ln w="9525">
                  <a:noFill/>
                  <a:miter lim="800000"/>
                  <a:headEnd/>
                  <a:tailEnd/>
                </a:ln>
              </p:spPr>
              <p:txBody>
                <a:bodyPr wrap="none" lIns="91430" tIns="45715" rIns="91430" bIns="45715" anchor="ctr"/>
                <a:lstStyle/>
                <a:p>
                  <a:endParaRPr lang="en-US">
                    <a:latin typeface="Calibri" pitchFamily="34" charset="0"/>
                  </a:endParaRPr>
                </a:p>
              </p:txBody>
            </p:sp>
            <p:sp>
              <p:nvSpPr>
                <p:cNvPr id="32794" name="Rectangle 7"/>
                <p:cNvSpPr>
                  <a:spLocks noChangeArrowheads="1"/>
                </p:cNvSpPr>
                <p:nvPr/>
              </p:nvSpPr>
              <p:spPr bwMode="auto">
                <a:xfrm rot="19496064" flipV="1">
                  <a:off x="3985" y="3464"/>
                  <a:ext cx="397" cy="56"/>
                </a:xfrm>
                <a:prstGeom prst="rect">
                  <a:avLst/>
                </a:prstGeom>
                <a:solidFill>
                  <a:schemeClr val="bg1"/>
                </a:solidFill>
                <a:ln w="9525">
                  <a:noFill/>
                  <a:miter lim="800000"/>
                  <a:headEnd/>
                  <a:tailEnd/>
                </a:ln>
              </p:spPr>
              <p:txBody>
                <a:bodyPr wrap="none" lIns="91430" tIns="45715" rIns="91430" bIns="45715" anchor="ctr"/>
                <a:lstStyle/>
                <a:p>
                  <a:endParaRPr lang="en-US">
                    <a:latin typeface="Calibri" pitchFamily="34" charset="0"/>
                  </a:endParaRPr>
                </a:p>
              </p:txBody>
            </p:sp>
            <p:sp>
              <p:nvSpPr>
                <p:cNvPr id="32795" name="Rectangle 8"/>
                <p:cNvSpPr>
                  <a:spLocks noChangeArrowheads="1"/>
                </p:cNvSpPr>
                <p:nvPr/>
              </p:nvSpPr>
              <p:spPr bwMode="auto">
                <a:xfrm rot="19496064" flipV="1">
                  <a:off x="3985" y="1536"/>
                  <a:ext cx="397" cy="56"/>
                </a:xfrm>
                <a:prstGeom prst="rect">
                  <a:avLst/>
                </a:prstGeom>
                <a:solidFill>
                  <a:schemeClr val="bg1"/>
                </a:solidFill>
                <a:ln w="9525">
                  <a:noFill/>
                  <a:miter lim="800000"/>
                  <a:headEnd/>
                  <a:tailEnd/>
                </a:ln>
              </p:spPr>
              <p:txBody>
                <a:bodyPr wrap="none" lIns="91430" tIns="45715" rIns="91430" bIns="45715" anchor="ctr"/>
                <a:lstStyle/>
                <a:p>
                  <a:endParaRPr lang="en-US">
                    <a:latin typeface="Calibri" pitchFamily="34" charset="0"/>
                  </a:endParaRPr>
                </a:p>
              </p:txBody>
            </p:sp>
            <p:grpSp>
              <p:nvGrpSpPr>
                <p:cNvPr id="5" name="Group 9"/>
                <p:cNvGrpSpPr>
                  <a:grpSpLocks/>
                </p:cNvGrpSpPr>
                <p:nvPr/>
              </p:nvGrpSpPr>
              <p:grpSpPr bwMode="auto">
                <a:xfrm>
                  <a:off x="3978" y="2718"/>
                  <a:ext cx="408" cy="585"/>
                  <a:chOff x="2808" y="1734"/>
                  <a:chExt cx="654" cy="903"/>
                </a:xfrm>
              </p:grpSpPr>
              <p:grpSp>
                <p:nvGrpSpPr>
                  <p:cNvPr id="7" name="Group 10"/>
                  <p:cNvGrpSpPr>
                    <a:grpSpLocks/>
                  </p:cNvGrpSpPr>
                  <p:nvPr/>
                </p:nvGrpSpPr>
                <p:grpSpPr bwMode="auto">
                  <a:xfrm>
                    <a:off x="2993" y="1734"/>
                    <a:ext cx="284" cy="903"/>
                    <a:chOff x="2993" y="1734"/>
                    <a:chExt cx="284" cy="903"/>
                  </a:xfrm>
                </p:grpSpPr>
                <p:grpSp>
                  <p:nvGrpSpPr>
                    <p:cNvPr id="8" name="Group 11"/>
                    <p:cNvGrpSpPr>
                      <a:grpSpLocks/>
                    </p:cNvGrpSpPr>
                    <p:nvPr/>
                  </p:nvGrpSpPr>
                  <p:grpSpPr bwMode="auto">
                    <a:xfrm>
                      <a:off x="2993" y="1876"/>
                      <a:ext cx="114" cy="624"/>
                      <a:chOff x="2993" y="1706"/>
                      <a:chExt cx="114" cy="794"/>
                    </a:xfrm>
                  </p:grpSpPr>
                  <p:sp>
                    <p:nvSpPr>
                      <p:cNvPr id="32844" name="Line 12"/>
                      <p:cNvSpPr>
                        <a:spLocks noChangeShapeType="1"/>
                      </p:cNvSpPr>
                      <p:nvPr/>
                    </p:nvSpPr>
                    <p:spPr bwMode="auto">
                      <a:xfrm flipH="1">
                        <a:off x="2993" y="1706"/>
                        <a:ext cx="114" cy="170"/>
                      </a:xfrm>
                      <a:prstGeom prst="line">
                        <a:avLst/>
                      </a:prstGeom>
                      <a:noFill/>
                      <a:ln w="38100" cmpd="dbl">
                        <a:solidFill>
                          <a:schemeClr val="tx1"/>
                        </a:solidFill>
                        <a:round/>
                        <a:headEnd/>
                        <a:tailEnd/>
                      </a:ln>
                    </p:spPr>
                    <p:txBody>
                      <a:bodyPr/>
                      <a:lstStyle/>
                      <a:p>
                        <a:endParaRPr lang="it-IT"/>
                      </a:p>
                    </p:txBody>
                  </p:sp>
                  <p:sp>
                    <p:nvSpPr>
                      <p:cNvPr id="32845" name="Line 13"/>
                      <p:cNvSpPr>
                        <a:spLocks noChangeShapeType="1"/>
                      </p:cNvSpPr>
                      <p:nvPr/>
                    </p:nvSpPr>
                    <p:spPr bwMode="auto">
                      <a:xfrm>
                        <a:off x="2993" y="1876"/>
                        <a:ext cx="0" cy="454"/>
                      </a:xfrm>
                      <a:prstGeom prst="line">
                        <a:avLst/>
                      </a:prstGeom>
                      <a:noFill/>
                      <a:ln w="38100" cmpd="dbl">
                        <a:solidFill>
                          <a:schemeClr val="tx1"/>
                        </a:solidFill>
                        <a:round/>
                        <a:headEnd/>
                        <a:tailEnd/>
                      </a:ln>
                    </p:spPr>
                    <p:txBody>
                      <a:bodyPr/>
                      <a:lstStyle/>
                      <a:p>
                        <a:endParaRPr lang="it-IT"/>
                      </a:p>
                    </p:txBody>
                  </p:sp>
                  <p:sp>
                    <p:nvSpPr>
                      <p:cNvPr id="32846" name="Line 14"/>
                      <p:cNvSpPr>
                        <a:spLocks noChangeShapeType="1"/>
                      </p:cNvSpPr>
                      <p:nvPr/>
                    </p:nvSpPr>
                    <p:spPr bwMode="auto">
                      <a:xfrm>
                        <a:off x="2993" y="2330"/>
                        <a:ext cx="114" cy="170"/>
                      </a:xfrm>
                      <a:prstGeom prst="line">
                        <a:avLst/>
                      </a:prstGeom>
                      <a:noFill/>
                      <a:ln w="38100" cmpd="dbl">
                        <a:solidFill>
                          <a:schemeClr val="tx1"/>
                        </a:solidFill>
                        <a:round/>
                        <a:headEnd/>
                        <a:tailEnd/>
                      </a:ln>
                    </p:spPr>
                    <p:txBody>
                      <a:bodyPr/>
                      <a:lstStyle/>
                      <a:p>
                        <a:endParaRPr lang="it-IT"/>
                      </a:p>
                    </p:txBody>
                  </p:sp>
                </p:grpSp>
                <p:grpSp>
                  <p:nvGrpSpPr>
                    <p:cNvPr id="9" name="Group 15"/>
                    <p:cNvGrpSpPr>
                      <a:grpSpLocks/>
                    </p:cNvGrpSpPr>
                    <p:nvPr/>
                  </p:nvGrpSpPr>
                  <p:grpSpPr bwMode="auto">
                    <a:xfrm flipH="1">
                      <a:off x="3163" y="1876"/>
                      <a:ext cx="114" cy="624"/>
                      <a:chOff x="2993" y="1706"/>
                      <a:chExt cx="114" cy="794"/>
                    </a:xfrm>
                  </p:grpSpPr>
                  <p:sp>
                    <p:nvSpPr>
                      <p:cNvPr id="32841" name="Line 16"/>
                      <p:cNvSpPr>
                        <a:spLocks noChangeShapeType="1"/>
                      </p:cNvSpPr>
                      <p:nvPr/>
                    </p:nvSpPr>
                    <p:spPr bwMode="auto">
                      <a:xfrm flipH="1">
                        <a:off x="2993" y="1706"/>
                        <a:ext cx="114" cy="170"/>
                      </a:xfrm>
                      <a:prstGeom prst="line">
                        <a:avLst/>
                      </a:prstGeom>
                      <a:noFill/>
                      <a:ln w="38100" cmpd="dbl">
                        <a:solidFill>
                          <a:schemeClr val="tx1"/>
                        </a:solidFill>
                        <a:round/>
                        <a:headEnd/>
                        <a:tailEnd/>
                      </a:ln>
                    </p:spPr>
                    <p:txBody>
                      <a:bodyPr/>
                      <a:lstStyle/>
                      <a:p>
                        <a:endParaRPr lang="it-IT"/>
                      </a:p>
                    </p:txBody>
                  </p:sp>
                  <p:sp>
                    <p:nvSpPr>
                      <p:cNvPr id="32842" name="Line 17"/>
                      <p:cNvSpPr>
                        <a:spLocks noChangeShapeType="1"/>
                      </p:cNvSpPr>
                      <p:nvPr/>
                    </p:nvSpPr>
                    <p:spPr bwMode="auto">
                      <a:xfrm>
                        <a:off x="2993" y="1876"/>
                        <a:ext cx="0" cy="454"/>
                      </a:xfrm>
                      <a:prstGeom prst="line">
                        <a:avLst/>
                      </a:prstGeom>
                      <a:noFill/>
                      <a:ln w="38100" cmpd="dbl">
                        <a:solidFill>
                          <a:schemeClr val="tx1"/>
                        </a:solidFill>
                        <a:round/>
                        <a:headEnd/>
                        <a:tailEnd/>
                      </a:ln>
                    </p:spPr>
                    <p:txBody>
                      <a:bodyPr/>
                      <a:lstStyle/>
                      <a:p>
                        <a:endParaRPr lang="it-IT"/>
                      </a:p>
                    </p:txBody>
                  </p:sp>
                  <p:sp>
                    <p:nvSpPr>
                      <p:cNvPr id="32843" name="Line 18"/>
                      <p:cNvSpPr>
                        <a:spLocks noChangeShapeType="1"/>
                      </p:cNvSpPr>
                      <p:nvPr/>
                    </p:nvSpPr>
                    <p:spPr bwMode="auto">
                      <a:xfrm>
                        <a:off x="2993" y="2330"/>
                        <a:ext cx="114" cy="170"/>
                      </a:xfrm>
                      <a:prstGeom prst="line">
                        <a:avLst/>
                      </a:prstGeom>
                      <a:noFill/>
                      <a:ln w="38100" cmpd="dbl">
                        <a:solidFill>
                          <a:schemeClr val="tx1"/>
                        </a:solidFill>
                        <a:round/>
                        <a:headEnd/>
                        <a:tailEnd/>
                      </a:ln>
                    </p:spPr>
                    <p:txBody>
                      <a:bodyPr/>
                      <a:lstStyle/>
                      <a:p>
                        <a:endParaRPr lang="it-IT"/>
                      </a:p>
                    </p:txBody>
                  </p:sp>
                </p:grpSp>
                <p:sp>
                  <p:nvSpPr>
                    <p:cNvPr id="32839" name="AutoShape 19"/>
                    <p:cNvSpPr>
                      <a:spLocks noChangeArrowheads="1"/>
                    </p:cNvSpPr>
                    <p:nvPr/>
                  </p:nvSpPr>
                  <p:spPr bwMode="auto">
                    <a:xfrm flipV="1">
                      <a:off x="3078" y="1734"/>
                      <a:ext cx="113" cy="17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8 w 21600"/>
                        <a:gd name="T13" fmla="*/ 4447 h 21600"/>
                        <a:gd name="T14" fmla="*/ 17012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38100" cmpd="dbl">
                      <a:solidFill>
                        <a:schemeClr val="tx1"/>
                      </a:solidFill>
                      <a:miter lim="800000"/>
                      <a:headEnd/>
                      <a:tailEnd/>
                    </a:ln>
                  </p:spPr>
                  <p:txBody>
                    <a:bodyPr wrap="none" anchor="ctr"/>
                    <a:lstStyle/>
                    <a:p>
                      <a:endParaRPr lang="it-IT"/>
                    </a:p>
                  </p:txBody>
                </p:sp>
                <p:sp>
                  <p:nvSpPr>
                    <p:cNvPr id="32840" name="AutoShape 20"/>
                    <p:cNvSpPr>
                      <a:spLocks noChangeArrowheads="1"/>
                    </p:cNvSpPr>
                    <p:nvPr/>
                  </p:nvSpPr>
                  <p:spPr bwMode="auto">
                    <a:xfrm>
                      <a:off x="3075" y="2467"/>
                      <a:ext cx="113" cy="17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8 w 21600"/>
                        <a:gd name="T13" fmla="*/ 4447 h 21600"/>
                        <a:gd name="T14" fmla="*/ 17012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38100" cmpd="dbl">
                      <a:solidFill>
                        <a:schemeClr val="tx1"/>
                      </a:solidFill>
                      <a:miter lim="800000"/>
                      <a:headEnd/>
                      <a:tailEnd/>
                    </a:ln>
                  </p:spPr>
                  <p:txBody>
                    <a:bodyPr wrap="none" anchor="ctr"/>
                    <a:lstStyle/>
                    <a:p>
                      <a:endParaRPr lang="it-IT"/>
                    </a:p>
                  </p:txBody>
                </p:sp>
              </p:grpSp>
              <p:sp>
                <p:nvSpPr>
                  <p:cNvPr id="32834" name="Oval 21"/>
                  <p:cNvSpPr>
                    <a:spLocks noChangeArrowheads="1"/>
                  </p:cNvSpPr>
                  <p:nvPr/>
                </p:nvSpPr>
                <p:spPr bwMode="auto">
                  <a:xfrm>
                    <a:off x="2808" y="2340"/>
                    <a:ext cx="228" cy="228"/>
                  </a:xfrm>
                  <a:prstGeom prst="ellipse">
                    <a:avLst/>
                  </a:prstGeom>
                  <a:solidFill>
                    <a:srgbClr val="FF9900"/>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sp>
                <p:nvSpPr>
                  <p:cNvPr id="32835" name="Oval 22"/>
                  <p:cNvSpPr>
                    <a:spLocks noChangeArrowheads="1"/>
                  </p:cNvSpPr>
                  <p:nvPr/>
                </p:nvSpPr>
                <p:spPr bwMode="auto">
                  <a:xfrm>
                    <a:off x="3025" y="2397"/>
                    <a:ext cx="228" cy="228"/>
                  </a:xfrm>
                  <a:prstGeom prst="ellipse">
                    <a:avLst/>
                  </a:prstGeom>
                  <a:solidFill>
                    <a:srgbClr val="FF9900"/>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sp>
                <p:nvSpPr>
                  <p:cNvPr id="32836" name="Oval 23"/>
                  <p:cNvSpPr>
                    <a:spLocks noChangeArrowheads="1"/>
                  </p:cNvSpPr>
                  <p:nvPr/>
                </p:nvSpPr>
                <p:spPr bwMode="auto">
                  <a:xfrm>
                    <a:off x="3234" y="2334"/>
                    <a:ext cx="228" cy="228"/>
                  </a:xfrm>
                  <a:prstGeom prst="ellipse">
                    <a:avLst/>
                  </a:prstGeom>
                  <a:solidFill>
                    <a:schemeClr val="bg1"/>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grpSp>
            <p:grpSp>
              <p:nvGrpSpPr>
                <p:cNvPr id="10" name="Group 24"/>
                <p:cNvGrpSpPr>
                  <a:grpSpLocks/>
                </p:cNvGrpSpPr>
                <p:nvPr/>
              </p:nvGrpSpPr>
              <p:grpSpPr bwMode="auto">
                <a:xfrm>
                  <a:off x="3969" y="677"/>
                  <a:ext cx="349" cy="561"/>
                  <a:chOff x="2793" y="191"/>
                  <a:chExt cx="571" cy="903"/>
                </a:xfrm>
              </p:grpSpPr>
              <p:grpSp>
                <p:nvGrpSpPr>
                  <p:cNvPr id="11" name="Group 25"/>
                  <p:cNvGrpSpPr>
                    <a:grpSpLocks/>
                  </p:cNvGrpSpPr>
                  <p:nvPr/>
                </p:nvGrpSpPr>
                <p:grpSpPr bwMode="auto">
                  <a:xfrm>
                    <a:off x="2978" y="191"/>
                    <a:ext cx="284" cy="903"/>
                    <a:chOff x="2993" y="1734"/>
                    <a:chExt cx="284" cy="903"/>
                  </a:xfrm>
                </p:grpSpPr>
                <p:grpSp>
                  <p:nvGrpSpPr>
                    <p:cNvPr id="12" name="Group 26"/>
                    <p:cNvGrpSpPr>
                      <a:grpSpLocks/>
                    </p:cNvGrpSpPr>
                    <p:nvPr/>
                  </p:nvGrpSpPr>
                  <p:grpSpPr bwMode="auto">
                    <a:xfrm>
                      <a:off x="2993" y="1876"/>
                      <a:ext cx="114" cy="624"/>
                      <a:chOff x="2993" y="1706"/>
                      <a:chExt cx="114" cy="794"/>
                    </a:xfrm>
                  </p:grpSpPr>
                  <p:sp>
                    <p:nvSpPr>
                      <p:cNvPr id="32830" name="Line 27"/>
                      <p:cNvSpPr>
                        <a:spLocks noChangeShapeType="1"/>
                      </p:cNvSpPr>
                      <p:nvPr/>
                    </p:nvSpPr>
                    <p:spPr bwMode="auto">
                      <a:xfrm flipH="1">
                        <a:off x="2993" y="1706"/>
                        <a:ext cx="114" cy="170"/>
                      </a:xfrm>
                      <a:prstGeom prst="line">
                        <a:avLst/>
                      </a:prstGeom>
                      <a:noFill/>
                      <a:ln w="38100" cmpd="dbl">
                        <a:solidFill>
                          <a:schemeClr val="tx1"/>
                        </a:solidFill>
                        <a:round/>
                        <a:headEnd/>
                        <a:tailEnd/>
                      </a:ln>
                    </p:spPr>
                    <p:txBody>
                      <a:bodyPr/>
                      <a:lstStyle/>
                      <a:p>
                        <a:endParaRPr lang="it-IT"/>
                      </a:p>
                    </p:txBody>
                  </p:sp>
                  <p:sp>
                    <p:nvSpPr>
                      <p:cNvPr id="32831" name="Line 28"/>
                      <p:cNvSpPr>
                        <a:spLocks noChangeShapeType="1"/>
                      </p:cNvSpPr>
                      <p:nvPr/>
                    </p:nvSpPr>
                    <p:spPr bwMode="auto">
                      <a:xfrm>
                        <a:off x="2993" y="1876"/>
                        <a:ext cx="0" cy="454"/>
                      </a:xfrm>
                      <a:prstGeom prst="line">
                        <a:avLst/>
                      </a:prstGeom>
                      <a:noFill/>
                      <a:ln w="38100" cmpd="dbl">
                        <a:solidFill>
                          <a:schemeClr val="tx1"/>
                        </a:solidFill>
                        <a:round/>
                        <a:headEnd/>
                        <a:tailEnd/>
                      </a:ln>
                    </p:spPr>
                    <p:txBody>
                      <a:bodyPr/>
                      <a:lstStyle/>
                      <a:p>
                        <a:endParaRPr lang="it-IT"/>
                      </a:p>
                    </p:txBody>
                  </p:sp>
                  <p:sp>
                    <p:nvSpPr>
                      <p:cNvPr id="32832" name="Line 29"/>
                      <p:cNvSpPr>
                        <a:spLocks noChangeShapeType="1"/>
                      </p:cNvSpPr>
                      <p:nvPr/>
                    </p:nvSpPr>
                    <p:spPr bwMode="auto">
                      <a:xfrm>
                        <a:off x="2993" y="2330"/>
                        <a:ext cx="114" cy="170"/>
                      </a:xfrm>
                      <a:prstGeom prst="line">
                        <a:avLst/>
                      </a:prstGeom>
                      <a:noFill/>
                      <a:ln w="38100" cmpd="dbl">
                        <a:solidFill>
                          <a:schemeClr val="tx1"/>
                        </a:solidFill>
                        <a:round/>
                        <a:headEnd/>
                        <a:tailEnd/>
                      </a:ln>
                    </p:spPr>
                    <p:txBody>
                      <a:bodyPr/>
                      <a:lstStyle/>
                      <a:p>
                        <a:endParaRPr lang="it-IT"/>
                      </a:p>
                    </p:txBody>
                  </p:sp>
                </p:grpSp>
                <p:grpSp>
                  <p:nvGrpSpPr>
                    <p:cNvPr id="13" name="Group 30"/>
                    <p:cNvGrpSpPr>
                      <a:grpSpLocks/>
                    </p:cNvGrpSpPr>
                    <p:nvPr/>
                  </p:nvGrpSpPr>
                  <p:grpSpPr bwMode="auto">
                    <a:xfrm flipH="1">
                      <a:off x="3163" y="1876"/>
                      <a:ext cx="114" cy="624"/>
                      <a:chOff x="2993" y="1706"/>
                      <a:chExt cx="114" cy="794"/>
                    </a:xfrm>
                  </p:grpSpPr>
                  <p:sp>
                    <p:nvSpPr>
                      <p:cNvPr id="32827" name="Line 31"/>
                      <p:cNvSpPr>
                        <a:spLocks noChangeShapeType="1"/>
                      </p:cNvSpPr>
                      <p:nvPr/>
                    </p:nvSpPr>
                    <p:spPr bwMode="auto">
                      <a:xfrm flipH="1">
                        <a:off x="2993" y="1706"/>
                        <a:ext cx="114" cy="170"/>
                      </a:xfrm>
                      <a:prstGeom prst="line">
                        <a:avLst/>
                      </a:prstGeom>
                      <a:noFill/>
                      <a:ln w="38100" cmpd="dbl">
                        <a:solidFill>
                          <a:schemeClr val="tx1"/>
                        </a:solidFill>
                        <a:round/>
                        <a:headEnd/>
                        <a:tailEnd/>
                      </a:ln>
                    </p:spPr>
                    <p:txBody>
                      <a:bodyPr/>
                      <a:lstStyle/>
                      <a:p>
                        <a:endParaRPr lang="it-IT"/>
                      </a:p>
                    </p:txBody>
                  </p:sp>
                  <p:sp>
                    <p:nvSpPr>
                      <p:cNvPr id="32828" name="Line 32"/>
                      <p:cNvSpPr>
                        <a:spLocks noChangeShapeType="1"/>
                      </p:cNvSpPr>
                      <p:nvPr/>
                    </p:nvSpPr>
                    <p:spPr bwMode="auto">
                      <a:xfrm>
                        <a:off x="2993" y="1876"/>
                        <a:ext cx="0" cy="454"/>
                      </a:xfrm>
                      <a:prstGeom prst="line">
                        <a:avLst/>
                      </a:prstGeom>
                      <a:noFill/>
                      <a:ln w="38100" cmpd="dbl">
                        <a:solidFill>
                          <a:schemeClr val="tx1"/>
                        </a:solidFill>
                        <a:round/>
                        <a:headEnd/>
                        <a:tailEnd/>
                      </a:ln>
                    </p:spPr>
                    <p:txBody>
                      <a:bodyPr/>
                      <a:lstStyle/>
                      <a:p>
                        <a:endParaRPr lang="it-IT"/>
                      </a:p>
                    </p:txBody>
                  </p:sp>
                  <p:sp>
                    <p:nvSpPr>
                      <p:cNvPr id="32829" name="Line 33"/>
                      <p:cNvSpPr>
                        <a:spLocks noChangeShapeType="1"/>
                      </p:cNvSpPr>
                      <p:nvPr/>
                    </p:nvSpPr>
                    <p:spPr bwMode="auto">
                      <a:xfrm>
                        <a:off x="2993" y="2330"/>
                        <a:ext cx="114" cy="170"/>
                      </a:xfrm>
                      <a:prstGeom prst="line">
                        <a:avLst/>
                      </a:prstGeom>
                      <a:noFill/>
                      <a:ln w="38100" cmpd="dbl">
                        <a:solidFill>
                          <a:schemeClr val="tx1"/>
                        </a:solidFill>
                        <a:round/>
                        <a:headEnd/>
                        <a:tailEnd/>
                      </a:ln>
                    </p:spPr>
                    <p:txBody>
                      <a:bodyPr/>
                      <a:lstStyle/>
                      <a:p>
                        <a:endParaRPr lang="it-IT"/>
                      </a:p>
                    </p:txBody>
                  </p:sp>
                </p:grpSp>
                <p:sp>
                  <p:nvSpPr>
                    <p:cNvPr id="32825" name="AutoShape 34"/>
                    <p:cNvSpPr>
                      <a:spLocks noChangeArrowheads="1"/>
                    </p:cNvSpPr>
                    <p:nvPr/>
                  </p:nvSpPr>
                  <p:spPr bwMode="auto">
                    <a:xfrm flipV="1">
                      <a:off x="3078" y="1734"/>
                      <a:ext cx="113" cy="17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8 w 21600"/>
                        <a:gd name="T13" fmla="*/ 4447 h 21600"/>
                        <a:gd name="T14" fmla="*/ 17012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38100" cmpd="dbl">
                      <a:solidFill>
                        <a:schemeClr val="tx1"/>
                      </a:solidFill>
                      <a:miter lim="800000"/>
                      <a:headEnd/>
                      <a:tailEnd/>
                    </a:ln>
                  </p:spPr>
                  <p:txBody>
                    <a:bodyPr wrap="none" anchor="ctr"/>
                    <a:lstStyle/>
                    <a:p>
                      <a:endParaRPr lang="it-IT"/>
                    </a:p>
                  </p:txBody>
                </p:sp>
                <p:sp>
                  <p:nvSpPr>
                    <p:cNvPr id="32826" name="AutoShape 35"/>
                    <p:cNvSpPr>
                      <a:spLocks noChangeArrowheads="1"/>
                    </p:cNvSpPr>
                    <p:nvPr/>
                  </p:nvSpPr>
                  <p:spPr bwMode="auto">
                    <a:xfrm>
                      <a:off x="3075" y="2467"/>
                      <a:ext cx="113" cy="17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8 w 21600"/>
                        <a:gd name="T13" fmla="*/ 4447 h 21600"/>
                        <a:gd name="T14" fmla="*/ 17012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38100" cmpd="dbl">
                      <a:solidFill>
                        <a:schemeClr val="tx1"/>
                      </a:solidFill>
                      <a:miter lim="800000"/>
                      <a:headEnd/>
                      <a:tailEnd/>
                    </a:ln>
                  </p:spPr>
                  <p:txBody>
                    <a:bodyPr wrap="none" anchor="ctr"/>
                    <a:lstStyle/>
                    <a:p>
                      <a:endParaRPr lang="it-IT"/>
                    </a:p>
                  </p:txBody>
                </p:sp>
              </p:grpSp>
              <p:sp>
                <p:nvSpPr>
                  <p:cNvPr id="32819" name="Oval 36"/>
                  <p:cNvSpPr>
                    <a:spLocks noChangeArrowheads="1"/>
                  </p:cNvSpPr>
                  <p:nvPr/>
                </p:nvSpPr>
                <p:spPr bwMode="auto">
                  <a:xfrm>
                    <a:off x="2793" y="797"/>
                    <a:ext cx="228" cy="228"/>
                  </a:xfrm>
                  <a:prstGeom prst="ellipse">
                    <a:avLst/>
                  </a:prstGeom>
                  <a:solidFill>
                    <a:srgbClr val="FF9900"/>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sp>
                <p:nvSpPr>
                  <p:cNvPr id="32820" name="Oval 37"/>
                  <p:cNvSpPr>
                    <a:spLocks noChangeArrowheads="1"/>
                  </p:cNvSpPr>
                  <p:nvPr/>
                </p:nvSpPr>
                <p:spPr bwMode="auto">
                  <a:xfrm>
                    <a:off x="3010" y="854"/>
                    <a:ext cx="228" cy="228"/>
                  </a:xfrm>
                  <a:prstGeom prst="ellipse">
                    <a:avLst/>
                  </a:prstGeom>
                  <a:solidFill>
                    <a:srgbClr val="FF9900"/>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sp>
                <p:nvSpPr>
                  <p:cNvPr id="32821" name="Rectangle 38"/>
                  <p:cNvSpPr>
                    <a:spLocks noChangeArrowheads="1"/>
                  </p:cNvSpPr>
                  <p:nvPr/>
                </p:nvSpPr>
                <p:spPr bwMode="auto">
                  <a:xfrm>
                    <a:off x="3264" y="724"/>
                    <a:ext cx="100" cy="336"/>
                  </a:xfrm>
                  <a:prstGeom prst="rect">
                    <a:avLst/>
                  </a:prstGeom>
                  <a:solidFill>
                    <a:srgbClr val="00CC00"/>
                  </a:solidFill>
                  <a:ln w="9525">
                    <a:solidFill>
                      <a:schemeClr val="folHlink"/>
                    </a:solidFill>
                    <a:miter lim="800000"/>
                    <a:headEnd/>
                    <a:tailEnd/>
                  </a:ln>
                </p:spPr>
                <p:txBody>
                  <a:bodyPr wrap="none" lIns="91430" tIns="45715" rIns="91430" bIns="45715" anchor="ctr"/>
                  <a:lstStyle/>
                  <a:p>
                    <a:endParaRPr lang="en-US">
                      <a:latin typeface="Calibri" pitchFamily="34" charset="0"/>
                    </a:endParaRPr>
                  </a:p>
                </p:txBody>
              </p:sp>
              <p:sp>
                <p:nvSpPr>
                  <p:cNvPr id="32822" name="Rectangle 39"/>
                  <p:cNvSpPr>
                    <a:spLocks noChangeArrowheads="1"/>
                  </p:cNvSpPr>
                  <p:nvPr/>
                </p:nvSpPr>
                <p:spPr bwMode="auto">
                  <a:xfrm>
                    <a:off x="3288" y="732"/>
                    <a:ext cx="56" cy="304"/>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a:latin typeface="Calibri" pitchFamily="34" charset="0"/>
                    </a:endParaRPr>
                  </a:p>
                </p:txBody>
              </p:sp>
            </p:grpSp>
            <p:grpSp>
              <p:nvGrpSpPr>
                <p:cNvPr id="14" name="Group 40"/>
                <p:cNvGrpSpPr>
                  <a:grpSpLocks/>
                </p:cNvGrpSpPr>
                <p:nvPr/>
              </p:nvGrpSpPr>
              <p:grpSpPr bwMode="auto">
                <a:xfrm>
                  <a:off x="3971" y="1799"/>
                  <a:ext cx="408" cy="585"/>
                  <a:chOff x="2808" y="1734"/>
                  <a:chExt cx="654" cy="903"/>
                </a:xfrm>
              </p:grpSpPr>
              <p:grpSp>
                <p:nvGrpSpPr>
                  <p:cNvPr id="15" name="Group 41"/>
                  <p:cNvGrpSpPr>
                    <a:grpSpLocks/>
                  </p:cNvGrpSpPr>
                  <p:nvPr/>
                </p:nvGrpSpPr>
                <p:grpSpPr bwMode="auto">
                  <a:xfrm>
                    <a:off x="2993" y="1734"/>
                    <a:ext cx="284" cy="903"/>
                    <a:chOff x="2993" y="1734"/>
                    <a:chExt cx="284" cy="903"/>
                  </a:xfrm>
                </p:grpSpPr>
                <p:grpSp>
                  <p:nvGrpSpPr>
                    <p:cNvPr id="16" name="Group 42"/>
                    <p:cNvGrpSpPr>
                      <a:grpSpLocks/>
                    </p:cNvGrpSpPr>
                    <p:nvPr/>
                  </p:nvGrpSpPr>
                  <p:grpSpPr bwMode="auto">
                    <a:xfrm>
                      <a:off x="2993" y="1876"/>
                      <a:ext cx="114" cy="624"/>
                      <a:chOff x="2993" y="1706"/>
                      <a:chExt cx="114" cy="794"/>
                    </a:xfrm>
                  </p:grpSpPr>
                  <p:sp>
                    <p:nvSpPr>
                      <p:cNvPr id="32815" name="Line 43"/>
                      <p:cNvSpPr>
                        <a:spLocks noChangeShapeType="1"/>
                      </p:cNvSpPr>
                      <p:nvPr/>
                    </p:nvSpPr>
                    <p:spPr bwMode="auto">
                      <a:xfrm flipH="1">
                        <a:off x="2993" y="1706"/>
                        <a:ext cx="114" cy="170"/>
                      </a:xfrm>
                      <a:prstGeom prst="line">
                        <a:avLst/>
                      </a:prstGeom>
                      <a:noFill/>
                      <a:ln w="38100" cmpd="dbl">
                        <a:solidFill>
                          <a:schemeClr val="tx1"/>
                        </a:solidFill>
                        <a:round/>
                        <a:headEnd/>
                        <a:tailEnd/>
                      </a:ln>
                    </p:spPr>
                    <p:txBody>
                      <a:bodyPr/>
                      <a:lstStyle/>
                      <a:p>
                        <a:endParaRPr lang="it-IT"/>
                      </a:p>
                    </p:txBody>
                  </p:sp>
                  <p:sp>
                    <p:nvSpPr>
                      <p:cNvPr id="32816" name="Line 44"/>
                      <p:cNvSpPr>
                        <a:spLocks noChangeShapeType="1"/>
                      </p:cNvSpPr>
                      <p:nvPr/>
                    </p:nvSpPr>
                    <p:spPr bwMode="auto">
                      <a:xfrm>
                        <a:off x="2993" y="1876"/>
                        <a:ext cx="0" cy="454"/>
                      </a:xfrm>
                      <a:prstGeom prst="line">
                        <a:avLst/>
                      </a:prstGeom>
                      <a:noFill/>
                      <a:ln w="38100" cmpd="dbl">
                        <a:solidFill>
                          <a:schemeClr val="tx1"/>
                        </a:solidFill>
                        <a:round/>
                        <a:headEnd/>
                        <a:tailEnd/>
                      </a:ln>
                    </p:spPr>
                    <p:txBody>
                      <a:bodyPr/>
                      <a:lstStyle/>
                      <a:p>
                        <a:endParaRPr lang="it-IT"/>
                      </a:p>
                    </p:txBody>
                  </p:sp>
                  <p:sp>
                    <p:nvSpPr>
                      <p:cNvPr id="32817" name="Line 45"/>
                      <p:cNvSpPr>
                        <a:spLocks noChangeShapeType="1"/>
                      </p:cNvSpPr>
                      <p:nvPr/>
                    </p:nvSpPr>
                    <p:spPr bwMode="auto">
                      <a:xfrm>
                        <a:off x="2993" y="2330"/>
                        <a:ext cx="114" cy="170"/>
                      </a:xfrm>
                      <a:prstGeom prst="line">
                        <a:avLst/>
                      </a:prstGeom>
                      <a:noFill/>
                      <a:ln w="38100" cmpd="dbl">
                        <a:solidFill>
                          <a:schemeClr val="tx1"/>
                        </a:solidFill>
                        <a:round/>
                        <a:headEnd/>
                        <a:tailEnd/>
                      </a:ln>
                    </p:spPr>
                    <p:txBody>
                      <a:bodyPr/>
                      <a:lstStyle/>
                      <a:p>
                        <a:endParaRPr lang="it-IT"/>
                      </a:p>
                    </p:txBody>
                  </p:sp>
                </p:grpSp>
                <p:grpSp>
                  <p:nvGrpSpPr>
                    <p:cNvPr id="17" name="Group 46"/>
                    <p:cNvGrpSpPr>
                      <a:grpSpLocks/>
                    </p:cNvGrpSpPr>
                    <p:nvPr/>
                  </p:nvGrpSpPr>
                  <p:grpSpPr bwMode="auto">
                    <a:xfrm flipH="1">
                      <a:off x="3163" y="1876"/>
                      <a:ext cx="114" cy="624"/>
                      <a:chOff x="2993" y="1706"/>
                      <a:chExt cx="114" cy="794"/>
                    </a:xfrm>
                  </p:grpSpPr>
                  <p:sp>
                    <p:nvSpPr>
                      <p:cNvPr id="32812" name="Line 47"/>
                      <p:cNvSpPr>
                        <a:spLocks noChangeShapeType="1"/>
                      </p:cNvSpPr>
                      <p:nvPr/>
                    </p:nvSpPr>
                    <p:spPr bwMode="auto">
                      <a:xfrm flipH="1">
                        <a:off x="2993" y="1706"/>
                        <a:ext cx="114" cy="170"/>
                      </a:xfrm>
                      <a:prstGeom prst="line">
                        <a:avLst/>
                      </a:prstGeom>
                      <a:noFill/>
                      <a:ln w="38100" cmpd="dbl">
                        <a:solidFill>
                          <a:schemeClr val="tx1"/>
                        </a:solidFill>
                        <a:round/>
                        <a:headEnd/>
                        <a:tailEnd/>
                      </a:ln>
                    </p:spPr>
                    <p:txBody>
                      <a:bodyPr/>
                      <a:lstStyle/>
                      <a:p>
                        <a:endParaRPr lang="it-IT"/>
                      </a:p>
                    </p:txBody>
                  </p:sp>
                  <p:sp>
                    <p:nvSpPr>
                      <p:cNvPr id="32813" name="Line 48"/>
                      <p:cNvSpPr>
                        <a:spLocks noChangeShapeType="1"/>
                      </p:cNvSpPr>
                      <p:nvPr/>
                    </p:nvSpPr>
                    <p:spPr bwMode="auto">
                      <a:xfrm>
                        <a:off x="2993" y="1876"/>
                        <a:ext cx="0" cy="454"/>
                      </a:xfrm>
                      <a:prstGeom prst="line">
                        <a:avLst/>
                      </a:prstGeom>
                      <a:noFill/>
                      <a:ln w="38100" cmpd="dbl">
                        <a:solidFill>
                          <a:schemeClr val="tx1"/>
                        </a:solidFill>
                        <a:round/>
                        <a:headEnd/>
                        <a:tailEnd/>
                      </a:ln>
                    </p:spPr>
                    <p:txBody>
                      <a:bodyPr/>
                      <a:lstStyle/>
                      <a:p>
                        <a:endParaRPr lang="it-IT"/>
                      </a:p>
                    </p:txBody>
                  </p:sp>
                  <p:sp>
                    <p:nvSpPr>
                      <p:cNvPr id="32814" name="Line 49"/>
                      <p:cNvSpPr>
                        <a:spLocks noChangeShapeType="1"/>
                      </p:cNvSpPr>
                      <p:nvPr/>
                    </p:nvSpPr>
                    <p:spPr bwMode="auto">
                      <a:xfrm>
                        <a:off x="2993" y="2330"/>
                        <a:ext cx="114" cy="170"/>
                      </a:xfrm>
                      <a:prstGeom prst="line">
                        <a:avLst/>
                      </a:prstGeom>
                      <a:noFill/>
                      <a:ln w="38100" cmpd="dbl">
                        <a:solidFill>
                          <a:schemeClr val="tx1"/>
                        </a:solidFill>
                        <a:round/>
                        <a:headEnd/>
                        <a:tailEnd/>
                      </a:ln>
                    </p:spPr>
                    <p:txBody>
                      <a:bodyPr/>
                      <a:lstStyle/>
                      <a:p>
                        <a:endParaRPr lang="it-IT"/>
                      </a:p>
                    </p:txBody>
                  </p:sp>
                </p:grpSp>
                <p:sp>
                  <p:nvSpPr>
                    <p:cNvPr id="32810" name="AutoShape 50"/>
                    <p:cNvSpPr>
                      <a:spLocks noChangeArrowheads="1"/>
                    </p:cNvSpPr>
                    <p:nvPr/>
                  </p:nvSpPr>
                  <p:spPr bwMode="auto">
                    <a:xfrm flipV="1">
                      <a:off x="3078" y="1734"/>
                      <a:ext cx="113" cy="17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8 w 21600"/>
                        <a:gd name="T13" fmla="*/ 4447 h 21600"/>
                        <a:gd name="T14" fmla="*/ 17012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38100" cmpd="dbl">
                      <a:solidFill>
                        <a:schemeClr val="tx1"/>
                      </a:solidFill>
                      <a:miter lim="800000"/>
                      <a:headEnd/>
                      <a:tailEnd/>
                    </a:ln>
                  </p:spPr>
                  <p:txBody>
                    <a:bodyPr wrap="none" anchor="ctr"/>
                    <a:lstStyle/>
                    <a:p>
                      <a:endParaRPr lang="it-IT"/>
                    </a:p>
                  </p:txBody>
                </p:sp>
                <p:sp>
                  <p:nvSpPr>
                    <p:cNvPr id="32811" name="AutoShape 51"/>
                    <p:cNvSpPr>
                      <a:spLocks noChangeArrowheads="1"/>
                    </p:cNvSpPr>
                    <p:nvPr/>
                  </p:nvSpPr>
                  <p:spPr bwMode="auto">
                    <a:xfrm>
                      <a:off x="3075" y="2467"/>
                      <a:ext cx="113" cy="17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88 w 21600"/>
                        <a:gd name="T13" fmla="*/ 4447 h 21600"/>
                        <a:gd name="T14" fmla="*/ 17012 w 21600"/>
                        <a:gd name="T15" fmla="*/ 171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bg1"/>
                    </a:solidFill>
                    <a:ln w="38100" cmpd="dbl">
                      <a:solidFill>
                        <a:schemeClr val="tx1"/>
                      </a:solidFill>
                      <a:miter lim="800000"/>
                      <a:headEnd/>
                      <a:tailEnd/>
                    </a:ln>
                  </p:spPr>
                  <p:txBody>
                    <a:bodyPr wrap="none" anchor="ctr"/>
                    <a:lstStyle/>
                    <a:p>
                      <a:endParaRPr lang="it-IT"/>
                    </a:p>
                  </p:txBody>
                </p:sp>
              </p:grpSp>
              <p:sp>
                <p:nvSpPr>
                  <p:cNvPr id="32805" name="Oval 52"/>
                  <p:cNvSpPr>
                    <a:spLocks noChangeArrowheads="1"/>
                  </p:cNvSpPr>
                  <p:nvPr/>
                </p:nvSpPr>
                <p:spPr bwMode="auto">
                  <a:xfrm>
                    <a:off x="2808" y="2340"/>
                    <a:ext cx="228" cy="228"/>
                  </a:xfrm>
                  <a:prstGeom prst="ellipse">
                    <a:avLst/>
                  </a:prstGeom>
                  <a:solidFill>
                    <a:srgbClr val="FF9900"/>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sp>
                <p:nvSpPr>
                  <p:cNvPr id="32806" name="Oval 53"/>
                  <p:cNvSpPr>
                    <a:spLocks noChangeArrowheads="1"/>
                  </p:cNvSpPr>
                  <p:nvPr/>
                </p:nvSpPr>
                <p:spPr bwMode="auto">
                  <a:xfrm>
                    <a:off x="3025" y="2397"/>
                    <a:ext cx="228" cy="228"/>
                  </a:xfrm>
                  <a:prstGeom prst="ellipse">
                    <a:avLst/>
                  </a:prstGeom>
                  <a:solidFill>
                    <a:srgbClr val="FF9900"/>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sp>
                <p:nvSpPr>
                  <p:cNvPr id="32807" name="Oval 54"/>
                  <p:cNvSpPr>
                    <a:spLocks noChangeArrowheads="1"/>
                  </p:cNvSpPr>
                  <p:nvPr/>
                </p:nvSpPr>
                <p:spPr bwMode="auto">
                  <a:xfrm>
                    <a:off x="3234" y="2334"/>
                    <a:ext cx="228" cy="228"/>
                  </a:xfrm>
                  <a:prstGeom prst="ellipse">
                    <a:avLst/>
                  </a:prstGeom>
                  <a:solidFill>
                    <a:schemeClr val="bg1"/>
                  </a:solidFill>
                  <a:ln w="9525">
                    <a:solidFill>
                      <a:schemeClr val="tx1"/>
                    </a:solidFill>
                    <a:round/>
                    <a:headEnd/>
                    <a:tailEnd/>
                  </a:ln>
                </p:spPr>
                <p:txBody>
                  <a:bodyPr wrap="none" lIns="91430" tIns="45715" rIns="91430" bIns="45715" anchor="ctr"/>
                  <a:lstStyle/>
                  <a:p>
                    <a:endParaRPr lang="en-US">
                      <a:latin typeface="Calibri" pitchFamily="34" charset="0"/>
                    </a:endParaRPr>
                  </a:p>
                </p:txBody>
              </p:sp>
            </p:grpSp>
            <p:sp>
              <p:nvSpPr>
                <p:cNvPr id="32799" name="Rectangle 55"/>
                <p:cNvSpPr>
                  <a:spLocks noChangeArrowheads="1"/>
                </p:cNvSpPr>
                <p:nvPr/>
              </p:nvSpPr>
              <p:spPr bwMode="auto">
                <a:xfrm>
                  <a:off x="4152" y="2922"/>
                  <a:ext cx="56" cy="192"/>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a:latin typeface="Calibri" pitchFamily="34" charset="0"/>
                  </a:endParaRPr>
                </a:p>
              </p:txBody>
            </p:sp>
            <p:sp>
              <p:nvSpPr>
                <p:cNvPr id="32800" name="Rectangle 56"/>
                <p:cNvSpPr>
                  <a:spLocks noChangeArrowheads="1"/>
                </p:cNvSpPr>
                <p:nvPr/>
              </p:nvSpPr>
              <p:spPr bwMode="auto">
                <a:xfrm>
                  <a:off x="4151" y="2003"/>
                  <a:ext cx="56" cy="192"/>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a:latin typeface="Calibri" pitchFamily="34" charset="0"/>
                  </a:endParaRPr>
                </a:p>
              </p:txBody>
            </p:sp>
            <p:sp>
              <p:nvSpPr>
                <p:cNvPr id="32801" name="Rectangle 57"/>
                <p:cNvSpPr>
                  <a:spLocks noChangeArrowheads="1"/>
                </p:cNvSpPr>
                <p:nvPr/>
              </p:nvSpPr>
              <p:spPr bwMode="auto">
                <a:xfrm>
                  <a:off x="4150" y="874"/>
                  <a:ext cx="56" cy="192"/>
                </a:xfrm>
                <a:prstGeom prst="rect">
                  <a:avLst/>
                </a:prstGeom>
                <a:solidFill>
                  <a:schemeClr val="accent1"/>
                </a:solidFill>
                <a:ln w="9525">
                  <a:solidFill>
                    <a:schemeClr val="tx1"/>
                  </a:solidFill>
                  <a:miter lim="800000"/>
                  <a:headEnd/>
                  <a:tailEnd/>
                </a:ln>
              </p:spPr>
              <p:txBody>
                <a:bodyPr wrap="none" lIns="91430" tIns="45715" rIns="91430" bIns="45715" anchor="ctr"/>
                <a:lstStyle/>
                <a:p>
                  <a:endParaRPr lang="en-US">
                    <a:latin typeface="Calibri" pitchFamily="34" charset="0"/>
                  </a:endParaRPr>
                </a:p>
              </p:txBody>
            </p:sp>
            <p:sp>
              <p:nvSpPr>
                <p:cNvPr id="32802" name="AutoShape 58"/>
                <p:cNvSpPr>
                  <a:spLocks noChangeArrowheads="1"/>
                </p:cNvSpPr>
                <p:nvPr/>
              </p:nvSpPr>
              <p:spPr bwMode="auto">
                <a:xfrm flipV="1">
                  <a:off x="3846" y="3942"/>
                  <a:ext cx="702" cy="26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492 w 21600"/>
                    <a:gd name="T13" fmla="*/ 4500 h 21600"/>
                    <a:gd name="T14" fmla="*/ 17108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CC00"/>
                </a:solidFill>
                <a:ln w="9525">
                  <a:solidFill>
                    <a:schemeClr val="tx1"/>
                  </a:solidFill>
                  <a:miter lim="800000"/>
                  <a:headEnd/>
                  <a:tailEnd/>
                </a:ln>
              </p:spPr>
              <p:txBody>
                <a:bodyPr wrap="none" anchor="ctr"/>
                <a:lstStyle/>
                <a:p>
                  <a:endParaRPr lang="it-IT"/>
                </a:p>
              </p:txBody>
            </p:sp>
            <p:sp>
              <p:nvSpPr>
                <p:cNvPr id="32803" name="Text Box 64"/>
                <p:cNvSpPr txBox="1">
                  <a:spLocks noChangeArrowheads="1"/>
                </p:cNvSpPr>
                <p:nvPr/>
              </p:nvSpPr>
              <p:spPr bwMode="auto">
                <a:xfrm>
                  <a:off x="3612" y="3447"/>
                  <a:ext cx="78" cy="237"/>
                </a:xfrm>
                <a:prstGeom prst="rect">
                  <a:avLst/>
                </a:prstGeom>
                <a:noFill/>
                <a:ln w="9525">
                  <a:noFill/>
                  <a:miter lim="800000"/>
                  <a:headEnd/>
                  <a:tailEnd/>
                </a:ln>
              </p:spPr>
              <p:txBody>
                <a:bodyPr wrap="none" lIns="91430" tIns="45715" rIns="91430" bIns="45715">
                  <a:spAutoFit/>
                </a:bodyPr>
                <a:lstStyle/>
                <a:p>
                  <a:endParaRPr lang="en-US">
                    <a:solidFill>
                      <a:srgbClr val="0066FF"/>
                    </a:solidFill>
                    <a:latin typeface="Calibri" pitchFamily="34" charset="0"/>
                  </a:endParaRPr>
                </a:p>
              </p:txBody>
            </p:sp>
          </p:grpSp>
        </p:grpSp>
        <p:sp>
          <p:nvSpPr>
            <p:cNvPr id="32789" name="Figura a mano libera 69"/>
            <p:cNvSpPr>
              <a:spLocks/>
            </p:cNvSpPr>
            <p:nvPr/>
          </p:nvSpPr>
          <p:spPr bwMode="auto">
            <a:xfrm>
              <a:off x="5912170" y="3029670"/>
              <a:ext cx="2188221" cy="975394"/>
            </a:xfrm>
            <a:custGeom>
              <a:avLst/>
              <a:gdLst>
                <a:gd name="T0" fmla="*/ 52866 w 1597306"/>
                <a:gd name="T1" fmla="*/ 88509545 h 763929"/>
                <a:gd name="T2" fmla="*/ 31031 w 1597306"/>
                <a:gd name="T3" fmla="*/ 26821172 h 763929"/>
                <a:gd name="T4" fmla="*/ 0 w 1597306"/>
                <a:gd name="T5" fmla="*/ 0 h 763929"/>
                <a:gd name="T6" fmla="*/ 0 60000 65536"/>
                <a:gd name="T7" fmla="*/ 0 60000 65536"/>
                <a:gd name="T8" fmla="*/ 0 60000 65536"/>
                <a:gd name="T9" fmla="*/ 0 w 1597306"/>
                <a:gd name="T10" fmla="*/ 0 h 763929"/>
                <a:gd name="T11" fmla="*/ 1597306 w 1597306"/>
                <a:gd name="T12" fmla="*/ 763929 h 763929"/>
              </a:gdLst>
              <a:ahLst/>
              <a:cxnLst>
                <a:cxn ang="T6">
                  <a:pos x="T0" y="T1"/>
                </a:cxn>
                <a:cxn ang="T7">
                  <a:pos x="T2" y="T3"/>
                </a:cxn>
                <a:cxn ang="T8">
                  <a:pos x="T4" y="T5"/>
                </a:cxn>
              </a:cxnLst>
              <a:rect l="T9" t="T10" r="T11" b="T12"/>
              <a:pathLst>
                <a:path w="1597306" h="763929">
                  <a:moveTo>
                    <a:pt x="1597306" y="763929"/>
                  </a:moveTo>
                  <a:cubicBezTo>
                    <a:pt x="1400536" y="561372"/>
                    <a:pt x="1203767" y="358816"/>
                    <a:pt x="937549" y="231494"/>
                  </a:cubicBezTo>
                  <a:cubicBezTo>
                    <a:pt x="671331" y="104173"/>
                    <a:pt x="335665" y="52086"/>
                    <a:pt x="0" y="0"/>
                  </a:cubicBezTo>
                </a:path>
              </a:pathLst>
            </a:custGeom>
            <a:noFill/>
            <a:ln w="28575" cap="flat" cmpd="sng" algn="ctr">
              <a:solidFill>
                <a:srgbClr val="4A7EBB"/>
              </a:solidFill>
              <a:prstDash val="solid"/>
              <a:round/>
              <a:headEnd/>
              <a:tailEnd/>
            </a:ln>
          </p:spPr>
          <p:txBody>
            <a:bodyPr anchor="ctr"/>
            <a:lstStyle/>
            <a:p>
              <a:endParaRPr lang="it-IT"/>
            </a:p>
          </p:txBody>
        </p:sp>
      </p:grpSp>
      <p:pic>
        <p:nvPicPr>
          <p:cNvPr id="32773" name="Picture 2" descr="C:\Users\Paolo\Desktop\Evento_JRU_20.1.16\pres\materials\Presentazione standard2_Pagina_1_Immagine_0002.jpg"/>
          <p:cNvPicPr>
            <a:picLocks noChangeAspect="1" noChangeArrowheads="1"/>
          </p:cNvPicPr>
          <p:nvPr/>
        </p:nvPicPr>
        <p:blipFill>
          <a:blip r:embed="rId4" cstate="print"/>
          <a:srcRect l="19339"/>
          <a:stretch>
            <a:fillRect/>
          </a:stretch>
        </p:blipFill>
        <p:spPr bwMode="auto">
          <a:xfrm>
            <a:off x="3491880" y="1988840"/>
            <a:ext cx="3627708" cy="2550405"/>
          </a:xfrm>
          <a:prstGeom prst="rect">
            <a:avLst/>
          </a:prstGeom>
          <a:noFill/>
          <a:ln w="9525">
            <a:noFill/>
            <a:miter lim="800000"/>
            <a:headEnd/>
            <a:tailEnd/>
          </a:ln>
        </p:spPr>
      </p:pic>
      <p:sp>
        <p:nvSpPr>
          <p:cNvPr id="87" name="CasellaDiTesto 86"/>
          <p:cNvSpPr txBox="1"/>
          <p:nvPr/>
        </p:nvSpPr>
        <p:spPr>
          <a:xfrm>
            <a:off x="5364088" y="1196752"/>
            <a:ext cx="3779912" cy="553998"/>
          </a:xfrm>
          <a:prstGeom prst="rect">
            <a:avLst/>
          </a:prstGeom>
          <a:noFill/>
        </p:spPr>
        <p:txBody>
          <a:bodyPr wrap="square">
            <a:spAutoFit/>
          </a:bodyPr>
          <a:lstStyle/>
          <a:p>
            <a:pPr algn="ctr">
              <a:defRPr/>
            </a:pPr>
            <a:r>
              <a:rPr lang="it-IT" sz="1400" b="1" dirty="0" smtClean="0">
                <a:solidFill>
                  <a:srgbClr val="002060"/>
                </a:solidFill>
              </a:rPr>
              <a:t>Water-Column </a:t>
            </a:r>
            <a:r>
              <a:rPr lang="it-IT" sz="1400" b="1" dirty="0">
                <a:solidFill>
                  <a:srgbClr val="002060"/>
                </a:solidFill>
              </a:rPr>
              <a:t>monitoring</a:t>
            </a:r>
          </a:p>
          <a:p>
            <a:pPr algn="ctr">
              <a:defRPr/>
            </a:pPr>
            <a:r>
              <a:rPr lang="it-IT" sz="1400" b="1" dirty="0">
                <a:solidFill>
                  <a:srgbClr val="002060"/>
                </a:solidFill>
              </a:rPr>
              <a:t>WC-SN1 (</a:t>
            </a:r>
            <a:r>
              <a:rPr lang="pt-BR" sz="1400" b="1" dirty="0">
                <a:solidFill>
                  <a:srgbClr val="002060"/>
                </a:solidFill>
              </a:rPr>
              <a:t>37°32.4026’ N, </a:t>
            </a:r>
            <a:r>
              <a:rPr lang="pt-BR" sz="1400" b="1" dirty="0" smtClean="0">
                <a:solidFill>
                  <a:srgbClr val="002060"/>
                </a:solidFill>
              </a:rPr>
              <a:t>15°23.8388’E</a:t>
            </a:r>
            <a:r>
              <a:rPr lang="it-IT" sz="1600" b="1" dirty="0" smtClean="0">
                <a:solidFill>
                  <a:srgbClr val="002060"/>
                </a:solidFill>
              </a:rPr>
              <a:t>)</a:t>
            </a:r>
            <a:endParaRPr lang="it-IT" sz="1600" b="1" dirty="0">
              <a:solidFill>
                <a:srgbClr val="002060"/>
              </a:solidFill>
            </a:endParaRPr>
          </a:p>
        </p:txBody>
      </p:sp>
      <p:pic>
        <p:nvPicPr>
          <p:cNvPr id="91" name="Immagine 90" descr="SN-1_3_rov connection.jpg"/>
          <p:cNvPicPr>
            <a:picLocks noChangeAspect="1"/>
          </p:cNvPicPr>
          <p:nvPr/>
        </p:nvPicPr>
        <p:blipFill>
          <a:blip r:embed="rId5" cstate="print"/>
          <a:stretch>
            <a:fillRect/>
          </a:stretch>
        </p:blipFill>
        <p:spPr>
          <a:xfrm>
            <a:off x="3563888" y="1484784"/>
            <a:ext cx="3081425" cy="4725144"/>
          </a:xfrm>
          <a:prstGeom prst="rect">
            <a:avLst/>
          </a:prstGeom>
        </p:spPr>
      </p:pic>
      <p:sp>
        <p:nvSpPr>
          <p:cNvPr id="83" name="Rectangle 3"/>
          <p:cNvSpPr>
            <a:spLocks noChangeArrowheads="1"/>
          </p:cNvSpPr>
          <p:nvPr/>
        </p:nvSpPr>
        <p:spPr bwMode="auto">
          <a:xfrm>
            <a:off x="0" y="282724"/>
            <a:ext cx="9144000" cy="553988"/>
          </a:xfrm>
          <a:prstGeom prst="rect">
            <a:avLst/>
          </a:prstGeom>
          <a:noFill/>
          <a:ln w="9525">
            <a:noFill/>
            <a:miter lim="800000"/>
            <a:headEnd/>
            <a:tailEnd/>
          </a:ln>
        </p:spPr>
        <p:txBody>
          <a:bodyPr wrap="square" lIns="91430" tIns="45715" rIns="91430" bIns="45715">
            <a:spAutoFit/>
          </a:bodyPr>
          <a:lstStyle/>
          <a:p>
            <a:pPr>
              <a:defRPr/>
            </a:pPr>
            <a:r>
              <a:rPr lang="it-IT" sz="3000" b="1" dirty="0">
                <a:solidFill>
                  <a:srgbClr val="000066"/>
                </a:solidFill>
                <a:latin typeface="Calibri" pitchFamily="34" charset="0"/>
                <a:ea typeface="MS PGothic" pitchFamily="34" charset="-128"/>
              </a:rPr>
              <a:t>EMSO nodes: </a:t>
            </a:r>
            <a:r>
              <a:rPr lang="it-IT" sz="3000" b="1" dirty="0" smtClean="0">
                <a:solidFill>
                  <a:srgbClr val="000066"/>
                </a:solidFill>
                <a:latin typeface="Calibri" pitchFamily="34" charset="0"/>
                <a:ea typeface="MS PGothic" pitchFamily="34" charset="-128"/>
              </a:rPr>
              <a:t>Western Ionian Sea</a:t>
            </a:r>
            <a:endParaRPr lang="it-IT" sz="3000" b="1" dirty="0">
              <a:solidFill>
                <a:srgbClr val="000066"/>
              </a:solidFill>
              <a:latin typeface="Calibri" pitchFamily="34" charset="0"/>
              <a:ea typeface="MS PGothic" pitchFamily="34" charset="-128"/>
            </a:endParaRPr>
          </a:p>
        </p:txBody>
      </p:sp>
      <p:pic>
        <p:nvPicPr>
          <p:cNvPr id="84" name="Immagine 7" descr="EM_logo.jpg"/>
          <p:cNvPicPr>
            <a:picLocks noChangeAspect="1"/>
          </p:cNvPicPr>
          <p:nvPr/>
        </p:nvPicPr>
        <p:blipFill>
          <a:blip r:embed="rId6" cstate="print"/>
          <a:stretch>
            <a:fillRect/>
          </a:stretch>
        </p:blipFill>
        <p:spPr>
          <a:xfrm>
            <a:off x="755576" y="1844824"/>
            <a:ext cx="1947547" cy="763060"/>
          </a:xfrm>
          <a:prstGeom prst="rect">
            <a:avLst/>
          </a:prstGeom>
        </p:spPr>
      </p:pic>
    </p:spTree>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p:cTn id="7" dur="500" fill="hold"/>
                                        <p:tgtEl>
                                          <p:spTgt spid="32773"/>
                                        </p:tgtEl>
                                        <p:attrNameLst>
                                          <p:attrName>ppt_w</p:attrName>
                                        </p:attrNameLst>
                                      </p:cBhvr>
                                      <p:tavLst>
                                        <p:tav tm="0">
                                          <p:val>
                                            <p:fltVal val="0"/>
                                          </p:val>
                                        </p:tav>
                                        <p:tav tm="100000">
                                          <p:val>
                                            <p:strVal val="#ppt_w"/>
                                          </p:val>
                                        </p:tav>
                                      </p:tavLst>
                                    </p:anim>
                                    <p:anim calcmode="lin" valueType="num">
                                      <p:cBhvr>
                                        <p:cTn id="8" dur="500" fill="hold"/>
                                        <p:tgtEl>
                                          <p:spTgt spid="32773"/>
                                        </p:tgtEl>
                                        <p:attrNameLst>
                                          <p:attrName>ppt_h</p:attrName>
                                        </p:attrNameLst>
                                      </p:cBhvr>
                                      <p:tavLst>
                                        <p:tav tm="0">
                                          <p:val>
                                            <p:fltVal val="0"/>
                                          </p:val>
                                        </p:tav>
                                        <p:tav tm="100000">
                                          <p:val>
                                            <p:strVal val="#ppt_h"/>
                                          </p:val>
                                        </p:tav>
                                      </p:tavLst>
                                    </p:anim>
                                    <p:animEffect transition="in" filter="fade">
                                      <p:cBhvr>
                                        <p:cTn id="9" dur="500"/>
                                        <p:tgtEl>
                                          <p:spTgt spid="3277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1"/>
                                        </p:tgtEl>
                                        <p:attrNameLst>
                                          <p:attrName>style.visibility</p:attrName>
                                        </p:attrNameLst>
                                      </p:cBhvr>
                                      <p:to>
                                        <p:strVal val="visible"/>
                                      </p:to>
                                    </p:set>
                                    <p:anim calcmode="lin" valueType="num">
                                      <p:cBhvr>
                                        <p:cTn id="14" dur="500" fill="hold"/>
                                        <p:tgtEl>
                                          <p:spTgt spid="91"/>
                                        </p:tgtEl>
                                        <p:attrNameLst>
                                          <p:attrName>ppt_w</p:attrName>
                                        </p:attrNameLst>
                                      </p:cBhvr>
                                      <p:tavLst>
                                        <p:tav tm="0">
                                          <p:val>
                                            <p:fltVal val="0"/>
                                          </p:val>
                                        </p:tav>
                                        <p:tav tm="100000">
                                          <p:val>
                                            <p:strVal val="#ppt_w"/>
                                          </p:val>
                                        </p:tav>
                                      </p:tavLst>
                                    </p:anim>
                                    <p:anim calcmode="lin" valueType="num">
                                      <p:cBhvr>
                                        <p:cTn id="15" dur="500" fill="hold"/>
                                        <p:tgtEl>
                                          <p:spTgt spid="91"/>
                                        </p:tgtEl>
                                        <p:attrNameLst>
                                          <p:attrName>ppt_h</p:attrName>
                                        </p:attrNameLst>
                                      </p:cBhvr>
                                      <p:tavLst>
                                        <p:tav tm="0">
                                          <p:val>
                                            <p:fltVal val="0"/>
                                          </p:val>
                                        </p:tav>
                                        <p:tav tm="100000">
                                          <p:val>
                                            <p:strVal val="#ppt_h"/>
                                          </p:val>
                                        </p:tav>
                                      </p:tavLst>
                                    </p:anim>
                                    <p:animEffect transition="in" filter="fade">
                                      <p:cBhvr>
                                        <p:cTn id="16"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17"/>
          <p:cNvSpPr>
            <a:spLocks noChangeArrowheads="1"/>
          </p:cNvSpPr>
          <p:nvPr/>
        </p:nvSpPr>
        <p:spPr bwMode="auto">
          <a:xfrm>
            <a:off x="-1" y="1047116"/>
            <a:ext cx="9171885" cy="2376264"/>
          </a:xfrm>
          <a:prstGeom prst="rect">
            <a:avLst/>
          </a:prstGeom>
          <a:solidFill>
            <a:schemeClr val="accent5">
              <a:lumMod val="20000"/>
              <a:lumOff val="80000"/>
            </a:schemeClr>
          </a:solidFill>
          <a:ln w="9525">
            <a:noFill/>
            <a:miter lim="800000"/>
            <a:headEnd/>
            <a:tailEnd/>
          </a:ln>
          <a:effectLst>
            <a:outerShdw blurRad="63500" dist="20000" dir="5400000" rotWithShape="0">
              <a:srgbClr val="000000">
                <a:alpha val="37999"/>
              </a:srgbClr>
            </a:outerShdw>
          </a:effectLst>
        </p:spPr>
        <p:txBody>
          <a:bodyPr anchor="ctr"/>
          <a:lstStyle/>
          <a:p>
            <a:pPr algn="just">
              <a:defRPr/>
            </a:pPr>
            <a:r>
              <a:rPr lang="en-US" altLang="en-US" b="1" dirty="0" smtClean="0">
                <a:solidFill>
                  <a:srgbClr val="000066"/>
                </a:solidFill>
                <a:effectLst>
                  <a:outerShdw blurRad="38100" dist="38100" dir="2700000" algn="tl">
                    <a:srgbClr val="C0C0C0"/>
                  </a:outerShdw>
                </a:effectLst>
                <a:latin typeface="Calibri" charset="0"/>
                <a:ea typeface="ＭＳ Ｐゴシック" charset="-128"/>
              </a:rPr>
              <a:t>EMSO ERIC </a:t>
            </a:r>
            <a:r>
              <a:rPr lang="en-GB" altLang="en-US" dirty="0" smtClean="0">
                <a:solidFill>
                  <a:srgbClr val="000066"/>
                </a:solidFill>
                <a:latin typeface="Calibri" charset="0"/>
                <a:ea typeface="ＭＳ Ｐゴシック" charset="-128"/>
              </a:rPr>
              <a:t>i</a:t>
            </a:r>
            <a:r>
              <a:rPr lang="en-GB" dirty="0" smtClean="0">
                <a:solidFill>
                  <a:srgbClr val="002060"/>
                </a:solidFill>
                <a:latin typeface="Calibri" pitchFamily="-101" charset="0"/>
              </a:rPr>
              <a:t>s the </a:t>
            </a:r>
            <a:r>
              <a:rPr lang="en-US" dirty="0" smtClean="0">
                <a:solidFill>
                  <a:srgbClr val="002060"/>
                </a:solidFill>
                <a:latin typeface="Calibri" pitchFamily="-101" charset="0"/>
              </a:rPr>
              <a:t>Research Infrastructure</a:t>
            </a:r>
            <a:r>
              <a:rPr lang="en-GB" dirty="0" smtClean="0">
                <a:solidFill>
                  <a:srgbClr val="002060"/>
                </a:solidFill>
                <a:latin typeface="Calibri" pitchFamily="-101" charset="0"/>
              </a:rPr>
              <a:t> of</a:t>
            </a:r>
            <a:r>
              <a:rPr lang="en-GB" b="1" dirty="0">
                <a:solidFill>
                  <a:srgbClr val="002060"/>
                </a:solidFill>
                <a:latin typeface="Calibri" pitchFamily="-101" charset="0"/>
              </a:rPr>
              <a:t> </a:t>
            </a:r>
            <a:r>
              <a:rPr lang="en-GB" b="1" i="1" dirty="0" smtClean="0">
                <a:solidFill>
                  <a:srgbClr val="FF0000"/>
                </a:solidFill>
                <a:latin typeface="Calibri" pitchFamily="-101" charset="0"/>
              </a:rPr>
              <a:t>fixed seafloor </a:t>
            </a:r>
            <a:r>
              <a:rPr lang="en-GB" b="1" i="1" dirty="0">
                <a:solidFill>
                  <a:srgbClr val="FF0000"/>
                </a:solidFill>
                <a:latin typeface="Calibri" pitchFamily="-101" charset="0"/>
              </a:rPr>
              <a:t>and </a:t>
            </a:r>
            <a:r>
              <a:rPr lang="en-GB" b="1" i="1" dirty="0" smtClean="0">
                <a:solidFill>
                  <a:srgbClr val="FF0000"/>
                </a:solidFill>
                <a:latin typeface="Calibri" pitchFamily="-101" charset="0"/>
              </a:rPr>
              <a:t>water-column </a:t>
            </a:r>
            <a:r>
              <a:rPr lang="en-GB" b="1" i="1" dirty="0">
                <a:solidFill>
                  <a:srgbClr val="FF0000"/>
                </a:solidFill>
                <a:latin typeface="Calibri" pitchFamily="-101" charset="0"/>
              </a:rPr>
              <a:t>observatories</a:t>
            </a:r>
            <a:r>
              <a:rPr lang="en-GB" dirty="0">
                <a:solidFill>
                  <a:srgbClr val="002060"/>
                </a:solidFill>
                <a:latin typeface="Calibri" pitchFamily="-101" charset="0"/>
              </a:rPr>
              <a:t> constituting a </a:t>
            </a:r>
            <a:r>
              <a:rPr lang="en-GB" dirty="0" smtClean="0">
                <a:solidFill>
                  <a:srgbClr val="002060"/>
                </a:solidFill>
                <a:latin typeface="Calibri" pitchFamily="-101" charset="0"/>
              </a:rPr>
              <a:t>technologically advanced, distributed infrastructure around the European seas. This supports long-term </a:t>
            </a:r>
            <a:r>
              <a:rPr lang="en-GB" dirty="0">
                <a:solidFill>
                  <a:srgbClr val="002060"/>
                </a:solidFill>
                <a:latin typeface="Calibri" pitchFamily="-101" charset="0"/>
              </a:rPr>
              <a:t>monitoring of marine environmental </a:t>
            </a:r>
            <a:r>
              <a:rPr lang="en-GB" dirty="0" smtClean="0">
                <a:solidFill>
                  <a:srgbClr val="002060"/>
                </a:solidFill>
                <a:latin typeface="Calibri" pitchFamily="-101" charset="0"/>
              </a:rPr>
              <a:t>processes </a:t>
            </a:r>
            <a:r>
              <a:rPr lang="en-GB" dirty="0" smtClean="0">
                <a:solidFill>
                  <a:srgbClr val="002060"/>
                </a:solidFill>
                <a:latin typeface="Calibri" pitchFamily="-101" charset="0"/>
                <a:ea typeface="SimSun" pitchFamily="2" charset="-122"/>
              </a:rPr>
              <a:t>and a truly multi- and interdisciplinary range of research areas, including </a:t>
            </a:r>
            <a:r>
              <a:rPr lang="en-GB" b="1" dirty="0" smtClean="0">
                <a:solidFill>
                  <a:srgbClr val="FF0000"/>
                </a:solidFill>
                <a:latin typeface="Calibri" pitchFamily="-101" charset="0"/>
                <a:ea typeface="SimSun" pitchFamily="2" charset="-122"/>
              </a:rPr>
              <a:t>biology, geology, chemistry, physics, engineering, and computer science</a:t>
            </a:r>
          </a:p>
          <a:p>
            <a:pPr algn="just">
              <a:defRPr/>
            </a:pPr>
            <a:r>
              <a:rPr lang="en-GB" altLang="en-US" b="1" dirty="0" smtClean="0">
                <a:solidFill>
                  <a:srgbClr val="000066"/>
                </a:solidFill>
                <a:effectLst>
                  <a:outerShdw blurRad="38100" dist="38100" dir="2700000" algn="tl">
                    <a:srgbClr val="C0C0C0"/>
                  </a:outerShdw>
                </a:effectLst>
                <a:latin typeface="Calibri" charset="0"/>
                <a:ea typeface="ＭＳ Ｐゴシック" charset="-128"/>
              </a:rPr>
              <a:t>EMSO ERIC</a:t>
            </a:r>
            <a:r>
              <a:rPr lang="en-GB" altLang="en-US" b="1" dirty="0" smtClean="0">
                <a:solidFill>
                  <a:srgbClr val="002060"/>
                </a:solidFill>
                <a:effectLst>
                  <a:outerShdw blurRad="38100" dist="38100" dir="2700000" algn="tl">
                    <a:srgbClr val="000000"/>
                  </a:outerShdw>
                </a:effectLst>
                <a:latin typeface="Calibri" pitchFamily="-101" charset="0"/>
                <a:ea typeface="SimSun" pitchFamily="2" charset="-122"/>
              </a:rPr>
              <a:t> </a:t>
            </a:r>
            <a:r>
              <a:rPr lang="en-GB" dirty="0" smtClean="0">
                <a:solidFill>
                  <a:srgbClr val="002060"/>
                </a:solidFill>
                <a:latin typeface="Calibri" pitchFamily="-101" charset="0"/>
                <a:ea typeface="SimSun" pitchFamily="2" charset="-122"/>
              </a:rPr>
              <a:t>provides </a:t>
            </a:r>
            <a:r>
              <a:rPr lang="en-GB" b="1" dirty="0" smtClean="0">
                <a:solidFill>
                  <a:srgbClr val="FF0000"/>
                </a:solidFill>
                <a:latin typeface="Calibri" pitchFamily="-101" charset="0"/>
                <a:ea typeface="SimSun" pitchFamily="2" charset="-122"/>
              </a:rPr>
              <a:t>power, communications, sensors, and data infrastructure </a:t>
            </a:r>
            <a:r>
              <a:rPr lang="en-GB" dirty="0" smtClean="0">
                <a:solidFill>
                  <a:srgbClr val="002060"/>
                </a:solidFill>
                <a:latin typeface="Calibri" pitchFamily="-101" charset="0"/>
                <a:ea typeface="SimSun" pitchFamily="2" charset="-122"/>
              </a:rPr>
              <a:t>for continuous, high resolution, real-time and near-real-time, interactive ocean observations from polar to tropical environments, down to the abyss</a:t>
            </a:r>
            <a:endParaRPr lang="en-US" dirty="0" smtClean="0"/>
          </a:p>
        </p:txBody>
      </p:sp>
      <p:sp>
        <p:nvSpPr>
          <p:cNvPr id="11" name="CasellaDiTesto 8"/>
          <p:cNvSpPr txBox="1"/>
          <p:nvPr/>
        </p:nvSpPr>
        <p:spPr>
          <a:xfrm>
            <a:off x="0" y="332656"/>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3000" b="1" dirty="0" smtClean="0">
                <a:solidFill>
                  <a:srgbClr val="000066"/>
                </a:solidFill>
                <a:latin typeface="Calibri" charset="0"/>
              </a:rPr>
              <a:t>EMSO ERIC Research Infrastructure  </a:t>
            </a:r>
            <a:r>
              <a:rPr lang="en-GB" altLang="en-US" sz="3000" b="1" dirty="0" smtClean="0">
                <a:solidFill>
                  <a:srgbClr val="002060"/>
                </a:solidFill>
                <a:latin typeface="Calibri" charset="0"/>
                <a:ea typeface="AppleGothic" charset="-127"/>
                <a:cs typeface="Calibri" charset="0"/>
              </a:rPr>
              <a:t> </a:t>
            </a:r>
          </a:p>
        </p:txBody>
      </p:sp>
      <p:pic>
        <p:nvPicPr>
          <p:cNvPr id="12" name="Picture 3"/>
          <p:cNvPicPr>
            <a:picLocks noChangeAspect="1" noChangeArrowheads="1"/>
          </p:cNvPicPr>
          <p:nvPr/>
        </p:nvPicPr>
        <p:blipFill>
          <a:blip r:embed="rId3" cstate="print"/>
          <a:srcRect/>
          <a:stretch>
            <a:fillRect/>
          </a:stretch>
        </p:blipFill>
        <p:spPr bwMode="auto">
          <a:xfrm>
            <a:off x="289076" y="3524978"/>
            <a:ext cx="2708275" cy="1656437"/>
          </a:xfrm>
          <a:prstGeom prst="rect">
            <a:avLst/>
          </a:prstGeom>
          <a:noFill/>
          <a:ln w="9525">
            <a:noFill/>
            <a:miter lim="800000"/>
            <a:headEnd/>
            <a:tailEnd/>
          </a:ln>
        </p:spPr>
      </p:pic>
      <p:sp>
        <p:nvSpPr>
          <p:cNvPr id="13" name="Rettangolo 11"/>
          <p:cNvSpPr/>
          <p:nvPr/>
        </p:nvSpPr>
        <p:spPr>
          <a:xfrm>
            <a:off x="3130474" y="4147380"/>
            <a:ext cx="5964227" cy="1477328"/>
          </a:xfrm>
          <a:prstGeom prst="rect">
            <a:avLst/>
          </a:prstGeom>
        </p:spPr>
        <p:txBody>
          <a:bodyPr wrap="square">
            <a:spAutoFit/>
          </a:bodyPr>
          <a:lstStyle/>
          <a:p>
            <a:pPr algn="just"/>
            <a:r>
              <a:rPr lang="en-GB" b="1" dirty="0" smtClean="0">
                <a:solidFill>
                  <a:srgbClr val="002060"/>
                </a:solidFill>
                <a:latin typeface="Calibri" pitchFamily="-101" charset="0"/>
              </a:rPr>
              <a:t>The observation data are collected </a:t>
            </a:r>
            <a:r>
              <a:rPr lang="en-GB" b="1" dirty="0" smtClean="0">
                <a:solidFill>
                  <a:srgbClr val="FF0000"/>
                </a:solidFill>
                <a:latin typeface="Calibri" pitchFamily="-101" charset="0"/>
              </a:rPr>
              <a:t>from the ocean’s surface, through the water column to sub-seafloor </a:t>
            </a:r>
            <a:r>
              <a:rPr lang="en-GB" b="1" dirty="0" smtClean="0">
                <a:solidFill>
                  <a:srgbClr val="002060"/>
                </a:solidFill>
                <a:latin typeface="Calibri" pitchFamily="-101" charset="0"/>
              </a:rPr>
              <a:t>across geo-hazard, physical, biogeochemical, and ecological themes. Presently, </a:t>
            </a:r>
            <a:r>
              <a:rPr lang="en-GB" b="1" dirty="0" smtClean="0">
                <a:solidFill>
                  <a:srgbClr val="FF0000"/>
                </a:solidFill>
                <a:latin typeface="Calibri" pitchFamily="-101" charset="0"/>
              </a:rPr>
              <a:t>11 deep-sea and 4 shallow nodes </a:t>
            </a:r>
            <a:r>
              <a:rPr lang="en-GB" b="1" dirty="0" smtClean="0">
                <a:solidFill>
                  <a:srgbClr val="002060"/>
                </a:solidFill>
                <a:latin typeface="Calibri" pitchFamily="-101" charset="0"/>
              </a:rPr>
              <a:t>span from the Arctic through the Atlantic and Mediterranean, to the Black Sea</a:t>
            </a:r>
            <a:endParaRPr lang="en-US" b="1" dirty="0" smtClean="0">
              <a:solidFill>
                <a:srgbClr val="002060"/>
              </a:solidFill>
              <a:latin typeface="Calibri" pitchFamily="-101" charset="0"/>
            </a:endParaRPr>
          </a:p>
        </p:txBody>
      </p:sp>
      <p:sp>
        <p:nvSpPr>
          <p:cNvPr id="14" name="Segnaposto contenuto 2"/>
          <p:cNvSpPr txBox="1">
            <a:spLocks/>
          </p:cNvSpPr>
          <p:nvPr/>
        </p:nvSpPr>
        <p:spPr bwMode="auto">
          <a:xfrm>
            <a:off x="0" y="5304965"/>
            <a:ext cx="3207658" cy="1553035"/>
          </a:xfrm>
          <a:prstGeom prst="rect">
            <a:avLst/>
          </a:prstGeom>
          <a:noFill/>
          <a:ln w="9525">
            <a:noFill/>
            <a:miter lim="800000"/>
            <a:headEnd/>
            <a:tailEnd/>
          </a:ln>
        </p:spPr>
        <p:txBody>
          <a:bodyPr lIns="91420" tIns="45711" rIns="91420" bIns="45711"/>
          <a:lstStyle/>
          <a:p>
            <a:pPr marL="392113" lvl="1" indent="-96838" defTabSz="1008063">
              <a:lnSpc>
                <a:spcPct val="90000"/>
              </a:lnSpc>
            </a:pPr>
            <a:r>
              <a:rPr lang="en-US" altLang="en-US" sz="1400" b="1" dirty="0">
                <a:solidFill>
                  <a:srgbClr val="002060"/>
                </a:solidFill>
              </a:rPr>
              <a:t>RI for Challenges such as: </a:t>
            </a:r>
          </a:p>
          <a:p>
            <a:pPr marL="392113" lvl="1" indent="-96838" defTabSz="1008063">
              <a:lnSpc>
                <a:spcPct val="90000"/>
              </a:lnSpc>
            </a:pPr>
            <a:endParaRPr lang="it-IT" altLang="en-US" sz="500" b="1" dirty="0">
              <a:solidFill>
                <a:srgbClr val="002060"/>
              </a:solidFill>
              <a:latin typeface="Calibri" pitchFamily="34" charset="0"/>
            </a:endParaRPr>
          </a:p>
          <a:p>
            <a:pPr marL="392113" lvl="1" indent="-96838" defTabSz="1008063">
              <a:lnSpc>
                <a:spcPct val="90000"/>
              </a:lnSpc>
              <a:buFontTx/>
              <a:buBlip>
                <a:blip r:embed="rId4"/>
              </a:buBlip>
            </a:pPr>
            <a:r>
              <a:rPr lang="en-US" altLang="en-US" sz="1400" b="1" dirty="0">
                <a:solidFill>
                  <a:srgbClr val="002060"/>
                </a:solidFill>
                <a:latin typeface="Calibri" pitchFamily="34" charset="0"/>
              </a:rPr>
              <a:t> Global ocean warming  and</a:t>
            </a:r>
          </a:p>
          <a:p>
            <a:pPr marL="392113" lvl="1" indent="-96838" defTabSz="1008063">
              <a:lnSpc>
                <a:spcPct val="90000"/>
              </a:lnSpc>
            </a:pPr>
            <a:r>
              <a:rPr lang="en-US" altLang="en-US" sz="1400" b="1" dirty="0">
                <a:solidFill>
                  <a:srgbClr val="002060"/>
                </a:solidFill>
                <a:latin typeface="Calibri" pitchFamily="34" charset="0"/>
              </a:rPr>
              <a:t>        acidification</a:t>
            </a:r>
          </a:p>
          <a:p>
            <a:pPr marL="392113" lvl="1" indent="-96838" defTabSz="1008063">
              <a:lnSpc>
                <a:spcPct val="90000"/>
              </a:lnSpc>
              <a:buFontTx/>
              <a:buBlip>
                <a:blip r:embed="rId4"/>
              </a:buBlip>
            </a:pPr>
            <a:r>
              <a:rPr lang="en-US" altLang="en-US" sz="1400" b="1" dirty="0">
                <a:solidFill>
                  <a:srgbClr val="002060"/>
                </a:solidFill>
                <a:latin typeface="Calibri" pitchFamily="34" charset="0"/>
              </a:rPr>
              <a:t>  Impact and sustainability of </a:t>
            </a:r>
          </a:p>
          <a:p>
            <a:pPr marL="392113" lvl="1" indent="-96838" defTabSz="1008063">
              <a:lnSpc>
                <a:spcPct val="90000"/>
              </a:lnSpc>
            </a:pPr>
            <a:r>
              <a:rPr lang="en-US" altLang="en-US" sz="1400" b="1" dirty="0">
                <a:solidFill>
                  <a:srgbClr val="002060"/>
                </a:solidFill>
                <a:latin typeface="Calibri" pitchFamily="34" charset="0"/>
              </a:rPr>
              <a:t>        marine resource exploitation</a:t>
            </a:r>
          </a:p>
          <a:p>
            <a:pPr marL="392113" lvl="1" indent="-96838" defTabSz="1008063">
              <a:lnSpc>
                <a:spcPct val="90000"/>
              </a:lnSpc>
              <a:buFontTx/>
              <a:buBlip>
                <a:blip r:embed="rId4"/>
              </a:buBlip>
            </a:pPr>
            <a:r>
              <a:rPr lang="en-US" altLang="en-US" sz="1400" b="1" dirty="0">
                <a:solidFill>
                  <a:srgbClr val="002060"/>
                </a:solidFill>
                <a:latin typeface="Calibri" pitchFamily="34" charset="0"/>
              </a:rPr>
              <a:t> Real-time observations of</a:t>
            </a:r>
          </a:p>
          <a:p>
            <a:pPr marL="392113" lvl="1" indent="-96838" defTabSz="1008063">
              <a:lnSpc>
                <a:spcPct val="90000"/>
              </a:lnSpc>
            </a:pPr>
            <a:r>
              <a:rPr lang="en-US" altLang="en-US" sz="1400" b="1" dirty="0">
                <a:solidFill>
                  <a:srgbClr val="002060"/>
                </a:solidFill>
                <a:latin typeface="Calibri" pitchFamily="34" charset="0"/>
              </a:rPr>
              <a:t>        earthquakes and tsunamis</a:t>
            </a:r>
          </a:p>
          <a:p>
            <a:pPr marL="392113" lvl="1" indent="-96838" defTabSz="1008063">
              <a:lnSpc>
                <a:spcPct val="90000"/>
              </a:lnSpc>
              <a:buFontTx/>
              <a:buBlip>
                <a:blip r:embed="rId4"/>
              </a:buBlip>
            </a:pPr>
            <a:endParaRPr lang="it-IT" altLang="en-US" sz="1400" b="1" dirty="0">
              <a:solidFill>
                <a:srgbClr val="002060"/>
              </a:solidFill>
              <a:latin typeface="Calibri" pitchFamily="34" charset="0"/>
            </a:endParaRPr>
          </a:p>
        </p:txBody>
      </p:sp>
    </p:spTree>
  </p:cSld>
  <p:clrMapOvr>
    <a:masterClrMapping/>
  </p:clrMapOvr>
  <p:transition spd="med">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ettangolo 11"/>
          <p:cNvSpPr/>
          <p:nvPr/>
        </p:nvSpPr>
        <p:spPr>
          <a:xfrm>
            <a:off x="4203290" y="5524163"/>
            <a:ext cx="287072" cy="2098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idx="4294967295"/>
          </p:nvPr>
        </p:nvSpPr>
        <p:spPr>
          <a:xfrm>
            <a:off x="0" y="1122585"/>
            <a:ext cx="9144000" cy="866255"/>
          </a:xfrm>
          <a:prstGeom prst="rect">
            <a:avLst/>
          </a:prstGeom>
        </p:spPr>
        <p:txBody>
          <a:bodyPr>
            <a:normAutofit/>
          </a:bodyPr>
          <a:lstStyle/>
          <a:p>
            <a:r>
              <a:rPr lang="it-IT" sz="2400" b="1" dirty="0" smtClean="0">
                <a:solidFill>
                  <a:schemeClr val="tx2"/>
                </a:solidFill>
                <a:effectLst/>
              </a:rPr>
              <a:t>Water Column (mooring) - WC-SN1</a:t>
            </a:r>
            <a:endParaRPr lang="it-IT" sz="2400" b="1" dirty="0">
              <a:solidFill>
                <a:schemeClr val="tx2"/>
              </a:solidFill>
              <a:effectLst/>
            </a:endParaRPr>
          </a:p>
        </p:txBody>
      </p:sp>
      <p:sp>
        <p:nvSpPr>
          <p:cNvPr id="4" name="Rettangolo 3"/>
          <p:cNvSpPr/>
          <p:nvPr/>
        </p:nvSpPr>
        <p:spPr>
          <a:xfrm>
            <a:off x="0" y="1628800"/>
            <a:ext cx="5444203" cy="369332"/>
          </a:xfrm>
          <a:prstGeom prst="rect">
            <a:avLst/>
          </a:prstGeom>
        </p:spPr>
        <p:txBody>
          <a:bodyPr wrap="square">
            <a:spAutoFit/>
          </a:bodyPr>
          <a:lstStyle/>
          <a:p>
            <a:r>
              <a:rPr lang="it-IT" b="1" i="1" dirty="0" smtClean="0">
                <a:solidFill>
                  <a:srgbClr val="002060"/>
                </a:solidFill>
              </a:rPr>
              <a:t>Physical and biogeochemical parametres</a:t>
            </a:r>
            <a:endParaRPr lang="it-IT" b="1" i="1" dirty="0">
              <a:solidFill>
                <a:srgbClr val="002060"/>
              </a:solidFill>
            </a:endParaRPr>
          </a:p>
        </p:txBody>
      </p:sp>
      <p:cxnSp>
        <p:nvCxnSpPr>
          <p:cNvPr id="6" name="Connettore 4 5"/>
          <p:cNvCxnSpPr/>
          <p:nvPr/>
        </p:nvCxnSpPr>
        <p:spPr>
          <a:xfrm>
            <a:off x="1763688" y="2996952"/>
            <a:ext cx="3166998" cy="2735996"/>
          </a:xfrm>
          <a:prstGeom prst="bentConnector3">
            <a:avLst>
              <a:gd name="adj1" fmla="val 82482"/>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4" descr="photo"/>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flipH="1">
            <a:off x="6259604" y="1052736"/>
            <a:ext cx="688660" cy="205063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Immagine 4"/>
          <p:cNvPicPr>
            <a:picLocks noChangeAspect="1"/>
          </p:cNvPicPr>
          <p:nvPr/>
        </p:nvPicPr>
        <p:blipFill>
          <a:blip r:embed="rId4" cstate="print"/>
          <a:stretch>
            <a:fillRect/>
          </a:stretch>
        </p:blipFill>
        <p:spPr>
          <a:xfrm>
            <a:off x="5868144" y="3068960"/>
            <a:ext cx="1502297" cy="3284627"/>
          </a:xfrm>
          <a:prstGeom prst="rect">
            <a:avLst/>
          </a:prstGeom>
        </p:spPr>
      </p:pic>
      <p:grpSp>
        <p:nvGrpSpPr>
          <p:cNvPr id="3" name="Gruppo 19"/>
          <p:cNvGrpSpPr>
            <a:grpSpLocks/>
          </p:cNvGrpSpPr>
          <p:nvPr/>
        </p:nvGrpSpPr>
        <p:grpSpPr bwMode="auto">
          <a:xfrm rot="2140653">
            <a:off x="7015065" y="1418206"/>
            <a:ext cx="509146" cy="753985"/>
            <a:chOff x="3523294" y="3352801"/>
            <a:chExt cx="1016958" cy="705280"/>
          </a:xfrm>
        </p:grpSpPr>
        <p:sp>
          <p:nvSpPr>
            <p:cNvPr id="22" name="Arc 8"/>
            <p:cNvSpPr>
              <a:spLocks/>
            </p:cNvSpPr>
            <p:nvPr/>
          </p:nvSpPr>
          <p:spPr bwMode="auto">
            <a:xfrm rot="427701">
              <a:off x="3942135" y="3352801"/>
              <a:ext cx="598117" cy="385998"/>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sp>
          <p:nvSpPr>
            <p:cNvPr id="23" name="Arc 8"/>
            <p:cNvSpPr>
              <a:spLocks/>
            </p:cNvSpPr>
            <p:nvPr/>
          </p:nvSpPr>
          <p:spPr bwMode="auto">
            <a:xfrm rot="427701">
              <a:off x="3786656" y="3541829"/>
              <a:ext cx="539416" cy="338343"/>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sp>
          <p:nvSpPr>
            <p:cNvPr id="24" name="Arc 8"/>
            <p:cNvSpPr>
              <a:spLocks/>
            </p:cNvSpPr>
            <p:nvPr/>
          </p:nvSpPr>
          <p:spPr bwMode="auto">
            <a:xfrm rot="427701">
              <a:off x="3648628" y="3713384"/>
              <a:ext cx="499754" cy="262097"/>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sp>
          <p:nvSpPr>
            <p:cNvPr id="25" name="Arc 8"/>
            <p:cNvSpPr>
              <a:spLocks/>
            </p:cNvSpPr>
            <p:nvPr/>
          </p:nvSpPr>
          <p:spPr bwMode="auto">
            <a:xfrm rot="427701">
              <a:off x="3523294" y="3886526"/>
              <a:ext cx="464849" cy="171555"/>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grpSp>
      <p:grpSp>
        <p:nvGrpSpPr>
          <p:cNvPr id="7" name="Gruppo 19"/>
          <p:cNvGrpSpPr>
            <a:grpSpLocks/>
          </p:cNvGrpSpPr>
          <p:nvPr/>
        </p:nvGrpSpPr>
        <p:grpSpPr bwMode="auto">
          <a:xfrm rot="16200000">
            <a:off x="5261406" y="5403890"/>
            <a:ext cx="440690" cy="667374"/>
            <a:chOff x="3523294" y="3352801"/>
            <a:chExt cx="1016958" cy="705280"/>
          </a:xfrm>
        </p:grpSpPr>
        <p:sp>
          <p:nvSpPr>
            <p:cNvPr id="29" name="Arc 8"/>
            <p:cNvSpPr>
              <a:spLocks/>
            </p:cNvSpPr>
            <p:nvPr/>
          </p:nvSpPr>
          <p:spPr bwMode="auto">
            <a:xfrm rot="427701">
              <a:off x="3942135" y="3352801"/>
              <a:ext cx="598117" cy="385998"/>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sp>
          <p:nvSpPr>
            <p:cNvPr id="30" name="Arc 8"/>
            <p:cNvSpPr>
              <a:spLocks/>
            </p:cNvSpPr>
            <p:nvPr/>
          </p:nvSpPr>
          <p:spPr bwMode="auto">
            <a:xfrm rot="427701">
              <a:off x="3786656" y="3541829"/>
              <a:ext cx="539416" cy="338343"/>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sp>
          <p:nvSpPr>
            <p:cNvPr id="31" name="Arc 8"/>
            <p:cNvSpPr>
              <a:spLocks/>
            </p:cNvSpPr>
            <p:nvPr/>
          </p:nvSpPr>
          <p:spPr bwMode="auto">
            <a:xfrm rot="427701">
              <a:off x="3648628" y="3713384"/>
              <a:ext cx="499754" cy="262097"/>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sp>
          <p:nvSpPr>
            <p:cNvPr id="32" name="Arc 8"/>
            <p:cNvSpPr>
              <a:spLocks/>
            </p:cNvSpPr>
            <p:nvPr/>
          </p:nvSpPr>
          <p:spPr bwMode="auto">
            <a:xfrm rot="427701">
              <a:off x="3523294" y="3886526"/>
              <a:ext cx="464849" cy="171555"/>
            </a:xfrm>
            <a:custGeom>
              <a:avLst/>
              <a:gdLst>
                <a:gd name="G0" fmla="+- 0 0 0"/>
                <a:gd name="G1" fmla="+- 21501 0 0"/>
                <a:gd name="G2" fmla="+- 21600 0 0"/>
                <a:gd name="T0" fmla="*/ 2071 w 21518"/>
                <a:gd name="T1" fmla="*/ 0 h 21501"/>
                <a:gd name="T2" fmla="*/ 21518 w 21518"/>
                <a:gd name="T3" fmla="*/ 19625 h 21501"/>
                <a:gd name="T4" fmla="*/ 0 w 21518"/>
                <a:gd name="T5" fmla="*/ 21501 h 21501"/>
              </a:gdLst>
              <a:ahLst/>
              <a:cxnLst>
                <a:cxn ang="0">
                  <a:pos x="T0" y="T1"/>
                </a:cxn>
                <a:cxn ang="0">
                  <a:pos x="T2" y="T3"/>
                </a:cxn>
                <a:cxn ang="0">
                  <a:pos x="T4" y="T5"/>
                </a:cxn>
              </a:cxnLst>
              <a:rect l="0" t="0" r="r" b="b"/>
              <a:pathLst>
                <a:path w="21518" h="21501" fill="none" extrusionOk="0">
                  <a:moveTo>
                    <a:pt x="2070" y="0"/>
                  </a:moveTo>
                  <a:cubicBezTo>
                    <a:pt x="12436" y="998"/>
                    <a:pt x="20613" y="9250"/>
                    <a:pt x="21518" y="19624"/>
                  </a:cubicBezTo>
                </a:path>
                <a:path w="21518" h="21501" stroke="0" extrusionOk="0">
                  <a:moveTo>
                    <a:pt x="2070" y="0"/>
                  </a:moveTo>
                  <a:cubicBezTo>
                    <a:pt x="12436" y="998"/>
                    <a:pt x="20613" y="9250"/>
                    <a:pt x="21518" y="19624"/>
                  </a:cubicBezTo>
                  <a:lnTo>
                    <a:pt x="0" y="21501"/>
                  </a:lnTo>
                  <a:close/>
                </a:path>
              </a:pathLst>
            </a:custGeom>
            <a:noFill/>
            <a:ln>
              <a:solidFill>
                <a:schemeClr val="tx2"/>
              </a:solidFill>
              <a:headEnd/>
              <a:tailEnd/>
            </a:ln>
          </p:spPr>
          <p:style>
            <a:lnRef idx="2">
              <a:schemeClr val="accent5">
                <a:shade val="50000"/>
              </a:schemeClr>
            </a:lnRef>
            <a:fillRef idx="1">
              <a:schemeClr val="accent5"/>
            </a:fillRef>
            <a:effectRef idx="0">
              <a:schemeClr val="accent5"/>
            </a:effectRef>
            <a:fontRef idx="minor">
              <a:schemeClr val="lt1"/>
            </a:fontRef>
          </p:style>
          <p:txBody>
            <a:bodyPr wrap="none" anchor="ctr"/>
            <a:lstStyle/>
            <a:p>
              <a:pPr fontAlgn="auto">
                <a:spcBef>
                  <a:spcPts val="0"/>
                </a:spcBef>
                <a:spcAft>
                  <a:spcPts val="0"/>
                </a:spcAft>
                <a:defRPr/>
              </a:pPr>
              <a:endParaRPr lang="it-IT" kern="0">
                <a:solidFill>
                  <a:sysClr val="windowText" lastClr="000000"/>
                </a:solidFill>
              </a:endParaRPr>
            </a:p>
          </p:txBody>
        </p:sp>
      </p:grpSp>
      <p:sp>
        <p:nvSpPr>
          <p:cNvPr id="10" name="CasellaDiTesto 9"/>
          <p:cNvSpPr txBox="1"/>
          <p:nvPr/>
        </p:nvSpPr>
        <p:spPr>
          <a:xfrm>
            <a:off x="7372674" y="3933056"/>
            <a:ext cx="1735830" cy="830997"/>
          </a:xfrm>
          <a:prstGeom prst="rect">
            <a:avLst/>
          </a:prstGeom>
          <a:noFill/>
        </p:spPr>
        <p:txBody>
          <a:bodyPr wrap="square" rtlCol="0">
            <a:spAutoFit/>
          </a:bodyPr>
          <a:lstStyle/>
          <a:p>
            <a:pPr algn="ctr"/>
            <a:r>
              <a:rPr lang="it-IT" sz="1600" dirty="0" smtClean="0">
                <a:solidFill>
                  <a:srgbClr val="002060"/>
                </a:solidFill>
              </a:rPr>
              <a:t>Phase 1 implemented</a:t>
            </a:r>
          </a:p>
          <a:p>
            <a:pPr algn="ctr"/>
            <a:r>
              <a:rPr lang="it-IT" sz="1600" dirty="0" smtClean="0">
                <a:solidFill>
                  <a:srgbClr val="002060"/>
                </a:solidFill>
              </a:rPr>
              <a:t>March 2015</a:t>
            </a:r>
            <a:endParaRPr lang="it-IT" sz="1600" dirty="0">
              <a:solidFill>
                <a:srgbClr val="002060"/>
              </a:solidFill>
            </a:endParaRPr>
          </a:p>
        </p:txBody>
      </p:sp>
      <p:pic>
        <p:nvPicPr>
          <p:cNvPr id="11" name="Immagin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61972" y="5451291"/>
            <a:ext cx="675010" cy="599243"/>
          </a:xfrm>
          <a:prstGeom prst="rect">
            <a:avLst/>
          </a:prstGeom>
        </p:spPr>
      </p:pic>
      <p:grpSp>
        <p:nvGrpSpPr>
          <p:cNvPr id="8" name="Group 35"/>
          <p:cNvGrpSpPr/>
          <p:nvPr/>
        </p:nvGrpSpPr>
        <p:grpSpPr>
          <a:xfrm>
            <a:off x="179512" y="2060848"/>
            <a:ext cx="3317517" cy="2016224"/>
            <a:chOff x="5148064" y="4077072"/>
            <a:chExt cx="3605549" cy="2231653"/>
          </a:xfrm>
        </p:grpSpPr>
        <p:pic>
          <p:nvPicPr>
            <p:cNvPr id="37" name="Picture 232" descr="area interesse"/>
            <p:cNvPicPr>
              <a:picLocks noChangeAspect="1" noChangeArrowheads="1"/>
            </p:cNvPicPr>
            <p:nvPr/>
          </p:nvPicPr>
          <p:blipFill>
            <a:blip r:embed="rId6" cstate="print"/>
            <a:srcRect l="22842" t="53082"/>
            <a:stretch>
              <a:fillRect/>
            </a:stretch>
          </p:blipFill>
          <p:spPr bwMode="auto">
            <a:xfrm>
              <a:off x="5148064" y="4077072"/>
              <a:ext cx="3605549" cy="2231653"/>
            </a:xfrm>
            <a:prstGeom prst="rect">
              <a:avLst/>
            </a:prstGeom>
            <a:noFill/>
            <a:ln w="9525">
              <a:noFill/>
              <a:miter lim="800000"/>
              <a:headEnd/>
              <a:tailEnd/>
            </a:ln>
          </p:spPr>
        </p:pic>
        <p:sp>
          <p:nvSpPr>
            <p:cNvPr id="38" name="Text Box 189"/>
            <p:cNvSpPr txBox="1">
              <a:spLocks noChangeAspect="1" noChangeArrowheads="1"/>
            </p:cNvSpPr>
            <p:nvPr/>
          </p:nvSpPr>
          <p:spPr bwMode="auto">
            <a:xfrm>
              <a:off x="6964410" y="5018284"/>
              <a:ext cx="1390615" cy="347610"/>
            </a:xfrm>
            <a:prstGeom prst="rect">
              <a:avLst/>
            </a:prstGeom>
            <a:noFill/>
            <a:ln w="9525">
              <a:noFill/>
              <a:miter lim="800000"/>
              <a:headEnd/>
              <a:tailEnd/>
            </a:ln>
          </p:spPr>
          <p:txBody>
            <a:bodyPr>
              <a:spAutoFit/>
            </a:bodyPr>
            <a:lstStyle/>
            <a:p>
              <a:pPr algn="ctr">
                <a:lnSpc>
                  <a:spcPct val="70000"/>
                </a:lnSpc>
              </a:pPr>
              <a:r>
                <a:rPr lang="it-IT" sz="1000" b="1" dirty="0">
                  <a:solidFill>
                    <a:schemeClr val="bg1"/>
                  </a:solidFill>
                  <a:cs typeface="Arial" charset="0"/>
                </a:rPr>
                <a:t>EMSO</a:t>
              </a:r>
              <a:r>
                <a:rPr lang="it-IT" sz="1400" b="1" dirty="0">
                  <a:solidFill>
                    <a:schemeClr val="bg1"/>
                  </a:solidFill>
                  <a:cs typeface="Arial" charset="0"/>
                </a:rPr>
                <a:t> </a:t>
              </a:r>
            </a:p>
            <a:p>
              <a:pPr algn="ctr">
                <a:lnSpc>
                  <a:spcPct val="70000"/>
                </a:lnSpc>
              </a:pPr>
              <a:r>
                <a:rPr lang="it-IT" sz="1000" b="1" dirty="0">
                  <a:solidFill>
                    <a:schemeClr val="bg1"/>
                  </a:solidFill>
                  <a:cs typeface="Arial" charset="0"/>
                </a:rPr>
                <a:t>Cabled nodes</a:t>
              </a:r>
            </a:p>
          </p:txBody>
        </p:sp>
        <p:sp>
          <p:nvSpPr>
            <p:cNvPr id="39" name="Text Box 208"/>
            <p:cNvSpPr txBox="1">
              <a:spLocks noChangeArrowheads="1"/>
            </p:cNvSpPr>
            <p:nvPr/>
          </p:nvSpPr>
          <p:spPr bwMode="auto">
            <a:xfrm>
              <a:off x="6135755" y="4851623"/>
              <a:ext cx="792144" cy="274595"/>
            </a:xfrm>
            <a:prstGeom prst="rect">
              <a:avLst/>
            </a:prstGeom>
            <a:noFill/>
            <a:ln w="9525">
              <a:noFill/>
              <a:miter lim="800000"/>
              <a:headEnd/>
              <a:tailEnd/>
            </a:ln>
          </p:spPr>
          <p:txBody>
            <a:bodyPr>
              <a:spAutoFit/>
            </a:bodyPr>
            <a:lstStyle/>
            <a:p>
              <a:r>
                <a:rPr lang="en-US" sz="1200" b="1">
                  <a:solidFill>
                    <a:schemeClr val="bg1"/>
                  </a:solidFill>
                  <a:cs typeface="Arial" charset="0"/>
                </a:rPr>
                <a:t>INFN</a:t>
              </a:r>
            </a:p>
          </p:txBody>
        </p:sp>
        <p:sp>
          <p:nvSpPr>
            <p:cNvPr id="40" name="Text Box 209"/>
            <p:cNvSpPr txBox="1">
              <a:spLocks noChangeArrowheads="1"/>
            </p:cNvSpPr>
            <p:nvPr/>
          </p:nvSpPr>
          <p:spPr bwMode="auto">
            <a:xfrm>
              <a:off x="6135755" y="5224628"/>
              <a:ext cx="792144" cy="274596"/>
            </a:xfrm>
            <a:prstGeom prst="rect">
              <a:avLst/>
            </a:prstGeom>
            <a:noFill/>
            <a:ln w="9525">
              <a:noFill/>
              <a:miter lim="800000"/>
              <a:headEnd/>
              <a:tailEnd/>
            </a:ln>
          </p:spPr>
          <p:txBody>
            <a:bodyPr>
              <a:spAutoFit/>
            </a:bodyPr>
            <a:lstStyle/>
            <a:p>
              <a:r>
                <a:rPr lang="en-US" sz="1200" b="1">
                  <a:solidFill>
                    <a:schemeClr val="bg1"/>
                  </a:solidFill>
                  <a:cs typeface="Arial" charset="0"/>
                </a:rPr>
                <a:t>INFN</a:t>
              </a:r>
            </a:p>
          </p:txBody>
        </p:sp>
        <p:sp>
          <p:nvSpPr>
            <p:cNvPr id="41" name="Text Box 213"/>
            <p:cNvSpPr txBox="1">
              <a:spLocks noChangeArrowheads="1"/>
            </p:cNvSpPr>
            <p:nvPr/>
          </p:nvSpPr>
          <p:spPr bwMode="auto">
            <a:xfrm>
              <a:off x="6208778" y="4677024"/>
              <a:ext cx="793731" cy="274596"/>
            </a:xfrm>
            <a:prstGeom prst="rect">
              <a:avLst/>
            </a:prstGeom>
            <a:noFill/>
            <a:ln w="9525">
              <a:noFill/>
              <a:miter lim="800000"/>
              <a:headEnd/>
              <a:tailEnd/>
            </a:ln>
          </p:spPr>
          <p:txBody>
            <a:bodyPr>
              <a:spAutoFit/>
            </a:bodyPr>
            <a:lstStyle/>
            <a:p>
              <a:r>
                <a:rPr lang="en-US" sz="1200" b="1" dirty="0">
                  <a:solidFill>
                    <a:schemeClr val="bg1"/>
                  </a:solidFill>
                  <a:cs typeface="Arial" charset="0"/>
                </a:rPr>
                <a:t>INGV</a:t>
              </a:r>
            </a:p>
          </p:txBody>
        </p:sp>
        <p:pic>
          <p:nvPicPr>
            <p:cNvPr id="42" name="Picture 2" descr="cavi,cavi elettrici,comunicazioni,forniture elettriche,industria,rotoli di cavo"/>
            <p:cNvPicPr>
              <a:picLocks noChangeAspect="1" noChangeArrowheads="1"/>
            </p:cNvPicPr>
            <p:nvPr/>
          </p:nvPicPr>
          <p:blipFill>
            <a:blip r:embed="rId7" cstate="print"/>
            <a:srcRect/>
            <a:stretch>
              <a:fillRect/>
            </a:stretch>
          </p:blipFill>
          <p:spPr bwMode="auto">
            <a:xfrm>
              <a:off x="6758788" y="4813627"/>
              <a:ext cx="206309" cy="202242"/>
            </a:xfrm>
            <a:prstGeom prst="rect">
              <a:avLst/>
            </a:prstGeom>
            <a:noFill/>
            <a:ln w="9525">
              <a:noFill/>
              <a:miter lim="800000"/>
              <a:headEnd/>
              <a:tailEnd/>
            </a:ln>
          </p:spPr>
        </p:pic>
        <p:pic>
          <p:nvPicPr>
            <p:cNvPr id="43" name="Picture 2" descr="cavi,cavi elettrici,comunicazioni,forniture elettriche,industria,rotoli di cavo"/>
            <p:cNvPicPr>
              <a:picLocks noChangeAspect="1" noChangeArrowheads="1"/>
            </p:cNvPicPr>
            <p:nvPr/>
          </p:nvPicPr>
          <p:blipFill>
            <a:blip r:embed="rId7" cstate="print"/>
            <a:srcRect/>
            <a:stretch>
              <a:fillRect/>
            </a:stretch>
          </p:blipFill>
          <p:spPr bwMode="auto">
            <a:xfrm>
              <a:off x="6827053" y="5492263"/>
              <a:ext cx="206309" cy="202243"/>
            </a:xfrm>
            <a:prstGeom prst="rect">
              <a:avLst/>
            </a:prstGeom>
            <a:noFill/>
            <a:ln w="9525">
              <a:noFill/>
              <a:miter lim="800000"/>
              <a:headEnd/>
              <a:tailEnd/>
            </a:ln>
          </p:spPr>
        </p:pic>
        <p:cxnSp>
          <p:nvCxnSpPr>
            <p:cNvPr id="44" name="Connettore 1 77"/>
            <p:cNvCxnSpPr/>
            <p:nvPr/>
          </p:nvCxnSpPr>
          <p:spPr bwMode="auto">
            <a:xfrm>
              <a:off x="6964363" y="5016500"/>
              <a:ext cx="276225" cy="1365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Connettore 1 78"/>
            <p:cNvCxnSpPr/>
            <p:nvPr/>
          </p:nvCxnSpPr>
          <p:spPr bwMode="auto">
            <a:xfrm flipV="1">
              <a:off x="7032625" y="5357813"/>
              <a:ext cx="207963" cy="127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Text Box 211"/>
            <p:cNvSpPr txBox="1">
              <a:spLocks noChangeArrowheads="1"/>
            </p:cNvSpPr>
            <p:nvPr/>
          </p:nvSpPr>
          <p:spPr bwMode="auto">
            <a:xfrm>
              <a:off x="7170780" y="5561127"/>
              <a:ext cx="1514438" cy="487288"/>
            </a:xfrm>
            <a:prstGeom prst="rect">
              <a:avLst/>
            </a:prstGeom>
            <a:noFill/>
            <a:ln w="9525">
              <a:noFill/>
              <a:miter lim="800000"/>
              <a:headEnd/>
              <a:tailEnd/>
            </a:ln>
          </p:spPr>
          <p:txBody>
            <a:bodyPr>
              <a:spAutoFit/>
            </a:bodyPr>
            <a:lstStyle/>
            <a:p>
              <a:pPr algn="ctr"/>
              <a:r>
                <a:rPr lang="en-US" sz="1200" b="1">
                  <a:solidFill>
                    <a:srgbClr val="FFFF00"/>
                  </a:solidFill>
                  <a:cs typeface="Arial" charset="0"/>
                </a:rPr>
                <a:t>Eastern</a:t>
              </a:r>
            </a:p>
            <a:p>
              <a:pPr algn="ctr"/>
              <a:r>
                <a:rPr lang="en-US" sz="1400" b="1">
                  <a:solidFill>
                    <a:srgbClr val="FFFF00"/>
                  </a:solidFill>
                  <a:cs typeface="Arial" charset="0"/>
                </a:rPr>
                <a:t>SICILY</a:t>
              </a:r>
            </a:p>
          </p:txBody>
        </p:sp>
      </p:grpSp>
      <p:sp>
        <p:nvSpPr>
          <p:cNvPr id="47" name="CasellaDiTesto 9"/>
          <p:cNvSpPr txBox="1"/>
          <p:nvPr/>
        </p:nvSpPr>
        <p:spPr>
          <a:xfrm>
            <a:off x="7164288" y="2060848"/>
            <a:ext cx="1735830" cy="830997"/>
          </a:xfrm>
          <a:prstGeom prst="rect">
            <a:avLst/>
          </a:prstGeom>
          <a:noFill/>
        </p:spPr>
        <p:txBody>
          <a:bodyPr wrap="square" rtlCol="0">
            <a:spAutoFit/>
          </a:bodyPr>
          <a:lstStyle/>
          <a:p>
            <a:pPr algn="ctr"/>
            <a:r>
              <a:rPr lang="it-IT" sz="1600" dirty="0" smtClean="0">
                <a:solidFill>
                  <a:srgbClr val="002060"/>
                </a:solidFill>
              </a:rPr>
              <a:t>Phase 2 implemented</a:t>
            </a:r>
          </a:p>
          <a:p>
            <a:pPr algn="ctr"/>
            <a:r>
              <a:rPr lang="it-IT" sz="1600" dirty="0" smtClean="0">
                <a:solidFill>
                  <a:srgbClr val="002060"/>
                </a:solidFill>
              </a:rPr>
              <a:t>March 2016</a:t>
            </a:r>
            <a:endParaRPr lang="it-IT" sz="1600" dirty="0">
              <a:solidFill>
                <a:srgbClr val="002060"/>
              </a:solidFill>
            </a:endParaRPr>
          </a:p>
        </p:txBody>
      </p:sp>
      <p:grpSp>
        <p:nvGrpSpPr>
          <p:cNvPr id="52" name="Group 51"/>
          <p:cNvGrpSpPr/>
          <p:nvPr/>
        </p:nvGrpSpPr>
        <p:grpSpPr>
          <a:xfrm>
            <a:off x="-36512" y="4221088"/>
            <a:ext cx="3522219" cy="2348880"/>
            <a:chOff x="0" y="4509120"/>
            <a:chExt cx="3522219" cy="2348880"/>
          </a:xfrm>
        </p:grpSpPr>
        <p:pic>
          <p:nvPicPr>
            <p:cNvPr id="49" name="Immagine 5"/>
            <p:cNvPicPr>
              <a:picLocks noChangeAspect="1"/>
            </p:cNvPicPr>
            <p:nvPr/>
          </p:nvPicPr>
          <p:blipFill rotWithShape="1">
            <a:blip r:embed="rId8" cstate="print">
              <a:extLst>
                <a:ext uri="{28A0092B-C50C-407E-A947-70E740481C1C}">
                  <a14:useLocalDpi xmlns:a14="http://schemas.microsoft.com/office/drawing/2010/main" xmlns="" val="0"/>
                </a:ext>
              </a:extLst>
            </a:blip>
            <a:srcRect l="6680" t="4396" r="2809" b="5779"/>
            <a:stretch/>
          </p:blipFill>
          <p:spPr>
            <a:xfrm>
              <a:off x="0" y="4509120"/>
              <a:ext cx="3522219" cy="2348880"/>
            </a:xfrm>
            <a:prstGeom prst="rect">
              <a:avLst/>
            </a:prstGeom>
          </p:spPr>
        </p:pic>
        <p:sp>
          <p:nvSpPr>
            <p:cNvPr id="50" name="CasellaDiTesto 8"/>
            <p:cNvSpPr txBox="1"/>
            <p:nvPr/>
          </p:nvSpPr>
          <p:spPr>
            <a:xfrm>
              <a:off x="611560" y="5419589"/>
              <a:ext cx="1256562" cy="307777"/>
            </a:xfrm>
            <a:prstGeom prst="rect">
              <a:avLst/>
            </a:prstGeom>
            <a:noFill/>
          </p:spPr>
          <p:txBody>
            <a:bodyPr wrap="none" rtlCol="0">
              <a:spAutoFit/>
            </a:bodyPr>
            <a:lstStyle/>
            <a:p>
              <a:r>
                <a:rPr lang="it-IT" sz="1400" b="1" dirty="0" smtClean="0">
                  <a:solidFill>
                    <a:srgbClr val="0000FF"/>
                  </a:solidFill>
                </a:rPr>
                <a:t>Temperature</a:t>
              </a:r>
              <a:endParaRPr lang="it-IT" sz="1400" b="1" dirty="0">
                <a:solidFill>
                  <a:srgbClr val="0000FF"/>
                </a:solidFill>
              </a:endParaRPr>
            </a:p>
          </p:txBody>
        </p:sp>
        <p:sp>
          <p:nvSpPr>
            <p:cNvPr id="51" name="CasellaDiTesto 15"/>
            <p:cNvSpPr txBox="1"/>
            <p:nvPr/>
          </p:nvSpPr>
          <p:spPr>
            <a:xfrm>
              <a:off x="2123728" y="5425479"/>
              <a:ext cx="821059" cy="307777"/>
            </a:xfrm>
            <a:prstGeom prst="rect">
              <a:avLst/>
            </a:prstGeom>
            <a:noFill/>
          </p:spPr>
          <p:txBody>
            <a:bodyPr wrap="none" rtlCol="0">
              <a:spAutoFit/>
            </a:bodyPr>
            <a:lstStyle/>
            <a:p>
              <a:r>
                <a:rPr lang="it-IT" sz="1400" b="1" dirty="0" smtClean="0">
                  <a:solidFill>
                    <a:srgbClr val="00B050"/>
                  </a:solidFill>
                </a:rPr>
                <a:t>Salinity</a:t>
              </a:r>
              <a:endParaRPr lang="it-IT" sz="1400" b="1" dirty="0">
                <a:solidFill>
                  <a:srgbClr val="00B050"/>
                </a:solidFill>
              </a:endParaRPr>
            </a:p>
          </p:txBody>
        </p:sp>
      </p:grpSp>
      <p:pic>
        <p:nvPicPr>
          <p:cNvPr id="36" name="Immagine 7" descr="EM_logo.jpg"/>
          <p:cNvPicPr>
            <a:picLocks noChangeAspect="1"/>
          </p:cNvPicPr>
          <p:nvPr/>
        </p:nvPicPr>
        <p:blipFill>
          <a:blip r:embed="rId9" cstate="print"/>
          <a:stretch>
            <a:fillRect/>
          </a:stretch>
        </p:blipFill>
        <p:spPr>
          <a:xfrm>
            <a:off x="3923928" y="1988840"/>
            <a:ext cx="1947547" cy="763060"/>
          </a:xfrm>
          <a:prstGeom prst="rect">
            <a:avLst/>
          </a:prstGeom>
        </p:spPr>
      </p:pic>
      <p:sp>
        <p:nvSpPr>
          <p:cNvPr id="48" name="Rectangle 3"/>
          <p:cNvSpPr>
            <a:spLocks noChangeArrowheads="1"/>
          </p:cNvSpPr>
          <p:nvPr/>
        </p:nvSpPr>
        <p:spPr bwMode="auto">
          <a:xfrm>
            <a:off x="0" y="282724"/>
            <a:ext cx="9144000" cy="553988"/>
          </a:xfrm>
          <a:prstGeom prst="rect">
            <a:avLst/>
          </a:prstGeom>
          <a:noFill/>
          <a:ln w="9525">
            <a:noFill/>
            <a:miter lim="800000"/>
            <a:headEnd/>
            <a:tailEnd/>
          </a:ln>
        </p:spPr>
        <p:txBody>
          <a:bodyPr wrap="square" lIns="91430" tIns="45715" rIns="91430" bIns="45715">
            <a:spAutoFit/>
          </a:bodyPr>
          <a:lstStyle/>
          <a:p>
            <a:pPr>
              <a:defRPr/>
            </a:pPr>
            <a:r>
              <a:rPr lang="it-IT" sz="3000" b="1" dirty="0">
                <a:solidFill>
                  <a:srgbClr val="000066"/>
                </a:solidFill>
                <a:latin typeface="Calibri" pitchFamily="34" charset="0"/>
                <a:ea typeface="MS PGothic" pitchFamily="34" charset="-128"/>
              </a:rPr>
              <a:t>EMSO nodes: </a:t>
            </a:r>
            <a:r>
              <a:rPr lang="it-IT" sz="3000" b="1" dirty="0" smtClean="0">
                <a:solidFill>
                  <a:srgbClr val="000066"/>
                </a:solidFill>
                <a:latin typeface="Calibri" pitchFamily="34" charset="0"/>
                <a:ea typeface="MS PGothic" pitchFamily="34" charset="-128"/>
              </a:rPr>
              <a:t>Western Ionian Sea</a:t>
            </a:r>
            <a:endParaRPr lang="it-IT" sz="3000" b="1" dirty="0">
              <a:solidFill>
                <a:srgbClr val="000066"/>
              </a:solidFill>
              <a:latin typeface="Calibri" pitchFamily="34" charset="0"/>
              <a:ea typeface="MS PGothic" pitchFamily="34" charset="-128"/>
            </a:endParaRPr>
          </a:p>
        </p:txBody>
      </p:sp>
    </p:spTree>
    <p:extLst>
      <p:ext uri="{BB962C8B-B14F-4D97-AF65-F5344CB8AC3E}">
        <p14:creationId xmlns:p14="http://schemas.microsoft.com/office/powerpoint/2010/main" xmlns="" val="1742898949"/>
      </p:ext>
    </p:extLst>
  </p:cSld>
  <p:clrMapOvr>
    <a:masterClrMapping/>
  </p:clrMapOvr>
  <p:transition spd="med">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64" name="Titolo 1"/>
          <p:cNvSpPr>
            <a:spLocks/>
          </p:cNvSpPr>
          <p:nvPr/>
        </p:nvSpPr>
        <p:spPr bwMode="auto">
          <a:xfrm>
            <a:off x="395536" y="5949280"/>
            <a:ext cx="6912768" cy="784225"/>
          </a:xfrm>
          <a:prstGeom prst="rect">
            <a:avLst/>
          </a:prstGeom>
          <a:noFill/>
          <a:ln w="9525">
            <a:noFill/>
            <a:miter lim="800000"/>
            <a:headEnd/>
            <a:tailEnd/>
          </a:ln>
        </p:spPr>
        <p:txBody>
          <a:bodyPr lIns="82945" tIns="41473" rIns="82945" bIns="41473" anchor="ctr"/>
          <a:lstStyle/>
          <a:p>
            <a:pPr defTabSz="828675">
              <a:lnSpc>
                <a:spcPct val="97000"/>
              </a:lnSpc>
              <a:buClr>
                <a:srgbClr val="000000"/>
              </a:buClr>
              <a:buSzPct val="100000"/>
              <a:buFont typeface="Times New Roman" pitchFamily="18" charset="0"/>
              <a:buNone/>
            </a:pPr>
            <a:r>
              <a:rPr lang="it-IT" sz="2200" b="1" dirty="0">
                <a:solidFill>
                  <a:srgbClr val="002060"/>
                </a:solidFill>
                <a:cs typeface="Arial" charset="0"/>
              </a:rPr>
              <a:t>South-eastern </a:t>
            </a:r>
            <a:r>
              <a:rPr lang="it-IT" sz="2200" b="1" dirty="0" smtClean="0">
                <a:solidFill>
                  <a:srgbClr val="002060"/>
                </a:solidFill>
                <a:cs typeface="Arial" charset="0"/>
              </a:rPr>
              <a:t>Sicily (3500m bsl, 80km from coast) (Capo Passero site)</a:t>
            </a:r>
            <a:endParaRPr lang="it-IT" sz="2200" b="1" dirty="0">
              <a:solidFill>
                <a:srgbClr val="002060"/>
              </a:solidFill>
              <a:cs typeface="Arial" charset="0"/>
            </a:endParaRPr>
          </a:p>
        </p:txBody>
      </p:sp>
      <p:grpSp>
        <p:nvGrpSpPr>
          <p:cNvPr id="2" name="Group 24"/>
          <p:cNvGrpSpPr/>
          <p:nvPr/>
        </p:nvGrpSpPr>
        <p:grpSpPr>
          <a:xfrm>
            <a:off x="108975" y="3140968"/>
            <a:ext cx="8927521" cy="3036343"/>
            <a:chOff x="107504" y="2838984"/>
            <a:chExt cx="8823477" cy="3193691"/>
          </a:xfrm>
        </p:grpSpPr>
        <p:sp>
          <p:nvSpPr>
            <p:cNvPr id="53259" name="CasellaDiTesto 16"/>
            <p:cNvSpPr txBox="1">
              <a:spLocks noChangeArrowheads="1"/>
            </p:cNvSpPr>
            <p:nvPr/>
          </p:nvSpPr>
          <p:spPr bwMode="auto">
            <a:xfrm>
              <a:off x="107504" y="4855149"/>
              <a:ext cx="2736850" cy="369888"/>
            </a:xfrm>
            <a:prstGeom prst="rect">
              <a:avLst/>
            </a:prstGeom>
            <a:noFill/>
            <a:ln w="9525">
              <a:noFill/>
              <a:miter lim="800000"/>
              <a:headEnd/>
              <a:tailEnd/>
            </a:ln>
          </p:spPr>
          <p:txBody>
            <a:bodyPr lIns="91430" tIns="45715" rIns="91430" bIns="45715">
              <a:spAutoFit/>
            </a:bodyPr>
            <a:lstStyle/>
            <a:p>
              <a:pPr algn="ctr"/>
              <a:r>
                <a:rPr lang="it-IT" b="1" dirty="0">
                  <a:solidFill>
                    <a:schemeClr val="tx2"/>
                  </a:solidFill>
                </a:rPr>
                <a:t>Cable termination</a:t>
              </a:r>
            </a:p>
          </p:txBody>
        </p:sp>
        <p:pic>
          <p:nvPicPr>
            <p:cNvPr id="5" name="Picture 4"/>
            <p:cNvPicPr>
              <a:picLocks noChangeAspect="1" noChangeArrowheads="1"/>
            </p:cNvPicPr>
            <p:nvPr/>
          </p:nvPicPr>
          <p:blipFill>
            <a:blip r:embed="rId2" cstate="print"/>
            <a:srcRect/>
            <a:stretch>
              <a:fillRect/>
            </a:stretch>
          </p:blipFill>
          <p:spPr bwMode="auto">
            <a:xfrm flipH="1">
              <a:off x="3778597" y="2838984"/>
              <a:ext cx="1539258" cy="1749414"/>
            </a:xfrm>
            <a:prstGeom prst="rect">
              <a:avLst/>
            </a:prstGeom>
            <a:noFill/>
            <a:ln w="9525">
              <a:noFill/>
              <a:miter lim="800000"/>
              <a:headEnd/>
              <a:tailEnd/>
            </a:ln>
            <a:scene3d>
              <a:camera prst="orthographicFront">
                <a:rot lat="0" lon="10800000" rev="0"/>
              </a:camera>
              <a:lightRig rig="threePt" dir="t"/>
            </a:scene3d>
          </p:spPr>
        </p:pic>
        <p:pic>
          <p:nvPicPr>
            <p:cNvPr id="53250" name="Picture 2"/>
            <p:cNvPicPr>
              <a:picLocks noChangeAspect="1" noChangeArrowheads="1"/>
            </p:cNvPicPr>
            <p:nvPr/>
          </p:nvPicPr>
          <p:blipFill>
            <a:blip r:embed="rId3" cstate="print">
              <a:clrChange>
                <a:clrFrom>
                  <a:srgbClr val="346396"/>
                </a:clrFrom>
                <a:clrTo>
                  <a:srgbClr val="346396">
                    <a:alpha val="0"/>
                  </a:srgbClr>
                </a:clrTo>
              </a:clrChange>
            </a:blip>
            <a:srcRect l="16849" t="14491" r="15742" b="10078"/>
            <a:stretch>
              <a:fillRect/>
            </a:stretch>
          </p:blipFill>
          <p:spPr bwMode="auto">
            <a:xfrm>
              <a:off x="323528" y="2852936"/>
              <a:ext cx="2511425" cy="1755775"/>
            </a:xfrm>
            <a:prstGeom prst="rect">
              <a:avLst/>
            </a:prstGeom>
            <a:noFill/>
            <a:ln w="9525">
              <a:noFill/>
              <a:miter lim="800000"/>
              <a:headEnd/>
              <a:tailEnd/>
            </a:ln>
          </p:spPr>
        </p:pic>
        <p:pic>
          <p:nvPicPr>
            <p:cNvPr id="53252" name="Picture 2"/>
            <p:cNvPicPr>
              <a:picLocks noChangeAspect="1" noChangeArrowheads="1"/>
            </p:cNvPicPr>
            <p:nvPr/>
          </p:nvPicPr>
          <p:blipFill>
            <a:blip r:embed="rId4" cstate="print"/>
            <a:srcRect l="50500" t="27689" r="22652" b="43307"/>
            <a:stretch>
              <a:fillRect/>
            </a:stretch>
          </p:blipFill>
          <p:spPr bwMode="auto">
            <a:xfrm>
              <a:off x="6640637" y="3008488"/>
              <a:ext cx="2179637" cy="1597025"/>
            </a:xfrm>
            <a:prstGeom prst="rect">
              <a:avLst/>
            </a:prstGeom>
            <a:noFill/>
            <a:ln w="9525">
              <a:noFill/>
              <a:miter lim="800000"/>
              <a:headEnd/>
              <a:tailEnd/>
            </a:ln>
          </p:spPr>
        </p:pic>
        <p:pic>
          <p:nvPicPr>
            <p:cNvPr id="53253" name="Picture 2" descr="https://encrypted-tbn0.gstatic.com/images?q=tbn:ANd9GcQnpTVwCF9xs4oULeuL3h8ErgBtt5SSrB_saOZmIEaAhXZjB53Ung"/>
            <p:cNvPicPr>
              <a:picLocks noChangeAspect="1" noChangeArrowheads="1"/>
            </p:cNvPicPr>
            <p:nvPr/>
          </p:nvPicPr>
          <p:blipFill>
            <a:blip r:embed="rId5" cstate="print"/>
            <a:srcRect/>
            <a:stretch>
              <a:fillRect/>
            </a:stretch>
          </p:blipFill>
          <p:spPr bwMode="auto">
            <a:xfrm>
              <a:off x="2411537" y="3511725"/>
              <a:ext cx="479425" cy="360363"/>
            </a:xfrm>
            <a:prstGeom prst="rect">
              <a:avLst/>
            </a:prstGeom>
            <a:noFill/>
            <a:ln w="9525">
              <a:noFill/>
              <a:miter lim="800000"/>
              <a:headEnd/>
              <a:tailEnd/>
            </a:ln>
          </p:spPr>
        </p:pic>
        <p:pic>
          <p:nvPicPr>
            <p:cNvPr id="53254" name="Picture 2" descr="https://encrypted-tbn0.gstatic.com/images?q=tbn:ANd9GcQnpTVwCF9xs4oULeuL3h8ErgBtt5SSrB_saOZmIEaAhXZjB53Ung"/>
            <p:cNvPicPr>
              <a:picLocks noChangeAspect="1" noChangeArrowheads="1"/>
            </p:cNvPicPr>
            <p:nvPr/>
          </p:nvPicPr>
          <p:blipFill>
            <a:blip r:embed="rId6" cstate="print"/>
            <a:srcRect/>
            <a:stretch>
              <a:fillRect/>
            </a:stretch>
          </p:blipFill>
          <p:spPr bwMode="auto">
            <a:xfrm>
              <a:off x="3441824" y="3511725"/>
              <a:ext cx="481013" cy="360363"/>
            </a:xfrm>
            <a:prstGeom prst="rect">
              <a:avLst/>
            </a:prstGeom>
            <a:noFill/>
            <a:ln w="9525">
              <a:noFill/>
              <a:miter lim="800000"/>
              <a:headEnd/>
              <a:tailEnd/>
            </a:ln>
          </p:spPr>
        </p:pic>
        <p:cxnSp>
          <p:nvCxnSpPr>
            <p:cNvPr id="11" name="Connettore 1 10"/>
            <p:cNvCxnSpPr/>
            <p:nvPr/>
          </p:nvCxnSpPr>
          <p:spPr>
            <a:xfrm>
              <a:off x="2770312" y="3838750"/>
              <a:ext cx="792162"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3256" name="Picture 2" descr="https://encrypted-tbn0.gstatic.com/images?q=tbn:ANd9GcQnpTVwCF9xs4oULeuL3h8ErgBtt5SSrB_saOZmIEaAhXZjB53Ung"/>
            <p:cNvPicPr>
              <a:picLocks noChangeAspect="1" noChangeArrowheads="1"/>
            </p:cNvPicPr>
            <p:nvPr/>
          </p:nvPicPr>
          <p:blipFill>
            <a:blip r:embed="rId7" cstate="print"/>
            <a:srcRect/>
            <a:stretch>
              <a:fillRect/>
            </a:stretch>
          </p:blipFill>
          <p:spPr bwMode="auto">
            <a:xfrm>
              <a:off x="5146799" y="3511725"/>
              <a:ext cx="481013" cy="360363"/>
            </a:xfrm>
            <a:prstGeom prst="rect">
              <a:avLst/>
            </a:prstGeom>
            <a:noFill/>
            <a:ln w="9525">
              <a:noFill/>
              <a:miter lim="800000"/>
              <a:headEnd/>
              <a:tailEnd/>
            </a:ln>
          </p:spPr>
        </p:pic>
        <p:pic>
          <p:nvPicPr>
            <p:cNvPr id="53257" name="Picture 2" descr="https://encrypted-tbn0.gstatic.com/images?q=tbn:ANd9GcQnpTVwCF9xs4oULeuL3h8ErgBtt5SSrB_saOZmIEaAhXZjB53Ung"/>
            <p:cNvPicPr>
              <a:picLocks noChangeAspect="1" noChangeArrowheads="1"/>
            </p:cNvPicPr>
            <p:nvPr/>
          </p:nvPicPr>
          <p:blipFill>
            <a:blip r:embed="rId6" cstate="print"/>
            <a:srcRect/>
            <a:stretch>
              <a:fillRect/>
            </a:stretch>
          </p:blipFill>
          <p:spPr bwMode="auto">
            <a:xfrm>
              <a:off x="6178674" y="3511725"/>
              <a:ext cx="481013" cy="360363"/>
            </a:xfrm>
            <a:prstGeom prst="rect">
              <a:avLst/>
            </a:prstGeom>
            <a:noFill/>
            <a:ln w="9525">
              <a:noFill/>
              <a:miter lim="800000"/>
              <a:headEnd/>
              <a:tailEnd/>
            </a:ln>
          </p:spPr>
        </p:pic>
        <p:cxnSp>
          <p:nvCxnSpPr>
            <p:cNvPr id="14" name="Connettore 1 13"/>
            <p:cNvCxnSpPr/>
            <p:nvPr/>
          </p:nvCxnSpPr>
          <p:spPr>
            <a:xfrm>
              <a:off x="5507162" y="3848275"/>
              <a:ext cx="792162"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262" name="CasellaDiTesto 75"/>
            <p:cNvSpPr txBox="1">
              <a:spLocks noChangeArrowheads="1"/>
            </p:cNvSpPr>
            <p:nvPr/>
          </p:nvSpPr>
          <p:spPr bwMode="auto">
            <a:xfrm>
              <a:off x="6483055" y="4664250"/>
              <a:ext cx="2447926" cy="923925"/>
            </a:xfrm>
            <a:prstGeom prst="rect">
              <a:avLst/>
            </a:prstGeom>
            <a:noFill/>
            <a:ln w="9525">
              <a:noFill/>
              <a:miter lim="800000"/>
              <a:headEnd/>
              <a:tailEnd/>
            </a:ln>
          </p:spPr>
          <p:txBody>
            <a:bodyPr lIns="91430" tIns="45715" rIns="91430" bIns="45715">
              <a:spAutoFit/>
            </a:bodyPr>
            <a:lstStyle/>
            <a:p>
              <a:pPr algn="ctr"/>
              <a:r>
                <a:rPr lang="it-IT" b="1" dirty="0">
                  <a:solidFill>
                    <a:schemeClr val="tx2"/>
                  </a:solidFill>
                </a:rPr>
                <a:t>Seafloor multidisciplinary observatory</a:t>
              </a:r>
            </a:p>
          </p:txBody>
        </p:sp>
        <p:sp>
          <p:nvSpPr>
            <p:cNvPr id="53263" name="CasellaDiTesto 16"/>
            <p:cNvSpPr txBox="1">
              <a:spLocks noChangeArrowheads="1"/>
            </p:cNvSpPr>
            <p:nvPr/>
          </p:nvSpPr>
          <p:spPr bwMode="auto">
            <a:xfrm>
              <a:off x="3200087" y="4627930"/>
              <a:ext cx="2736850" cy="923925"/>
            </a:xfrm>
            <a:prstGeom prst="rect">
              <a:avLst/>
            </a:prstGeom>
            <a:noFill/>
            <a:ln w="9525">
              <a:noFill/>
              <a:miter lim="800000"/>
              <a:headEnd/>
              <a:tailEnd/>
            </a:ln>
          </p:spPr>
          <p:txBody>
            <a:bodyPr lIns="91430" tIns="45715" rIns="91430" bIns="45715">
              <a:spAutoFit/>
            </a:bodyPr>
            <a:lstStyle/>
            <a:p>
              <a:pPr algn="ctr"/>
              <a:r>
                <a:rPr lang="it-IT" b="1" dirty="0">
                  <a:solidFill>
                    <a:schemeClr val="tx2"/>
                  </a:solidFill>
                </a:rPr>
                <a:t>Junction box</a:t>
              </a:r>
            </a:p>
            <a:p>
              <a:pPr algn="ctr"/>
              <a:r>
                <a:rPr lang="it-IT" b="1" dirty="0">
                  <a:solidFill>
                    <a:schemeClr val="tx2"/>
                  </a:solidFill>
                </a:rPr>
                <a:t> (with multiprobe connections)</a:t>
              </a:r>
            </a:p>
          </p:txBody>
        </p:sp>
        <p:sp>
          <p:nvSpPr>
            <p:cNvPr id="53260" name="Parentesi graffa aperta 23"/>
            <p:cNvSpPr>
              <a:spLocks/>
            </p:cNvSpPr>
            <p:nvPr/>
          </p:nvSpPr>
          <p:spPr bwMode="auto">
            <a:xfrm rot="16200000">
              <a:off x="4319712" y="2036938"/>
              <a:ext cx="503237" cy="7488237"/>
            </a:xfrm>
            <a:prstGeom prst="leftBrace">
              <a:avLst>
                <a:gd name="adj1" fmla="val 8336"/>
                <a:gd name="adj2" fmla="val 50000"/>
              </a:avLst>
            </a:prstGeom>
            <a:noFill/>
            <a:ln w="28575" algn="ctr">
              <a:solidFill>
                <a:srgbClr val="4A7EBB"/>
              </a:solidFill>
              <a:round/>
              <a:headEnd/>
              <a:tailEnd/>
            </a:ln>
          </p:spPr>
          <p:txBody>
            <a:bodyPr vert="eaVert" lIns="91430" tIns="45715" rIns="91430" bIns="45715" anchor="ctr"/>
            <a:lstStyle/>
            <a:p>
              <a:pPr algn="ctr"/>
              <a:endParaRPr lang="en-US">
                <a:latin typeface="Calibri" pitchFamily="34" charset="0"/>
              </a:endParaRPr>
            </a:p>
          </p:txBody>
        </p:sp>
      </p:grpSp>
      <p:pic>
        <p:nvPicPr>
          <p:cNvPr id="22" name="Immagine 4"/>
          <p:cNvPicPr>
            <a:picLocks noChangeAspect="1"/>
          </p:cNvPicPr>
          <p:nvPr/>
        </p:nvPicPr>
        <p:blipFill>
          <a:blip r:embed="rId8" cstate="print"/>
          <a:stretch>
            <a:fillRect/>
          </a:stretch>
        </p:blipFill>
        <p:spPr>
          <a:xfrm>
            <a:off x="107504" y="1522645"/>
            <a:ext cx="3404270" cy="1762339"/>
          </a:xfrm>
          <a:prstGeom prst="rect">
            <a:avLst/>
          </a:prstGeom>
        </p:spPr>
      </p:pic>
      <p:pic>
        <p:nvPicPr>
          <p:cNvPr id="99330" name="Picture 2" descr="C:\Users\Paolo\Desktop\Evento_JRU_20.1.16\pres\materials\Presentazione standard2_Pagina_1_Immagine_0001.jpg"/>
          <p:cNvPicPr>
            <a:picLocks noChangeAspect="1" noChangeArrowheads="1"/>
          </p:cNvPicPr>
          <p:nvPr/>
        </p:nvPicPr>
        <p:blipFill>
          <a:blip r:embed="rId9" cstate="print"/>
          <a:srcRect/>
          <a:stretch>
            <a:fillRect/>
          </a:stretch>
        </p:blipFill>
        <p:spPr bwMode="auto">
          <a:xfrm>
            <a:off x="4007817" y="1268760"/>
            <a:ext cx="3012455" cy="1692023"/>
          </a:xfrm>
          <a:prstGeom prst="rect">
            <a:avLst/>
          </a:prstGeom>
          <a:noFill/>
        </p:spPr>
      </p:pic>
      <p:sp>
        <p:nvSpPr>
          <p:cNvPr id="26" name="Right Arrow 25"/>
          <p:cNvSpPr/>
          <p:nvPr/>
        </p:nvSpPr>
        <p:spPr>
          <a:xfrm rot="2702897">
            <a:off x="106866" y="2889914"/>
            <a:ext cx="1008112" cy="7200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ight Arrow 26"/>
          <p:cNvSpPr/>
          <p:nvPr/>
        </p:nvSpPr>
        <p:spPr>
          <a:xfrm rot="8457395">
            <a:off x="5190277" y="2802005"/>
            <a:ext cx="1008112" cy="72008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magine 7" descr="EM_logo.jpg"/>
          <p:cNvPicPr>
            <a:picLocks noChangeAspect="1"/>
          </p:cNvPicPr>
          <p:nvPr/>
        </p:nvPicPr>
        <p:blipFill>
          <a:blip r:embed="rId10" cstate="print"/>
          <a:stretch>
            <a:fillRect/>
          </a:stretch>
        </p:blipFill>
        <p:spPr>
          <a:xfrm>
            <a:off x="7088949" y="1556792"/>
            <a:ext cx="1947547" cy="763060"/>
          </a:xfrm>
          <a:prstGeom prst="rect">
            <a:avLst/>
          </a:prstGeom>
        </p:spPr>
      </p:pic>
      <p:sp>
        <p:nvSpPr>
          <p:cNvPr id="24" name="Rectangle 3"/>
          <p:cNvSpPr>
            <a:spLocks noChangeArrowheads="1"/>
          </p:cNvSpPr>
          <p:nvPr/>
        </p:nvSpPr>
        <p:spPr bwMode="auto">
          <a:xfrm>
            <a:off x="0" y="282724"/>
            <a:ext cx="9144000" cy="553988"/>
          </a:xfrm>
          <a:prstGeom prst="rect">
            <a:avLst/>
          </a:prstGeom>
          <a:noFill/>
          <a:ln w="9525">
            <a:noFill/>
            <a:miter lim="800000"/>
            <a:headEnd/>
            <a:tailEnd/>
          </a:ln>
        </p:spPr>
        <p:txBody>
          <a:bodyPr wrap="square" lIns="91430" tIns="45715" rIns="91430" bIns="45715">
            <a:spAutoFit/>
          </a:bodyPr>
          <a:lstStyle/>
          <a:p>
            <a:pPr>
              <a:defRPr/>
            </a:pPr>
            <a:r>
              <a:rPr lang="it-IT" sz="3000" b="1" dirty="0">
                <a:solidFill>
                  <a:srgbClr val="000066"/>
                </a:solidFill>
                <a:latin typeface="Calibri" pitchFamily="34" charset="0"/>
                <a:ea typeface="MS PGothic" pitchFamily="34" charset="-128"/>
              </a:rPr>
              <a:t>EMSO nodes: </a:t>
            </a:r>
            <a:r>
              <a:rPr lang="it-IT" sz="3000" b="1" dirty="0" smtClean="0">
                <a:solidFill>
                  <a:srgbClr val="000066"/>
                </a:solidFill>
                <a:latin typeface="Calibri" pitchFamily="34" charset="0"/>
                <a:ea typeface="MS PGothic" pitchFamily="34" charset="-128"/>
              </a:rPr>
              <a:t>Western Ionian Sea</a:t>
            </a:r>
            <a:endParaRPr lang="it-IT" sz="3000" b="1" dirty="0">
              <a:solidFill>
                <a:srgbClr val="000066"/>
              </a:solidFill>
              <a:latin typeface="Calibri" pitchFamily="34" charset="0"/>
              <a:ea typeface="MS PGothic" pitchFamily="34" charset="-128"/>
            </a:endParaRPr>
          </a:p>
        </p:txBody>
      </p:sp>
      <p:sp>
        <p:nvSpPr>
          <p:cNvPr id="25" name="Titolo 1"/>
          <p:cNvSpPr>
            <a:spLocks/>
          </p:cNvSpPr>
          <p:nvPr/>
        </p:nvSpPr>
        <p:spPr bwMode="auto">
          <a:xfrm>
            <a:off x="1" y="980729"/>
            <a:ext cx="2987824" cy="648072"/>
          </a:xfrm>
          <a:prstGeom prst="rect">
            <a:avLst/>
          </a:prstGeom>
          <a:noFill/>
          <a:ln w="9525">
            <a:noFill/>
            <a:miter lim="800000"/>
            <a:headEnd/>
            <a:tailEnd/>
          </a:ln>
        </p:spPr>
        <p:txBody>
          <a:bodyPr lIns="82945" tIns="41473" rIns="82945" bIns="41473" anchor="ctr"/>
          <a:lstStyle/>
          <a:p>
            <a:pPr defTabSz="828675">
              <a:lnSpc>
                <a:spcPct val="97000"/>
              </a:lnSpc>
              <a:buClr>
                <a:srgbClr val="000000"/>
              </a:buClr>
              <a:buSzPct val="100000"/>
              <a:buFont typeface="Times New Roman" pitchFamily="18" charset="0"/>
              <a:buNone/>
              <a:defRPr/>
            </a:pPr>
            <a:r>
              <a:rPr lang="it-IT" sz="2400" b="1" dirty="0">
                <a:solidFill>
                  <a:srgbClr val="002060"/>
                </a:solidFill>
                <a:cs typeface="Arial" charset="0"/>
              </a:rPr>
              <a:t/>
            </a:r>
            <a:br>
              <a:rPr lang="it-IT" sz="2400" b="1" dirty="0">
                <a:solidFill>
                  <a:srgbClr val="002060"/>
                </a:solidFill>
                <a:cs typeface="Arial" charset="0"/>
              </a:rPr>
            </a:br>
            <a:r>
              <a:rPr lang="it-IT" sz="2400" b="1" dirty="0" smtClean="0">
                <a:solidFill>
                  <a:srgbClr val="002060"/>
                </a:solidFill>
                <a:cs typeface="Arial" charset="0"/>
              </a:rPr>
              <a:t>C</a:t>
            </a:r>
            <a:r>
              <a:rPr lang="it-IT" sz="2400" b="1" dirty="0" smtClean="0">
                <a:solidFill>
                  <a:srgbClr val="002060"/>
                </a:solidFill>
                <a:latin typeface="+mn-lt"/>
                <a:cs typeface="Arial" charset="0"/>
              </a:rPr>
              <a:t>abled Observatories</a:t>
            </a:r>
            <a:r>
              <a:rPr lang="it-IT" sz="2400" b="1" dirty="0">
                <a:solidFill>
                  <a:srgbClr val="002060"/>
                </a:solidFill>
                <a:cs typeface="Arial" charset="0"/>
              </a:rPr>
              <a:t/>
            </a:r>
            <a:br>
              <a:rPr lang="it-IT" sz="2400" b="1" dirty="0">
                <a:solidFill>
                  <a:srgbClr val="002060"/>
                </a:solidFill>
                <a:cs typeface="Arial" charset="0"/>
              </a:rPr>
            </a:br>
            <a:endParaRPr lang="it-IT" sz="2400" b="1" dirty="0">
              <a:solidFill>
                <a:srgbClr val="002060"/>
              </a:solidFill>
              <a:cs typeface="Arial" charset="0"/>
            </a:endParaRPr>
          </a:p>
        </p:txBody>
      </p:sp>
    </p:spTree>
  </p:cSld>
  <p:clrMapOvr>
    <a:masterClrMapping/>
  </p:clrMapOvr>
  <p:transition spd="med">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7"/>
          <p:cNvPicPr>
            <a:picLocks noChangeAspect="1"/>
          </p:cNvPicPr>
          <p:nvPr/>
        </p:nvPicPr>
        <p:blipFill>
          <a:blip r:embed="rId2" cstate="print">
            <a:alphaModFix amt="68000"/>
            <a:extLst>
              <a:ext uri="{28A0092B-C50C-407E-A947-70E740481C1C}">
                <a14:useLocalDpi xmlns:a14="http://schemas.microsoft.com/office/drawing/2010/main" xmlns="" val="0"/>
              </a:ext>
            </a:extLst>
          </a:blip>
          <a:srcRect l="7022" t="7315" r="25702" b="7939"/>
          <a:stretch>
            <a:fillRect/>
          </a:stretch>
        </p:blipFill>
        <p:spPr bwMode="auto">
          <a:xfrm>
            <a:off x="1605366" y="3129496"/>
            <a:ext cx="3779837" cy="2463800"/>
          </a:xfrm>
          <a:prstGeom prst="rect">
            <a:avLst/>
          </a:prstGeom>
          <a:noFill/>
          <a:ln>
            <a:noFill/>
          </a:ln>
          <a:extLst>
            <a:ext uri="{909E8E84-426E-40dd-AFC4-6F175D3DCCD1}">
              <a14:hiddenFill xmlns:a14="http://schemas.microsoft.com/office/drawing/2010/main" xmlns="">
                <a:solidFill>
                  <a:srgbClr val="FFFFFF">
                    <a:alpha val="67842"/>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Ovale 20"/>
          <p:cNvSpPr/>
          <p:nvPr/>
        </p:nvSpPr>
        <p:spPr>
          <a:xfrm>
            <a:off x="4521603" y="5213884"/>
            <a:ext cx="215900" cy="2159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2" name="Ovale 21"/>
          <p:cNvSpPr/>
          <p:nvPr/>
        </p:nvSpPr>
        <p:spPr>
          <a:xfrm>
            <a:off x="4691874" y="4362929"/>
            <a:ext cx="215900" cy="2159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cxnSp>
        <p:nvCxnSpPr>
          <p:cNvPr id="24" name="Connettore 1 46079"/>
          <p:cNvCxnSpPr>
            <a:cxnSpLocks noChangeShapeType="1"/>
            <a:stCxn id="20" idx="4"/>
            <a:endCxn id="21" idx="0"/>
          </p:cNvCxnSpPr>
          <p:nvPr/>
        </p:nvCxnSpPr>
        <p:spPr bwMode="auto">
          <a:xfrm>
            <a:off x="4485091" y="4493159"/>
            <a:ext cx="144462" cy="720725"/>
          </a:xfrm>
          <a:prstGeom prst="line">
            <a:avLst/>
          </a:prstGeom>
          <a:noFill/>
          <a:ln w="38100">
            <a:solidFill>
              <a:srgbClr val="FFFF00"/>
            </a:solidFill>
            <a:round/>
            <a:headEnd/>
            <a:tailEnd/>
          </a:ln>
          <a:extLst>
            <a:ext uri="{909E8E84-426E-40dd-AFC4-6F175D3DCCD1}">
              <a14:hiddenFill xmlns:a14="http://schemas.microsoft.com/office/drawing/2010/main" xmlns="">
                <a:noFill/>
              </a14:hiddenFill>
            </a:ext>
          </a:extLst>
        </p:spPr>
      </p:cxnSp>
      <p:cxnSp>
        <p:nvCxnSpPr>
          <p:cNvPr id="28" name="Connettore 1 46079"/>
          <p:cNvCxnSpPr>
            <a:cxnSpLocks noChangeShapeType="1"/>
            <a:stCxn id="22" idx="1"/>
          </p:cNvCxnSpPr>
          <p:nvPr/>
        </p:nvCxnSpPr>
        <p:spPr bwMode="auto">
          <a:xfrm flipH="1" flipV="1">
            <a:off x="4537405" y="4383972"/>
            <a:ext cx="186087" cy="10575"/>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cxnSp>
      <p:sp>
        <p:nvSpPr>
          <p:cNvPr id="20" name="Ovale 19"/>
          <p:cNvSpPr/>
          <p:nvPr/>
        </p:nvSpPr>
        <p:spPr>
          <a:xfrm>
            <a:off x="4377141" y="4277259"/>
            <a:ext cx="215900" cy="215900"/>
          </a:xfrm>
          <a:prstGeom prst="ellipse">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31"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7960592" y="3972611"/>
            <a:ext cx="360363" cy="152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Immagine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229977" y="1882983"/>
            <a:ext cx="628515" cy="534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214078" y="5080000"/>
            <a:ext cx="1655763" cy="84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2" descr="DSCN0646"/>
          <p:cNvPicPr>
            <a:picLocks noChangeAspect="1" noChangeArrowheads="1"/>
          </p:cNvPicPr>
          <p:nvPr/>
        </p:nvPicPr>
        <p:blipFill>
          <a:blip r:embed="rId6" cstate="print">
            <a:extLst>
              <a:ext uri="{28A0092B-C50C-407E-A947-70E740481C1C}">
                <a14:useLocalDpi xmlns:a14="http://schemas.microsoft.com/office/drawing/2010/main" xmlns="" val="0"/>
              </a:ext>
            </a:extLst>
          </a:blip>
          <a:srcRect t="22903" b="22903"/>
          <a:stretch>
            <a:fillRect/>
          </a:stretch>
        </p:blipFill>
        <p:spPr bwMode="auto">
          <a:xfrm>
            <a:off x="5897690" y="1957475"/>
            <a:ext cx="1728788" cy="782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5" descr="LNS"/>
          <p:cNvPicPr>
            <a:picLocks noChangeAspect="1" noChangeArrowheads="1"/>
          </p:cNvPicPr>
          <p:nvPr/>
        </p:nvPicPr>
        <p:blipFill>
          <a:blip r:embed="rId7" cstate="print">
            <a:extLst>
              <a:ext uri="{28A0092B-C50C-407E-A947-70E740481C1C}">
                <a14:useLocalDpi xmlns:a14="http://schemas.microsoft.com/office/drawing/2010/main" xmlns="" val="0"/>
              </a:ext>
            </a:extLst>
          </a:blip>
          <a:srcRect t="14622" b="3375"/>
          <a:stretch>
            <a:fillRect/>
          </a:stretch>
        </p:blipFill>
        <p:spPr bwMode="auto">
          <a:xfrm>
            <a:off x="899592" y="4493159"/>
            <a:ext cx="2447925"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ilindro 3"/>
          <p:cNvSpPr/>
          <p:nvPr/>
        </p:nvSpPr>
        <p:spPr>
          <a:xfrm>
            <a:off x="6075680" y="2527693"/>
            <a:ext cx="152927" cy="191062"/>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8" name="Cilindro 37"/>
          <p:cNvSpPr/>
          <p:nvPr/>
        </p:nvSpPr>
        <p:spPr>
          <a:xfrm>
            <a:off x="3356345" y="3878343"/>
            <a:ext cx="931102" cy="96917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9" name="Cilindro 38"/>
          <p:cNvSpPr/>
          <p:nvPr/>
        </p:nvSpPr>
        <p:spPr>
          <a:xfrm>
            <a:off x="5989470" y="5487650"/>
            <a:ext cx="317379" cy="41787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1"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373078" y="3954012"/>
            <a:ext cx="360363" cy="152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 name="Picture 8"/>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783637" y="4132486"/>
            <a:ext cx="360363" cy="1528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 name="Immagine 4"/>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127471" y="5487651"/>
            <a:ext cx="656166" cy="55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Immagine 4"/>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346108" y="2740113"/>
            <a:ext cx="668124" cy="5680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3" name="Connettore 4 12"/>
          <p:cNvCxnSpPr>
            <a:stCxn id="33" idx="1"/>
            <a:endCxn id="35" idx="3"/>
          </p:cNvCxnSpPr>
          <p:nvPr/>
        </p:nvCxnSpPr>
        <p:spPr>
          <a:xfrm rot="10800000" flipV="1">
            <a:off x="7626479" y="2150170"/>
            <a:ext cx="603499" cy="198623"/>
          </a:xfrm>
          <a:prstGeom prst="bentConnector3">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2" name="Connettore 4 51"/>
          <p:cNvCxnSpPr>
            <a:stCxn id="44" idx="1"/>
            <a:endCxn id="35" idx="3"/>
          </p:cNvCxnSpPr>
          <p:nvPr/>
        </p:nvCxnSpPr>
        <p:spPr>
          <a:xfrm rot="10800000">
            <a:off x="7626478" y="2348795"/>
            <a:ext cx="719630" cy="675345"/>
          </a:xfrm>
          <a:prstGeom prst="bentConnector3">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3" name="Connettore 4 52"/>
          <p:cNvCxnSpPr>
            <a:stCxn id="4" idx="3"/>
            <a:endCxn id="38" idx="1"/>
          </p:cNvCxnSpPr>
          <p:nvPr/>
        </p:nvCxnSpPr>
        <p:spPr>
          <a:xfrm rot="5400000">
            <a:off x="4407226" y="2133425"/>
            <a:ext cx="1159588" cy="2330248"/>
          </a:xfrm>
          <a:prstGeom prst="bentConnector3">
            <a:avLst>
              <a:gd name="adj1" fmla="val 50000"/>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5" name="Connettore 4 54"/>
          <p:cNvCxnSpPr>
            <a:stCxn id="39" idx="2"/>
            <a:endCxn id="38" idx="3"/>
          </p:cNvCxnSpPr>
          <p:nvPr/>
        </p:nvCxnSpPr>
        <p:spPr>
          <a:xfrm rot="10800000">
            <a:off x="3821896" y="4847514"/>
            <a:ext cx="2167574" cy="849072"/>
          </a:xfrm>
          <a:prstGeom prst="bentConnector2">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60" name="Picture 22" descr="INFN_newlogo"/>
          <p:cNvPicPr>
            <a:picLocks noChangeAspect="1" noChangeArrowheads="1"/>
          </p:cNvPicPr>
          <p:nvPr/>
        </p:nvPicPr>
        <p:blipFill>
          <a:blip r:embed="rId10"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3485804" y="4149080"/>
            <a:ext cx="654148" cy="603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CasellaDiTesto 106"/>
          <p:cNvSpPr txBox="1">
            <a:spLocks noChangeArrowheads="1"/>
          </p:cNvSpPr>
          <p:nvPr/>
        </p:nvSpPr>
        <p:spPr bwMode="auto">
          <a:xfrm>
            <a:off x="5796136" y="1484784"/>
            <a:ext cx="1987550" cy="339725"/>
          </a:xfrm>
          <a:prstGeom prst="rect">
            <a:avLst/>
          </a:prstGeom>
          <a:noFill/>
          <a:ln w="9525">
            <a:noFill/>
            <a:miter lim="800000"/>
            <a:headEnd/>
            <a:tailEnd/>
          </a:ln>
        </p:spPr>
        <p:txBody>
          <a:bodyPr wrap="none">
            <a:spAutoFit/>
          </a:bodyPr>
          <a:lstStyle/>
          <a:p>
            <a:pPr eaLnBrk="1" hangingPunct="1"/>
            <a:r>
              <a:rPr lang="it-IT" sz="1600" b="1" dirty="0">
                <a:solidFill>
                  <a:srgbClr val="002060"/>
                </a:solidFill>
              </a:rPr>
              <a:t>Catania Shore Lab</a:t>
            </a:r>
          </a:p>
        </p:txBody>
      </p:sp>
      <p:pic>
        <p:nvPicPr>
          <p:cNvPr id="51" name="Immagine 117"/>
          <p:cNvPicPr>
            <a:picLocks noChangeAspect="1"/>
          </p:cNvPicPr>
          <p:nvPr/>
        </p:nvPicPr>
        <p:blipFill>
          <a:blip r:embed="rId11" cstate="print">
            <a:clrChange>
              <a:clrFrom>
                <a:srgbClr val="FFFFFF"/>
              </a:clrFrom>
              <a:clrTo>
                <a:srgbClr val="FFFFFF">
                  <a:alpha val="0"/>
                </a:srgbClr>
              </a:clrTo>
            </a:clrChange>
          </a:blip>
          <a:srcRect/>
          <a:stretch>
            <a:fillRect/>
          </a:stretch>
        </p:blipFill>
        <p:spPr bwMode="auto">
          <a:xfrm>
            <a:off x="3995936" y="5805264"/>
            <a:ext cx="1584325" cy="576262"/>
          </a:xfrm>
          <a:prstGeom prst="rect">
            <a:avLst/>
          </a:prstGeom>
          <a:noFill/>
          <a:ln w="9525">
            <a:noFill/>
            <a:miter lim="800000"/>
            <a:headEnd/>
            <a:tailEnd/>
          </a:ln>
        </p:spPr>
      </p:pic>
      <p:sp>
        <p:nvSpPr>
          <p:cNvPr id="54" name="CasellaDiTesto 46092"/>
          <p:cNvSpPr txBox="1">
            <a:spLocks noChangeArrowheads="1"/>
          </p:cNvSpPr>
          <p:nvPr/>
        </p:nvSpPr>
        <p:spPr bwMode="auto">
          <a:xfrm>
            <a:off x="2771800" y="2636912"/>
            <a:ext cx="1158875" cy="523875"/>
          </a:xfrm>
          <a:prstGeom prst="rect">
            <a:avLst/>
          </a:prstGeom>
          <a:noFill/>
          <a:ln w="9525">
            <a:noFill/>
            <a:miter lim="800000"/>
            <a:headEnd/>
            <a:tailEnd/>
          </a:ln>
        </p:spPr>
        <p:txBody>
          <a:bodyPr wrap="none">
            <a:spAutoFit/>
          </a:bodyPr>
          <a:lstStyle/>
          <a:p>
            <a:pPr eaLnBrk="1" hangingPunct="1"/>
            <a:r>
              <a:rPr lang="it-IT" sz="1400" b="1" dirty="0">
                <a:solidFill>
                  <a:srgbClr val="002060"/>
                </a:solidFill>
              </a:rPr>
              <a:t>10 Gbit link</a:t>
            </a:r>
          </a:p>
          <a:p>
            <a:pPr eaLnBrk="1" hangingPunct="1"/>
            <a:r>
              <a:rPr lang="it-IT" sz="1400" b="1" dirty="0">
                <a:solidFill>
                  <a:srgbClr val="002060"/>
                </a:solidFill>
              </a:rPr>
              <a:t>GARR-X</a:t>
            </a:r>
          </a:p>
        </p:txBody>
      </p:sp>
      <p:sp>
        <p:nvSpPr>
          <p:cNvPr id="56" name="CasellaDiTesto 112"/>
          <p:cNvSpPr txBox="1">
            <a:spLocks noChangeArrowheads="1"/>
          </p:cNvSpPr>
          <p:nvPr/>
        </p:nvSpPr>
        <p:spPr bwMode="auto">
          <a:xfrm>
            <a:off x="4716016" y="4725144"/>
            <a:ext cx="1055688" cy="307975"/>
          </a:xfrm>
          <a:prstGeom prst="rect">
            <a:avLst/>
          </a:prstGeom>
          <a:noFill/>
          <a:ln w="9525">
            <a:noFill/>
            <a:miter lim="800000"/>
            <a:headEnd/>
            <a:tailEnd/>
          </a:ln>
        </p:spPr>
        <p:txBody>
          <a:bodyPr wrap="none">
            <a:spAutoFit/>
          </a:bodyPr>
          <a:lstStyle/>
          <a:p>
            <a:pPr eaLnBrk="1" hangingPunct="1"/>
            <a:r>
              <a:rPr lang="it-IT" sz="1400" b="1" dirty="0">
                <a:solidFill>
                  <a:srgbClr val="002060"/>
                </a:solidFill>
              </a:rPr>
              <a:t>1 Gbit link</a:t>
            </a:r>
          </a:p>
        </p:txBody>
      </p:sp>
      <p:sp>
        <p:nvSpPr>
          <p:cNvPr id="57" name="CasellaDiTesto 107"/>
          <p:cNvSpPr txBox="1">
            <a:spLocks noChangeArrowheads="1"/>
          </p:cNvSpPr>
          <p:nvPr/>
        </p:nvSpPr>
        <p:spPr bwMode="auto">
          <a:xfrm>
            <a:off x="5940152" y="5949280"/>
            <a:ext cx="125079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600" b="1" dirty="0" smtClean="0">
                <a:solidFill>
                  <a:srgbClr val="002060"/>
                </a:solidFill>
              </a:rPr>
              <a:t>Porto Palo</a:t>
            </a:r>
          </a:p>
          <a:p>
            <a:pPr algn="ctr" eaLnBrk="1" hangingPunct="1"/>
            <a:r>
              <a:rPr lang="it-IT" sz="1600" b="1" dirty="0" smtClean="0">
                <a:solidFill>
                  <a:srgbClr val="002060"/>
                </a:solidFill>
              </a:rPr>
              <a:t>Shore Lab</a:t>
            </a:r>
            <a:endParaRPr lang="it-IT" sz="1600" b="1" dirty="0">
              <a:solidFill>
                <a:srgbClr val="002060"/>
              </a:solidFill>
            </a:endParaRPr>
          </a:p>
        </p:txBody>
      </p:sp>
      <p:sp>
        <p:nvSpPr>
          <p:cNvPr id="58" name="Cloud 81"/>
          <p:cNvSpPr>
            <a:spLocks noChangeArrowheads="1"/>
          </p:cNvSpPr>
          <p:nvPr/>
        </p:nvSpPr>
        <p:spPr bwMode="auto">
          <a:xfrm>
            <a:off x="2051720" y="1124744"/>
            <a:ext cx="3744416" cy="1530474"/>
          </a:xfrm>
          <a:custGeom>
            <a:avLst/>
            <a:gdLst>
              <a:gd name="T0" fmla="*/ 2162719 w 43200"/>
              <a:gd name="T1" fmla="*/ 768783 h 43200"/>
              <a:gd name="T2" fmla="*/ 1082262 w 43200"/>
              <a:gd name="T3" fmla="*/ 1535928 h 43200"/>
              <a:gd name="T4" fmla="*/ 6714 w 43200"/>
              <a:gd name="T5" fmla="*/ 768783 h 43200"/>
              <a:gd name="T6" fmla="*/ 1082262 w 43200"/>
              <a:gd name="T7" fmla="*/ 87912 h 43200"/>
              <a:gd name="T8" fmla="*/ 0 60000 65536"/>
              <a:gd name="T9" fmla="*/ 5898240 60000 65536"/>
              <a:gd name="T10" fmla="*/ 11796480 60000 65536"/>
              <a:gd name="T11" fmla="*/ 17694720 60000 65536"/>
              <a:gd name="T12" fmla="*/ 5954 w 43200"/>
              <a:gd name="T13" fmla="*/ 6524 h 43200"/>
              <a:gd name="T14" fmla="*/ 34174 w 43200"/>
              <a:gd name="T15" fmla="*/ 34674 h 43200"/>
            </a:gdLst>
            <a:ahLst/>
            <a:cxnLst>
              <a:cxn ang="T8">
                <a:pos x="T0" y="T1"/>
              </a:cxn>
              <a:cxn ang="T9">
                <a:pos x="T2" y="T3"/>
              </a:cxn>
              <a:cxn ang="T10">
                <a:pos x="T4" y="T5"/>
              </a:cxn>
              <a:cxn ang="T11">
                <a:pos x="T6" y="T7"/>
              </a:cxn>
            </a:cxnLst>
            <a:rect l="T12" t="T13" r="T14" b="T15"/>
            <a:pathLst>
              <a:path w="43200" h="43200">
                <a:moveTo>
                  <a:pt x="3900" y="14370"/>
                </a:moveTo>
                <a:lnTo>
                  <a:pt x="3899" y="14370"/>
                </a:lnTo>
                <a:cubicBezTo>
                  <a:pt x="3858" y="13959"/>
                  <a:pt x="3838" y="13545"/>
                  <a:pt x="3838" y="13131"/>
                </a:cubicBezTo>
                <a:cubicBezTo>
                  <a:pt x="3838" y="8055"/>
                  <a:pt x="6861" y="3941"/>
                  <a:pt x="10591" y="3941"/>
                </a:cubicBezTo>
                <a:cubicBezTo>
                  <a:pt x="11791" y="3940"/>
                  <a:pt x="12969" y="4376"/>
                  <a:pt x="14005" y="5201"/>
                </a:cubicBezTo>
                <a:lnTo>
                  <a:pt x="14005" y="5202"/>
                </a:lnTo>
                <a:cubicBezTo>
                  <a:pt x="14930" y="2828"/>
                  <a:pt x="16742" y="1343"/>
                  <a:pt x="18715" y="1344"/>
                </a:cubicBezTo>
                <a:cubicBezTo>
                  <a:pt x="20114" y="1344"/>
                  <a:pt x="21458" y="2093"/>
                  <a:pt x="22456" y="3431"/>
                </a:cubicBezTo>
                <a:lnTo>
                  <a:pt x="22456" y="3432"/>
                </a:lnTo>
                <a:cubicBezTo>
                  <a:pt x="23194" y="1415"/>
                  <a:pt x="24707" y="140"/>
                  <a:pt x="26362" y="141"/>
                </a:cubicBezTo>
                <a:cubicBezTo>
                  <a:pt x="27723" y="141"/>
                  <a:pt x="29007" y="1006"/>
                  <a:pt x="29832" y="2481"/>
                </a:cubicBezTo>
                <a:lnTo>
                  <a:pt x="29832" y="2480"/>
                </a:lnTo>
                <a:cubicBezTo>
                  <a:pt x="30755" y="1002"/>
                  <a:pt x="32110" y="149"/>
                  <a:pt x="33538" y="150"/>
                </a:cubicBezTo>
                <a:cubicBezTo>
                  <a:pt x="35888" y="150"/>
                  <a:pt x="37901" y="2435"/>
                  <a:pt x="38318" y="5575"/>
                </a:cubicBezTo>
                <a:lnTo>
                  <a:pt x="38317" y="5576"/>
                </a:lnTo>
                <a:cubicBezTo>
                  <a:pt x="40639" y="6438"/>
                  <a:pt x="42250" y="9313"/>
                  <a:pt x="42250" y="12594"/>
                </a:cubicBezTo>
                <a:cubicBezTo>
                  <a:pt x="42250" y="13579"/>
                  <a:pt x="42103" y="14554"/>
                  <a:pt x="41818" y="15460"/>
                </a:cubicBezTo>
                <a:lnTo>
                  <a:pt x="41818" y="15459"/>
                </a:lnTo>
                <a:cubicBezTo>
                  <a:pt x="42727" y="17070"/>
                  <a:pt x="43220" y="19044"/>
                  <a:pt x="43220" y="21076"/>
                </a:cubicBezTo>
                <a:cubicBezTo>
                  <a:pt x="43220" y="25663"/>
                  <a:pt x="40741" y="29553"/>
                  <a:pt x="37404" y="30203"/>
                </a:cubicBezTo>
                <a:lnTo>
                  <a:pt x="37403" y="30202"/>
                </a:lnTo>
                <a:cubicBezTo>
                  <a:pt x="37378" y="34523"/>
                  <a:pt x="34795" y="38006"/>
                  <a:pt x="31619" y="38007"/>
                </a:cubicBezTo>
                <a:cubicBezTo>
                  <a:pt x="30535" y="38007"/>
                  <a:pt x="29474" y="37593"/>
                  <a:pt x="28555" y="36813"/>
                </a:cubicBezTo>
                <a:lnTo>
                  <a:pt x="28556" y="36813"/>
                </a:lnTo>
                <a:cubicBezTo>
                  <a:pt x="27694" y="40699"/>
                  <a:pt x="25069" y="43357"/>
                  <a:pt x="22094" y="43358"/>
                </a:cubicBezTo>
                <a:cubicBezTo>
                  <a:pt x="19839" y="43358"/>
                  <a:pt x="17733" y="41821"/>
                  <a:pt x="16480" y="39263"/>
                </a:cubicBezTo>
                <a:lnTo>
                  <a:pt x="16480" y="39264"/>
                </a:lnTo>
                <a:cubicBezTo>
                  <a:pt x="15279" y="40250"/>
                  <a:pt x="13904" y="40770"/>
                  <a:pt x="12503" y="40771"/>
                </a:cubicBezTo>
                <a:cubicBezTo>
                  <a:pt x="9735" y="40771"/>
                  <a:pt x="7180" y="38748"/>
                  <a:pt x="5804" y="35469"/>
                </a:cubicBezTo>
                <a:lnTo>
                  <a:pt x="5803" y="35469"/>
                </a:lnTo>
                <a:cubicBezTo>
                  <a:pt x="5635" y="35496"/>
                  <a:pt x="5465" y="35509"/>
                  <a:pt x="5296" y="35510"/>
                </a:cubicBezTo>
                <a:cubicBezTo>
                  <a:pt x="2888" y="35510"/>
                  <a:pt x="936" y="32860"/>
                  <a:pt x="936" y="29592"/>
                </a:cubicBezTo>
                <a:cubicBezTo>
                  <a:pt x="935" y="28090"/>
                  <a:pt x="1356" y="26644"/>
                  <a:pt x="2112" y="25547"/>
                </a:cubicBezTo>
                <a:lnTo>
                  <a:pt x="2113" y="25547"/>
                </a:lnTo>
                <a:cubicBezTo>
                  <a:pt x="781" y="24481"/>
                  <a:pt x="-36" y="22528"/>
                  <a:pt x="-36" y="20418"/>
                </a:cubicBezTo>
                <a:cubicBezTo>
                  <a:pt x="-37" y="17370"/>
                  <a:pt x="1647" y="14817"/>
                  <a:pt x="3863" y="14504"/>
                </a:cubicBezTo>
                <a:close/>
              </a:path>
              <a:path w="43200" h="43200" fill="none">
                <a:moveTo>
                  <a:pt x="4693" y="26177"/>
                </a:moveTo>
                <a:lnTo>
                  <a:pt x="4693" y="26177"/>
                </a:lnTo>
                <a:cubicBezTo>
                  <a:pt x="4580" y="26189"/>
                  <a:pt x="4468" y="26194"/>
                  <a:pt x="4356" y="26195"/>
                </a:cubicBezTo>
                <a:cubicBezTo>
                  <a:pt x="3584" y="26195"/>
                  <a:pt x="2826" y="25913"/>
                  <a:pt x="2160" y="25379"/>
                </a:cubicBezTo>
                <a:moveTo>
                  <a:pt x="6928" y="34899"/>
                </a:moveTo>
                <a:lnTo>
                  <a:pt x="6927" y="34898"/>
                </a:lnTo>
                <a:cubicBezTo>
                  <a:pt x="6572" y="35091"/>
                  <a:pt x="6200" y="35219"/>
                  <a:pt x="5820" y="35280"/>
                </a:cubicBezTo>
                <a:moveTo>
                  <a:pt x="16478" y="39090"/>
                </a:moveTo>
                <a:lnTo>
                  <a:pt x="16477" y="39090"/>
                </a:lnTo>
                <a:cubicBezTo>
                  <a:pt x="16210" y="38544"/>
                  <a:pt x="15986" y="37960"/>
                  <a:pt x="15809" y="37350"/>
                </a:cubicBezTo>
                <a:moveTo>
                  <a:pt x="28827" y="34751"/>
                </a:moveTo>
                <a:lnTo>
                  <a:pt x="28826" y="34750"/>
                </a:lnTo>
                <a:cubicBezTo>
                  <a:pt x="28787" y="35398"/>
                  <a:pt x="28698" y="36038"/>
                  <a:pt x="28560" y="36660"/>
                </a:cubicBezTo>
                <a:moveTo>
                  <a:pt x="34129" y="22954"/>
                </a:moveTo>
                <a:lnTo>
                  <a:pt x="34128" y="22954"/>
                </a:lnTo>
                <a:cubicBezTo>
                  <a:pt x="36118" y="24271"/>
                  <a:pt x="37381" y="27017"/>
                  <a:pt x="37381" y="30027"/>
                </a:cubicBezTo>
                <a:cubicBezTo>
                  <a:pt x="37381" y="30048"/>
                  <a:pt x="37380" y="30069"/>
                  <a:pt x="37380" y="30090"/>
                </a:cubicBezTo>
                <a:moveTo>
                  <a:pt x="41798" y="15354"/>
                </a:moveTo>
                <a:lnTo>
                  <a:pt x="41798" y="15354"/>
                </a:lnTo>
                <a:cubicBezTo>
                  <a:pt x="41473" y="16386"/>
                  <a:pt x="40978" y="17302"/>
                  <a:pt x="40350" y="18030"/>
                </a:cubicBezTo>
                <a:moveTo>
                  <a:pt x="38324" y="5426"/>
                </a:moveTo>
                <a:lnTo>
                  <a:pt x="38324" y="5425"/>
                </a:lnTo>
                <a:cubicBezTo>
                  <a:pt x="38375" y="5811"/>
                  <a:pt x="38401" y="6202"/>
                  <a:pt x="38401" y="6595"/>
                </a:cubicBezTo>
                <a:cubicBezTo>
                  <a:pt x="38401" y="6626"/>
                  <a:pt x="38400" y="6658"/>
                  <a:pt x="38400" y="6690"/>
                </a:cubicBezTo>
                <a:moveTo>
                  <a:pt x="29078" y="3952"/>
                </a:moveTo>
                <a:lnTo>
                  <a:pt x="29078" y="3952"/>
                </a:lnTo>
                <a:cubicBezTo>
                  <a:pt x="29266" y="3369"/>
                  <a:pt x="29516" y="2826"/>
                  <a:pt x="29820" y="2340"/>
                </a:cubicBezTo>
                <a:moveTo>
                  <a:pt x="22141" y="4720"/>
                </a:moveTo>
                <a:lnTo>
                  <a:pt x="22140" y="4719"/>
                </a:lnTo>
                <a:cubicBezTo>
                  <a:pt x="22217" y="4238"/>
                  <a:pt x="22338" y="3771"/>
                  <a:pt x="22500" y="3330"/>
                </a:cubicBezTo>
                <a:moveTo>
                  <a:pt x="14000" y="5192"/>
                </a:moveTo>
                <a:lnTo>
                  <a:pt x="14000" y="5191"/>
                </a:lnTo>
                <a:cubicBezTo>
                  <a:pt x="14471" y="5568"/>
                  <a:pt x="14908" y="6020"/>
                  <a:pt x="15299" y="6540"/>
                </a:cubicBezTo>
                <a:moveTo>
                  <a:pt x="4127" y="15789"/>
                </a:moveTo>
                <a:lnTo>
                  <a:pt x="4127" y="15788"/>
                </a:lnTo>
                <a:cubicBezTo>
                  <a:pt x="4024" y="15324"/>
                  <a:pt x="3948" y="14850"/>
                  <a:pt x="3900" y="14369"/>
                </a:cubicBezTo>
              </a:path>
            </a:pathLst>
          </a:custGeom>
          <a:gradFill rotWithShape="1">
            <a:gsLst>
              <a:gs pos="0">
                <a:srgbClr val="2C5D98"/>
              </a:gs>
              <a:gs pos="80000">
                <a:srgbClr val="3C7BC7"/>
              </a:gs>
              <a:gs pos="100000">
                <a:srgbClr val="3A7CCB"/>
              </a:gs>
            </a:gsLst>
            <a:lin ang="16200000"/>
          </a:gradFill>
          <a:ln w="9525" algn="ctr">
            <a:solidFill>
              <a:srgbClr val="4A7EBB"/>
            </a:solidFill>
            <a:miter lim="800000"/>
            <a:headEnd/>
            <a:tailEnd/>
          </a:ln>
          <a:effectLst>
            <a:outerShdw dist="23000" dir="5400000" rotWithShape="0">
              <a:srgbClr val="000000">
                <a:alpha val="34999"/>
              </a:srgbClr>
            </a:outerShdw>
          </a:effectLst>
        </p:spPr>
        <p:txBody>
          <a:bodyPr lIns="91430" tIns="45715" rIns="91430" bIns="45715" anchor="ctr"/>
          <a:lstStyle/>
          <a:p>
            <a:pPr algn="ctr" defTabSz="457200" fontAlgn="auto">
              <a:spcBef>
                <a:spcPts val="0"/>
              </a:spcBef>
              <a:spcAft>
                <a:spcPts val="0"/>
              </a:spcAft>
              <a:defRPr/>
            </a:pPr>
            <a:r>
              <a:rPr lang="en-US" sz="3200" b="1" dirty="0">
                <a:solidFill>
                  <a:schemeClr val="bg1"/>
                </a:solidFill>
                <a:latin typeface="Constantia" pitchFamily="18" charset="0"/>
              </a:rPr>
              <a:t>CLOUD</a:t>
            </a:r>
          </a:p>
        </p:txBody>
      </p:sp>
      <p:cxnSp>
        <p:nvCxnSpPr>
          <p:cNvPr id="27" name="Connettore 1 101"/>
          <p:cNvCxnSpPr>
            <a:cxnSpLocks noChangeShapeType="1"/>
          </p:cNvCxnSpPr>
          <p:nvPr/>
        </p:nvCxnSpPr>
        <p:spPr bwMode="auto">
          <a:xfrm>
            <a:off x="4211960" y="2708920"/>
            <a:ext cx="254875" cy="1568339"/>
          </a:xfrm>
          <a:prstGeom prst="line">
            <a:avLst/>
          </a:prstGeom>
          <a:noFill/>
          <a:ln w="76200">
            <a:solidFill>
              <a:srgbClr val="FF0000"/>
            </a:solidFill>
            <a:round/>
            <a:headEnd type="triangle"/>
            <a:tailEnd type="triangle"/>
          </a:ln>
          <a:extLst>
            <a:ext uri="{909E8E84-426E-40dd-AFC4-6F175D3DCCD1}">
              <a14:hiddenFill xmlns:a14="http://schemas.microsoft.com/office/drawing/2010/main" xmlns="">
                <a:noFill/>
              </a14:hiddenFill>
            </a:ext>
          </a:extLst>
        </p:spPr>
      </p:cxnSp>
      <p:sp>
        <p:nvSpPr>
          <p:cNvPr id="48" name="Rettangolo 18"/>
          <p:cNvSpPr>
            <a:spLocks noChangeArrowheads="1"/>
          </p:cNvSpPr>
          <p:nvPr/>
        </p:nvSpPr>
        <p:spPr bwMode="auto">
          <a:xfrm>
            <a:off x="6125681" y="4274512"/>
            <a:ext cx="1686679" cy="738664"/>
          </a:xfrm>
          <a:prstGeom prst="rect">
            <a:avLst/>
          </a:prstGeom>
          <a:noFill/>
          <a:ln w="9525">
            <a:noFill/>
            <a:miter lim="800000"/>
            <a:headEnd/>
            <a:tailEnd/>
          </a:ln>
        </p:spPr>
        <p:txBody>
          <a:bodyPr wrap="none">
            <a:spAutoFit/>
          </a:bodyPr>
          <a:lstStyle/>
          <a:p>
            <a:pPr algn="ctr"/>
            <a:r>
              <a:rPr lang="it-IT" sz="1400" b="1" dirty="0" err="1">
                <a:solidFill>
                  <a:srgbClr val="002060"/>
                </a:solidFill>
                <a:cs typeface="Arial" charset="0"/>
              </a:rPr>
              <a:t>South-eastern</a:t>
            </a:r>
            <a:r>
              <a:rPr lang="it-IT" sz="1400" b="1" dirty="0">
                <a:solidFill>
                  <a:srgbClr val="002060"/>
                </a:solidFill>
                <a:cs typeface="Arial" charset="0"/>
              </a:rPr>
              <a:t> </a:t>
            </a:r>
          </a:p>
          <a:p>
            <a:pPr algn="ctr"/>
            <a:r>
              <a:rPr lang="it-IT" sz="1400" b="1" dirty="0" err="1">
                <a:solidFill>
                  <a:srgbClr val="002060"/>
                </a:solidFill>
                <a:cs typeface="Arial" charset="0"/>
              </a:rPr>
              <a:t>Sicily</a:t>
            </a:r>
            <a:r>
              <a:rPr lang="it-IT" sz="1400" b="1" dirty="0">
                <a:solidFill>
                  <a:srgbClr val="002060"/>
                </a:solidFill>
                <a:cs typeface="Arial" charset="0"/>
              </a:rPr>
              <a:t> (3500m </a:t>
            </a:r>
            <a:r>
              <a:rPr lang="it-IT" sz="1400" b="1" dirty="0" err="1">
                <a:solidFill>
                  <a:srgbClr val="002060"/>
                </a:solidFill>
                <a:cs typeface="Arial" charset="0"/>
              </a:rPr>
              <a:t>bsl</a:t>
            </a:r>
            <a:r>
              <a:rPr lang="it-IT" sz="1400" b="1" dirty="0" smtClean="0">
                <a:solidFill>
                  <a:srgbClr val="002060"/>
                </a:solidFill>
                <a:cs typeface="Arial" charset="0"/>
              </a:rPr>
              <a:t>)</a:t>
            </a:r>
          </a:p>
          <a:p>
            <a:pPr algn="ctr"/>
            <a:r>
              <a:rPr lang="it-IT" sz="1400" b="1" dirty="0" smtClean="0">
                <a:solidFill>
                  <a:srgbClr val="002060"/>
                </a:solidFill>
                <a:cs typeface="Arial" charset="0"/>
              </a:rPr>
              <a:t>85 km-long cable</a:t>
            </a:r>
            <a:endParaRPr lang="it-IT" sz="1400" dirty="0"/>
          </a:p>
        </p:txBody>
      </p:sp>
      <p:sp>
        <p:nvSpPr>
          <p:cNvPr id="50" name="Rettangolo 17"/>
          <p:cNvSpPr>
            <a:spLocks noChangeArrowheads="1"/>
          </p:cNvSpPr>
          <p:nvPr/>
        </p:nvSpPr>
        <p:spPr bwMode="auto">
          <a:xfrm>
            <a:off x="6197689" y="2852936"/>
            <a:ext cx="1686679" cy="738664"/>
          </a:xfrm>
          <a:prstGeom prst="rect">
            <a:avLst/>
          </a:prstGeom>
          <a:noFill/>
          <a:ln w="9525">
            <a:noFill/>
            <a:miter lim="800000"/>
            <a:headEnd/>
            <a:tailEnd/>
          </a:ln>
        </p:spPr>
        <p:txBody>
          <a:bodyPr wrap="none">
            <a:spAutoFit/>
          </a:bodyPr>
          <a:lstStyle/>
          <a:p>
            <a:pPr algn="ctr"/>
            <a:r>
              <a:rPr lang="it-IT" sz="1400" b="1" dirty="0" err="1">
                <a:solidFill>
                  <a:srgbClr val="002060"/>
                </a:solidFill>
                <a:cs typeface="Arial" charset="0"/>
              </a:rPr>
              <a:t>North-eastern</a:t>
            </a:r>
            <a:r>
              <a:rPr lang="it-IT" sz="1400" b="1" dirty="0">
                <a:solidFill>
                  <a:srgbClr val="002060"/>
                </a:solidFill>
                <a:cs typeface="Arial" charset="0"/>
              </a:rPr>
              <a:t> </a:t>
            </a:r>
          </a:p>
          <a:p>
            <a:pPr algn="ctr"/>
            <a:r>
              <a:rPr lang="it-IT" sz="1400" b="1" dirty="0" err="1">
                <a:solidFill>
                  <a:srgbClr val="002060"/>
                </a:solidFill>
                <a:cs typeface="Arial" charset="0"/>
              </a:rPr>
              <a:t>Sicily</a:t>
            </a:r>
            <a:r>
              <a:rPr lang="it-IT" sz="1400" b="1" dirty="0">
                <a:solidFill>
                  <a:srgbClr val="002060"/>
                </a:solidFill>
                <a:cs typeface="Arial" charset="0"/>
              </a:rPr>
              <a:t> (2100m </a:t>
            </a:r>
            <a:r>
              <a:rPr lang="it-IT" sz="1400" b="1" dirty="0" err="1">
                <a:solidFill>
                  <a:srgbClr val="002060"/>
                </a:solidFill>
                <a:cs typeface="Arial" charset="0"/>
              </a:rPr>
              <a:t>bsl</a:t>
            </a:r>
            <a:r>
              <a:rPr lang="it-IT" sz="1400" b="1" dirty="0" smtClean="0">
                <a:solidFill>
                  <a:srgbClr val="002060"/>
                </a:solidFill>
                <a:cs typeface="Arial" charset="0"/>
              </a:rPr>
              <a:t>)</a:t>
            </a:r>
          </a:p>
          <a:p>
            <a:pPr algn="ctr"/>
            <a:r>
              <a:rPr lang="it-IT" sz="1400" b="1" dirty="0" smtClean="0">
                <a:solidFill>
                  <a:srgbClr val="002060"/>
                </a:solidFill>
                <a:cs typeface="Arial" charset="0"/>
              </a:rPr>
              <a:t>25 km-long cable</a:t>
            </a:r>
            <a:endParaRPr lang="it-IT" sz="1400" dirty="0"/>
          </a:p>
        </p:txBody>
      </p:sp>
      <p:sp>
        <p:nvSpPr>
          <p:cNvPr id="61" name="CasellaDiTesto 93"/>
          <p:cNvSpPr txBox="1">
            <a:spLocks noChangeArrowheads="1"/>
          </p:cNvSpPr>
          <p:nvPr/>
        </p:nvSpPr>
        <p:spPr bwMode="auto">
          <a:xfrm>
            <a:off x="971600" y="5949280"/>
            <a:ext cx="2282997" cy="830997"/>
          </a:xfrm>
          <a:prstGeom prst="rect">
            <a:avLst/>
          </a:prstGeom>
          <a:noFill/>
          <a:ln w="9525">
            <a:noFill/>
            <a:miter lim="800000"/>
            <a:headEnd/>
            <a:tailEnd/>
          </a:ln>
        </p:spPr>
        <p:txBody>
          <a:bodyPr wrap="none">
            <a:spAutoFit/>
          </a:bodyPr>
          <a:lstStyle/>
          <a:p>
            <a:pPr eaLnBrk="1" hangingPunct="1"/>
            <a:r>
              <a:rPr lang="it-IT" sz="1600" b="1" dirty="0">
                <a:solidFill>
                  <a:srgbClr val="002060"/>
                </a:solidFill>
              </a:rPr>
              <a:t>INFN </a:t>
            </a:r>
            <a:r>
              <a:rPr lang="it-IT" sz="1600" b="1" dirty="0" smtClean="0">
                <a:solidFill>
                  <a:srgbClr val="002060"/>
                </a:solidFill>
              </a:rPr>
              <a:t>LNS: </a:t>
            </a:r>
          </a:p>
          <a:p>
            <a:pPr eaLnBrk="1" hangingPunct="1"/>
            <a:r>
              <a:rPr lang="it-IT" sz="1600" b="1" dirty="0" smtClean="0">
                <a:solidFill>
                  <a:srgbClr val="002060"/>
                </a:solidFill>
              </a:rPr>
              <a:t>Main Data </a:t>
            </a:r>
            <a:r>
              <a:rPr lang="it-IT" sz="1600" b="1" dirty="0">
                <a:solidFill>
                  <a:srgbClr val="002060"/>
                </a:solidFill>
              </a:rPr>
              <a:t>Repository</a:t>
            </a:r>
          </a:p>
          <a:p>
            <a:pPr eaLnBrk="1" hangingPunct="1"/>
            <a:r>
              <a:rPr lang="it-IT" sz="1600" b="1" dirty="0">
                <a:solidFill>
                  <a:srgbClr val="002060"/>
                </a:solidFill>
              </a:rPr>
              <a:t>Catania EGI </a:t>
            </a:r>
            <a:r>
              <a:rPr lang="it-IT" sz="1600" b="1" dirty="0" err="1">
                <a:solidFill>
                  <a:srgbClr val="002060"/>
                </a:solidFill>
              </a:rPr>
              <a:t>node</a:t>
            </a:r>
            <a:endParaRPr lang="it-IT" sz="1600" b="1" dirty="0">
              <a:solidFill>
                <a:srgbClr val="002060"/>
              </a:solidFill>
            </a:endParaRPr>
          </a:p>
        </p:txBody>
      </p:sp>
      <p:sp>
        <p:nvSpPr>
          <p:cNvPr id="64" name="CasellaDiTesto 62"/>
          <p:cNvSpPr txBox="1"/>
          <p:nvPr/>
        </p:nvSpPr>
        <p:spPr>
          <a:xfrm>
            <a:off x="251520" y="3212976"/>
            <a:ext cx="8640960" cy="1015663"/>
          </a:xfrm>
          <a:prstGeom prst="rect">
            <a:avLst/>
          </a:prstGeom>
          <a:solidFill>
            <a:srgbClr val="D6D6F5"/>
          </a:solidFill>
          <a:ln>
            <a:solidFill>
              <a:srgbClr val="2D2DB9"/>
            </a:solidFill>
          </a:ln>
        </p:spPr>
        <p:txBody>
          <a:bodyPr wrap="square">
            <a:spAutoFit/>
          </a:bodyPr>
          <a:lstStyle/>
          <a:p>
            <a:pPr algn="just">
              <a:defRPr/>
            </a:pPr>
            <a:r>
              <a:rPr lang="en-GB" sz="2000" b="1" dirty="0" smtClean="0">
                <a:solidFill>
                  <a:schemeClr val="tx2"/>
                </a:solidFill>
              </a:rPr>
              <a:t>The Capo </a:t>
            </a:r>
            <a:r>
              <a:rPr lang="en-GB" sz="2000" b="1" dirty="0" err="1" smtClean="0">
                <a:solidFill>
                  <a:schemeClr val="tx2"/>
                </a:solidFill>
              </a:rPr>
              <a:t>Passero</a:t>
            </a:r>
            <a:r>
              <a:rPr lang="en-GB" sz="2000" b="1" dirty="0" smtClean="0">
                <a:solidFill>
                  <a:schemeClr val="tx2"/>
                </a:solidFill>
              </a:rPr>
              <a:t> site is the first with high-speed optical fibre connection directly from the deep sea to a node of the European</a:t>
            </a:r>
            <a:r>
              <a:rPr lang="en-GB" sz="2000" dirty="0" smtClean="0">
                <a:solidFill>
                  <a:schemeClr val="tx2"/>
                </a:solidFill>
              </a:rPr>
              <a:t> </a:t>
            </a:r>
            <a:r>
              <a:rPr lang="en-GB" sz="2000" b="1" dirty="0" smtClean="0">
                <a:solidFill>
                  <a:schemeClr val="tx2"/>
                </a:solidFill>
              </a:rPr>
              <a:t>GRID-computing Infrastructure</a:t>
            </a:r>
            <a:endParaRPr lang="en-GB" sz="2000" b="1" dirty="0">
              <a:solidFill>
                <a:schemeClr val="tx2"/>
              </a:solidFill>
            </a:endParaRPr>
          </a:p>
        </p:txBody>
      </p:sp>
      <p:sp>
        <p:nvSpPr>
          <p:cNvPr id="65" name="Rectangle 3"/>
          <p:cNvSpPr>
            <a:spLocks noChangeArrowheads="1"/>
          </p:cNvSpPr>
          <p:nvPr/>
        </p:nvSpPr>
        <p:spPr bwMode="auto">
          <a:xfrm>
            <a:off x="0" y="282724"/>
            <a:ext cx="9144000" cy="553988"/>
          </a:xfrm>
          <a:prstGeom prst="rect">
            <a:avLst/>
          </a:prstGeom>
          <a:noFill/>
          <a:ln w="9525">
            <a:noFill/>
            <a:miter lim="800000"/>
            <a:headEnd/>
            <a:tailEnd/>
          </a:ln>
        </p:spPr>
        <p:txBody>
          <a:bodyPr wrap="square" lIns="91430" tIns="45715" rIns="91430" bIns="45715">
            <a:spAutoFit/>
          </a:bodyPr>
          <a:lstStyle/>
          <a:p>
            <a:pPr>
              <a:defRPr/>
            </a:pPr>
            <a:r>
              <a:rPr lang="it-IT" sz="3000" b="1" dirty="0">
                <a:solidFill>
                  <a:srgbClr val="000066"/>
                </a:solidFill>
                <a:latin typeface="Calibri" pitchFamily="34" charset="0"/>
                <a:ea typeface="MS PGothic" pitchFamily="34" charset="-128"/>
              </a:rPr>
              <a:t>EMSO nodes: </a:t>
            </a:r>
            <a:r>
              <a:rPr lang="it-IT" sz="3000" b="1" dirty="0" smtClean="0">
                <a:solidFill>
                  <a:srgbClr val="000066"/>
                </a:solidFill>
                <a:latin typeface="Calibri" pitchFamily="34" charset="0"/>
                <a:ea typeface="MS PGothic" pitchFamily="34" charset="-128"/>
              </a:rPr>
              <a:t>Western Ionian Sea</a:t>
            </a:r>
            <a:endParaRPr lang="it-IT" sz="3000" b="1" dirty="0">
              <a:solidFill>
                <a:srgbClr val="000066"/>
              </a:solidFill>
              <a:latin typeface="Calibri" pitchFamily="34" charset="0"/>
              <a:ea typeface="MS PGothic" pitchFamily="34" charset="-128"/>
            </a:endParaRPr>
          </a:p>
        </p:txBody>
      </p:sp>
    </p:spTree>
    <p:extLst>
      <p:ext uri="{BB962C8B-B14F-4D97-AF65-F5344CB8AC3E}">
        <p14:creationId xmlns:p14="http://schemas.microsoft.com/office/powerpoint/2010/main" xmlns="" val="22921928"/>
      </p:ext>
    </p:extLst>
  </p:cSld>
  <p:clrMapOvr>
    <a:masterClrMapping/>
  </p:clrMapOvr>
  <p:transition spd="med">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ppt_w</p:attrName>
                                        </p:attrNameLst>
                                      </p:cBhvr>
                                      <p:tavLst>
                                        <p:tav tm="0">
                                          <p:val>
                                            <p:fltVal val="0"/>
                                          </p:val>
                                        </p:tav>
                                        <p:tav tm="100000">
                                          <p:val>
                                            <p:strVal val="#ppt_w"/>
                                          </p:val>
                                        </p:tav>
                                      </p:tavLst>
                                    </p:anim>
                                    <p:anim calcmode="lin" valueType="num">
                                      <p:cBhvr>
                                        <p:cTn id="8" dur="500" fill="hold"/>
                                        <p:tgtEl>
                                          <p:spTgt spid="64"/>
                                        </p:tgtEl>
                                        <p:attrNameLst>
                                          <p:attrName>ppt_h</p:attrName>
                                        </p:attrNameLst>
                                      </p:cBhvr>
                                      <p:tavLst>
                                        <p:tav tm="0">
                                          <p:val>
                                            <p:fltVal val="0"/>
                                          </p:val>
                                        </p:tav>
                                        <p:tav tm="100000">
                                          <p:val>
                                            <p:strVal val="#ppt_h"/>
                                          </p:val>
                                        </p:tav>
                                      </p:tavLst>
                                    </p:anim>
                                    <p:animEffect transition="in" filter="fade">
                                      <p:cBhvr>
                                        <p:cTn id="9"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olo 1"/>
          <p:cNvSpPr>
            <a:spLocks/>
          </p:cNvSpPr>
          <p:nvPr/>
        </p:nvSpPr>
        <p:spPr bwMode="auto">
          <a:xfrm>
            <a:off x="216024" y="1700808"/>
            <a:ext cx="3275856" cy="1080120"/>
          </a:xfrm>
          <a:prstGeom prst="rect">
            <a:avLst/>
          </a:prstGeom>
          <a:noFill/>
          <a:ln w="9525">
            <a:noFill/>
            <a:miter lim="800000"/>
            <a:headEnd/>
            <a:tailEnd/>
          </a:ln>
        </p:spPr>
        <p:txBody>
          <a:bodyPr lIns="82945" tIns="41473" rIns="82945" bIns="41473" anchor="ctr"/>
          <a:lstStyle/>
          <a:p>
            <a:pPr algn="ctr" defTabSz="828675">
              <a:lnSpc>
                <a:spcPct val="97000"/>
              </a:lnSpc>
              <a:buClr>
                <a:srgbClr val="000000"/>
              </a:buClr>
              <a:buSzPct val="100000"/>
              <a:buFont typeface="Times New Roman" pitchFamily="18" charset="0"/>
              <a:buNone/>
            </a:pPr>
            <a:r>
              <a:rPr lang="it-IT" sz="2200" b="1" dirty="0">
                <a:solidFill>
                  <a:srgbClr val="002060"/>
                </a:solidFill>
                <a:cs typeface="Arial" charset="0"/>
              </a:rPr>
              <a:t>Enhancement </a:t>
            </a:r>
            <a:r>
              <a:rPr lang="it-IT" sz="2200" b="1" dirty="0" smtClean="0">
                <a:solidFill>
                  <a:srgbClr val="002060"/>
                </a:solidFill>
                <a:cs typeface="Arial" charset="0"/>
              </a:rPr>
              <a:t>of </a:t>
            </a:r>
            <a:r>
              <a:rPr lang="it-IT" sz="2200" b="1" dirty="0">
                <a:solidFill>
                  <a:srgbClr val="002060"/>
                </a:solidFill>
                <a:cs typeface="Arial" charset="0"/>
              </a:rPr>
              <a:t>testing infrastructures</a:t>
            </a:r>
          </a:p>
        </p:txBody>
      </p:sp>
      <p:sp>
        <p:nvSpPr>
          <p:cNvPr id="55300" name="CasellaDiTesto 7"/>
          <p:cNvSpPr txBox="1">
            <a:spLocks noChangeArrowheads="1"/>
          </p:cNvSpPr>
          <p:nvPr/>
        </p:nvSpPr>
        <p:spPr bwMode="auto">
          <a:xfrm>
            <a:off x="-20688" y="5602014"/>
            <a:ext cx="3527426" cy="646331"/>
          </a:xfrm>
          <a:prstGeom prst="rect">
            <a:avLst/>
          </a:prstGeom>
          <a:noFill/>
          <a:ln w="9525">
            <a:noFill/>
            <a:miter lim="800000"/>
            <a:headEnd/>
            <a:tailEnd/>
          </a:ln>
        </p:spPr>
        <p:txBody>
          <a:bodyPr>
            <a:spAutoFit/>
          </a:bodyPr>
          <a:lstStyle/>
          <a:p>
            <a:r>
              <a:rPr lang="it-IT" sz="1600" b="1" dirty="0">
                <a:solidFill>
                  <a:srgbClr val="002060"/>
                </a:solidFill>
                <a:cs typeface="Arial" charset="0"/>
              </a:rPr>
              <a:t>High-pressure</a:t>
            </a:r>
            <a:r>
              <a:rPr lang="it-IT" b="1" dirty="0">
                <a:solidFill>
                  <a:srgbClr val="002060"/>
                </a:solidFill>
                <a:cs typeface="Arial" charset="0"/>
              </a:rPr>
              <a:t> test </a:t>
            </a:r>
            <a:r>
              <a:rPr lang="it-IT" b="1" dirty="0" smtClean="0">
                <a:solidFill>
                  <a:srgbClr val="002060"/>
                </a:solidFill>
                <a:cs typeface="Arial" charset="0"/>
              </a:rPr>
              <a:t>chamber</a:t>
            </a:r>
            <a:endParaRPr lang="it-IT" b="1" dirty="0">
              <a:solidFill>
                <a:srgbClr val="002060"/>
              </a:solidFill>
              <a:cs typeface="Arial" charset="0"/>
            </a:endParaRPr>
          </a:p>
          <a:p>
            <a:r>
              <a:rPr lang="it-IT" b="1" dirty="0" smtClean="0">
                <a:solidFill>
                  <a:srgbClr val="002060"/>
                </a:solidFill>
                <a:cs typeface="Arial" charset="0"/>
              </a:rPr>
              <a:t> </a:t>
            </a:r>
            <a:r>
              <a:rPr lang="it-IT" b="1" dirty="0" smtClean="0">
                <a:solidFill>
                  <a:srgbClr val="002060"/>
                </a:solidFill>
                <a:cs typeface="Arial" charset="0"/>
              </a:rPr>
              <a:t>           PED2 </a:t>
            </a:r>
            <a:r>
              <a:rPr lang="it-IT" b="1" dirty="0" smtClean="0">
                <a:solidFill>
                  <a:srgbClr val="002060"/>
                </a:solidFill>
                <a:cs typeface="Arial" charset="0"/>
              </a:rPr>
              <a:t>category</a:t>
            </a:r>
          </a:p>
        </p:txBody>
      </p:sp>
      <p:pic>
        <p:nvPicPr>
          <p:cNvPr id="55303" name="Immagine 15" descr="Screenshot 2015-04-18 09.47.03.png"/>
          <p:cNvPicPr>
            <a:picLocks noChangeAspect="1"/>
          </p:cNvPicPr>
          <p:nvPr/>
        </p:nvPicPr>
        <p:blipFill>
          <a:blip r:embed="rId2" cstate="print"/>
          <a:srcRect l="43280" t="13251" r="29840" b="4851"/>
          <a:stretch>
            <a:fillRect/>
          </a:stretch>
        </p:blipFill>
        <p:spPr bwMode="auto">
          <a:xfrm>
            <a:off x="6828883" y="1093153"/>
            <a:ext cx="2080183" cy="5072151"/>
          </a:xfrm>
          <a:prstGeom prst="rect">
            <a:avLst/>
          </a:prstGeom>
          <a:noFill/>
          <a:ln w="9525">
            <a:noFill/>
            <a:miter lim="800000"/>
            <a:headEnd/>
            <a:tailEnd/>
          </a:ln>
        </p:spPr>
      </p:pic>
      <p:pic>
        <p:nvPicPr>
          <p:cNvPr id="55306" name="Immagine 19" descr="portopalo.gif"/>
          <p:cNvPicPr>
            <a:picLocks noChangeAspect="1"/>
          </p:cNvPicPr>
          <p:nvPr/>
        </p:nvPicPr>
        <p:blipFill>
          <a:blip r:embed="rId3" cstate="print"/>
          <a:srcRect/>
          <a:stretch>
            <a:fillRect/>
          </a:stretch>
        </p:blipFill>
        <p:spPr bwMode="auto">
          <a:xfrm>
            <a:off x="3696816" y="1556792"/>
            <a:ext cx="2819400" cy="1420813"/>
          </a:xfrm>
          <a:prstGeom prst="rect">
            <a:avLst/>
          </a:prstGeom>
          <a:noFill/>
          <a:ln w="9525">
            <a:noFill/>
            <a:miter lim="800000"/>
            <a:headEnd/>
            <a:tailEnd/>
          </a:ln>
        </p:spPr>
      </p:pic>
      <p:sp>
        <p:nvSpPr>
          <p:cNvPr id="55307" name="CasellaDiTesto 20"/>
          <p:cNvSpPr txBox="1">
            <a:spLocks noChangeArrowheads="1"/>
          </p:cNvSpPr>
          <p:nvPr/>
        </p:nvSpPr>
        <p:spPr bwMode="auto">
          <a:xfrm>
            <a:off x="3923928" y="1115452"/>
            <a:ext cx="2592288" cy="369332"/>
          </a:xfrm>
          <a:prstGeom prst="rect">
            <a:avLst/>
          </a:prstGeom>
          <a:noFill/>
          <a:ln w="9525">
            <a:noFill/>
            <a:miter lim="800000"/>
            <a:headEnd/>
            <a:tailEnd/>
          </a:ln>
        </p:spPr>
        <p:txBody>
          <a:bodyPr wrap="square">
            <a:spAutoFit/>
          </a:bodyPr>
          <a:lstStyle/>
          <a:p>
            <a:r>
              <a:rPr lang="it-IT" b="1" dirty="0">
                <a:solidFill>
                  <a:srgbClr val="002060"/>
                </a:solidFill>
              </a:rPr>
              <a:t>Porto Palo </a:t>
            </a:r>
            <a:r>
              <a:rPr lang="it-IT" b="1" dirty="0" smtClean="0">
                <a:solidFill>
                  <a:srgbClr val="002060"/>
                </a:solidFill>
              </a:rPr>
              <a:t>Shore Lab</a:t>
            </a:r>
            <a:endParaRPr lang="it-IT" b="1" dirty="0">
              <a:solidFill>
                <a:srgbClr val="002060"/>
              </a:solidFill>
            </a:endParaRPr>
          </a:p>
        </p:txBody>
      </p:sp>
      <p:pic>
        <p:nvPicPr>
          <p:cNvPr id="9" name="Immagin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131840" y="4365104"/>
            <a:ext cx="2501970" cy="1876478"/>
          </a:xfrm>
          <a:prstGeom prst="rect">
            <a:avLst/>
          </a:prstGeom>
        </p:spPr>
      </p:pic>
      <p:pic>
        <p:nvPicPr>
          <p:cNvPr id="73730" name="Picture 2" descr="C:\Users\Paolo\Desktop\EMSO-MedIT_evento-formazione_30.11.15\foto_emso-medit\IMG_0534.jpeg"/>
          <p:cNvPicPr>
            <a:picLocks noChangeAspect="1" noChangeArrowheads="1"/>
          </p:cNvPicPr>
          <p:nvPr/>
        </p:nvPicPr>
        <p:blipFill>
          <a:blip r:embed="rId5" cstate="print"/>
          <a:srcRect/>
          <a:stretch>
            <a:fillRect/>
          </a:stretch>
        </p:blipFill>
        <p:spPr bwMode="auto">
          <a:xfrm>
            <a:off x="75952" y="2636912"/>
            <a:ext cx="3271912" cy="2453934"/>
          </a:xfrm>
          <a:prstGeom prst="rect">
            <a:avLst/>
          </a:prstGeom>
          <a:noFill/>
        </p:spPr>
      </p:pic>
      <p:pic>
        <p:nvPicPr>
          <p:cNvPr id="10" name="Immagine 7" descr="EM_logo.jpg"/>
          <p:cNvPicPr>
            <a:picLocks noChangeAspect="1"/>
          </p:cNvPicPr>
          <p:nvPr/>
        </p:nvPicPr>
        <p:blipFill>
          <a:blip r:embed="rId6" cstate="print"/>
          <a:stretch>
            <a:fillRect/>
          </a:stretch>
        </p:blipFill>
        <p:spPr>
          <a:xfrm>
            <a:off x="755576" y="1096278"/>
            <a:ext cx="1947547" cy="763060"/>
          </a:xfrm>
          <a:prstGeom prst="rect">
            <a:avLst/>
          </a:prstGeom>
        </p:spPr>
      </p:pic>
      <p:sp>
        <p:nvSpPr>
          <p:cNvPr id="11" name="Rectangle 3"/>
          <p:cNvSpPr>
            <a:spLocks noChangeArrowheads="1"/>
          </p:cNvSpPr>
          <p:nvPr/>
        </p:nvSpPr>
        <p:spPr bwMode="auto">
          <a:xfrm>
            <a:off x="0" y="282724"/>
            <a:ext cx="9144000" cy="553988"/>
          </a:xfrm>
          <a:prstGeom prst="rect">
            <a:avLst/>
          </a:prstGeom>
          <a:noFill/>
          <a:ln w="9525">
            <a:noFill/>
            <a:miter lim="800000"/>
            <a:headEnd/>
            <a:tailEnd/>
          </a:ln>
        </p:spPr>
        <p:txBody>
          <a:bodyPr wrap="square" lIns="91430" tIns="45715" rIns="91430" bIns="45715">
            <a:spAutoFit/>
          </a:bodyPr>
          <a:lstStyle/>
          <a:p>
            <a:pPr>
              <a:defRPr/>
            </a:pPr>
            <a:r>
              <a:rPr lang="it-IT" sz="3000" b="1" dirty="0">
                <a:solidFill>
                  <a:srgbClr val="000066"/>
                </a:solidFill>
                <a:latin typeface="Calibri" pitchFamily="34" charset="0"/>
                <a:ea typeface="MS PGothic" pitchFamily="34" charset="-128"/>
              </a:rPr>
              <a:t>EMSO nodes: </a:t>
            </a:r>
            <a:r>
              <a:rPr lang="it-IT" sz="3000" b="1" dirty="0" smtClean="0">
                <a:solidFill>
                  <a:srgbClr val="000066"/>
                </a:solidFill>
                <a:latin typeface="Calibri" pitchFamily="34" charset="0"/>
                <a:ea typeface="MS PGothic" pitchFamily="34" charset="-128"/>
              </a:rPr>
              <a:t>Western Ionian Sea</a:t>
            </a:r>
            <a:endParaRPr lang="it-IT" sz="3000" b="1" dirty="0">
              <a:solidFill>
                <a:srgbClr val="000066"/>
              </a:solidFill>
              <a:latin typeface="Calibri" pitchFamily="34" charset="0"/>
              <a:ea typeface="MS PGothic" pitchFamily="34" charset="-128"/>
            </a:endParaRPr>
          </a:p>
        </p:txBody>
      </p:sp>
      <p:pic>
        <p:nvPicPr>
          <p:cNvPr id="8" name="Immagine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923928" y="3068960"/>
            <a:ext cx="2431379" cy="1823534"/>
          </a:xfrm>
          <a:prstGeom prst="rect">
            <a:avLst/>
          </a:prstGeom>
        </p:spPr>
      </p:pic>
      <p:sp>
        <p:nvSpPr>
          <p:cNvPr id="13" name="TextBox 12"/>
          <p:cNvSpPr txBox="1"/>
          <p:nvPr/>
        </p:nvSpPr>
        <p:spPr>
          <a:xfrm>
            <a:off x="5537132" y="4293096"/>
            <a:ext cx="3600400" cy="923330"/>
          </a:xfrm>
          <a:prstGeom prst="rect">
            <a:avLst/>
          </a:prstGeom>
          <a:solidFill>
            <a:schemeClr val="bg1"/>
          </a:solidFill>
        </p:spPr>
        <p:txBody>
          <a:bodyPr wrap="square" rtlCol="0">
            <a:spAutoFit/>
          </a:bodyPr>
          <a:lstStyle/>
          <a:p>
            <a:r>
              <a:rPr lang="it-IT" b="1" dirty="0" smtClean="0">
                <a:solidFill>
                  <a:srgbClr val="002060"/>
                </a:solidFill>
                <a:latin typeface="Arial" pitchFamily="34" charset="0"/>
                <a:cs typeface="Arial" pitchFamily="34" charset="0"/>
              </a:rPr>
              <a:t>Max pressure 650 bar</a:t>
            </a:r>
          </a:p>
          <a:p>
            <a:r>
              <a:rPr lang="it-IT" b="1" dirty="0" smtClean="0">
                <a:solidFill>
                  <a:srgbClr val="002060"/>
                </a:solidFill>
                <a:latin typeface="Arial" pitchFamily="34" charset="0"/>
                <a:cs typeface="Arial" pitchFamily="34" charset="0"/>
              </a:rPr>
              <a:t>Internal size 600 ᴓ x 1500mm h</a:t>
            </a:r>
          </a:p>
          <a:p>
            <a:r>
              <a:rPr lang="it-IT" b="1" dirty="0" smtClean="0">
                <a:solidFill>
                  <a:srgbClr val="002060"/>
                </a:solidFill>
                <a:latin typeface="Arial" pitchFamily="34" charset="0"/>
                <a:cs typeface="Arial" pitchFamily="34" charset="0"/>
              </a:rPr>
              <a:t>              volume 425 l </a:t>
            </a:r>
          </a:p>
        </p:txBody>
      </p:sp>
    </p:spTree>
  </p:cSld>
  <p:clrMapOvr>
    <a:masterClrMapping/>
  </p:clrMapOvr>
  <p:transition spd="med">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0" y="260648"/>
            <a:ext cx="9144000" cy="553988"/>
          </a:xfrm>
          <a:prstGeom prst="rect">
            <a:avLst/>
          </a:prstGeom>
          <a:noFill/>
          <a:ln w="9525">
            <a:noFill/>
            <a:miter lim="800000"/>
            <a:headEnd/>
            <a:tailEnd/>
          </a:ln>
        </p:spPr>
        <p:txBody>
          <a:bodyPr lIns="91430" tIns="45715" rIns="91430" bIns="45715">
            <a:spAutoFit/>
          </a:bodyPr>
          <a:lstStyle/>
          <a:p>
            <a:pPr>
              <a:defRPr/>
            </a:pPr>
            <a:r>
              <a:rPr lang="it-IT" sz="3000" b="1" dirty="0" smtClean="0">
                <a:solidFill>
                  <a:srgbClr val="000066"/>
                </a:solidFill>
                <a:latin typeface="Calibri" pitchFamily="34" charset="0"/>
                <a:cs typeface="Arial" pitchFamily="34" charset="0"/>
              </a:rPr>
              <a:t>        EMSO </a:t>
            </a:r>
            <a:r>
              <a:rPr lang="it-IT" sz="3000" b="1" dirty="0">
                <a:solidFill>
                  <a:srgbClr val="000066"/>
                </a:solidFill>
                <a:latin typeface="Calibri" pitchFamily="34" charset="0"/>
                <a:cs typeface="Arial" pitchFamily="34" charset="0"/>
              </a:rPr>
              <a:t>data examples</a:t>
            </a:r>
          </a:p>
        </p:txBody>
      </p:sp>
      <p:sp>
        <p:nvSpPr>
          <p:cNvPr id="5" name="Rectangle 18"/>
          <p:cNvSpPr>
            <a:spLocks noChangeArrowheads="1"/>
          </p:cNvSpPr>
          <p:nvPr/>
        </p:nvSpPr>
        <p:spPr bwMode="auto">
          <a:xfrm>
            <a:off x="0" y="6396038"/>
            <a:ext cx="2657475" cy="461962"/>
          </a:xfrm>
          <a:prstGeom prst="rect">
            <a:avLst/>
          </a:prstGeom>
          <a:noFill/>
          <a:ln w="9525">
            <a:noFill/>
            <a:miter lim="800000"/>
            <a:headEnd/>
            <a:tailEnd/>
          </a:ln>
        </p:spPr>
        <p:txBody>
          <a:bodyPr wrap="none" lIns="91430" tIns="45715" rIns="91430" bIns="45715">
            <a:spAutoFit/>
          </a:bodyPr>
          <a:lstStyle/>
          <a:p>
            <a:pPr algn="ctr" defTabSz="457200">
              <a:defRPr/>
            </a:pPr>
            <a:r>
              <a:rPr lang="en-GB" sz="2400" b="1" dirty="0">
                <a:solidFill>
                  <a:srgbClr val="000066"/>
                </a:solidFill>
                <a:effectLst>
                  <a:outerShdw blurRad="38100" dist="38100" dir="2700000" algn="tl">
                    <a:srgbClr val="C0C0C0"/>
                  </a:outerShdw>
                </a:effectLst>
                <a:latin typeface="Calibri" pitchFamily="34" charset="0"/>
                <a:cs typeface="Arial" pitchFamily="34" charset="0"/>
              </a:rPr>
              <a:t>Western Ionian Sea</a:t>
            </a:r>
          </a:p>
        </p:txBody>
      </p:sp>
      <p:pic>
        <p:nvPicPr>
          <p:cNvPr id="6" name="Immagine 4" descr="Figure5.jpg"/>
          <p:cNvPicPr/>
          <p:nvPr/>
        </p:nvPicPr>
        <p:blipFill>
          <a:blip r:embed="rId2" cstate="print"/>
          <a:stretch>
            <a:fillRect/>
          </a:stretch>
        </p:blipFill>
        <p:spPr>
          <a:xfrm>
            <a:off x="122580" y="1484784"/>
            <a:ext cx="4891632" cy="4199360"/>
          </a:xfrm>
          <a:prstGeom prst="rect">
            <a:avLst/>
          </a:prstGeom>
        </p:spPr>
      </p:pic>
      <p:pic>
        <p:nvPicPr>
          <p:cNvPr id="7" name="Immagine 5" descr="Figure6.jpg"/>
          <p:cNvPicPr/>
          <p:nvPr/>
        </p:nvPicPr>
        <p:blipFill>
          <a:blip r:embed="rId3" cstate="print"/>
          <a:stretch>
            <a:fillRect/>
          </a:stretch>
        </p:blipFill>
        <p:spPr>
          <a:xfrm>
            <a:off x="5148064" y="1484784"/>
            <a:ext cx="3961616" cy="4471391"/>
          </a:xfrm>
          <a:prstGeom prst="rect">
            <a:avLst/>
          </a:prstGeom>
        </p:spPr>
      </p:pic>
      <p:sp>
        <p:nvSpPr>
          <p:cNvPr id="8" name="CasellaDiTesto 38"/>
          <p:cNvSpPr txBox="1"/>
          <p:nvPr/>
        </p:nvSpPr>
        <p:spPr>
          <a:xfrm>
            <a:off x="683568" y="6021288"/>
            <a:ext cx="2045753" cy="276999"/>
          </a:xfrm>
          <a:prstGeom prst="rect">
            <a:avLst/>
          </a:prstGeom>
          <a:solidFill>
            <a:srgbClr val="FFFF00"/>
          </a:solidFill>
          <a:ln>
            <a:solidFill>
              <a:srgbClr val="FF0000"/>
            </a:solidFill>
          </a:ln>
        </p:spPr>
        <p:txBody>
          <a:bodyPr wrap="none" rtlCol="0">
            <a:spAutoFit/>
          </a:bodyPr>
          <a:lstStyle/>
          <a:p>
            <a:r>
              <a:rPr lang="fr-FR" sz="1200" dirty="0" err="1" smtClean="0"/>
              <a:t>Sgroi</a:t>
            </a:r>
            <a:r>
              <a:rPr lang="fr-FR" sz="1200" dirty="0" smtClean="0"/>
              <a:t>  et al., 2017 (in </a:t>
            </a:r>
            <a:r>
              <a:rPr lang="fr-FR" sz="1200" dirty="0" err="1" smtClean="0"/>
              <a:t>prep</a:t>
            </a:r>
            <a:r>
              <a:rPr lang="fr-FR" sz="1200" dirty="0" smtClean="0"/>
              <a:t>.)</a:t>
            </a:r>
            <a:endParaRPr lang="it-IT" sz="1200" dirty="0"/>
          </a:p>
        </p:txBody>
      </p:sp>
      <p:sp>
        <p:nvSpPr>
          <p:cNvPr id="9" name="CasellaDiTesto 3"/>
          <p:cNvSpPr txBox="1">
            <a:spLocks noChangeArrowheads="1"/>
          </p:cNvSpPr>
          <p:nvPr/>
        </p:nvSpPr>
        <p:spPr bwMode="auto">
          <a:xfrm>
            <a:off x="1187624" y="1124744"/>
            <a:ext cx="2447925" cy="369332"/>
          </a:xfrm>
          <a:prstGeom prst="rect">
            <a:avLst/>
          </a:prstGeom>
          <a:noFill/>
          <a:ln w="9525">
            <a:noFill/>
            <a:miter lim="800000"/>
            <a:headEnd/>
            <a:tailEnd/>
          </a:ln>
        </p:spPr>
        <p:txBody>
          <a:bodyPr>
            <a:spAutoFit/>
          </a:bodyPr>
          <a:lstStyle/>
          <a:p>
            <a:pPr algn="ctr"/>
            <a:r>
              <a:rPr lang="it-IT" b="1" dirty="0" smtClean="0">
                <a:solidFill>
                  <a:srgbClr val="002060"/>
                </a:solidFill>
              </a:rPr>
              <a:t>Non-volcanic tremor</a:t>
            </a:r>
            <a:endParaRPr lang="it-IT" b="1" dirty="0">
              <a:solidFill>
                <a:srgbClr val="002060"/>
              </a:solidFill>
            </a:endParaRPr>
          </a:p>
        </p:txBody>
      </p:sp>
      <p:sp>
        <p:nvSpPr>
          <p:cNvPr id="10" name="CasellaDiTesto 36"/>
          <p:cNvSpPr txBox="1">
            <a:spLocks noChangeArrowheads="1"/>
          </p:cNvSpPr>
          <p:nvPr/>
        </p:nvSpPr>
        <p:spPr bwMode="auto">
          <a:xfrm>
            <a:off x="2627784" y="3356992"/>
            <a:ext cx="2281394" cy="338554"/>
          </a:xfrm>
          <a:prstGeom prst="rect">
            <a:avLst/>
          </a:prstGeom>
          <a:noFill/>
          <a:ln w="9525">
            <a:noFill/>
            <a:miter lim="800000"/>
            <a:headEnd/>
            <a:tailEnd/>
          </a:ln>
        </p:spPr>
        <p:txBody>
          <a:bodyPr wrap="none">
            <a:spAutoFit/>
          </a:bodyPr>
          <a:lstStyle/>
          <a:p>
            <a:r>
              <a:rPr lang="it-IT" sz="1600" b="1" dirty="0" smtClean="0">
                <a:solidFill>
                  <a:srgbClr val="FF0000"/>
                </a:solidFill>
              </a:rPr>
              <a:t>21-22 November 2002</a:t>
            </a:r>
            <a:endParaRPr lang="it-IT" sz="1600" b="1" dirty="0">
              <a:solidFill>
                <a:srgbClr val="FF0000"/>
              </a:solidFill>
            </a:endParaRPr>
          </a:p>
        </p:txBody>
      </p:sp>
      <p:sp>
        <p:nvSpPr>
          <p:cNvPr id="14" name="Right Arrow 13"/>
          <p:cNvSpPr/>
          <p:nvPr/>
        </p:nvSpPr>
        <p:spPr>
          <a:xfrm rot="13553412">
            <a:off x="3798735" y="5221076"/>
            <a:ext cx="1369577" cy="27891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asellaDiTesto 36"/>
          <p:cNvSpPr txBox="1">
            <a:spLocks noChangeArrowheads="1"/>
          </p:cNvSpPr>
          <p:nvPr/>
        </p:nvSpPr>
        <p:spPr bwMode="auto">
          <a:xfrm>
            <a:off x="4283968" y="5805264"/>
            <a:ext cx="1067921" cy="276999"/>
          </a:xfrm>
          <a:prstGeom prst="rect">
            <a:avLst/>
          </a:prstGeom>
          <a:solidFill>
            <a:schemeClr val="bg1"/>
          </a:solidFill>
          <a:ln w="9525">
            <a:solidFill>
              <a:srgbClr val="FF0000"/>
            </a:solidFill>
            <a:miter lim="800000"/>
            <a:headEnd/>
            <a:tailEnd/>
          </a:ln>
        </p:spPr>
        <p:txBody>
          <a:bodyPr wrap="none">
            <a:spAutoFit/>
          </a:bodyPr>
          <a:lstStyle/>
          <a:p>
            <a:r>
              <a:rPr lang="it-IT" sz="1200" b="1" dirty="0" smtClean="0">
                <a:solidFill>
                  <a:srgbClr val="FF0000"/>
                </a:solidFill>
              </a:rPr>
              <a:t>Local winds</a:t>
            </a:r>
            <a:endParaRPr lang="it-IT" sz="1200" b="1" dirty="0">
              <a:solidFill>
                <a:srgbClr val="FF0000"/>
              </a:solidFill>
            </a:endParaRPr>
          </a:p>
        </p:txBody>
      </p:sp>
      <p:sp>
        <p:nvSpPr>
          <p:cNvPr id="15" name="Rectangle 14"/>
          <p:cNvSpPr/>
          <p:nvPr/>
        </p:nvSpPr>
        <p:spPr>
          <a:xfrm>
            <a:off x="5364088" y="1124744"/>
            <a:ext cx="3506088" cy="369332"/>
          </a:xfrm>
          <a:prstGeom prst="rect">
            <a:avLst/>
          </a:prstGeom>
        </p:spPr>
        <p:txBody>
          <a:bodyPr wrap="none">
            <a:spAutoFit/>
          </a:bodyPr>
          <a:lstStyle/>
          <a:p>
            <a:r>
              <a:rPr lang="en-US" b="1" dirty="0" smtClean="0">
                <a:solidFill>
                  <a:srgbClr val="002060"/>
                </a:solidFill>
              </a:rPr>
              <a:t>Polarization &amp; particle motion </a:t>
            </a:r>
            <a:endParaRPr lang="en-GB" b="1" dirty="0">
              <a:solidFill>
                <a:srgbClr val="002060"/>
              </a:solidFill>
            </a:endParaRPr>
          </a:p>
        </p:txBody>
      </p:sp>
    </p:spTree>
  </p:cSld>
  <p:clrMapOvr>
    <a:masterClrMapping/>
  </p:clrMapOvr>
  <p:transition spd="med">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asellaDiTesto 3"/>
          <p:cNvSpPr txBox="1">
            <a:spLocks noChangeArrowheads="1"/>
          </p:cNvSpPr>
          <p:nvPr/>
        </p:nvSpPr>
        <p:spPr bwMode="auto">
          <a:xfrm>
            <a:off x="3492500" y="1916113"/>
            <a:ext cx="2447925" cy="923925"/>
          </a:xfrm>
          <a:prstGeom prst="rect">
            <a:avLst/>
          </a:prstGeom>
          <a:noFill/>
          <a:ln w="9525">
            <a:noFill/>
            <a:miter lim="800000"/>
            <a:headEnd/>
            <a:tailEnd/>
          </a:ln>
        </p:spPr>
        <p:txBody>
          <a:bodyPr>
            <a:spAutoFit/>
          </a:bodyPr>
          <a:lstStyle/>
          <a:p>
            <a:pPr algn="ctr"/>
            <a:r>
              <a:rPr lang="it-IT" b="1" dirty="0">
                <a:solidFill>
                  <a:srgbClr val="002060"/>
                </a:solidFill>
              </a:rPr>
              <a:t>Acoustic noise and  correlation with  AIS data</a:t>
            </a:r>
          </a:p>
        </p:txBody>
      </p:sp>
      <p:sp>
        <p:nvSpPr>
          <p:cNvPr id="29699" name="CasellaDiTesto 14"/>
          <p:cNvSpPr txBox="1">
            <a:spLocks noChangeArrowheads="1"/>
          </p:cNvSpPr>
          <p:nvPr/>
        </p:nvSpPr>
        <p:spPr bwMode="auto">
          <a:xfrm>
            <a:off x="6804248" y="2780928"/>
            <a:ext cx="2246312" cy="646113"/>
          </a:xfrm>
          <a:prstGeom prst="rect">
            <a:avLst/>
          </a:prstGeom>
          <a:noFill/>
          <a:ln w="9525">
            <a:noFill/>
            <a:miter lim="800000"/>
            <a:headEnd/>
            <a:tailEnd/>
          </a:ln>
        </p:spPr>
        <p:txBody>
          <a:bodyPr>
            <a:spAutoFit/>
          </a:bodyPr>
          <a:lstStyle/>
          <a:p>
            <a:pPr algn="just"/>
            <a:r>
              <a:rPr lang="it-IT" sz="1200" b="1" dirty="0">
                <a:solidFill>
                  <a:srgbClr val="002060"/>
                </a:solidFill>
              </a:rPr>
              <a:t>Proprietary AIS data in real time on Google map web page (custom app)</a:t>
            </a:r>
          </a:p>
        </p:txBody>
      </p:sp>
      <p:grpSp>
        <p:nvGrpSpPr>
          <p:cNvPr id="2" name="Group 18"/>
          <p:cNvGrpSpPr>
            <a:grpSpLocks/>
          </p:cNvGrpSpPr>
          <p:nvPr/>
        </p:nvGrpSpPr>
        <p:grpSpPr bwMode="auto">
          <a:xfrm>
            <a:off x="5076056" y="981075"/>
            <a:ext cx="3725863" cy="5232400"/>
            <a:chOff x="5167313" y="1200150"/>
            <a:chExt cx="3725862" cy="5232400"/>
          </a:xfrm>
        </p:grpSpPr>
        <p:pic>
          <p:nvPicPr>
            <p:cNvPr id="29711" name="Picture 3"/>
            <p:cNvPicPr>
              <a:picLocks noChangeAspect="1" noChangeArrowheads="1"/>
            </p:cNvPicPr>
            <p:nvPr/>
          </p:nvPicPr>
          <p:blipFill>
            <a:blip r:embed="rId2" cstate="print"/>
            <a:srcRect/>
            <a:stretch>
              <a:fillRect/>
            </a:stretch>
          </p:blipFill>
          <p:spPr bwMode="auto">
            <a:xfrm>
              <a:off x="5167313" y="3752850"/>
              <a:ext cx="3136900" cy="2679700"/>
            </a:xfrm>
            <a:prstGeom prst="rect">
              <a:avLst/>
            </a:prstGeom>
            <a:noFill/>
            <a:ln w="9525">
              <a:noFill/>
              <a:miter lim="800000"/>
              <a:headEnd/>
              <a:tailEnd/>
            </a:ln>
          </p:spPr>
        </p:pic>
        <p:pic>
          <p:nvPicPr>
            <p:cNvPr id="29712" name="Picture 4"/>
            <p:cNvPicPr>
              <a:picLocks noChangeAspect="1" noChangeArrowheads="1"/>
            </p:cNvPicPr>
            <p:nvPr/>
          </p:nvPicPr>
          <p:blipFill>
            <a:blip r:embed="rId3" cstate="print"/>
            <a:srcRect/>
            <a:stretch>
              <a:fillRect/>
            </a:stretch>
          </p:blipFill>
          <p:spPr bwMode="auto">
            <a:xfrm>
              <a:off x="5876925" y="1200150"/>
              <a:ext cx="3016250" cy="1711325"/>
            </a:xfrm>
            <a:prstGeom prst="rect">
              <a:avLst/>
            </a:prstGeom>
            <a:noFill/>
            <a:ln w="9525">
              <a:noFill/>
              <a:miter lim="800000"/>
              <a:headEnd/>
              <a:tailEnd/>
            </a:ln>
          </p:spPr>
        </p:pic>
        <p:pic>
          <p:nvPicPr>
            <p:cNvPr id="29713" name="Picture 6"/>
            <p:cNvPicPr>
              <a:picLocks noChangeAspect="1" noChangeArrowheads="1"/>
            </p:cNvPicPr>
            <p:nvPr/>
          </p:nvPicPr>
          <p:blipFill>
            <a:blip r:embed="rId4" cstate="print"/>
            <a:srcRect/>
            <a:stretch>
              <a:fillRect/>
            </a:stretch>
          </p:blipFill>
          <p:spPr bwMode="auto">
            <a:xfrm>
              <a:off x="6359525" y="1303338"/>
              <a:ext cx="1506538" cy="752475"/>
            </a:xfrm>
            <a:prstGeom prst="rect">
              <a:avLst/>
            </a:prstGeom>
            <a:noFill/>
            <a:ln w="9525">
              <a:noFill/>
              <a:miter lim="800000"/>
              <a:headEnd/>
              <a:tailEnd/>
            </a:ln>
          </p:spPr>
        </p:pic>
        <p:sp>
          <p:nvSpPr>
            <p:cNvPr id="29714" name="CasellaDiTesto 37"/>
            <p:cNvSpPr txBox="1">
              <a:spLocks noChangeArrowheads="1"/>
            </p:cNvSpPr>
            <p:nvPr/>
          </p:nvSpPr>
          <p:spPr bwMode="auto">
            <a:xfrm>
              <a:off x="5295900" y="4395788"/>
              <a:ext cx="184150" cy="369887"/>
            </a:xfrm>
            <a:prstGeom prst="rect">
              <a:avLst/>
            </a:prstGeom>
            <a:noFill/>
            <a:ln w="9525">
              <a:noFill/>
              <a:miter lim="800000"/>
              <a:headEnd/>
              <a:tailEnd/>
            </a:ln>
          </p:spPr>
          <p:txBody>
            <a:bodyPr wrap="none">
              <a:spAutoFit/>
            </a:bodyPr>
            <a:lstStyle/>
            <a:p>
              <a:endParaRPr lang="en-US"/>
            </a:p>
          </p:txBody>
        </p:sp>
        <p:sp>
          <p:nvSpPr>
            <p:cNvPr id="47" name="Freccia destra 46"/>
            <p:cNvSpPr/>
            <p:nvPr/>
          </p:nvSpPr>
          <p:spPr>
            <a:xfrm rot="6471019">
              <a:off x="5117307" y="3101182"/>
              <a:ext cx="2008187" cy="10858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grpSp>
      <p:grpSp>
        <p:nvGrpSpPr>
          <p:cNvPr id="3" name="Group 17"/>
          <p:cNvGrpSpPr>
            <a:grpSpLocks/>
          </p:cNvGrpSpPr>
          <p:nvPr/>
        </p:nvGrpSpPr>
        <p:grpSpPr bwMode="auto">
          <a:xfrm>
            <a:off x="0" y="1125538"/>
            <a:ext cx="4614863" cy="5195887"/>
            <a:chOff x="0" y="1303338"/>
            <a:chExt cx="4614863" cy="5194875"/>
          </a:xfrm>
        </p:grpSpPr>
        <p:pic>
          <p:nvPicPr>
            <p:cNvPr id="29704" name="Picture 2" descr="C:\Users\turi\AppData\Local\Temp\vmware-turi\VMwareDnD\a876f9df\annual_SN1.png"/>
            <p:cNvPicPr>
              <a:picLocks noChangeAspect="1" noChangeArrowheads="1"/>
            </p:cNvPicPr>
            <p:nvPr/>
          </p:nvPicPr>
          <p:blipFill>
            <a:blip r:embed="rId5" cstate="print"/>
            <a:srcRect/>
            <a:stretch>
              <a:fillRect/>
            </a:stretch>
          </p:blipFill>
          <p:spPr bwMode="auto">
            <a:xfrm>
              <a:off x="0" y="3635375"/>
              <a:ext cx="4614863" cy="2228850"/>
            </a:xfrm>
            <a:prstGeom prst="rect">
              <a:avLst/>
            </a:prstGeom>
            <a:noFill/>
            <a:ln w="9525">
              <a:noFill/>
              <a:miter lim="800000"/>
              <a:headEnd/>
              <a:tailEnd/>
            </a:ln>
          </p:spPr>
        </p:pic>
        <p:grpSp>
          <p:nvGrpSpPr>
            <p:cNvPr id="4" name="Group 16"/>
            <p:cNvGrpSpPr>
              <a:grpSpLocks/>
            </p:cNvGrpSpPr>
            <p:nvPr/>
          </p:nvGrpSpPr>
          <p:grpSpPr bwMode="auto">
            <a:xfrm>
              <a:off x="0" y="1303338"/>
              <a:ext cx="3476625" cy="5194875"/>
              <a:chOff x="0" y="1303338"/>
              <a:chExt cx="3476625" cy="5194875"/>
            </a:xfrm>
          </p:grpSpPr>
          <p:pic>
            <p:nvPicPr>
              <p:cNvPr id="29706" name="Picture 8"/>
              <p:cNvPicPr>
                <a:picLocks noChangeAspect="1" noChangeArrowheads="1"/>
              </p:cNvPicPr>
              <p:nvPr/>
            </p:nvPicPr>
            <p:blipFill>
              <a:blip r:embed="rId6" cstate="print"/>
              <a:srcRect/>
              <a:stretch>
                <a:fillRect/>
              </a:stretch>
            </p:blipFill>
            <p:spPr bwMode="auto">
              <a:xfrm>
                <a:off x="106363" y="1303338"/>
                <a:ext cx="3182937" cy="1620837"/>
              </a:xfrm>
              <a:prstGeom prst="rect">
                <a:avLst/>
              </a:prstGeom>
              <a:noFill/>
              <a:ln w="9525">
                <a:noFill/>
                <a:miter lim="800000"/>
                <a:headEnd/>
                <a:tailEnd/>
              </a:ln>
            </p:spPr>
          </p:pic>
          <p:sp>
            <p:nvSpPr>
              <p:cNvPr id="29707" name="CasellaDiTesto 33"/>
              <p:cNvSpPr txBox="1">
                <a:spLocks noChangeArrowheads="1"/>
              </p:cNvSpPr>
              <p:nvPr/>
            </p:nvSpPr>
            <p:spPr bwMode="auto">
              <a:xfrm>
                <a:off x="1475656" y="1484784"/>
                <a:ext cx="1723549" cy="369332"/>
              </a:xfrm>
              <a:prstGeom prst="rect">
                <a:avLst/>
              </a:prstGeom>
              <a:noFill/>
              <a:ln w="9525">
                <a:noFill/>
                <a:miter lim="800000"/>
                <a:headEnd/>
                <a:tailEnd/>
              </a:ln>
            </p:spPr>
            <p:txBody>
              <a:bodyPr wrap="none">
                <a:spAutoFit/>
              </a:bodyPr>
              <a:lstStyle/>
              <a:p>
                <a:r>
                  <a:rPr lang="it-IT" b="1">
                    <a:solidFill>
                      <a:schemeClr val="bg1"/>
                    </a:solidFill>
                  </a:rPr>
                  <a:t>Acoustic Data</a:t>
                </a:r>
              </a:p>
            </p:txBody>
          </p:sp>
          <p:sp>
            <p:nvSpPr>
              <p:cNvPr id="29708" name="CasellaDiTesto 36"/>
              <p:cNvSpPr txBox="1">
                <a:spLocks noChangeArrowheads="1"/>
              </p:cNvSpPr>
              <p:nvPr/>
            </p:nvSpPr>
            <p:spPr bwMode="auto">
              <a:xfrm>
                <a:off x="231775" y="5913438"/>
                <a:ext cx="3244799" cy="584775"/>
              </a:xfrm>
              <a:prstGeom prst="rect">
                <a:avLst/>
              </a:prstGeom>
              <a:noFill/>
              <a:ln w="9525">
                <a:noFill/>
                <a:miter lim="800000"/>
                <a:headEnd/>
                <a:tailEnd/>
              </a:ln>
            </p:spPr>
            <p:txBody>
              <a:bodyPr wrap="none">
                <a:spAutoFit/>
              </a:bodyPr>
              <a:lstStyle/>
              <a:p>
                <a:r>
                  <a:rPr lang="it-IT" sz="1600" b="1" dirty="0">
                    <a:solidFill>
                      <a:srgbClr val="FF0000"/>
                    </a:solidFill>
                  </a:rPr>
                  <a:t>Noise distribution studies  (1 y)</a:t>
                </a:r>
              </a:p>
              <a:p>
                <a:r>
                  <a:rPr lang="it-IT" sz="1600" b="1" dirty="0">
                    <a:solidFill>
                      <a:srgbClr val="FF0000"/>
                    </a:solidFill>
                  </a:rPr>
                  <a:t> for European Marine Strategy</a:t>
                </a:r>
              </a:p>
            </p:txBody>
          </p:sp>
          <p:sp>
            <p:nvSpPr>
              <p:cNvPr id="45" name="Freccia destra 44"/>
              <p:cNvSpPr/>
              <p:nvPr/>
            </p:nvSpPr>
            <p:spPr>
              <a:xfrm rot="4454310">
                <a:off x="2055983" y="3045968"/>
                <a:ext cx="1755433" cy="1085850"/>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29710" name="CasellaDiTesto 20"/>
              <p:cNvSpPr txBox="1">
                <a:spLocks noChangeArrowheads="1"/>
              </p:cNvSpPr>
              <p:nvPr/>
            </p:nvSpPr>
            <p:spPr bwMode="auto">
              <a:xfrm>
                <a:off x="0" y="3204716"/>
                <a:ext cx="2622550" cy="368300"/>
              </a:xfrm>
              <a:prstGeom prst="rect">
                <a:avLst/>
              </a:prstGeom>
              <a:noFill/>
              <a:ln w="9525">
                <a:noFill/>
                <a:miter lim="800000"/>
                <a:headEnd/>
                <a:tailEnd/>
              </a:ln>
            </p:spPr>
            <p:txBody>
              <a:bodyPr>
                <a:spAutoFit/>
              </a:bodyPr>
              <a:lstStyle/>
              <a:p>
                <a:pPr algn="ctr"/>
                <a:r>
                  <a:rPr lang="it-IT" b="1">
                    <a:solidFill>
                      <a:srgbClr val="FF0000"/>
                    </a:solidFill>
                  </a:rPr>
                  <a:t>June 2012 - May 2013</a:t>
                </a:r>
                <a:endParaRPr lang="en-US" b="1">
                  <a:solidFill>
                    <a:srgbClr val="FF0000"/>
                  </a:solidFill>
                </a:endParaRPr>
              </a:p>
            </p:txBody>
          </p:sp>
        </p:grpSp>
      </p:grpSp>
      <p:sp>
        <p:nvSpPr>
          <p:cNvPr id="21" name="Rectangle 18"/>
          <p:cNvSpPr>
            <a:spLocks noChangeArrowheads="1"/>
          </p:cNvSpPr>
          <p:nvPr/>
        </p:nvSpPr>
        <p:spPr bwMode="auto">
          <a:xfrm>
            <a:off x="0" y="6396038"/>
            <a:ext cx="2657475" cy="461962"/>
          </a:xfrm>
          <a:prstGeom prst="rect">
            <a:avLst/>
          </a:prstGeom>
          <a:noFill/>
          <a:ln w="9525">
            <a:noFill/>
            <a:miter lim="800000"/>
            <a:headEnd/>
            <a:tailEnd/>
          </a:ln>
        </p:spPr>
        <p:txBody>
          <a:bodyPr wrap="none" lIns="91430" tIns="45715" rIns="91430" bIns="45715">
            <a:spAutoFit/>
          </a:bodyPr>
          <a:lstStyle/>
          <a:p>
            <a:pPr algn="ctr" defTabSz="457200">
              <a:defRPr/>
            </a:pPr>
            <a:r>
              <a:rPr lang="en-GB" sz="2400" b="1" dirty="0">
                <a:solidFill>
                  <a:srgbClr val="000066"/>
                </a:solidFill>
                <a:effectLst>
                  <a:outerShdw blurRad="38100" dist="38100" dir="2700000" algn="tl">
                    <a:srgbClr val="C0C0C0"/>
                  </a:outerShdw>
                </a:effectLst>
                <a:latin typeface="Calibri" pitchFamily="34" charset="0"/>
                <a:cs typeface="Arial" pitchFamily="34" charset="0"/>
              </a:rPr>
              <a:t>Western Ionian Sea</a:t>
            </a:r>
          </a:p>
        </p:txBody>
      </p:sp>
      <p:sp>
        <p:nvSpPr>
          <p:cNvPr id="20" name="Rectangle 3"/>
          <p:cNvSpPr>
            <a:spLocks noChangeArrowheads="1"/>
          </p:cNvSpPr>
          <p:nvPr/>
        </p:nvSpPr>
        <p:spPr bwMode="auto">
          <a:xfrm>
            <a:off x="0" y="260648"/>
            <a:ext cx="9144000" cy="553988"/>
          </a:xfrm>
          <a:prstGeom prst="rect">
            <a:avLst/>
          </a:prstGeom>
          <a:noFill/>
          <a:ln w="9525">
            <a:noFill/>
            <a:miter lim="800000"/>
            <a:headEnd/>
            <a:tailEnd/>
          </a:ln>
        </p:spPr>
        <p:txBody>
          <a:bodyPr lIns="91430" tIns="45715" rIns="91430" bIns="45715">
            <a:spAutoFit/>
          </a:bodyPr>
          <a:lstStyle/>
          <a:p>
            <a:pPr>
              <a:defRPr/>
            </a:pPr>
            <a:r>
              <a:rPr lang="it-IT" sz="3000" b="1" dirty="0" smtClean="0">
                <a:solidFill>
                  <a:srgbClr val="000066"/>
                </a:solidFill>
                <a:latin typeface="Calibri" pitchFamily="34" charset="0"/>
                <a:cs typeface="Arial" pitchFamily="34" charset="0"/>
              </a:rPr>
              <a:t>        EMSO </a:t>
            </a:r>
            <a:r>
              <a:rPr lang="it-IT" sz="3000" b="1" dirty="0">
                <a:solidFill>
                  <a:srgbClr val="000066"/>
                </a:solidFill>
                <a:latin typeface="Calibri" pitchFamily="34" charset="0"/>
                <a:cs typeface="Arial" pitchFamily="34" charset="0"/>
              </a:rPr>
              <a:t>data examples</a:t>
            </a:r>
          </a:p>
        </p:txBody>
      </p:sp>
    </p:spTree>
  </p:cSld>
  <p:clrMapOvr>
    <a:masterClrMapping/>
  </p:clrMapOvr>
  <p:transition spd="med">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Utente\Copy\FinWhaleAnalysis\GRAFICIFinWhale\Correlazioni Noise-Fin\corr-anno\grafico_FinWhale_MeanMedian_OK_NEW2.png"/>
          <p:cNvPicPr>
            <a:picLocks noChangeAspect="1" noChangeArrowheads="1"/>
          </p:cNvPicPr>
          <p:nvPr/>
        </p:nvPicPr>
        <p:blipFill>
          <a:blip r:embed="rId2" cstate="print"/>
          <a:srcRect l="6960" t="3706" r="3667"/>
          <a:stretch>
            <a:fillRect/>
          </a:stretch>
        </p:blipFill>
        <p:spPr bwMode="auto">
          <a:xfrm>
            <a:off x="0" y="4276725"/>
            <a:ext cx="5332413" cy="2217738"/>
          </a:xfrm>
          <a:prstGeom prst="rect">
            <a:avLst/>
          </a:prstGeom>
          <a:noFill/>
          <a:ln w="9525">
            <a:noFill/>
            <a:miter lim="800000"/>
            <a:headEnd/>
            <a:tailEnd/>
          </a:ln>
        </p:spPr>
      </p:pic>
      <p:grpSp>
        <p:nvGrpSpPr>
          <p:cNvPr id="2" name="Gruppo 12"/>
          <p:cNvGrpSpPr>
            <a:grpSpLocks/>
          </p:cNvGrpSpPr>
          <p:nvPr/>
        </p:nvGrpSpPr>
        <p:grpSpPr bwMode="auto">
          <a:xfrm>
            <a:off x="107950" y="1144588"/>
            <a:ext cx="5464175" cy="3201987"/>
            <a:chOff x="1763688" y="2874419"/>
            <a:chExt cx="5732338" cy="3362893"/>
          </a:xfrm>
        </p:grpSpPr>
        <p:pic>
          <p:nvPicPr>
            <p:cNvPr id="31757" name="Picture 2"/>
            <p:cNvPicPr>
              <a:picLocks noChangeAspect="1" noChangeArrowheads="1"/>
            </p:cNvPicPr>
            <p:nvPr/>
          </p:nvPicPr>
          <p:blipFill>
            <a:blip r:embed="rId3" cstate="print"/>
            <a:srcRect/>
            <a:stretch>
              <a:fillRect/>
            </a:stretch>
          </p:blipFill>
          <p:spPr bwMode="auto">
            <a:xfrm>
              <a:off x="1763688" y="2874419"/>
              <a:ext cx="5732338" cy="3024337"/>
            </a:xfrm>
            <a:prstGeom prst="rect">
              <a:avLst/>
            </a:prstGeom>
            <a:noFill/>
            <a:ln w="9525">
              <a:noFill/>
              <a:miter lim="800000"/>
              <a:headEnd/>
              <a:tailEnd/>
            </a:ln>
          </p:spPr>
        </p:pic>
        <p:sp>
          <p:nvSpPr>
            <p:cNvPr id="31758" name="CasellaDiTesto 14"/>
            <p:cNvSpPr txBox="1">
              <a:spLocks noChangeArrowheads="1"/>
            </p:cNvSpPr>
            <p:nvPr/>
          </p:nvSpPr>
          <p:spPr bwMode="auto">
            <a:xfrm>
              <a:off x="1835696" y="5898758"/>
              <a:ext cx="5516314" cy="338554"/>
            </a:xfrm>
            <a:prstGeom prst="rect">
              <a:avLst/>
            </a:prstGeom>
            <a:noFill/>
            <a:ln w="9525">
              <a:solidFill>
                <a:schemeClr val="bg1"/>
              </a:solidFill>
              <a:miter lim="800000"/>
              <a:headEnd/>
              <a:tailEnd/>
            </a:ln>
          </p:spPr>
          <p:txBody>
            <a:bodyPr>
              <a:spAutoFit/>
            </a:bodyPr>
            <a:lstStyle/>
            <a:p>
              <a:pPr algn="ctr"/>
              <a:r>
                <a:rPr lang="en-US" sz="1600" b="1" i="1">
                  <a:solidFill>
                    <a:srgbClr val="FF0000"/>
                  </a:solidFill>
                  <a:cs typeface="Arial" charset="0"/>
                </a:rPr>
                <a:t>A typical detected sequence of fin whale calls</a:t>
              </a:r>
              <a:endParaRPr lang="it-IT" sz="1600">
                <a:solidFill>
                  <a:srgbClr val="FF0000"/>
                </a:solidFill>
                <a:cs typeface="Arial" charset="0"/>
              </a:endParaRPr>
            </a:p>
          </p:txBody>
        </p:sp>
      </p:grpSp>
      <p:sp>
        <p:nvSpPr>
          <p:cNvPr id="31748" name="CasellaDiTesto 6"/>
          <p:cNvSpPr txBox="1">
            <a:spLocks noChangeArrowheads="1"/>
          </p:cNvSpPr>
          <p:nvPr/>
        </p:nvSpPr>
        <p:spPr bwMode="auto">
          <a:xfrm>
            <a:off x="1027113" y="2195513"/>
            <a:ext cx="1736725" cy="369887"/>
          </a:xfrm>
          <a:prstGeom prst="rect">
            <a:avLst/>
          </a:prstGeom>
          <a:noFill/>
          <a:ln w="9525">
            <a:noFill/>
            <a:miter lim="800000"/>
            <a:headEnd/>
            <a:tailEnd/>
          </a:ln>
        </p:spPr>
        <p:txBody>
          <a:bodyPr wrap="none">
            <a:spAutoFit/>
          </a:bodyPr>
          <a:lstStyle/>
          <a:p>
            <a:r>
              <a:rPr lang="it-IT" b="1">
                <a:solidFill>
                  <a:schemeClr val="bg1"/>
                </a:solidFill>
              </a:rPr>
              <a:t>18-20 Hz Calls</a:t>
            </a:r>
          </a:p>
        </p:txBody>
      </p:sp>
      <p:sp>
        <p:nvSpPr>
          <p:cNvPr id="31749" name="CasellaDiTesto 7"/>
          <p:cNvSpPr txBox="1">
            <a:spLocks noChangeArrowheads="1"/>
          </p:cNvSpPr>
          <p:nvPr/>
        </p:nvSpPr>
        <p:spPr bwMode="auto">
          <a:xfrm>
            <a:off x="900113" y="4581525"/>
            <a:ext cx="2133600" cy="368300"/>
          </a:xfrm>
          <a:prstGeom prst="rect">
            <a:avLst/>
          </a:prstGeom>
          <a:noFill/>
          <a:ln w="9525">
            <a:noFill/>
            <a:miter lim="800000"/>
            <a:headEnd/>
            <a:tailEnd/>
          </a:ln>
        </p:spPr>
        <p:txBody>
          <a:bodyPr wrap="none">
            <a:spAutoFit/>
          </a:bodyPr>
          <a:lstStyle/>
          <a:p>
            <a:r>
              <a:rPr lang="it-IT" b="1">
                <a:solidFill>
                  <a:srgbClr val="002060"/>
                </a:solidFill>
              </a:rPr>
              <a:t>1-year monitoring</a:t>
            </a:r>
          </a:p>
        </p:txBody>
      </p:sp>
      <p:sp>
        <p:nvSpPr>
          <p:cNvPr id="5" name="Freccia destra 4"/>
          <p:cNvSpPr/>
          <p:nvPr/>
        </p:nvSpPr>
        <p:spPr>
          <a:xfrm rot="19146143">
            <a:off x="41275" y="3341688"/>
            <a:ext cx="1598613" cy="469900"/>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pic>
        <p:nvPicPr>
          <p:cNvPr id="31751" name="Picture 2"/>
          <p:cNvPicPr>
            <a:picLocks noChangeAspect="1" noChangeArrowheads="1"/>
          </p:cNvPicPr>
          <p:nvPr/>
        </p:nvPicPr>
        <p:blipFill>
          <a:blip r:embed="rId4" cstate="print"/>
          <a:srcRect/>
          <a:stretch>
            <a:fillRect/>
          </a:stretch>
        </p:blipFill>
        <p:spPr bwMode="auto">
          <a:xfrm>
            <a:off x="6783388" y="980728"/>
            <a:ext cx="2109787" cy="1885950"/>
          </a:xfrm>
          <a:prstGeom prst="rect">
            <a:avLst/>
          </a:prstGeom>
          <a:noFill/>
          <a:ln w="9525">
            <a:noFill/>
            <a:miter lim="800000"/>
            <a:headEnd/>
            <a:tailEnd/>
          </a:ln>
        </p:spPr>
      </p:pic>
      <p:sp>
        <p:nvSpPr>
          <p:cNvPr id="31752" name="Rettangolo 10"/>
          <p:cNvSpPr>
            <a:spLocks noChangeArrowheads="1"/>
          </p:cNvSpPr>
          <p:nvPr/>
        </p:nvSpPr>
        <p:spPr bwMode="auto">
          <a:xfrm>
            <a:off x="6045200" y="2780928"/>
            <a:ext cx="3135313" cy="307975"/>
          </a:xfrm>
          <a:prstGeom prst="rect">
            <a:avLst/>
          </a:prstGeom>
          <a:noFill/>
          <a:ln w="9525">
            <a:noFill/>
            <a:miter lim="800000"/>
            <a:headEnd/>
            <a:tailEnd/>
          </a:ln>
        </p:spPr>
        <p:txBody>
          <a:bodyPr>
            <a:spAutoFit/>
          </a:bodyPr>
          <a:lstStyle/>
          <a:p>
            <a:r>
              <a:rPr lang="it-IT" sz="1400" b="1" dirty="0">
                <a:solidFill>
                  <a:srgbClr val="002060"/>
                </a:solidFill>
                <a:cs typeface="Arial" charset="0"/>
              </a:rPr>
              <a:t>SMID LF-Hydrophone DT-405D(V)1 </a:t>
            </a:r>
            <a:endParaRPr lang="it-IT" sz="1400" b="1" dirty="0">
              <a:solidFill>
                <a:srgbClr val="002060"/>
              </a:solidFill>
            </a:endParaRPr>
          </a:p>
        </p:txBody>
      </p:sp>
      <p:pic>
        <p:nvPicPr>
          <p:cNvPr id="31754" name="Picture 2" descr="C:\Users\Paolo\Desktop\Fig.4.tif"/>
          <p:cNvPicPr>
            <a:picLocks noChangeAspect="1" noChangeArrowheads="1"/>
          </p:cNvPicPr>
          <p:nvPr/>
        </p:nvPicPr>
        <p:blipFill>
          <a:blip r:embed="rId5" cstate="print"/>
          <a:srcRect/>
          <a:stretch>
            <a:fillRect/>
          </a:stretch>
        </p:blipFill>
        <p:spPr bwMode="auto">
          <a:xfrm>
            <a:off x="5796136" y="3141663"/>
            <a:ext cx="2952328" cy="2998691"/>
          </a:xfrm>
          <a:prstGeom prst="rect">
            <a:avLst/>
          </a:prstGeom>
          <a:noFill/>
          <a:ln w="9525">
            <a:noFill/>
            <a:miter lim="800000"/>
            <a:headEnd/>
            <a:tailEnd/>
          </a:ln>
        </p:spPr>
      </p:pic>
      <p:sp>
        <p:nvSpPr>
          <p:cNvPr id="18" name="Rectangle 18"/>
          <p:cNvSpPr>
            <a:spLocks noChangeArrowheads="1"/>
          </p:cNvSpPr>
          <p:nvPr/>
        </p:nvSpPr>
        <p:spPr bwMode="auto">
          <a:xfrm>
            <a:off x="5652120" y="1124744"/>
            <a:ext cx="1511932" cy="830987"/>
          </a:xfrm>
          <a:prstGeom prst="rect">
            <a:avLst/>
          </a:prstGeom>
          <a:noFill/>
          <a:ln w="9525">
            <a:noFill/>
            <a:miter lim="800000"/>
            <a:headEnd/>
            <a:tailEnd/>
          </a:ln>
        </p:spPr>
        <p:txBody>
          <a:bodyPr wrap="none" lIns="91430" tIns="45715" rIns="91430" bIns="45715">
            <a:spAutoFit/>
          </a:bodyPr>
          <a:lstStyle/>
          <a:p>
            <a:pPr algn="ctr" defTabSz="457200">
              <a:defRPr/>
            </a:pPr>
            <a:r>
              <a:rPr lang="en-GB" sz="2400" b="1" dirty="0">
                <a:solidFill>
                  <a:srgbClr val="000066"/>
                </a:solidFill>
                <a:effectLst>
                  <a:outerShdw blurRad="38100" dist="38100" dir="2700000" algn="tl">
                    <a:srgbClr val="C0C0C0"/>
                  </a:outerShdw>
                </a:effectLst>
                <a:latin typeface="Calibri" pitchFamily="34" charset="0"/>
                <a:cs typeface="Arial" pitchFamily="34" charset="0"/>
              </a:rPr>
              <a:t>Western </a:t>
            </a:r>
            <a:endParaRPr lang="en-GB" sz="2400" b="1" dirty="0" smtClean="0">
              <a:solidFill>
                <a:srgbClr val="000066"/>
              </a:solidFill>
              <a:effectLst>
                <a:outerShdw blurRad="38100" dist="38100" dir="2700000" algn="tl">
                  <a:srgbClr val="C0C0C0"/>
                </a:outerShdw>
              </a:effectLst>
              <a:latin typeface="Calibri" pitchFamily="34" charset="0"/>
              <a:cs typeface="Arial" pitchFamily="34" charset="0"/>
            </a:endParaRPr>
          </a:p>
          <a:p>
            <a:pPr algn="ctr" defTabSz="457200">
              <a:defRPr/>
            </a:pPr>
            <a:r>
              <a:rPr lang="en-GB" sz="2400" b="1" dirty="0" smtClean="0">
                <a:solidFill>
                  <a:srgbClr val="000066"/>
                </a:solidFill>
                <a:effectLst>
                  <a:outerShdw blurRad="38100" dist="38100" dir="2700000" algn="tl">
                    <a:srgbClr val="C0C0C0"/>
                  </a:outerShdw>
                </a:effectLst>
                <a:latin typeface="Calibri" pitchFamily="34" charset="0"/>
                <a:cs typeface="Arial" pitchFamily="34" charset="0"/>
              </a:rPr>
              <a:t>Ionian </a:t>
            </a:r>
            <a:r>
              <a:rPr lang="en-GB" sz="2400" b="1" dirty="0">
                <a:solidFill>
                  <a:srgbClr val="000066"/>
                </a:solidFill>
                <a:effectLst>
                  <a:outerShdw blurRad="38100" dist="38100" dir="2700000" algn="tl">
                    <a:srgbClr val="C0C0C0"/>
                  </a:outerShdw>
                </a:effectLst>
                <a:latin typeface="Calibri" pitchFamily="34" charset="0"/>
                <a:cs typeface="Arial" pitchFamily="34" charset="0"/>
              </a:rPr>
              <a:t>Sea</a:t>
            </a:r>
          </a:p>
        </p:txBody>
      </p:sp>
      <p:sp>
        <p:nvSpPr>
          <p:cNvPr id="15" name="CasellaDiTesto 38"/>
          <p:cNvSpPr txBox="1"/>
          <p:nvPr/>
        </p:nvSpPr>
        <p:spPr>
          <a:xfrm>
            <a:off x="683568" y="6482364"/>
            <a:ext cx="2438488" cy="276999"/>
          </a:xfrm>
          <a:prstGeom prst="rect">
            <a:avLst/>
          </a:prstGeom>
          <a:solidFill>
            <a:srgbClr val="FFFF00"/>
          </a:solidFill>
          <a:ln>
            <a:solidFill>
              <a:srgbClr val="FF0000"/>
            </a:solidFill>
          </a:ln>
        </p:spPr>
        <p:txBody>
          <a:bodyPr wrap="none" rtlCol="0">
            <a:spAutoFit/>
          </a:bodyPr>
          <a:lstStyle/>
          <a:p>
            <a:r>
              <a:rPr lang="fr-FR" sz="1200" dirty="0" err="1" smtClean="0"/>
              <a:t>Sciacca</a:t>
            </a:r>
            <a:r>
              <a:rPr lang="fr-FR" sz="1200" dirty="0" smtClean="0"/>
              <a:t> et al., 2015 PLOS </a:t>
            </a:r>
            <a:r>
              <a:rPr lang="fr-FR" sz="1200" dirty="0"/>
              <a:t>ONE </a:t>
            </a:r>
            <a:endParaRPr lang="it-IT" sz="1200" dirty="0"/>
          </a:p>
        </p:txBody>
      </p:sp>
      <p:pic>
        <p:nvPicPr>
          <p:cNvPr id="16" name="Picture 13" descr="http://fc06.deviantart.net/fs70/i/2012/120/f/3/fin_whale_png_by_lg_design-d4y1kis.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916378" y="260648"/>
            <a:ext cx="3251450" cy="1351138"/>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Rectangle 3"/>
          <p:cNvSpPr>
            <a:spLocks noChangeArrowheads="1"/>
          </p:cNvSpPr>
          <p:nvPr/>
        </p:nvSpPr>
        <p:spPr bwMode="auto">
          <a:xfrm>
            <a:off x="0" y="260648"/>
            <a:ext cx="9144000" cy="553988"/>
          </a:xfrm>
          <a:prstGeom prst="rect">
            <a:avLst/>
          </a:prstGeom>
          <a:noFill/>
          <a:ln w="9525">
            <a:noFill/>
            <a:miter lim="800000"/>
            <a:headEnd/>
            <a:tailEnd/>
          </a:ln>
        </p:spPr>
        <p:txBody>
          <a:bodyPr lIns="91430" tIns="45715" rIns="91430" bIns="45715">
            <a:spAutoFit/>
          </a:bodyPr>
          <a:lstStyle/>
          <a:p>
            <a:pPr>
              <a:defRPr/>
            </a:pPr>
            <a:r>
              <a:rPr lang="it-IT" sz="3000" b="1" dirty="0" smtClean="0">
                <a:solidFill>
                  <a:srgbClr val="000066"/>
                </a:solidFill>
                <a:latin typeface="Calibri" pitchFamily="34" charset="0"/>
                <a:cs typeface="Arial" pitchFamily="34" charset="0"/>
              </a:rPr>
              <a:t>EMSO </a:t>
            </a:r>
            <a:r>
              <a:rPr lang="it-IT" sz="3000" b="1" dirty="0">
                <a:solidFill>
                  <a:srgbClr val="000066"/>
                </a:solidFill>
                <a:latin typeface="Calibri" pitchFamily="34" charset="0"/>
                <a:cs typeface="Arial" pitchFamily="34" charset="0"/>
              </a:rPr>
              <a:t>data examples</a:t>
            </a:r>
          </a:p>
        </p:txBody>
      </p:sp>
    </p:spTree>
  </p:cSld>
  <p:clrMapOvr>
    <a:masterClrMapping/>
  </p:clrMapOvr>
  <p:transition spd="med">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2"/>
          <p:cNvSpPr>
            <a:spLocks noChangeArrowheads="1"/>
          </p:cNvSpPr>
          <p:nvPr/>
        </p:nvSpPr>
        <p:spPr bwMode="auto">
          <a:xfrm>
            <a:off x="0" y="260648"/>
            <a:ext cx="9144000" cy="553998"/>
          </a:xfrm>
          <a:prstGeom prst="rect">
            <a:avLst/>
          </a:prstGeom>
          <a:noFill/>
          <a:ln w="9525">
            <a:noFill/>
            <a:miter lim="800000"/>
            <a:headEnd/>
            <a:tailEnd/>
          </a:ln>
        </p:spPr>
        <p:txBody>
          <a:bodyPr wrap="square">
            <a:spAutoFit/>
          </a:bodyPr>
          <a:lstStyle/>
          <a:p>
            <a:r>
              <a:rPr lang="en-GB" sz="3000" b="1" dirty="0" smtClean="0">
                <a:solidFill>
                  <a:srgbClr val="002060"/>
                </a:solidFill>
                <a:latin typeface="+mn-lt"/>
                <a:cs typeface="Arial" charset="0"/>
              </a:rPr>
              <a:t>                Final Remarks</a:t>
            </a:r>
            <a:endParaRPr lang="it-IT" sz="3000" dirty="0">
              <a:latin typeface="+mn-lt"/>
            </a:endParaRPr>
          </a:p>
        </p:txBody>
      </p:sp>
      <p:sp>
        <p:nvSpPr>
          <p:cNvPr id="3" name="CasellaDiTesto 57"/>
          <p:cNvSpPr txBox="1"/>
          <p:nvPr/>
        </p:nvSpPr>
        <p:spPr>
          <a:xfrm>
            <a:off x="0" y="1196752"/>
            <a:ext cx="9144000" cy="2893100"/>
          </a:xfrm>
          <a:prstGeom prst="rect">
            <a:avLst/>
          </a:prstGeom>
          <a:noFill/>
        </p:spPr>
        <p:txBody>
          <a:bodyPr wrap="square">
            <a:spAutoFit/>
          </a:bodyPr>
          <a:lstStyle/>
          <a:p>
            <a:pPr marL="85725" algn="just" defTabSz="827088">
              <a:defRPr/>
            </a:pPr>
            <a:r>
              <a:rPr lang="en-GB" sz="2200" b="1" dirty="0" smtClean="0">
                <a:solidFill>
                  <a:srgbClr val="000066"/>
                </a:solidFill>
                <a:latin typeface="Calibri" pitchFamily="-101" charset="0"/>
              </a:rPr>
              <a:t>EMSO ERIC </a:t>
            </a:r>
            <a:r>
              <a:rPr lang="en-GB" sz="2000" b="1" dirty="0" smtClean="0">
                <a:solidFill>
                  <a:srgbClr val="000066"/>
                </a:solidFill>
                <a:latin typeface="Calibri" pitchFamily="-101" charset="0"/>
              </a:rPr>
              <a:t>contributes in-situ observations for the Global Monitoring for Environment and Security Initiative, </a:t>
            </a:r>
            <a:r>
              <a:rPr lang="en-GB" sz="2000" b="1" dirty="0" smtClean="0">
                <a:solidFill>
                  <a:srgbClr val="FF0000"/>
                </a:solidFill>
                <a:latin typeface="Calibri" pitchFamily="-101" charset="0"/>
              </a:rPr>
              <a:t>COPERNICUS</a:t>
            </a:r>
            <a:r>
              <a:rPr lang="en-GB" sz="2000" b="1" dirty="0" smtClean="0">
                <a:solidFill>
                  <a:srgbClr val="000066"/>
                </a:solidFill>
                <a:latin typeface="Calibri" pitchFamily="-101" charset="0"/>
              </a:rPr>
              <a:t>, and is aligned with the challenges and key priorities of </a:t>
            </a:r>
            <a:r>
              <a:rPr lang="en-GB" sz="2000" b="1" dirty="0" smtClean="0">
                <a:solidFill>
                  <a:srgbClr val="FF0000"/>
                </a:solidFill>
                <a:latin typeface="Calibri" pitchFamily="-101" charset="0"/>
              </a:rPr>
              <a:t>Horizon 2020 </a:t>
            </a:r>
            <a:r>
              <a:rPr lang="en-GB" sz="2000" b="1" dirty="0" smtClean="0">
                <a:solidFill>
                  <a:srgbClr val="000066"/>
                </a:solidFill>
                <a:latin typeface="Calibri" pitchFamily="-101" charset="0"/>
              </a:rPr>
              <a:t>and, in particular, with the </a:t>
            </a:r>
            <a:r>
              <a:rPr lang="en-GB" sz="2000" b="1" dirty="0" smtClean="0">
                <a:solidFill>
                  <a:srgbClr val="FF0000"/>
                </a:solidFill>
                <a:latin typeface="Calibri" pitchFamily="-101" charset="0"/>
              </a:rPr>
              <a:t>Marine Strategy Framework Directive </a:t>
            </a:r>
            <a:r>
              <a:rPr lang="en-GB" sz="2000" b="1" dirty="0" smtClean="0">
                <a:solidFill>
                  <a:srgbClr val="000066"/>
                </a:solidFill>
                <a:latin typeface="Calibri" pitchFamily="-101" charset="0"/>
              </a:rPr>
              <a:t>(MSFD, </a:t>
            </a:r>
            <a:r>
              <a:rPr lang="en-GB" sz="2000" b="1" dirty="0" smtClean="0">
                <a:solidFill>
                  <a:srgbClr val="000066"/>
                </a:solidFill>
                <a:latin typeface="Calibri" pitchFamily="-101" charset="0"/>
                <a:hlinkClick r:id="rId2"/>
              </a:rPr>
              <a:t>www.msfd.eu</a:t>
            </a:r>
            <a:r>
              <a:rPr lang="en-GB" sz="2000" b="1" dirty="0" smtClean="0">
                <a:solidFill>
                  <a:srgbClr val="000066"/>
                </a:solidFill>
                <a:latin typeface="Calibri" pitchFamily="-101" charset="0"/>
              </a:rPr>
              <a:t>)</a:t>
            </a:r>
          </a:p>
          <a:p>
            <a:pPr algn="just"/>
            <a:endParaRPr lang="en-GB" sz="2000" b="1" dirty="0" smtClean="0">
              <a:solidFill>
                <a:srgbClr val="000066"/>
              </a:solidFill>
              <a:latin typeface="Calibri" pitchFamily="-101" charset="0"/>
            </a:endParaRPr>
          </a:p>
          <a:p>
            <a:pPr marL="87313" algn="just"/>
            <a:r>
              <a:rPr lang="en-GB" sz="2000" b="1" dirty="0" smtClean="0">
                <a:solidFill>
                  <a:srgbClr val="000066"/>
                </a:solidFill>
                <a:latin typeface="Calibri" pitchFamily="-101" charset="0"/>
              </a:rPr>
              <a:t> EMSO ERIC contributes to BLUEMED research </a:t>
            </a:r>
          </a:p>
          <a:p>
            <a:pPr marL="87313" algn="just"/>
            <a:r>
              <a:rPr lang="en-GB" sz="2000" b="1" dirty="0" smtClean="0">
                <a:solidFill>
                  <a:srgbClr val="000066"/>
                </a:solidFill>
                <a:latin typeface="Calibri" pitchFamily="-101" charset="0"/>
              </a:rPr>
              <a:t> and innovation initiative for blue jobs and </a:t>
            </a:r>
          </a:p>
          <a:p>
            <a:pPr marL="87313" algn="just"/>
            <a:r>
              <a:rPr lang="en-GB" sz="2000" b="1" dirty="0" smtClean="0">
                <a:solidFill>
                  <a:srgbClr val="000066"/>
                </a:solidFill>
                <a:latin typeface="Calibri" pitchFamily="-101" charset="0"/>
              </a:rPr>
              <a:t> sustainable growth in the Mediterranean Area</a:t>
            </a:r>
          </a:p>
          <a:p>
            <a:pPr algn="just" defTabSz="827088">
              <a:defRPr/>
            </a:pPr>
            <a:endParaRPr lang="en-GB" sz="2000" b="1" dirty="0" smtClean="0">
              <a:solidFill>
                <a:srgbClr val="000066"/>
              </a:solidFill>
              <a:latin typeface="Calibri" pitchFamily="-101" charset="0"/>
            </a:endParaRPr>
          </a:p>
        </p:txBody>
      </p:sp>
      <p:pic>
        <p:nvPicPr>
          <p:cNvPr id="99330" name="Picture 2" descr="http://www.marineboard.eu/sites/marineboard.eu/files/public/resize/images/EOOS_diagram-400x372.PNG"/>
          <p:cNvPicPr>
            <a:picLocks noChangeAspect="1" noChangeArrowheads="1"/>
          </p:cNvPicPr>
          <p:nvPr/>
        </p:nvPicPr>
        <p:blipFill>
          <a:blip r:embed="rId3" cstate="print"/>
          <a:srcRect/>
          <a:stretch>
            <a:fillRect/>
          </a:stretch>
        </p:blipFill>
        <p:spPr bwMode="auto">
          <a:xfrm>
            <a:off x="5242560" y="2641603"/>
            <a:ext cx="3779657" cy="3515080"/>
          </a:xfrm>
          <a:prstGeom prst="rect">
            <a:avLst/>
          </a:prstGeom>
          <a:noFill/>
        </p:spPr>
      </p:pic>
      <p:sp>
        <p:nvSpPr>
          <p:cNvPr id="10" name="Rettangolo 9"/>
          <p:cNvSpPr/>
          <p:nvPr/>
        </p:nvSpPr>
        <p:spPr>
          <a:xfrm>
            <a:off x="64978" y="3817506"/>
            <a:ext cx="4823520" cy="2585323"/>
          </a:xfrm>
          <a:prstGeom prst="rect">
            <a:avLst/>
          </a:prstGeom>
        </p:spPr>
        <p:txBody>
          <a:bodyPr wrap="square">
            <a:spAutoFit/>
          </a:bodyPr>
          <a:lstStyle/>
          <a:p>
            <a:pPr marL="85725" algn="just" defTabSz="827088">
              <a:defRPr/>
            </a:pPr>
            <a:r>
              <a:rPr lang="en-GB" sz="2200" b="1" dirty="0" smtClean="0">
                <a:solidFill>
                  <a:srgbClr val="000066"/>
                </a:solidFill>
                <a:latin typeface="Calibri" pitchFamily="-101" charset="0"/>
              </a:rPr>
              <a:t>EMSO ERIC </a:t>
            </a:r>
            <a:r>
              <a:rPr lang="en-GB" sz="2000" b="1" dirty="0" smtClean="0">
                <a:solidFill>
                  <a:srgbClr val="000066"/>
                </a:solidFill>
                <a:latin typeface="Calibri" pitchFamily="-101" charset="0"/>
              </a:rPr>
              <a:t>represents a fundamental contribution to the </a:t>
            </a:r>
            <a:r>
              <a:rPr lang="en-GB" sz="2000" b="1" dirty="0" smtClean="0">
                <a:solidFill>
                  <a:srgbClr val="002060"/>
                </a:solidFill>
                <a:latin typeface="Calibri" pitchFamily="-101" charset="0"/>
              </a:rPr>
              <a:t>long-term vision of the </a:t>
            </a:r>
            <a:r>
              <a:rPr lang="en-GB" sz="2000" b="1" dirty="0" smtClean="0">
                <a:solidFill>
                  <a:srgbClr val="FF0000"/>
                </a:solidFill>
                <a:latin typeface="Calibri" pitchFamily="-101" charset="0"/>
              </a:rPr>
              <a:t>EOOS (European Ocean Observing System</a:t>
            </a:r>
            <a:r>
              <a:rPr lang="en-GB" sz="2000" b="1" dirty="0" smtClean="0">
                <a:solidFill>
                  <a:srgbClr val="000066"/>
                </a:solidFill>
                <a:latin typeface="Calibri" pitchFamily="-101" charset="0"/>
              </a:rPr>
              <a:t>, </a:t>
            </a:r>
            <a:r>
              <a:rPr lang="en-GB" sz="2000" b="1" dirty="0" smtClean="0">
                <a:solidFill>
                  <a:srgbClr val="000066"/>
                </a:solidFill>
                <a:latin typeface="Calibri" pitchFamily="-101" charset="0"/>
                <a:hlinkClick r:id="rId4"/>
              </a:rPr>
              <a:t>www.eoos-ocean.eu</a:t>
            </a:r>
            <a:r>
              <a:rPr lang="en-GB" sz="2000" b="1" dirty="0" smtClean="0">
                <a:solidFill>
                  <a:srgbClr val="000066"/>
                </a:solidFill>
                <a:latin typeface="Calibri" pitchFamily="-101" charset="0"/>
              </a:rPr>
              <a:t>), that will integrate in-situ (spatial and temporal) and the satellite observations, taking into account the already existing infrastructures, such as the ERICs EUROARGO, ICOS and EMSO</a:t>
            </a:r>
            <a:endParaRPr lang="it-IT" sz="2000" b="1" dirty="0">
              <a:solidFill>
                <a:srgbClr val="000066"/>
              </a:solidFill>
              <a:latin typeface="Calibri" pitchFamily="-101" charset="0"/>
            </a:endParaRPr>
          </a:p>
        </p:txBody>
      </p:sp>
    </p:spTree>
  </p:cSld>
  <p:clrMapOvr>
    <a:masterClrMapping/>
  </p:clrMapOvr>
  <p:transition spd="med">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3528" y="1556792"/>
            <a:ext cx="4283968" cy="1323439"/>
          </a:xfrm>
          <a:prstGeom prst="rect">
            <a:avLst/>
          </a:prstGeom>
          <a:noFill/>
        </p:spPr>
        <p:txBody>
          <a:bodyPr wrap="square">
            <a:spAutoFit/>
          </a:bodyPr>
          <a:lstStyle>
            <a:lvl1pPr eaLnBrk="0" hangingPunct="0">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1pPr>
            <a:lvl2pPr marL="37931725" indent="-37474525" eaLnBrk="0" hangingPunct="0">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2pPr>
            <a:lvl3pPr eaLnBrk="0" hangingPunct="0">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3pPr>
            <a:lvl4pPr eaLnBrk="0" hangingPunct="0">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4pPr>
            <a:lvl5pPr eaLnBrk="0" hangingPunct="0">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5pPr>
            <a:lvl6pPr marL="457200" eaLnBrk="0" fontAlgn="base" hangingPunct="0">
              <a:spcBef>
                <a:spcPct val="0"/>
              </a:spcBef>
              <a:spcAft>
                <a:spcPct val="0"/>
              </a:spcAft>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6pPr>
            <a:lvl7pPr marL="914400" eaLnBrk="0" fontAlgn="base" hangingPunct="0">
              <a:spcBef>
                <a:spcPct val="0"/>
              </a:spcBef>
              <a:spcAft>
                <a:spcPct val="0"/>
              </a:spcAft>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7pPr>
            <a:lvl8pPr marL="1371600" eaLnBrk="0" fontAlgn="base" hangingPunct="0">
              <a:spcBef>
                <a:spcPct val="0"/>
              </a:spcBef>
              <a:spcAft>
                <a:spcPct val="0"/>
              </a:spcAft>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8pPr>
            <a:lvl9pPr marL="1828800" eaLnBrk="0" fontAlgn="base" hangingPunct="0">
              <a:spcBef>
                <a:spcPct val="0"/>
              </a:spcBef>
              <a:spcAft>
                <a:spcPct val="0"/>
              </a:spcAft>
              <a:tabLst>
                <a:tab pos="0" algn="l"/>
                <a:tab pos="414338" algn="l"/>
                <a:tab pos="827088" algn="l"/>
                <a:tab pos="1243013" algn="l"/>
                <a:tab pos="1657350" algn="l"/>
                <a:tab pos="2073275" algn="l"/>
                <a:tab pos="2486025" algn="l"/>
                <a:tab pos="2901950" algn="l"/>
                <a:tab pos="3316288" algn="l"/>
                <a:tab pos="3732213" algn="l"/>
                <a:tab pos="4144963" algn="l"/>
                <a:tab pos="4560888" algn="l"/>
                <a:tab pos="4975225" algn="l"/>
                <a:tab pos="5389563" algn="l"/>
                <a:tab pos="5803900" algn="l"/>
                <a:tab pos="6219825" algn="l"/>
                <a:tab pos="6634163" algn="l"/>
                <a:tab pos="7048500" algn="l"/>
                <a:tab pos="7462838" algn="l"/>
                <a:tab pos="7878763" algn="l"/>
                <a:tab pos="8293100" algn="l"/>
              </a:tabLst>
              <a:defRPr sz="2400">
                <a:solidFill>
                  <a:schemeClr val="tx1"/>
                </a:solidFill>
                <a:latin typeface="Arial" charset="0"/>
                <a:ea typeface="ＭＳ Ｐゴシック" charset="-128"/>
              </a:defRPr>
            </a:lvl9pPr>
          </a:lstStyle>
          <a:p>
            <a:pPr algn="ctr" eaLnBrk="1" hangingPunct="1">
              <a:defRPr/>
            </a:pPr>
            <a:r>
              <a:rPr lang="en-US" altLang="en-US" sz="4000" b="1" dirty="0" smtClean="0">
                <a:solidFill>
                  <a:srgbClr val="000066"/>
                </a:solidFill>
                <a:latin typeface="Calibri" pitchFamily="34" charset="0"/>
                <a:ea typeface="MS PGothic" pitchFamily="34" charset="-128"/>
              </a:rPr>
              <a:t>Thank you for your attention !</a:t>
            </a:r>
          </a:p>
        </p:txBody>
      </p:sp>
      <p:pic>
        <p:nvPicPr>
          <p:cNvPr id="20483" name="Picture 3"/>
          <p:cNvPicPr>
            <a:picLocks noChangeAspect="1" noChangeArrowheads="1"/>
          </p:cNvPicPr>
          <p:nvPr/>
        </p:nvPicPr>
        <p:blipFill>
          <a:blip r:embed="rId3" cstate="email"/>
          <a:srcRect/>
          <a:stretch>
            <a:fillRect/>
          </a:stretch>
        </p:blipFill>
        <p:spPr bwMode="auto">
          <a:xfrm>
            <a:off x="4558908" y="2204864"/>
            <a:ext cx="4307387" cy="33843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CasellaDiTesto 4"/>
          <p:cNvSpPr txBox="1"/>
          <p:nvPr/>
        </p:nvSpPr>
        <p:spPr>
          <a:xfrm>
            <a:off x="467544" y="5805264"/>
            <a:ext cx="2227918" cy="369332"/>
          </a:xfrm>
          <a:prstGeom prst="rect">
            <a:avLst/>
          </a:prstGeom>
          <a:noFill/>
        </p:spPr>
        <p:txBody>
          <a:bodyPr wrap="none" rtlCol="0">
            <a:spAutoFit/>
          </a:bodyPr>
          <a:lstStyle/>
          <a:p>
            <a:pPr algn="ctr"/>
            <a:r>
              <a:rPr lang="en-US" b="1" dirty="0" smtClean="0">
                <a:hlinkClick r:id="rId4"/>
              </a:rPr>
              <a:t>www.emso-eu.org</a:t>
            </a:r>
            <a:r>
              <a:rPr lang="en-US" b="1" dirty="0" smtClean="0"/>
              <a:t> </a:t>
            </a:r>
            <a:endParaRPr lang="en-US" b="1" dirty="0"/>
          </a:p>
        </p:txBody>
      </p:sp>
      <p:graphicFrame>
        <p:nvGraphicFramePr>
          <p:cNvPr id="83970" name="Object 2"/>
          <p:cNvGraphicFramePr>
            <a:graphicFrameLocks noChangeAspect="1"/>
          </p:cNvGraphicFramePr>
          <p:nvPr/>
        </p:nvGraphicFramePr>
        <p:xfrm>
          <a:off x="467544" y="3140968"/>
          <a:ext cx="3672408" cy="2756129"/>
        </p:xfrm>
        <a:graphic>
          <a:graphicData uri="http://schemas.openxmlformats.org/presentationml/2006/ole">
            <p:oleObj spid="_x0000_s83970" name="Acrobat Document" r:id="rId5" imgW="9149040" imgH="6850080" progId="AcroExch.Document.DC">
              <p:embed/>
            </p:oleObj>
          </a:graphicData>
        </a:graphic>
      </p:graphicFrame>
    </p:spTree>
  </p:cSld>
  <p:clrMapOvr>
    <a:masterClrMapping/>
  </p:clrMapOvr>
  <p:transition spd="med">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ttangolo 5"/>
          <p:cNvSpPr/>
          <p:nvPr/>
        </p:nvSpPr>
        <p:spPr>
          <a:xfrm>
            <a:off x="0" y="1052736"/>
            <a:ext cx="9144000" cy="5139869"/>
          </a:xfrm>
          <a:prstGeom prst="rect">
            <a:avLst/>
          </a:prstGeom>
        </p:spPr>
        <p:txBody>
          <a:bodyPr wrap="square">
            <a:spAutoFit/>
          </a:bodyPr>
          <a:lstStyle/>
          <a:p>
            <a:pPr algn="just"/>
            <a:r>
              <a:rPr lang="it-IT" sz="1600" b="1" dirty="0" smtClean="0">
                <a:solidFill>
                  <a:schemeClr val="tx2"/>
                </a:solidFill>
                <a:latin typeface="+mn-lt"/>
              </a:rPr>
              <a:t>INGV: </a:t>
            </a:r>
            <a:r>
              <a:rPr lang="it-IT" sz="1600" u="sng" dirty="0" smtClean="0">
                <a:solidFill>
                  <a:schemeClr val="tx2"/>
                </a:solidFill>
                <a:latin typeface="+mn-lt"/>
              </a:rPr>
              <a:t>Laura Beranzoli </a:t>
            </a:r>
            <a:r>
              <a:rPr lang="it-IT" sz="1600" dirty="0" smtClean="0">
                <a:solidFill>
                  <a:schemeClr val="tx2"/>
                </a:solidFill>
                <a:latin typeface="+mn-lt"/>
              </a:rPr>
              <a:t>(form.), </a:t>
            </a:r>
            <a:r>
              <a:rPr lang="it-IT" sz="1600" u="sng" dirty="0" smtClean="0">
                <a:solidFill>
                  <a:schemeClr val="tx2"/>
                </a:solidFill>
                <a:latin typeface="+mn-lt"/>
              </a:rPr>
              <a:t>Francesco Italiano</a:t>
            </a:r>
            <a:r>
              <a:rPr lang="it-IT" sz="1600" dirty="0" smtClean="0">
                <a:solidFill>
                  <a:schemeClr val="tx2"/>
                </a:solidFill>
                <a:latin typeface="+mn-lt"/>
              </a:rPr>
              <a:t>, Giovanni Iannaccone, Giuseppe D’Anna, Giuditta Marinaro, Gabriele Giovanetti, Sergio Guardato, Massimo Bilotta, Pasquale Guidace, Cristina La Fratta, Matteo Migliari, Manuela Di Santo</a:t>
            </a:r>
          </a:p>
          <a:p>
            <a:pPr algn="just"/>
            <a:endParaRPr lang="it-IT" sz="1000" b="1" dirty="0" smtClean="0">
              <a:solidFill>
                <a:schemeClr val="tx2"/>
              </a:solidFill>
              <a:latin typeface="+mn-lt"/>
            </a:endParaRPr>
          </a:p>
          <a:p>
            <a:pPr algn="just"/>
            <a:r>
              <a:rPr lang="it-IT" sz="1600" b="1" dirty="0" smtClean="0">
                <a:solidFill>
                  <a:schemeClr val="tx2"/>
                </a:solidFill>
                <a:latin typeface="+mn-lt"/>
              </a:rPr>
              <a:t>CNR:</a:t>
            </a:r>
            <a:endParaRPr lang="en-GB" sz="1600" b="1" dirty="0" smtClean="0">
              <a:solidFill>
                <a:schemeClr val="tx2"/>
              </a:solidFill>
              <a:latin typeface="+mn-lt"/>
            </a:endParaRPr>
          </a:p>
          <a:p>
            <a:pPr algn="just"/>
            <a:r>
              <a:rPr lang="it-IT" sz="1600" dirty="0" smtClean="0">
                <a:solidFill>
                  <a:schemeClr val="tx2"/>
                </a:solidFill>
                <a:latin typeface="+mn-lt"/>
              </a:rPr>
              <a:t>ISMAR: </a:t>
            </a:r>
            <a:r>
              <a:rPr lang="it-IT" sz="1600" u="sng" dirty="0" smtClean="0">
                <a:solidFill>
                  <a:schemeClr val="tx2"/>
                </a:solidFill>
                <a:latin typeface="+mn-lt"/>
              </a:rPr>
              <a:t>Stefania Sparnocchia</a:t>
            </a:r>
            <a:r>
              <a:rPr lang="it-IT" sz="1600" dirty="0" smtClean="0">
                <a:solidFill>
                  <a:schemeClr val="tx2"/>
                </a:solidFill>
                <a:latin typeface="+mn-lt"/>
              </a:rPr>
              <a:t>, Mireno Borghini, Raffaele D’Adamo, Carolina Cantoni, Sara Durante, Virna Meccia, Elio Paschini, Pierluigi Penna, Katrin Schroeder, Marco D’Adduzio, Giuseppina Ciurlia, Giacobbe Ignazzi</a:t>
            </a:r>
          </a:p>
          <a:p>
            <a:pPr algn="just"/>
            <a:r>
              <a:rPr lang="it-IT" sz="1600" dirty="0" smtClean="0">
                <a:solidFill>
                  <a:schemeClr val="tx2"/>
                </a:solidFill>
                <a:latin typeface="+mn-lt"/>
              </a:rPr>
              <a:t>IAMC: </a:t>
            </a:r>
            <a:r>
              <a:rPr lang="it-IT" sz="1600" u="sng" dirty="0" smtClean="0">
                <a:solidFill>
                  <a:schemeClr val="tx2"/>
                </a:solidFill>
                <a:latin typeface="+mn-lt"/>
              </a:rPr>
              <a:t>Giuseppa Buscaino</a:t>
            </a:r>
            <a:r>
              <a:rPr lang="it-IT" sz="1600" dirty="0" smtClean="0">
                <a:solidFill>
                  <a:schemeClr val="tx2"/>
                </a:solidFill>
                <a:latin typeface="+mn-lt"/>
              </a:rPr>
              <a:t> (pot.), Antonino Adamo (form.), Domenico Spoto, Francesco Filiciotto, Giorgio Tranchida, Antonio Bonanno, Antonino Viviano, Franca Cuguttu, Pietro Fiducioso, Nicola Cardellicchio</a:t>
            </a:r>
          </a:p>
          <a:p>
            <a:pPr algn="just"/>
            <a:endParaRPr lang="it-IT" sz="1000" b="1" dirty="0" smtClean="0">
              <a:solidFill>
                <a:schemeClr val="tx2"/>
              </a:solidFill>
              <a:latin typeface="+mn-lt"/>
            </a:endParaRPr>
          </a:p>
          <a:p>
            <a:pPr algn="just"/>
            <a:r>
              <a:rPr lang="it-IT" sz="1600" b="1" dirty="0" smtClean="0">
                <a:solidFill>
                  <a:schemeClr val="tx2"/>
                </a:solidFill>
                <a:latin typeface="+mn-lt"/>
              </a:rPr>
              <a:t>INFN: </a:t>
            </a:r>
            <a:r>
              <a:rPr lang="it-IT" sz="1600" u="sng" dirty="0" smtClean="0">
                <a:solidFill>
                  <a:schemeClr val="tx2"/>
                </a:solidFill>
                <a:latin typeface="+mn-lt"/>
              </a:rPr>
              <a:t>Riccardo Papaleo</a:t>
            </a:r>
            <a:r>
              <a:rPr lang="it-IT" sz="1600" dirty="0" smtClean="0">
                <a:solidFill>
                  <a:schemeClr val="tx2"/>
                </a:solidFill>
                <a:latin typeface="+mn-lt"/>
              </a:rPr>
              <a:t>, </a:t>
            </a:r>
            <a:r>
              <a:rPr lang="it-IT" sz="1600" u="sng" dirty="0" smtClean="0">
                <a:solidFill>
                  <a:schemeClr val="tx2"/>
                </a:solidFill>
                <a:latin typeface="+mn-lt"/>
              </a:rPr>
              <a:t>Giorgio Riccobene</a:t>
            </a:r>
            <a:r>
              <a:rPr lang="it-IT" sz="1600" dirty="0" smtClean="0">
                <a:solidFill>
                  <a:schemeClr val="tx2"/>
                </a:solidFill>
                <a:latin typeface="+mn-lt"/>
              </a:rPr>
              <a:t>, Klaus Leismuller, Gaetano Frascadore, Rosanna Cocimano, Mario Musumeci, Mario Sedita, Antonio Pagano, Alberto Rovelli, Alfio Mirabella, Romeo Di Biasi, Gaetano Squillaci, Franco Ferrera, Giovanni Barbagallo, Salvatore Viola, Virginia Sciacca, Giorgio Bellia, Domenico Santonocito</a:t>
            </a:r>
            <a:endParaRPr lang="it-IT" sz="1600" b="1" dirty="0" smtClean="0">
              <a:solidFill>
                <a:schemeClr val="tx2"/>
              </a:solidFill>
              <a:latin typeface="+mn-lt"/>
            </a:endParaRPr>
          </a:p>
          <a:p>
            <a:pPr algn="just"/>
            <a:endParaRPr lang="it-IT" sz="1000" b="1" dirty="0" smtClean="0">
              <a:solidFill>
                <a:schemeClr val="tx2"/>
              </a:solidFill>
              <a:latin typeface="+mn-lt"/>
            </a:endParaRPr>
          </a:p>
          <a:p>
            <a:pPr algn="just"/>
            <a:r>
              <a:rPr lang="it-IT" sz="1600" b="1" dirty="0" smtClean="0">
                <a:solidFill>
                  <a:schemeClr val="tx2"/>
                </a:solidFill>
                <a:latin typeface="+mn-lt"/>
              </a:rPr>
              <a:t>SZN: </a:t>
            </a:r>
            <a:r>
              <a:rPr lang="it-IT" sz="1600" u="sng" dirty="0" smtClean="0">
                <a:solidFill>
                  <a:schemeClr val="tx2"/>
                </a:solidFill>
                <a:latin typeface="+mn-lt"/>
              </a:rPr>
              <a:t>Raffaella Casotti</a:t>
            </a:r>
            <a:r>
              <a:rPr lang="it-IT" sz="1600" dirty="0" smtClean="0">
                <a:solidFill>
                  <a:schemeClr val="tx2"/>
                </a:solidFill>
                <a:latin typeface="+mn-lt"/>
              </a:rPr>
              <a:t>, </a:t>
            </a:r>
            <a:r>
              <a:rPr lang="it-IT" sz="1600" u="sng" dirty="0" smtClean="0">
                <a:solidFill>
                  <a:schemeClr val="tx2"/>
                </a:solidFill>
                <a:latin typeface="+mn-lt"/>
              </a:rPr>
              <a:t>Fabio Conversano</a:t>
            </a:r>
            <a:r>
              <a:rPr lang="it-IT" sz="1600" dirty="0" smtClean="0">
                <a:solidFill>
                  <a:schemeClr val="tx2"/>
                </a:solidFill>
                <a:latin typeface="+mn-lt"/>
              </a:rPr>
              <a:t>, Augusto Passarelli, Salvatore Orfano, Salvatore Addezio, Daniela Iudicone, Crhistophe Brunet, Mariella Saggiomo, Francesca Margiotta, Giualuca Zazo, Marco Cannavacciuolo, Nando Stafanino</a:t>
            </a:r>
          </a:p>
          <a:p>
            <a:pPr algn="just"/>
            <a:endParaRPr lang="it-IT" sz="1000" b="1" dirty="0" smtClean="0">
              <a:solidFill>
                <a:schemeClr val="tx2"/>
              </a:solidFill>
              <a:latin typeface="+mn-lt"/>
            </a:endParaRPr>
          </a:p>
          <a:p>
            <a:pPr algn="just"/>
            <a:r>
              <a:rPr lang="it-IT" sz="1600" b="1" dirty="0" smtClean="0">
                <a:solidFill>
                  <a:schemeClr val="tx2"/>
                </a:solidFill>
                <a:latin typeface="+mn-lt"/>
              </a:rPr>
              <a:t>ISPRA: </a:t>
            </a:r>
            <a:r>
              <a:rPr lang="it-IT" sz="1600" u="sng" dirty="0" smtClean="0">
                <a:solidFill>
                  <a:schemeClr val="tx2"/>
                </a:solidFill>
                <a:latin typeface="+mn-lt"/>
              </a:rPr>
              <a:t>Franco Andaloro</a:t>
            </a:r>
            <a:r>
              <a:rPr lang="it-IT" sz="1600" dirty="0" smtClean="0">
                <a:solidFill>
                  <a:schemeClr val="tx2"/>
                </a:solidFill>
                <a:latin typeface="+mn-lt"/>
              </a:rPr>
              <a:t>, </a:t>
            </a:r>
            <a:r>
              <a:rPr lang="it-IT" sz="1600" u="sng" dirty="0" smtClean="0">
                <a:solidFill>
                  <a:schemeClr val="tx2"/>
                </a:solidFill>
                <a:latin typeface="+mn-lt"/>
              </a:rPr>
              <a:t>Teresa Romeo</a:t>
            </a:r>
            <a:r>
              <a:rPr lang="it-IT" sz="1600" dirty="0" smtClean="0">
                <a:solidFill>
                  <a:schemeClr val="tx2"/>
                </a:solidFill>
                <a:latin typeface="+mn-lt"/>
              </a:rPr>
              <a:t>, Simonpietro Canese, Pierpaolo Consoli, Gianfranco Scotti, Luigi Manzueto, Maria Siclari, Marica Federici, Alessia Di Caprio, Enrico Tarulli, Pietro Vivona, Gianpaolo Stasi, Luciano Bonci, Lucia Gigante</a:t>
            </a:r>
            <a:endParaRPr lang="it-IT" sz="1600" b="1" dirty="0" smtClean="0">
              <a:solidFill>
                <a:schemeClr val="tx2"/>
              </a:solidFill>
              <a:latin typeface="+mn-lt"/>
            </a:endParaRPr>
          </a:p>
        </p:txBody>
      </p:sp>
      <p:sp>
        <p:nvSpPr>
          <p:cNvPr id="9" name="Rectangle 8"/>
          <p:cNvSpPr/>
          <p:nvPr/>
        </p:nvSpPr>
        <p:spPr>
          <a:xfrm>
            <a:off x="0" y="260648"/>
            <a:ext cx="9144000" cy="553998"/>
          </a:xfrm>
          <a:prstGeom prst="rect">
            <a:avLst/>
          </a:prstGeom>
        </p:spPr>
        <p:txBody>
          <a:bodyPr wrap="square">
            <a:spAutoFit/>
          </a:bodyPr>
          <a:lstStyle/>
          <a:p>
            <a:r>
              <a:rPr lang="it-IT" sz="3000" b="1" dirty="0" smtClean="0">
                <a:solidFill>
                  <a:srgbClr val="002060"/>
                </a:solidFill>
                <a:latin typeface="+mn-lt"/>
                <a:cs typeface="Arial" charset="0"/>
              </a:rPr>
              <a:t>               Involved personnel</a:t>
            </a:r>
            <a:endParaRPr lang="en-GB" sz="3000" dirty="0">
              <a:latin typeface="+mn-lt"/>
            </a:endParaRPr>
          </a:p>
        </p:txBody>
      </p:sp>
    </p:spTree>
  </p:cSld>
  <p:clrMapOvr>
    <a:masterClrMapping/>
  </p:clrMapOvr>
  <p:transition spd="med">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241" name="Group 25"/>
          <p:cNvGraphicFramePr>
            <a:graphicFrameLocks noGrp="1"/>
          </p:cNvGraphicFramePr>
          <p:nvPr/>
        </p:nvGraphicFramePr>
        <p:xfrm>
          <a:off x="179512" y="1199799"/>
          <a:ext cx="6732240" cy="3145087"/>
        </p:xfrm>
        <a:graphic>
          <a:graphicData uri="http://schemas.openxmlformats.org/drawingml/2006/table">
            <a:tbl>
              <a:tblPr/>
              <a:tblGrid>
                <a:gridCol w="6732240"/>
              </a:tblGrid>
              <a:tr h="2504438">
                <a:tc>
                  <a:txBody>
                    <a:bodyPr/>
                    <a:lstStyle/>
                    <a:p>
                      <a:pPr marL="0" marR="0" lvl="0" indent="0" algn="l"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r>
                        <a:rPr kumimoji="0" lang="it-IT" altLang="en-US" sz="1600" b="1" i="0" u="none" strike="noStrike" cap="none" normalizeH="0" baseline="0" dirty="0" smtClean="0">
                          <a:ln>
                            <a:noFill/>
                          </a:ln>
                          <a:solidFill>
                            <a:srgbClr val="002060"/>
                          </a:solidFill>
                          <a:effectLst/>
                          <a:latin typeface="Arial" charset="0"/>
                          <a:ea typeface="ＭＳ Ｐゴシック" charset="-128"/>
                        </a:rPr>
                        <a:t>EMSO entered ESFRI 1</a:t>
                      </a:r>
                      <a:r>
                        <a:rPr kumimoji="0" lang="it-IT" altLang="en-US" sz="1600" b="1" i="0" u="none" strike="noStrike" cap="none" normalizeH="0" baseline="30000" dirty="0" smtClean="0">
                          <a:ln>
                            <a:noFill/>
                          </a:ln>
                          <a:solidFill>
                            <a:srgbClr val="002060"/>
                          </a:solidFill>
                          <a:effectLst/>
                          <a:latin typeface="Arial" charset="0"/>
                          <a:ea typeface="ＭＳ Ｐゴシック" charset="-128"/>
                        </a:rPr>
                        <a:t>st  </a:t>
                      </a:r>
                      <a:r>
                        <a:rPr kumimoji="0" lang="it-IT" altLang="en-US" sz="1600" b="1" i="0" u="none" strike="noStrike" cap="none" normalizeH="0" baseline="0" dirty="0" smtClean="0">
                          <a:ln>
                            <a:noFill/>
                          </a:ln>
                          <a:solidFill>
                            <a:srgbClr val="002060"/>
                          </a:solidFill>
                          <a:effectLst/>
                          <a:latin typeface="Arial" charset="0"/>
                          <a:ea typeface="ＭＳ Ｐゴシック" charset="-128"/>
                        </a:rPr>
                        <a:t>ROADMAP</a:t>
                      </a:r>
                    </a:p>
                    <a:p>
                      <a:pPr marL="0" marR="0" lvl="0" indent="0" algn="l"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r>
                        <a:rPr kumimoji="0" lang="it-IT" altLang="en-US" sz="1600" b="1" i="0" u="none" strike="noStrike" cap="none" normalizeH="0" baseline="0" dirty="0" smtClean="0">
                          <a:ln>
                            <a:noFill/>
                          </a:ln>
                          <a:solidFill>
                            <a:srgbClr val="002060"/>
                          </a:solidFill>
                          <a:effectLst/>
                          <a:latin typeface="Arial" charset="0"/>
                          <a:ea typeface="ＭＳ Ｐゴシック" charset="-128"/>
                        </a:rPr>
                        <a:t> </a:t>
                      </a:r>
                      <a:r>
                        <a:rPr kumimoji="0" lang="it-IT" altLang="en-US" sz="1600" b="1" i="0" u="none" strike="noStrike" cap="none" normalizeH="0" baseline="0" dirty="0" smtClean="0">
                          <a:ln>
                            <a:noFill/>
                          </a:ln>
                          <a:solidFill>
                            <a:srgbClr val="FF0000"/>
                          </a:solidFill>
                          <a:effectLst/>
                          <a:latin typeface="Arial" charset="0"/>
                          <a:ea typeface="ＭＳ Ｐゴシック" charset="-128"/>
                        </a:rPr>
                        <a:t>  April 2006</a:t>
                      </a:r>
                      <a:endParaRPr kumimoji="0" lang="it-IT" altLang="en-US" sz="1600" b="1" i="0" u="none" strike="noStrike" cap="none" normalizeH="0" baseline="0" dirty="0" smtClean="0">
                        <a:ln>
                          <a:noFill/>
                        </a:ln>
                        <a:solidFill>
                          <a:srgbClr val="002060"/>
                        </a:solidFill>
                        <a:effectLst/>
                        <a:latin typeface="Arial" charset="0"/>
                        <a:ea typeface="ＭＳ Ｐゴシック" charset="-128"/>
                      </a:endParaRPr>
                    </a:p>
                    <a:p>
                      <a:pPr marL="0" marR="0" lvl="0" indent="0" algn="l"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r>
                        <a:rPr kumimoji="0" lang="it-IT" altLang="en-US" sz="1600" b="1" i="0" u="none" strike="noStrike" cap="none" normalizeH="0" baseline="0" dirty="0" smtClean="0">
                          <a:ln>
                            <a:noFill/>
                          </a:ln>
                          <a:solidFill>
                            <a:srgbClr val="002060"/>
                          </a:solidFill>
                          <a:effectLst/>
                          <a:latin typeface="Arial" charset="0"/>
                          <a:ea typeface="ＭＳ Ｐゴシック" charset="-128"/>
                        </a:rPr>
                        <a:t>EMSO entered ESFRI ROADMAP 2016 as Landmark RI</a:t>
                      </a:r>
                    </a:p>
                    <a:p>
                      <a:pPr marL="0" marR="0" lvl="0" indent="0" algn="l" defTabSz="912813" rtl="0" eaLnBrk="1" fontAlgn="base" latinLnBrk="0" hangingPunct="1">
                        <a:lnSpc>
                          <a:spcPct val="97000"/>
                        </a:lnSpc>
                        <a:spcBef>
                          <a:spcPct val="0"/>
                        </a:spcBef>
                        <a:spcAft>
                          <a:spcPts val="1563"/>
                        </a:spcAft>
                        <a:buClr>
                          <a:srgbClr val="000000"/>
                        </a:buClr>
                        <a:buSzTx/>
                        <a:buFont typeface="Times New Roman" pitchFamily="18" charset="0"/>
                        <a:buNone/>
                        <a:tabLst/>
                        <a:defRPr/>
                      </a:pPr>
                      <a:r>
                        <a:rPr kumimoji="0" lang="it-IT" altLang="en-US" sz="1600" b="1" i="0" u="none" strike="noStrike" cap="none" normalizeH="0" baseline="0" dirty="0" smtClean="0">
                          <a:ln>
                            <a:noFill/>
                          </a:ln>
                          <a:solidFill>
                            <a:srgbClr val="FF0000"/>
                          </a:solidFill>
                          <a:effectLst/>
                          <a:latin typeface="Arial" charset="0"/>
                          <a:ea typeface="ＭＳ Ｐゴシック" charset="-128"/>
                        </a:rPr>
                        <a:t>   March 2016</a:t>
                      </a:r>
                    </a:p>
                    <a:p>
                      <a:pPr marL="0" marR="0" lvl="0" indent="0" algn="just"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r>
                        <a:rPr kumimoji="0" lang="it-IT" altLang="en-US" sz="1600" b="1" i="0" u="none" strike="noStrike" cap="none" normalizeH="0" baseline="0" dirty="0" smtClean="0">
                          <a:ln>
                            <a:noFill/>
                          </a:ln>
                          <a:solidFill>
                            <a:srgbClr val="002060"/>
                          </a:solidFill>
                          <a:effectLst/>
                          <a:latin typeface="Arial" charset="0"/>
                          <a:ea typeface="ＭＳ Ｐゴシック" charset="-128"/>
                        </a:rPr>
                        <a:t>EC decision: EMSO ERIC just started</a:t>
                      </a:r>
                    </a:p>
                    <a:p>
                      <a:pPr marL="0" marR="0" lvl="0" indent="0" algn="just"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r>
                        <a:rPr kumimoji="0" lang="it-IT" altLang="en-US" sz="1600" b="1" i="0" u="none" strike="noStrike" cap="none" normalizeH="0" baseline="0" dirty="0" smtClean="0">
                          <a:ln>
                            <a:noFill/>
                          </a:ln>
                          <a:solidFill>
                            <a:srgbClr val="002060"/>
                          </a:solidFill>
                          <a:effectLst/>
                          <a:latin typeface="Arial" charset="0"/>
                          <a:ea typeface="ＭＳ Ｐゴシック" charset="-128"/>
                        </a:rPr>
                        <a:t> (EU Official Journal L268/59)</a:t>
                      </a:r>
                    </a:p>
                    <a:p>
                      <a:pPr marL="0" marR="0" lvl="0" indent="0" algn="just"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r>
                        <a:rPr kumimoji="0" lang="it-IT" altLang="en-US" sz="1600" b="1" i="0" u="none" strike="noStrike" cap="none" normalizeH="0" baseline="0" dirty="0" smtClean="0">
                          <a:ln>
                            <a:noFill/>
                          </a:ln>
                          <a:solidFill>
                            <a:srgbClr val="FF0000"/>
                          </a:solidFill>
                          <a:effectLst/>
                          <a:latin typeface="Arial" charset="0"/>
                          <a:ea typeface="ＭＳ Ｐゴシック" charset="-128"/>
                        </a:rPr>
                        <a:t>    1 October 2016</a:t>
                      </a:r>
                    </a:p>
                  </a:txBody>
                  <a:tcPr marL="91403" marR="91403" marT="45687" marB="45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E3EA"/>
                    </a:solidFill>
                  </a:tcPr>
                </a:tc>
              </a:tr>
              <a:tr h="604121">
                <a:tc>
                  <a:txBody>
                    <a:bodyPr/>
                    <a:lstStyle/>
                    <a:p>
                      <a:pPr marL="0" marR="0" lvl="0" indent="0" algn="l"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endParaRPr kumimoji="0" lang="it-IT" altLang="en-US" sz="1600" b="1" i="0" u="none" strike="noStrike" cap="none" normalizeH="0" baseline="0" dirty="0" smtClean="0">
                        <a:ln>
                          <a:noFill/>
                        </a:ln>
                        <a:solidFill>
                          <a:srgbClr val="FF0000"/>
                        </a:solidFill>
                        <a:effectLst/>
                        <a:latin typeface="Arial" charset="0"/>
                        <a:ea typeface="ＭＳ Ｐゴシック" charset="-128"/>
                      </a:endParaRPr>
                    </a:p>
                    <a:p>
                      <a:pPr marL="0" marR="0" lvl="0" indent="0" algn="l" defTabSz="912813" rtl="0" eaLnBrk="1" fontAlgn="base" latinLnBrk="0" hangingPunct="1">
                        <a:lnSpc>
                          <a:spcPct val="97000"/>
                        </a:lnSpc>
                        <a:spcBef>
                          <a:spcPct val="0"/>
                        </a:spcBef>
                        <a:spcAft>
                          <a:spcPts val="600"/>
                        </a:spcAft>
                        <a:buClr>
                          <a:srgbClr val="000000"/>
                        </a:buClr>
                        <a:buSzTx/>
                        <a:buFont typeface="Times New Roman" pitchFamily="18" charset="0"/>
                        <a:buNone/>
                        <a:tabLst/>
                        <a:defRPr/>
                      </a:pPr>
                      <a:endParaRPr kumimoji="0" lang="it-IT" altLang="en-US" sz="1600" b="1" i="0" u="none" strike="noStrike" cap="none" normalizeH="0" baseline="0" dirty="0" smtClean="0">
                        <a:ln>
                          <a:noFill/>
                        </a:ln>
                        <a:solidFill>
                          <a:srgbClr val="FF0000"/>
                        </a:solidFill>
                        <a:effectLst/>
                        <a:latin typeface="Arial" charset="0"/>
                        <a:ea typeface="ＭＳ Ｐゴシック" charset="-128"/>
                      </a:endParaRPr>
                    </a:p>
                  </a:txBody>
                  <a:tcPr marL="91403" marR="91403" marT="45687" marB="45687"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F1F5"/>
                    </a:solidFill>
                  </a:tcPr>
                </a:tc>
              </a:tr>
            </a:tbl>
          </a:graphicData>
        </a:graphic>
      </p:graphicFrame>
      <p:sp>
        <p:nvSpPr>
          <p:cNvPr id="4" name="CasellaDiTesto 8"/>
          <p:cNvSpPr txBox="1"/>
          <p:nvPr/>
        </p:nvSpPr>
        <p:spPr>
          <a:xfrm>
            <a:off x="0" y="332656"/>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GB" altLang="en-US" sz="2900" b="1" dirty="0" smtClean="0">
                <a:solidFill>
                  <a:srgbClr val="000066"/>
                </a:solidFill>
                <a:latin typeface="Calibri" charset="0"/>
              </a:rPr>
              <a:t>   From ESFRI Roadmap to ERIC</a:t>
            </a:r>
            <a:endParaRPr lang="it-IT" altLang="en-US" sz="2900" b="1" dirty="0" smtClean="0">
              <a:solidFill>
                <a:srgbClr val="000066"/>
              </a:solidFill>
              <a:latin typeface="Calibri" charset="0"/>
            </a:endParaRPr>
          </a:p>
        </p:txBody>
      </p:sp>
      <p:graphicFrame>
        <p:nvGraphicFramePr>
          <p:cNvPr id="39937" name="Object 1"/>
          <p:cNvGraphicFramePr>
            <a:graphicFrameLocks noChangeAspect="1"/>
          </p:cNvGraphicFramePr>
          <p:nvPr/>
        </p:nvGraphicFramePr>
        <p:xfrm>
          <a:off x="6444209" y="2248861"/>
          <a:ext cx="2398712" cy="1800224"/>
        </p:xfrm>
        <a:graphic>
          <a:graphicData uri="http://schemas.openxmlformats.org/presentationml/2006/ole">
            <p:oleObj spid="_x0000_s126978" name="Acrobat Document" r:id="rId4" imgW="9149040" imgH="6850080" progId="AcroExch.Document.DC">
              <p:embed/>
            </p:oleObj>
          </a:graphicData>
        </a:graphic>
      </p:graphicFrame>
      <p:sp>
        <p:nvSpPr>
          <p:cNvPr id="5" name="Rounded Rectangle 4"/>
          <p:cNvSpPr/>
          <p:nvPr/>
        </p:nvSpPr>
        <p:spPr>
          <a:xfrm>
            <a:off x="6444208" y="2205318"/>
            <a:ext cx="2448272" cy="1872208"/>
          </a:xfrm>
          <a:prstGeom prst="round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 name="Right Arrow 5"/>
          <p:cNvSpPr/>
          <p:nvPr/>
        </p:nvSpPr>
        <p:spPr>
          <a:xfrm rot="10800000">
            <a:off x="4644008" y="2611966"/>
            <a:ext cx="1800200" cy="936104"/>
          </a:xfrm>
          <a:prstGeom prs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ounded Rectangle 6"/>
          <p:cNvSpPr/>
          <p:nvPr/>
        </p:nvSpPr>
        <p:spPr>
          <a:xfrm>
            <a:off x="164997" y="2561532"/>
            <a:ext cx="4464496" cy="1008112"/>
          </a:xfrm>
          <a:prstGeom prst="roundRect">
            <a:avLst/>
          </a:prstGeom>
          <a:noFill/>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0" name="CasellaDiTesto 8"/>
          <p:cNvSpPr txBox="1"/>
          <p:nvPr/>
        </p:nvSpPr>
        <p:spPr>
          <a:xfrm>
            <a:off x="-4782" y="3730581"/>
            <a:ext cx="9144000" cy="461665"/>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b="1" dirty="0" smtClean="0">
                <a:solidFill>
                  <a:srgbClr val="FF0000"/>
                </a:solidFill>
                <a:latin typeface="Calibri" charset="0"/>
              </a:rPr>
              <a:t>    8 Participating Countries</a:t>
            </a:r>
          </a:p>
        </p:txBody>
      </p:sp>
      <p:sp>
        <p:nvSpPr>
          <p:cNvPr id="11" name="CasellaDiTesto 4"/>
          <p:cNvSpPr txBox="1">
            <a:spLocks noChangeArrowheads="1"/>
          </p:cNvSpPr>
          <p:nvPr/>
        </p:nvSpPr>
        <p:spPr bwMode="auto">
          <a:xfrm>
            <a:off x="464912" y="3919263"/>
            <a:ext cx="2873240" cy="2913087"/>
          </a:xfrm>
          <a:prstGeom prst="rect">
            <a:avLst/>
          </a:prstGeom>
          <a:noFill/>
          <a:ln w="9525">
            <a:noFill/>
            <a:miter lim="800000"/>
            <a:headEnd/>
            <a:tailEnd/>
          </a:ln>
        </p:spPr>
        <p:txBody>
          <a:bodyPr wrap="square" lIns="91420" tIns="45711" rIns="91420" bIns="45711">
            <a:spAutoFit/>
          </a:bodyPr>
          <a:lstStyle/>
          <a:p>
            <a:pPr marL="392113" lvl="1" indent="-96838" algn="r" defTabSz="1008063">
              <a:lnSpc>
                <a:spcPct val="90000"/>
              </a:lnSpc>
            </a:pPr>
            <a:endParaRPr lang="it-IT" altLang="en-US" b="1" dirty="0">
              <a:solidFill>
                <a:srgbClr val="FF0000"/>
              </a:solidFill>
              <a:latin typeface="Calibri" pitchFamily="34" charset="0"/>
            </a:endParaRPr>
          </a:p>
          <a:p>
            <a:pPr marL="392113" lvl="1" indent="-96838" defTabSz="1008063">
              <a:lnSpc>
                <a:spcPct val="90000"/>
              </a:lnSpc>
              <a:spcBef>
                <a:spcPts val="300"/>
              </a:spcBef>
              <a:spcAft>
                <a:spcPts val="300"/>
              </a:spcAft>
              <a:buFontTx/>
              <a:buBlip>
                <a:blip r:embed="rId5"/>
              </a:buBlip>
            </a:pPr>
            <a:r>
              <a:rPr lang="en-US" altLang="en-US" b="1" dirty="0">
                <a:solidFill>
                  <a:srgbClr val="002060"/>
                </a:solidFill>
                <a:latin typeface="Calibri" pitchFamily="34" charset="0"/>
              </a:rPr>
              <a:t> </a:t>
            </a:r>
            <a:r>
              <a:rPr lang="it-IT" altLang="en-US" b="1" dirty="0" smtClean="0">
                <a:solidFill>
                  <a:srgbClr val="000066"/>
                </a:solidFill>
                <a:latin typeface="Calibri" pitchFamily="34" charset="0"/>
              </a:rPr>
              <a:t>Italy (Host)</a:t>
            </a:r>
            <a:endParaRPr lang="it-IT" altLang="en-US" b="1" dirty="0" smtClean="0">
              <a:solidFill>
                <a:srgbClr val="FF9900"/>
              </a:solidFill>
              <a:latin typeface="Calibri" pitchFamily="34" charset="0"/>
            </a:endParaRPr>
          </a:p>
          <a:p>
            <a:pPr marL="392113" lvl="1" indent="-96838" defTabSz="1008063">
              <a:lnSpc>
                <a:spcPct val="90000"/>
              </a:lnSpc>
              <a:spcBef>
                <a:spcPts val="300"/>
              </a:spcBef>
              <a:spcAft>
                <a:spcPts val="300"/>
              </a:spcAft>
              <a:buFontTx/>
              <a:buBlip>
                <a:blip r:embed="rId5"/>
              </a:buBlip>
            </a:pPr>
            <a:r>
              <a:rPr lang="it-IT" altLang="en-US" b="1" dirty="0" smtClean="0">
                <a:solidFill>
                  <a:srgbClr val="000066"/>
                </a:solidFill>
                <a:latin typeface="Calibri" pitchFamily="34" charset="0"/>
              </a:rPr>
              <a:t> Greece	</a:t>
            </a:r>
            <a:endParaRPr lang="it-IT" altLang="en-US" b="1" dirty="0" smtClean="0">
              <a:solidFill>
                <a:srgbClr val="FF9900"/>
              </a:solidFill>
              <a:latin typeface="Calibri" pitchFamily="34" charset="0"/>
            </a:endParaRPr>
          </a:p>
          <a:p>
            <a:pPr marL="392113" lvl="1" indent="-96838" defTabSz="1008063">
              <a:lnSpc>
                <a:spcPct val="90000"/>
              </a:lnSpc>
              <a:spcBef>
                <a:spcPts val="300"/>
              </a:spcBef>
              <a:spcAft>
                <a:spcPts val="300"/>
              </a:spcAft>
              <a:buFontTx/>
              <a:buBlip>
                <a:blip r:embed="rId5"/>
              </a:buBlip>
            </a:pPr>
            <a:r>
              <a:rPr lang="it-IT" altLang="en-US" b="1" dirty="0" smtClean="0">
                <a:solidFill>
                  <a:srgbClr val="000066"/>
                </a:solidFill>
                <a:latin typeface="Calibri" pitchFamily="34" charset="0"/>
              </a:rPr>
              <a:t> United Kingdom</a:t>
            </a:r>
            <a:endParaRPr lang="it-IT" altLang="en-US" b="1" dirty="0">
              <a:solidFill>
                <a:srgbClr val="FF0000"/>
              </a:solidFill>
              <a:latin typeface="Calibri" pitchFamily="34" charset="0"/>
            </a:endParaRPr>
          </a:p>
          <a:p>
            <a:pPr marL="392113" lvl="1" indent="-96838" defTabSz="1008063">
              <a:lnSpc>
                <a:spcPct val="90000"/>
              </a:lnSpc>
              <a:spcBef>
                <a:spcPts val="300"/>
              </a:spcBef>
              <a:spcAft>
                <a:spcPts val="300"/>
              </a:spcAft>
              <a:buFontTx/>
              <a:buBlip>
                <a:blip r:embed="rId5"/>
              </a:buBlip>
            </a:pPr>
            <a:r>
              <a:rPr lang="it-IT" altLang="en-US" b="1" dirty="0">
                <a:solidFill>
                  <a:srgbClr val="000066"/>
                </a:solidFill>
                <a:latin typeface="Calibri" pitchFamily="34" charset="0"/>
              </a:rPr>
              <a:t> </a:t>
            </a:r>
            <a:r>
              <a:rPr lang="it-IT" altLang="en-US" b="1" dirty="0" smtClean="0">
                <a:solidFill>
                  <a:srgbClr val="000066"/>
                </a:solidFill>
                <a:latin typeface="Calibri" pitchFamily="34" charset="0"/>
              </a:rPr>
              <a:t>France</a:t>
            </a:r>
            <a:endParaRPr lang="it-IT" altLang="en-US" b="1" dirty="0">
              <a:solidFill>
                <a:srgbClr val="FF9900"/>
              </a:solidFill>
              <a:latin typeface="Calibri" pitchFamily="34" charset="0"/>
            </a:endParaRPr>
          </a:p>
          <a:p>
            <a:pPr marL="392113" lvl="1" indent="-96838" defTabSz="1008063">
              <a:lnSpc>
                <a:spcPct val="90000"/>
              </a:lnSpc>
              <a:spcBef>
                <a:spcPts val="300"/>
              </a:spcBef>
              <a:spcAft>
                <a:spcPts val="300"/>
              </a:spcAft>
              <a:buFontTx/>
              <a:buBlip>
                <a:blip r:embed="rId5"/>
              </a:buBlip>
            </a:pPr>
            <a:r>
              <a:rPr lang="it-IT" altLang="en-US" b="1" dirty="0" smtClean="0">
                <a:solidFill>
                  <a:srgbClr val="000066"/>
                </a:solidFill>
                <a:latin typeface="Calibri" pitchFamily="34" charset="0"/>
              </a:rPr>
              <a:t> Ireland	</a:t>
            </a:r>
          </a:p>
          <a:p>
            <a:pPr marL="392113" lvl="1" indent="-96838" defTabSz="1008063">
              <a:lnSpc>
                <a:spcPct val="90000"/>
              </a:lnSpc>
              <a:spcBef>
                <a:spcPts val="300"/>
              </a:spcBef>
              <a:spcAft>
                <a:spcPts val="300"/>
              </a:spcAft>
              <a:buBlip>
                <a:blip r:embed="rId5"/>
              </a:buBlip>
            </a:pPr>
            <a:r>
              <a:rPr lang="it-IT" altLang="en-US" b="1" dirty="0" smtClean="0">
                <a:solidFill>
                  <a:srgbClr val="000066"/>
                </a:solidFill>
                <a:latin typeface="Calibri" pitchFamily="34" charset="0"/>
              </a:rPr>
              <a:t> </a:t>
            </a:r>
            <a:r>
              <a:rPr lang="en-GB" altLang="en-US" b="1" dirty="0" smtClean="0">
                <a:solidFill>
                  <a:srgbClr val="000066"/>
                </a:solidFill>
                <a:latin typeface="Calibri" pitchFamily="34" charset="0"/>
              </a:rPr>
              <a:t>Portugal</a:t>
            </a:r>
            <a:r>
              <a:rPr lang="it-IT" altLang="en-US" b="1" dirty="0" smtClean="0">
                <a:solidFill>
                  <a:srgbClr val="000066"/>
                </a:solidFill>
                <a:latin typeface="Calibri" pitchFamily="34" charset="0"/>
              </a:rPr>
              <a:t>	</a:t>
            </a:r>
            <a:endParaRPr lang="it-IT" altLang="en-US" b="1" dirty="0" smtClean="0">
              <a:solidFill>
                <a:srgbClr val="FF0000"/>
              </a:solidFill>
              <a:latin typeface="Calibri" pitchFamily="34" charset="0"/>
            </a:endParaRPr>
          </a:p>
          <a:p>
            <a:pPr marL="392113" lvl="1" indent="-96838" defTabSz="1008063">
              <a:lnSpc>
                <a:spcPct val="90000"/>
              </a:lnSpc>
              <a:spcBef>
                <a:spcPts val="300"/>
              </a:spcBef>
              <a:spcAft>
                <a:spcPts val="300"/>
              </a:spcAft>
              <a:buBlip>
                <a:blip r:embed="rId5"/>
              </a:buBlip>
            </a:pPr>
            <a:r>
              <a:rPr lang="it-IT" altLang="en-US" b="1" dirty="0" smtClean="0">
                <a:solidFill>
                  <a:srgbClr val="000066"/>
                </a:solidFill>
                <a:latin typeface="Calibri" pitchFamily="34" charset="0"/>
              </a:rPr>
              <a:t> Spain	</a:t>
            </a:r>
          </a:p>
          <a:p>
            <a:pPr marL="392113" lvl="1" indent="-96838" defTabSz="1008063">
              <a:lnSpc>
                <a:spcPct val="90000"/>
              </a:lnSpc>
              <a:spcBef>
                <a:spcPts val="300"/>
              </a:spcBef>
              <a:spcAft>
                <a:spcPts val="300"/>
              </a:spcAft>
              <a:buBlip>
                <a:blip r:embed="rId5"/>
              </a:buBlip>
            </a:pPr>
            <a:r>
              <a:rPr lang="it-IT" altLang="en-US" b="1" dirty="0" smtClean="0">
                <a:solidFill>
                  <a:srgbClr val="000066"/>
                </a:solidFill>
                <a:latin typeface="Calibri" pitchFamily="34" charset="0"/>
              </a:rPr>
              <a:t> Romania	</a:t>
            </a:r>
          </a:p>
        </p:txBody>
      </p:sp>
      <p:sp>
        <p:nvSpPr>
          <p:cNvPr id="12" name="CasellaDiTesto 4"/>
          <p:cNvSpPr txBox="1">
            <a:spLocks noChangeArrowheads="1"/>
          </p:cNvSpPr>
          <p:nvPr/>
        </p:nvSpPr>
        <p:spPr bwMode="auto">
          <a:xfrm>
            <a:off x="3222040" y="4221088"/>
            <a:ext cx="5805848" cy="2072857"/>
          </a:xfrm>
          <a:prstGeom prst="rect">
            <a:avLst/>
          </a:prstGeom>
          <a:noFill/>
          <a:ln w="9525">
            <a:noFill/>
            <a:miter lim="800000"/>
            <a:headEnd/>
            <a:tailEnd/>
          </a:ln>
        </p:spPr>
        <p:txBody>
          <a:bodyPr wrap="square" lIns="91420" tIns="45711" rIns="91420" bIns="45711">
            <a:spAutoFit/>
          </a:bodyPr>
          <a:lstStyle/>
          <a:p>
            <a:pPr marL="3175" lvl="1" indent="-3175" defTabSz="1008063">
              <a:lnSpc>
                <a:spcPct val="90000"/>
              </a:lnSpc>
            </a:pPr>
            <a:r>
              <a:rPr lang="en-GB" sz="1600" b="1" dirty="0" smtClean="0">
                <a:solidFill>
                  <a:srgbClr val="002060"/>
                </a:solidFill>
                <a:latin typeface="Arial" pitchFamily="34" charset="0"/>
                <a:cs typeface="Arial" pitchFamily="34" charset="0"/>
              </a:rPr>
              <a:t>The EMSO ERIC membership is open to growth including other countries</a:t>
            </a:r>
            <a:endParaRPr lang="it-IT" sz="1600" b="1" dirty="0" smtClean="0">
              <a:solidFill>
                <a:srgbClr val="002060"/>
              </a:solidFill>
              <a:latin typeface="Arial" pitchFamily="34" charset="0"/>
              <a:cs typeface="Arial" pitchFamily="34" charset="0"/>
            </a:endParaRPr>
          </a:p>
          <a:p>
            <a:pPr marL="392113" lvl="1" indent="-96838" defTabSz="1008063">
              <a:lnSpc>
                <a:spcPct val="90000"/>
              </a:lnSpc>
            </a:pPr>
            <a:endParaRPr lang="it-IT" altLang="en-US" sz="500" b="1" dirty="0">
              <a:solidFill>
                <a:srgbClr val="FF0000"/>
              </a:solidFill>
              <a:latin typeface="Arial" pitchFamily="34" charset="0"/>
              <a:cs typeface="Arial" pitchFamily="34" charset="0"/>
            </a:endParaRPr>
          </a:p>
          <a:p>
            <a:pPr marL="622300" lvl="1" indent="-276225" algn="just" defTabSz="1008063">
              <a:lnSpc>
                <a:spcPct val="90000"/>
              </a:lnSpc>
              <a:buBlip>
                <a:blip r:embed="rId5"/>
              </a:buBlip>
            </a:pPr>
            <a:r>
              <a:rPr lang="en-GB" sz="1600" b="1" dirty="0" smtClean="0">
                <a:solidFill>
                  <a:srgbClr val="FF0000"/>
                </a:solidFill>
                <a:latin typeface="Arial" pitchFamily="34" charset="0"/>
                <a:cs typeface="Arial" pitchFamily="34" charset="0"/>
              </a:rPr>
              <a:t>Germany, Sweden, Norway, the Netherlands and Turkey </a:t>
            </a:r>
            <a:r>
              <a:rPr lang="en-GB" sz="1600" b="1" dirty="0" smtClean="0">
                <a:solidFill>
                  <a:srgbClr val="002060"/>
                </a:solidFill>
                <a:latin typeface="Arial" pitchFamily="34" charset="0"/>
                <a:cs typeface="Arial" pitchFamily="34" charset="0"/>
              </a:rPr>
              <a:t>continue to be part of the discussion </a:t>
            </a:r>
          </a:p>
          <a:p>
            <a:pPr marL="622300" lvl="1" indent="-276225" algn="just" defTabSz="1008063">
              <a:lnSpc>
                <a:spcPct val="90000"/>
              </a:lnSpc>
              <a:buBlip>
                <a:blip r:embed="rId5"/>
              </a:buBlip>
            </a:pPr>
            <a:endParaRPr lang="en-GB" sz="500" b="1" dirty="0" smtClean="0">
              <a:solidFill>
                <a:srgbClr val="002060"/>
              </a:solidFill>
              <a:latin typeface="Arial" pitchFamily="34" charset="0"/>
              <a:cs typeface="Arial" pitchFamily="34" charset="0"/>
            </a:endParaRPr>
          </a:p>
          <a:p>
            <a:pPr marL="622300" lvl="1" indent="-276225" algn="just" defTabSz="1008063">
              <a:lnSpc>
                <a:spcPct val="90000"/>
              </a:lnSpc>
              <a:buBlip>
                <a:blip r:embed="rId5"/>
              </a:buBlip>
            </a:pPr>
            <a:r>
              <a:rPr lang="en-GB" sz="1600" b="1" dirty="0" smtClean="0">
                <a:solidFill>
                  <a:srgbClr val="002060"/>
                </a:solidFill>
                <a:latin typeface="Arial" pitchFamily="34" charset="0"/>
                <a:cs typeface="Arial" pitchFamily="34" charset="0"/>
              </a:rPr>
              <a:t>Initial contacts have already started with other potentially interested countries, such as </a:t>
            </a:r>
            <a:r>
              <a:rPr lang="en-GB" sz="1600" b="1" dirty="0" smtClean="0">
                <a:solidFill>
                  <a:srgbClr val="FF0000"/>
                </a:solidFill>
                <a:latin typeface="Arial" pitchFamily="34" charset="0"/>
                <a:cs typeface="Arial" pitchFamily="34" charset="0"/>
              </a:rPr>
              <a:t>Malta, Croatia, Iceland, Cyprus, and Tunisia</a:t>
            </a:r>
          </a:p>
          <a:p>
            <a:pPr marL="622300" lvl="1" indent="-276225" algn="just" defTabSz="1008063">
              <a:lnSpc>
                <a:spcPct val="90000"/>
              </a:lnSpc>
            </a:pPr>
            <a:endParaRPr lang="en-GB" sz="500" b="1" dirty="0" smtClean="0">
              <a:solidFill>
                <a:srgbClr val="FF0000"/>
              </a:solidFill>
              <a:latin typeface="Arial" pitchFamily="34" charset="0"/>
              <a:cs typeface="Arial" pitchFamily="34" charset="0"/>
            </a:endParaRPr>
          </a:p>
          <a:p>
            <a:pPr marL="622300" lvl="1" indent="-276225" algn="just" defTabSz="1008063">
              <a:lnSpc>
                <a:spcPct val="90000"/>
              </a:lnSpc>
              <a:buBlip>
                <a:blip r:embed="rId5"/>
              </a:buBlip>
            </a:pPr>
            <a:r>
              <a:rPr lang="en-GB" sz="1600" b="1" dirty="0" smtClean="0">
                <a:solidFill>
                  <a:srgbClr val="FF0000"/>
                </a:solidFill>
                <a:latin typeface="Arial" pitchFamily="34" charset="0"/>
                <a:cs typeface="Arial" pitchFamily="34" charset="0"/>
              </a:rPr>
              <a:t> and .... others ....</a:t>
            </a:r>
          </a:p>
        </p:txBody>
      </p:sp>
    </p:spTree>
    <p:extLst>
      <p:ext uri="{BB962C8B-B14F-4D97-AF65-F5344CB8AC3E}">
        <p14:creationId xmlns="" xmlns:p14="http://schemas.microsoft.com/office/powerpoint/2010/main" val="2142884962"/>
      </p:ext>
    </p:extLst>
  </p:cSld>
  <p:clrMapOvr>
    <a:masterClrMapping/>
  </p:clrMapOvr>
  <p:transition spd="med">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8"/>
          <p:cNvSpPr txBox="1"/>
          <p:nvPr/>
        </p:nvSpPr>
        <p:spPr>
          <a:xfrm>
            <a:off x="0" y="260648"/>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2900" b="1" dirty="0" smtClean="0">
                <a:solidFill>
                  <a:srgbClr val="000066"/>
                </a:solidFill>
                <a:latin typeface="Calibri" charset="0"/>
              </a:rPr>
              <a:t>EMSO ERIC Participating Countries</a:t>
            </a:r>
          </a:p>
        </p:txBody>
      </p:sp>
      <p:sp>
        <p:nvSpPr>
          <p:cNvPr id="4" name="CasellaDiTesto 4"/>
          <p:cNvSpPr txBox="1">
            <a:spLocks noChangeArrowheads="1"/>
          </p:cNvSpPr>
          <p:nvPr/>
        </p:nvSpPr>
        <p:spPr bwMode="auto">
          <a:xfrm>
            <a:off x="0" y="1219200"/>
            <a:ext cx="9144000" cy="5229106"/>
          </a:xfrm>
          <a:prstGeom prst="rect">
            <a:avLst/>
          </a:prstGeom>
          <a:noFill/>
          <a:ln w="9525">
            <a:noFill/>
            <a:miter lim="800000"/>
            <a:headEnd/>
            <a:tailEnd/>
          </a:ln>
        </p:spPr>
        <p:txBody>
          <a:bodyPr wrap="square" lIns="91420" tIns="45711" rIns="91420" bIns="45711">
            <a:spAutoFit/>
          </a:bodyPr>
          <a:lstStyle/>
          <a:p>
            <a:pPr defTabSz="1008063" eaLnBrk="1" hangingPunct="1"/>
            <a:endParaRPr lang="it-IT" altLang="en-US" sz="800" b="1" u="sng" dirty="0">
              <a:solidFill>
                <a:srgbClr val="F79646"/>
              </a:solidFill>
              <a:latin typeface="Calibri" pitchFamily="34" charset="0"/>
            </a:endParaRPr>
          </a:p>
          <a:p>
            <a:pPr marL="392113" lvl="1" indent="-96838" defTabSz="1008063">
              <a:lnSpc>
                <a:spcPct val="90000"/>
              </a:lnSpc>
            </a:pPr>
            <a:r>
              <a:rPr lang="it-IT" altLang="en-US" sz="2400" b="1" dirty="0" smtClean="0">
                <a:solidFill>
                  <a:srgbClr val="FF0000"/>
                </a:solidFill>
                <a:latin typeface="Calibri" pitchFamily="34" charset="0"/>
              </a:rPr>
              <a:t>8 Full Members:	AoM Delegates:</a:t>
            </a:r>
          </a:p>
          <a:p>
            <a:pPr marL="392113" lvl="1" indent="-96838" defTabSz="1008063">
              <a:lnSpc>
                <a:spcPct val="90000"/>
              </a:lnSpc>
            </a:pPr>
            <a:endParaRPr lang="it-IT" altLang="en-US" sz="2400" b="1" dirty="0">
              <a:solidFill>
                <a:srgbClr val="FF0000"/>
              </a:solidFill>
              <a:latin typeface="Calibri" pitchFamily="34" charset="0"/>
            </a:endParaRPr>
          </a:p>
          <a:p>
            <a:pPr marL="392113" lvl="1" indent="-96838" defTabSz="1008063">
              <a:lnSpc>
                <a:spcPct val="90000"/>
              </a:lnSpc>
              <a:spcBef>
                <a:spcPts val="300"/>
              </a:spcBef>
              <a:spcAft>
                <a:spcPts val="300"/>
              </a:spcAft>
              <a:buFontTx/>
              <a:buBlip>
                <a:blip r:embed="rId2"/>
              </a:buBlip>
            </a:pPr>
            <a:r>
              <a:rPr lang="en-US" altLang="en-US" sz="2400" b="1" dirty="0">
                <a:solidFill>
                  <a:srgbClr val="002060"/>
                </a:solidFill>
                <a:latin typeface="Calibri" pitchFamily="34" charset="0"/>
              </a:rPr>
              <a:t> </a:t>
            </a:r>
            <a:r>
              <a:rPr lang="it-IT" altLang="en-US" sz="2400" b="1" dirty="0">
                <a:solidFill>
                  <a:srgbClr val="000066"/>
                </a:solidFill>
                <a:latin typeface="Calibri" pitchFamily="34" charset="0"/>
              </a:rPr>
              <a:t>Italy </a:t>
            </a:r>
            <a:r>
              <a:rPr lang="it-IT" altLang="en-US" sz="2400" b="1" dirty="0" smtClean="0">
                <a:solidFill>
                  <a:srgbClr val="000066"/>
                </a:solidFill>
                <a:latin typeface="Calibri" pitchFamily="34" charset="0"/>
              </a:rPr>
              <a:t>(Host) 	</a:t>
            </a:r>
            <a:r>
              <a:rPr lang="it-IT" altLang="en-US" b="1" dirty="0" smtClean="0">
                <a:solidFill>
                  <a:srgbClr val="000066"/>
                </a:solidFill>
                <a:latin typeface="Calibri" pitchFamily="34" charset="0"/>
              </a:rPr>
              <a:t>Salvatore La Rosa (</a:t>
            </a:r>
            <a:r>
              <a:rPr lang="it-IT" altLang="en-US" b="1" dirty="0" smtClean="0">
                <a:solidFill>
                  <a:srgbClr val="000066"/>
                </a:solidFill>
                <a:latin typeface="Calibri" pitchFamily="34" charset="0"/>
                <a:hlinkClick r:id="rId3"/>
              </a:rPr>
              <a:t>salvatore.larosa@miur.it</a:t>
            </a:r>
            <a:r>
              <a:rPr lang="it-IT" altLang="en-US" b="1" dirty="0" smtClean="0">
                <a:solidFill>
                  <a:srgbClr val="000066"/>
                </a:solidFill>
                <a:latin typeface="Calibri" pitchFamily="34" charset="0"/>
              </a:rPr>
              <a:t>) </a:t>
            </a:r>
            <a:endParaRPr lang="it-IT" altLang="en-US" b="1" dirty="0" smtClean="0">
              <a:solidFill>
                <a:srgbClr val="FF9900"/>
              </a:solidFill>
              <a:latin typeface="Calibri" pitchFamily="34" charset="0"/>
            </a:endParaRPr>
          </a:p>
          <a:p>
            <a:pPr marL="392113" lvl="1" indent="-96838" defTabSz="1008063">
              <a:lnSpc>
                <a:spcPct val="90000"/>
              </a:lnSpc>
              <a:spcBef>
                <a:spcPts val="300"/>
              </a:spcBef>
              <a:spcAft>
                <a:spcPts val="300"/>
              </a:spcAft>
              <a:buFontTx/>
              <a:buBlip>
                <a:blip r:embed="rId2"/>
              </a:buBlip>
            </a:pPr>
            <a:r>
              <a:rPr lang="it-IT" altLang="en-US" sz="2400" b="1" dirty="0" smtClean="0">
                <a:solidFill>
                  <a:srgbClr val="000066"/>
                </a:solidFill>
                <a:latin typeface="Calibri" pitchFamily="34" charset="0"/>
              </a:rPr>
              <a:t> Greece 		</a:t>
            </a:r>
            <a:r>
              <a:rPr lang="it-IT" altLang="en-US" b="1" dirty="0" smtClean="0">
                <a:solidFill>
                  <a:srgbClr val="000066"/>
                </a:solidFill>
                <a:latin typeface="Calibri" pitchFamily="34" charset="0"/>
              </a:rPr>
              <a:t>Vasilios Lykousis (</a:t>
            </a:r>
            <a:r>
              <a:rPr lang="it-IT" altLang="en-US" b="1" dirty="0" smtClean="0">
                <a:solidFill>
                  <a:srgbClr val="000066"/>
                </a:solidFill>
                <a:latin typeface="Calibri" pitchFamily="34" charset="0"/>
                <a:hlinkClick r:id="rId4"/>
              </a:rPr>
              <a:t>vlikou@hcmr.gr</a:t>
            </a:r>
            <a:r>
              <a:rPr lang="it-IT" altLang="en-US" b="1" dirty="0" smtClean="0">
                <a:solidFill>
                  <a:srgbClr val="000066"/>
                </a:solidFill>
                <a:latin typeface="Calibri" pitchFamily="34" charset="0"/>
              </a:rPr>
              <a:t>) </a:t>
            </a:r>
            <a:endParaRPr lang="it-IT" altLang="en-US" b="1" dirty="0" smtClean="0">
              <a:solidFill>
                <a:srgbClr val="FF9900"/>
              </a:solidFill>
              <a:latin typeface="Calibri" pitchFamily="34" charset="0"/>
            </a:endParaRPr>
          </a:p>
          <a:p>
            <a:pPr marL="392113" lvl="1" indent="-96838" defTabSz="1008063">
              <a:lnSpc>
                <a:spcPct val="90000"/>
              </a:lnSpc>
              <a:spcBef>
                <a:spcPts val="300"/>
              </a:spcBef>
              <a:spcAft>
                <a:spcPts val="300"/>
              </a:spcAft>
              <a:buFontTx/>
              <a:buBlip>
                <a:blip r:embed="rId2"/>
              </a:buBlip>
            </a:pPr>
            <a:r>
              <a:rPr lang="it-IT" altLang="en-US" sz="2400" b="1" dirty="0" smtClean="0">
                <a:solidFill>
                  <a:srgbClr val="000066"/>
                </a:solidFill>
                <a:latin typeface="Calibri" pitchFamily="34" charset="0"/>
              </a:rPr>
              <a:t> United Kingdom	</a:t>
            </a:r>
            <a:r>
              <a:rPr lang="it-IT" altLang="en-US" b="1" dirty="0" smtClean="0">
                <a:solidFill>
                  <a:srgbClr val="000066"/>
                </a:solidFill>
                <a:latin typeface="Calibri" pitchFamily="34" charset="0"/>
              </a:rPr>
              <a:t>Richard S. Lampitt (</a:t>
            </a:r>
            <a:r>
              <a:rPr lang="it-IT" altLang="en-US" b="1" dirty="0" smtClean="0">
                <a:solidFill>
                  <a:srgbClr val="000066"/>
                </a:solidFill>
                <a:latin typeface="Calibri" pitchFamily="34" charset="0"/>
                <a:hlinkClick r:id="rId5"/>
              </a:rPr>
              <a:t>r.lampitt@noc.ac.uk</a:t>
            </a:r>
            <a:r>
              <a:rPr lang="it-IT" altLang="en-US" b="1" dirty="0" smtClean="0">
                <a:solidFill>
                  <a:srgbClr val="000066"/>
                </a:solidFill>
                <a:latin typeface="Calibri" pitchFamily="34" charset="0"/>
              </a:rPr>
              <a:t>) </a:t>
            </a:r>
            <a:r>
              <a:rPr lang="it-IT" altLang="en-US" b="1" dirty="0" smtClean="0">
                <a:solidFill>
                  <a:srgbClr val="FF0000"/>
                </a:solidFill>
                <a:latin typeface="Calibri" pitchFamily="34" charset="0"/>
              </a:rPr>
              <a:t>AoM Chair</a:t>
            </a:r>
            <a:endParaRPr lang="it-IT" altLang="en-US" b="1" dirty="0">
              <a:solidFill>
                <a:srgbClr val="FF0000"/>
              </a:solidFill>
              <a:latin typeface="Calibri" pitchFamily="34" charset="0"/>
            </a:endParaRPr>
          </a:p>
          <a:p>
            <a:pPr marL="392113" lvl="1" indent="-96838" defTabSz="1008063">
              <a:lnSpc>
                <a:spcPct val="90000"/>
              </a:lnSpc>
              <a:spcBef>
                <a:spcPts val="300"/>
              </a:spcBef>
              <a:spcAft>
                <a:spcPts val="300"/>
              </a:spcAft>
              <a:buFontTx/>
              <a:buBlip>
                <a:blip r:embed="rId2"/>
              </a:buBlip>
            </a:pPr>
            <a:r>
              <a:rPr lang="it-IT" altLang="en-US" sz="2400" b="1" dirty="0">
                <a:solidFill>
                  <a:srgbClr val="000066"/>
                </a:solidFill>
                <a:latin typeface="Calibri" pitchFamily="34" charset="0"/>
              </a:rPr>
              <a:t> </a:t>
            </a:r>
            <a:r>
              <a:rPr lang="it-IT" altLang="en-US" sz="2400" b="1" dirty="0" smtClean="0">
                <a:solidFill>
                  <a:srgbClr val="000066"/>
                </a:solidFill>
                <a:latin typeface="Calibri" pitchFamily="34" charset="0"/>
              </a:rPr>
              <a:t>France		</a:t>
            </a:r>
            <a:r>
              <a:rPr lang="it-IT" altLang="en-US" b="1" dirty="0" smtClean="0">
                <a:solidFill>
                  <a:srgbClr val="000066"/>
                </a:solidFill>
                <a:latin typeface="Calibri" pitchFamily="34" charset="0"/>
              </a:rPr>
              <a:t>Alain </a:t>
            </a:r>
            <a:r>
              <a:rPr lang="it-IT" altLang="en-US" b="1" dirty="0" err="1" smtClean="0">
                <a:solidFill>
                  <a:srgbClr val="000066"/>
                </a:solidFill>
                <a:latin typeface="Calibri" pitchFamily="34" charset="0"/>
              </a:rPr>
              <a:t>Lagrange</a:t>
            </a:r>
            <a:r>
              <a:rPr lang="it-IT" altLang="en-US" b="1" dirty="0" smtClean="0">
                <a:solidFill>
                  <a:srgbClr val="000066"/>
                </a:solidFill>
                <a:latin typeface="Calibri" pitchFamily="34" charset="0"/>
              </a:rPr>
              <a:t> (</a:t>
            </a:r>
            <a:r>
              <a:rPr lang="it-IT" altLang="en-US" b="1" dirty="0" smtClean="0">
                <a:solidFill>
                  <a:srgbClr val="000066"/>
                </a:solidFill>
                <a:latin typeface="Calibri" pitchFamily="34" charset="0"/>
                <a:hlinkClick r:id="rId6"/>
              </a:rPr>
              <a:t>alain.lagrange@recherche.gouv.fr</a:t>
            </a:r>
            <a:r>
              <a:rPr lang="it-IT" altLang="en-US" b="1" dirty="0" smtClean="0">
                <a:solidFill>
                  <a:srgbClr val="000066"/>
                </a:solidFill>
                <a:latin typeface="Calibri" pitchFamily="34" charset="0"/>
              </a:rPr>
              <a:t>)</a:t>
            </a:r>
            <a:endParaRPr lang="it-IT" altLang="en-US" b="1" dirty="0">
              <a:solidFill>
                <a:srgbClr val="FF9900"/>
              </a:solidFill>
              <a:latin typeface="Calibri" pitchFamily="34" charset="0"/>
            </a:endParaRPr>
          </a:p>
          <a:p>
            <a:pPr marL="392113" lvl="1" indent="-96838" defTabSz="1008063">
              <a:lnSpc>
                <a:spcPct val="90000"/>
              </a:lnSpc>
              <a:spcBef>
                <a:spcPts val="300"/>
              </a:spcBef>
              <a:spcAft>
                <a:spcPts val="300"/>
              </a:spcAft>
              <a:buFontTx/>
              <a:buBlip>
                <a:blip r:embed="rId2"/>
              </a:buBlip>
            </a:pPr>
            <a:r>
              <a:rPr lang="it-IT" altLang="en-US" sz="2400" b="1" dirty="0" smtClean="0">
                <a:solidFill>
                  <a:srgbClr val="000066"/>
                </a:solidFill>
                <a:latin typeface="Calibri" pitchFamily="34" charset="0"/>
              </a:rPr>
              <a:t> Ireland 		</a:t>
            </a:r>
            <a:r>
              <a:rPr lang="it-IT" altLang="en-US" b="1" dirty="0" smtClean="0">
                <a:solidFill>
                  <a:srgbClr val="000066"/>
                </a:solidFill>
                <a:latin typeface="Calibri" pitchFamily="34" charset="0"/>
              </a:rPr>
              <a:t>Peter Heffernan (</a:t>
            </a:r>
            <a:r>
              <a:rPr lang="it-IT" altLang="en-US" b="1" dirty="0" smtClean="0">
                <a:solidFill>
                  <a:srgbClr val="000066"/>
                </a:solidFill>
                <a:latin typeface="Calibri" pitchFamily="34" charset="0"/>
                <a:hlinkClick r:id="rId7"/>
              </a:rPr>
              <a:t>peter.heffernan@marine.ie</a:t>
            </a:r>
            <a:r>
              <a:rPr lang="it-IT" altLang="en-US" b="1" dirty="0" smtClean="0">
                <a:solidFill>
                  <a:srgbClr val="000066"/>
                </a:solidFill>
                <a:latin typeface="Calibri" pitchFamily="34" charset="0"/>
              </a:rPr>
              <a:t>) </a:t>
            </a:r>
          </a:p>
          <a:p>
            <a:pPr marL="392113" lvl="1" indent="-96838" defTabSz="1008063">
              <a:lnSpc>
                <a:spcPct val="90000"/>
              </a:lnSpc>
              <a:spcBef>
                <a:spcPts val="300"/>
              </a:spcBef>
              <a:spcAft>
                <a:spcPts val="300"/>
              </a:spcAft>
              <a:buBlip>
                <a:blip r:embed="rId2"/>
              </a:buBlip>
            </a:pPr>
            <a:r>
              <a:rPr lang="it-IT" altLang="en-US" sz="2400" b="1" dirty="0" smtClean="0">
                <a:solidFill>
                  <a:srgbClr val="000066"/>
                </a:solidFill>
                <a:latin typeface="Calibri" pitchFamily="34" charset="0"/>
              </a:rPr>
              <a:t> </a:t>
            </a:r>
            <a:r>
              <a:rPr lang="en-GB" altLang="en-US" sz="2400" b="1" dirty="0" smtClean="0">
                <a:solidFill>
                  <a:srgbClr val="000066"/>
                </a:solidFill>
                <a:latin typeface="Calibri" pitchFamily="34" charset="0"/>
              </a:rPr>
              <a:t>Portugal</a:t>
            </a:r>
            <a:r>
              <a:rPr lang="it-IT" altLang="en-US" sz="2400" b="1" dirty="0" smtClean="0">
                <a:solidFill>
                  <a:srgbClr val="000066"/>
                </a:solidFill>
                <a:latin typeface="Calibri" pitchFamily="34" charset="0"/>
              </a:rPr>
              <a:t>		</a:t>
            </a:r>
            <a:r>
              <a:rPr lang="it-IT" altLang="en-US" b="1" dirty="0" smtClean="0">
                <a:solidFill>
                  <a:srgbClr val="000066"/>
                </a:solidFill>
                <a:latin typeface="Calibri" pitchFamily="34" charset="0"/>
              </a:rPr>
              <a:t>Daniel </a:t>
            </a:r>
            <a:r>
              <a:rPr lang="it-IT" altLang="en-US" b="1" dirty="0" err="1" smtClean="0">
                <a:solidFill>
                  <a:srgbClr val="000066"/>
                </a:solidFill>
                <a:latin typeface="Calibri" pitchFamily="34" charset="0"/>
              </a:rPr>
              <a:t>J.M.</a:t>
            </a:r>
            <a:r>
              <a:rPr lang="it-IT" altLang="en-US" b="1" dirty="0" smtClean="0">
                <a:solidFill>
                  <a:srgbClr val="000066"/>
                </a:solidFill>
                <a:latin typeface="Calibri" pitchFamily="34" charset="0"/>
              </a:rPr>
              <a:t> Carapau (</a:t>
            </a:r>
            <a:r>
              <a:rPr lang="it-IT" altLang="en-US" b="1" dirty="0" smtClean="0">
                <a:solidFill>
                  <a:srgbClr val="000066"/>
                </a:solidFill>
                <a:latin typeface="Calibri" pitchFamily="34" charset="0"/>
                <a:hlinkClick r:id="rId8"/>
              </a:rPr>
              <a:t>daniel.carapau@fct.pt</a:t>
            </a:r>
            <a:r>
              <a:rPr lang="it-IT" altLang="en-US" b="1" dirty="0" smtClean="0">
                <a:solidFill>
                  <a:srgbClr val="000066"/>
                </a:solidFill>
                <a:latin typeface="Calibri" pitchFamily="34" charset="0"/>
              </a:rPr>
              <a:t>) </a:t>
            </a:r>
            <a:r>
              <a:rPr lang="it-IT" altLang="en-US" b="1" dirty="0" smtClean="0">
                <a:solidFill>
                  <a:srgbClr val="FF0000"/>
                </a:solidFill>
                <a:latin typeface="Calibri" pitchFamily="34" charset="0"/>
              </a:rPr>
              <a:t>AoM Vice-Chair </a:t>
            </a:r>
          </a:p>
          <a:p>
            <a:pPr marL="392113" lvl="1" indent="-96838" defTabSz="1008063">
              <a:lnSpc>
                <a:spcPct val="90000"/>
              </a:lnSpc>
              <a:spcBef>
                <a:spcPts val="300"/>
              </a:spcBef>
              <a:spcAft>
                <a:spcPts val="300"/>
              </a:spcAft>
              <a:buBlip>
                <a:blip r:embed="rId2"/>
              </a:buBlip>
            </a:pPr>
            <a:r>
              <a:rPr lang="it-IT" altLang="en-US" sz="2400" b="1" dirty="0" smtClean="0">
                <a:solidFill>
                  <a:srgbClr val="000066"/>
                </a:solidFill>
                <a:latin typeface="Calibri" pitchFamily="34" charset="0"/>
              </a:rPr>
              <a:t> Spain		</a:t>
            </a:r>
            <a:r>
              <a:rPr lang="it-IT" altLang="en-US" b="1" dirty="0" smtClean="0">
                <a:solidFill>
                  <a:srgbClr val="000066"/>
                </a:solidFill>
                <a:latin typeface="Calibri" pitchFamily="34" charset="0"/>
              </a:rPr>
              <a:t>Laura Yuste Cano (</a:t>
            </a:r>
            <a:r>
              <a:rPr lang="it-IT" altLang="en-US" b="1" dirty="0" smtClean="0">
                <a:solidFill>
                  <a:srgbClr val="000066"/>
                </a:solidFill>
                <a:latin typeface="Calibri" pitchFamily="34" charset="0"/>
                <a:hlinkClick r:id="rId9"/>
              </a:rPr>
              <a:t>laura.yuste@mineco.es</a:t>
            </a:r>
            <a:r>
              <a:rPr lang="it-IT" altLang="en-US" b="1" dirty="0" smtClean="0">
                <a:solidFill>
                  <a:srgbClr val="000066"/>
                </a:solidFill>
                <a:latin typeface="Calibri" pitchFamily="34" charset="0"/>
              </a:rPr>
              <a:t>) </a:t>
            </a:r>
          </a:p>
          <a:p>
            <a:pPr marL="392113" lvl="1" indent="-96838" defTabSz="1008063">
              <a:lnSpc>
                <a:spcPct val="90000"/>
              </a:lnSpc>
              <a:spcBef>
                <a:spcPts val="300"/>
              </a:spcBef>
              <a:spcAft>
                <a:spcPts val="300"/>
              </a:spcAft>
              <a:buBlip>
                <a:blip r:embed="rId2"/>
              </a:buBlip>
            </a:pPr>
            <a:r>
              <a:rPr lang="it-IT" altLang="en-US" sz="2400" b="1" dirty="0" smtClean="0">
                <a:solidFill>
                  <a:srgbClr val="000066"/>
                </a:solidFill>
                <a:latin typeface="Calibri" pitchFamily="34" charset="0"/>
              </a:rPr>
              <a:t> Romania		</a:t>
            </a:r>
            <a:r>
              <a:rPr lang="it-IT" altLang="en-US" b="1" dirty="0" smtClean="0">
                <a:solidFill>
                  <a:srgbClr val="000066"/>
                </a:solidFill>
                <a:latin typeface="Calibri" pitchFamily="34" charset="0"/>
              </a:rPr>
              <a:t>Viorel Vulturescu (</a:t>
            </a:r>
            <a:r>
              <a:rPr lang="it-IT" altLang="en-US" b="1" dirty="0" smtClean="0">
                <a:solidFill>
                  <a:srgbClr val="000066"/>
                </a:solidFill>
                <a:latin typeface="Calibri" pitchFamily="34" charset="0"/>
                <a:hlinkClick r:id="rId10"/>
              </a:rPr>
              <a:t>viorel.vulturescu@ancs.ro</a:t>
            </a:r>
            <a:r>
              <a:rPr lang="it-IT" altLang="en-US" b="1" dirty="0" smtClean="0">
                <a:solidFill>
                  <a:srgbClr val="000066"/>
                </a:solidFill>
                <a:latin typeface="Calibri" pitchFamily="34" charset="0"/>
              </a:rPr>
              <a:t>) </a:t>
            </a:r>
          </a:p>
          <a:p>
            <a:pPr marL="392113" lvl="1" indent="-96838" defTabSz="1008063">
              <a:lnSpc>
                <a:spcPct val="90000"/>
              </a:lnSpc>
              <a:spcBef>
                <a:spcPts val="300"/>
              </a:spcBef>
              <a:spcAft>
                <a:spcPts val="300"/>
              </a:spcAft>
            </a:pPr>
            <a:endParaRPr lang="it-IT" altLang="en-US" sz="2400" b="1" dirty="0" smtClean="0">
              <a:solidFill>
                <a:srgbClr val="FF0000"/>
              </a:solidFill>
              <a:latin typeface="Calibri" pitchFamily="34" charset="0"/>
            </a:endParaRPr>
          </a:p>
          <a:p>
            <a:pPr marL="392113" lvl="1" indent="-96838" defTabSz="1008063">
              <a:lnSpc>
                <a:spcPct val="90000"/>
              </a:lnSpc>
            </a:pPr>
            <a:endParaRPr lang="it-IT" altLang="en-US" sz="2400" b="1" dirty="0" smtClean="0">
              <a:solidFill>
                <a:srgbClr val="000066"/>
              </a:solidFill>
              <a:latin typeface="Calibri" pitchFamily="34" charset="0"/>
            </a:endParaRPr>
          </a:p>
          <a:p>
            <a:pPr marL="392113" lvl="1" indent="-96838" defTabSz="1008063">
              <a:lnSpc>
                <a:spcPct val="90000"/>
              </a:lnSpc>
            </a:pPr>
            <a:r>
              <a:rPr lang="it-IT" altLang="en-US" sz="2400" b="1" dirty="0" smtClean="0">
                <a:solidFill>
                  <a:srgbClr val="000066"/>
                </a:solidFill>
                <a:latin typeface="Calibri" pitchFamily="34" charset="0"/>
              </a:rPr>
              <a:t>						</a:t>
            </a:r>
            <a:endParaRPr lang="it-IT" altLang="en-US" sz="2400" b="1" dirty="0">
              <a:solidFill>
                <a:srgbClr val="000066"/>
              </a:solidFill>
              <a:latin typeface="Calibri" pitchFamily="34" charset="0"/>
            </a:endParaRPr>
          </a:p>
        </p:txBody>
      </p:sp>
    </p:spTree>
  </p:cSld>
  <p:clrMapOvr>
    <a:masterClrMapping/>
  </p:clrMapOvr>
  <p:transition spd="med">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sellaDiTesto 4"/>
          <p:cNvSpPr txBox="1">
            <a:spLocks noChangeArrowheads="1"/>
          </p:cNvSpPr>
          <p:nvPr/>
        </p:nvSpPr>
        <p:spPr bwMode="auto">
          <a:xfrm>
            <a:off x="0" y="1219200"/>
            <a:ext cx="9144000" cy="5459938"/>
          </a:xfrm>
          <a:prstGeom prst="rect">
            <a:avLst/>
          </a:prstGeom>
          <a:noFill/>
          <a:ln w="9525">
            <a:noFill/>
            <a:miter lim="800000"/>
            <a:headEnd/>
            <a:tailEnd/>
          </a:ln>
        </p:spPr>
        <p:txBody>
          <a:bodyPr wrap="square" lIns="91420" tIns="45711" rIns="91420" bIns="45711">
            <a:spAutoFit/>
          </a:bodyPr>
          <a:lstStyle/>
          <a:p>
            <a:pPr defTabSz="1008063" eaLnBrk="1" hangingPunct="1"/>
            <a:endParaRPr lang="it-IT" altLang="en-US" sz="800" b="1" u="sng" dirty="0">
              <a:solidFill>
                <a:srgbClr val="F79646"/>
              </a:solidFill>
              <a:latin typeface="Calibri" pitchFamily="34" charset="0"/>
            </a:endParaRPr>
          </a:p>
          <a:p>
            <a:pPr marL="392113" lvl="1" indent="-96838" defTabSz="1008063">
              <a:lnSpc>
                <a:spcPct val="90000"/>
              </a:lnSpc>
            </a:pPr>
            <a:r>
              <a:rPr lang="it-IT" altLang="en-US" sz="2400" b="1" dirty="0" smtClean="0">
                <a:solidFill>
                  <a:srgbClr val="FF0000"/>
                </a:solidFill>
                <a:latin typeface="Calibri" pitchFamily="34" charset="0"/>
              </a:rPr>
              <a:t>8 Full Members:	</a:t>
            </a:r>
            <a:r>
              <a:rPr lang="en-GB" altLang="en-US" sz="2400" b="1" dirty="0" smtClean="0">
                <a:solidFill>
                  <a:srgbClr val="FF0000"/>
                </a:solidFill>
                <a:latin typeface="Calibri" pitchFamily="34" charset="0"/>
              </a:rPr>
              <a:t>Advisors</a:t>
            </a:r>
            <a:r>
              <a:rPr lang="it-IT" altLang="en-US" sz="2400" b="1" dirty="0" smtClean="0">
                <a:solidFill>
                  <a:srgbClr val="FF0000"/>
                </a:solidFill>
                <a:latin typeface="Calibri" pitchFamily="34" charset="0"/>
              </a:rPr>
              <a:t>:</a:t>
            </a:r>
            <a:endParaRPr lang="it-IT" altLang="en-US" sz="2400" b="1" baseline="30000" dirty="0" smtClean="0">
              <a:solidFill>
                <a:srgbClr val="002060"/>
              </a:solidFill>
              <a:latin typeface="Calibri" pitchFamily="34" charset="0"/>
            </a:endParaRPr>
          </a:p>
          <a:p>
            <a:pPr marL="0" lvl="2" eaLnBrk="1" fontAlgn="ctr" hangingPunct="1">
              <a:lnSpc>
                <a:spcPct val="115000"/>
              </a:lnSpc>
              <a:spcBef>
                <a:spcPts val="0"/>
              </a:spcBef>
              <a:spcAft>
                <a:spcPts val="0"/>
              </a:spcAft>
            </a:pPr>
            <a:r>
              <a:rPr lang="it-IT" altLang="en-US" b="1" dirty="0" smtClean="0">
                <a:solidFill>
                  <a:srgbClr val="002060"/>
                </a:solidFill>
                <a:latin typeface="Calibri" pitchFamily="34" charset="0"/>
              </a:rPr>
              <a:t>                                   	</a:t>
            </a:r>
            <a:endParaRPr lang="en-GB" altLang="en-US" b="1" dirty="0" smtClean="0">
              <a:solidFill>
                <a:srgbClr val="002060"/>
              </a:solidFill>
              <a:latin typeface="Calibri" pitchFamily="34" charset="0"/>
            </a:endParaRPr>
          </a:p>
          <a:p>
            <a:pPr marL="452438" lvl="2" indent="-96838" defTabSz="1008063">
              <a:lnSpc>
                <a:spcPct val="90000"/>
              </a:lnSpc>
              <a:spcBef>
                <a:spcPts val="0"/>
              </a:spcBef>
              <a:spcAft>
                <a:spcPts val="0"/>
              </a:spcAft>
              <a:buFontTx/>
              <a:buBlip>
                <a:blip r:embed="rId2"/>
              </a:buBlip>
            </a:pPr>
            <a:r>
              <a:rPr lang="it-IT" altLang="en-US" sz="2400" b="1" dirty="0" smtClean="0">
                <a:solidFill>
                  <a:srgbClr val="000066"/>
                </a:solidFill>
                <a:latin typeface="Calibri" pitchFamily="34" charset="0"/>
              </a:rPr>
              <a:t>Italy (</a:t>
            </a:r>
            <a:r>
              <a:rPr lang="it-IT" altLang="en-US" sz="2400" b="1" dirty="0" err="1" smtClean="0">
                <a:solidFill>
                  <a:srgbClr val="000066"/>
                </a:solidFill>
                <a:latin typeface="Calibri" pitchFamily="34" charset="0"/>
              </a:rPr>
              <a:t>Host</a:t>
            </a:r>
            <a:r>
              <a:rPr lang="it-IT" altLang="en-US" sz="2400" b="1" dirty="0" smtClean="0">
                <a:solidFill>
                  <a:srgbClr val="000066"/>
                </a:solidFill>
                <a:latin typeface="Calibri" pitchFamily="34" charset="0"/>
              </a:rPr>
              <a:t>)	</a:t>
            </a:r>
            <a:r>
              <a:rPr lang="it-IT" altLang="en-US" b="1" dirty="0" smtClean="0">
                <a:solidFill>
                  <a:srgbClr val="002060"/>
                </a:solidFill>
                <a:latin typeface="Calibri" pitchFamily="34" charset="0"/>
              </a:rPr>
              <a:t>Laura Beranzoli, John B. </a:t>
            </a:r>
            <a:r>
              <a:rPr lang="it-IT" altLang="en-US" b="1" dirty="0" err="1" smtClean="0">
                <a:solidFill>
                  <a:srgbClr val="002060"/>
                </a:solidFill>
                <a:latin typeface="Calibri" pitchFamily="34" charset="0"/>
              </a:rPr>
              <a:t>Picard</a:t>
            </a:r>
            <a:r>
              <a:rPr lang="it-IT" altLang="en-US" sz="2400" b="1" baseline="30000" dirty="0" err="1" smtClean="0">
                <a:solidFill>
                  <a:srgbClr val="002060"/>
                </a:solidFill>
                <a:latin typeface="Calibri" pitchFamily="34" charset="0"/>
              </a:rPr>
              <a:t>*</a:t>
            </a:r>
            <a:r>
              <a:rPr lang="it-IT" altLang="en-US" b="1" dirty="0" smtClean="0">
                <a:solidFill>
                  <a:srgbClr val="002060"/>
                </a:solidFill>
                <a:latin typeface="Calibri" pitchFamily="34" charset="0"/>
              </a:rPr>
              <a:t>, </a:t>
            </a:r>
            <a:r>
              <a:rPr lang="en-GB" altLang="en-US" b="1" dirty="0" smtClean="0">
                <a:solidFill>
                  <a:srgbClr val="002060"/>
                </a:solidFill>
                <a:latin typeface="Calibri" pitchFamily="34" charset="0"/>
              </a:rPr>
              <a:t>Giorgio Budillon, Giuseppa</a:t>
            </a:r>
          </a:p>
          <a:p>
            <a:pPr marL="452438" lvl="2" indent="-96838" defTabSz="1008063">
              <a:lnSpc>
                <a:spcPct val="90000"/>
              </a:lnSpc>
              <a:spcBef>
                <a:spcPts val="0"/>
              </a:spcBef>
              <a:spcAft>
                <a:spcPts val="0"/>
              </a:spcAft>
            </a:pPr>
            <a:r>
              <a:rPr lang="en-GB" altLang="en-US" b="1" dirty="0" smtClean="0">
                <a:solidFill>
                  <a:srgbClr val="002060"/>
                </a:solidFill>
                <a:latin typeface="Calibri" pitchFamily="34" charset="0"/>
              </a:rPr>
              <a:t>                                                   Buscaino,</a:t>
            </a:r>
            <a:r>
              <a:rPr lang="it-IT" altLang="en-US" b="1" dirty="0" smtClean="0">
                <a:solidFill>
                  <a:srgbClr val="000066"/>
                </a:solidFill>
                <a:latin typeface="Calibri" pitchFamily="34" charset="0"/>
              </a:rPr>
              <a:t> </a:t>
            </a:r>
            <a:r>
              <a:rPr lang="en-GB" altLang="en-US" b="1" dirty="0" smtClean="0">
                <a:solidFill>
                  <a:srgbClr val="002060"/>
                </a:solidFill>
                <a:latin typeface="Calibri" pitchFamily="34" charset="0"/>
              </a:rPr>
              <a:t>Emanuela Fanelli, Riccardo Papaleo, Franco</a:t>
            </a:r>
          </a:p>
          <a:p>
            <a:pPr marL="452438" lvl="2" indent="-96838" defTabSz="1008063">
              <a:lnSpc>
                <a:spcPct val="90000"/>
              </a:lnSpc>
              <a:spcBef>
                <a:spcPts val="0"/>
              </a:spcBef>
              <a:spcAft>
                <a:spcPts val="0"/>
              </a:spcAft>
            </a:pPr>
            <a:r>
              <a:rPr lang="en-GB" altLang="en-US" b="1" dirty="0" smtClean="0">
                <a:solidFill>
                  <a:srgbClr val="002060"/>
                </a:solidFill>
                <a:latin typeface="Calibri" pitchFamily="34" charset="0"/>
              </a:rPr>
              <a:t>                                                   Andaloro, Vanessa Cardin, Raffaella Casotti</a:t>
            </a:r>
            <a:endParaRPr lang="it-IT" altLang="en-US" b="1" baseline="30000" dirty="0" smtClean="0">
              <a:solidFill>
                <a:srgbClr val="002060"/>
              </a:solidFill>
              <a:latin typeface="Calibri" pitchFamily="34" charset="0"/>
            </a:endParaRPr>
          </a:p>
          <a:p>
            <a:pPr marL="392113" lvl="1" indent="-96838" defTabSz="1008063">
              <a:lnSpc>
                <a:spcPct val="90000"/>
              </a:lnSpc>
              <a:spcBef>
                <a:spcPts val="300"/>
              </a:spcBef>
              <a:spcAft>
                <a:spcPts val="300"/>
              </a:spcAft>
              <a:buFontTx/>
              <a:buBlip>
                <a:blip r:embed="rId2"/>
              </a:buBlip>
            </a:pPr>
            <a:r>
              <a:rPr lang="it-IT" altLang="en-US" sz="2400" b="1" dirty="0" smtClean="0">
                <a:solidFill>
                  <a:srgbClr val="002060"/>
                </a:solidFill>
                <a:latin typeface="Calibri" pitchFamily="34" charset="0"/>
              </a:rPr>
              <a:t> </a:t>
            </a:r>
            <a:r>
              <a:rPr lang="it-IT" altLang="en-US" sz="2400" b="1" dirty="0" err="1" smtClean="0">
                <a:solidFill>
                  <a:srgbClr val="002060"/>
                </a:solidFill>
                <a:latin typeface="Calibri" pitchFamily="34" charset="0"/>
              </a:rPr>
              <a:t>Greece</a:t>
            </a:r>
            <a:r>
              <a:rPr lang="it-IT" altLang="en-US" sz="2400" b="1" dirty="0" smtClean="0">
                <a:solidFill>
                  <a:srgbClr val="002060"/>
                </a:solidFill>
                <a:latin typeface="Calibri" pitchFamily="34" charset="0"/>
              </a:rPr>
              <a:t> 		</a:t>
            </a:r>
            <a:r>
              <a:rPr lang="it-IT" altLang="en-US" b="1" dirty="0" smtClean="0">
                <a:solidFill>
                  <a:srgbClr val="002060"/>
                </a:solidFill>
                <a:latin typeface="Calibri" pitchFamily="34" charset="0"/>
              </a:rPr>
              <a:t>Maria Koutrokoi, George Petihakis </a:t>
            </a:r>
          </a:p>
          <a:p>
            <a:pPr marL="392113" lvl="1" indent="-96838" defTabSz="1008063">
              <a:lnSpc>
                <a:spcPct val="90000"/>
              </a:lnSpc>
              <a:spcBef>
                <a:spcPts val="300"/>
              </a:spcBef>
              <a:spcAft>
                <a:spcPts val="300"/>
              </a:spcAft>
              <a:buFontTx/>
              <a:buBlip>
                <a:blip r:embed="rId2"/>
              </a:buBlip>
            </a:pPr>
            <a:r>
              <a:rPr lang="it-IT" altLang="en-US" sz="2400" b="1" dirty="0" smtClean="0">
                <a:solidFill>
                  <a:srgbClr val="002060"/>
                </a:solidFill>
                <a:latin typeface="Calibri" pitchFamily="34" charset="0"/>
              </a:rPr>
              <a:t> </a:t>
            </a:r>
            <a:r>
              <a:rPr lang="en-GB" altLang="en-US" sz="2400" b="1" dirty="0" smtClean="0">
                <a:solidFill>
                  <a:srgbClr val="002060"/>
                </a:solidFill>
                <a:latin typeface="Calibri" pitchFamily="34" charset="0"/>
              </a:rPr>
              <a:t>United</a:t>
            </a:r>
            <a:r>
              <a:rPr lang="it-IT" altLang="en-US" sz="2400" b="1" dirty="0" smtClean="0">
                <a:solidFill>
                  <a:srgbClr val="002060"/>
                </a:solidFill>
                <a:latin typeface="Calibri" pitchFamily="34" charset="0"/>
              </a:rPr>
              <a:t> Kingdom 	</a:t>
            </a:r>
            <a:r>
              <a:rPr lang="it-IT" altLang="en-US" b="1" dirty="0" smtClean="0">
                <a:solidFill>
                  <a:srgbClr val="002060"/>
                </a:solidFill>
                <a:latin typeface="Calibri" pitchFamily="34" charset="0"/>
              </a:rPr>
              <a:t>Henry A. Ruhl</a:t>
            </a:r>
          </a:p>
          <a:p>
            <a:pPr marL="392113" lvl="1" indent="-96838" defTabSz="1008063">
              <a:lnSpc>
                <a:spcPct val="90000"/>
              </a:lnSpc>
              <a:spcBef>
                <a:spcPts val="0"/>
              </a:spcBef>
              <a:spcAft>
                <a:spcPts val="0"/>
              </a:spcAft>
              <a:buFontTx/>
              <a:buBlip>
                <a:blip r:embed="rId2"/>
              </a:buBlip>
            </a:pPr>
            <a:r>
              <a:rPr lang="it-IT" altLang="en-US" sz="2400" b="1" dirty="0" smtClean="0">
                <a:solidFill>
                  <a:srgbClr val="002060"/>
                </a:solidFill>
                <a:latin typeface="Calibri" pitchFamily="34" charset="0"/>
              </a:rPr>
              <a:t> France		</a:t>
            </a:r>
            <a:r>
              <a:rPr lang="it-IT" altLang="en-US" b="1" dirty="0" smtClean="0">
                <a:solidFill>
                  <a:srgbClr val="002060"/>
                </a:solidFill>
                <a:latin typeface="Calibri" pitchFamily="34" charset="0"/>
              </a:rPr>
              <a:t>Mathilde Cannat, </a:t>
            </a:r>
            <a:r>
              <a:rPr lang="it-IT" altLang="en-US" b="1" dirty="0" err="1" smtClean="0">
                <a:solidFill>
                  <a:srgbClr val="002060"/>
                </a:solidFill>
                <a:latin typeface="Calibri" pitchFamily="34" charset="0"/>
              </a:rPr>
              <a:t>Clément</a:t>
            </a:r>
            <a:r>
              <a:rPr lang="it-IT" altLang="en-US" b="1" dirty="0" smtClean="0">
                <a:solidFill>
                  <a:srgbClr val="002060"/>
                </a:solidFill>
                <a:latin typeface="Calibri" pitchFamily="34" charset="0"/>
              </a:rPr>
              <a:t> </a:t>
            </a:r>
            <a:r>
              <a:rPr lang="it-IT" altLang="en-US" b="1" dirty="0" err="1" smtClean="0">
                <a:solidFill>
                  <a:srgbClr val="002060"/>
                </a:solidFill>
                <a:latin typeface="Calibri" pitchFamily="34" charset="0"/>
              </a:rPr>
              <a:t>Godreau</a:t>
            </a:r>
            <a:r>
              <a:rPr lang="it-IT" altLang="en-US" b="1" dirty="0" smtClean="0">
                <a:solidFill>
                  <a:srgbClr val="002060"/>
                </a:solidFill>
                <a:latin typeface="Calibri" pitchFamily="34" charset="0"/>
              </a:rPr>
              <a:t>, Didier Marquer,         </a:t>
            </a:r>
          </a:p>
          <a:p>
            <a:pPr marL="392113" lvl="1" indent="-96838" defTabSz="1008063">
              <a:lnSpc>
                <a:spcPct val="90000"/>
              </a:lnSpc>
              <a:spcBef>
                <a:spcPts val="0"/>
              </a:spcBef>
              <a:spcAft>
                <a:spcPts val="0"/>
              </a:spcAft>
            </a:pPr>
            <a:r>
              <a:rPr lang="it-IT" altLang="en-US" b="1" dirty="0" smtClean="0">
                <a:solidFill>
                  <a:srgbClr val="002060"/>
                </a:solidFill>
                <a:latin typeface="Calibri" pitchFamily="34" charset="0"/>
              </a:rPr>
              <a:t>                                                    Jean-François Rolin</a:t>
            </a:r>
          </a:p>
          <a:p>
            <a:pPr marL="392113" lvl="1" indent="-96838" defTabSz="1008063">
              <a:lnSpc>
                <a:spcPct val="90000"/>
              </a:lnSpc>
              <a:spcBef>
                <a:spcPts val="300"/>
              </a:spcBef>
              <a:spcAft>
                <a:spcPts val="300"/>
              </a:spcAft>
              <a:buBlip>
                <a:blip r:embed="rId2"/>
              </a:buBlip>
            </a:pPr>
            <a:r>
              <a:rPr lang="it-IT" altLang="en-US" sz="2400" b="1" dirty="0" smtClean="0">
                <a:solidFill>
                  <a:srgbClr val="002060"/>
                </a:solidFill>
                <a:latin typeface="Calibri" pitchFamily="34" charset="0"/>
              </a:rPr>
              <a:t> </a:t>
            </a:r>
            <a:r>
              <a:rPr lang="en-GB" altLang="en-US" sz="2400" b="1" dirty="0" smtClean="0">
                <a:solidFill>
                  <a:srgbClr val="002060"/>
                </a:solidFill>
                <a:latin typeface="Calibri" pitchFamily="34" charset="0"/>
              </a:rPr>
              <a:t>Ireland</a:t>
            </a:r>
            <a:r>
              <a:rPr lang="en-GB" altLang="en-US" sz="3200" b="1" dirty="0" smtClean="0">
                <a:solidFill>
                  <a:srgbClr val="002060"/>
                </a:solidFill>
                <a:latin typeface="Calibri" pitchFamily="34" charset="0"/>
              </a:rPr>
              <a:t> 		</a:t>
            </a:r>
            <a:r>
              <a:rPr lang="en-GB" altLang="en-US" b="1" dirty="0" smtClean="0">
                <a:solidFill>
                  <a:srgbClr val="002060"/>
                </a:solidFill>
                <a:latin typeface="Calibri" pitchFamily="34" charset="0"/>
              </a:rPr>
              <a:t>Michael Gillooly, Fiona Grant, Eleanor O’Rourke</a:t>
            </a:r>
          </a:p>
          <a:p>
            <a:pPr marL="392113" lvl="1" indent="-96838" defTabSz="1008063">
              <a:lnSpc>
                <a:spcPct val="90000"/>
              </a:lnSpc>
              <a:spcBef>
                <a:spcPts val="300"/>
              </a:spcBef>
              <a:spcAft>
                <a:spcPts val="300"/>
              </a:spcAft>
              <a:buFontTx/>
              <a:buBlip>
                <a:blip r:embed="rId2"/>
              </a:buBlip>
            </a:pPr>
            <a:r>
              <a:rPr lang="en-GB" altLang="en-US" sz="2400" b="1" dirty="0" smtClean="0">
                <a:solidFill>
                  <a:srgbClr val="002060"/>
                </a:solidFill>
                <a:latin typeface="Calibri" pitchFamily="34" charset="0"/>
              </a:rPr>
              <a:t> Portugal		</a:t>
            </a:r>
            <a:r>
              <a:rPr lang="en-GB" altLang="en-US" b="1" dirty="0" smtClean="0">
                <a:solidFill>
                  <a:srgbClr val="002060"/>
                </a:solidFill>
                <a:latin typeface="Calibri" pitchFamily="34" charset="0"/>
              </a:rPr>
              <a:t>Eduardo A. Pereira </a:t>
            </a:r>
            <a:r>
              <a:rPr lang="en-GB" altLang="en-US" b="1" dirty="0" err="1" smtClean="0">
                <a:solidFill>
                  <a:srgbClr val="002060"/>
                </a:solidFill>
                <a:latin typeface="Calibri" pitchFamily="34" charset="0"/>
              </a:rPr>
              <a:t>da</a:t>
            </a:r>
            <a:r>
              <a:rPr lang="en-GB" altLang="en-US" b="1" dirty="0" smtClean="0">
                <a:solidFill>
                  <a:srgbClr val="002060"/>
                </a:solidFill>
                <a:latin typeface="Calibri" pitchFamily="34" charset="0"/>
              </a:rPr>
              <a:t> Silva, Pedro A. </a:t>
            </a:r>
            <a:r>
              <a:rPr lang="en-GB" altLang="en-US" b="1" dirty="0" err="1" smtClean="0">
                <a:solidFill>
                  <a:srgbClr val="002060"/>
                </a:solidFill>
                <a:latin typeface="Calibri" pitchFamily="34" charset="0"/>
              </a:rPr>
              <a:t>Gancedo</a:t>
            </a:r>
            <a:r>
              <a:rPr lang="en-GB" altLang="en-US" b="1" dirty="0" smtClean="0">
                <a:solidFill>
                  <a:srgbClr val="002060"/>
                </a:solidFill>
                <a:latin typeface="Calibri" pitchFamily="34" charset="0"/>
              </a:rPr>
              <a:t> Terrinha</a:t>
            </a:r>
          </a:p>
          <a:p>
            <a:pPr marL="392113" lvl="1" indent="-96838" defTabSz="1008063">
              <a:lnSpc>
                <a:spcPct val="90000"/>
              </a:lnSpc>
              <a:spcBef>
                <a:spcPts val="300"/>
              </a:spcBef>
              <a:spcAft>
                <a:spcPts val="300"/>
              </a:spcAft>
              <a:buFontTx/>
              <a:buBlip>
                <a:blip r:embed="rId2"/>
              </a:buBlip>
            </a:pPr>
            <a:r>
              <a:rPr lang="en-GB" altLang="en-US" sz="2400" b="1" dirty="0" smtClean="0">
                <a:solidFill>
                  <a:srgbClr val="002060"/>
                </a:solidFill>
                <a:latin typeface="Calibri" pitchFamily="34" charset="0"/>
              </a:rPr>
              <a:t> Spain	</a:t>
            </a:r>
            <a:r>
              <a:rPr lang="it-IT" altLang="en-US" sz="2400" b="1" dirty="0" smtClean="0">
                <a:solidFill>
                  <a:srgbClr val="002060"/>
                </a:solidFill>
                <a:latin typeface="Calibri" pitchFamily="34" charset="0"/>
              </a:rPr>
              <a:t>	</a:t>
            </a:r>
            <a:r>
              <a:rPr lang="it-IT" altLang="en-US" b="1" dirty="0" smtClean="0">
                <a:solidFill>
                  <a:srgbClr val="002060"/>
                </a:solidFill>
                <a:latin typeface="Calibri" pitchFamily="34" charset="0"/>
              </a:rPr>
              <a:t>José Joaquin Hernandez-Brito, Juan José Dañobeitia</a:t>
            </a:r>
          </a:p>
          <a:p>
            <a:pPr marL="392113" lvl="1" indent="-96838" defTabSz="1008063">
              <a:lnSpc>
                <a:spcPct val="90000"/>
              </a:lnSpc>
              <a:spcBef>
                <a:spcPts val="300"/>
              </a:spcBef>
              <a:spcAft>
                <a:spcPts val="300"/>
              </a:spcAft>
              <a:buBlip>
                <a:blip r:embed="rId2"/>
              </a:buBlip>
            </a:pPr>
            <a:r>
              <a:rPr lang="it-IT" altLang="en-US" sz="2400" b="1" dirty="0" smtClean="0">
                <a:solidFill>
                  <a:srgbClr val="002060"/>
                </a:solidFill>
                <a:latin typeface="Calibri" pitchFamily="34" charset="0"/>
              </a:rPr>
              <a:t> Romania		</a:t>
            </a:r>
            <a:r>
              <a:rPr lang="it-IT" altLang="en-US" b="1" dirty="0" smtClean="0">
                <a:solidFill>
                  <a:srgbClr val="002060"/>
                </a:solidFill>
                <a:latin typeface="Calibri" pitchFamily="34" charset="0"/>
              </a:rPr>
              <a:t>Vlad Radulescu</a:t>
            </a:r>
          </a:p>
          <a:p>
            <a:pPr marL="392113" lvl="1" indent="-96838" defTabSz="1008063">
              <a:lnSpc>
                <a:spcPct val="90000"/>
              </a:lnSpc>
              <a:spcBef>
                <a:spcPts val="300"/>
              </a:spcBef>
              <a:spcAft>
                <a:spcPts val="300"/>
              </a:spcAft>
            </a:pPr>
            <a:r>
              <a:rPr lang="it-IT" altLang="en-US" b="1" dirty="0" smtClean="0">
                <a:solidFill>
                  <a:srgbClr val="002060"/>
                </a:solidFill>
                <a:latin typeface="Calibri" pitchFamily="34" charset="0"/>
              </a:rPr>
              <a:t>								</a:t>
            </a:r>
            <a:r>
              <a:rPr lang="en-GB" altLang="en-US" sz="2400" b="1" baseline="30000" dirty="0" smtClean="0">
                <a:solidFill>
                  <a:srgbClr val="002060"/>
                </a:solidFill>
                <a:latin typeface="Calibri" pitchFamily="34" charset="0"/>
              </a:rPr>
              <a:t>*</a:t>
            </a:r>
            <a:r>
              <a:rPr lang="en-GB" altLang="en-US" b="1" dirty="0" smtClean="0">
                <a:solidFill>
                  <a:srgbClr val="002060"/>
                </a:solidFill>
                <a:latin typeface="Calibri" pitchFamily="34" charset="0"/>
              </a:rPr>
              <a:t> </a:t>
            </a:r>
            <a:r>
              <a:rPr lang="en-GB" altLang="en-US" sz="1600" b="1" dirty="0" smtClean="0">
                <a:solidFill>
                  <a:srgbClr val="002060"/>
                </a:solidFill>
                <a:latin typeface="Calibri" pitchFamily="34" charset="0"/>
              </a:rPr>
              <a:t>AoM Secretary</a:t>
            </a:r>
          </a:p>
          <a:p>
            <a:pPr marL="392113" lvl="1" indent="-96838" defTabSz="1008063">
              <a:lnSpc>
                <a:spcPct val="90000"/>
              </a:lnSpc>
              <a:spcBef>
                <a:spcPts val="300"/>
              </a:spcBef>
              <a:spcAft>
                <a:spcPts val="300"/>
              </a:spcAft>
            </a:pPr>
            <a:endParaRPr lang="it-IT" altLang="en-US" b="1" dirty="0" smtClean="0">
              <a:solidFill>
                <a:srgbClr val="000066"/>
              </a:solidFill>
              <a:latin typeface="Calibri" pitchFamily="34" charset="0"/>
            </a:endParaRPr>
          </a:p>
        </p:txBody>
      </p:sp>
      <p:sp>
        <p:nvSpPr>
          <p:cNvPr id="4" name="CasellaDiTesto 8"/>
          <p:cNvSpPr txBox="1"/>
          <p:nvPr/>
        </p:nvSpPr>
        <p:spPr>
          <a:xfrm>
            <a:off x="0" y="260648"/>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2900" b="1" dirty="0" smtClean="0">
                <a:solidFill>
                  <a:srgbClr val="000066"/>
                </a:solidFill>
                <a:latin typeface="Calibri" charset="0"/>
              </a:rPr>
              <a:t>EMSO ERIC Participating Countries</a:t>
            </a:r>
          </a:p>
        </p:txBody>
      </p:sp>
    </p:spTree>
  </p:cSld>
  <p:clrMapOvr>
    <a:masterClrMapping/>
  </p:clrMapOvr>
  <p:transition spd="med">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79512" y="2220767"/>
          <a:ext cx="8784976" cy="3661367"/>
        </p:xfrm>
        <a:graphic>
          <a:graphicData uri="http://schemas.openxmlformats.org/drawingml/2006/table">
            <a:tbl>
              <a:tblPr bandRow="1"/>
              <a:tblGrid>
                <a:gridCol w="1656184"/>
                <a:gridCol w="3888432"/>
                <a:gridCol w="3240360"/>
              </a:tblGrid>
              <a:tr h="362475">
                <a:tc>
                  <a:txBody>
                    <a:bodyPr/>
                    <a:lstStyle/>
                    <a:p>
                      <a:pPr algn="ctr">
                        <a:lnSpc>
                          <a:spcPct val="115000"/>
                        </a:lnSpc>
                        <a:spcBef>
                          <a:spcPts val="300"/>
                        </a:spcBef>
                        <a:spcAft>
                          <a:spcPts val="300"/>
                        </a:spcAft>
                      </a:pPr>
                      <a:r>
                        <a:rPr lang="en-GB" sz="1600" b="1" dirty="0">
                          <a:solidFill>
                            <a:srgbClr val="002060"/>
                          </a:solidFill>
                          <a:latin typeface="Calibri"/>
                          <a:ea typeface="Times New Roman"/>
                          <a:cs typeface="Times New Roman"/>
                        </a:rPr>
                        <a:t>Name</a:t>
                      </a:r>
                      <a:endParaRPr lang="en-GB" sz="1600" b="1" dirty="0">
                        <a:solidFill>
                          <a:srgbClr val="002060"/>
                        </a:solidFill>
                        <a:latin typeface="Calibri"/>
                        <a:ea typeface="Calibri"/>
                        <a:cs typeface="Times New Roman"/>
                      </a:endParaRPr>
                    </a:p>
                  </a:txBody>
                  <a:tcPr marL="45264" marR="45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GB" sz="1600" b="1" dirty="0">
                          <a:solidFill>
                            <a:srgbClr val="002060"/>
                          </a:solidFill>
                          <a:latin typeface="Calibri"/>
                          <a:ea typeface="Times New Roman"/>
                          <a:cs typeface="Times New Roman"/>
                        </a:rPr>
                        <a:t>Affiliation/e-mails</a:t>
                      </a:r>
                      <a:endParaRPr lang="en-GB" sz="1600" b="1" dirty="0">
                        <a:solidFill>
                          <a:srgbClr val="002060"/>
                        </a:solidFill>
                        <a:latin typeface="Calibri"/>
                        <a:ea typeface="Calibri"/>
                        <a:cs typeface="Times New Roman"/>
                      </a:endParaRPr>
                    </a:p>
                  </a:txBody>
                  <a:tcPr marL="45264" marR="45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Bef>
                          <a:spcPts val="300"/>
                        </a:spcBef>
                        <a:spcAft>
                          <a:spcPts val="300"/>
                        </a:spcAft>
                      </a:pPr>
                      <a:r>
                        <a:rPr lang="en-GB" sz="1600" b="1" dirty="0">
                          <a:solidFill>
                            <a:srgbClr val="002060"/>
                          </a:solidFill>
                          <a:latin typeface="Calibri"/>
                          <a:ea typeface="Times New Roman"/>
                          <a:cs typeface="Times New Roman"/>
                        </a:rPr>
                        <a:t>Expertise</a:t>
                      </a:r>
                      <a:endParaRPr lang="en-GB" sz="1600" b="1" dirty="0">
                        <a:solidFill>
                          <a:srgbClr val="002060"/>
                        </a:solidFill>
                        <a:latin typeface="Calibri"/>
                        <a:ea typeface="Calibri"/>
                        <a:cs typeface="Times New Roman"/>
                      </a:endParaRPr>
                    </a:p>
                  </a:txBody>
                  <a:tcPr marL="45264" marR="4526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57605">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Giorgio </a:t>
                      </a:r>
                      <a:r>
                        <a:rPr lang="en-GB" sz="1600" b="0" dirty="0" err="1">
                          <a:solidFill>
                            <a:srgbClr val="002060"/>
                          </a:solidFill>
                          <a:latin typeface="Calibri"/>
                          <a:ea typeface="Times New Roman"/>
                          <a:cs typeface="Times New Roman"/>
                        </a:rPr>
                        <a:t>Budillon</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it-IT" sz="1600" b="0" dirty="0">
                          <a:solidFill>
                            <a:srgbClr val="002060"/>
                          </a:solidFill>
                          <a:latin typeface="Calibri"/>
                          <a:ea typeface="Times New Roman"/>
                          <a:cs typeface="Times New Roman"/>
                        </a:rPr>
                        <a:t>CONISMA </a:t>
                      </a:r>
                      <a:r>
                        <a:rPr lang="it-IT" sz="1600" b="0" dirty="0" smtClean="0">
                          <a:solidFill>
                            <a:srgbClr val="002060"/>
                          </a:solidFill>
                          <a:latin typeface="Calibri"/>
                          <a:ea typeface="Times New Roman"/>
                          <a:cs typeface="Times New Roman"/>
                        </a:rPr>
                        <a:t>giorgio.budillon@uniparthenope.it</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Oceanography </a:t>
                      </a:r>
                      <a:r>
                        <a:rPr lang="en-GB" sz="1600" b="0" dirty="0" smtClean="0">
                          <a:solidFill>
                            <a:srgbClr val="002060"/>
                          </a:solidFill>
                          <a:latin typeface="Calibri"/>
                          <a:ea typeface="Times New Roman"/>
                          <a:cs typeface="Times New Roman"/>
                        </a:rPr>
                        <a:t>&amp; Atmospheric </a:t>
                      </a:r>
                      <a:r>
                        <a:rPr lang="en-GB" sz="1600" b="0" dirty="0">
                          <a:solidFill>
                            <a:srgbClr val="002060"/>
                          </a:solidFill>
                          <a:latin typeface="Calibri"/>
                          <a:ea typeface="Times New Roman"/>
                          <a:cs typeface="Times New Roman"/>
                        </a:rPr>
                        <a:t>Physics</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471">
                <a:tc>
                  <a:txBody>
                    <a:bodyPr/>
                    <a:lstStyle/>
                    <a:p>
                      <a:pPr>
                        <a:lnSpc>
                          <a:spcPct val="115000"/>
                        </a:lnSpc>
                        <a:spcBef>
                          <a:spcPts val="300"/>
                        </a:spcBef>
                        <a:spcAft>
                          <a:spcPts val="300"/>
                        </a:spcAft>
                      </a:pPr>
                      <a:r>
                        <a:rPr lang="en-GB" sz="1600" b="0" dirty="0" err="1">
                          <a:solidFill>
                            <a:srgbClr val="002060"/>
                          </a:solidFill>
                          <a:latin typeface="Calibri"/>
                          <a:ea typeface="Times New Roman"/>
                          <a:cs typeface="Times New Roman"/>
                        </a:rPr>
                        <a:t>Giuseppa</a:t>
                      </a:r>
                      <a:r>
                        <a:rPr lang="en-GB" sz="1600" b="0" dirty="0">
                          <a:solidFill>
                            <a:srgbClr val="002060"/>
                          </a:solidFill>
                          <a:latin typeface="Calibri"/>
                          <a:ea typeface="Times New Roman"/>
                          <a:cs typeface="Times New Roman"/>
                        </a:rPr>
                        <a:t> </a:t>
                      </a:r>
                      <a:r>
                        <a:rPr lang="en-GB" sz="1600" b="0" dirty="0" err="1">
                          <a:solidFill>
                            <a:srgbClr val="002060"/>
                          </a:solidFill>
                          <a:latin typeface="Calibri"/>
                          <a:ea typeface="Times New Roman"/>
                          <a:cs typeface="Times New Roman"/>
                        </a:rPr>
                        <a:t>Buscaino</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it-IT" sz="1600" b="0" dirty="0">
                          <a:solidFill>
                            <a:srgbClr val="002060"/>
                          </a:solidFill>
                          <a:latin typeface="Calibri"/>
                          <a:ea typeface="Times New Roman"/>
                          <a:cs typeface="Times New Roman"/>
                        </a:rPr>
                        <a:t>CNR giuseppa.buscaino@cnr.it</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Marine Bioacoustics</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471">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Emanuela Fanelli</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ENEA  emanuela.fanelli@enea.it</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Marine Biology</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471">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Riccardo Papaleo</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it-IT" sz="1600" b="0" dirty="0">
                          <a:solidFill>
                            <a:srgbClr val="002060"/>
                          </a:solidFill>
                          <a:latin typeface="Calibri"/>
                          <a:ea typeface="Times New Roman"/>
                          <a:cs typeface="Times New Roman"/>
                        </a:rPr>
                        <a:t>INFN papaleo@lns.infn.it</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Marine Technology</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3990">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John B. Picard</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it-IT" sz="1600" b="0" dirty="0">
                          <a:solidFill>
                            <a:srgbClr val="002060"/>
                          </a:solidFill>
                          <a:latin typeface="Calibri"/>
                          <a:ea typeface="Times New Roman"/>
                          <a:cs typeface="Times New Roman"/>
                        </a:rPr>
                        <a:t>INGV jpicard.interimofficeemso-eu.org</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Government  </a:t>
                      </a:r>
                      <a:r>
                        <a:rPr lang="en-GB" sz="1600" b="0" dirty="0" smtClean="0">
                          <a:solidFill>
                            <a:srgbClr val="002060"/>
                          </a:solidFill>
                          <a:latin typeface="Calibri"/>
                          <a:ea typeface="Times New Roman"/>
                          <a:cs typeface="Times New Roman"/>
                        </a:rPr>
                        <a:t>Relations </a:t>
                      </a:r>
                      <a:r>
                        <a:rPr lang="en-GB" sz="1600" b="0" dirty="0">
                          <a:solidFill>
                            <a:srgbClr val="002060"/>
                          </a:solidFill>
                          <a:latin typeface="Calibri"/>
                          <a:ea typeface="Times New Roman"/>
                          <a:cs typeface="Times New Roman"/>
                        </a:rPr>
                        <a:t>&amp; Innovation</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471">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Laura Beranzoli</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it-IT" sz="1600" b="0" dirty="0">
                          <a:solidFill>
                            <a:srgbClr val="002060"/>
                          </a:solidFill>
                          <a:latin typeface="Calibri"/>
                          <a:ea typeface="Times New Roman"/>
                          <a:cs typeface="Times New Roman"/>
                        </a:rPr>
                        <a:t>INGV laura.beranzoli@ingv.it</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Marine Geophysics</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471">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Franco Andaloro</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it-IT" sz="1600" b="0">
                          <a:solidFill>
                            <a:srgbClr val="002060"/>
                          </a:solidFill>
                          <a:latin typeface="Calibri"/>
                          <a:ea typeface="Times New Roman"/>
                          <a:cs typeface="Times New Roman"/>
                        </a:rPr>
                        <a:t>ISPRA franco.andaloro@isprambiente.it</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Marine Biology</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471">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Vanessa Cardin</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OGS vcardin@inogs.it </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Physical Oceanography</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2471">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Raffaella Casotti</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300"/>
                        </a:spcBef>
                        <a:spcAft>
                          <a:spcPts val="300"/>
                        </a:spcAft>
                      </a:pPr>
                      <a:r>
                        <a:rPr lang="en-GB" sz="1600" b="0">
                          <a:solidFill>
                            <a:srgbClr val="002060"/>
                          </a:solidFill>
                          <a:latin typeface="Calibri"/>
                          <a:ea typeface="Times New Roman"/>
                          <a:cs typeface="Times New Roman"/>
                        </a:rPr>
                        <a:t>SZN raffaella.casotti@szn.it</a:t>
                      </a:r>
                      <a:endParaRPr lang="en-GB" sz="1600" b="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Bef>
                          <a:spcPts val="300"/>
                        </a:spcBef>
                        <a:spcAft>
                          <a:spcPts val="300"/>
                        </a:spcAft>
                      </a:pPr>
                      <a:r>
                        <a:rPr lang="en-GB" sz="1600" b="0" dirty="0">
                          <a:solidFill>
                            <a:srgbClr val="002060"/>
                          </a:solidFill>
                          <a:latin typeface="Calibri"/>
                          <a:ea typeface="Times New Roman"/>
                          <a:cs typeface="Times New Roman"/>
                        </a:rPr>
                        <a:t>Marine Ecology</a:t>
                      </a:r>
                      <a:endParaRPr lang="en-GB" sz="1600" b="0" dirty="0">
                        <a:latin typeface="Calibri"/>
                        <a:ea typeface="Calibri"/>
                        <a:cs typeface="Times New Roman"/>
                      </a:endParaRPr>
                    </a:p>
                  </a:txBody>
                  <a:tcPr marL="45264" marR="4526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4" name="Rectangle 3"/>
          <p:cNvSpPr/>
          <p:nvPr/>
        </p:nvSpPr>
        <p:spPr>
          <a:xfrm>
            <a:off x="0" y="1270501"/>
            <a:ext cx="9144000" cy="646331"/>
          </a:xfrm>
          <a:prstGeom prst="rect">
            <a:avLst/>
          </a:prstGeom>
        </p:spPr>
        <p:txBody>
          <a:bodyPr wrap="square">
            <a:spAutoFit/>
          </a:bodyPr>
          <a:lstStyle/>
          <a:p>
            <a:pPr algn="ctr"/>
            <a:r>
              <a:rPr lang="en-GB" b="1" dirty="0" smtClean="0">
                <a:solidFill>
                  <a:srgbClr val="002060"/>
                </a:solidFill>
              </a:rPr>
              <a:t>Pool of Advisors to the AoM Italian Delegate</a:t>
            </a:r>
          </a:p>
          <a:p>
            <a:pPr algn="ctr"/>
            <a:r>
              <a:rPr lang="en-GB" b="1" dirty="0" smtClean="0">
                <a:solidFill>
                  <a:srgbClr val="002060"/>
                </a:solidFill>
              </a:rPr>
              <a:t>Link between EMSO ERIC and the Joint Research Unit (JRU) EMSO-Italy  </a:t>
            </a:r>
            <a:endParaRPr lang="en-GB" dirty="0">
              <a:solidFill>
                <a:srgbClr val="002060"/>
              </a:solidFill>
            </a:endParaRPr>
          </a:p>
        </p:txBody>
      </p:sp>
      <p:sp>
        <p:nvSpPr>
          <p:cNvPr id="6" name="CasellaDiTesto 8"/>
          <p:cNvSpPr txBox="1"/>
          <p:nvPr/>
        </p:nvSpPr>
        <p:spPr>
          <a:xfrm>
            <a:off x="0" y="260648"/>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2900" b="1" dirty="0" smtClean="0">
                <a:solidFill>
                  <a:srgbClr val="000066"/>
                </a:solidFill>
                <a:latin typeface="Calibri" charset="0"/>
              </a:rPr>
              <a:t>EMSO ERIC Participating Countries</a:t>
            </a:r>
          </a:p>
        </p:txBody>
      </p:sp>
    </p:spTree>
  </p:cSld>
  <p:clrMapOvr>
    <a:masterClrMapping/>
  </p:clrMapOvr>
  <p:transition spd="med">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0" y="1197347"/>
            <a:ext cx="9144000" cy="647477"/>
          </a:xfrm>
          <a:prstGeom prst="rect">
            <a:avLst/>
          </a:prstGeom>
        </p:spPr>
        <p:txBody>
          <a:bodyPr/>
          <a:lstStyle/>
          <a:p>
            <a:pPr>
              <a:defRPr/>
            </a:pPr>
            <a:r>
              <a:rPr lang="en-GB" altLang="en-US" sz="2800" b="1" dirty="0" smtClean="0">
                <a:solidFill>
                  <a:srgbClr val="000066"/>
                </a:solidFill>
                <a:ea typeface="+mn-ea"/>
                <a:cs typeface="+mn-cs"/>
              </a:rPr>
              <a:t>Leading National R&amp;D Players Team Up to support EMSO</a:t>
            </a:r>
            <a:endParaRPr lang="it-IT" altLang="en-US" sz="2800" b="1" dirty="0" smtClean="0">
              <a:solidFill>
                <a:srgbClr val="000066"/>
              </a:solidFill>
              <a:ea typeface="+mn-ea"/>
              <a:cs typeface="+mn-cs"/>
            </a:endParaRPr>
          </a:p>
        </p:txBody>
      </p:sp>
      <p:sp>
        <p:nvSpPr>
          <p:cNvPr id="7" name="Segnaposto contenuto 2"/>
          <p:cNvSpPr txBox="1">
            <a:spLocks/>
          </p:cNvSpPr>
          <p:nvPr/>
        </p:nvSpPr>
        <p:spPr bwMode="auto">
          <a:xfrm>
            <a:off x="0" y="1628775"/>
            <a:ext cx="9144000" cy="5111750"/>
          </a:xfrm>
          <a:prstGeom prst="rect">
            <a:avLst/>
          </a:prstGeom>
          <a:noFill/>
          <a:ln w="12700">
            <a:noFill/>
            <a:miter lim="800000"/>
            <a:headEnd/>
            <a:tailEnd/>
          </a:ln>
        </p:spPr>
        <p:txBody>
          <a:bodyPr lIns="91420" tIns="45711" rIns="91420" bIns="45711"/>
          <a:lstStyle/>
          <a:p>
            <a:pPr marL="180975" lvl="1" defTabSz="1008063">
              <a:lnSpc>
                <a:spcPct val="90000"/>
              </a:lnSpc>
              <a:defRPr/>
            </a:pPr>
            <a:endParaRPr lang="it-IT" sz="1200" b="1" dirty="0">
              <a:solidFill>
                <a:srgbClr val="002060"/>
              </a:solidFill>
              <a:latin typeface="+mn-lt"/>
            </a:endParaRPr>
          </a:p>
          <a:p>
            <a:pPr marL="180975" lvl="1" defTabSz="1008063">
              <a:lnSpc>
                <a:spcPct val="90000"/>
              </a:lnSpc>
              <a:buFontTx/>
              <a:buBlip>
                <a:blip r:embed="rId2"/>
              </a:buBlip>
              <a:defRPr/>
            </a:pPr>
            <a:r>
              <a:rPr lang="it-IT" sz="2000" b="1" dirty="0">
                <a:solidFill>
                  <a:srgbClr val="002060"/>
                </a:solidFill>
                <a:latin typeface="+mn-lt"/>
              </a:rPr>
              <a:t> INGV - </a:t>
            </a:r>
            <a:r>
              <a:rPr lang="it-IT" sz="2000" b="1" dirty="0" smtClean="0">
                <a:solidFill>
                  <a:srgbClr val="002060"/>
                </a:solidFill>
                <a:latin typeface="+mn-lt"/>
              </a:rPr>
              <a:t>National </a:t>
            </a:r>
            <a:r>
              <a:rPr lang="it-IT" sz="2000" b="1" dirty="0">
                <a:solidFill>
                  <a:srgbClr val="002060"/>
                </a:solidFill>
                <a:latin typeface="+mn-lt"/>
              </a:rPr>
              <a:t>Institute of Geophysics and Volcanology </a:t>
            </a:r>
            <a:r>
              <a:rPr lang="it-IT" b="1" dirty="0">
                <a:solidFill>
                  <a:srgbClr val="002060"/>
                </a:solidFill>
                <a:latin typeface="+mn-lt"/>
              </a:rPr>
              <a:t>(</a:t>
            </a:r>
            <a:r>
              <a:rPr lang="it-IT" b="1" dirty="0">
                <a:solidFill>
                  <a:srgbClr val="002060"/>
                </a:solidFill>
                <a:latin typeface="+mn-lt"/>
                <a:hlinkClick r:id="rId3"/>
              </a:rPr>
              <a:t>www.ingv.it</a:t>
            </a:r>
            <a:r>
              <a:rPr lang="it-IT" b="1" dirty="0">
                <a:solidFill>
                  <a:srgbClr val="002060"/>
                </a:solidFill>
                <a:latin typeface="+mn-lt"/>
              </a:rPr>
              <a:t>) </a:t>
            </a:r>
          </a:p>
          <a:p>
            <a:pPr marL="180975" lvl="1" defTabSz="1008063">
              <a:lnSpc>
                <a:spcPct val="90000"/>
              </a:lnSpc>
              <a:defRPr/>
            </a:pPr>
            <a:endParaRPr lang="it-IT" sz="1200" b="1" dirty="0">
              <a:solidFill>
                <a:srgbClr val="002060"/>
              </a:solidFill>
              <a:latin typeface="+mn-lt"/>
            </a:endParaRPr>
          </a:p>
          <a:p>
            <a:pPr marL="180975" lvl="1" defTabSz="1008063">
              <a:lnSpc>
                <a:spcPct val="90000"/>
              </a:lnSpc>
              <a:buFontTx/>
              <a:buBlip>
                <a:blip r:embed="rId2"/>
              </a:buBlip>
              <a:defRPr/>
            </a:pPr>
            <a:r>
              <a:rPr lang="it-IT" sz="2000" b="1" dirty="0">
                <a:solidFill>
                  <a:srgbClr val="002060"/>
                </a:solidFill>
                <a:latin typeface="+mn-lt"/>
              </a:rPr>
              <a:t> CNR  - </a:t>
            </a:r>
            <a:r>
              <a:rPr lang="it-IT" altLang="en-US" sz="2000" b="1" dirty="0">
                <a:solidFill>
                  <a:srgbClr val="002060"/>
                </a:solidFill>
                <a:latin typeface="+mn-lt"/>
              </a:rPr>
              <a:t>National Research Council (</a:t>
            </a:r>
            <a:r>
              <a:rPr lang="it-IT" altLang="en-US" sz="2000" b="1" dirty="0">
                <a:solidFill>
                  <a:srgbClr val="002060"/>
                </a:solidFill>
                <a:latin typeface="+mn-lt"/>
                <a:hlinkClick r:id="rId4"/>
              </a:rPr>
              <a:t>www.cnr.it</a:t>
            </a:r>
            <a:r>
              <a:rPr lang="it-IT" altLang="en-US" sz="2000" b="1" dirty="0">
                <a:solidFill>
                  <a:srgbClr val="002060"/>
                </a:solidFill>
                <a:latin typeface="+mn-lt"/>
              </a:rPr>
              <a:t>) </a:t>
            </a:r>
          </a:p>
          <a:p>
            <a:pPr marL="180975" lvl="1" defTabSz="1008063">
              <a:lnSpc>
                <a:spcPct val="90000"/>
              </a:lnSpc>
              <a:defRPr/>
            </a:pPr>
            <a:endParaRPr lang="it-IT" altLang="en-US" sz="1200" dirty="0">
              <a:solidFill>
                <a:srgbClr val="002060"/>
              </a:solidFill>
              <a:latin typeface="+mn-lt"/>
            </a:endParaRPr>
          </a:p>
          <a:p>
            <a:pPr marL="180975" lvl="1" defTabSz="1008063">
              <a:lnSpc>
                <a:spcPct val="90000"/>
              </a:lnSpc>
              <a:buFontTx/>
              <a:buBlip>
                <a:blip r:embed="rId2"/>
              </a:buBlip>
              <a:defRPr/>
            </a:pPr>
            <a:r>
              <a:rPr lang="it-IT" sz="2000" b="1" dirty="0">
                <a:solidFill>
                  <a:srgbClr val="002060"/>
                </a:solidFill>
                <a:latin typeface="+mn-lt"/>
              </a:rPr>
              <a:t> INFN - </a:t>
            </a:r>
            <a:r>
              <a:rPr lang="it-IT" sz="2000" b="1" dirty="0" smtClean="0">
                <a:solidFill>
                  <a:srgbClr val="002060"/>
                </a:solidFill>
                <a:latin typeface="+mn-lt"/>
              </a:rPr>
              <a:t>National </a:t>
            </a:r>
            <a:r>
              <a:rPr lang="it-IT" sz="2000" b="1" dirty="0">
                <a:solidFill>
                  <a:srgbClr val="002060"/>
                </a:solidFill>
                <a:latin typeface="+mn-lt"/>
              </a:rPr>
              <a:t>Institute of Nuclear Physics (</a:t>
            </a:r>
            <a:r>
              <a:rPr lang="it-IT" sz="2000" b="1" dirty="0">
                <a:solidFill>
                  <a:srgbClr val="002060"/>
                </a:solidFill>
                <a:latin typeface="+mn-lt"/>
                <a:hlinkClick r:id="rId5"/>
              </a:rPr>
              <a:t>www.infn.it</a:t>
            </a:r>
            <a:r>
              <a:rPr lang="it-IT" sz="2000" b="1" dirty="0">
                <a:solidFill>
                  <a:srgbClr val="002060"/>
                </a:solidFill>
                <a:latin typeface="+mn-lt"/>
              </a:rPr>
              <a:t>) </a:t>
            </a:r>
          </a:p>
          <a:p>
            <a:pPr marL="180975" lvl="1" defTabSz="1008063">
              <a:lnSpc>
                <a:spcPct val="90000"/>
              </a:lnSpc>
              <a:defRPr/>
            </a:pPr>
            <a:r>
              <a:rPr lang="it-IT" sz="1200" b="1" dirty="0">
                <a:solidFill>
                  <a:srgbClr val="002060"/>
                </a:solidFill>
                <a:latin typeface="+mn-lt"/>
              </a:rPr>
              <a:t> </a:t>
            </a:r>
          </a:p>
          <a:p>
            <a:pPr marL="180975" lvl="1" defTabSz="1008063">
              <a:lnSpc>
                <a:spcPct val="90000"/>
              </a:lnSpc>
              <a:buFontTx/>
              <a:buBlip>
                <a:blip r:embed="rId2"/>
              </a:buBlip>
              <a:defRPr/>
            </a:pPr>
            <a:r>
              <a:rPr lang="it-IT" sz="2000" b="1" dirty="0">
                <a:solidFill>
                  <a:srgbClr val="002060"/>
                </a:solidFill>
                <a:latin typeface="+mn-lt"/>
              </a:rPr>
              <a:t> OGS - </a:t>
            </a:r>
            <a:r>
              <a:rPr lang="it-IT" sz="2000" b="1" dirty="0" smtClean="0">
                <a:solidFill>
                  <a:srgbClr val="002060"/>
                </a:solidFill>
                <a:latin typeface="+mn-lt"/>
              </a:rPr>
              <a:t>National </a:t>
            </a:r>
            <a:r>
              <a:rPr lang="it-IT" sz="2000" b="1" dirty="0">
                <a:solidFill>
                  <a:srgbClr val="002060"/>
                </a:solidFill>
                <a:latin typeface="+mn-lt"/>
              </a:rPr>
              <a:t>Institute of Oceanography and </a:t>
            </a:r>
            <a:r>
              <a:rPr lang="it-IT" sz="2000" b="1" dirty="0" smtClean="0">
                <a:solidFill>
                  <a:srgbClr val="002060"/>
                </a:solidFill>
                <a:latin typeface="+mn-lt"/>
              </a:rPr>
              <a:t>Experimental </a:t>
            </a:r>
            <a:r>
              <a:rPr lang="it-IT" sz="2000" b="1" dirty="0">
                <a:solidFill>
                  <a:srgbClr val="002060"/>
                </a:solidFill>
                <a:latin typeface="+mn-lt"/>
              </a:rPr>
              <a:t>Geophysics </a:t>
            </a:r>
            <a:endParaRPr lang="it-IT" sz="2000" b="1" dirty="0" smtClean="0">
              <a:solidFill>
                <a:srgbClr val="002060"/>
              </a:solidFill>
              <a:latin typeface="+mn-lt"/>
            </a:endParaRPr>
          </a:p>
          <a:p>
            <a:pPr marL="180975" lvl="1" defTabSz="1008063">
              <a:lnSpc>
                <a:spcPct val="90000"/>
              </a:lnSpc>
              <a:defRPr/>
            </a:pPr>
            <a:r>
              <a:rPr lang="it-IT" sz="2000" b="1" dirty="0" smtClean="0">
                <a:solidFill>
                  <a:srgbClr val="002060"/>
                </a:solidFill>
                <a:latin typeface="+mn-lt"/>
              </a:rPr>
              <a:t>                  (</a:t>
            </a:r>
            <a:r>
              <a:rPr lang="it-IT" sz="2000" b="1" dirty="0">
                <a:solidFill>
                  <a:srgbClr val="002060"/>
                </a:solidFill>
                <a:latin typeface="+mn-lt"/>
                <a:hlinkClick r:id="rId6"/>
              </a:rPr>
              <a:t>www.ogs.trieste.it</a:t>
            </a:r>
            <a:r>
              <a:rPr lang="it-IT" sz="2000" b="1" dirty="0">
                <a:solidFill>
                  <a:srgbClr val="002060"/>
                </a:solidFill>
                <a:latin typeface="+mn-lt"/>
              </a:rPr>
              <a:t>) </a:t>
            </a:r>
          </a:p>
          <a:p>
            <a:pPr marL="180975" lvl="1" defTabSz="1008063">
              <a:lnSpc>
                <a:spcPct val="90000"/>
              </a:lnSpc>
              <a:defRPr/>
            </a:pPr>
            <a:endParaRPr lang="it-IT" sz="1200" b="1" dirty="0">
              <a:solidFill>
                <a:srgbClr val="002060"/>
              </a:solidFill>
              <a:latin typeface="+mn-lt"/>
            </a:endParaRPr>
          </a:p>
          <a:p>
            <a:pPr marL="180975" lvl="1" defTabSz="1008063">
              <a:lnSpc>
                <a:spcPct val="90000"/>
              </a:lnSpc>
              <a:buFontTx/>
              <a:buBlip>
                <a:blip r:embed="rId2"/>
              </a:buBlip>
              <a:defRPr/>
            </a:pPr>
            <a:r>
              <a:rPr lang="it-IT" sz="2000" b="1" dirty="0">
                <a:solidFill>
                  <a:srgbClr val="002060"/>
                </a:solidFill>
                <a:latin typeface="+mn-lt"/>
              </a:rPr>
              <a:t> SZN - </a:t>
            </a:r>
            <a:r>
              <a:rPr lang="it-IT" sz="2000" b="1" dirty="0" smtClean="0">
                <a:solidFill>
                  <a:srgbClr val="002060"/>
                </a:solidFill>
                <a:latin typeface="+mn-lt"/>
              </a:rPr>
              <a:t>Zoological Station“Anton </a:t>
            </a:r>
            <a:r>
              <a:rPr lang="it-IT" sz="2000" b="1" dirty="0">
                <a:solidFill>
                  <a:srgbClr val="002060"/>
                </a:solidFill>
                <a:latin typeface="+mn-lt"/>
              </a:rPr>
              <a:t>Dohrn” of Naples (</a:t>
            </a:r>
            <a:r>
              <a:rPr lang="it-IT" sz="2000" b="1" dirty="0">
                <a:solidFill>
                  <a:srgbClr val="002060"/>
                </a:solidFill>
                <a:latin typeface="+mn-lt"/>
                <a:hlinkClick r:id="rId7"/>
              </a:rPr>
              <a:t>www.szn.it</a:t>
            </a:r>
            <a:r>
              <a:rPr lang="it-IT" sz="2000" b="1" dirty="0">
                <a:solidFill>
                  <a:srgbClr val="002060"/>
                </a:solidFill>
                <a:latin typeface="+mn-lt"/>
              </a:rPr>
              <a:t>) </a:t>
            </a:r>
          </a:p>
          <a:p>
            <a:pPr marL="180975" lvl="1" defTabSz="1008063">
              <a:lnSpc>
                <a:spcPct val="90000"/>
              </a:lnSpc>
              <a:defRPr/>
            </a:pPr>
            <a:endParaRPr lang="it-IT" sz="1200" b="1" dirty="0">
              <a:solidFill>
                <a:srgbClr val="002060"/>
              </a:solidFill>
              <a:latin typeface="+mn-lt"/>
            </a:endParaRPr>
          </a:p>
          <a:p>
            <a:pPr marL="180975" lvl="1" defTabSz="1008063">
              <a:lnSpc>
                <a:spcPct val="90000"/>
              </a:lnSpc>
              <a:buFontTx/>
              <a:buBlip>
                <a:blip r:embed="rId2"/>
              </a:buBlip>
              <a:defRPr/>
            </a:pPr>
            <a:r>
              <a:rPr lang="it-IT" sz="2000" b="1" dirty="0">
                <a:solidFill>
                  <a:srgbClr val="002060"/>
                </a:solidFill>
                <a:latin typeface="+mn-lt"/>
              </a:rPr>
              <a:t> ISPRA - Italian Higher Institute for the Protection and Environmental</a:t>
            </a:r>
          </a:p>
          <a:p>
            <a:pPr marL="180975" lvl="1" defTabSz="1008063">
              <a:lnSpc>
                <a:spcPct val="90000"/>
              </a:lnSpc>
              <a:defRPr/>
            </a:pPr>
            <a:r>
              <a:rPr lang="it-IT" sz="2000" b="1" dirty="0">
                <a:solidFill>
                  <a:srgbClr val="002060"/>
                </a:solidFill>
                <a:latin typeface="+mn-lt"/>
              </a:rPr>
              <a:t>                     </a:t>
            </a:r>
            <a:r>
              <a:rPr lang="it-IT" sz="2000" b="1" dirty="0" smtClean="0">
                <a:solidFill>
                  <a:srgbClr val="002060"/>
                </a:solidFill>
                <a:latin typeface="+mn-lt"/>
              </a:rPr>
              <a:t>Research </a:t>
            </a:r>
            <a:r>
              <a:rPr lang="it-IT" sz="2000" b="1" dirty="0">
                <a:solidFill>
                  <a:srgbClr val="002060"/>
                </a:solidFill>
                <a:latin typeface="+mn-lt"/>
              </a:rPr>
              <a:t>(</a:t>
            </a:r>
            <a:r>
              <a:rPr lang="it-IT" sz="2000" b="1" dirty="0">
                <a:solidFill>
                  <a:srgbClr val="002060"/>
                </a:solidFill>
                <a:latin typeface="+mn-lt"/>
                <a:hlinkClick r:id="rId8"/>
              </a:rPr>
              <a:t>www.isprambiente.gov.it</a:t>
            </a:r>
            <a:r>
              <a:rPr lang="it-IT" sz="2000" b="1" dirty="0">
                <a:solidFill>
                  <a:srgbClr val="002060"/>
                </a:solidFill>
                <a:latin typeface="+mn-lt"/>
              </a:rPr>
              <a:t>) </a:t>
            </a:r>
          </a:p>
          <a:p>
            <a:pPr marL="180975" lvl="1" defTabSz="1008063">
              <a:lnSpc>
                <a:spcPct val="90000"/>
              </a:lnSpc>
              <a:defRPr/>
            </a:pPr>
            <a:endParaRPr lang="it-IT" sz="1200" b="1" dirty="0">
              <a:solidFill>
                <a:srgbClr val="002060"/>
              </a:solidFill>
              <a:latin typeface="+mn-lt"/>
            </a:endParaRPr>
          </a:p>
          <a:p>
            <a:pPr marL="180975" lvl="1" defTabSz="1008063">
              <a:lnSpc>
                <a:spcPct val="90000"/>
              </a:lnSpc>
              <a:buFontTx/>
              <a:buBlip>
                <a:blip r:embed="rId2"/>
              </a:buBlip>
              <a:defRPr/>
            </a:pPr>
            <a:r>
              <a:rPr lang="it-IT" sz="2000" b="1" dirty="0">
                <a:solidFill>
                  <a:srgbClr val="002060"/>
                </a:solidFill>
                <a:latin typeface="+mn-lt"/>
              </a:rPr>
              <a:t> ENEA - </a:t>
            </a:r>
            <a:r>
              <a:rPr lang="it-IT" sz="2000" b="1" dirty="0" smtClean="0">
                <a:solidFill>
                  <a:srgbClr val="002060"/>
                </a:solidFill>
                <a:latin typeface="+mn-lt"/>
              </a:rPr>
              <a:t>National </a:t>
            </a:r>
            <a:r>
              <a:rPr lang="it-IT" sz="2000" b="1" dirty="0">
                <a:solidFill>
                  <a:srgbClr val="002060"/>
                </a:solidFill>
                <a:latin typeface="+mn-lt"/>
              </a:rPr>
              <a:t>Agency for New Technologies, Energy and</a:t>
            </a:r>
          </a:p>
          <a:p>
            <a:pPr marL="180975" lvl="1" defTabSz="1008063">
              <a:lnSpc>
                <a:spcPct val="90000"/>
              </a:lnSpc>
              <a:defRPr/>
            </a:pPr>
            <a:r>
              <a:rPr lang="it-IT" sz="2000" b="1" dirty="0">
                <a:solidFill>
                  <a:srgbClr val="002060"/>
                </a:solidFill>
                <a:latin typeface="+mn-lt"/>
              </a:rPr>
              <a:t>                    Sustainable Economic Development (</a:t>
            </a:r>
            <a:r>
              <a:rPr lang="it-IT" sz="2000" b="1" dirty="0">
                <a:solidFill>
                  <a:srgbClr val="002060"/>
                </a:solidFill>
                <a:latin typeface="+mn-lt"/>
                <a:hlinkClick r:id="rId9"/>
              </a:rPr>
              <a:t>www.enea.it</a:t>
            </a:r>
            <a:r>
              <a:rPr lang="it-IT" sz="2000" b="1" dirty="0">
                <a:solidFill>
                  <a:srgbClr val="002060"/>
                </a:solidFill>
                <a:latin typeface="+mn-lt"/>
              </a:rPr>
              <a:t>) </a:t>
            </a:r>
          </a:p>
          <a:p>
            <a:pPr marL="180975" lvl="1" defTabSz="1008063">
              <a:lnSpc>
                <a:spcPct val="90000"/>
              </a:lnSpc>
              <a:defRPr/>
            </a:pPr>
            <a:endParaRPr lang="it-IT" sz="1200" b="1" dirty="0">
              <a:solidFill>
                <a:srgbClr val="002060"/>
              </a:solidFill>
              <a:latin typeface="+mn-lt"/>
            </a:endParaRPr>
          </a:p>
          <a:p>
            <a:pPr marL="180975" lvl="1" defTabSz="1008063">
              <a:lnSpc>
                <a:spcPct val="90000"/>
              </a:lnSpc>
              <a:buFontTx/>
              <a:buBlip>
                <a:blip r:embed="rId2"/>
              </a:buBlip>
              <a:defRPr/>
            </a:pPr>
            <a:r>
              <a:rPr lang="it-IT" sz="2000" b="1" dirty="0">
                <a:solidFill>
                  <a:srgbClr val="002060"/>
                </a:solidFill>
                <a:latin typeface="+mn-lt"/>
              </a:rPr>
              <a:t> CONISMA - </a:t>
            </a:r>
            <a:r>
              <a:rPr lang="it-IT" sz="2000" b="1" dirty="0" smtClean="0">
                <a:solidFill>
                  <a:srgbClr val="002060"/>
                </a:solidFill>
                <a:latin typeface="+mn-lt"/>
              </a:rPr>
              <a:t>National </a:t>
            </a:r>
            <a:r>
              <a:rPr lang="it-IT" sz="2000" b="1" dirty="0">
                <a:solidFill>
                  <a:srgbClr val="002060"/>
                </a:solidFill>
                <a:latin typeface="+mn-lt"/>
              </a:rPr>
              <a:t>Consortium </a:t>
            </a:r>
            <a:r>
              <a:rPr lang="it-IT" sz="2000" b="1" dirty="0" smtClean="0">
                <a:solidFill>
                  <a:srgbClr val="002060"/>
                </a:solidFill>
                <a:latin typeface="+mn-lt"/>
              </a:rPr>
              <a:t>on Marine </a:t>
            </a:r>
            <a:r>
              <a:rPr lang="it-IT" sz="2000" b="1" dirty="0">
                <a:solidFill>
                  <a:srgbClr val="002060"/>
                </a:solidFill>
                <a:latin typeface="+mn-lt"/>
              </a:rPr>
              <a:t>Sciences </a:t>
            </a:r>
            <a:r>
              <a:rPr lang="it-IT" sz="2000" b="1" dirty="0" smtClean="0">
                <a:solidFill>
                  <a:srgbClr val="002060"/>
                </a:solidFill>
                <a:latin typeface="+mn-lt"/>
              </a:rPr>
              <a:t>- involving 33 Universities</a:t>
            </a:r>
          </a:p>
          <a:p>
            <a:pPr marL="180975" lvl="1" defTabSz="1008063">
              <a:lnSpc>
                <a:spcPct val="90000"/>
              </a:lnSpc>
              <a:defRPr/>
            </a:pPr>
            <a:r>
              <a:rPr lang="it-IT" sz="2000" b="1" dirty="0" smtClean="0">
                <a:solidFill>
                  <a:srgbClr val="002060"/>
                </a:solidFill>
                <a:latin typeface="+mn-lt"/>
              </a:rPr>
              <a:t>                             (</a:t>
            </a:r>
            <a:r>
              <a:rPr lang="it-IT" sz="2000" b="1" dirty="0" smtClean="0">
                <a:solidFill>
                  <a:srgbClr val="002060"/>
                </a:solidFill>
                <a:latin typeface="+mn-lt"/>
                <a:hlinkClick r:id="rId10"/>
              </a:rPr>
              <a:t>www.conisma.it</a:t>
            </a:r>
            <a:r>
              <a:rPr lang="it-IT" sz="2000" b="1" dirty="0">
                <a:solidFill>
                  <a:srgbClr val="002060"/>
                </a:solidFill>
                <a:latin typeface="+mn-lt"/>
              </a:rPr>
              <a:t>) </a:t>
            </a:r>
            <a:endParaRPr lang="en-GB" sz="2000" b="1" dirty="0">
              <a:solidFill>
                <a:srgbClr val="002060"/>
              </a:solidFill>
              <a:latin typeface="+mn-lt"/>
            </a:endParaRPr>
          </a:p>
        </p:txBody>
      </p:sp>
      <p:sp>
        <p:nvSpPr>
          <p:cNvPr id="5" name="CasellaDiTesto 8"/>
          <p:cNvSpPr txBox="1"/>
          <p:nvPr/>
        </p:nvSpPr>
        <p:spPr>
          <a:xfrm>
            <a:off x="0" y="332656"/>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3000" b="1" dirty="0" smtClean="0">
                <a:solidFill>
                  <a:srgbClr val="000066"/>
                </a:solidFill>
                <a:latin typeface="Calibri" charset="0"/>
              </a:rPr>
              <a:t>EMSO-Italy JRU-Joint Research Unit</a:t>
            </a:r>
            <a:endParaRPr lang="en-GB" altLang="en-US" sz="3000" b="1" dirty="0" smtClean="0">
              <a:solidFill>
                <a:srgbClr val="002060"/>
              </a:solidFill>
              <a:latin typeface="Calibri" charset="0"/>
              <a:ea typeface="AppleGothic" charset="-127"/>
              <a:cs typeface="Calibri" charset="0"/>
            </a:endParaRPr>
          </a:p>
        </p:txBody>
      </p:sp>
    </p:spTree>
  </p:cSld>
  <p:clrMapOvr>
    <a:masterClrMapping/>
  </p:clrMapOvr>
  <p:transition spd="med">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asellaDiTesto 2"/>
          <p:cNvSpPr txBox="1">
            <a:spLocks noChangeArrowheads="1"/>
          </p:cNvSpPr>
          <p:nvPr/>
        </p:nvSpPr>
        <p:spPr bwMode="auto">
          <a:xfrm>
            <a:off x="179512" y="1556792"/>
            <a:ext cx="8424863" cy="4278094"/>
          </a:xfrm>
          <a:prstGeom prst="rect">
            <a:avLst/>
          </a:prstGeom>
          <a:noFill/>
          <a:ln w="9525">
            <a:noFill/>
            <a:miter lim="800000"/>
            <a:headEnd/>
            <a:tailEnd/>
          </a:ln>
        </p:spPr>
        <p:txBody>
          <a:bodyPr>
            <a:spAutoFit/>
          </a:bodyPr>
          <a:lstStyle/>
          <a:p>
            <a:pPr algn="ctr"/>
            <a:r>
              <a:rPr lang="en-US" sz="3200" b="1" dirty="0" smtClean="0">
                <a:solidFill>
                  <a:srgbClr val="002060"/>
                </a:solidFill>
                <a:latin typeface="Calibri" pitchFamily="34" charset="0"/>
              </a:rPr>
              <a:t>WHAT’S JOINT </a:t>
            </a:r>
            <a:r>
              <a:rPr lang="en-US" sz="3200" b="1" dirty="0">
                <a:solidFill>
                  <a:srgbClr val="002060"/>
                </a:solidFill>
                <a:latin typeface="Calibri" pitchFamily="34" charset="0"/>
              </a:rPr>
              <a:t>RESEARCH UNIT (JRU)?</a:t>
            </a:r>
          </a:p>
          <a:p>
            <a:endParaRPr lang="it-IT" sz="2400" dirty="0">
              <a:latin typeface="Calibri" pitchFamily="34" charset="0"/>
            </a:endParaRPr>
          </a:p>
          <a:p>
            <a:pPr algn="just"/>
            <a:r>
              <a:rPr lang="it-IT" sz="2400" b="1" dirty="0" smtClean="0">
                <a:solidFill>
                  <a:schemeClr val="tx2"/>
                </a:solidFill>
              </a:rPr>
              <a:t>JRU is a collaborative agreement among research institutions (universities or research centres) recognized by EC and by the Country</a:t>
            </a:r>
          </a:p>
          <a:p>
            <a:pPr algn="just"/>
            <a:endParaRPr lang="it-IT" sz="2400" b="1" dirty="0" smtClean="0">
              <a:solidFill>
                <a:srgbClr val="002060"/>
              </a:solidFill>
            </a:endParaRPr>
          </a:p>
          <a:p>
            <a:pPr algn="just"/>
            <a:r>
              <a:rPr lang="it-IT" sz="2400" b="1" dirty="0" smtClean="0">
                <a:solidFill>
                  <a:srgbClr val="002060"/>
                </a:solidFill>
              </a:rPr>
              <a:t>J</a:t>
            </a:r>
            <a:r>
              <a:rPr lang="it-IT" sz="2400" b="1" dirty="0" smtClean="0">
                <a:solidFill>
                  <a:schemeClr val="tx2"/>
                </a:solidFill>
              </a:rPr>
              <a:t>RU includes National partners to favour the realization of projects sharing resources in a defined research area</a:t>
            </a:r>
          </a:p>
          <a:p>
            <a:pPr algn="just"/>
            <a:endParaRPr lang="it-IT" sz="2400" b="1" dirty="0" smtClean="0">
              <a:solidFill>
                <a:schemeClr val="tx2"/>
              </a:solidFill>
            </a:endParaRPr>
          </a:p>
          <a:p>
            <a:pPr algn="just"/>
            <a:r>
              <a:rPr lang="it-IT" sz="2400" b="1" dirty="0" smtClean="0">
                <a:solidFill>
                  <a:schemeClr val="tx2"/>
                </a:solidFill>
              </a:rPr>
              <a:t>EMSO-Italy </a:t>
            </a:r>
            <a:r>
              <a:rPr lang="en-US" altLang="en-US" sz="2400" b="1" dirty="0" smtClean="0">
                <a:solidFill>
                  <a:srgbClr val="002060"/>
                </a:solidFill>
              </a:rPr>
              <a:t>can benefit of the European research </a:t>
            </a:r>
            <a:r>
              <a:rPr lang="en-US" altLang="ja-JP" sz="2400" b="1" dirty="0" smtClean="0">
                <a:solidFill>
                  <a:srgbClr val="002060"/>
                </a:solidFill>
              </a:rPr>
              <a:t>infrastructure EMSO ERIC</a:t>
            </a:r>
            <a:endParaRPr lang="it-IT" dirty="0"/>
          </a:p>
        </p:txBody>
      </p:sp>
      <p:sp>
        <p:nvSpPr>
          <p:cNvPr id="4" name="CasellaDiTesto 8"/>
          <p:cNvSpPr txBox="1"/>
          <p:nvPr/>
        </p:nvSpPr>
        <p:spPr>
          <a:xfrm>
            <a:off x="0" y="332656"/>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GB" altLang="en-US" sz="3000" b="1" dirty="0" smtClean="0">
                <a:solidFill>
                  <a:srgbClr val="000066"/>
                </a:solidFill>
                <a:latin typeface="Calibri" charset="0"/>
              </a:rPr>
              <a:t>      Rationale JRU EMSO-Italy</a:t>
            </a:r>
            <a:endParaRPr lang="en-GB" altLang="en-US" sz="3000" b="1" dirty="0" smtClean="0">
              <a:solidFill>
                <a:srgbClr val="002060"/>
              </a:solidFill>
              <a:latin typeface="Calibri" charset="0"/>
              <a:ea typeface="AppleGothic" charset="-127"/>
              <a:cs typeface="Calibri" charset="0"/>
            </a:endParaRPr>
          </a:p>
        </p:txBody>
      </p:sp>
    </p:spTree>
  </p:cSld>
  <p:clrMapOvr>
    <a:masterClrMapping/>
  </p:clrMapOvr>
  <p:transition spd="med">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egnaposto contenuto 2"/>
          <p:cNvSpPr txBox="1">
            <a:spLocks/>
          </p:cNvSpPr>
          <p:nvPr/>
        </p:nvSpPr>
        <p:spPr bwMode="auto">
          <a:xfrm>
            <a:off x="0" y="1137937"/>
            <a:ext cx="9144000" cy="2448272"/>
          </a:xfrm>
          <a:prstGeom prst="rect">
            <a:avLst/>
          </a:prstGeom>
          <a:noFill/>
          <a:ln w="9525">
            <a:noFill/>
            <a:miter lim="800000"/>
            <a:headEnd/>
            <a:tailEnd/>
          </a:ln>
        </p:spPr>
        <p:txBody>
          <a:bodyPr lIns="91420" tIns="45711" rIns="91420" bIns="45711"/>
          <a:lstStyle/>
          <a:p>
            <a:pPr marL="361950" lvl="1" defTabSz="1008063">
              <a:lnSpc>
                <a:spcPct val="90000"/>
              </a:lnSpc>
            </a:pPr>
            <a:r>
              <a:rPr lang="en-GB" altLang="en-US" sz="2000" b="1" dirty="0" smtClean="0">
                <a:solidFill>
                  <a:srgbClr val="002060"/>
                </a:solidFill>
                <a:latin typeface="Arial" pitchFamily="34" charset="0"/>
                <a:cs typeface="Arial" pitchFamily="34" charset="0"/>
              </a:rPr>
              <a:t>               In the first 3 years EMSO ERIC will:</a:t>
            </a:r>
          </a:p>
          <a:p>
            <a:pPr marL="361950" lvl="1" defTabSz="1008063">
              <a:lnSpc>
                <a:spcPct val="90000"/>
              </a:lnSpc>
            </a:pPr>
            <a:endParaRPr lang="en-GB" altLang="en-US" sz="1000" b="1" dirty="0" smtClean="0">
              <a:solidFill>
                <a:srgbClr val="002060"/>
              </a:solidFill>
              <a:latin typeface="Arial" pitchFamily="34" charset="0"/>
              <a:cs typeface="Arial" pitchFamily="34" charset="0"/>
            </a:endParaRPr>
          </a:p>
          <a:p>
            <a:pPr marL="1439863" lvl="2" defTabSz="1008063">
              <a:lnSpc>
                <a:spcPct val="90000"/>
              </a:lnSpc>
              <a:buFont typeface="Wingdings" pitchFamily="2" charset="2"/>
              <a:buChar char="Ø"/>
            </a:pPr>
            <a:r>
              <a:rPr lang="en-GB" altLang="en-US" sz="2000" b="1" dirty="0" smtClean="0">
                <a:solidFill>
                  <a:srgbClr val="002060"/>
                </a:solidFill>
                <a:latin typeface="Arial" pitchFamily="34" charset="0"/>
                <a:cs typeface="Arial" pitchFamily="34" charset="0"/>
              </a:rPr>
              <a:t> confirm the Regional Teams managing the nodes</a:t>
            </a:r>
          </a:p>
          <a:p>
            <a:pPr marL="1439863" lvl="2" defTabSz="1008063">
              <a:lnSpc>
                <a:spcPct val="90000"/>
              </a:lnSpc>
            </a:pPr>
            <a:r>
              <a:rPr lang="en-GB" altLang="en-US" sz="600" b="1" dirty="0" smtClean="0">
                <a:solidFill>
                  <a:srgbClr val="002060"/>
                </a:solidFill>
                <a:latin typeface="Arial" pitchFamily="34" charset="0"/>
                <a:cs typeface="Arial" pitchFamily="34" charset="0"/>
              </a:rPr>
              <a:t> </a:t>
            </a:r>
          </a:p>
          <a:p>
            <a:pPr marL="1431925" lvl="1" defTabSz="1008063">
              <a:lnSpc>
                <a:spcPct val="90000"/>
              </a:lnSpc>
              <a:buFont typeface="Wingdings" pitchFamily="2" charset="2"/>
              <a:buChar char="Ø"/>
            </a:pPr>
            <a:r>
              <a:rPr lang="en-GB" altLang="en-US" sz="2000" b="1" dirty="0" smtClean="0">
                <a:solidFill>
                  <a:srgbClr val="002060"/>
                </a:solidFill>
                <a:latin typeface="Arial" pitchFamily="34" charset="0"/>
                <a:cs typeface="Arial" pitchFamily="34" charset="0"/>
              </a:rPr>
              <a:t> implement 4 Service Groups:</a:t>
            </a:r>
            <a:endParaRPr lang="it-IT" altLang="en-US" sz="2000" b="1" dirty="0">
              <a:solidFill>
                <a:srgbClr val="002060"/>
              </a:solidFill>
              <a:latin typeface="Arial" pitchFamily="34" charset="0"/>
              <a:cs typeface="Arial" pitchFamily="34" charset="0"/>
            </a:endParaRPr>
          </a:p>
          <a:p>
            <a:pPr marL="2424113" lvl="1" indent="-96838" defTabSz="1008063">
              <a:buFontTx/>
              <a:buBlip>
                <a:blip r:embed="rId2"/>
              </a:buBlip>
            </a:pPr>
            <a:r>
              <a:rPr lang="en-US" altLang="en-US" sz="2000" b="1" dirty="0">
                <a:solidFill>
                  <a:srgbClr val="002060"/>
                </a:solidFill>
                <a:latin typeface="Arial" pitchFamily="34" charset="0"/>
                <a:cs typeface="Arial" pitchFamily="34" charset="0"/>
              </a:rPr>
              <a:t> </a:t>
            </a:r>
            <a:r>
              <a:rPr lang="en-US" altLang="en-US" sz="2000" b="1" dirty="0" smtClean="0">
                <a:solidFill>
                  <a:srgbClr val="002060"/>
                </a:solidFill>
                <a:latin typeface="Arial" pitchFamily="34" charset="0"/>
                <a:cs typeface="Arial" pitchFamily="34" charset="0"/>
              </a:rPr>
              <a:t> Science</a:t>
            </a:r>
            <a:endParaRPr lang="en-US" altLang="en-US" sz="2000" b="1" dirty="0">
              <a:solidFill>
                <a:srgbClr val="002060"/>
              </a:solidFill>
              <a:latin typeface="Arial" pitchFamily="34" charset="0"/>
              <a:cs typeface="Arial" pitchFamily="34" charset="0"/>
            </a:endParaRPr>
          </a:p>
          <a:p>
            <a:pPr marL="2424113" lvl="1" indent="-96838" defTabSz="1008063">
              <a:buFontTx/>
              <a:buBlip>
                <a:blip r:embed="rId2"/>
              </a:buBlip>
            </a:pPr>
            <a:r>
              <a:rPr lang="en-US" altLang="en-US" sz="2000" b="1" dirty="0">
                <a:solidFill>
                  <a:srgbClr val="002060"/>
                </a:solidFill>
                <a:latin typeface="Arial" pitchFamily="34" charset="0"/>
                <a:cs typeface="Arial" pitchFamily="34" charset="0"/>
              </a:rPr>
              <a:t>  </a:t>
            </a:r>
            <a:r>
              <a:rPr lang="en-US" altLang="en-US" sz="2000" b="1" dirty="0" smtClean="0">
                <a:solidFill>
                  <a:srgbClr val="002060"/>
                </a:solidFill>
                <a:latin typeface="Arial" pitchFamily="34" charset="0"/>
                <a:cs typeface="Arial" pitchFamily="34" charset="0"/>
              </a:rPr>
              <a:t>Data</a:t>
            </a:r>
          </a:p>
          <a:p>
            <a:pPr marL="2424113" lvl="1" indent="-96838" defTabSz="1008063">
              <a:buFontTx/>
              <a:buBlip>
                <a:blip r:embed="rId2"/>
              </a:buBlip>
            </a:pPr>
            <a:r>
              <a:rPr lang="en-US" altLang="en-US" sz="2000" b="1" dirty="0" smtClean="0">
                <a:solidFill>
                  <a:srgbClr val="002060"/>
                </a:solidFill>
                <a:latin typeface="Arial" pitchFamily="34" charset="0"/>
                <a:cs typeface="Arial" pitchFamily="34" charset="0"/>
              </a:rPr>
              <a:t>  Engineering &amp; Logistics</a:t>
            </a:r>
          </a:p>
          <a:p>
            <a:pPr marL="2424113" lvl="1" indent="-96838" defTabSz="1008063">
              <a:buFontTx/>
              <a:buBlip>
                <a:blip r:embed="rId2"/>
              </a:buBlip>
            </a:pPr>
            <a:r>
              <a:rPr lang="en-US" altLang="en-US" sz="2000" b="1" dirty="0" smtClean="0">
                <a:solidFill>
                  <a:srgbClr val="002060"/>
                </a:solidFill>
                <a:latin typeface="Arial" pitchFamily="34" charset="0"/>
                <a:cs typeface="Arial" pitchFamily="34" charset="0"/>
              </a:rPr>
              <a:t>  Communications</a:t>
            </a:r>
            <a:endParaRPr lang="it-IT" altLang="en-US" sz="2000" b="1" dirty="0">
              <a:solidFill>
                <a:srgbClr val="002060"/>
              </a:solidFill>
              <a:latin typeface="Arial" pitchFamily="34" charset="0"/>
              <a:cs typeface="Arial" pitchFamily="34" charset="0"/>
            </a:endParaRPr>
          </a:p>
        </p:txBody>
      </p:sp>
      <p:sp>
        <p:nvSpPr>
          <p:cNvPr id="19" name="Segnaposto contenuto 2"/>
          <p:cNvSpPr txBox="1">
            <a:spLocks/>
          </p:cNvSpPr>
          <p:nvPr/>
        </p:nvSpPr>
        <p:spPr bwMode="auto">
          <a:xfrm>
            <a:off x="0" y="3429000"/>
            <a:ext cx="9144000" cy="3284984"/>
          </a:xfrm>
          <a:prstGeom prst="rect">
            <a:avLst/>
          </a:prstGeom>
          <a:noFill/>
          <a:ln w="9525">
            <a:noFill/>
            <a:miter lim="800000"/>
            <a:headEnd/>
            <a:tailEnd/>
          </a:ln>
        </p:spPr>
        <p:txBody>
          <a:bodyPr lIns="91420" tIns="45711" rIns="91420" bIns="45711"/>
          <a:lstStyle/>
          <a:p>
            <a:pPr marL="0" lvl="1" defTabSz="1008063">
              <a:lnSpc>
                <a:spcPct val="90000"/>
              </a:lnSpc>
            </a:pPr>
            <a:r>
              <a:rPr lang="en-GB" altLang="en-US" sz="2000" b="1" dirty="0" smtClean="0">
                <a:solidFill>
                  <a:srgbClr val="002060"/>
                </a:solidFill>
                <a:latin typeface="Arial" pitchFamily="34" charset="0"/>
                <a:cs typeface="Arial" pitchFamily="34" charset="0"/>
              </a:rPr>
              <a:t>       Also through the EC Projects:</a:t>
            </a:r>
          </a:p>
          <a:p>
            <a:pPr marL="0" lvl="1" defTabSz="1008063">
              <a:lnSpc>
                <a:spcPct val="90000"/>
              </a:lnSpc>
            </a:pPr>
            <a:endParaRPr lang="en-GB" altLang="en-US" sz="500" b="1" dirty="0" smtClean="0">
              <a:solidFill>
                <a:srgbClr val="002060"/>
              </a:solidFill>
              <a:latin typeface="Arial" pitchFamily="34" charset="0"/>
              <a:cs typeface="Arial" pitchFamily="34" charset="0"/>
            </a:endParaRPr>
          </a:p>
          <a:p>
            <a:pPr marL="176213" lvl="1" indent="-96838" defTabSz="1008063">
              <a:buFontTx/>
              <a:buBlip>
                <a:blip r:embed="rId2"/>
              </a:buBlip>
            </a:pPr>
            <a:r>
              <a:rPr lang="en-US" altLang="en-US" sz="2000" b="1" dirty="0" smtClean="0">
                <a:solidFill>
                  <a:srgbClr val="002060"/>
                </a:solidFill>
                <a:latin typeface="Arial" pitchFamily="34" charset="0"/>
                <a:cs typeface="Arial" pitchFamily="34" charset="0"/>
              </a:rPr>
              <a:t> </a:t>
            </a:r>
            <a:r>
              <a:rPr lang="en-GB" altLang="en-US" sz="2000" b="1" dirty="0" smtClean="0">
                <a:solidFill>
                  <a:srgbClr val="FF0000"/>
                </a:solidFill>
                <a:latin typeface="Arial" pitchFamily="34" charset="0"/>
                <a:cs typeface="Arial" pitchFamily="34" charset="0"/>
              </a:rPr>
              <a:t>EMSODEV</a:t>
            </a:r>
            <a:r>
              <a:rPr lang="en-GB" altLang="en-US" sz="2000" b="1" dirty="0" smtClean="0">
                <a:solidFill>
                  <a:srgbClr val="002060"/>
                </a:solidFill>
                <a:latin typeface="Arial" pitchFamily="34" charset="0"/>
                <a:cs typeface="Arial" pitchFamily="34" charset="0"/>
              </a:rPr>
              <a:t> </a:t>
            </a:r>
            <a:r>
              <a:rPr lang="en-GB" altLang="en-US" sz="1600" b="1" dirty="0" smtClean="0">
                <a:solidFill>
                  <a:srgbClr val="002060"/>
                </a:solidFill>
                <a:latin typeface="Arial" pitchFamily="34" charset="0"/>
                <a:cs typeface="Arial" pitchFamily="34" charset="0"/>
              </a:rPr>
              <a:t>(2015-2018): </a:t>
            </a:r>
            <a:r>
              <a:rPr lang="en-GB" altLang="en-US" sz="1600" b="1" dirty="0" smtClean="0">
                <a:solidFill>
                  <a:srgbClr val="FF0000"/>
                </a:solidFill>
                <a:latin typeface="Arial" pitchFamily="34" charset="0"/>
                <a:cs typeface="Arial" pitchFamily="34" charset="0"/>
              </a:rPr>
              <a:t>Development of 3 EGIMs-EMSO Generic Instrument Modules</a:t>
            </a:r>
          </a:p>
          <a:p>
            <a:pPr marL="176213" lvl="1" indent="-96838" defTabSz="1008063"/>
            <a:r>
              <a:rPr lang="en-GB" altLang="en-US" sz="1600" b="1" dirty="0" smtClean="0">
                <a:solidFill>
                  <a:srgbClr val="002060"/>
                </a:solidFill>
                <a:latin typeface="Arial" pitchFamily="34" charset="0"/>
                <a:cs typeface="Arial" pitchFamily="34" charset="0"/>
              </a:rPr>
              <a:t>                                                     to ensure increased coordination, integration, </a:t>
            </a:r>
            <a:r>
              <a:rPr lang="en-GB" altLang="en-US" sz="1600" b="1" dirty="0" err="1" smtClean="0">
                <a:solidFill>
                  <a:srgbClr val="002060"/>
                </a:solidFill>
                <a:latin typeface="Arial" pitchFamily="34" charset="0"/>
                <a:cs typeface="Arial" pitchFamily="34" charset="0"/>
              </a:rPr>
              <a:t>interoperabi</a:t>
            </a:r>
            <a:r>
              <a:rPr lang="en-GB" altLang="en-US" sz="1600" b="1" dirty="0" smtClean="0">
                <a:solidFill>
                  <a:srgbClr val="002060"/>
                </a:solidFill>
                <a:latin typeface="Arial" pitchFamily="34" charset="0"/>
                <a:cs typeface="Arial" pitchFamily="34" charset="0"/>
              </a:rPr>
              <a:t>-</a:t>
            </a:r>
          </a:p>
          <a:p>
            <a:pPr marL="176213" lvl="1" indent="-96838" defTabSz="1008063"/>
            <a:r>
              <a:rPr lang="en-GB" altLang="en-US" sz="1600" b="1" dirty="0" smtClean="0">
                <a:solidFill>
                  <a:srgbClr val="002060"/>
                </a:solidFill>
                <a:latin typeface="Arial" pitchFamily="34" charset="0"/>
                <a:cs typeface="Arial" pitchFamily="34" charset="0"/>
              </a:rPr>
              <a:t>                                                     </a:t>
            </a:r>
            <a:r>
              <a:rPr lang="en-GB" altLang="en-US" sz="1600" b="1" dirty="0" err="1" smtClean="0">
                <a:solidFill>
                  <a:srgbClr val="002060"/>
                </a:solidFill>
                <a:latin typeface="Arial" pitchFamily="34" charset="0"/>
                <a:cs typeface="Arial" pitchFamily="34" charset="0"/>
              </a:rPr>
              <a:t>lity</a:t>
            </a:r>
            <a:r>
              <a:rPr lang="en-GB" altLang="en-US" sz="1600" b="1" dirty="0" smtClean="0">
                <a:solidFill>
                  <a:srgbClr val="002060"/>
                </a:solidFill>
                <a:latin typeface="Arial" pitchFamily="34" charset="0"/>
                <a:cs typeface="Arial" pitchFamily="34" charset="0"/>
              </a:rPr>
              <a:t> and standardisation across sites and disciplines</a:t>
            </a:r>
          </a:p>
          <a:p>
            <a:pPr marL="176213" lvl="1" indent="-96838" defTabSz="1008063"/>
            <a:r>
              <a:rPr lang="en-GB" altLang="en-US" sz="2000" b="1" dirty="0" smtClean="0">
                <a:solidFill>
                  <a:srgbClr val="002060"/>
                </a:solidFill>
                <a:latin typeface="Arial" pitchFamily="34" charset="0"/>
                <a:cs typeface="Arial" pitchFamily="34" charset="0"/>
              </a:rPr>
              <a:t>                                           </a:t>
            </a:r>
            <a:r>
              <a:rPr lang="en-GB" altLang="en-US" sz="1600" b="1" dirty="0" smtClean="0">
                <a:solidFill>
                  <a:srgbClr val="FF0000"/>
                </a:solidFill>
                <a:latin typeface="Arial" pitchFamily="34" charset="0"/>
                <a:cs typeface="Arial" pitchFamily="34" charset="0"/>
              </a:rPr>
              <a:t>&amp; DMP-Data Management Platform </a:t>
            </a:r>
          </a:p>
          <a:p>
            <a:pPr marL="176213" lvl="1" indent="-96838" defTabSz="1008063"/>
            <a:r>
              <a:rPr lang="en-GB" altLang="en-US" sz="1600" b="1" dirty="0" smtClean="0">
                <a:solidFill>
                  <a:srgbClr val="FF0000"/>
                </a:solidFill>
                <a:latin typeface="Arial" pitchFamily="34" charset="0"/>
                <a:cs typeface="Arial" pitchFamily="34" charset="0"/>
              </a:rPr>
              <a:t>                                                     </a:t>
            </a:r>
            <a:r>
              <a:rPr lang="en-GB" altLang="en-US" sz="1600" b="1" dirty="0" smtClean="0">
                <a:solidFill>
                  <a:srgbClr val="002060"/>
                </a:solidFill>
                <a:latin typeface="Arial" pitchFamily="34" charset="0"/>
                <a:cs typeface="Arial" pitchFamily="34" charset="0"/>
              </a:rPr>
              <a:t>to guarantee the data accessibility to the scientific users</a:t>
            </a:r>
          </a:p>
          <a:p>
            <a:pPr marL="176213" lvl="1" indent="-96838" defTabSz="1008063"/>
            <a:r>
              <a:rPr lang="en-GB" altLang="en-US" sz="1600" b="1" dirty="0" smtClean="0">
                <a:solidFill>
                  <a:srgbClr val="002060"/>
                </a:solidFill>
                <a:latin typeface="Arial" pitchFamily="34" charset="0"/>
                <a:cs typeface="Arial" pitchFamily="34" charset="0"/>
              </a:rPr>
              <a:t>                                                     and stakeholders</a:t>
            </a:r>
            <a:r>
              <a:rPr lang="en-GB" altLang="en-US" sz="1200" b="1" dirty="0" smtClean="0">
                <a:solidFill>
                  <a:srgbClr val="002060"/>
                </a:solidFill>
                <a:latin typeface="Arial" pitchFamily="34" charset="0"/>
                <a:cs typeface="Arial" pitchFamily="34" charset="0"/>
              </a:rPr>
              <a:t> </a:t>
            </a:r>
            <a:endParaRPr lang="en-US" altLang="en-US" sz="2000" b="1" dirty="0">
              <a:solidFill>
                <a:srgbClr val="002060"/>
              </a:solidFill>
              <a:latin typeface="Arial" pitchFamily="34" charset="0"/>
              <a:cs typeface="Arial" pitchFamily="34" charset="0"/>
            </a:endParaRPr>
          </a:p>
          <a:p>
            <a:pPr marL="176213" lvl="1" indent="-96838" defTabSz="1008063">
              <a:buFontTx/>
              <a:buBlip>
                <a:blip r:embed="rId2"/>
              </a:buBlip>
            </a:pPr>
            <a:r>
              <a:rPr lang="en-US" altLang="en-US" sz="2000" b="1" dirty="0">
                <a:solidFill>
                  <a:srgbClr val="002060"/>
                </a:solidFill>
                <a:latin typeface="Arial" pitchFamily="34" charset="0"/>
                <a:cs typeface="Arial" pitchFamily="34" charset="0"/>
              </a:rPr>
              <a:t>  </a:t>
            </a:r>
            <a:r>
              <a:rPr lang="en-GB" altLang="en-US" sz="2000" b="1" dirty="0" smtClean="0">
                <a:solidFill>
                  <a:srgbClr val="FF0000"/>
                </a:solidFill>
                <a:latin typeface="Arial" pitchFamily="34" charset="0"/>
                <a:cs typeface="Arial" pitchFamily="34" charset="0"/>
              </a:rPr>
              <a:t>EMSO-Link</a:t>
            </a:r>
            <a:r>
              <a:rPr lang="en-GB" altLang="en-US" sz="2000" b="1" dirty="0" smtClean="0">
                <a:solidFill>
                  <a:srgbClr val="002060"/>
                </a:solidFill>
                <a:latin typeface="Arial" pitchFamily="34" charset="0"/>
                <a:cs typeface="Arial" pitchFamily="34" charset="0"/>
              </a:rPr>
              <a:t> </a:t>
            </a:r>
            <a:r>
              <a:rPr lang="en-GB" altLang="en-US" sz="1600" b="1" dirty="0" smtClean="0">
                <a:solidFill>
                  <a:srgbClr val="002060"/>
                </a:solidFill>
                <a:latin typeface="Arial" pitchFamily="34" charset="0"/>
                <a:cs typeface="Arial" pitchFamily="34" charset="0"/>
              </a:rPr>
              <a:t>(2017-2020): </a:t>
            </a:r>
            <a:r>
              <a:rPr lang="en-GB" altLang="en-US" sz="1600" b="1" dirty="0" smtClean="0">
                <a:solidFill>
                  <a:srgbClr val="FF0000"/>
                </a:solidFill>
                <a:latin typeface="Arial" pitchFamily="34" charset="0"/>
                <a:cs typeface="Arial" pitchFamily="34" charset="0"/>
              </a:rPr>
              <a:t>Enabling EMSO ERIC Objectives </a:t>
            </a:r>
          </a:p>
          <a:p>
            <a:pPr marL="176213" lvl="1" indent="-96838" algn="just" defTabSz="1008063"/>
            <a:r>
              <a:rPr lang="en-GB" altLang="en-US" sz="1600" b="1" dirty="0" smtClean="0">
                <a:solidFill>
                  <a:srgbClr val="FF0000"/>
                </a:solidFill>
                <a:latin typeface="Arial" pitchFamily="34" charset="0"/>
                <a:cs typeface="Arial" pitchFamily="34" charset="0"/>
              </a:rPr>
              <a:t>         </a:t>
            </a:r>
            <a:r>
              <a:rPr lang="en-GB" altLang="en-US" sz="1600" b="1" dirty="0" smtClean="0">
                <a:solidFill>
                  <a:srgbClr val="002060"/>
                </a:solidFill>
                <a:latin typeface="Arial" pitchFamily="34" charset="0"/>
                <a:cs typeface="Arial" pitchFamily="34" charset="0"/>
              </a:rPr>
              <a:t>to add other member states and industrial partners, to coordinate the construction of</a:t>
            </a:r>
          </a:p>
          <a:p>
            <a:pPr marL="176213" lvl="1" indent="-96838" algn="just" defTabSz="1008063"/>
            <a:r>
              <a:rPr lang="en-GB" altLang="en-US" sz="1600" b="1" dirty="0" smtClean="0">
                <a:solidFill>
                  <a:srgbClr val="002060"/>
                </a:solidFill>
                <a:latin typeface="Arial" pitchFamily="34" charset="0"/>
                <a:cs typeface="Arial" pitchFamily="34" charset="0"/>
              </a:rPr>
              <a:t>         additional nodes and provide pilots of access, and to perform market studies and</a:t>
            </a:r>
          </a:p>
          <a:p>
            <a:pPr marL="176213" lvl="1" indent="-96838" algn="just" defTabSz="1008063"/>
            <a:r>
              <a:rPr lang="en-GB" altLang="en-US" sz="1600" b="1" dirty="0" smtClean="0">
                <a:solidFill>
                  <a:srgbClr val="002060"/>
                </a:solidFill>
                <a:latin typeface="Arial" pitchFamily="34" charset="0"/>
                <a:cs typeface="Arial" pitchFamily="34" charset="0"/>
              </a:rPr>
              <a:t>         investigate additional funding</a:t>
            </a:r>
          </a:p>
        </p:txBody>
      </p:sp>
      <p:sp>
        <p:nvSpPr>
          <p:cNvPr id="12" name="Rettangolo 11"/>
          <p:cNvSpPr/>
          <p:nvPr/>
        </p:nvSpPr>
        <p:spPr>
          <a:xfrm>
            <a:off x="611560" y="4293096"/>
            <a:ext cx="2462469" cy="369332"/>
          </a:xfrm>
          <a:prstGeom prst="rect">
            <a:avLst/>
          </a:prstGeom>
        </p:spPr>
        <p:txBody>
          <a:bodyPr wrap="none">
            <a:spAutoFit/>
          </a:bodyPr>
          <a:lstStyle/>
          <a:p>
            <a:r>
              <a:rPr lang="en-GB" altLang="en-US" sz="1400" b="1" dirty="0" smtClean="0">
                <a:solidFill>
                  <a:srgbClr val="002060"/>
                </a:solidFill>
                <a:latin typeface="Arial" pitchFamily="34" charset="0"/>
                <a:cs typeface="Arial" pitchFamily="34" charset="0"/>
              </a:rPr>
              <a:t>  </a:t>
            </a:r>
            <a:r>
              <a:rPr lang="en-GB" altLang="en-US" b="1" dirty="0" smtClean="0">
                <a:solidFill>
                  <a:srgbClr val="002060"/>
                </a:solidFill>
                <a:latin typeface="Arial" pitchFamily="34" charset="0"/>
                <a:cs typeface="Arial" pitchFamily="34" charset="0"/>
              </a:rPr>
              <a:t>(</a:t>
            </a:r>
            <a:r>
              <a:rPr lang="en-GB" altLang="en-US" b="1" dirty="0" smtClean="0">
                <a:solidFill>
                  <a:srgbClr val="002060"/>
                </a:solidFill>
                <a:latin typeface="Arial" pitchFamily="34" charset="0"/>
                <a:cs typeface="Arial" pitchFamily="34" charset="0"/>
                <a:hlinkClick r:id="rId3"/>
              </a:rPr>
              <a:t>www.emsodev.eu</a:t>
            </a:r>
            <a:r>
              <a:rPr lang="en-GB" altLang="en-US" b="1" dirty="0" smtClean="0">
                <a:solidFill>
                  <a:srgbClr val="002060"/>
                </a:solidFill>
                <a:latin typeface="Arial" pitchFamily="34" charset="0"/>
                <a:cs typeface="Arial" pitchFamily="34" charset="0"/>
              </a:rPr>
              <a:t>) </a:t>
            </a:r>
            <a:endParaRPr lang="en-US" dirty="0"/>
          </a:p>
        </p:txBody>
      </p:sp>
      <p:sp>
        <p:nvSpPr>
          <p:cNvPr id="14" name="CasellaDiTesto 8"/>
          <p:cNvSpPr txBox="1"/>
          <p:nvPr/>
        </p:nvSpPr>
        <p:spPr>
          <a:xfrm>
            <a:off x="0" y="329625"/>
            <a:ext cx="9144000" cy="553998"/>
          </a:xfrm>
          <a:prstGeom prst="rect">
            <a:avLst/>
          </a:prstGeom>
          <a:noFill/>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r>
              <a:rPr lang="en-US" altLang="en-US" sz="2900" b="1" dirty="0" smtClean="0">
                <a:solidFill>
                  <a:srgbClr val="000066"/>
                </a:solidFill>
                <a:latin typeface="Calibri" charset="0"/>
              </a:rPr>
              <a:t>    EMSO ERIC first 3-years goals</a:t>
            </a:r>
          </a:p>
        </p:txBody>
      </p:sp>
    </p:spTree>
  </p:cSld>
  <p:clrMapOvr>
    <a:masterClrMapping/>
  </p:clrMapOvr>
  <p:transition spd="med">
    <p:wipe dir="d"/>
  </p:transition>
  <p:timing>
    <p:tnLst>
      <p:par>
        <p:cTn id="1" dur="indefinite" restart="never" nodeType="tmRoot"/>
      </p:par>
    </p:tnLst>
  </p:timing>
</p:sld>
</file>

<file path=ppt/theme/theme1.xml><?xml version="1.0" encoding="utf-8"?>
<a:theme xmlns:a="http://schemas.openxmlformats.org/drawingml/2006/main" name="1_Personalizza struttur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7331</TotalTime>
  <Words>2131</Words>
  <Application>Microsoft Office PowerPoint</Application>
  <PresentationFormat>On-screen Show (4:3)</PresentationFormat>
  <Paragraphs>472</Paragraphs>
  <Slides>29</Slides>
  <Notes>5</Notes>
  <HiddenSlides>2</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29</vt:i4>
      </vt:variant>
    </vt:vector>
  </HeadingPairs>
  <TitlesOfParts>
    <vt:vector size="32" baseType="lpstr">
      <vt:lpstr>1_Personalizza struttura</vt:lpstr>
      <vt:lpstr>Acrobat Document</vt:lpstr>
      <vt:lpstr>Slide</vt:lpstr>
      <vt:lpstr>Slide 1</vt:lpstr>
      <vt:lpstr>Slide 2</vt:lpstr>
      <vt:lpstr>Slide 3</vt:lpstr>
      <vt:lpstr>Slide 4</vt:lpstr>
      <vt:lpstr>Slide 5</vt:lpstr>
      <vt:lpstr>Slide 6</vt:lpstr>
      <vt:lpstr>Leading National R&amp;D Players Team Up to support EMSO</vt:lpstr>
      <vt:lpstr>Slide 8</vt:lpstr>
      <vt:lpstr>Slide 9</vt:lpstr>
      <vt:lpstr>Slide 10</vt:lpstr>
      <vt:lpstr>Slide 11</vt:lpstr>
      <vt:lpstr>Slide 12</vt:lpstr>
      <vt:lpstr>Slide 13</vt:lpstr>
      <vt:lpstr>         NEMO-SN1 sensors</vt:lpstr>
      <vt:lpstr>Slide 15</vt:lpstr>
      <vt:lpstr>Slide 16</vt:lpstr>
      <vt:lpstr>Slide 17</vt:lpstr>
      <vt:lpstr>Slide 18</vt:lpstr>
      <vt:lpstr>Slide 19</vt:lpstr>
      <vt:lpstr>Water Column (mooring) - WC-SN1</vt:lpstr>
      <vt:lpstr>Slide 21</vt:lpstr>
      <vt:lpstr>Slide 22</vt:lpstr>
      <vt:lpstr>Slide 23</vt:lpstr>
      <vt:lpstr>Slide 24</vt:lpstr>
      <vt:lpstr>Slide 25</vt:lpstr>
      <vt:lpstr>Slide 26</vt:lpstr>
      <vt:lpstr>Slide 27</vt:lpstr>
      <vt:lpstr>Slide 28</vt:lpstr>
      <vt:lpstr>Slide 29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plfranceschini</dc:creator>
  <cp:lastModifiedBy>Paolo Favali</cp:lastModifiedBy>
  <cp:revision>650</cp:revision>
  <dcterms:created xsi:type="dcterms:W3CDTF">2015-10-08T10:24:02Z</dcterms:created>
  <dcterms:modified xsi:type="dcterms:W3CDTF">2017-04-18T09:38:58Z</dcterms:modified>
</cp:coreProperties>
</file>