
<file path=[Content_Types].xml><?xml version="1.0" encoding="utf-8"?>
<Types xmlns="http://schemas.openxmlformats.org/package/2006/content-types">
  <Default Extension="JPG" ContentType="image/jpeg"/>
  <Default Extension="jpeg" ContentType="image/jpeg"/>
  <Default Extension="xml" ContentType="application/xml"/>
  <Default Extension="mp3" ContentType="audio/unknown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wmf" ContentType="image/x-wmf"/>
  <Default Extension="wav" ContentType="audio/wav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85" r:id="rId3"/>
    <p:sldId id="392" r:id="rId4"/>
    <p:sldId id="395" r:id="rId5"/>
    <p:sldId id="393" r:id="rId6"/>
    <p:sldId id="396" r:id="rId7"/>
    <p:sldId id="359" r:id="rId8"/>
    <p:sldId id="360" r:id="rId9"/>
    <p:sldId id="397" r:id="rId10"/>
    <p:sldId id="401" r:id="rId11"/>
    <p:sldId id="361" r:id="rId12"/>
    <p:sldId id="335" r:id="rId13"/>
    <p:sldId id="398" r:id="rId14"/>
    <p:sldId id="402" r:id="rId15"/>
    <p:sldId id="405" r:id="rId16"/>
    <p:sldId id="403" r:id="rId17"/>
    <p:sldId id="404" r:id="rId18"/>
    <p:sldId id="406" r:id="rId1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23" autoAdjust="0"/>
  </p:normalViewPr>
  <p:slideViewPr>
    <p:cSldViewPr snapToGrid="0" snapToObjects="1">
      <p:cViewPr>
        <p:scale>
          <a:sx n="187" d="100"/>
          <a:sy n="187" d="100"/>
        </p:scale>
        <p:origin x="-80" y="1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3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DB8B2-C7FD-464F-9BC4-6F221C4E846B}" type="datetimeFigureOut">
              <a:rPr lang="it-IT" smtClean="0"/>
              <a:t>4/21/17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F63FC-78B6-7749-8617-BDE37F58C3B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3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AC1FB-A6A9-C748-9A04-9C8497990C51}" type="datetimeFigureOut">
              <a:rPr lang="it-IT" smtClean="0"/>
              <a:t>4/21/17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113A9-BCDD-8949-BBD8-9CF1CA91D60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943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809980"/>
            <a:ext cx="7772400" cy="611264"/>
          </a:xfrm>
        </p:spPr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F497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2891-0935-7143-98B2-C3EC6C67110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26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63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5830907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79487"/>
            <a:ext cx="2133600" cy="365125"/>
          </a:xfrm>
          <a:prstGeom prst="rect">
            <a:avLst/>
          </a:prstGeom>
        </p:spPr>
        <p:txBody>
          <a:bodyPr/>
          <a:lstStyle/>
          <a:p>
            <a:fld id="{5087DA83-A3FE-2E40-9E4E-63769B1391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37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67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59867"/>
            <a:ext cx="8229600" cy="628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2196848"/>
            <a:ext cx="8229600" cy="3929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790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30/09/16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730446" y="6356350"/>
            <a:ext cx="956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6542891-0935-7143-98B2-C3EC6C67110B}" type="slidenum">
              <a:rPr lang="it-IT" smtClean="0"/>
              <a:pPr/>
              <a:t>‹n.›</a:t>
            </a:fld>
            <a:endParaRPr lang="it-IT" dirty="0"/>
          </a:p>
        </p:txBody>
      </p:sp>
      <p:sp>
        <p:nvSpPr>
          <p:cNvPr id="13" name="Mostrina 12"/>
          <p:cNvSpPr/>
          <p:nvPr userDrawn="1"/>
        </p:nvSpPr>
        <p:spPr>
          <a:xfrm>
            <a:off x="1" y="670080"/>
            <a:ext cx="9144000" cy="255598"/>
          </a:xfrm>
          <a:prstGeom prst="chevron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Mostrina 13"/>
          <p:cNvSpPr/>
          <p:nvPr userDrawn="1"/>
        </p:nvSpPr>
        <p:spPr>
          <a:xfrm rot="10800000">
            <a:off x="1" y="6179086"/>
            <a:ext cx="9144000" cy="255598"/>
          </a:xfrm>
          <a:prstGeom prst="chevron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 userDrawn="1"/>
        </p:nvSpPr>
        <p:spPr>
          <a:xfrm>
            <a:off x="3316272" y="6381762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Giorgio Riccobene INFN-LNS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Picture 11" descr="INFN-LNS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031"/>
          <a:stretch>
            <a:fillRect/>
          </a:stretch>
        </p:blipFill>
        <p:spPr bwMode="auto">
          <a:xfrm>
            <a:off x="60306" y="70564"/>
            <a:ext cx="613995" cy="5292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924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1F497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1F497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F497D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F497D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2.png"/><Relationship Id="rId7" Type="http://schemas.openxmlformats.org/officeDocument/2006/relationships/image" Target="../media/image24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8.png"/><Relationship Id="rId5" Type="http://schemas.openxmlformats.org/officeDocument/2006/relationships/image" Target="../media/image49.tiff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29.png"/><Relationship Id="rId9" Type="http://schemas.openxmlformats.org/officeDocument/2006/relationships/image" Target="../media/image3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png"/><Relationship Id="rId5" Type="http://schemas.openxmlformats.org/officeDocument/2006/relationships/image" Target="../media/image46.png"/><Relationship Id="rId6" Type="http://schemas.openxmlformats.org/officeDocument/2006/relationships/image" Target="../media/image42.png"/><Relationship Id="rId7" Type="http://schemas.openxmlformats.org/officeDocument/2006/relationships/image" Target="../media/image24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0.jpg"/><Relationship Id="rId5" Type="http://schemas.openxmlformats.org/officeDocument/2006/relationships/image" Target="../media/image71.jpeg"/><Relationship Id="rId6" Type="http://schemas.microsoft.com/office/2007/relationships/hdphoto" Target="../media/hdphoto3.wdp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2.png"/><Relationship Id="rId5" Type="http://schemas.openxmlformats.org/officeDocument/2006/relationships/image" Target="../media/image24.png"/><Relationship Id="rId6" Type="http://schemas.openxmlformats.org/officeDocument/2006/relationships/image" Target="../media/image73.png"/><Relationship Id="rId7" Type="http://schemas.openxmlformats.org/officeDocument/2006/relationships/image" Target="../media/image1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9.jpeg"/><Relationship Id="rId5" Type="http://schemas.openxmlformats.org/officeDocument/2006/relationships/image" Target="../media/image5.jpeg"/><Relationship Id="rId6" Type="http://schemas.openxmlformats.org/officeDocument/2006/relationships/image" Target="../media/image20.jpeg"/><Relationship Id="rId7" Type="http://schemas.openxmlformats.org/officeDocument/2006/relationships/image" Target="../media/image6.jpe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0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31.wmf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SCF07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340"/>
            <a:ext cx="9148232" cy="520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1872" y="1162199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rgbClr val="000099"/>
                </a:solidFill>
              </a:rPr>
              <a:t>G. Riccobene</a:t>
            </a:r>
            <a:endParaRPr lang="it-IT" sz="3200" dirty="0">
              <a:solidFill>
                <a:srgbClr val="000099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76280" y="1827243"/>
            <a:ext cx="7561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0099"/>
                </a:solidFill>
              </a:rPr>
              <a:t>Dal progetto NEMO a KM3NeT 2.0:</a:t>
            </a:r>
          </a:p>
          <a:p>
            <a:pPr algn="ctr"/>
            <a:r>
              <a:rPr lang="it-IT" sz="2000" b="1" dirty="0" smtClean="0">
                <a:solidFill>
                  <a:srgbClr val="000099"/>
                </a:solidFill>
              </a:rPr>
              <a:t>Le infrastrutture e gli osservatori al largo di Catania e </a:t>
            </a:r>
            <a:r>
              <a:rPr lang="it-IT" sz="2000" b="1" dirty="0" smtClean="0">
                <a:solidFill>
                  <a:srgbClr val="000099"/>
                </a:solidFill>
              </a:rPr>
              <a:t>di Capo </a:t>
            </a:r>
            <a:r>
              <a:rPr lang="it-IT" sz="2000" b="1" dirty="0" smtClean="0">
                <a:solidFill>
                  <a:srgbClr val="000099"/>
                </a:solidFill>
              </a:rPr>
              <a:t>Passero</a:t>
            </a:r>
            <a:endParaRPr lang="it-IT" sz="2000" b="1" dirty="0">
              <a:solidFill>
                <a:srgbClr val="000099"/>
              </a:solidFill>
            </a:endParaRPr>
          </a:p>
        </p:txBody>
      </p:sp>
      <p:pic>
        <p:nvPicPr>
          <p:cNvPr id="9" name="Immagine 8" descr="PIC_0228.JPG"/>
          <p:cNvPicPr>
            <a:picLocks noChangeAspect="1"/>
          </p:cNvPicPr>
          <p:nvPr/>
        </p:nvPicPr>
        <p:blipFill rotWithShape="1">
          <a:blip r:embed="rId3">
            <a:alphaModFix amt="7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brightnessContrast bright="17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9"/>
          <a:stretch/>
        </p:blipFill>
        <p:spPr>
          <a:xfrm>
            <a:off x="107504" y="4896482"/>
            <a:ext cx="1370349" cy="984938"/>
          </a:xfrm>
          <a:prstGeom prst="rect">
            <a:avLst/>
          </a:prstGeom>
          <a:ln>
            <a:noFill/>
          </a:ln>
        </p:spPr>
      </p:pic>
      <p:pic>
        <p:nvPicPr>
          <p:cNvPr id="10" name="Picture 3"/>
          <p:cNvPicPr>
            <a:picLocks/>
          </p:cNvPicPr>
          <p:nvPr/>
        </p:nvPicPr>
        <p:blipFill rotWithShape="1">
          <a:blip r:embed="rId5"/>
          <a:srcRect l="1119" r="874" b="26507"/>
          <a:stretch/>
        </p:blipFill>
        <p:spPr>
          <a:xfrm>
            <a:off x="7184870" y="4896481"/>
            <a:ext cx="1782734" cy="1005715"/>
          </a:xfrm>
          <a:prstGeom prst="rect">
            <a:avLst/>
          </a:prstGeom>
          <a:ln w="25400">
            <a:noFill/>
          </a:ln>
        </p:spPr>
      </p:pic>
      <p:pic>
        <p:nvPicPr>
          <p:cNvPr id="12" name="Immagine 2" descr="P302028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9619" r="24367" b="9038"/>
          <a:stretch>
            <a:fillRect/>
          </a:stretch>
        </p:blipFill>
        <p:spPr bwMode="auto">
          <a:xfrm>
            <a:off x="5681059" y="3861048"/>
            <a:ext cx="1090963" cy="145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SCF08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r="2768" b="11073"/>
          <a:stretch>
            <a:fillRect/>
          </a:stretch>
        </p:blipFill>
        <p:spPr bwMode="auto">
          <a:xfrm>
            <a:off x="1826493" y="3878869"/>
            <a:ext cx="1616595" cy="111918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62718" y="86567"/>
            <a:ext cx="768912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dirty="0">
                <a:solidFill>
                  <a:srgbClr val="000099"/>
                </a:solidFill>
              </a:rPr>
              <a:t>Il rumore acustico e il suo impatto sui cetacei</a:t>
            </a:r>
          </a:p>
        </p:txBody>
      </p:sp>
      <p:pic>
        <p:nvPicPr>
          <p:cNvPr id="14" name="Picture 26" descr="Sn1 da ROV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28456" y="4747188"/>
            <a:ext cx="1511483" cy="113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486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SN1 (2012-2013): l’idrofono di bassa frequenza</a:t>
            </a:r>
            <a:endParaRPr lang="it-IT" sz="2800" dirty="0"/>
          </a:p>
        </p:txBody>
      </p:sp>
      <p:pic>
        <p:nvPicPr>
          <p:cNvPr id="14" name="Picture 3" descr="F:\SMID DATA\SMID_INGV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3" y="3293189"/>
            <a:ext cx="4557653" cy="282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1216" r="1676" b="1930"/>
          <a:stretch/>
        </p:blipFill>
        <p:spPr bwMode="auto">
          <a:xfrm>
            <a:off x="4587408" y="1106834"/>
            <a:ext cx="4161056" cy="3285549"/>
          </a:xfrm>
          <a:prstGeom prst="rect">
            <a:avLst/>
          </a:prstGeom>
          <a:solidFill>
            <a:schemeClr val="tx1"/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r="5556"/>
          <a:stretch/>
        </p:blipFill>
        <p:spPr>
          <a:xfrm>
            <a:off x="170759" y="979284"/>
            <a:ext cx="3238999" cy="2427515"/>
          </a:xfrm>
          <a:prstGeom prst="rect">
            <a:avLst/>
          </a:prstGeom>
          <a:ln w="19050">
            <a:solidFill>
              <a:srgbClr val="002060"/>
            </a:solidFill>
            <a:prstDash val="solid"/>
          </a:ln>
        </p:spPr>
      </p:pic>
      <p:cxnSp>
        <p:nvCxnSpPr>
          <p:cNvPr id="26" name="Connettore 2 25"/>
          <p:cNvCxnSpPr/>
          <p:nvPr/>
        </p:nvCxnSpPr>
        <p:spPr>
          <a:xfrm flipH="1" flipV="1">
            <a:off x="5868144" y="2596964"/>
            <a:ext cx="1152128" cy="6732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7020272" y="3163106"/>
            <a:ext cx="172819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Times" pitchFamily="18" charset="0"/>
                <a:cs typeface="Times New Roman" panose="02020603050405020304" pitchFamily="18" charset="0"/>
              </a:rPr>
              <a:t>Low frequency hydrophone</a:t>
            </a:r>
            <a:endParaRPr lang="en-GB" b="1" dirty="0">
              <a:solidFill>
                <a:srgbClr val="FF0000"/>
              </a:solidFill>
              <a:latin typeface="Times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7223157" y="905017"/>
            <a:ext cx="159731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cs typeface="Arial" pitchFamily="34" charset="0"/>
              </a:rPr>
              <a:t>INFN – </a:t>
            </a:r>
            <a:r>
              <a:rPr lang="en-GB" sz="1200" b="1" dirty="0" smtClean="0">
                <a:solidFill>
                  <a:srgbClr val="002060"/>
                </a:solidFill>
                <a:cs typeface="Arial" pitchFamily="34" charset="0"/>
              </a:rPr>
              <a:t>LNS shore lab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414624" y="3037467"/>
            <a:ext cx="275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Registrazione 24/7 @1 kHz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914292" y="4492834"/>
            <a:ext cx="409938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it-IT" sz="1600" dirty="0">
                <a:cs typeface="Arial" pitchFamily="34" charset="0"/>
              </a:rPr>
              <a:t>SMID DT-405D(V)1  </a:t>
            </a:r>
            <a:r>
              <a:rPr lang="it-IT" sz="1600" dirty="0">
                <a:solidFill>
                  <a:srgbClr val="FF0000"/>
                </a:solidFill>
                <a:cs typeface="Arial" pitchFamily="34" charset="0"/>
              </a:rPr>
              <a:t>10 Hz – 1 kHz </a:t>
            </a:r>
            <a:endParaRPr lang="it-IT" sz="1600" dirty="0" smtClean="0">
              <a:solidFill>
                <a:srgbClr val="0000FF"/>
              </a:solidFill>
            </a:endParaRPr>
          </a:p>
          <a:p>
            <a:pPr algn="l"/>
            <a:r>
              <a:rPr lang="it-IT" sz="1600" dirty="0" smtClean="0">
                <a:solidFill>
                  <a:srgbClr val="0000FF"/>
                </a:solidFill>
              </a:rPr>
              <a:t>Scopo Principale: </a:t>
            </a:r>
          </a:p>
          <a:p>
            <a:pPr algn="l"/>
            <a:r>
              <a:rPr lang="it-IT" sz="1600" dirty="0">
                <a:solidFill>
                  <a:srgbClr val="0000FF"/>
                </a:solidFill>
              </a:rPr>
              <a:t>	</a:t>
            </a:r>
            <a:r>
              <a:rPr lang="it-IT" sz="1600" dirty="0" smtClean="0">
                <a:solidFill>
                  <a:srgbClr val="0000FF"/>
                </a:solidFill>
              </a:rPr>
              <a:t>misura del rumore sismico</a:t>
            </a:r>
          </a:p>
          <a:p>
            <a:pPr algn="l"/>
            <a:r>
              <a:rPr lang="it-IT" sz="1600" dirty="0" smtClean="0">
                <a:solidFill>
                  <a:srgbClr val="0000FF"/>
                </a:solidFill>
              </a:rPr>
              <a:t>Risultati principali: </a:t>
            </a:r>
          </a:p>
          <a:p>
            <a:pPr algn="l"/>
            <a:r>
              <a:rPr lang="it-IT" sz="1600" dirty="0" smtClean="0">
                <a:solidFill>
                  <a:srgbClr val="0000FF"/>
                </a:solidFill>
              </a:rPr>
              <a:t>	rumore acustico ( EU marine </a:t>
            </a:r>
            <a:r>
              <a:rPr lang="it-IT" sz="1600" dirty="0" err="1" smtClean="0">
                <a:solidFill>
                  <a:srgbClr val="0000FF"/>
                </a:solidFill>
              </a:rPr>
              <a:t>strategy</a:t>
            </a:r>
            <a:r>
              <a:rPr lang="it-IT" sz="1600" dirty="0" smtClean="0">
                <a:solidFill>
                  <a:srgbClr val="0000FF"/>
                </a:solidFill>
              </a:rPr>
              <a:t>)</a:t>
            </a:r>
          </a:p>
          <a:p>
            <a:pPr algn="l"/>
            <a:r>
              <a:rPr lang="it-IT" sz="1600" dirty="0" smtClean="0">
                <a:solidFill>
                  <a:srgbClr val="0000FF"/>
                </a:solidFill>
              </a:rPr>
              <a:t>	balenottere</a:t>
            </a:r>
            <a:endParaRPr lang="it-IT" sz="1600" dirty="0">
              <a:solidFill>
                <a:srgbClr val="0000FF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526004" y="5164185"/>
            <a:ext cx="184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Doppio guadagno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982" y="979284"/>
            <a:ext cx="832896" cy="104944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854" y="2221644"/>
            <a:ext cx="699008" cy="750639"/>
          </a:xfrm>
          <a:prstGeom prst="rect">
            <a:avLst/>
          </a:prstGeom>
        </p:spPr>
      </p:pic>
      <p:pic>
        <p:nvPicPr>
          <p:cNvPr id="17" name="Picture 5" descr="logunipv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740611" y="3270248"/>
            <a:ext cx="627251" cy="600972"/>
          </a:xfrm>
          <a:prstGeom prst="rect">
            <a:avLst/>
          </a:prstGeom>
          <a:noFill/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7408" y="1055509"/>
            <a:ext cx="1280736" cy="5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9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/>
          <p:nvPr/>
        </p:nvPicPr>
        <p:blipFill>
          <a:blip r:embed="rId4"/>
          <a:srcRect l="3539" t="2703" r="8721"/>
          <a:stretch/>
        </p:blipFill>
        <p:spPr>
          <a:xfrm>
            <a:off x="77728" y="3575440"/>
            <a:ext cx="2473440" cy="1371177"/>
          </a:xfrm>
          <a:prstGeom prst="rect">
            <a:avLst/>
          </a:prstGeom>
          <a:ln>
            <a:noFill/>
          </a:ln>
        </p:spPr>
      </p:pic>
      <p:pic>
        <p:nvPicPr>
          <p:cNvPr id="40" name="Immagine 39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68" y="3390774"/>
            <a:ext cx="6610453" cy="321438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30481"/>
            <a:ext cx="7772400" cy="611264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Arial" charset="0"/>
              </a:rPr>
              <a:t>Identificazione della balenottera comune</a:t>
            </a:r>
            <a:endParaRPr lang="it-IT" sz="28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4380999" y="994003"/>
            <a:ext cx="426550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Studio dei segnali di bassa frequenza	</a:t>
            </a:r>
          </a:p>
          <a:p>
            <a:r>
              <a:rPr lang="it-IT" dirty="0">
                <a:solidFill>
                  <a:srgbClr val="0000FF"/>
                </a:solidFill>
              </a:rPr>
              <a:t>	</a:t>
            </a:r>
            <a:r>
              <a:rPr lang="it-IT" dirty="0" err="1">
                <a:solidFill>
                  <a:srgbClr val="0000FF"/>
                </a:solidFill>
              </a:rPr>
              <a:t>bio</a:t>
            </a:r>
            <a:r>
              <a:rPr lang="it-IT" dirty="0">
                <a:solidFill>
                  <a:srgbClr val="0000FF"/>
                </a:solidFill>
              </a:rPr>
              <a:t>-acustica misticeti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	</a:t>
            </a:r>
            <a:r>
              <a:rPr lang="it-IT" dirty="0" err="1" smtClean="0">
                <a:solidFill>
                  <a:srgbClr val="0000FF"/>
                </a:solidFill>
              </a:rPr>
              <a:t>monitraggio</a:t>
            </a:r>
            <a:r>
              <a:rPr lang="it-IT" dirty="0" smtClean="0">
                <a:solidFill>
                  <a:srgbClr val="0000FF"/>
                </a:solidFill>
              </a:rPr>
              <a:t> acustico (Marine </a:t>
            </a:r>
            <a:r>
              <a:rPr lang="it-IT" dirty="0" err="1" smtClean="0">
                <a:solidFill>
                  <a:srgbClr val="0000FF"/>
                </a:solidFill>
              </a:rPr>
              <a:t>strategy</a:t>
            </a:r>
            <a:r>
              <a:rPr lang="it-IT" dirty="0" smtClean="0">
                <a:solidFill>
                  <a:srgbClr val="0000FF"/>
                </a:solidFill>
              </a:rPr>
              <a:t>)</a:t>
            </a:r>
          </a:p>
        </p:txBody>
      </p:sp>
      <p:grpSp>
        <p:nvGrpSpPr>
          <p:cNvPr id="29" name="Gruppo 28"/>
          <p:cNvGrpSpPr/>
          <p:nvPr/>
        </p:nvGrpSpPr>
        <p:grpSpPr>
          <a:xfrm>
            <a:off x="-22526" y="922924"/>
            <a:ext cx="4262595" cy="1984333"/>
            <a:chOff x="1763688" y="2874419"/>
            <a:chExt cx="5732338" cy="3024337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2874419"/>
              <a:ext cx="5732338" cy="302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CasellaDiTesto 30"/>
            <p:cNvSpPr txBox="1"/>
            <p:nvPr/>
          </p:nvSpPr>
          <p:spPr>
            <a:xfrm>
              <a:off x="1790190" y="3054902"/>
              <a:ext cx="5516313" cy="4221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Tipica</a:t>
              </a:r>
              <a:r>
                <a:rPr lang="en-US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sequenza</a:t>
              </a:r>
              <a:r>
                <a:rPr lang="en-US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call di </a:t>
              </a:r>
              <a:r>
                <a:rPr lang="en-US" sz="1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balenottera</a:t>
              </a:r>
              <a:r>
                <a:rPr lang="en-US" sz="1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comune</a:t>
              </a:r>
              <a:endParaRPr lang="it-IT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CasellaDiTesto 31"/>
          <p:cNvSpPr txBox="1"/>
          <p:nvPr/>
        </p:nvSpPr>
        <p:spPr>
          <a:xfrm>
            <a:off x="789048" y="2103493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chemeClr val="bg1"/>
                </a:solidFill>
              </a:rPr>
              <a:t>18-20 Hz </a:t>
            </a:r>
            <a:r>
              <a:rPr lang="it-IT" sz="1200" b="1" dirty="0" err="1" smtClean="0">
                <a:solidFill>
                  <a:schemeClr val="bg1"/>
                </a:solidFill>
              </a:rPr>
              <a:t>Calls</a:t>
            </a:r>
            <a:endParaRPr lang="it-IT" sz="1200" b="1" dirty="0">
              <a:solidFill>
                <a:schemeClr val="bg1"/>
              </a:solidFill>
            </a:endParaRPr>
          </a:p>
        </p:txBody>
      </p:sp>
      <p:pic>
        <p:nvPicPr>
          <p:cNvPr id="36" name="Picture 13" descr="http://fc06.deviantart.net/fs70/i/2012/120/f/3/fin_whale_png_by_lg_design-d4y1ki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1699"/>
            <a:ext cx="3251450" cy="135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B_physalus_8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66460" y="3878899"/>
            <a:ext cx="812800" cy="812800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216099" y="5720127"/>
            <a:ext cx="206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Target </a:t>
            </a:r>
            <a:r>
              <a:rPr lang="it-IT" dirty="0" err="1" smtClean="0">
                <a:solidFill>
                  <a:srgbClr val="FF0000"/>
                </a:solidFill>
              </a:rPr>
              <a:t>Species</a:t>
            </a:r>
            <a:r>
              <a:rPr lang="it-IT" dirty="0" smtClean="0">
                <a:solidFill>
                  <a:srgbClr val="FF0000"/>
                </a:solidFill>
              </a:rPr>
              <a:t> IUCN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4595425" y="3206108"/>
            <a:ext cx="327103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 smtClean="0"/>
              <a:t>V. </a:t>
            </a:r>
            <a:r>
              <a:rPr lang="fr-FR" sz="1800" dirty="0" err="1" smtClean="0"/>
              <a:t>Sciacca</a:t>
            </a:r>
            <a:r>
              <a:rPr lang="fr-FR" sz="1800" dirty="0" smtClean="0"/>
              <a:t> et al, </a:t>
            </a:r>
            <a:r>
              <a:rPr lang="fr-FR" sz="1800" dirty="0" smtClean="0"/>
              <a:t>PLOS ONE (2015)</a:t>
            </a:r>
            <a:endParaRPr lang="it-IT" sz="1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380999" y="1913363"/>
            <a:ext cx="426550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Prima Identificazione dei segnali di balenottera comune e registrazione della presenza nel Mediterraneo.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Studio del </a:t>
            </a:r>
            <a:r>
              <a:rPr lang="it-IT" dirty="0" err="1" smtClean="0">
                <a:solidFill>
                  <a:srgbClr val="0000FF"/>
                </a:solidFill>
              </a:rPr>
              <a:t>masking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smtClean="0">
                <a:solidFill>
                  <a:srgbClr val="0000FF"/>
                </a:solidFill>
              </a:rPr>
              <a:t>del segnale</a:t>
            </a:r>
            <a:endParaRPr lang="it-IT" dirty="0">
              <a:solidFill>
                <a:srgbClr val="0000FF"/>
              </a:solidFill>
            </a:endParaRPr>
          </a:p>
        </p:txBody>
      </p:sp>
      <p:pic>
        <p:nvPicPr>
          <p:cNvPr id="16" name="Picture 2" descr="http://blogs.plos.org/biologue/files/2013/07/PLOS-ONE-logo1.png"/>
          <p:cNvPicPr>
            <a:picLocks noChangeAspect="1" noChangeArrowheads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53" y="4076279"/>
            <a:ext cx="1608857" cy="34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36599" y="2853587"/>
            <a:ext cx="45317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Tipica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profondità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navigazione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50 m</a:t>
            </a:r>
          </a:p>
          <a:p>
            <a:pPr algn="just"/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 </a:t>
            </a:r>
            <a:r>
              <a:rPr lang="en-US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pressule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 190 dB @ 1 m </a:t>
            </a:r>
          </a:p>
        </p:txBody>
      </p:sp>
    </p:spTree>
    <p:extLst>
      <p:ext uri="{BB962C8B-B14F-4D97-AF65-F5344CB8AC3E}">
        <p14:creationId xmlns:p14="http://schemas.microsoft.com/office/powerpoint/2010/main" val="241021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0888" y="16128"/>
            <a:ext cx="7772400" cy="611264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Arial" charset="0"/>
              </a:rPr>
              <a:t>Identificazione di </a:t>
            </a:r>
            <a:r>
              <a:rPr lang="it-IT" sz="2800" dirty="0" err="1" smtClean="0">
                <a:latin typeface="Arial" charset="0"/>
              </a:rPr>
              <a:t>airgun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9" name="Picture"/>
          <p:cNvPicPr/>
          <p:nvPr/>
        </p:nvPicPr>
        <p:blipFill rotWithShape="1">
          <a:blip r:embed="rId4"/>
          <a:srcRect l="8107" t="5080" r="4554" b="64428"/>
          <a:stretch/>
        </p:blipFill>
        <p:spPr bwMode="auto">
          <a:xfrm>
            <a:off x="132947" y="1227614"/>
            <a:ext cx="5147097" cy="206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asellaDiTesto 21"/>
          <p:cNvSpPr txBox="1"/>
          <p:nvPr/>
        </p:nvSpPr>
        <p:spPr>
          <a:xfrm>
            <a:off x="268428" y="933803"/>
            <a:ext cx="810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1F497D"/>
                </a:solidFill>
              </a:rPr>
              <a:t>Segnali emessi da </a:t>
            </a:r>
            <a:r>
              <a:rPr lang="it-IT" dirty="0" err="1" smtClean="0">
                <a:solidFill>
                  <a:srgbClr val="1F497D"/>
                </a:solidFill>
              </a:rPr>
              <a:t>airgun</a:t>
            </a:r>
            <a:r>
              <a:rPr lang="it-IT" dirty="0" smtClean="0">
                <a:solidFill>
                  <a:srgbClr val="1F497D"/>
                </a:solidFill>
              </a:rPr>
              <a:t> identificati da Novembre 2012 a Febbraio 2013</a:t>
            </a:r>
          </a:p>
        </p:txBody>
      </p:sp>
      <p:pic>
        <p:nvPicPr>
          <p:cNvPr id="39" name="SMID_HYDROPHONE20121108_010000.airg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6179" y="2130403"/>
            <a:ext cx="350853" cy="35085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5280044" y="1481403"/>
            <a:ext cx="388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1F497D"/>
                </a:solidFill>
              </a:rPr>
              <a:t>Sorgente identificata al largo delle coste occidentali della Grecia</a:t>
            </a:r>
            <a:endParaRPr lang="it-IT" dirty="0">
              <a:solidFill>
                <a:srgbClr val="1F497D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714" y="2883556"/>
            <a:ext cx="857484" cy="82729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931714" y="3753440"/>
            <a:ext cx="290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Tavolo tecnico del Ministero dell’ambiente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/>
          <a:srcRect l="3078"/>
          <a:stretch/>
        </p:blipFill>
        <p:spPr>
          <a:xfrm>
            <a:off x="130920" y="3292174"/>
            <a:ext cx="5650393" cy="259977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901012" y="4680067"/>
            <a:ext cx="2225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Segnali di balenottera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018394" y="3787699"/>
            <a:ext cx="80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2"/>
                </a:solidFill>
              </a:rPr>
              <a:t>Airgun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931714" y="4732714"/>
            <a:ext cx="2990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1F497D"/>
                </a:solidFill>
              </a:rPr>
              <a:t>Anticoincidenza tra rivelazione di </a:t>
            </a:r>
            <a:r>
              <a:rPr lang="it-IT" dirty="0" err="1" smtClean="0">
                <a:solidFill>
                  <a:srgbClr val="1F497D"/>
                </a:solidFill>
              </a:rPr>
              <a:t>airgun</a:t>
            </a:r>
            <a:r>
              <a:rPr lang="it-IT" dirty="0" smtClean="0">
                <a:solidFill>
                  <a:srgbClr val="1F497D"/>
                </a:solidFill>
              </a:rPr>
              <a:t> e di segnali di balenottera</a:t>
            </a:r>
            <a:endParaRPr lang="it-IT" dirty="0">
              <a:solidFill>
                <a:srgbClr val="1F497D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553185" y="2296590"/>
            <a:ext cx="299038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 smtClean="0"/>
              <a:t>V. </a:t>
            </a:r>
            <a:r>
              <a:rPr lang="fr-FR" sz="1800" dirty="0" err="1" smtClean="0"/>
              <a:t>Sciacca</a:t>
            </a:r>
            <a:r>
              <a:rPr lang="fr-FR" sz="1800" dirty="0" smtClean="0"/>
              <a:t> et al., </a:t>
            </a:r>
            <a:r>
              <a:rPr lang="fr-FR" sz="1800" dirty="0" smtClean="0"/>
              <a:t>POMA (2017)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318458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nuovo_spettro_log_5-95-eps-converted-t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/>
          <a:stretch/>
        </p:blipFill>
        <p:spPr>
          <a:xfrm>
            <a:off x="121795" y="1309979"/>
            <a:ext cx="5124116" cy="260700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Densità spettrale di potenza del rumore acustico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34454" y="940647"/>
            <a:ext cx="812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4F81BD"/>
                </a:solidFill>
              </a:rPr>
              <a:t>Misura della densità di potenza del rumore acustico nel Golfo di Catania (2012-2013)</a:t>
            </a:r>
          </a:p>
        </p:txBody>
      </p:sp>
      <p:cxnSp>
        <p:nvCxnSpPr>
          <p:cNvPr id="8" name="Connettore 1 7"/>
          <p:cNvCxnSpPr/>
          <p:nvPr/>
        </p:nvCxnSpPr>
        <p:spPr>
          <a:xfrm flipV="1">
            <a:off x="434454" y="2577682"/>
            <a:ext cx="4081940" cy="2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364307" y="1309979"/>
            <a:ext cx="488160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S. </a:t>
            </a:r>
            <a:r>
              <a:rPr lang="fr-FR" sz="1800" dirty="0" smtClean="0"/>
              <a:t>Viola et al.</a:t>
            </a:r>
            <a:r>
              <a:rPr lang="fr-FR" dirty="0" smtClean="0"/>
              <a:t> ,</a:t>
            </a:r>
            <a:r>
              <a:rPr lang="fr-FR" sz="1800" dirty="0" smtClean="0"/>
              <a:t>Marine </a:t>
            </a:r>
            <a:r>
              <a:rPr lang="fr-FR" sz="1800" dirty="0" smtClean="0"/>
              <a:t>Pollution </a:t>
            </a:r>
            <a:r>
              <a:rPr lang="fr-FR" sz="1800" dirty="0" err="1" smtClean="0"/>
              <a:t>Bullettin</a:t>
            </a:r>
            <a:r>
              <a:rPr lang="fr-FR" dirty="0"/>
              <a:t> </a:t>
            </a:r>
            <a:r>
              <a:rPr lang="fr-FR" dirty="0" err="1" smtClean="0"/>
              <a:t>accettato</a:t>
            </a:r>
            <a:endParaRPr lang="it-IT" sz="1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91709" y="211435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100 dB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222981" y="350752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1kHz</a:t>
            </a:r>
            <a:endParaRPr lang="it-IT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83" y="1309979"/>
            <a:ext cx="2638674" cy="225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30" y="3974448"/>
            <a:ext cx="3812535" cy="194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34"/>
          <a:stretch/>
        </p:blipFill>
        <p:spPr bwMode="auto">
          <a:xfrm>
            <a:off x="5931230" y="3850961"/>
            <a:ext cx="2432427" cy="226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2292704" y="3991799"/>
            <a:ext cx="134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Dati acustici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830921" y="2942108"/>
            <a:ext cx="122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Mappe AIS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192638" y="4010996"/>
            <a:ext cx="186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Mappe di rumore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20616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Rectangle 10"/>
          <p:cNvSpPr>
            <a:spLocks noChangeArrowheads="1"/>
          </p:cNvSpPr>
          <p:nvPr/>
        </p:nvSpPr>
        <p:spPr bwMode="auto">
          <a:xfrm>
            <a:off x="179512" y="855456"/>
            <a:ext cx="89644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Idrofoni larga banda (10 Hz - 70 kHz): SMID/</a:t>
            </a:r>
            <a:r>
              <a:rPr lang="it-IT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Aguatech</a:t>
            </a:r>
            <a:r>
              <a:rPr lang="it-IT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INFN, NATO-CMRE</a:t>
            </a:r>
          </a:p>
          <a:p>
            <a:pPr>
              <a:defRPr/>
            </a:pPr>
            <a:endParaRPr lang="it-IT" b="1" kern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0381" y="0"/>
            <a:ext cx="9144000" cy="716325"/>
          </a:xfrm>
        </p:spPr>
        <p:txBody>
          <a:bodyPr>
            <a:normAutofit/>
          </a:bodyPr>
          <a:lstStyle/>
          <a:p>
            <a:r>
              <a:rPr lang="it-IT" sz="2800" dirty="0" smtClean="0"/>
              <a:t>La nuova stazione </a:t>
            </a:r>
            <a:r>
              <a:rPr lang="it-IT" sz="2800" dirty="0" err="1" smtClean="0"/>
              <a:t>OnDE</a:t>
            </a:r>
            <a:r>
              <a:rPr lang="it-IT" sz="2800" dirty="0" smtClean="0"/>
              <a:t>-SMO al largo di </a:t>
            </a:r>
            <a:r>
              <a:rPr lang="it-IT" sz="2800" dirty="0" smtClean="0"/>
              <a:t>Catania (2017-)</a:t>
            </a:r>
            <a:endParaRPr lang="it-IT" sz="2800" dirty="0"/>
          </a:p>
        </p:txBody>
      </p:sp>
      <p:pic>
        <p:nvPicPr>
          <p:cNvPr id="1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4657" y="1492823"/>
            <a:ext cx="3758965" cy="202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0" name="Rectangle 5"/>
          <p:cNvSpPr>
            <a:spLocks noChangeArrowheads="1"/>
          </p:cNvSpPr>
          <p:nvPr/>
        </p:nvSpPr>
        <p:spPr bwMode="auto">
          <a:xfrm>
            <a:off x="4902994" y="1660556"/>
            <a:ext cx="3429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Variazione</a:t>
            </a:r>
            <a:r>
              <a:rPr kumimoji="0" lang="en-US" sz="1400" b="1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1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della</a:t>
            </a:r>
            <a:r>
              <a:rPr kumimoji="0" lang="en-US" sz="1400" b="1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1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sensibilità</a:t>
            </a:r>
            <a:r>
              <a:rPr kumimoji="0" lang="en-US" sz="1400" b="1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 </a:t>
            </a:r>
            <a:r>
              <a:rPr kumimoji="0" lang="en-US" sz="1400" b="1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funzione</a:t>
            </a:r>
            <a:r>
              <a:rPr kumimoji="0" lang="en-US" sz="1400" b="1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1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della</a:t>
            </a:r>
            <a:r>
              <a:rPr kumimoji="0" lang="en-US" sz="1400" b="1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1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pressione</a:t>
            </a:r>
            <a:endParaRPr kumimoji="0" lang="en-US" sz="1400" b="1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81" name="TextBox 1180"/>
          <p:cNvSpPr txBox="1"/>
          <p:nvPr/>
        </p:nvSpPr>
        <p:spPr>
          <a:xfrm>
            <a:off x="7096469" y="2288651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latin typeface="Arial" pitchFamily="34" charset="0"/>
                <a:cs typeface="Arial" pitchFamily="34" charset="0"/>
              </a:rPr>
              <a:t>300 Bar</a:t>
            </a:r>
            <a:endParaRPr lang="it-IT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2" name="TextBox 1181"/>
          <p:cNvSpPr txBox="1"/>
          <p:nvPr/>
        </p:nvSpPr>
        <p:spPr>
          <a:xfrm>
            <a:off x="7816563" y="2795012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latin typeface="Arial" pitchFamily="34" charset="0"/>
                <a:cs typeface="Arial" pitchFamily="34" charset="0"/>
              </a:rPr>
              <a:t>400 Bar</a:t>
            </a:r>
            <a:endParaRPr lang="it-IT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3" name="Rectangle 1182"/>
          <p:cNvSpPr/>
          <p:nvPr/>
        </p:nvSpPr>
        <p:spPr>
          <a:xfrm>
            <a:off x="5741897" y="2666476"/>
            <a:ext cx="820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≤ </a:t>
            </a:r>
            <a:r>
              <a:rPr lang="en-US" sz="1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±1 dB</a:t>
            </a:r>
            <a:endParaRPr lang="it-IT" sz="1400" b="1" kern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magine 1" descr="P30202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7" y="2697547"/>
            <a:ext cx="2480430" cy="33064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9512" y="1211838"/>
            <a:ext cx="32426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1F497D"/>
                </a:solidFill>
              </a:rPr>
              <a:t>Compionamento</a:t>
            </a:r>
            <a:r>
              <a:rPr lang="it-IT" b="1" dirty="0" smtClean="0">
                <a:solidFill>
                  <a:srgbClr val="1F497D"/>
                </a:solidFill>
              </a:rPr>
              <a:t> 192 kHz/24 bit</a:t>
            </a:r>
          </a:p>
          <a:p>
            <a:r>
              <a:rPr lang="it-IT" b="1" dirty="0" smtClean="0">
                <a:solidFill>
                  <a:srgbClr val="1F497D"/>
                </a:solidFill>
              </a:rPr>
              <a:t>4 canali sincroni (1 ns)</a:t>
            </a:r>
          </a:p>
          <a:p>
            <a:r>
              <a:rPr lang="it-IT" b="1" dirty="0" smtClean="0">
                <a:solidFill>
                  <a:srgbClr val="1F497D"/>
                </a:solidFill>
              </a:rPr>
              <a:t>GPS time </a:t>
            </a:r>
            <a:r>
              <a:rPr lang="it-IT" b="1" dirty="0" err="1" smtClean="0">
                <a:solidFill>
                  <a:srgbClr val="1F497D"/>
                </a:solidFill>
              </a:rPr>
              <a:t>stamping</a:t>
            </a:r>
            <a:r>
              <a:rPr lang="it-IT" b="1" dirty="0" smtClean="0">
                <a:solidFill>
                  <a:srgbClr val="1F497D"/>
                </a:solidFill>
              </a:rPr>
              <a:t> : </a:t>
            </a:r>
            <a:r>
              <a:rPr lang="it-IT" b="1" dirty="0" smtClean="0">
                <a:solidFill>
                  <a:srgbClr val="1F497D"/>
                </a:solidFill>
              </a:rPr>
              <a:t>GPS ± 1 </a:t>
            </a:r>
            <a:r>
              <a:rPr lang="it-IT" b="1" dirty="0" err="1" smtClean="0">
                <a:solidFill>
                  <a:srgbClr val="1F497D"/>
                </a:solidFill>
              </a:rPr>
              <a:t>us</a:t>
            </a:r>
            <a:r>
              <a:rPr lang="it-IT" b="1" dirty="0" smtClean="0">
                <a:solidFill>
                  <a:srgbClr val="1F497D"/>
                </a:solidFill>
              </a:rPr>
              <a:t> </a:t>
            </a:r>
          </a:p>
          <a:p>
            <a:r>
              <a:rPr lang="it-IT" b="1" dirty="0" smtClean="0">
                <a:solidFill>
                  <a:srgbClr val="1F497D"/>
                </a:solidFill>
              </a:rPr>
              <a:t>Sensibilità -173 dB re 1uPa</a:t>
            </a:r>
          </a:p>
          <a:p>
            <a:r>
              <a:rPr lang="it-IT" b="1" dirty="0" smtClean="0">
                <a:solidFill>
                  <a:srgbClr val="1F497D"/>
                </a:solidFill>
              </a:rPr>
              <a:t>Profondità </a:t>
            </a:r>
            <a:r>
              <a:rPr lang="it-IT" b="1" dirty="0" smtClean="0">
                <a:solidFill>
                  <a:srgbClr val="1F497D"/>
                </a:solidFill>
              </a:rPr>
              <a:t>operativa 3500 m</a:t>
            </a:r>
            <a:endParaRPr lang="it-IT" b="1" dirty="0">
              <a:solidFill>
                <a:srgbClr val="1F497D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23103" y="3562763"/>
            <a:ext cx="4302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90"/>
                </a:solidFill>
              </a:rPr>
              <a:t>Acquisizione 24/7: spettri di rumore</a:t>
            </a:r>
          </a:p>
          <a:p>
            <a:r>
              <a:rPr lang="it-IT" b="1" dirty="0" smtClean="0">
                <a:solidFill>
                  <a:srgbClr val="000090"/>
                </a:solidFill>
              </a:rPr>
              <a:t>File </a:t>
            </a:r>
            <a:r>
              <a:rPr lang="it-IT" b="1" dirty="0" err="1" smtClean="0">
                <a:solidFill>
                  <a:srgbClr val="000090"/>
                </a:solidFill>
              </a:rPr>
              <a:t>wav</a:t>
            </a:r>
            <a:r>
              <a:rPr lang="it-IT" b="1" dirty="0" smtClean="0">
                <a:solidFill>
                  <a:srgbClr val="000090"/>
                </a:solidFill>
              </a:rPr>
              <a:t> 4 canali registrati 5 minuti /ora</a:t>
            </a:r>
          </a:p>
          <a:p>
            <a:r>
              <a:rPr lang="it-IT" b="1" dirty="0" smtClean="0">
                <a:solidFill>
                  <a:srgbClr val="000090"/>
                </a:solidFill>
              </a:rPr>
              <a:t>Registrazione sotto trigger:</a:t>
            </a:r>
          </a:p>
          <a:p>
            <a:r>
              <a:rPr lang="it-IT" b="1" dirty="0">
                <a:solidFill>
                  <a:srgbClr val="000090"/>
                </a:solidFill>
              </a:rPr>
              <a:t>	</a:t>
            </a:r>
            <a:r>
              <a:rPr lang="it-IT" b="1" dirty="0" smtClean="0">
                <a:solidFill>
                  <a:srgbClr val="000090"/>
                </a:solidFill>
              </a:rPr>
              <a:t>capodogli, delfini , balenottere, </a:t>
            </a:r>
            <a:r>
              <a:rPr lang="it-IT" b="1" dirty="0" err="1" smtClean="0">
                <a:solidFill>
                  <a:srgbClr val="000090"/>
                </a:solidFill>
              </a:rPr>
              <a:t>airgun</a:t>
            </a:r>
            <a:r>
              <a:rPr lang="it-IT" b="1" dirty="0" smtClean="0">
                <a:solidFill>
                  <a:srgbClr val="000090"/>
                </a:solidFill>
              </a:rPr>
              <a:t> </a:t>
            </a:r>
            <a:endParaRPr lang="it-IT" b="1" dirty="0">
              <a:solidFill>
                <a:srgbClr val="00009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853512" y="4841519"/>
            <a:ext cx="5182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0090"/>
                </a:solidFill>
              </a:rPr>
              <a:t>Ri</a:t>
            </a:r>
            <a:r>
              <a:rPr lang="it-IT" b="1" dirty="0" smtClean="0">
                <a:solidFill>
                  <a:srgbClr val="000090"/>
                </a:solidFill>
              </a:rPr>
              <a:t>-a</a:t>
            </a:r>
            <a:r>
              <a:rPr lang="it-IT" b="1" dirty="0" smtClean="0">
                <a:solidFill>
                  <a:srgbClr val="000090"/>
                </a:solidFill>
              </a:rPr>
              <a:t>ttivata in </a:t>
            </a:r>
            <a:r>
              <a:rPr lang="it-IT" b="1" dirty="0" smtClean="0">
                <a:solidFill>
                  <a:srgbClr val="000090"/>
                </a:solidFill>
              </a:rPr>
              <a:t>Gennaio 2017</a:t>
            </a:r>
          </a:p>
          <a:p>
            <a:r>
              <a:rPr lang="it-IT" b="1" dirty="0">
                <a:solidFill>
                  <a:srgbClr val="000090"/>
                </a:solidFill>
              </a:rPr>
              <a:t>	</a:t>
            </a:r>
            <a:r>
              <a:rPr lang="it-IT" b="1" dirty="0" smtClean="0">
                <a:solidFill>
                  <a:srgbClr val="FF0000"/>
                </a:solidFill>
              </a:rPr>
              <a:t>Implementazione della </a:t>
            </a:r>
            <a:r>
              <a:rPr lang="it-IT" b="1" dirty="0" smtClean="0">
                <a:solidFill>
                  <a:srgbClr val="FF0000"/>
                </a:solidFill>
              </a:rPr>
              <a:t>marine </a:t>
            </a:r>
            <a:r>
              <a:rPr lang="it-IT" b="1" dirty="0" err="1">
                <a:solidFill>
                  <a:srgbClr val="FF0000"/>
                </a:solidFill>
              </a:rPr>
              <a:t>s</a:t>
            </a:r>
            <a:r>
              <a:rPr lang="it-IT" b="1" dirty="0" err="1" smtClean="0">
                <a:solidFill>
                  <a:srgbClr val="FF0000"/>
                </a:solidFill>
              </a:rPr>
              <a:t>trategy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in </a:t>
            </a:r>
            <a:r>
              <a:rPr lang="it-IT" b="1" dirty="0" smtClean="0">
                <a:solidFill>
                  <a:srgbClr val="FF0000"/>
                </a:solidFill>
              </a:rPr>
              <a:t>Italia</a:t>
            </a:r>
          </a:p>
          <a:p>
            <a:r>
              <a:rPr lang="it-IT" b="1" dirty="0">
                <a:solidFill>
                  <a:srgbClr val="FF0000"/>
                </a:solidFill>
              </a:rPr>
              <a:t>	i</a:t>
            </a:r>
            <a:r>
              <a:rPr lang="it-IT" b="1" dirty="0" smtClean="0">
                <a:solidFill>
                  <a:srgbClr val="FF0000"/>
                </a:solidFill>
              </a:rPr>
              <a:t>n convenzione con CNR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455" y="5136513"/>
            <a:ext cx="1022499" cy="86744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348" y="2666477"/>
            <a:ext cx="562902" cy="70925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435" y="2717591"/>
            <a:ext cx="627251" cy="673582"/>
          </a:xfrm>
          <a:prstGeom prst="rect">
            <a:avLst/>
          </a:prstGeom>
        </p:spPr>
      </p:pic>
      <p:pic>
        <p:nvPicPr>
          <p:cNvPr id="16" name="Picture 5" descr="logunipv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635436" y="1988165"/>
            <a:ext cx="627251" cy="600972"/>
          </a:xfrm>
          <a:prstGeom prst="rect">
            <a:avLst/>
          </a:prstGeom>
          <a:noFill/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047" y="2724866"/>
            <a:ext cx="1121927" cy="51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9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La nuova stazione </a:t>
            </a:r>
            <a:r>
              <a:rPr lang="it-IT" sz="2800" dirty="0" err="1" smtClean="0"/>
              <a:t>OnDE</a:t>
            </a:r>
            <a:r>
              <a:rPr lang="it-IT" sz="2800" dirty="0" smtClean="0"/>
              <a:t>-SMO al largo di Catania</a:t>
            </a:r>
            <a:endParaRPr lang="it-IT" sz="2800" dirty="0"/>
          </a:p>
        </p:txBody>
      </p:sp>
      <p:pic>
        <p:nvPicPr>
          <p:cNvPr id="6" name="Immagine 5" descr="onde2_0_0_3_17_03_20_06h_00_SW_Dolphin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44" y="3955017"/>
            <a:ext cx="4599803" cy="2419650"/>
          </a:xfrm>
          <a:prstGeom prst="rect">
            <a:avLst/>
          </a:prstGeom>
        </p:spPr>
      </p:pic>
      <p:pic>
        <p:nvPicPr>
          <p:cNvPr id="7" name="Immagine 6" descr="spectrum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444"/>
            <a:ext cx="4317581" cy="3241783"/>
          </a:xfrm>
          <a:prstGeom prst="rect">
            <a:avLst/>
          </a:prstGeom>
        </p:spPr>
      </p:pic>
      <p:pic>
        <p:nvPicPr>
          <p:cNvPr id="8" name="Immagine 7" descr="Spettrogr_SW_23_21_55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11" y="4060228"/>
            <a:ext cx="5912556" cy="2132710"/>
          </a:xfrm>
          <a:prstGeom prst="rect">
            <a:avLst/>
          </a:prstGeom>
        </p:spPr>
      </p:pic>
      <p:pic>
        <p:nvPicPr>
          <p:cNvPr id="9" name="Immagine 8" descr="spettrogramma_2017_02_22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24" y="1093916"/>
            <a:ext cx="5280754" cy="289246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938889" y="966917"/>
            <a:ext cx="272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Spettrogramma giornaliero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03955" y="1754317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Spettro 5’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31800" y="4291494"/>
            <a:ext cx="2402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Click </a:t>
            </a:r>
            <a:r>
              <a:rPr lang="it-IT" dirty="0" smtClean="0">
                <a:solidFill>
                  <a:srgbClr val="FFFF00"/>
                </a:solidFill>
              </a:rPr>
              <a:t>Delfini e capodogli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704645" y="4291494"/>
            <a:ext cx="172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Click Capodoglio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810061" y="1384985"/>
            <a:ext cx="154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Shipping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noise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54687" y="1075897"/>
            <a:ext cx="580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1 kHz</a:t>
            </a:r>
            <a:endParaRPr lang="it-IT" sz="14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2469786" y="1114314"/>
            <a:ext cx="853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Full band</a:t>
            </a:r>
            <a:endParaRPr lang="it-IT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8569325" y="3527425"/>
            <a:ext cx="54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50 dB</a:t>
            </a:r>
            <a:endParaRPr lang="it-IT" sz="12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8591293" y="2552700"/>
            <a:ext cx="61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150 dB</a:t>
            </a:r>
            <a:endParaRPr lang="it-IT" sz="12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8584499" y="2208249"/>
            <a:ext cx="54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50 dB</a:t>
            </a:r>
            <a:endParaRPr lang="it-IT" sz="12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8606467" y="1233524"/>
            <a:ext cx="618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150 dB</a:t>
            </a:r>
            <a:endParaRPr lang="it-IT" sz="12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7035428" y="1600428"/>
            <a:ext cx="853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</a:rPr>
              <a:t>Full band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308239" y="2675810"/>
            <a:ext cx="580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FFFF"/>
                </a:solidFill>
              </a:rPr>
              <a:t>1 kHz</a:t>
            </a:r>
            <a:endParaRPr lang="it-IT" sz="1400" dirty="0">
              <a:solidFill>
                <a:srgbClr val="FFFFFF"/>
              </a:solidFill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4704645" y="2123649"/>
            <a:ext cx="3184239" cy="0"/>
          </a:xfrm>
          <a:prstGeom prst="line">
            <a:avLst/>
          </a:prstGeom>
          <a:ln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4810061" y="1881745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2</a:t>
            </a:r>
            <a:r>
              <a:rPr lang="it-IT" sz="1200" dirty="0" smtClean="0">
                <a:solidFill>
                  <a:schemeClr val="bg1"/>
                </a:solidFill>
              </a:rPr>
              <a:t>0 kHz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21" y="1725953"/>
            <a:ext cx="2660864" cy="16952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7412" name="Titolo 5"/>
          <p:cNvSpPr>
            <a:spLocks noGrp="1"/>
          </p:cNvSpPr>
          <p:nvPr>
            <p:ph type="title"/>
          </p:nvPr>
        </p:nvSpPr>
        <p:spPr>
          <a:xfrm>
            <a:off x="373655" y="59867"/>
            <a:ext cx="8933258" cy="628146"/>
          </a:xfrm>
        </p:spPr>
        <p:txBody>
          <a:bodyPr>
            <a:noAutofit/>
          </a:bodyPr>
          <a:lstStyle/>
          <a:p>
            <a:r>
              <a:rPr lang="it-IT" sz="2400" dirty="0" smtClean="0">
                <a:latin typeface="Arial" charset="0"/>
              </a:rPr>
              <a:t>KM3NeT a Capo Passero: torre </a:t>
            </a:r>
            <a:r>
              <a:rPr lang="it-IT" sz="2400" dirty="0" smtClean="0">
                <a:latin typeface="Arial" charset="0"/>
              </a:rPr>
              <a:t>prototipo NEMO(2013-2014)</a:t>
            </a:r>
            <a:endParaRPr lang="it-IT" sz="2400" dirty="0">
              <a:latin typeface="Arial" charset="0"/>
            </a:endParaRPr>
          </a:p>
        </p:txBody>
      </p:sp>
      <p:pic>
        <p:nvPicPr>
          <p:cNvPr id="17413" name="Immagine 8" descr="Phase2_tower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3" y="1036116"/>
            <a:ext cx="2328678" cy="504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Segnaposto contenuto 2"/>
          <p:cNvSpPr txBox="1">
            <a:spLocks/>
          </p:cNvSpPr>
          <p:nvPr/>
        </p:nvSpPr>
        <p:spPr bwMode="auto">
          <a:xfrm>
            <a:off x="2693737" y="888666"/>
            <a:ext cx="6486775" cy="168491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7E070A"/>
                </a:solidFill>
                <a:latin typeface="+mn-lt"/>
                <a:ea typeface="+mn-ea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14990E"/>
                </a:solidFill>
                <a:latin typeface="+mn-lt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7F0B79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7F0B79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7F0B79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7F0B79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7F0B79"/>
                </a:solidFill>
                <a:latin typeface="+mn-lt"/>
                <a:ea typeface="+mn-ea"/>
              </a:defRPr>
            </a:lvl9pPr>
          </a:lstStyle>
          <a:p>
            <a:pPr algn="l">
              <a:defRPr/>
            </a:pPr>
            <a:r>
              <a:rPr lang="en-GB" sz="1800" b="1" dirty="0" err="1" smtClean="0">
                <a:solidFill>
                  <a:schemeClr val="tx2"/>
                </a:solidFill>
                <a:latin typeface="Calibri"/>
                <a:cs typeface="Calibri"/>
              </a:rPr>
              <a:t>Altezza</a:t>
            </a: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 450 </a:t>
            </a: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m, </a:t>
            </a:r>
            <a:r>
              <a:rPr lang="en-GB" sz="1800" b="1" dirty="0" err="1" smtClean="0">
                <a:solidFill>
                  <a:schemeClr val="tx2"/>
                </a:solidFill>
                <a:latin typeface="Calibri"/>
                <a:cs typeface="Calibri"/>
              </a:rPr>
              <a:t>distanza</a:t>
            </a: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chemeClr val="tx2"/>
                </a:solidFill>
                <a:latin typeface="Calibri"/>
                <a:cs typeface="Calibri"/>
              </a:rPr>
              <a:t>verticale</a:t>
            </a: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chemeClr val="tx2"/>
                </a:solidFill>
                <a:latin typeface="Calibri"/>
                <a:cs typeface="Calibri"/>
              </a:rPr>
              <a:t>tra</a:t>
            </a: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 I </a:t>
            </a:r>
            <a:r>
              <a:rPr lang="en-GB" sz="1800" b="1" dirty="0" err="1" smtClean="0">
                <a:solidFill>
                  <a:schemeClr val="tx2"/>
                </a:solidFill>
                <a:latin typeface="Calibri"/>
                <a:cs typeface="Calibri"/>
              </a:rPr>
              <a:t>sensori</a:t>
            </a: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: 40 m</a:t>
            </a:r>
          </a:p>
          <a:p>
            <a:pPr algn="l">
              <a:defRPr/>
            </a:pP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32 </a:t>
            </a:r>
            <a:r>
              <a:rPr lang="en-GB" sz="1800" b="1" dirty="0" err="1" smtClean="0">
                <a:solidFill>
                  <a:schemeClr val="tx2"/>
                </a:solidFill>
                <a:latin typeface="Calibri"/>
                <a:cs typeface="Calibri"/>
              </a:rPr>
              <a:t>sensori</a:t>
            </a: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chemeClr val="tx2"/>
                </a:solidFill>
                <a:latin typeface="Calibri"/>
                <a:cs typeface="Calibri"/>
              </a:rPr>
              <a:t>ottici</a:t>
            </a: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 (</a:t>
            </a:r>
            <a:r>
              <a:rPr lang="en-GB" sz="1800" b="1" dirty="0" err="1" smtClean="0">
                <a:solidFill>
                  <a:schemeClr val="tx2"/>
                </a:solidFill>
                <a:latin typeface="Calibri"/>
                <a:cs typeface="Calibri"/>
              </a:rPr>
              <a:t>neutrini</a:t>
            </a: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 e </a:t>
            </a:r>
            <a:r>
              <a:rPr lang="en-GB" sz="1800" b="1" dirty="0" err="1" smtClean="0">
                <a:solidFill>
                  <a:schemeClr val="tx2"/>
                </a:solidFill>
                <a:latin typeface="Calibri"/>
                <a:cs typeface="Calibri"/>
              </a:rPr>
              <a:t>bioulunesenza</a:t>
            </a: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) </a:t>
            </a:r>
          </a:p>
          <a:p>
            <a:pPr algn="l">
              <a:defRPr/>
            </a:pPr>
            <a:r>
              <a:rPr lang="en-GB" sz="1800" b="1" dirty="0">
                <a:solidFill>
                  <a:schemeClr val="tx2"/>
                </a:solidFill>
                <a:cs typeface="Calibri"/>
              </a:rPr>
              <a:t>12 </a:t>
            </a:r>
            <a:r>
              <a:rPr lang="en-GB" sz="1800" b="1" dirty="0" err="1">
                <a:solidFill>
                  <a:schemeClr val="tx2"/>
                </a:solidFill>
                <a:cs typeface="Calibri"/>
              </a:rPr>
              <a:t>idrofoni</a:t>
            </a:r>
            <a:r>
              <a:rPr lang="en-GB" sz="1800" b="1" dirty="0">
                <a:solidFill>
                  <a:schemeClr val="tx2"/>
                </a:solidFill>
                <a:cs typeface="Calibri"/>
              </a:rPr>
              <a:t> SMID</a:t>
            </a:r>
          </a:p>
          <a:p>
            <a:pPr algn="l">
              <a:defRPr/>
            </a:pP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CTD</a:t>
            </a: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, DCS, </a:t>
            </a:r>
            <a:r>
              <a:rPr lang="en-GB" sz="1800" b="1" dirty="0" err="1" smtClean="0">
                <a:solidFill>
                  <a:schemeClr val="tx2"/>
                </a:solidFill>
                <a:latin typeface="Calibri"/>
                <a:cs typeface="Calibri"/>
              </a:rPr>
              <a:t>trasmissometri</a:t>
            </a:r>
            <a:endParaRPr lang="en-GB" sz="1800" b="1" dirty="0" smtClean="0">
              <a:solidFill>
                <a:schemeClr val="tx2"/>
              </a:solidFill>
              <a:latin typeface="Calibri"/>
              <a:cs typeface="Calibri"/>
            </a:endParaRPr>
          </a:p>
          <a:p>
            <a:pPr algn="l">
              <a:defRPr/>
            </a:pPr>
            <a:r>
              <a:rPr lang="en-GB" sz="1800" b="1" dirty="0" smtClean="0">
                <a:solidFill>
                  <a:schemeClr val="tx2"/>
                </a:solidFill>
                <a:latin typeface="Calibri"/>
                <a:cs typeface="Calibri"/>
              </a:rPr>
              <a:t>Antenna AIS</a:t>
            </a:r>
            <a:endParaRPr lang="en-GB" sz="1800" b="1" dirty="0" smtClean="0">
              <a:solidFill>
                <a:schemeClr val="tx2"/>
              </a:solidFill>
              <a:latin typeface="Calibri"/>
              <a:cs typeface="Calibri"/>
            </a:endParaRPr>
          </a:p>
          <a:p>
            <a:pPr algn="l">
              <a:defRPr/>
            </a:pPr>
            <a:endParaRPr lang="en-GB" sz="1800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8" name="Immagine 5"/>
          <p:cNvPicPr/>
          <p:nvPr/>
        </p:nvPicPr>
        <p:blipFill>
          <a:blip r:embed="rId4"/>
          <a:stretch/>
        </p:blipFill>
        <p:spPr>
          <a:xfrm>
            <a:off x="3438345" y="3614146"/>
            <a:ext cx="4290625" cy="2452147"/>
          </a:xfrm>
          <a:prstGeom prst="rect">
            <a:avLst/>
          </a:prstGeom>
          <a:ln>
            <a:noFill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33" y="1036116"/>
            <a:ext cx="1121927" cy="51736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27155" y="2580930"/>
            <a:ext cx="2505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Spettri di rumore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Identificazione di cetacei</a:t>
            </a:r>
          </a:p>
          <a:p>
            <a:r>
              <a:rPr lang="it-IT" dirty="0" err="1" smtClean="0">
                <a:solidFill>
                  <a:srgbClr val="FF0000"/>
                </a:solidFill>
              </a:rPr>
              <a:t>Tracking</a:t>
            </a:r>
            <a:r>
              <a:rPr lang="it-IT" dirty="0" smtClean="0">
                <a:solidFill>
                  <a:srgbClr val="FF0000"/>
                </a:solidFill>
              </a:rPr>
              <a:t> sorgenti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701958" y="544880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Marine </a:t>
            </a:r>
            <a:r>
              <a:rPr lang="it-IT" dirty="0" err="1">
                <a:solidFill>
                  <a:srgbClr val="FF0000"/>
                </a:solidFill>
              </a:rPr>
              <a:t>S</a:t>
            </a:r>
            <a:r>
              <a:rPr lang="it-IT" dirty="0" err="1" smtClean="0">
                <a:solidFill>
                  <a:srgbClr val="FF0000"/>
                </a:solidFill>
              </a:rPr>
              <a:t>trategy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Idrofoni per </a:t>
            </a:r>
            <a:r>
              <a:rPr lang="it-IT" sz="2800" dirty="0" smtClean="0"/>
              <a:t>KM3NeT (2017/2018 + 15 anni)</a:t>
            </a:r>
            <a:endParaRPr lang="it-IT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2279" r="25288" b="4881"/>
          <a:stretch/>
        </p:blipFill>
        <p:spPr>
          <a:xfrm>
            <a:off x="434089" y="1023187"/>
            <a:ext cx="716279" cy="508055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322981" y="1023187"/>
            <a:ext cx="73379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2"/>
                </a:solidFill>
              </a:rPr>
              <a:t>24 Idrofoni Colmar:	Campionamento 192 kHz, 24 bit + </a:t>
            </a:r>
            <a:r>
              <a:rPr lang="it-IT" b="1" dirty="0" err="1" smtClean="0">
                <a:solidFill>
                  <a:schemeClr val="tx2"/>
                </a:solidFill>
              </a:rPr>
              <a:t>underwater</a:t>
            </a:r>
            <a:r>
              <a:rPr lang="it-IT" b="1" dirty="0" smtClean="0">
                <a:solidFill>
                  <a:schemeClr val="tx2"/>
                </a:solidFill>
              </a:rPr>
              <a:t> GPS</a:t>
            </a:r>
          </a:p>
          <a:p>
            <a:r>
              <a:rPr lang="it-IT" b="1" dirty="0" smtClean="0">
                <a:solidFill>
                  <a:schemeClr val="tx2"/>
                </a:solidFill>
              </a:rPr>
              <a:t>					Banda 10 Hz: 70 kHz, sensibilità -175 dB</a:t>
            </a:r>
          </a:p>
          <a:p>
            <a:r>
              <a:rPr lang="it-IT" b="1" dirty="0" smtClean="0">
                <a:solidFill>
                  <a:schemeClr val="tx2"/>
                </a:solidFill>
              </a:rPr>
              <a:t>1 idrofono alla base di ogni linea</a:t>
            </a:r>
          </a:p>
          <a:p>
            <a:r>
              <a:rPr lang="it-IT" b="1" dirty="0" smtClean="0">
                <a:solidFill>
                  <a:schemeClr val="tx2"/>
                </a:solidFill>
              </a:rPr>
              <a:t>1 idrofono su ogni Junction box</a:t>
            </a:r>
            <a:endParaRPr lang="it-IT" b="1" dirty="0">
              <a:solidFill>
                <a:schemeClr val="tx2"/>
              </a:solidFill>
            </a:endParaRPr>
          </a:p>
          <a:p>
            <a:r>
              <a:rPr lang="it-IT" b="1" dirty="0" smtClean="0">
                <a:solidFill>
                  <a:schemeClr val="tx2"/>
                </a:solidFill>
              </a:rPr>
              <a:t>25 anni di operazione a 3500 m di profondità </a:t>
            </a:r>
            <a:endParaRPr lang="it-IT" b="1" dirty="0">
              <a:solidFill>
                <a:schemeClr val="tx2"/>
              </a:solidFill>
            </a:endParaRPr>
          </a:p>
        </p:txBody>
      </p:sp>
      <p:pic>
        <p:nvPicPr>
          <p:cNvPr id="6" name="Immagine 5" descr="IMG_95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2" b="21601"/>
          <a:stretch/>
        </p:blipFill>
        <p:spPr>
          <a:xfrm>
            <a:off x="1463576" y="2777514"/>
            <a:ext cx="2491417" cy="1271132"/>
          </a:xfrm>
          <a:prstGeom prst="rect">
            <a:avLst/>
          </a:prstGeom>
        </p:spPr>
      </p:pic>
      <p:pic>
        <p:nvPicPr>
          <p:cNvPr id="18" name="Immagine 17" descr="05_INFN_05May16_Master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51" b="18955"/>
          <a:stretch/>
        </p:blipFill>
        <p:spPr>
          <a:xfrm>
            <a:off x="4160353" y="2423418"/>
            <a:ext cx="4935311" cy="3736660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4577373" y="2677654"/>
            <a:ext cx="4045836" cy="2999823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4739488" y="3139848"/>
            <a:ext cx="715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Fase 1</a:t>
            </a:r>
            <a:endParaRPr lang="it-IT" sz="1600" b="1" dirty="0">
              <a:solidFill>
                <a:srgbClr val="FF0000"/>
              </a:solidFill>
            </a:endParaRPr>
          </a:p>
        </p:txBody>
      </p:sp>
      <p:cxnSp>
        <p:nvCxnSpPr>
          <p:cNvPr id="21" name="Connettore 2 20"/>
          <p:cNvCxnSpPr/>
          <p:nvPr/>
        </p:nvCxnSpPr>
        <p:spPr>
          <a:xfrm>
            <a:off x="4577373" y="2780517"/>
            <a:ext cx="2874330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4739488" y="2785711"/>
            <a:ext cx="576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00FF"/>
                </a:solidFill>
              </a:rPr>
              <a:t>500 m</a:t>
            </a:r>
            <a:endParaRPr lang="it-IT" sz="1200" dirty="0">
              <a:solidFill>
                <a:srgbClr val="0000FF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029183" y="2829509"/>
            <a:ext cx="1087437" cy="246221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sz="1600" b="1" dirty="0" smtClean="0"/>
              <a:t>Cavo 100 km</a:t>
            </a:r>
            <a:endParaRPr lang="it-IT" sz="1600" b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5712743" y="4228340"/>
            <a:ext cx="182943" cy="246221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sz="1600" b="1" dirty="0" smtClean="0"/>
              <a:t>JB</a:t>
            </a:r>
            <a:endParaRPr lang="it-IT" sz="1600" b="1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7020106" y="3309125"/>
            <a:ext cx="160310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1600" b="1" dirty="0" smtClean="0"/>
              <a:t>Terminazione cavo</a:t>
            </a:r>
            <a:endParaRPr lang="it-IT" sz="1600" b="1" dirty="0"/>
          </a:p>
        </p:txBody>
      </p:sp>
      <p:sp>
        <p:nvSpPr>
          <p:cNvPr id="27" name="CasellaDiTesto 26"/>
          <p:cNvSpPr txBox="1"/>
          <p:nvPr/>
        </p:nvSpPr>
        <p:spPr>
          <a:xfrm flipH="1">
            <a:off x="6588109" y="4953767"/>
            <a:ext cx="1006062" cy="246221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600" b="1" dirty="0" smtClean="0"/>
              <a:t>DU2</a:t>
            </a:r>
            <a:endParaRPr lang="it-IT" sz="1600" b="1" dirty="0"/>
          </a:p>
        </p:txBody>
      </p:sp>
      <p:sp>
        <p:nvSpPr>
          <p:cNvPr id="28" name="CasellaDiTesto 27"/>
          <p:cNvSpPr txBox="1"/>
          <p:nvPr/>
        </p:nvSpPr>
        <p:spPr>
          <a:xfrm flipH="1">
            <a:off x="5821033" y="5329824"/>
            <a:ext cx="880297" cy="246221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600" b="1" dirty="0" smtClean="0"/>
              <a:t>DU1</a:t>
            </a:r>
            <a:endParaRPr lang="it-IT" sz="1600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6329284" y="3432235"/>
            <a:ext cx="182943" cy="246221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sz="1600" b="1" dirty="0" smtClean="0"/>
              <a:t>JB</a:t>
            </a:r>
            <a:endParaRPr lang="it-IT" sz="16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7878714" y="4995081"/>
            <a:ext cx="74449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1600" b="1" dirty="0" smtClean="0"/>
              <a:t>JB EMSO</a:t>
            </a:r>
            <a:endParaRPr lang="it-IT" sz="1600" b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1463576" y="4403000"/>
            <a:ext cx="27851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KM3NeT 2.0: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User Port per le scienze del mare e della terra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Junction Box EMSO 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5A7392"/>
              </a:clrFrom>
              <a:clrTo>
                <a:srgbClr val="5A739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3473" y="1443542"/>
            <a:ext cx="913327" cy="94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044" y="4993894"/>
            <a:ext cx="1069268" cy="10692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89" y="5065949"/>
            <a:ext cx="832896" cy="104944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453" y="5196303"/>
            <a:ext cx="699008" cy="750639"/>
          </a:xfrm>
          <a:prstGeom prst="rect">
            <a:avLst/>
          </a:prstGeom>
        </p:spPr>
      </p:pic>
      <p:pic>
        <p:nvPicPr>
          <p:cNvPr id="8" name="Picture 5" descr="logunipv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469332" y="5196303"/>
            <a:ext cx="627251" cy="600972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4467252" y="5762276"/>
            <a:ext cx="83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ARPAT</a:t>
            </a:r>
            <a:endParaRPr lang="it-IT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384153" y="579727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CIBRA</a:t>
            </a:r>
            <a:endParaRPr lang="it-IT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23" y="5114270"/>
            <a:ext cx="936087" cy="91546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5A7392"/>
              </a:clrFrom>
              <a:clrTo>
                <a:srgbClr val="5A739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4835" y="5117868"/>
            <a:ext cx="913327" cy="94529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5759" y="5105758"/>
            <a:ext cx="1252634" cy="84118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84323" y="935019"/>
            <a:ext cx="86002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chemeClr val="tx2"/>
                </a:solidFill>
              </a:rPr>
              <a:t>Grazie ai progetti KM3NeT ed EMSO e agli investimenti dell’INFN e dell’INGV sono state realizzate due infrastrutture cablate e osservatori sottomarini </a:t>
            </a:r>
            <a:r>
              <a:rPr lang="it-IT" dirty="0" smtClean="0">
                <a:solidFill>
                  <a:schemeClr val="tx2"/>
                </a:solidFill>
              </a:rPr>
              <a:t>multidisciplinari</a:t>
            </a:r>
            <a:endParaRPr lang="it-IT" dirty="0" smtClean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chemeClr val="tx2"/>
                </a:solidFill>
              </a:rPr>
              <a:t>Gli osservatori cablati sottomarini hanno dimostrato enormi potenzialità per la ricerca e per il monitoraggio acustico grazie alla possibilità di acquisire ed analizzare dati in tempo reale </a:t>
            </a:r>
            <a:r>
              <a:rPr lang="it-IT" dirty="0" smtClean="0">
                <a:solidFill>
                  <a:schemeClr val="tx2"/>
                </a:solidFill>
              </a:rPr>
              <a:t>in continuo</a:t>
            </a:r>
            <a:endParaRPr lang="it-IT" dirty="0" smtClean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chemeClr val="tx2"/>
                </a:solidFill>
              </a:rPr>
              <a:t>Serve: 1) un modello “standard” </a:t>
            </a:r>
            <a:r>
              <a:rPr lang="it-IT" dirty="0" smtClean="0">
                <a:solidFill>
                  <a:schemeClr val="tx2"/>
                </a:solidFill>
              </a:rPr>
              <a:t>per la propagazione del suono (batimetrie, dati oceanografici, confronto); 2) u</a:t>
            </a:r>
            <a:r>
              <a:rPr lang="it-IT" dirty="0" smtClean="0">
                <a:solidFill>
                  <a:schemeClr val="tx2"/>
                </a:solidFill>
              </a:rPr>
              <a:t>na </a:t>
            </a:r>
            <a:r>
              <a:rPr lang="it-IT" dirty="0" smtClean="0">
                <a:solidFill>
                  <a:schemeClr val="tx2"/>
                </a:solidFill>
              </a:rPr>
              <a:t>rete nazionale di monitoraggio acustico di osservatori cablati e osservatori semi-</a:t>
            </a:r>
            <a:r>
              <a:rPr lang="it-IT" dirty="0" smtClean="0">
                <a:solidFill>
                  <a:schemeClr val="tx2"/>
                </a:solidFill>
              </a:rPr>
              <a:t>permanenti. </a:t>
            </a:r>
            <a:r>
              <a:rPr lang="it-IT" dirty="0">
                <a:solidFill>
                  <a:schemeClr val="tx2"/>
                </a:solidFill>
              </a:rPr>
              <a:t>L</a:t>
            </a:r>
            <a:r>
              <a:rPr lang="it-IT" dirty="0" smtClean="0">
                <a:solidFill>
                  <a:schemeClr val="tx2"/>
                </a:solidFill>
              </a:rPr>
              <a:t>’Italia può già essere leader </a:t>
            </a:r>
            <a:r>
              <a:rPr lang="it-IT" dirty="0" smtClean="0">
                <a:solidFill>
                  <a:schemeClr val="tx2"/>
                </a:solidFill>
              </a:rPr>
              <a:t>in Europa nel campo dell’acustica sottomarina (Marine </a:t>
            </a:r>
            <a:r>
              <a:rPr lang="it-IT" dirty="0" err="1" smtClean="0">
                <a:solidFill>
                  <a:schemeClr val="tx2"/>
                </a:solidFill>
              </a:rPr>
              <a:t>Strategy</a:t>
            </a:r>
            <a:r>
              <a:rPr lang="it-IT" dirty="0" smtClean="0">
                <a:solidFill>
                  <a:schemeClr val="tx2"/>
                </a:solidFill>
              </a:rPr>
              <a:t> e Blue </a:t>
            </a:r>
            <a:r>
              <a:rPr lang="it-IT" dirty="0" err="1" smtClean="0">
                <a:solidFill>
                  <a:schemeClr val="tx2"/>
                </a:solidFill>
              </a:rPr>
              <a:t>Growth</a:t>
            </a:r>
            <a:r>
              <a:rPr lang="it-IT" dirty="0" smtClean="0">
                <a:solidFill>
                  <a:schemeClr val="tx2"/>
                </a:solidFill>
              </a:rPr>
              <a:t>)</a:t>
            </a:r>
            <a:endParaRPr lang="it-IT" dirty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chemeClr val="tx2"/>
                </a:solidFill>
              </a:rPr>
              <a:t>Infrastrutture e competenze di altissimo livello sono presenti </a:t>
            </a:r>
            <a:r>
              <a:rPr lang="it-IT" dirty="0" smtClean="0">
                <a:solidFill>
                  <a:schemeClr val="tx2"/>
                </a:solidFill>
              </a:rPr>
              <a:t>e sono in costruzione in Italia. </a:t>
            </a:r>
            <a:r>
              <a:rPr lang="it-IT" dirty="0">
                <a:solidFill>
                  <a:schemeClr val="tx2"/>
                </a:solidFill>
              </a:rPr>
              <a:t>V</a:t>
            </a:r>
            <a:r>
              <a:rPr lang="it-IT" dirty="0" smtClean="0">
                <a:solidFill>
                  <a:schemeClr val="tx2"/>
                </a:solidFill>
              </a:rPr>
              <a:t>alorizziamo </a:t>
            </a:r>
            <a:r>
              <a:rPr lang="it-IT" dirty="0" smtClean="0">
                <a:solidFill>
                  <a:schemeClr val="tx2"/>
                </a:solidFill>
              </a:rPr>
              <a:t>e difendiamo i “giovani” ricercatori </a:t>
            </a:r>
            <a:r>
              <a:rPr lang="it-IT" dirty="0" smtClean="0">
                <a:solidFill>
                  <a:schemeClr val="tx2"/>
                </a:solidFill>
              </a:rPr>
              <a:t>spesso precari.</a:t>
            </a:r>
          </a:p>
          <a:p>
            <a:pPr marL="285750" indent="-285750">
              <a:buFont typeface="Arial"/>
              <a:buChar char="•"/>
            </a:pPr>
            <a:endParaRPr lang="it-IT" dirty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Grazie alla Marina Militare e alle Capitanerie di Porto per il supporto e la collaborazione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0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2279" r="25288" b="4881"/>
          <a:stretch/>
        </p:blipFill>
        <p:spPr>
          <a:xfrm>
            <a:off x="8086165" y="1393651"/>
            <a:ext cx="670020" cy="4752444"/>
          </a:xfrm>
          <a:prstGeom prst="rect">
            <a:avLst/>
          </a:prstGeom>
        </p:spPr>
      </p:pic>
      <p:sp>
        <p:nvSpPr>
          <p:cNvPr id="48" name="Titolo 1"/>
          <p:cNvSpPr txBox="1">
            <a:spLocks/>
          </p:cNvSpPr>
          <p:nvPr/>
        </p:nvSpPr>
        <p:spPr>
          <a:xfrm>
            <a:off x="0" y="0"/>
            <a:ext cx="9144000" cy="71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/>
              <a:t>KM3NeT al largo di Capo Passero</a:t>
            </a:r>
            <a:endParaRPr lang="it-IT" sz="2800" baseline="30000" dirty="0"/>
          </a:p>
        </p:txBody>
      </p:sp>
      <p:sp>
        <p:nvSpPr>
          <p:cNvPr id="13" name="Rettangolo 12"/>
          <p:cNvSpPr/>
          <p:nvPr/>
        </p:nvSpPr>
        <p:spPr>
          <a:xfrm>
            <a:off x="186405" y="2007861"/>
            <a:ext cx="5581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60066"/>
              </a:buClr>
              <a:defRPr/>
            </a:pPr>
            <a:r>
              <a:rPr lang="en-US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230 </a:t>
            </a:r>
            <a:r>
              <a:rPr lang="en-US" dirty="0" err="1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Strutture</a:t>
            </a:r>
            <a:r>
              <a:rPr lang="en-US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dirty="0" err="1" smtClean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sottomarine</a:t>
            </a:r>
            <a:r>
              <a:rPr lang="en-US" dirty="0" smtClean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, </a:t>
            </a:r>
            <a:r>
              <a:rPr lang="en-US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130 </a:t>
            </a:r>
            <a:r>
              <a:rPr lang="en-US" dirty="0" err="1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mila</a:t>
            </a:r>
            <a:r>
              <a:rPr lang="en-US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dirty="0" err="1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sensori</a:t>
            </a:r>
            <a:r>
              <a:rPr lang="en-US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dirty="0" err="1" smtClean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ottici</a:t>
            </a:r>
            <a:endParaRPr lang="en-US" dirty="0">
              <a:solidFill>
                <a:srgbClr val="1F497D"/>
              </a:solidFill>
              <a:latin typeface="Arial"/>
              <a:ea typeface="ＭＳ Ｐゴシック" charset="-128"/>
              <a:cs typeface="Arial"/>
            </a:endParaRPr>
          </a:p>
          <a:p>
            <a:pPr>
              <a:buClr>
                <a:srgbClr val="660066"/>
              </a:buClr>
              <a:defRPr/>
            </a:pPr>
            <a:r>
              <a:rPr lang="en-US" dirty="0" smtClean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1 km</a:t>
            </a:r>
            <a:r>
              <a:rPr lang="en-US" baseline="30000" dirty="0" smtClean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3</a:t>
            </a:r>
            <a:r>
              <a:rPr lang="en-US" dirty="0" smtClean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 volume,</a:t>
            </a:r>
            <a:r>
              <a:rPr lang="en-US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dirty="0" smtClean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750 </a:t>
            </a:r>
            <a:r>
              <a:rPr lang="en-US" dirty="0" err="1" smtClean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metri</a:t>
            </a:r>
            <a:r>
              <a:rPr lang="en-US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dirty="0" smtClean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di </a:t>
            </a:r>
            <a:r>
              <a:rPr lang="en-US" dirty="0" err="1" smtClean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altezza</a:t>
            </a:r>
            <a:endParaRPr lang="en-US" dirty="0" smtClean="0">
              <a:solidFill>
                <a:srgbClr val="1F497D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6579" y="909407"/>
            <a:ext cx="8564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accent1"/>
                </a:solidFill>
              </a:rPr>
              <a:t>Telescopio per neutrini astrofisici di alta energia in fase di installazione al largo di Capo Passero: </a:t>
            </a:r>
            <a:r>
              <a:rPr lang="it-IT" sz="2000" dirty="0">
                <a:solidFill>
                  <a:schemeClr val="accent1"/>
                </a:solidFill>
              </a:rPr>
              <a:t> </a:t>
            </a:r>
            <a:r>
              <a:rPr lang="it-IT" sz="2000" dirty="0" smtClean="0">
                <a:solidFill>
                  <a:schemeClr val="accent1"/>
                </a:solidFill>
              </a:rPr>
              <a:t>3500 m di profondità, 100 km dalla costa</a:t>
            </a:r>
            <a:endParaRPr lang="it-IT" sz="2000" dirty="0">
              <a:solidFill>
                <a:schemeClr val="accent1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4"/>
          <a:srcRect l="25697" r="23492"/>
          <a:stretch/>
        </p:blipFill>
        <p:spPr>
          <a:xfrm>
            <a:off x="6191550" y="4193311"/>
            <a:ext cx="1510412" cy="167062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86405" y="1617293"/>
            <a:ext cx="236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3366FF"/>
                </a:solidFill>
              </a:rPr>
              <a:t>300 ricercatori Europei</a:t>
            </a:r>
            <a:endParaRPr lang="it-IT" b="1" dirty="0">
              <a:solidFill>
                <a:srgbClr val="3366FF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8867533" y="1352953"/>
            <a:ext cx="0" cy="463446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 rot="5400000">
            <a:off x="8654755" y="3305232"/>
            <a:ext cx="77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750 m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clrChange>
              <a:clrFrom>
                <a:srgbClr val="5A7392"/>
              </a:clrFrom>
              <a:clrTo>
                <a:srgbClr val="5A739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1290" y="2170858"/>
            <a:ext cx="1157111" cy="11976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05" y="2769663"/>
            <a:ext cx="5809877" cy="327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1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1"/>
          <p:cNvSpPr txBox="1">
            <a:spLocks/>
          </p:cNvSpPr>
          <p:nvPr/>
        </p:nvSpPr>
        <p:spPr>
          <a:xfrm>
            <a:off x="0" y="0"/>
            <a:ext cx="9144000" cy="71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/>
              <a:t>Le infrastrutture sottomarine dei LNS-INFN</a:t>
            </a:r>
            <a:endParaRPr lang="it-IT" sz="2800" dirty="0"/>
          </a:p>
        </p:txBody>
      </p:sp>
      <p:pic>
        <p:nvPicPr>
          <p:cNvPr id="13" name="Immagine 77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7315" r="25702" b="7939"/>
          <a:stretch>
            <a:fillRect/>
          </a:stretch>
        </p:blipFill>
        <p:spPr bwMode="auto">
          <a:xfrm>
            <a:off x="366966" y="2151779"/>
            <a:ext cx="3779837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784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553" y="4761629"/>
            <a:ext cx="165576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2" descr="DSCN06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3" b="22903"/>
          <a:stretch>
            <a:fillRect/>
          </a:stretch>
        </p:blipFill>
        <p:spPr bwMode="auto">
          <a:xfrm>
            <a:off x="4146803" y="2195058"/>
            <a:ext cx="172878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L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2" b="3375"/>
          <a:stretch>
            <a:fillRect/>
          </a:stretch>
        </p:blipFill>
        <p:spPr bwMode="auto">
          <a:xfrm>
            <a:off x="1012590" y="2948381"/>
            <a:ext cx="1950426" cy="109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778" y="4042492"/>
            <a:ext cx="3603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ttore 2 73"/>
          <p:cNvCxnSpPr>
            <a:cxnSpLocks noChangeShapeType="1"/>
            <a:endCxn id="17" idx="1"/>
          </p:cNvCxnSpPr>
          <p:nvPr/>
        </p:nvCxnSpPr>
        <p:spPr bwMode="auto">
          <a:xfrm>
            <a:off x="3464178" y="4401267"/>
            <a:ext cx="863600" cy="4048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asellaDiTesto 106"/>
          <p:cNvSpPr txBox="1">
            <a:spLocks noChangeArrowheads="1"/>
          </p:cNvSpPr>
          <p:nvPr/>
        </p:nvSpPr>
        <p:spPr bwMode="auto">
          <a:xfrm>
            <a:off x="3212672" y="1813225"/>
            <a:ext cx="2710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 dirty="0"/>
              <a:t>Catania </a:t>
            </a:r>
            <a:r>
              <a:rPr lang="it-IT" sz="1600" b="1" dirty="0" err="1"/>
              <a:t>Shore</a:t>
            </a:r>
            <a:r>
              <a:rPr lang="it-IT" sz="1600" b="1" dirty="0"/>
              <a:t> </a:t>
            </a:r>
            <a:r>
              <a:rPr lang="it-IT" sz="1600" b="1" dirty="0" err="1" smtClean="0"/>
              <a:t>Laboratory</a:t>
            </a:r>
            <a:endParaRPr lang="it-IT" sz="1600" b="1" dirty="0"/>
          </a:p>
        </p:txBody>
      </p:sp>
      <p:sp>
        <p:nvSpPr>
          <p:cNvPr id="29" name="CasellaDiTesto 107"/>
          <p:cNvSpPr txBox="1">
            <a:spLocks noChangeArrowheads="1"/>
          </p:cNvSpPr>
          <p:nvPr/>
        </p:nvSpPr>
        <p:spPr bwMode="auto">
          <a:xfrm>
            <a:off x="2262079" y="5723069"/>
            <a:ext cx="33393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 dirty="0"/>
              <a:t>Capo Passero </a:t>
            </a:r>
            <a:r>
              <a:rPr lang="it-IT" sz="1600" b="1" dirty="0" err="1"/>
              <a:t>Shore</a:t>
            </a:r>
            <a:r>
              <a:rPr lang="it-IT" sz="1600" b="1" dirty="0"/>
              <a:t> </a:t>
            </a:r>
            <a:r>
              <a:rPr lang="it-IT" sz="1600" b="1" dirty="0" err="1" smtClean="0"/>
              <a:t>Laboratory</a:t>
            </a:r>
            <a:endParaRPr lang="it-IT" sz="1600" b="1" dirty="0"/>
          </a:p>
        </p:txBody>
      </p:sp>
      <p:pic>
        <p:nvPicPr>
          <p:cNvPr id="30" name="Immagin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78" y="3299542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e 30"/>
          <p:cNvSpPr/>
          <p:nvPr/>
        </p:nvSpPr>
        <p:spPr>
          <a:xfrm>
            <a:off x="3283203" y="4236167"/>
            <a:ext cx="215900" cy="215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2" name="Ovale 31"/>
          <p:cNvSpPr/>
          <p:nvPr/>
        </p:nvSpPr>
        <p:spPr>
          <a:xfrm>
            <a:off x="3453474" y="3385212"/>
            <a:ext cx="215900" cy="215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33" name="Connettore 2 91"/>
          <p:cNvCxnSpPr>
            <a:cxnSpLocks noChangeShapeType="1"/>
          </p:cNvCxnSpPr>
          <p:nvPr/>
        </p:nvCxnSpPr>
        <p:spPr bwMode="auto">
          <a:xfrm>
            <a:off x="3684841" y="3515442"/>
            <a:ext cx="869950" cy="952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onnettore 1 46079"/>
          <p:cNvCxnSpPr>
            <a:cxnSpLocks noChangeShapeType="1"/>
            <a:stCxn id="38" idx="4"/>
            <a:endCxn id="31" idx="0"/>
          </p:cNvCxnSpPr>
          <p:nvPr/>
        </p:nvCxnSpPr>
        <p:spPr bwMode="auto">
          <a:xfrm>
            <a:off x="3246691" y="3515442"/>
            <a:ext cx="144462" cy="7207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CasellaDiTesto 46092"/>
          <p:cNvSpPr txBox="1">
            <a:spLocks noChangeArrowheads="1"/>
          </p:cNvSpPr>
          <p:nvPr/>
        </p:nvSpPr>
        <p:spPr bwMode="auto">
          <a:xfrm>
            <a:off x="1987803" y="2147017"/>
            <a:ext cx="1159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 dirty="0"/>
              <a:t>10 </a:t>
            </a:r>
            <a:r>
              <a:rPr lang="it-IT" sz="1400" b="1" dirty="0" err="1"/>
              <a:t>Gbit</a:t>
            </a:r>
            <a:r>
              <a:rPr lang="it-IT" sz="1400" b="1" dirty="0"/>
              <a:t> </a:t>
            </a:r>
            <a:r>
              <a:rPr lang="it-IT" sz="1400" b="1" dirty="0" smtClean="0"/>
              <a:t>link</a:t>
            </a:r>
            <a:endParaRPr lang="it-IT" sz="1400" b="1" dirty="0"/>
          </a:p>
        </p:txBody>
      </p:sp>
      <p:sp>
        <p:nvSpPr>
          <p:cNvPr id="36" name="CasellaDiTesto 112"/>
          <p:cNvSpPr txBox="1">
            <a:spLocks noChangeArrowheads="1"/>
          </p:cNvSpPr>
          <p:nvPr/>
        </p:nvSpPr>
        <p:spPr bwMode="auto">
          <a:xfrm>
            <a:off x="3356228" y="3875804"/>
            <a:ext cx="1055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 dirty="0"/>
              <a:t>1 </a:t>
            </a:r>
            <a:r>
              <a:rPr lang="it-IT" sz="1400" b="1" dirty="0" err="1"/>
              <a:t>Gbit</a:t>
            </a:r>
            <a:r>
              <a:rPr lang="it-IT" sz="1400" b="1" dirty="0"/>
              <a:t> link</a:t>
            </a:r>
          </a:p>
        </p:txBody>
      </p:sp>
      <p:cxnSp>
        <p:nvCxnSpPr>
          <p:cNvPr id="37" name="Connettore 1 101"/>
          <p:cNvCxnSpPr>
            <a:cxnSpLocks noChangeShapeType="1"/>
          </p:cNvCxnSpPr>
          <p:nvPr/>
        </p:nvCxnSpPr>
        <p:spPr bwMode="auto">
          <a:xfrm>
            <a:off x="3049047" y="2147017"/>
            <a:ext cx="179388" cy="11525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ale 37"/>
          <p:cNvSpPr/>
          <p:nvPr/>
        </p:nvSpPr>
        <p:spPr>
          <a:xfrm>
            <a:off x="3138741" y="3299542"/>
            <a:ext cx="215900" cy="215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0" name="CasellaDiTesto 93"/>
          <p:cNvSpPr txBox="1">
            <a:spLocks noChangeArrowheads="1"/>
          </p:cNvSpPr>
          <p:nvPr/>
        </p:nvSpPr>
        <p:spPr bwMode="auto">
          <a:xfrm>
            <a:off x="251524" y="2195058"/>
            <a:ext cx="113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 dirty="0"/>
              <a:t>INFN </a:t>
            </a:r>
            <a:r>
              <a:rPr lang="it-IT" sz="1600" b="1" dirty="0" smtClean="0"/>
              <a:t>LNS</a:t>
            </a:r>
            <a:endParaRPr lang="it-IT" sz="1600" b="1" dirty="0"/>
          </a:p>
        </p:txBody>
      </p:sp>
      <p:cxnSp>
        <p:nvCxnSpPr>
          <p:cNvPr id="41" name="Connettore 1 46079"/>
          <p:cNvCxnSpPr>
            <a:cxnSpLocks noChangeShapeType="1"/>
            <a:stCxn id="38" idx="5"/>
            <a:endCxn id="32" idx="0"/>
          </p:cNvCxnSpPr>
          <p:nvPr/>
        </p:nvCxnSpPr>
        <p:spPr bwMode="auto">
          <a:xfrm flipV="1">
            <a:off x="3323023" y="3385212"/>
            <a:ext cx="238401" cy="9861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CasellaDiTesto 112"/>
          <p:cNvSpPr txBox="1">
            <a:spLocks noChangeArrowheads="1"/>
          </p:cNvSpPr>
          <p:nvPr/>
        </p:nvSpPr>
        <p:spPr bwMode="auto">
          <a:xfrm>
            <a:off x="3356228" y="3022243"/>
            <a:ext cx="1055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 dirty="0"/>
              <a:t>1 </a:t>
            </a:r>
            <a:r>
              <a:rPr lang="it-IT" sz="1400" b="1" dirty="0" err="1"/>
              <a:t>Gbit</a:t>
            </a:r>
            <a:r>
              <a:rPr lang="it-IT" sz="1400" b="1" dirty="0"/>
              <a:t> link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12590" y="1827611"/>
            <a:ext cx="90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GARR-X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906269" y="3860613"/>
            <a:ext cx="892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1F497D"/>
                </a:solidFill>
              </a:rPr>
              <a:t>2100 m</a:t>
            </a:r>
          </a:p>
          <a:p>
            <a:r>
              <a:rPr lang="it-IT" b="1" dirty="0" smtClean="0">
                <a:solidFill>
                  <a:srgbClr val="1F497D"/>
                </a:solidFill>
              </a:rPr>
              <a:t>25 km</a:t>
            </a:r>
            <a:endParaRPr lang="it-IT" b="1" dirty="0">
              <a:solidFill>
                <a:srgbClr val="1F497D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4688141" y="4970268"/>
            <a:ext cx="892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1F497D"/>
                </a:solidFill>
              </a:rPr>
              <a:t>3</a:t>
            </a:r>
            <a:r>
              <a:rPr lang="it-IT" b="1" dirty="0" smtClean="0">
                <a:solidFill>
                  <a:srgbClr val="1F497D"/>
                </a:solidFill>
              </a:rPr>
              <a:t>500 m</a:t>
            </a:r>
          </a:p>
          <a:p>
            <a:r>
              <a:rPr lang="it-IT" b="1" dirty="0" smtClean="0">
                <a:solidFill>
                  <a:srgbClr val="1F497D"/>
                </a:solidFill>
              </a:rPr>
              <a:t>100 km</a:t>
            </a:r>
            <a:endParaRPr lang="it-IT" b="1" dirty="0">
              <a:solidFill>
                <a:srgbClr val="1F497D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1106" y="946688"/>
            <a:ext cx="8664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Due Infrastrutture sottomarine cablate al largo di Catania e di Portopalo di Capo Passero. </a:t>
            </a:r>
          </a:p>
          <a:p>
            <a:r>
              <a:rPr lang="it-IT" dirty="0">
                <a:solidFill>
                  <a:schemeClr val="tx2"/>
                </a:solidFill>
              </a:rPr>
              <a:t>Connesse a due laboratori di terra, a loro volta connessi ai LNS-INFN.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798874" y="3160658"/>
            <a:ext cx="2647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Attivo dal 2005</a:t>
            </a:r>
          </a:p>
          <a:p>
            <a:r>
              <a:rPr lang="it-IT" dirty="0" smtClean="0"/>
              <a:t>co-gestito con INGV</a:t>
            </a:r>
          </a:p>
          <a:p>
            <a:r>
              <a:rPr lang="it-IT" dirty="0" smtClean="0"/>
              <a:t>Primo nodo EMSO cablato </a:t>
            </a:r>
            <a:endParaRPr lang="it-IT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6052874" y="5138293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Attivo dal 2012</a:t>
            </a:r>
          </a:p>
          <a:p>
            <a:r>
              <a:rPr lang="it-IT" dirty="0" smtClean="0"/>
              <a:t>Sito di KM3NeT</a:t>
            </a:r>
          </a:p>
          <a:p>
            <a:r>
              <a:rPr lang="it-IT" dirty="0" smtClean="0"/>
              <a:t>Nodo EMSO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331988" y="1961444"/>
            <a:ext cx="2476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</a:rPr>
              <a:t>Gateways</a:t>
            </a:r>
            <a:r>
              <a:rPr lang="it-IT" sz="2000" dirty="0" smtClean="0">
                <a:solidFill>
                  <a:srgbClr val="FF0000"/>
                </a:solidFill>
              </a:rPr>
              <a:t> to </a:t>
            </a:r>
            <a:r>
              <a:rPr lang="it-IT" sz="2000" dirty="0" err="1" smtClean="0">
                <a:solidFill>
                  <a:srgbClr val="FF0000"/>
                </a:solidFill>
              </a:rPr>
              <a:t>deep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sea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93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1"/>
          <p:cNvSpPr txBox="1">
            <a:spLocks/>
          </p:cNvSpPr>
          <p:nvPr/>
        </p:nvSpPr>
        <p:spPr>
          <a:xfrm>
            <a:off x="0" y="0"/>
            <a:ext cx="9144000" cy="71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/>
              <a:t>Il nodo di Catania</a:t>
            </a:r>
            <a:endParaRPr lang="it-IT" sz="2800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 b="8460"/>
          <a:stretch/>
        </p:blipFill>
        <p:spPr bwMode="auto">
          <a:xfrm>
            <a:off x="0" y="970265"/>
            <a:ext cx="9144000" cy="506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L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412875"/>
            <a:ext cx="2346325" cy="170338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val 45"/>
          <p:cNvSpPr/>
          <p:nvPr/>
        </p:nvSpPr>
        <p:spPr>
          <a:xfrm>
            <a:off x="3679825" y="3700463"/>
            <a:ext cx="214313" cy="214312"/>
          </a:xfrm>
          <a:prstGeom prst="ellipse">
            <a:avLst/>
          </a:prstGeom>
          <a:solidFill>
            <a:srgbClr val="FFC0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44" name="Elbow Connector 46"/>
          <p:cNvCxnSpPr>
            <a:endCxn id="43" idx="2"/>
          </p:cNvCxnSpPr>
          <p:nvPr/>
        </p:nvCxnSpPr>
        <p:spPr>
          <a:xfrm flipV="1">
            <a:off x="2627313" y="3808413"/>
            <a:ext cx="1052512" cy="473075"/>
          </a:xfrm>
          <a:prstGeom prst="bentConnector3">
            <a:avLst>
              <a:gd name="adj1" fmla="val 7919"/>
            </a:avLst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55"/>
          <p:cNvSpPr txBox="1">
            <a:spLocks noChangeArrowheads="1"/>
          </p:cNvSpPr>
          <p:nvPr/>
        </p:nvSpPr>
        <p:spPr bwMode="auto">
          <a:xfrm rot="2378977">
            <a:off x="3670300" y="4102100"/>
            <a:ext cx="652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cs typeface="Arial" charset="0"/>
              </a:rPr>
              <a:t>5 km</a:t>
            </a:r>
          </a:p>
        </p:txBody>
      </p:sp>
      <p:cxnSp>
        <p:nvCxnSpPr>
          <p:cNvPr id="46" name="Straight Arrow Connector 59"/>
          <p:cNvCxnSpPr>
            <a:stCxn id="43" idx="5"/>
          </p:cNvCxnSpPr>
          <p:nvPr/>
        </p:nvCxnSpPr>
        <p:spPr>
          <a:xfrm rot="16200000" flipH="1">
            <a:off x="3978275" y="3767138"/>
            <a:ext cx="557213" cy="788987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82" descr="DSCN06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5" b="13841"/>
          <a:stretch>
            <a:fillRect/>
          </a:stretch>
        </p:blipFill>
        <p:spPr bwMode="auto">
          <a:xfrm>
            <a:off x="322263" y="3781425"/>
            <a:ext cx="2305050" cy="13033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Lightning Bolt 61"/>
          <p:cNvSpPr/>
          <p:nvPr/>
        </p:nvSpPr>
        <p:spPr>
          <a:xfrm flipH="1" flipV="1">
            <a:off x="250825" y="2636838"/>
            <a:ext cx="500063" cy="1285875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9" name="TextBox 63"/>
          <p:cNvSpPr txBox="1">
            <a:spLocks noChangeArrowheads="1"/>
          </p:cNvSpPr>
          <p:nvPr/>
        </p:nvSpPr>
        <p:spPr bwMode="auto">
          <a:xfrm>
            <a:off x="2770188" y="3811588"/>
            <a:ext cx="7667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cs typeface="Arial" charset="0"/>
              </a:rPr>
              <a:t>20 km</a:t>
            </a:r>
          </a:p>
        </p:txBody>
      </p:sp>
      <p:sp>
        <p:nvSpPr>
          <p:cNvPr id="50" name="TextBox 69"/>
          <p:cNvSpPr txBox="1">
            <a:spLocks noChangeArrowheads="1"/>
          </p:cNvSpPr>
          <p:nvPr/>
        </p:nvSpPr>
        <p:spPr bwMode="auto">
          <a:xfrm rot="19127287">
            <a:off x="3744913" y="3205163"/>
            <a:ext cx="652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cs typeface="Arial" charset="0"/>
              </a:rPr>
              <a:t>5 km</a:t>
            </a:r>
          </a:p>
        </p:txBody>
      </p:sp>
      <p:cxnSp>
        <p:nvCxnSpPr>
          <p:cNvPr id="51" name="Straight Arrow Connector 70"/>
          <p:cNvCxnSpPr>
            <a:stCxn id="43" idx="7"/>
          </p:cNvCxnSpPr>
          <p:nvPr/>
        </p:nvCxnSpPr>
        <p:spPr>
          <a:xfrm rot="5400000" flipH="1" flipV="1">
            <a:off x="3952082" y="3147219"/>
            <a:ext cx="495300" cy="674687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magine 2" descr="P302028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9619" r="24367" b="9038"/>
          <a:stretch>
            <a:fillRect/>
          </a:stretch>
        </p:blipFill>
        <p:spPr bwMode="auto">
          <a:xfrm>
            <a:off x="7552205" y="4005684"/>
            <a:ext cx="1433035" cy="19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magine 3" descr="P223024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44688"/>
            <a:ext cx="255587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CasellaDiTesto 1"/>
          <p:cNvSpPr txBox="1">
            <a:spLocks noChangeArrowheads="1"/>
          </p:cNvSpPr>
          <p:nvPr/>
        </p:nvSpPr>
        <p:spPr bwMode="auto">
          <a:xfrm>
            <a:off x="7142863" y="1873250"/>
            <a:ext cx="19129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 dirty="0" smtClean="0">
                <a:solidFill>
                  <a:schemeClr val="bg1"/>
                </a:solidFill>
              </a:rPr>
              <a:t>Branca Nord</a:t>
            </a:r>
          </a:p>
          <a:p>
            <a:pPr eaLnBrk="1" hangingPunct="1"/>
            <a:r>
              <a:rPr lang="it-IT" sz="1400" b="1" dirty="0">
                <a:solidFill>
                  <a:schemeClr val="bg1"/>
                </a:solidFill>
              </a:rPr>
              <a:t>s</a:t>
            </a:r>
            <a:r>
              <a:rPr lang="it-IT" sz="1400" b="1" dirty="0" smtClean="0">
                <a:solidFill>
                  <a:schemeClr val="bg1"/>
                </a:solidFill>
              </a:rPr>
              <a:t>tazione </a:t>
            </a:r>
            <a:r>
              <a:rPr lang="it-IT" sz="1400" b="1" dirty="0" err="1" smtClean="0">
                <a:solidFill>
                  <a:schemeClr val="bg1"/>
                </a:solidFill>
              </a:rPr>
              <a:t>multiparmetrica</a:t>
            </a:r>
            <a:r>
              <a:rPr lang="it-IT" sz="1400" b="1" dirty="0" smtClean="0">
                <a:solidFill>
                  <a:schemeClr val="bg1"/>
                </a:solidFill>
              </a:rPr>
              <a:t> SN1</a:t>
            </a:r>
          </a:p>
        </p:txBody>
      </p:sp>
      <p:sp>
        <p:nvSpPr>
          <p:cNvPr id="56" name="TextBox 42"/>
          <p:cNvSpPr txBox="1">
            <a:spLocks noChangeArrowheads="1"/>
          </p:cNvSpPr>
          <p:nvPr/>
        </p:nvSpPr>
        <p:spPr bwMode="auto">
          <a:xfrm>
            <a:off x="395288" y="5084763"/>
            <a:ext cx="2620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 dirty="0">
                <a:solidFill>
                  <a:srgbClr val="002060"/>
                </a:solidFill>
                <a:cs typeface="Arial" charset="0"/>
              </a:rPr>
              <a:t>LNS Test Site </a:t>
            </a:r>
            <a:r>
              <a:rPr lang="it-IT" sz="1600" b="1" dirty="0" err="1">
                <a:solidFill>
                  <a:srgbClr val="002060"/>
                </a:solidFill>
                <a:cs typeface="Arial" charset="0"/>
              </a:rPr>
              <a:t>Laboratory</a:t>
            </a:r>
            <a:endParaRPr lang="it-IT" sz="1600" b="1" dirty="0">
              <a:solidFill>
                <a:srgbClr val="002060"/>
              </a:solidFill>
              <a:cs typeface="Arial" charset="0"/>
            </a:endParaRPr>
          </a:p>
          <a:p>
            <a:pPr eaLnBrk="1" hangingPunct="1"/>
            <a:r>
              <a:rPr lang="it-IT" sz="1600" b="1" dirty="0" err="1">
                <a:solidFill>
                  <a:srgbClr val="002060"/>
                </a:solidFill>
                <a:cs typeface="Arial" charset="0"/>
              </a:rPr>
              <a:t>at</a:t>
            </a:r>
            <a:r>
              <a:rPr lang="it-IT" sz="1600" b="1" dirty="0">
                <a:solidFill>
                  <a:srgbClr val="002060"/>
                </a:solidFill>
                <a:cs typeface="Arial" charset="0"/>
              </a:rPr>
              <a:t> the </a:t>
            </a:r>
            <a:r>
              <a:rPr lang="it-IT" sz="1600" b="1" dirty="0" err="1">
                <a:solidFill>
                  <a:srgbClr val="002060"/>
                </a:solidFill>
                <a:cs typeface="Arial" charset="0"/>
              </a:rPr>
              <a:t>port</a:t>
            </a:r>
            <a:r>
              <a:rPr lang="it-IT" sz="1600" b="1" dirty="0">
                <a:solidFill>
                  <a:srgbClr val="002060"/>
                </a:solidFill>
                <a:cs typeface="Arial" charset="0"/>
              </a:rPr>
              <a:t> of Catania</a:t>
            </a:r>
          </a:p>
        </p:txBody>
      </p:sp>
      <p:sp>
        <p:nvSpPr>
          <p:cNvPr id="57" name="TextBox 43"/>
          <p:cNvSpPr txBox="1">
            <a:spLocks noChangeArrowheads="1"/>
          </p:cNvSpPr>
          <p:nvPr/>
        </p:nvSpPr>
        <p:spPr bwMode="auto">
          <a:xfrm>
            <a:off x="323850" y="1412875"/>
            <a:ext cx="2143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solidFill>
                  <a:srgbClr val="002060"/>
                </a:solidFill>
                <a:cs typeface="Arial" charset="0"/>
              </a:rPr>
              <a:t>LNS-INFN Catania</a:t>
            </a:r>
          </a:p>
        </p:txBody>
      </p:sp>
      <p:sp>
        <p:nvSpPr>
          <p:cNvPr id="58" name="Rectangle 44"/>
          <p:cNvSpPr>
            <a:spLocks noChangeArrowheads="1"/>
          </p:cNvSpPr>
          <p:nvPr/>
        </p:nvSpPr>
        <p:spPr bwMode="auto">
          <a:xfrm>
            <a:off x="571500" y="3116263"/>
            <a:ext cx="2794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  <a:cs typeface="Arial" charset="0"/>
              </a:rPr>
              <a:t>1 </a:t>
            </a:r>
            <a:r>
              <a:rPr lang="it-IT" sz="1600" b="1" dirty="0" err="1" smtClean="0">
                <a:solidFill>
                  <a:srgbClr val="FF0000"/>
                </a:solidFill>
                <a:cs typeface="Arial" charset="0"/>
              </a:rPr>
              <a:t>Gbps</a:t>
            </a:r>
            <a:r>
              <a:rPr lang="it-IT" sz="16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cs typeface="Arial" charset="0"/>
              </a:rPr>
              <a:t>fiber</a:t>
            </a:r>
            <a:r>
              <a:rPr lang="it-IT" sz="1600" b="1" dirty="0" smtClean="0">
                <a:solidFill>
                  <a:srgbClr val="FF0000"/>
                </a:solidFill>
                <a:cs typeface="Arial" charset="0"/>
              </a:rPr>
              <a:t> link</a:t>
            </a:r>
            <a:endParaRPr lang="it-IT" sz="1600" b="1" dirty="0">
              <a:solidFill>
                <a:srgbClr val="FF0000"/>
              </a:solidFill>
            </a:endParaRPr>
          </a:p>
        </p:txBody>
      </p:sp>
      <p:pic>
        <p:nvPicPr>
          <p:cNvPr id="61" name="Picture 3" descr="DSCF08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r="2768" b="11073"/>
          <a:stretch>
            <a:fillRect/>
          </a:stretch>
        </p:blipFill>
        <p:spPr bwMode="auto">
          <a:xfrm>
            <a:off x="4875337" y="4440238"/>
            <a:ext cx="2112427" cy="1462449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CasellaDiTesto 1"/>
          <p:cNvSpPr txBox="1">
            <a:spLocks noChangeArrowheads="1"/>
          </p:cNvSpPr>
          <p:nvPr/>
        </p:nvSpPr>
        <p:spPr bwMode="auto">
          <a:xfrm>
            <a:off x="4787137" y="3932827"/>
            <a:ext cx="2804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b="1" dirty="0" smtClean="0">
                <a:solidFill>
                  <a:schemeClr val="bg1"/>
                </a:solidFill>
              </a:rPr>
              <a:t>Branca Sud:</a:t>
            </a:r>
          </a:p>
          <a:p>
            <a:pPr eaLnBrk="1" hangingPunct="1"/>
            <a:r>
              <a:rPr lang="it-IT" sz="1400" b="1" dirty="0" smtClean="0">
                <a:solidFill>
                  <a:schemeClr val="bg1"/>
                </a:solidFill>
              </a:rPr>
              <a:t>Stazione acustica Onde e SMO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71500" y="934983"/>
            <a:ext cx="1763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</a:rPr>
              <a:t>Antenna AIS</a:t>
            </a:r>
            <a:endParaRPr lang="it-IT" sz="2400" b="1" dirty="0">
              <a:solidFill>
                <a:srgbClr val="FFFF00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9785" y="1068597"/>
            <a:ext cx="1016207" cy="6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1"/>
          <p:cNvSpPr txBox="1">
            <a:spLocks/>
          </p:cNvSpPr>
          <p:nvPr/>
        </p:nvSpPr>
        <p:spPr>
          <a:xfrm>
            <a:off x="0" y="0"/>
            <a:ext cx="9144000" cy="71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 smtClean="0"/>
              <a:t>OnDE</a:t>
            </a:r>
            <a:r>
              <a:rPr lang="it-IT" sz="2800" dirty="0" smtClean="0"/>
              <a:t> </a:t>
            </a:r>
            <a:r>
              <a:rPr lang="it-IT" sz="2800" dirty="0" smtClean="0"/>
              <a:t>(2005-2006)</a:t>
            </a:r>
            <a:endParaRPr lang="it-IT" sz="2800" dirty="0"/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209187" y="934063"/>
            <a:ext cx="83562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800" b="1" dirty="0" smtClean="0">
                <a:solidFill>
                  <a:schemeClr val="tx2"/>
                </a:solidFill>
                <a:latin typeface="Arial" pitchFamily="34" charset="0"/>
              </a:rPr>
              <a:t>Monitoraggio e </a:t>
            </a:r>
            <a:r>
              <a:rPr lang="it-IT" sz="1800" b="1" dirty="0" err="1" smtClean="0">
                <a:solidFill>
                  <a:schemeClr val="tx2"/>
                </a:solidFill>
                <a:latin typeface="Arial" pitchFamily="34" charset="0"/>
              </a:rPr>
              <a:t>modelizzazione</a:t>
            </a:r>
            <a:r>
              <a:rPr lang="it-IT" sz="1800" b="1" dirty="0" smtClean="0">
                <a:solidFill>
                  <a:schemeClr val="tx2"/>
                </a:solidFill>
                <a:latin typeface="Arial" pitchFamily="34" charset="0"/>
              </a:rPr>
              <a:t> del </a:t>
            </a:r>
            <a:r>
              <a:rPr lang="it-IT" sz="1800" b="1" dirty="0" smtClean="0">
                <a:solidFill>
                  <a:schemeClr val="tx2"/>
                </a:solidFill>
                <a:latin typeface="Arial" pitchFamily="34" charset="0"/>
              </a:rPr>
              <a:t>rumore acustico </a:t>
            </a:r>
            <a:r>
              <a:rPr lang="it-IT" sz="1800" b="1" dirty="0" smtClean="0">
                <a:solidFill>
                  <a:schemeClr val="tx2"/>
                </a:solidFill>
                <a:latin typeface="Arial" pitchFamily="34" charset="0"/>
              </a:rPr>
              <a:t>sottomarino per calcolare la probabilità di identificazione di neutrini astrofisici </a:t>
            </a:r>
            <a:endParaRPr lang="it-IT" sz="18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28" name="Picture 3" descr="DSCF08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r="2768" b="11073"/>
          <a:stretch>
            <a:fillRect/>
          </a:stretch>
        </p:blipFill>
        <p:spPr bwMode="auto">
          <a:xfrm>
            <a:off x="2086264" y="3823299"/>
            <a:ext cx="3294035" cy="2280486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 descr="LogoOn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229" y="4198474"/>
            <a:ext cx="1377969" cy="65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17" name="Picture 68" descr="fig12_SPD_year_uP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5" t="4490" r="5646" b="816"/>
          <a:stretch>
            <a:fillRect/>
          </a:stretch>
        </p:blipFill>
        <p:spPr bwMode="auto">
          <a:xfrm>
            <a:off x="5513970" y="3179635"/>
            <a:ext cx="3630031" cy="308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79393" y="3275144"/>
            <a:ext cx="530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Primo studio del rumore acustico ad alta profondità nel Mediterraneo </a:t>
            </a:r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246229" y="1580394"/>
            <a:ext cx="8530881" cy="167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it-IT" dirty="0" smtClean="0">
                <a:solidFill>
                  <a:srgbClr val="000066"/>
                </a:solidFill>
              </a:rPr>
              <a:t>Tetraedro: 4 idrofoni </a:t>
            </a:r>
            <a:r>
              <a:rPr lang="it-IT" dirty="0" err="1" smtClean="0">
                <a:solidFill>
                  <a:srgbClr val="000066"/>
                </a:solidFill>
              </a:rPr>
              <a:t>Reson</a:t>
            </a:r>
            <a:r>
              <a:rPr lang="it-IT" dirty="0" smtClean="0">
                <a:solidFill>
                  <a:srgbClr val="000066"/>
                </a:solidFill>
              </a:rPr>
              <a:t> </a:t>
            </a:r>
            <a:r>
              <a:rPr lang="it-IT" dirty="0" smtClean="0">
                <a:solidFill>
                  <a:srgbClr val="000066"/>
                </a:solidFill>
              </a:rPr>
              <a:t>TC4042-C </a:t>
            </a:r>
            <a:r>
              <a:rPr lang="it-IT" dirty="0" smtClean="0">
                <a:solidFill>
                  <a:srgbClr val="000066"/>
                </a:solidFill>
              </a:rPr>
              <a:t>sincronizzati. </a:t>
            </a:r>
            <a:r>
              <a:rPr lang="it-IT" dirty="0">
                <a:solidFill>
                  <a:srgbClr val="000066"/>
                </a:solidFill>
              </a:rPr>
              <a:t>C</a:t>
            </a:r>
            <a:r>
              <a:rPr lang="it-IT" dirty="0" smtClean="0">
                <a:solidFill>
                  <a:srgbClr val="000066"/>
                </a:solidFill>
              </a:rPr>
              <a:t>ampionamento </a:t>
            </a:r>
            <a:r>
              <a:rPr lang="it-IT" dirty="0">
                <a:solidFill>
                  <a:srgbClr val="000066"/>
                </a:solidFill>
              </a:rPr>
              <a:t>96 kHz/24 </a:t>
            </a:r>
            <a:r>
              <a:rPr lang="it-IT" dirty="0" smtClean="0">
                <a:solidFill>
                  <a:srgbClr val="000066"/>
                </a:solidFill>
              </a:rPr>
              <a:t>bit</a:t>
            </a:r>
            <a:endParaRPr lang="it-IT" dirty="0" smtClean="0">
              <a:solidFill>
                <a:srgbClr val="000066"/>
              </a:solidFill>
            </a:endParaRPr>
          </a:p>
          <a:p>
            <a:pPr algn="l" eaLnBrk="0" hangingPunct="0">
              <a:lnSpc>
                <a:spcPct val="115000"/>
              </a:lnSpc>
            </a:pPr>
            <a:r>
              <a:rPr lang="it-IT" dirty="0" smtClean="0">
                <a:solidFill>
                  <a:srgbClr val="000066"/>
                </a:solidFill>
              </a:rPr>
              <a:t>Sensibilità </a:t>
            </a:r>
            <a:r>
              <a:rPr lang="it-IT" dirty="0">
                <a:solidFill>
                  <a:srgbClr val="000066"/>
                </a:solidFill>
              </a:rPr>
              <a:t>-173 dB re 1V/</a:t>
            </a:r>
            <a:r>
              <a:rPr lang="it-IT" dirty="0" err="1" smtClean="0">
                <a:solidFill>
                  <a:srgbClr val="000066"/>
                </a:solidFill>
              </a:rPr>
              <a:t>uPa</a:t>
            </a:r>
            <a:r>
              <a:rPr lang="it-IT" dirty="0" smtClean="0">
                <a:solidFill>
                  <a:srgbClr val="000066"/>
                </a:solidFill>
              </a:rPr>
              <a:t>. Profondità operativa 2100 m.</a:t>
            </a:r>
            <a:endParaRPr lang="it-IT" dirty="0">
              <a:solidFill>
                <a:srgbClr val="000066"/>
              </a:solidFill>
            </a:endParaRPr>
          </a:p>
          <a:p>
            <a:pPr eaLnBrk="0" hangingPunct="0">
              <a:lnSpc>
                <a:spcPct val="115000"/>
              </a:lnSpc>
            </a:pPr>
            <a:r>
              <a:rPr lang="it-IT" dirty="0" smtClean="0">
                <a:solidFill>
                  <a:srgbClr val="000066"/>
                </a:solidFill>
              </a:rPr>
              <a:t>“</a:t>
            </a:r>
            <a:r>
              <a:rPr lang="it-IT" dirty="0" err="1" smtClean="0">
                <a:solidFill>
                  <a:srgbClr val="000066"/>
                </a:solidFill>
              </a:rPr>
              <a:t>All</a:t>
            </a:r>
            <a:r>
              <a:rPr lang="it-IT" dirty="0" smtClean="0">
                <a:solidFill>
                  <a:srgbClr val="000066"/>
                </a:solidFill>
              </a:rPr>
              <a:t> data to </a:t>
            </a:r>
            <a:r>
              <a:rPr lang="it-IT" dirty="0" err="1" smtClean="0">
                <a:solidFill>
                  <a:srgbClr val="000066"/>
                </a:solidFill>
              </a:rPr>
              <a:t>shore</a:t>
            </a:r>
            <a:r>
              <a:rPr lang="it-IT" dirty="0" smtClean="0">
                <a:solidFill>
                  <a:srgbClr val="000066"/>
                </a:solidFill>
              </a:rPr>
              <a:t>” </a:t>
            </a:r>
            <a:r>
              <a:rPr lang="it-IT" dirty="0" smtClean="0">
                <a:solidFill>
                  <a:srgbClr val="000066"/>
                </a:solidFill>
              </a:rPr>
              <a:t>e registrazione dati a </a:t>
            </a:r>
            <a:r>
              <a:rPr lang="it-IT" dirty="0" smtClean="0">
                <a:solidFill>
                  <a:srgbClr val="000066"/>
                </a:solidFill>
              </a:rPr>
              <a:t>terra </a:t>
            </a:r>
          </a:p>
          <a:p>
            <a:pPr marL="285750" indent="-285750" algn="l" eaLnBrk="0" hangingPunct="0">
              <a:lnSpc>
                <a:spcPct val="115000"/>
              </a:lnSpc>
              <a:buFont typeface="Arial"/>
              <a:buChar char="•"/>
            </a:pPr>
            <a:r>
              <a:rPr lang="it-IT" dirty="0" smtClean="0">
                <a:solidFill>
                  <a:srgbClr val="000066"/>
                </a:solidFill>
              </a:rPr>
              <a:t>Studio del rumore acustico e modellizzazione (rivelazione acustica di neutrini)</a:t>
            </a:r>
            <a:endParaRPr lang="it-IT" dirty="0">
              <a:solidFill>
                <a:srgbClr val="000066"/>
              </a:solidFill>
            </a:endParaRPr>
          </a:p>
          <a:p>
            <a:pPr marL="285750" indent="-285750" algn="l" eaLnBrk="0" hangingPunct="0">
              <a:lnSpc>
                <a:spcPct val="115000"/>
              </a:lnSpc>
              <a:buFont typeface="Arial"/>
              <a:buChar char="•"/>
            </a:pPr>
            <a:r>
              <a:rPr lang="it-IT" dirty="0" smtClean="0">
                <a:solidFill>
                  <a:schemeClr val="tx2"/>
                </a:solidFill>
              </a:rPr>
              <a:t>Identificazione e tracciamento di Capodogli e delfinidi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18" name="Picture 5" descr="logunipv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91997" y="5391782"/>
            <a:ext cx="627251" cy="600972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6111172" y="3484744"/>
            <a:ext cx="2838938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G. Riccobene</a:t>
            </a:r>
            <a:r>
              <a:rPr lang="fr-FR" sz="1600" dirty="0" smtClean="0"/>
              <a:t> et </a:t>
            </a:r>
            <a:r>
              <a:rPr lang="fr-FR" sz="1600" dirty="0" err="1" smtClean="0"/>
              <a:t>al.,NIM-A</a:t>
            </a:r>
            <a:r>
              <a:rPr lang="fr-FR" sz="1600" dirty="0" smtClean="0"/>
              <a:t>, 2009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7120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1"/>
          <p:cNvSpPr txBox="1">
            <a:spLocks/>
          </p:cNvSpPr>
          <p:nvPr/>
        </p:nvSpPr>
        <p:spPr>
          <a:xfrm>
            <a:off x="0" y="0"/>
            <a:ext cx="9144000" cy="71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/>
              <a:t>Primi risultati di </a:t>
            </a:r>
            <a:r>
              <a:rPr lang="it-IT" sz="2800" dirty="0" err="1" smtClean="0"/>
              <a:t>OnDE</a:t>
            </a:r>
            <a:endParaRPr lang="it-IT" sz="2800" dirty="0"/>
          </a:p>
        </p:txBody>
      </p:sp>
      <p:pic>
        <p:nvPicPr>
          <p:cNvPr id="25" name="Picture 38" descr="fig13_ClickTDOA"/>
          <p:cNvPicPr>
            <a:picLocks noChangeAspect="1" noChangeArrowheads="1"/>
          </p:cNvPicPr>
          <p:nvPr/>
        </p:nvPicPr>
        <p:blipFill>
          <a:blip r:embed="rId4" cstate="print"/>
          <a:srcRect l="1783" r="5646" b="1633"/>
          <a:stretch>
            <a:fillRect/>
          </a:stretch>
        </p:blipFill>
        <p:spPr bwMode="auto">
          <a:xfrm>
            <a:off x="4577681" y="1076720"/>
            <a:ext cx="4432300" cy="234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5001552" y="892054"/>
            <a:ext cx="18418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b="1" dirty="0" smtClean="0">
                <a:solidFill>
                  <a:srgbClr val="0000FF"/>
                </a:solidFill>
              </a:rPr>
              <a:t>Click di capodogli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29" name="Picture 31" descr="wSpec dati_fondo106_cut_32bitFloat at 00005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 l="1130" t="8453" r="17711"/>
          <a:stretch>
            <a:fillRect/>
          </a:stretch>
        </p:blipFill>
        <p:spPr bwMode="auto">
          <a:xfrm>
            <a:off x="149907" y="3670911"/>
            <a:ext cx="432899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738" y="1927559"/>
            <a:ext cx="3683660" cy="16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4601">
            <a:off x="86030" y="994969"/>
            <a:ext cx="4415283" cy="98127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dati_fondo_scheda1_20050501_190000_1X_32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0403" y="4795782"/>
            <a:ext cx="574209" cy="574209"/>
          </a:xfrm>
          <a:prstGeom prst="rect">
            <a:avLst/>
          </a:prstGeom>
        </p:spPr>
      </p:pic>
      <p:cxnSp>
        <p:nvCxnSpPr>
          <p:cNvPr id="32" name="Straight Arrow Connector 36"/>
          <p:cNvCxnSpPr/>
          <p:nvPr/>
        </p:nvCxnSpPr>
        <p:spPr bwMode="auto">
          <a:xfrm flipV="1">
            <a:off x="1071538" y="1927559"/>
            <a:ext cx="4357718" cy="27158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" name="Rettangolo 3"/>
          <p:cNvSpPr/>
          <p:nvPr/>
        </p:nvSpPr>
        <p:spPr>
          <a:xfrm>
            <a:off x="4557410" y="335078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>
                <a:solidFill>
                  <a:srgbClr val="FF0000"/>
                </a:solidFill>
              </a:rPr>
              <a:t>grande </a:t>
            </a:r>
            <a:r>
              <a:rPr lang="it-IT" dirty="0" smtClean="0">
                <a:solidFill>
                  <a:srgbClr val="FF0000"/>
                </a:solidFill>
              </a:rPr>
              <a:t>profondità</a:t>
            </a:r>
          </a:p>
          <a:p>
            <a:pPr algn="just"/>
            <a:r>
              <a:rPr lang="it-IT" dirty="0" smtClean="0">
                <a:solidFill>
                  <a:srgbClr val="FF0000"/>
                </a:solidFill>
              </a:rPr>
              <a:t>condizioni </a:t>
            </a:r>
            <a:r>
              <a:rPr lang="it-IT" dirty="0">
                <a:solidFill>
                  <a:srgbClr val="FF0000"/>
                </a:solidFill>
              </a:rPr>
              <a:t>di </a:t>
            </a:r>
            <a:r>
              <a:rPr lang="ja-JP" altLang="it-IT" dirty="0">
                <a:solidFill>
                  <a:srgbClr val="FF0000"/>
                </a:solidFill>
              </a:rPr>
              <a:t>“</a:t>
            </a:r>
            <a:r>
              <a:rPr lang="it-IT" dirty="0">
                <a:solidFill>
                  <a:srgbClr val="FF0000"/>
                </a:solidFill>
              </a:rPr>
              <a:t>silenzio</a:t>
            </a:r>
            <a:r>
              <a:rPr lang="ja-JP" altLang="it-IT" dirty="0">
                <a:solidFill>
                  <a:srgbClr val="FF0000"/>
                </a:solidFill>
              </a:rPr>
              <a:t>”</a:t>
            </a:r>
            <a:r>
              <a:rPr lang="it-IT" dirty="0">
                <a:solidFill>
                  <a:srgbClr val="FF0000"/>
                </a:solidFill>
              </a:rPr>
              <a:t> acustico </a:t>
            </a:r>
            <a:endParaRPr lang="it-IT" dirty="0" smtClean="0">
              <a:solidFill>
                <a:srgbClr val="FF0000"/>
              </a:solidFill>
            </a:endParaRPr>
          </a:p>
          <a:p>
            <a:pPr algn="just"/>
            <a:r>
              <a:rPr lang="it-IT" dirty="0" smtClean="0">
                <a:solidFill>
                  <a:srgbClr val="FF0000"/>
                </a:solidFill>
              </a:rPr>
              <a:t>sensibilità degli idrofoni e del sistema</a:t>
            </a:r>
          </a:p>
          <a:p>
            <a:pPr algn="just"/>
            <a:r>
              <a:rPr lang="it-IT" dirty="0" smtClean="0">
                <a:solidFill>
                  <a:srgbClr val="FF0000"/>
                </a:solidFill>
              </a:rPr>
              <a:t>correlazione temporale </a:t>
            </a:r>
            <a:r>
              <a:rPr lang="it-IT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tracking</a:t>
            </a:r>
            <a:endParaRPr lang="it-IT" dirty="0" smtClean="0">
              <a:solidFill>
                <a:srgbClr val="FF0000"/>
              </a:solidFill>
            </a:endParaRPr>
          </a:p>
          <a:p>
            <a:pPr algn="just"/>
            <a:endParaRPr lang="it-IT" dirty="0" smtClean="0">
              <a:solidFill>
                <a:srgbClr val="000066"/>
              </a:solidFill>
            </a:endParaRPr>
          </a:p>
          <a:p>
            <a:pPr algn="just"/>
            <a:r>
              <a:rPr lang="it-IT" dirty="0" smtClean="0">
                <a:solidFill>
                  <a:srgbClr val="000066"/>
                </a:solidFill>
              </a:rPr>
              <a:t>registrazioni </a:t>
            </a:r>
            <a:r>
              <a:rPr lang="it-IT" dirty="0">
                <a:solidFill>
                  <a:srgbClr val="000066"/>
                </a:solidFill>
              </a:rPr>
              <a:t>di </a:t>
            </a:r>
            <a:r>
              <a:rPr lang="it-IT" dirty="0" smtClean="0">
                <a:solidFill>
                  <a:srgbClr val="000066"/>
                </a:solidFill>
              </a:rPr>
              <a:t>ottima qualità audio</a:t>
            </a:r>
          </a:p>
          <a:p>
            <a:pPr algn="just"/>
            <a:r>
              <a:rPr lang="it-IT" dirty="0">
                <a:solidFill>
                  <a:srgbClr val="000066"/>
                </a:solidFill>
              </a:rPr>
              <a:t>p</a:t>
            </a:r>
            <a:r>
              <a:rPr lang="it-IT" dirty="0" smtClean="0">
                <a:solidFill>
                  <a:srgbClr val="000066"/>
                </a:solidFill>
              </a:rPr>
              <a:t>ropagazione del suono ottimale </a:t>
            </a:r>
          </a:p>
          <a:p>
            <a:pPr algn="just"/>
            <a:r>
              <a:rPr lang="it-IT" dirty="0">
                <a:solidFill>
                  <a:srgbClr val="000066"/>
                </a:solidFill>
              </a:rPr>
              <a:t>	</a:t>
            </a:r>
            <a:r>
              <a:rPr lang="it-IT" dirty="0" err="1" smtClean="0">
                <a:solidFill>
                  <a:srgbClr val="000066"/>
                </a:solidFill>
              </a:rPr>
              <a:t>deep</a:t>
            </a:r>
            <a:r>
              <a:rPr lang="it-IT" dirty="0" smtClean="0">
                <a:solidFill>
                  <a:srgbClr val="000066"/>
                </a:solidFill>
              </a:rPr>
              <a:t> </a:t>
            </a:r>
            <a:r>
              <a:rPr lang="it-IT" dirty="0" err="1" smtClean="0">
                <a:solidFill>
                  <a:srgbClr val="000066"/>
                </a:solidFill>
              </a:rPr>
              <a:t>divers</a:t>
            </a:r>
            <a:r>
              <a:rPr lang="it-IT" dirty="0" smtClean="0">
                <a:solidFill>
                  <a:srgbClr val="000066"/>
                </a:solidFill>
              </a:rPr>
              <a:t> (alta frequenza)</a:t>
            </a:r>
          </a:p>
          <a:p>
            <a:pPr algn="just"/>
            <a:r>
              <a:rPr lang="it-IT" dirty="0">
                <a:solidFill>
                  <a:srgbClr val="000066"/>
                </a:solidFill>
              </a:rPr>
              <a:t>	</a:t>
            </a:r>
            <a:r>
              <a:rPr lang="it-IT" dirty="0" smtClean="0">
                <a:solidFill>
                  <a:srgbClr val="000066"/>
                </a:solidFill>
              </a:rPr>
              <a:t>natanti</a:t>
            </a:r>
            <a:r>
              <a:rPr lang="it-IT" dirty="0" smtClean="0">
                <a:solidFill>
                  <a:srgbClr val="000066"/>
                </a:solidFill>
              </a:rPr>
              <a:t> (bassa frequenza)</a:t>
            </a:r>
          </a:p>
        </p:txBody>
      </p:sp>
    </p:spTree>
    <p:extLst>
      <p:ext uri="{BB962C8B-B14F-4D97-AF65-F5344CB8AC3E}">
        <p14:creationId xmlns:p14="http://schemas.microsoft.com/office/powerpoint/2010/main" val="41658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157" y="2233761"/>
            <a:ext cx="1395587" cy="986672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1944895" y="59749"/>
            <a:ext cx="562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1F497D"/>
                </a:solidFill>
              </a:rPr>
              <a:t>Studio della popolazione di capodogli</a:t>
            </a:r>
            <a:endParaRPr lang="it-IT" sz="2800" dirty="0">
              <a:solidFill>
                <a:srgbClr val="1F497D"/>
              </a:solidFill>
            </a:endParaRPr>
          </a:p>
        </p:txBody>
      </p:sp>
      <p:graphicFrame>
        <p:nvGraphicFramePr>
          <p:cNvPr id="2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896373"/>
              </p:ext>
            </p:extLst>
          </p:nvPr>
        </p:nvGraphicFramePr>
        <p:xfrm>
          <a:off x="4530846" y="1305078"/>
          <a:ext cx="4341554" cy="176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8" r:id="rId4" imgW="9580952" imgH="3924848" progId="PBrush">
                  <p:embed/>
                </p:oleObj>
              </mc:Choice>
              <mc:Fallback>
                <p:oleObj r:id="rId4" imgW="9580952" imgH="39248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54" r="10896" b="8255"/>
                      <a:stretch>
                        <a:fillRect/>
                      </a:stretch>
                    </p:blipFill>
                    <p:spPr bwMode="auto">
                      <a:xfrm>
                        <a:off x="4530846" y="1305078"/>
                        <a:ext cx="4341554" cy="176811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107763" dir="8100000" algn="ctr" rotWithShape="0">
                          <a:srgbClr val="00000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971239"/>
              </p:ext>
            </p:extLst>
          </p:nvPr>
        </p:nvGraphicFramePr>
        <p:xfrm>
          <a:off x="5506825" y="2470959"/>
          <a:ext cx="863383" cy="540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9" name="Equation" r:id="rId6" imgW="609480" imgH="393480" progId="Equation.3">
                  <p:embed/>
                </p:oleObj>
              </mc:Choice>
              <mc:Fallback>
                <p:oleObj name="Equation" r:id="rId6" imgW="609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6825" y="2470959"/>
                        <a:ext cx="863383" cy="540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7110404" y="1561196"/>
            <a:ext cx="1612545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7755422" y="1248601"/>
            <a:ext cx="239642" cy="27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sz="2000" b="1" i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7755422" y="1613294"/>
            <a:ext cx="160134" cy="18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sz="1200" b="1"/>
              <a:t>i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572889" y="2316632"/>
            <a:ext cx="421053" cy="20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b="1">
                <a:solidFill>
                  <a:srgbClr val="000066"/>
                </a:solidFill>
              </a:rPr>
              <a:t>nose</a:t>
            </a:r>
          </a:p>
        </p:txBody>
      </p:sp>
      <p:sp>
        <p:nvSpPr>
          <p:cNvPr id="27" name="Line 19"/>
          <p:cNvSpPr>
            <a:spLocks noChangeShapeType="1"/>
          </p:cNvSpPr>
          <p:nvPr/>
        </p:nvSpPr>
        <p:spPr bwMode="auto">
          <a:xfrm flipV="1">
            <a:off x="6787895" y="1904643"/>
            <a:ext cx="268758" cy="57309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8152960" y="2587982"/>
            <a:ext cx="304592" cy="20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b="1" dirty="0">
                <a:solidFill>
                  <a:srgbClr val="006600"/>
                </a:solidFill>
              </a:rPr>
              <a:t>Air</a:t>
            </a:r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 flipV="1">
            <a:off x="8346689" y="1925889"/>
            <a:ext cx="376261" cy="6772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 flipH="1" flipV="1">
            <a:off x="7056653" y="1821691"/>
            <a:ext cx="1128782" cy="781486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8630" y="1052736"/>
            <a:ext cx="2295731" cy="191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CasellaDiTesto 31"/>
          <p:cNvSpPr txBox="1"/>
          <p:nvPr/>
        </p:nvSpPr>
        <p:spPr>
          <a:xfrm>
            <a:off x="212464" y="3220433"/>
            <a:ext cx="894917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Determinazione della taglia degli individui e </a:t>
            </a:r>
            <a:r>
              <a:rPr lang="it-IT" sz="2000" b="1" dirty="0">
                <a:solidFill>
                  <a:srgbClr val="FF0000"/>
                </a:solidFill>
              </a:rPr>
              <a:t>s</a:t>
            </a:r>
            <a:r>
              <a:rPr lang="it-IT" sz="2000" b="1" dirty="0" smtClean="0">
                <a:solidFill>
                  <a:srgbClr val="FF0000"/>
                </a:solidFill>
              </a:rPr>
              <a:t>tudio della popolazione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3847673"/>
            <a:ext cx="9144000" cy="2255092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681031" y="5678818"/>
            <a:ext cx="736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8000"/>
                </a:solidFill>
              </a:rPr>
              <a:t>Giovani</a:t>
            </a:r>
            <a:endParaRPr lang="it-IT" sz="1400" dirty="0">
              <a:solidFill>
                <a:srgbClr val="008000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643259" y="4988512"/>
            <a:ext cx="2522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8000"/>
                </a:solidFill>
              </a:rPr>
              <a:t>Femmine o giovani maschi</a:t>
            </a:r>
            <a:endParaRPr lang="it-IT" sz="1400" dirty="0">
              <a:solidFill>
                <a:srgbClr val="008000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795659" y="4106038"/>
            <a:ext cx="836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8000"/>
                </a:solidFill>
              </a:rPr>
              <a:t>Maschi</a:t>
            </a:r>
            <a:endParaRPr lang="it-IT" sz="1400" dirty="0">
              <a:solidFill>
                <a:srgbClr val="00800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2237792" y="3850188"/>
            <a:ext cx="2861781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F. </a:t>
            </a:r>
            <a:r>
              <a:rPr lang="fr-FR" sz="1600" dirty="0" smtClean="0"/>
              <a:t>Caruso et al., </a:t>
            </a:r>
            <a:r>
              <a:rPr lang="fr-FR" sz="1600" dirty="0" smtClean="0"/>
              <a:t>PLOS ONE, 2015</a:t>
            </a:r>
            <a:endParaRPr lang="it-IT" sz="1600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6880732" y="4372523"/>
            <a:ext cx="1987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FF0000"/>
                </a:solidFill>
              </a:rPr>
              <a:t>Target </a:t>
            </a:r>
            <a:r>
              <a:rPr lang="it-IT" sz="1400" dirty="0" err="1" smtClean="0">
                <a:solidFill>
                  <a:srgbClr val="FF0000"/>
                </a:solidFill>
              </a:rPr>
              <a:t>Species</a:t>
            </a:r>
            <a:r>
              <a:rPr lang="it-IT" sz="1400" dirty="0" smtClean="0">
                <a:solidFill>
                  <a:srgbClr val="FF0000"/>
                </a:solidFill>
              </a:rPr>
              <a:t> IUCN</a:t>
            </a:r>
          </a:p>
        </p:txBody>
      </p:sp>
      <p:pic>
        <p:nvPicPr>
          <p:cNvPr id="39" name="Picture 2" descr="http://blogs.plos.org/biologue/files/2013/07/PLOS-ONE-logo1.png"/>
          <p:cNvPicPr>
            <a:picLocks noChangeAspect="1" noChangeArrowheads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653" y="5637615"/>
            <a:ext cx="1608857" cy="34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3118" y="1168344"/>
            <a:ext cx="1713338" cy="102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1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/>
          <p:cNvSpPr txBox="1"/>
          <p:nvPr/>
        </p:nvSpPr>
        <p:spPr>
          <a:xfrm>
            <a:off x="1451696" y="0"/>
            <a:ext cx="6992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1F497D"/>
                </a:solidFill>
              </a:rPr>
              <a:t>Tracciamento acustico dei capodogli</a:t>
            </a:r>
            <a:endParaRPr lang="it-IT" sz="3600" dirty="0">
              <a:solidFill>
                <a:srgbClr val="1F497D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6433" y="2858581"/>
            <a:ext cx="4669697" cy="303831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160570" y="1236143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1F497D"/>
                </a:solidFill>
              </a:rPr>
              <a:t>studio delle tecniche </a:t>
            </a:r>
            <a:r>
              <a:rPr lang="it-IT" b="1" dirty="0" smtClean="0">
                <a:solidFill>
                  <a:srgbClr val="1F497D"/>
                </a:solidFill>
              </a:rPr>
              <a:t>di </a:t>
            </a:r>
            <a:r>
              <a:rPr lang="it-IT" sz="1800" b="1" dirty="0" smtClean="0">
                <a:solidFill>
                  <a:srgbClr val="1F497D"/>
                </a:solidFill>
              </a:rPr>
              <a:t>predazione</a:t>
            </a:r>
          </a:p>
          <a:p>
            <a:r>
              <a:rPr lang="it-IT" sz="1800" b="1" dirty="0" smtClean="0">
                <a:solidFill>
                  <a:srgbClr val="1F497D"/>
                </a:solidFill>
              </a:rPr>
              <a:t>studio delle rotte migratorie</a:t>
            </a:r>
            <a:endParaRPr lang="it-IT" sz="1800" b="1" dirty="0">
              <a:solidFill>
                <a:srgbClr val="1F497D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263425" y="3437862"/>
            <a:ext cx="1294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Capodoglio 1</a:t>
            </a:r>
            <a:endParaRPr lang="it-IT" sz="1600" b="1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5218196" y="4336122"/>
            <a:ext cx="1294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Capodoglio 2 </a:t>
            </a:r>
            <a:endParaRPr lang="it-IT" sz="16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9" y="1006635"/>
            <a:ext cx="3595451" cy="200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862658" y="866811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1F497D"/>
                </a:solidFill>
              </a:rPr>
              <a:t>Ricostruzione spaziale: eco dalla superficie</a:t>
            </a:r>
            <a:endParaRPr lang="it-IT" b="1" dirty="0">
              <a:solidFill>
                <a:srgbClr val="1F497D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313184" y="1909694"/>
            <a:ext cx="3341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3366FF"/>
                </a:solidFill>
              </a:rPr>
              <a:t>Rotta più frequente: SO</a:t>
            </a:r>
            <a:r>
              <a:rPr lang="it-IT" dirty="0" smtClean="0">
                <a:solidFill>
                  <a:srgbClr val="3366FF"/>
                </a:solidFill>
                <a:sym typeface="Wingdings"/>
              </a:rPr>
              <a:t></a:t>
            </a:r>
            <a:r>
              <a:rPr lang="it-IT" dirty="0" smtClean="0">
                <a:solidFill>
                  <a:srgbClr val="3366FF"/>
                </a:solidFill>
              </a:rPr>
              <a:t>NE </a:t>
            </a:r>
          </a:p>
          <a:p>
            <a:r>
              <a:rPr lang="it-IT" dirty="0" smtClean="0">
                <a:solidFill>
                  <a:srgbClr val="3366FF"/>
                </a:solidFill>
              </a:rPr>
              <a:t>Profondità tipica: 300</a:t>
            </a:r>
            <a:r>
              <a:rPr lang="it-IT" dirty="0">
                <a:solidFill>
                  <a:srgbClr val="3366FF"/>
                </a:solidFill>
              </a:rPr>
              <a:t>-</a:t>
            </a:r>
            <a:r>
              <a:rPr lang="it-IT" dirty="0" smtClean="0">
                <a:solidFill>
                  <a:srgbClr val="3366FF"/>
                </a:solidFill>
              </a:rPr>
              <a:t>700 m</a:t>
            </a:r>
          </a:p>
          <a:p>
            <a:r>
              <a:rPr lang="it-IT" dirty="0" smtClean="0">
                <a:solidFill>
                  <a:srgbClr val="3366FF"/>
                </a:solidFill>
              </a:rPr>
              <a:t>Velocità media: 2,1 </a:t>
            </a:r>
            <a:r>
              <a:rPr lang="it-IT" dirty="0">
                <a:solidFill>
                  <a:srgbClr val="3366FF"/>
                </a:solidFill>
              </a:rPr>
              <a:t>m/</a:t>
            </a:r>
            <a:r>
              <a:rPr lang="it-IT" dirty="0" err="1" smtClean="0">
                <a:solidFill>
                  <a:srgbClr val="3366FF"/>
                </a:solidFill>
              </a:rPr>
              <a:t>s</a:t>
            </a:r>
            <a:r>
              <a:rPr lang="it-IT" dirty="0" smtClean="0">
                <a:solidFill>
                  <a:srgbClr val="3366FF"/>
                </a:solidFill>
              </a:rPr>
              <a:t> </a:t>
            </a:r>
            <a:endParaRPr lang="it-IT" dirty="0">
              <a:solidFill>
                <a:srgbClr val="3366FF"/>
              </a:solidFill>
            </a:endParaRPr>
          </a:p>
        </p:txBody>
      </p:sp>
      <p:pic>
        <p:nvPicPr>
          <p:cNvPr id="10" name="Immagine 9" descr="Nave e capodoglio.png"/>
          <p:cNvPicPr>
            <a:picLocks noChangeAspect="1"/>
          </p:cNvPicPr>
          <p:nvPr/>
        </p:nvPicPr>
        <p:blipFill rotWithShape="1">
          <a:blip r:embed="rId4"/>
          <a:srcRect t="5080"/>
          <a:stretch/>
        </p:blipFill>
        <p:spPr>
          <a:xfrm>
            <a:off x="154319" y="3013871"/>
            <a:ext cx="4476384" cy="297976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451696" y="5054478"/>
            <a:ext cx="1143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Capodoglio </a:t>
            </a:r>
            <a:endParaRPr lang="it-IT" sz="1600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175977" y="3346282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Imbarcazione </a:t>
            </a:r>
            <a:endParaRPr lang="it-IT" sz="16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094942" y="3253196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OnDE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9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30481"/>
            <a:ext cx="7772400" cy="611264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Arial" charset="0"/>
              </a:rPr>
              <a:t>Studio della presenza di delfini</a:t>
            </a:r>
            <a:endParaRPr lang="it-IT" dirty="0"/>
          </a:p>
        </p:txBody>
      </p:sp>
      <p:pic>
        <p:nvPicPr>
          <p:cNvPr id="17" name="Immagine 16" descr="TrendClicksWhistlesN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r="53344" b="54839"/>
          <a:stretch/>
        </p:blipFill>
        <p:spPr>
          <a:xfrm>
            <a:off x="97224" y="1276555"/>
            <a:ext cx="3646814" cy="1931634"/>
          </a:xfrm>
          <a:prstGeom prst="rect">
            <a:avLst/>
          </a:prstGeom>
        </p:spPr>
      </p:pic>
      <p:pic>
        <p:nvPicPr>
          <p:cNvPr id="18" name="Immagine 17" descr="NclicksHourAll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38" y="2384551"/>
            <a:ext cx="5322629" cy="3652045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97224" y="907223"/>
            <a:ext cx="605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66FF"/>
                </a:solidFill>
              </a:rPr>
              <a:t>Identificazione dei click di </a:t>
            </a:r>
            <a:r>
              <a:rPr lang="it-IT" dirty="0" err="1" smtClean="0">
                <a:solidFill>
                  <a:srgbClr val="3366FF"/>
                </a:solidFill>
              </a:rPr>
              <a:t>ecolocalizzazione</a:t>
            </a:r>
            <a:r>
              <a:rPr lang="it-IT" dirty="0" smtClean="0">
                <a:solidFill>
                  <a:srgbClr val="3366FF"/>
                </a:solidFill>
              </a:rPr>
              <a:t> emessi dai delfinidi </a:t>
            </a:r>
            <a:endParaRPr lang="it-IT" dirty="0">
              <a:solidFill>
                <a:srgbClr val="3366FF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97224" y="3714355"/>
            <a:ext cx="3646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66FF"/>
                </a:solidFill>
              </a:rPr>
              <a:t>Evidenza dell’effetto giorno/notte</a:t>
            </a:r>
          </a:p>
          <a:p>
            <a:r>
              <a:rPr lang="it-IT" dirty="0">
                <a:solidFill>
                  <a:srgbClr val="3366FF"/>
                </a:solidFill>
              </a:rPr>
              <a:t>i</a:t>
            </a:r>
            <a:r>
              <a:rPr lang="it-IT" dirty="0" smtClean="0">
                <a:solidFill>
                  <a:srgbClr val="3366FF"/>
                </a:solidFill>
              </a:rPr>
              <a:t>n due anni di registrazioni analizzate</a:t>
            </a:r>
            <a:endParaRPr lang="it-IT" dirty="0">
              <a:solidFill>
                <a:srgbClr val="3366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873009" y="1549292"/>
            <a:ext cx="3290885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F. Caruso, </a:t>
            </a:r>
            <a:r>
              <a:rPr lang="fr-FR" sz="1600" dirty="0" err="1" smtClean="0"/>
              <a:t>Scientific</a:t>
            </a:r>
            <a:r>
              <a:rPr lang="fr-FR" sz="1600" dirty="0" smtClean="0"/>
              <a:t> Report, </a:t>
            </a:r>
            <a:r>
              <a:rPr lang="fr-FR" sz="1600" dirty="0" err="1" smtClean="0"/>
              <a:t>accettato</a:t>
            </a:r>
            <a:endParaRPr lang="it-IT" sz="16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98" y="5044706"/>
            <a:ext cx="923665" cy="9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1085</Words>
  <Application>Microsoft Macintosh PowerPoint</Application>
  <PresentationFormat>Presentazione su schermo (4:3)</PresentationFormat>
  <Paragraphs>202</Paragraphs>
  <Slides>18</Slides>
  <Notes>0</Notes>
  <HiddenSlides>0</HiddenSlides>
  <MMClips>3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Tema di Office</vt:lpstr>
      <vt:lpstr>PBrush</vt:lpstr>
      <vt:lpstr>Equation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Studio della presenza di delfini</vt:lpstr>
      <vt:lpstr>SN1 (2012-2013): l’idrofono di bassa frequenza</vt:lpstr>
      <vt:lpstr>Identificazione della balenottera comune</vt:lpstr>
      <vt:lpstr>Identificazione di airgun</vt:lpstr>
      <vt:lpstr>Densità spettrale di potenza del rumore acustico</vt:lpstr>
      <vt:lpstr>La nuova stazione OnDE-SMO al largo di Catania (2017-)</vt:lpstr>
      <vt:lpstr>La nuova stazione OnDE-SMO al largo di Catania</vt:lpstr>
      <vt:lpstr>KM3NeT a Capo Passero: torre prototipo NEMO(2013-2014)</vt:lpstr>
      <vt:lpstr>Idrofoni per KM3NeT (2017/2018 + 15 anni)</vt:lpstr>
      <vt:lpstr>Conclusioni</vt:lpstr>
    </vt:vector>
  </TitlesOfParts>
  <Manager/>
  <Company>cnr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/>
  <cp:keywords/>
  <dc:description/>
  <cp:lastModifiedBy>Giorgio Riccobene</cp:lastModifiedBy>
  <cp:revision>172</cp:revision>
  <dcterms:created xsi:type="dcterms:W3CDTF">2016-02-26T13:02:32Z</dcterms:created>
  <dcterms:modified xsi:type="dcterms:W3CDTF">2017-04-21T11:06:58Z</dcterms:modified>
  <cp:category/>
</cp:coreProperties>
</file>