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tif" ContentType="image/tif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59" r:id="rId2"/>
    <p:sldId id="744" r:id="rId3"/>
    <p:sldId id="740" r:id="rId4"/>
    <p:sldId id="685" r:id="rId5"/>
    <p:sldId id="736" r:id="rId6"/>
    <p:sldId id="695" r:id="rId7"/>
    <p:sldId id="743" r:id="rId8"/>
    <p:sldId id="739" r:id="rId9"/>
    <p:sldId id="696" r:id="rId10"/>
    <p:sldId id="737" r:id="rId11"/>
    <p:sldId id="709" r:id="rId12"/>
    <p:sldId id="742" r:id="rId13"/>
    <p:sldId id="710" r:id="rId14"/>
    <p:sldId id="711" r:id="rId15"/>
    <p:sldId id="734" r:id="rId16"/>
    <p:sldId id="738" r:id="rId17"/>
    <p:sldId id="730" r:id="rId18"/>
    <p:sldId id="6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95205" autoAdjust="0"/>
  </p:normalViewPr>
  <p:slideViewPr>
    <p:cSldViewPr>
      <p:cViewPr>
        <p:scale>
          <a:sx n="100" d="100"/>
          <a:sy n="100" d="100"/>
        </p:scale>
        <p:origin x="416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F8AE2-BED2-0543-8027-B909804899F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92A5453-02A8-DF45-BC6B-8311337D958E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">
              <a:srgbClr val="92D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en-US" dirty="0" smtClean="0"/>
            <a:t>FOOT</a:t>
          </a:r>
        </a:p>
        <a:p>
          <a:r>
            <a:rPr lang="en-US" dirty="0" smtClean="0"/>
            <a:t>(CSN III)</a:t>
          </a:r>
          <a:endParaRPr lang="en-US" dirty="0"/>
        </a:p>
      </dgm:t>
    </dgm:pt>
    <dgm:pt modelId="{3976317B-47D2-5147-8236-464C81B9F908}" type="parTrans" cxnId="{60B7E26E-AB93-8B41-BF37-53C30E24CDA6}">
      <dgm:prSet/>
      <dgm:spPr/>
      <dgm:t>
        <a:bodyPr/>
        <a:lstStyle/>
        <a:p>
          <a:endParaRPr lang="en-US"/>
        </a:p>
      </dgm:t>
    </dgm:pt>
    <dgm:pt modelId="{F2EBC357-6A12-1544-B6C3-2AC94C158DC8}" type="sibTrans" cxnId="{60B7E26E-AB93-8B41-BF37-53C30E24CDA6}">
      <dgm:prSet/>
      <dgm:spPr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endParaRPr lang="en-US"/>
        </a:p>
      </dgm:t>
    </dgm:pt>
    <dgm:pt modelId="{2A0A0E1A-0C58-744D-87A2-8FB675FF23A3}">
      <dgm:prSet phldrT="[Text]"/>
      <dgm:spPr/>
      <dgm:t>
        <a:bodyPr/>
        <a:lstStyle/>
        <a:p>
          <a:r>
            <a:rPr lang="en-US" dirty="0" err="1" smtClean="0"/>
            <a:t>MoVeIT</a:t>
          </a:r>
          <a:endParaRPr lang="en-US" dirty="0"/>
        </a:p>
      </dgm:t>
    </dgm:pt>
    <dgm:pt modelId="{E347867E-5FF7-1946-A2D6-27AB3BCECA3C}" type="parTrans" cxnId="{A8EF51B9-277D-4A46-93AB-DF4B42DF2331}">
      <dgm:prSet/>
      <dgm:spPr/>
      <dgm:t>
        <a:bodyPr/>
        <a:lstStyle/>
        <a:p>
          <a:endParaRPr lang="en-US"/>
        </a:p>
      </dgm:t>
    </dgm:pt>
    <dgm:pt modelId="{30D80E69-121F-C546-A6D7-055F09D5411A}" type="sibTrans" cxnId="{A8EF51B9-277D-4A46-93AB-DF4B42DF2331}">
      <dgm:prSet/>
      <dgm:spPr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1CCB181C-4360-1B4B-BB31-1A900ADB1906}">
      <dgm:prSet phldrT="[Text]"/>
      <dgm:spPr>
        <a:gradFill rotWithShape="0">
          <a:gsLst>
            <a:gs pos="0">
              <a:srgbClr val="FFC000"/>
            </a:gs>
            <a:gs pos="77000">
              <a:srgbClr val="FFC0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US" dirty="0" smtClean="0"/>
            <a:t>MC-INFN</a:t>
          </a:r>
          <a:endParaRPr lang="en-US" dirty="0"/>
        </a:p>
      </dgm:t>
    </dgm:pt>
    <dgm:pt modelId="{D29D82F5-31A3-8C43-ADB2-589A75BFD8A3}" type="parTrans" cxnId="{C6E4D44A-6D96-D645-AD2A-9DB867271DDC}">
      <dgm:prSet/>
      <dgm:spPr/>
      <dgm:t>
        <a:bodyPr/>
        <a:lstStyle/>
        <a:p>
          <a:endParaRPr lang="en-US"/>
        </a:p>
      </dgm:t>
    </dgm:pt>
    <dgm:pt modelId="{7AC8F85C-5C3C-D54F-9C0A-B9DCFA5AE79B}" type="sibTrans" cxnId="{C6E4D44A-6D96-D645-AD2A-9DB867271DDC}">
      <dgm:prSet/>
      <dgm:spPr/>
      <dgm:t>
        <a:bodyPr/>
        <a:lstStyle/>
        <a:p>
          <a:endParaRPr lang="en-US"/>
        </a:p>
      </dgm:t>
    </dgm:pt>
    <dgm:pt modelId="{015862CF-BFA4-8B44-95AC-3E3CC3BB6254}" type="pres">
      <dgm:prSet presAssocID="{015F8AE2-BED2-0543-8027-B909804899FA}" presName="Name0" presStyleCnt="0">
        <dgm:presLayoutVars>
          <dgm:dir/>
          <dgm:resizeHandles val="exact"/>
        </dgm:presLayoutVars>
      </dgm:prSet>
      <dgm:spPr/>
    </dgm:pt>
    <dgm:pt modelId="{3C45EF57-4BC0-2048-BEE7-4DE9C8935756}" type="pres">
      <dgm:prSet presAssocID="{192A5453-02A8-DF45-BC6B-8311337D95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A7217-0032-554D-B10E-88ABB79C7956}" type="pres">
      <dgm:prSet presAssocID="{F2EBC357-6A12-1544-B6C3-2AC94C158DC8}" presName="sibTrans" presStyleLbl="sibTrans2D1" presStyleIdx="0" presStyleCnt="2" custScaleX="279470" custLinFactY="-66281" custLinFactNeighborX="11464" custLinFactNeighborY="-100000"/>
      <dgm:spPr>
        <a:prstGeom prst="curvedDownArrow">
          <a:avLst/>
        </a:prstGeom>
      </dgm:spPr>
      <dgm:t>
        <a:bodyPr/>
        <a:lstStyle/>
        <a:p>
          <a:endParaRPr lang="en-US"/>
        </a:p>
      </dgm:t>
    </dgm:pt>
    <dgm:pt modelId="{D2A9340B-8DED-6D4A-B681-5C7876BF3262}" type="pres">
      <dgm:prSet presAssocID="{F2EBC357-6A12-1544-B6C3-2AC94C158DC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589C374-1EEA-574E-8EB6-7D43C366AF43}" type="pres">
      <dgm:prSet presAssocID="{2A0A0E1A-0C58-744D-87A2-8FB675FF23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BC102-6D58-3340-8E1A-40F6D2B36FB1}" type="pres">
      <dgm:prSet presAssocID="{30D80E69-121F-C546-A6D7-055F09D5411A}" presName="sibTrans" presStyleLbl="sibTrans2D1" presStyleIdx="1" presStyleCnt="2" custFlipHor="1" custScaleX="277183" custScaleY="106171" custLinFactY="-77085" custLinFactNeighborY="-100000"/>
      <dgm:spPr>
        <a:prstGeom prst="curvedDownArrow">
          <a:avLst/>
        </a:prstGeom>
      </dgm:spPr>
      <dgm:t>
        <a:bodyPr/>
        <a:lstStyle/>
        <a:p>
          <a:endParaRPr lang="en-US"/>
        </a:p>
      </dgm:t>
    </dgm:pt>
    <dgm:pt modelId="{C3FC6C4B-0A8D-5D43-B2D9-FAA0F51E65C1}" type="pres">
      <dgm:prSet presAssocID="{30D80E69-121F-C546-A6D7-055F09D5411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26B7E2-A031-0543-B255-1ADDF11E3553}" type="pres">
      <dgm:prSet presAssocID="{1CCB181C-4360-1B4B-BB31-1A900ADB19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413A6-20EB-AF48-B022-ABE02450DA0B}" type="presOf" srcId="{30D80E69-121F-C546-A6D7-055F09D5411A}" destId="{C3FC6C4B-0A8D-5D43-B2D9-FAA0F51E65C1}" srcOrd="1" destOrd="0" presId="urn:microsoft.com/office/officeart/2005/8/layout/process1"/>
    <dgm:cxn modelId="{60B7E26E-AB93-8B41-BF37-53C30E24CDA6}" srcId="{015F8AE2-BED2-0543-8027-B909804899FA}" destId="{192A5453-02A8-DF45-BC6B-8311337D958E}" srcOrd="0" destOrd="0" parTransId="{3976317B-47D2-5147-8236-464C81B9F908}" sibTransId="{F2EBC357-6A12-1544-B6C3-2AC94C158DC8}"/>
    <dgm:cxn modelId="{B11B8FB9-86A2-874B-ACA4-16ED30CAD8C4}" type="presOf" srcId="{192A5453-02A8-DF45-BC6B-8311337D958E}" destId="{3C45EF57-4BC0-2048-BEE7-4DE9C8935756}" srcOrd="0" destOrd="0" presId="urn:microsoft.com/office/officeart/2005/8/layout/process1"/>
    <dgm:cxn modelId="{C6E4D44A-6D96-D645-AD2A-9DB867271DDC}" srcId="{015F8AE2-BED2-0543-8027-B909804899FA}" destId="{1CCB181C-4360-1B4B-BB31-1A900ADB1906}" srcOrd="2" destOrd="0" parTransId="{D29D82F5-31A3-8C43-ADB2-589A75BFD8A3}" sibTransId="{7AC8F85C-5C3C-D54F-9C0A-B9DCFA5AE79B}"/>
    <dgm:cxn modelId="{1AE5EFAA-CE8F-8343-A8C8-7F3C34061C9F}" type="presOf" srcId="{015F8AE2-BED2-0543-8027-B909804899FA}" destId="{015862CF-BFA4-8B44-95AC-3E3CC3BB6254}" srcOrd="0" destOrd="0" presId="urn:microsoft.com/office/officeart/2005/8/layout/process1"/>
    <dgm:cxn modelId="{5DD28A99-A454-D34C-8BB6-FA06354845EB}" type="presOf" srcId="{F2EBC357-6A12-1544-B6C3-2AC94C158DC8}" destId="{D2A9340B-8DED-6D4A-B681-5C7876BF3262}" srcOrd="1" destOrd="0" presId="urn:microsoft.com/office/officeart/2005/8/layout/process1"/>
    <dgm:cxn modelId="{37993AB2-48BB-AC47-B866-0EEF2A311852}" type="presOf" srcId="{30D80E69-121F-C546-A6D7-055F09D5411A}" destId="{0A9BC102-6D58-3340-8E1A-40F6D2B36FB1}" srcOrd="0" destOrd="0" presId="urn:microsoft.com/office/officeart/2005/8/layout/process1"/>
    <dgm:cxn modelId="{A8EF51B9-277D-4A46-93AB-DF4B42DF2331}" srcId="{015F8AE2-BED2-0543-8027-B909804899FA}" destId="{2A0A0E1A-0C58-744D-87A2-8FB675FF23A3}" srcOrd="1" destOrd="0" parTransId="{E347867E-5FF7-1946-A2D6-27AB3BCECA3C}" sibTransId="{30D80E69-121F-C546-A6D7-055F09D5411A}"/>
    <dgm:cxn modelId="{3925D172-C532-D84D-A20A-EF8666B26D4E}" type="presOf" srcId="{F2EBC357-6A12-1544-B6C3-2AC94C158DC8}" destId="{8D6A7217-0032-554D-B10E-88ABB79C7956}" srcOrd="0" destOrd="0" presId="urn:microsoft.com/office/officeart/2005/8/layout/process1"/>
    <dgm:cxn modelId="{AAF3A2ED-891F-154E-90AF-391E0B07743E}" type="presOf" srcId="{2A0A0E1A-0C58-744D-87A2-8FB675FF23A3}" destId="{1589C374-1EEA-574E-8EB6-7D43C366AF43}" srcOrd="0" destOrd="0" presId="urn:microsoft.com/office/officeart/2005/8/layout/process1"/>
    <dgm:cxn modelId="{99D1A5C9-0600-A048-B7A5-00E1B54F84AD}" type="presOf" srcId="{1CCB181C-4360-1B4B-BB31-1A900ADB1906}" destId="{FC26B7E2-A031-0543-B255-1ADDF11E3553}" srcOrd="0" destOrd="0" presId="urn:microsoft.com/office/officeart/2005/8/layout/process1"/>
    <dgm:cxn modelId="{5CCE485F-3468-D74C-AFD9-09CA649E1ABD}" type="presParOf" srcId="{015862CF-BFA4-8B44-95AC-3E3CC3BB6254}" destId="{3C45EF57-4BC0-2048-BEE7-4DE9C8935756}" srcOrd="0" destOrd="0" presId="urn:microsoft.com/office/officeart/2005/8/layout/process1"/>
    <dgm:cxn modelId="{E32602DD-4AAE-BB4C-8F81-7FC67DC207AA}" type="presParOf" srcId="{015862CF-BFA4-8B44-95AC-3E3CC3BB6254}" destId="{8D6A7217-0032-554D-B10E-88ABB79C7956}" srcOrd="1" destOrd="0" presId="urn:microsoft.com/office/officeart/2005/8/layout/process1"/>
    <dgm:cxn modelId="{6DF6D3BD-AF1D-A74B-B726-55C81E652D1D}" type="presParOf" srcId="{8D6A7217-0032-554D-B10E-88ABB79C7956}" destId="{D2A9340B-8DED-6D4A-B681-5C7876BF3262}" srcOrd="0" destOrd="0" presId="urn:microsoft.com/office/officeart/2005/8/layout/process1"/>
    <dgm:cxn modelId="{380DE8F6-B8E6-1641-AAB9-54C654AAE2BD}" type="presParOf" srcId="{015862CF-BFA4-8B44-95AC-3E3CC3BB6254}" destId="{1589C374-1EEA-574E-8EB6-7D43C366AF43}" srcOrd="2" destOrd="0" presId="urn:microsoft.com/office/officeart/2005/8/layout/process1"/>
    <dgm:cxn modelId="{343A8FD3-8358-9E4F-B17E-31C9C01D6864}" type="presParOf" srcId="{015862CF-BFA4-8B44-95AC-3E3CC3BB6254}" destId="{0A9BC102-6D58-3340-8E1A-40F6D2B36FB1}" srcOrd="3" destOrd="0" presId="urn:microsoft.com/office/officeart/2005/8/layout/process1"/>
    <dgm:cxn modelId="{7FF53085-FFE9-A841-BE74-5C551411C6F0}" type="presParOf" srcId="{0A9BC102-6D58-3340-8E1A-40F6D2B36FB1}" destId="{C3FC6C4B-0A8D-5D43-B2D9-FAA0F51E65C1}" srcOrd="0" destOrd="0" presId="urn:microsoft.com/office/officeart/2005/8/layout/process1"/>
    <dgm:cxn modelId="{479B1E1E-172B-7D4D-BB54-0144C7557597}" type="presParOf" srcId="{015862CF-BFA4-8B44-95AC-3E3CC3BB6254}" destId="{FC26B7E2-A031-0543-B255-1ADDF11E35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5EF57-4BC0-2048-BEE7-4DE9C8935756}">
      <dsp:nvSpPr>
        <dsp:cNvPr id="0" name=""/>
        <dsp:cNvSpPr/>
      </dsp:nvSpPr>
      <dsp:spPr>
        <a:xfrm>
          <a:off x="7233" y="123976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">
              <a:srgbClr val="92D05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FOOT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(CSN III)</a:t>
          </a:r>
          <a:endParaRPr lang="en-US" sz="2900" kern="1200" dirty="0"/>
        </a:p>
      </dsp:txBody>
      <dsp:txXfrm>
        <a:off x="45225" y="1277760"/>
        <a:ext cx="2085893" cy="1221142"/>
      </dsp:txXfrm>
    </dsp:sp>
    <dsp:sp modelId="{8D6A7217-0032-554D-B10E-88ABB79C7956}">
      <dsp:nvSpPr>
        <dsp:cNvPr id="0" name=""/>
        <dsp:cNvSpPr/>
      </dsp:nvSpPr>
      <dsp:spPr>
        <a:xfrm>
          <a:off x="2026568" y="728750"/>
          <a:ext cx="1280861" cy="536145"/>
        </a:xfrm>
        <a:prstGeom prst="curvedDownArrow">
          <a:avLst/>
        </a:prstGeom>
        <a:gradFill rotWithShape="0">
          <a:gsLst>
            <a:gs pos="0">
              <a:srgbClr val="00B05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026568" y="835979"/>
        <a:ext cx="1120018" cy="321687"/>
      </dsp:txXfrm>
    </dsp:sp>
    <dsp:sp modelId="{1589C374-1EEA-574E-8EB6-7D43C366AF43}">
      <dsp:nvSpPr>
        <dsp:cNvPr id="0" name=""/>
        <dsp:cNvSpPr/>
      </dsp:nvSpPr>
      <dsp:spPr>
        <a:xfrm>
          <a:off x="3033861" y="123976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MoVeIT</a:t>
          </a:r>
          <a:endParaRPr lang="en-US" sz="2900" kern="1200" dirty="0"/>
        </a:p>
      </dsp:txBody>
      <dsp:txXfrm>
        <a:off x="3071853" y="1277760"/>
        <a:ext cx="2085893" cy="1221142"/>
      </dsp:txXfrm>
    </dsp:sp>
    <dsp:sp modelId="{0A9BC102-6D58-3340-8E1A-40F6D2B36FB1}">
      <dsp:nvSpPr>
        <dsp:cNvPr id="0" name=""/>
        <dsp:cNvSpPr/>
      </dsp:nvSpPr>
      <dsp:spPr>
        <a:xfrm flipH="1">
          <a:off x="5005895" y="654282"/>
          <a:ext cx="1270379" cy="569231"/>
        </a:xfrm>
        <a:prstGeom prst="curvedDownArrow">
          <a:avLst/>
        </a:prstGeom>
        <a:gradFill rotWithShape="0">
          <a:gsLst>
            <a:gs pos="0">
              <a:srgbClr val="FFC000"/>
            </a:gs>
            <a:gs pos="80000">
              <a:srgbClr val="FFC000"/>
            </a:gs>
            <a:gs pos="100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76664" y="768128"/>
        <a:ext cx="1099610" cy="341539"/>
      </dsp:txXfrm>
    </dsp:sp>
    <dsp:sp modelId="{FC26B7E2-A031-0543-B255-1ADDF11E3553}">
      <dsp:nvSpPr>
        <dsp:cNvPr id="0" name=""/>
        <dsp:cNvSpPr/>
      </dsp:nvSpPr>
      <dsp:spPr>
        <a:xfrm>
          <a:off x="6060489" y="123976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77000">
              <a:srgbClr val="FFC000"/>
            </a:gs>
            <a:gs pos="100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MC-INFN</a:t>
          </a:r>
          <a:endParaRPr lang="en-US" sz="2900" kern="1200" dirty="0"/>
        </a:p>
      </dsp:txBody>
      <dsp:txXfrm>
        <a:off x="6098481" y="1277760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9E73-6913-BB49-B87E-70DACE9E7C8D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8884-5A89-554F-8A23-2DECE6ECA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59A9-D1A8-4BFD-ABFE-19E15FE37328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48AF-EF69-4251-945B-C2234E5C9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21113" y="9372600"/>
            <a:ext cx="2924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3FBE90-B054-4056-86DD-ADB50EAB4C42}" type="slidenum">
              <a:rPr lang="de-DE" altLang="de-DE" sz="1200" i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 i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0672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Entrance</a:t>
            </a:r>
            <a:r>
              <a:rPr lang="en-US" baseline="0" dirty="0" smtClean="0"/>
              <a:t> channel 0.5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/mum and 0.2 </a:t>
            </a:r>
            <a:r>
              <a:rPr lang="en-US" baseline="0" dirty="0" err="1" smtClean="0"/>
              <a:t>Gy</a:t>
            </a:r>
            <a:r>
              <a:rPr lang="en-US" baseline="0" dirty="0" smtClean="0"/>
              <a:t> -&gt; about 3% cell killing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Bragg peak 2.5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/mum and 2 </a:t>
            </a:r>
            <a:r>
              <a:rPr lang="en-US" baseline="0" dirty="0" err="1" smtClean="0"/>
              <a:t>Gy</a:t>
            </a:r>
            <a:r>
              <a:rPr lang="en-US" baseline="0" dirty="0" smtClean="0"/>
              <a:t> ‘_ about 60% cell killing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-6350"/>
            <a:ext cx="91932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tifpa.infn.it/images/logopieno.png"/>
          <p:cNvPicPr>
            <a:picLocks noChangeAspect="1" noChangeArrowheads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171"/>
            <a:ext cx="3119016" cy="11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6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12.04.17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8728"/>
            <a:ext cx="9144000" cy="5492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3E94D-BACC-4743-B2BE-3C118A75A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6308728"/>
            <a:ext cx="1490091" cy="554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6381328"/>
            <a:ext cx="414923" cy="4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"/><Relationship Id="rId6" Type="http://schemas.openxmlformats.org/officeDocument/2006/relationships/image" Target="../media/image8.jpeg"/><Relationship Id="rId7" Type="http://schemas.openxmlformats.org/officeDocument/2006/relationships/image" Target="../media/image9.emf"/><Relationship Id="rId8" Type="http://schemas.openxmlformats.org/officeDocument/2006/relationships/image" Target="../media/image10.w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80528" y="20195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Radiobiological</a:t>
            </a:r>
            <a:endParaRPr lang="de-DE" sz="4800" dirty="0" smtClean="0">
              <a:solidFill>
                <a:srgbClr val="000000"/>
              </a:solidFill>
              <a:latin typeface="+mj-lt"/>
              <a:ea typeface="Calibri" charset="0"/>
              <a:cs typeface="Calibri" charset="0"/>
            </a:endParaRPr>
          </a:p>
          <a:p>
            <a:pPr algn="ctr"/>
            <a:r>
              <a:rPr lang="de-DE" sz="48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de-DE" sz="4800" dirty="0" err="1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needs</a:t>
            </a:r>
            <a:r>
              <a:rPr lang="de-DE" sz="48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de-DE" sz="4800" dirty="0" err="1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for</a:t>
            </a:r>
            <a:r>
              <a:rPr lang="de-DE" sz="48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de-DE" sz="48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FOOT</a:t>
            </a:r>
            <a:endParaRPr lang="de-DE" sz="4800" dirty="0">
              <a:solidFill>
                <a:srgbClr val="000000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44624"/>
            <a:ext cx="2952329" cy="1099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6632"/>
            <a:ext cx="6095172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205451"/>
            <a:ext cx="364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dirty="0" smtClean="0"/>
              <a:t>. </a:t>
            </a:r>
            <a:r>
              <a:rPr lang="en-US" sz="2800" dirty="0" err="1" smtClean="0"/>
              <a:t>Scifoni</a:t>
            </a:r>
            <a:r>
              <a:rPr lang="en-US" sz="2800" dirty="0" smtClean="0"/>
              <a:t>, F. </a:t>
            </a:r>
            <a:r>
              <a:rPr lang="en-US" sz="2800" dirty="0" err="1" smtClean="0"/>
              <a:t>Tommasino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17032"/>
            <a:ext cx="7056784" cy="1959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5665664"/>
            <a:ext cx="190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Submitted to PMB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" y="1398407"/>
            <a:ext cx="4369668" cy="197855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88640"/>
            <a:ext cx="802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dirty="0" smtClean="0"/>
              <a:t>Exploiting O beams for hypoxia</a:t>
            </a:r>
            <a:endParaRPr lang="de-DE" altLang="de-DE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58" y="1316038"/>
            <a:ext cx="3056534" cy="217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6360236" y="3397136"/>
            <a:ext cx="2520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de-DE" sz="1400" dirty="0" err="1" smtClean="0">
                <a:solidFill>
                  <a:schemeClr val="tx2"/>
                </a:solidFill>
                <a:latin typeface="+mn-lt"/>
              </a:rPr>
              <a:t>Scifoni</a:t>
            </a:r>
            <a:r>
              <a:rPr lang="en-US" altLang="de-DE" sz="1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400" dirty="0">
                <a:solidFill>
                  <a:schemeClr val="tx2"/>
                </a:solidFill>
                <a:latin typeface="+mn-lt"/>
              </a:rPr>
              <a:t>et al PMB </a:t>
            </a:r>
            <a:r>
              <a:rPr lang="en-US" altLang="de-DE" sz="1400" dirty="0" smtClean="0">
                <a:solidFill>
                  <a:schemeClr val="tx2"/>
                </a:solidFill>
                <a:latin typeface="+mn-lt"/>
              </a:rPr>
              <a:t>2013</a:t>
            </a:r>
            <a:endParaRPr lang="en-US" altLang="de-DE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6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/fetch&gt;UID&gt;/INBOX&gt;2457"/>
          <p:cNvSpPr>
            <a:spLocks noChangeAspect="1" noChangeArrowheads="1"/>
          </p:cNvSpPr>
          <p:nvPr/>
        </p:nvSpPr>
        <p:spPr bwMode="auto">
          <a:xfrm>
            <a:off x="0" y="0"/>
            <a:ext cx="28479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507"/>
          <p:cNvSpPr txBox="1">
            <a:spLocks/>
          </p:cNvSpPr>
          <p:nvPr/>
        </p:nvSpPr>
        <p:spPr bwMode="auto">
          <a:xfrm>
            <a:off x="323528" y="231302"/>
            <a:ext cx="86868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000" b="0" i="0" kern="0" dirty="0" smtClean="0">
                <a:solidFill>
                  <a:schemeClr val="tx1"/>
                </a:solidFill>
                <a:latin typeface="Calibri"/>
                <a:cs typeface="Calibri"/>
              </a:rPr>
              <a:t>OER optimized plans with O (kill painting)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6268" y="849424"/>
            <a:ext cx="2541575" cy="3404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137" y="921706"/>
            <a:ext cx="2433658" cy="326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44200" y="1614859"/>
            <a:ext cx="91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6835" y="1372159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Normoxic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0140" y="1270137"/>
            <a:ext cx="233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Variable oxygenation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855" y="1550979"/>
            <a:ext cx="1181831" cy="535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725288"/>
            <a:ext cx="2626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tx2"/>
                </a:solidFill>
              </a:rPr>
              <a:t>Sokol</a:t>
            </a:r>
            <a:r>
              <a:rPr lang="en-US" sz="1600" i="1" dirty="0" smtClean="0">
                <a:solidFill>
                  <a:schemeClr val="tx2"/>
                </a:solidFill>
              </a:rPr>
              <a:t> et al. </a:t>
            </a:r>
            <a:r>
              <a:rPr lang="en-US" sz="1600" i="1" dirty="0" smtClean="0">
                <a:solidFill>
                  <a:schemeClr val="tx2"/>
                </a:solidFill>
              </a:rPr>
              <a:t>submitted to PMB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96" y="4073004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kern="0" dirty="0" smtClean="0">
                <a:solidFill>
                  <a:srgbClr val="002060"/>
                </a:solidFill>
              </a:rPr>
              <a:t>In </a:t>
            </a:r>
            <a:r>
              <a:rPr lang="en-US" kern="0" dirty="0">
                <a:solidFill>
                  <a:srgbClr val="002060"/>
                </a:solidFill>
              </a:rPr>
              <a:t>case of </a:t>
            </a:r>
            <a:r>
              <a:rPr lang="en-US" kern="0" dirty="0" smtClean="0">
                <a:solidFill>
                  <a:srgbClr val="002060"/>
                </a:solidFill>
              </a:rPr>
              <a:t>hypoxia,  proper optimization accounting for OER may lead to </a:t>
            </a:r>
            <a:r>
              <a:rPr lang="en-US" b="1" kern="0" dirty="0" smtClean="0">
                <a:solidFill>
                  <a:srgbClr val="002060"/>
                </a:solidFill>
              </a:rPr>
              <a:t>Inverted peak-to-entrance  ratios</a:t>
            </a:r>
            <a:r>
              <a:rPr lang="en-US" kern="0" dirty="0">
                <a:solidFill>
                  <a:srgbClr val="002060"/>
                </a:solidFill>
              </a:rPr>
              <a:t> </a:t>
            </a:r>
            <a:r>
              <a:rPr lang="en-US" kern="0" dirty="0" smtClean="0">
                <a:solidFill>
                  <a:srgbClr val="002060"/>
                </a:solidFill>
              </a:rPr>
              <a:t>as compared to a </a:t>
            </a:r>
            <a:r>
              <a:rPr lang="en-US" kern="0" dirty="0" err="1" smtClean="0">
                <a:solidFill>
                  <a:srgbClr val="002060"/>
                </a:solidFill>
              </a:rPr>
              <a:t>normoxic</a:t>
            </a:r>
            <a:r>
              <a:rPr lang="en-US" kern="0" dirty="0" smtClean="0">
                <a:solidFill>
                  <a:srgbClr val="002060"/>
                </a:solidFill>
              </a:rPr>
              <a:t> case</a:t>
            </a:r>
          </a:p>
          <a:p>
            <a:pPr marL="285750" indent="-285750" algn="just">
              <a:buFontTx/>
              <a:buChar char="-"/>
            </a:pPr>
            <a:endParaRPr lang="en-US" kern="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/>
              <a:t>According </a:t>
            </a:r>
            <a:r>
              <a:rPr lang="en-US" dirty="0"/>
              <a:t>to actual oxygenation, O beam may overcome the price of larger entrance channel with the LET </a:t>
            </a:r>
            <a:r>
              <a:rPr lang="en-US" dirty="0" smtClean="0"/>
              <a:t>advantages</a:t>
            </a:r>
          </a:p>
          <a:p>
            <a:pPr marL="285750" indent="-285750" algn="just">
              <a:buFontTx/>
              <a:buChar char="-"/>
            </a:pPr>
            <a:endParaRPr lang="en-US" kern="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kern="0" dirty="0" smtClean="0">
                <a:solidFill>
                  <a:srgbClr val="002060"/>
                </a:solidFill>
              </a:rPr>
              <a:t>Trade-off between better </a:t>
            </a:r>
            <a:r>
              <a:rPr lang="en-US" b="1" kern="0" dirty="0" smtClean="0">
                <a:solidFill>
                  <a:srgbClr val="002060"/>
                </a:solidFill>
              </a:rPr>
              <a:t>LET distribution</a:t>
            </a:r>
            <a:r>
              <a:rPr lang="en-US" kern="0" dirty="0" smtClean="0">
                <a:solidFill>
                  <a:srgbClr val="002060"/>
                </a:solidFill>
              </a:rPr>
              <a:t> and worse </a:t>
            </a:r>
            <a:r>
              <a:rPr lang="en-US" b="1" kern="0" dirty="0" smtClean="0">
                <a:solidFill>
                  <a:srgbClr val="002060"/>
                </a:solidFill>
              </a:rPr>
              <a:t>Fragmentation</a:t>
            </a:r>
            <a:r>
              <a:rPr lang="en-US" kern="0" dirty="0" smtClean="0">
                <a:solidFill>
                  <a:srgbClr val="002060"/>
                </a:solidFill>
              </a:rPr>
              <a:t> in entrance and tail</a:t>
            </a: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3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4" name="Shape 507"/>
          <p:cNvSpPr txBox="1">
            <a:spLocks/>
          </p:cNvSpPr>
          <p:nvPr/>
        </p:nvSpPr>
        <p:spPr bwMode="auto">
          <a:xfrm>
            <a:off x="457199" y="203589"/>
            <a:ext cx="82296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kern="0" dirty="0" smtClean="0">
                <a:solidFill>
                  <a:srgbClr val="000000"/>
                </a:solidFill>
                <a:latin typeface="Calibri"/>
                <a:cs typeface="Calibri"/>
              </a:rPr>
              <a:t>Impact of “high” fragments</a:t>
            </a:r>
            <a:endParaRPr lang="en-US" sz="4400" b="0" i="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821" y="-251672"/>
            <a:ext cx="5887619" cy="8331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848" y="1412776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Survival profile (CHO)</a:t>
            </a:r>
          </a:p>
          <a:p>
            <a:pPr algn="just"/>
            <a:r>
              <a:rPr lang="en-US" sz="2000" dirty="0" smtClean="0">
                <a:latin typeface=""/>
              </a:rPr>
              <a:t>along an O beam SOBP, optimized on physical flat dose (4Gy)</a:t>
            </a:r>
            <a:endParaRPr lang="en-US" sz="20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9605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700808"/>
            <a:ext cx="88569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"/>
              </a:rPr>
              <a:t>Target fragment </a:t>
            </a:r>
            <a:r>
              <a:rPr lang="en-US" sz="2000" b="1" dirty="0" err="1" smtClean="0">
                <a:latin typeface=""/>
              </a:rPr>
              <a:t>producton</a:t>
            </a:r>
            <a:r>
              <a:rPr lang="en-US" sz="2000" b="1" dirty="0">
                <a:latin typeface=""/>
              </a:rPr>
              <a:t>, at 100-200 </a:t>
            </a:r>
            <a:r>
              <a:rPr lang="en-US" sz="2000" b="1" dirty="0" smtClean="0">
                <a:latin typeface=""/>
              </a:rPr>
              <a:t>MeV: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H</a:t>
            </a:r>
            <a:r>
              <a:rPr lang="en-US" sz="2000" dirty="0" smtClean="0">
                <a:latin typeface=""/>
              </a:rPr>
              <a:t>eavy </a:t>
            </a:r>
            <a:r>
              <a:rPr lang="en-US" sz="2000" dirty="0">
                <a:latin typeface=""/>
              </a:rPr>
              <a:t>fragment (Z&gt;2) </a:t>
            </a:r>
            <a:r>
              <a:rPr lang="en-US" sz="2000" dirty="0" smtClean="0">
                <a:latin typeface=""/>
              </a:rPr>
              <a:t>production </a:t>
            </a:r>
            <a:r>
              <a:rPr lang="en-US" sz="2000" dirty="0">
                <a:latin typeface=""/>
              </a:rPr>
              <a:t>cross </a:t>
            </a:r>
            <a:r>
              <a:rPr lang="en-US" sz="2000" dirty="0" smtClean="0">
                <a:latin typeface=""/>
              </a:rPr>
              <a:t>section with uncertainty &lt; 5%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</a:t>
            </a:r>
            <a:r>
              <a:rPr lang="en-US" sz="2000" dirty="0" smtClean="0">
                <a:latin typeface=""/>
              </a:rPr>
              <a:t>Fragment </a:t>
            </a:r>
            <a:r>
              <a:rPr lang="en-US" sz="2000" dirty="0">
                <a:latin typeface=""/>
              </a:rPr>
              <a:t>energy spectrum (i.e. </a:t>
            </a:r>
            <a:r>
              <a:rPr lang="en-US" sz="2000" dirty="0" err="1">
                <a:latin typeface=""/>
              </a:rPr>
              <a:t>dσ</a:t>
            </a:r>
            <a:r>
              <a:rPr lang="en-US" sz="2000" dirty="0">
                <a:latin typeface=""/>
              </a:rPr>
              <a:t>/</a:t>
            </a:r>
            <a:r>
              <a:rPr lang="en-US" sz="2000" dirty="0" err="1">
                <a:latin typeface=""/>
              </a:rPr>
              <a:t>dE</a:t>
            </a:r>
            <a:r>
              <a:rPr lang="en-US" sz="2000" dirty="0">
                <a:latin typeface=""/>
              </a:rPr>
              <a:t>) with </a:t>
            </a:r>
            <a:r>
              <a:rPr lang="en-US" sz="2000" dirty="0" smtClean="0">
                <a:latin typeface=""/>
              </a:rPr>
              <a:t>energy resolution of ≈1 MeV/u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Charge ID at the level of 2-3%</a:t>
            </a: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• </a:t>
            </a:r>
            <a:r>
              <a:rPr lang="en-US" sz="2000" dirty="0">
                <a:latin typeface=""/>
              </a:rPr>
              <a:t>Isotopic ID at the level of 5%</a:t>
            </a: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• </a:t>
            </a:r>
            <a:r>
              <a:rPr lang="en-US" sz="2000" dirty="0">
                <a:latin typeface=""/>
              </a:rPr>
              <a:t>Not needed accurate angular measurement</a:t>
            </a: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• </a:t>
            </a:r>
            <a:r>
              <a:rPr lang="en-US" sz="2000" dirty="0">
                <a:latin typeface=""/>
              </a:rPr>
              <a:t>Study light ions </a:t>
            </a:r>
            <a:r>
              <a:rPr lang="en-US" sz="2000" dirty="0" smtClean="0">
                <a:latin typeface=""/>
              </a:rPr>
              <a:t>production </a:t>
            </a:r>
            <a:r>
              <a:rPr lang="en-US" sz="2000" dirty="0">
                <a:latin typeface=""/>
              </a:rPr>
              <a:t>at large angle</a:t>
            </a:r>
            <a:endParaRPr lang="en-US" sz="2000" dirty="0"/>
          </a:p>
        </p:txBody>
      </p:sp>
      <p:sp>
        <p:nvSpPr>
          <p:cNvPr id="5" name="Shape 507"/>
          <p:cNvSpPr txBox="1">
            <a:spLocks/>
          </p:cNvSpPr>
          <p:nvPr/>
        </p:nvSpPr>
        <p:spPr bwMode="auto">
          <a:xfrm>
            <a:off x="457199" y="203589"/>
            <a:ext cx="82296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kern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esiderata for Protons</a:t>
            </a:r>
          </a:p>
        </p:txBody>
      </p:sp>
    </p:spTree>
    <p:extLst>
      <p:ext uri="{BB962C8B-B14F-4D97-AF65-F5344CB8AC3E}">
        <p14:creationId xmlns:p14="http://schemas.microsoft.com/office/powerpoint/2010/main" val="21137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4" name="Shape 507"/>
          <p:cNvSpPr txBox="1">
            <a:spLocks/>
          </p:cNvSpPr>
          <p:nvPr/>
        </p:nvSpPr>
        <p:spPr bwMode="auto">
          <a:xfrm>
            <a:off x="457199" y="203589"/>
            <a:ext cx="82296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kern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esiderata </a:t>
            </a:r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for Oxygen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582341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"/>
              </a:rPr>
              <a:t>Projectile Fragment </a:t>
            </a:r>
            <a:r>
              <a:rPr lang="en-US" sz="2000" b="1" dirty="0" err="1" smtClean="0">
                <a:latin typeface=""/>
              </a:rPr>
              <a:t>producton</a:t>
            </a:r>
            <a:r>
              <a:rPr lang="en-US" sz="2000" b="1" dirty="0">
                <a:latin typeface=""/>
              </a:rPr>
              <a:t>, at </a:t>
            </a:r>
            <a:r>
              <a:rPr lang="en-US" sz="2000" b="1" dirty="0" smtClean="0">
                <a:latin typeface=""/>
              </a:rPr>
              <a:t>150-400 MeV/u: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C</a:t>
            </a:r>
            <a:r>
              <a:rPr lang="en-US" sz="2000" dirty="0" smtClean="0">
                <a:latin typeface=""/>
              </a:rPr>
              <a:t>ross section of projectile fragments with </a:t>
            </a:r>
            <a:r>
              <a:rPr lang="en-US" sz="2000" dirty="0">
                <a:latin typeface=""/>
              </a:rPr>
              <a:t>maximum uncertainty of </a:t>
            </a:r>
            <a:r>
              <a:rPr lang="en-US" sz="2000" dirty="0" smtClean="0">
                <a:latin typeface=""/>
              </a:rPr>
              <a:t>5-10%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</a:t>
            </a:r>
            <a:r>
              <a:rPr lang="en-US" sz="2000" dirty="0" smtClean="0">
                <a:latin typeface=""/>
              </a:rPr>
              <a:t>Fragment </a:t>
            </a:r>
            <a:r>
              <a:rPr lang="en-US" sz="2000" dirty="0">
                <a:latin typeface=""/>
              </a:rPr>
              <a:t>energy spectrum (i.e. </a:t>
            </a:r>
            <a:r>
              <a:rPr lang="en-US" sz="2000" dirty="0" err="1">
                <a:latin typeface=""/>
              </a:rPr>
              <a:t>dσ</a:t>
            </a:r>
            <a:r>
              <a:rPr lang="en-US" sz="2000" dirty="0">
                <a:latin typeface=""/>
              </a:rPr>
              <a:t>/</a:t>
            </a:r>
            <a:r>
              <a:rPr lang="en-US" sz="2000" dirty="0" err="1">
                <a:latin typeface=""/>
              </a:rPr>
              <a:t>dE</a:t>
            </a:r>
            <a:r>
              <a:rPr lang="en-US" sz="2000" dirty="0">
                <a:latin typeface=""/>
              </a:rPr>
              <a:t>) with </a:t>
            </a:r>
            <a:r>
              <a:rPr lang="en-US" sz="2000" dirty="0" smtClean="0">
                <a:latin typeface=""/>
              </a:rPr>
              <a:t>an energy resolution </a:t>
            </a:r>
            <a:r>
              <a:rPr lang="en-US" sz="2000" dirty="0">
                <a:latin typeface=""/>
              </a:rPr>
              <a:t>of </a:t>
            </a:r>
            <a:r>
              <a:rPr lang="en-US" sz="2000" dirty="0" smtClean="0">
                <a:latin typeface=""/>
              </a:rPr>
              <a:t>≈</a:t>
            </a:r>
            <a:r>
              <a:rPr lang="en-US" sz="2000" dirty="0" smtClean="0">
                <a:latin typeface=""/>
              </a:rPr>
              <a:t>10 </a:t>
            </a:r>
            <a:r>
              <a:rPr lang="en-US" sz="2000" dirty="0" smtClean="0">
                <a:latin typeface=""/>
              </a:rPr>
              <a:t>MeV/u</a:t>
            </a: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Charge ID at the level of 2-3%</a:t>
            </a: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• </a:t>
            </a:r>
            <a:r>
              <a:rPr lang="en-US" sz="2000" dirty="0">
                <a:latin typeface=""/>
              </a:rPr>
              <a:t>Isotopic ID at the level of 5%</a:t>
            </a: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r>
              <a:rPr lang="en-US" sz="2000" dirty="0" smtClean="0">
                <a:latin typeface=""/>
              </a:rPr>
              <a:t>• Angular distribution needed for out-of-field biological dose</a:t>
            </a:r>
            <a:endParaRPr lang="en-US" sz="2000" dirty="0">
              <a:latin typeface=""/>
            </a:endParaRPr>
          </a:p>
          <a:p>
            <a:pPr algn="just"/>
            <a:endParaRPr lang="en-US" sz="2000" dirty="0" smtClean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15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4" name="Shape 507"/>
          <p:cNvSpPr txBox="1">
            <a:spLocks/>
          </p:cNvSpPr>
          <p:nvPr/>
        </p:nvSpPr>
        <p:spPr bwMode="auto">
          <a:xfrm>
            <a:off x="457199" y="203589"/>
            <a:ext cx="86868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Our strategy for better </a:t>
            </a:r>
            <a:r>
              <a:rPr lang="en-US" sz="4400" b="0" i="0" kern="0" smtClean="0">
                <a:solidFill>
                  <a:srgbClr val="000000"/>
                </a:solidFill>
                <a:latin typeface="Calibri"/>
                <a:cs typeface="Calibri"/>
              </a:rPr>
              <a:t>figures design</a:t>
            </a:r>
            <a:endParaRPr lang="en-US" sz="4400" b="0" i="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82341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"/>
              </a:rPr>
              <a:t>MC Spectra from WP4 (</a:t>
            </a:r>
            <a:r>
              <a:rPr lang="en-US" sz="2000" b="1" dirty="0" smtClean="0">
                <a:solidFill>
                  <a:srgbClr val="FF0000"/>
                </a:solidFill>
                <a:latin typeface=""/>
              </a:rPr>
              <a:t>LNS-GEANT4</a:t>
            </a:r>
            <a:r>
              <a:rPr lang="en-US" sz="2000" b="1" dirty="0" smtClean="0">
                <a:latin typeface="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"/>
              </a:rPr>
              <a:t>MILANO-FLUKA</a:t>
            </a:r>
            <a:r>
              <a:rPr lang="en-US" sz="2000" b="1" dirty="0" smtClean="0">
                <a:latin typeface=""/>
              </a:rPr>
              <a:t>)</a:t>
            </a:r>
          </a:p>
          <a:p>
            <a:pPr algn="just"/>
            <a:r>
              <a:rPr lang="en-US" sz="2000" b="1" dirty="0" smtClean="0">
                <a:latin typeface=""/>
              </a:rPr>
              <a:t>2 options</a:t>
            </a:r>
            <a:r>
              <a:rPr lang="en-US" sz="2000" b="1" dirty="0" smtClean="0">
                <a:latin typeface=""/>
              </a:rPr>
              <a:t>:</a:t>
            </a:r>
          </a:p>
          <a:p>
            <a:pPr algn="just"/>
            <a:endParaRPr lang="en-US" sz="2000" b="1" dirty="0" smtClean="0">
              <a:latin typeface=""/>
            </a:endParaRP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</a:t>
            </a:r>
            <a:r>
              <a:rPr lang="en-US" sz="2000" dirty="0" err="1" smtClean="0">
                <a:latin typeface=""/>
              </a:rPr>
              <a:t>Voxelized</a:t>
            </a:r>
            <a:r>
              <a:rPr lang="en-US" sz="2000" dirty="0" smtClean="0">
                <a:latin typeface=""/>
              </a:rPr>
              <a:t> (layered) Spectra </a:t>
            </a:r>
            <a:r>
              <a:rPr lang="en-US" sz="2000" dirty="0" err="1" smtClean="0">
                <a:latin typeface=""/>
              </a:rPr>
              <a:t>dN</a:t>
            </a:r>
            <a:r>
              <a:rPr lang="en-US" sz="2000" dirty="0" smtClean="0">
                <a:latin typeface=""/>
              </a:rPr>
              <a:t>/</a:t>
            </a:r>
            <a:r>
              <a:rPr lang="en-US" sz="2000" dirty="0" err="1" smtClean="0">
                <a:latin typeface=""/>
              </a:rPr>
              <a:t>dE</a:t>
            </a:r>
            <a:r>
              <a:rPr lang="en-US" sz="2000" dirty="0" smtClean="0">
                <a:latin typeface=""/>
              </a:rPr>
              <a:t>(Z,</a:t>
            </a:r>
            <a:r>
              <a:rPr lang="en-US" sz="2000" b="1" dirty="0" smtClean="0">
                <a:latin typeface=""/>
              </a:rPr>
              <a:t>z</a:t>
            </a:r>
            <a:r>
              <a:rPr lang="en-US" sz="2000" dirty="0" smtClean="0">
                <a:latin typeface=""/>
              </a:rPr>
              <a:t>,E,E</a:t>
            </a:r>
            <a:r>
              <a:rPr lang="en-US" sz="2000" baseline="-25000" dirty="0" smtClean="0">
                <a:latin typeface=""/>
              </a:rPr>
              <a:t>0</a:t>
            </a:r>
            <a:r>
              <a:rPr lang="en-US" sz="2000" dirty="0" smtClean="0">
                <a:latin typeface=""/>
              </a:rPr>
              <a:t>) including eventual </a:t>
            </a:r>
            <a:r>
              <a:rPr lang="en-US" sz="2000" dirty="0" err="1" smtClean="0">
                <a:latin typeface=""/>
              </a:rPr>
              <a:t>buidup</a:t>
            </a:r>
            <a:endParaRPr lang="en-US" sz="2000" dirty="0" smtClean="0">
              <a:latin typeface=""/>
            </a:endParaRPr>
          </a:p>
          <a:p>
            <a:pPr algn="just"/>
            <a:endParaRPr lang="en-US" sz="2000" dirty="0">
              <a:latin typeface=""/>
            </a:endParaRPr>
          </a:p>
          <a:p>
            <a:pPr algn="just"/>
            <a:r>
              <a:rPr lang="en-US" sz="2000" dirty="0">
                <a:latin typeface=""/>
              </a:rPr>
              <a:t>• </a:t>
            </a:r>
            <a:r>
              <a:rPr lang="en-US" sz="2000" dirty="0" smtClean="0">
                <a:latin typeface=""/>
              </a:rPr>
              <a:t>Pure Fragment Spectra </a:t>
            </a:r>
            <a:r>
              <a:rPr lang="en-US" sz="2000" dirty="0" err="1" smtClean="0">
                <a:latin typeface=""/>
              </a:rPr>
              <a:t>dN</a:t>
            </a:r>
            <a:r>
              <a:rPr lang="en-US" sz="2000" dirty="0" smtClean="0">
                <a:latin typeface=""/>
              </a:rPr>
              <a:t>/</a:t>
            </a:r>
            <a:r>
              <a:rPr lang="en-US" sz="2000" dirty="0" err="1" smtClean="0">
                <a:latin typeface=""/>
              </a:rPr>
              <a:t>dE</a:t>
            </a:r>
            <a:r>
              <a:rPr lang="en-US" sz="2000" dirty="0" smtClean="0">
                <a:latin typeface=""/>
              </a:rPr>
              <a:t>(Z,E,E</a:t>
            </a:r>
            <a:r>
              <a:rPr lang="en-US" sz="2000" baseline="-25000" dirty="0" smtClean="0">
                <a:latin typeface=""/>
              </a:rPr>
              <a:t>0</a:t>
            </a:r>
            <a:r>
              <a:rPr lang="en-US" sz="2000" dirty="0">
                <a:latin typeface=""/>
              </a:rPr>
              <a:t>) </a:t>
            </a:r>
            <a:r>
              <a:rPr lang="en-US" sz="2000" dirty="0" smtClean="0">
                <a:latin typeface=""/>
              </a:rPr>
              <a:t>-&gt; YIELD-&gt; TRiP98</a:t>
            </a:r>
            <a:endParaRPr lang="en-US" sz="2000" dirty="0">
              <a:latin typeface=""/>
            </a:endParaRPr>
          </a:p>
          <a:p>
            <a:pPr algn="just"/>
            <a:endParaRPr lang="en-US" sz="2000" dirty="0" smtClean="0">
              <a:latin typeface=""/>
            </a:endParaRPr>
          </a:p>
          <a:p>
            <a:pPr algn="just"/>
            <a:endParaRPr lang="en-US" sz="2000" dirty="0">
              <a:latin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5"/>
          <a:stretch/>
        </p:blipFill>
        <p:spPr>
          <a:xfrm>
            <a:off x="1919285" y="3895246"/>
            <a:ext cx="4236891" cy="28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/>
          </a:p>
        </p:txBody>
      </p:sp>
      <p:sp>
        <p:nvSpPr>
          <p:cNvPr id="4" name="Shape 507"/>
          <p:cNvSpPr txBox="1">
            <a:spLocks/>
          </p:cNvSpPr>
          <p:nvPr/>
        </p:nvSpPr>
        <p:spPr bwMode="auto">
          <a:xfrm>
            <a:off x="-252536" y="378807"/>
            <a:ext cx="8686801" cy="5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l" defTabSz="1300480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Parallel approaches for </a:t>
            </a:r>
            <a:r>
              <a:rPr lang="en-US" sz="4400" b="0" i="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T_frag</a:t>
            </a:r>
            <a:endParaRPr lang="en-US" sz="4400" b="0" i="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4400" b="0" i="0" kern="0" dirty="0" smtClean="0">
                <a:solidFill>
                  <a:srgbClr val="000000"/>
                </a:solidFill>
                <a:latin typeface="Calibri"/>
                <a:cs typeface="Calibri"/>
              </a:rPr>
              <a:t> impact assessment </a:t>
            </a:r>
            <a:endParaRPr lang="en-US" sz="4400" b="0" i="0" kern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7281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"/>
              </a:rPr>
              <a:t>Track structure simulations of low energy ions</a:t>
            </a:r>
          </a:p>
          <a:p>
            <a:pPr algn="just"/>
            <a:r>
              <a:rPr lang="en-US" dirty="0" smtClean="0">
                <a:latin typeface=""/>
              </a:rPr>
              <a:t>-with no Energy/space cutoff in secondary electrons- </a:t>
            </a:r>
            <a:endParaRPr lang="en-US" dirty="0">
              <a:latin typeface=""/>
            </a:endParaRPr>
          </a:p>
          <a:p>
            <a:pPr algn="just"/>
            <a:endParaRPr lang="en-US" dirty="0">
              <a:latin typeface=""/>
            </a:endParaRPr>
          </a:p>
          <a:p>
            <a:pPr algn="just"/>
            <a:r>
              <a:rPr lang="en-US" dirty="0">
                <a:latin typeface=""/>
              </a:rPr>
              <a:t>• </a:t>
            </a:r>
            <a:r>
              <a:rPr lang="en-US" dirty="0" smtClean="0">
                <a:latin typeface=""/>
              </a:rPr>
              <a:t>TRAX</a:t>
            </a:r>
            <a:endParaRPr lang="en-US" dirty="0">
              <a:latin typeface=""/>
            </a:endParaRPr>
          </a:p>
          <a:p>
            <a:pPr algn="just"/>
            <a:endParaRPr lang="en-US" dirty="0">
              <a:latin typeface=""/>
            </a:endParaRPr>
          </a:p>
          <a:p>
            <a:pPr algn="just"/>
            <a:r>
              <a:rPr lang="en-US" dirty="0">
                <a:latin typeface=""/>
              </a:rPr>
              <a:t>• </a:t>
            </a:r>
            <a:r>
              <a:rPr lang="en-US" dirty="0" smtClean="0">
                <a:latin typeface=""/>
              </a:rPr>
              <a:t>GEANT4DNA</a:t>
            </a:r>
            <a:endParaRPr lang="en-US" dirty="0">
              <a:latin typeface=""/>
            </a:endParaRPr>
          </a:p>
          <a:p>
            <a:pPr algn="just"/>
            <a:endParaRPr lang="en-US" dirty="0">
              <a:latin typeface=""/>
            </a:endParaRPr>
          </a:p>
          <a:p>
            <a:pPr algn="just"/>
            <a:endParaRPr lang="en-US" dirty="0">
              <a:latin typeface="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06078"/>
            <a:ext cx="2843809" cy="395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1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Milestones related to FOOT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1017"/>
              </p:ext>
            </p:extLst>
          </p:nvPr>
        </p:nvGraphicFramePr>
        <p:xfrm>
          <a:off x="323527" y="2132856"/>
          <a:ext cx="856895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636035"/>
                <a:gridCol w="1564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Milestone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M1.1.1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Initial RBE description with tentative cross sections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November 2017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M1.1.2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Final RBE description with FOOT cross sections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M2.1.2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Comparison between proton NTCP estimations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November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M2.2.1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MT" charset="0"/>
                        </a:rPr>
                        <a:t>NTCP/TCP estimations with different ions, on imported plans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April 2019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9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9B73F"/>
              </a:clrFrom>
              <a:clrTo>
                <a:srgbClr val="F9B73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356992"/>
            <a:ext cx="3528392" cy="2642888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 bwMode="auto">
          <a:xfrm rot="717203">
            <a:off x="3599717" y="4025138"/>
            <a:ext cx="452186" cy="493100"/>
          </a:xfrm>
          <a:prstGeom prst="cloud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7459" y="3655554"/>
            <a:ext cx="346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3923929" y="3551608"/>
            <a:ext cx="70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He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4932040" y="4991768"/>
            <a:ext cx="70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3131841" y="4487712"/>
            <a:ext cx="70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O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pPr algn="ctr" eaLnBrk="1" hangingPunct="1"/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55244" y="1303986"/>
            <a:ext cx="8509244" cy="47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81000" indent="-381000" algn="just" defTabSz="7620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b="1" i="0" dirty="0" smtClean="0"/>
          </a:p>
          <a:p>
            <a:pPr marL="838200" lvl="1" indent="-381000" algn="just" defTabSz="7620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Target </a:t>
            </a:r>
            <a:r>
              <a:rPr lang="en-US" sz="2400" dirty="0" smtClean="0"/>
              <a:t>Fragments in proton</a:t>
            </a:r>
            <a:r>
              <a:rPr lang="en-US" sz="2400" i="0" dirty="0" smtClean="0"/>
              <a:t> beam </a:t>
            </a:r>
            <a:r>
              <a:rPr lang="en-US" sz="2400" i="0" dirty="0" smtClean="0"/>
              <a:t>irradiation (inverse kin)</a:t>
            </a:r>
          </a:p>
          <a:p>
            <a:pPr marL="838200" lvl="1" indent="-381000" algn="just" defTabSz="762000">
              <a:lnSpc>
                <a:spcPct val="110000"/>
              </a:lnSpc>
              <a:buFont typeface="Wingdings" charset="2"/>
              <a:buChar char="§"/>
              <a:defRPr/>
            </a:pPr>
            <a:endParaRPr lang="en-US" sz="2400" i="0" dirty="0" smtClean="0"/>
          </a:p>
          <a:p>
            <a:pPr marL="838200" lvl="1" indent="-381000" algn="just" defTabSz="7620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i="0" dirty="0" smtClean="0"/>
              <a:t>Projectile Fragments in Oxygen beam </a:t>
            </a:r>
            <a:r>
              <a:rPr lang="en-US" sz="2400" i="0" dirty="0" smtClean="0"/>
              <a:t>irradiation (direct kin)</a:t>
            </a:r>
            <a:endParaRPr lang="en-US" sz="2400" i="0" dirty="0" smtClean="0"/>
          </a:p>
          <a:p>
            <a:pPr marL="381000" indent="-381000" defTabSz="762000">
              <a:buFont typeface="Arial" panose="020B0604020202020204" pitchFamily="34" charset="0"/>
              <a:buChar char="•"/>
              <a:defRPr/>
            </a:pPr>
            <a:endParaRPr lang="en-US" sz="2400" b="1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dirty="0" smtClean="0"/>
              <a:t>FOOT Meeting  - Milano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r>
              <a:rPr lang="de-DE" smtClean="0"/>
              <a:t>30.11.16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2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 flipV="1">
            <a:off x="1632314" y="4221088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708559" y="1907168"/>
            <a:ext cx="5838183" cy="24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861398" y="2276872"/>
            <a:ext cx="2297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8104" y="2204864"/>
            <a:ext cx="2297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31840" y="2348880"/>
            <a:ext cx="2297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2"/>
          </p:cNvCxnSpPr>
          <p:nvPr/>
        </p:nvCxnSpPr>
        <p:spPr>
          <a:xfrm>
            <a:off x="948630" y="2420888"/>
            <a:ext cx="2297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01.02.17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Scifoni-RDH Meeting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8910" y="5517232"/>
            <a:ext cx="88675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WP0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Coordination&amp; Dissemination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8910" y="1463828"/>
            <a:ext cx="1559440" cy="957060"/>
            <a:chOff x="3329402" y="-11710"/>
            <a:chExt cx="1559440" cy="957060"/>
          </a:xfrm>
        </p:grpSpPr>
        <p:sp>
          <p:nvSpPr>
            <p:cNvPr id="14" name="Rounded Rectangle 13"/>
            <p:cNvSpPr/>
            <p:nvPr/>
          </p:nvSpPr>
          <p:spPr>
            <a:xfrm>
              <a:off x="3329402" y="-11710"/>
              <a:ext cx="1559440" cy="95706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357433" y="16321"/>
              <a:ext cx="1503378" cy="900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WP1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RB </a:t>
              </a:r>
              <a:r>
                <a:rPr lang="en-US" sz="2000" kern="1200" dirty="0"/>
                <a:t>modeling for TPS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7744" y="1477850"/>
            <a:ext cx="1709244" cy="943038"/>
            <a:chOff x="1453040" y="1451922"/>
            <a:chExt cx="1559440" cy="779720"/>
          </a:xfrm>
        </p:grpSpPr>
        <p:sp>
          <p:nvSpPr>
            <p:cNvPr id="17" name="Rounded Rectangle 16"/>
            <p:cNvSpPr/>
            <p:nvPr/>
          </p:nvSpPr>
          <p:spPr>
            <a:xfrm>
              <a:off x="1453040" y="1451922"/>
              <a:ext cx="1559440" cy="7797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475877" y="1474759"/>
              <a:ext cx="1513766" cy="734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WP2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NTCP/TCP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9992" y="1442513"/>
            <a:ext cx="1956750" cy="978375"/>
            <a:chOff x="1577682" y="2794459"/>
            <a:chExt cx="1956750" cy="978375"/>
          </a:xfrm>
        </p:grpSpPr>
        <p:sp>
          <p:nvSpPr>
            <p:cNvPr id="20" name="Rounded Rectangle 19"/>
            <p:cNvSpPr/>
            <p:nvPr/>
          </p:nvSpPr>
          <p:spPr>
            <a:xfrm>
              <a:off x="1577682" y="2794459"/>
              <a:ext cx="1956750" cy="9783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06338" y="2823115"/>
              <a:ext cx="1899438" cy="921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WP3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Biological Dosimetry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1442513"/>
            <a:ext cx="2016224" cy="978375"/>
            <a:chOff x="6120679" y="2853666"/>
            <a:chExt cx="2016224" cy="978375"/>
          </a:xfrm>
        </p:grpSpPr>
        <p:sp>
          <p:nvSpPr>
            <p:cNvPr id="23" name="Rounded Rectangle 22"/>
            <p:cNvSpPr/>
            <p:nvPr/>
          </p:nvSpPr>
          <p:spPr>
            <a:xfrm>
              <a:off x="6180153" y="2853666"/>
              <a:ext cx="1956750" cy="9783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120679" y="2882322"/>
              <a:ext cx="1899438" cy="921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WP4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Facilities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44008" y="1115452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Giorgio Russo (LNS)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39411" y="1115452"/>
            <a:ext cx="19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Pablo </a:t>
            </a:r>
            <a:r>
              <a:rPr lang="en-US" dirty="0" err="1" smtClean="0"/>
              <a:t>Cirrone</a:t>
            </a:r>
            <a:r>
              <a:rPr lang="en-US" dirty="0" smtClean="0"/>
              <a:t> (LNS)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10960" y="1120047"/>
            <a:ext cx="22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Sebastian </a:t>
            </a:r>
            <a:r>
              <a:rPr lang="en-US" dirty="0" err="1" smtClean="0"/>
              <a:t>Hild</a:t>
            </a:r>
            <a:r>
              <a:rPr lang="en-US" dirty="0" smtClean="0"/>
              <a:t> (TIFPA)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81088" y="5987020"/>
            <a:ext cx="249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Emanuele</a:t>
            </a:r>
            <a:r>
              <a:rPr lang="en-US" dirty="0" smtClean="0"/>
              <a:t> </a:t>
            </a:r>
            <a:r>
              <a:rPr lang="en-US" dirty="0" err="1" smtClean="0"/>
              <a:t>Scifoni</a:t>
            </a:r>
            <a:r>
              <a:rPr lang="en-US" dirty="0" smtClean="0"/>
              <a:t> (TIFPA)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39752" y="112474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 </a:t>
            </a:r>
            <a:r>
              <a:rPr lang="en-US" dirty="0" err="1" smtClean="0"/>
              <a:t>Pugliese</a:t>
            </a:r>
            <a:r>
              <a:rPr lang="en-US" dirty="0" smtClean="0"/>
              <a:t> (NA)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7346" y="3868602"/>
            <a:ext cx="1728350" cy="650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T1.2: </a:t>
            </a:r>
            <a:r>
              <a:rPr lang="en-US" sz="1600" i="1" dirty="0" smtClean="0"/>
              <a:t>OER and ITH modeling </a:t>
            </a:r>
            <a:endParaRPr lang="en-US" sz="2400" i="1" dirty="0"/>
          </a:p>
        </p:txBody>
      </p:sp>
      <p:sp>
        <p:nvSpPr>
          <p:cNvPr id="37" name="Rectangle 36"/>
          <p:cNvSpPr/>
          <p:nvPr/>
        </p:nvSpPr>
        <p:spPr>
          <a:xfrm>
            <a:off x="6754466" y="4581128"/>
            <a:ext cx="22820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i="1" dirty="0" smtClean="0"/>
              <a:t>T4.3: </a:t>
            </a:r>
            <a:r>
              <a:rPr lang="en-US" sz="1600" i="1" dirty="0" smtClean="0"/>
              <a:t>Detectors </a:t>
            </a:r>
            <a:r>
              <a:rPr lang="en-US" sz="1600" i="1" dirty="0"/>
              <a:t>for beam flux and beam energy measurement</a:t>
            </a:r>
            <a:r>
              <a:rPr lang="en-US" sz="1600" dirty="0"/>
              <a:t> </a:t>
            </a:r>
            <a:endParaRPr lang="en-US" sz="1600" i="1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3831646" y="4209401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848204" y="2963902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93479" y="4071074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708559" y="3056690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167748" y="2942714"/>
            <a:ext cx="779446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2449" y="4640968"/>
            <a:ext cx="624236" cy="35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971521" y="4519056"/>
            <a:ext cx="3687564" cy="62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02542" y="2608159"/>
            <a:ext cx="1710957" cy="820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T1.1: </a:t>
            </a:r>
            <a:r>
              <a:rPr lang="en-US" sz="1600" i="1" dirty="0" smtClean="0"/>
              <a:t>RBE modeling for protons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88096" y="2527579"/>
            <a:ext cx="1872208" cy="1131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T2.1:  </a:t>
            </a:r>
            <a:r>
              <a:rPr lang="en-US" sz="1600" i="1" dirty="0" smtClean="0"/>
              <a:t>NTCP models on proton patient data including RBE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55976" y="2509851"/>
            <a:ext cx="2211310" cy="919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T3.1: </a:t>
            </a:r>
            <a:r>
              <a:rPr lang="en-US" sz="1600" i="1" dirty="0" smtClean="0"/>
              <a:t>Devices for spatially resolved proton RBE measurement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754466" y="2527579"/>
            <a:ext cx="22820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i="1" dirty="0" smtClean="0"/>
              <a:t>T4.1</a:t>
            </a:r>
            <a:r>
              <a:rPr lang="en-US" sz="1600" b="1" i="1" dirty="0"/>
              <a:t>: </a:t>
            </a:r>
            <a:r>
              <a:rPr lang="en-US" sz="1600" i="1" dirty="0"/>
              <a:t>CNAO/TIFPA/LNS lines development for beam </a:t>
            </a:r>
            <a:r>
              <a:rPr lang="en-US" sz="1600" i="1" dirty="0" smtClean="0"/>
              <a:t>delivering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195736" y="3807681"/>
            <a:ext cx="1896248" cy="848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T2.2: </a:t>
            </a:r>
            <a:r>
              <a:rPr lang="en-US" sz="1600" i="1" dirty="0" smtClean="0"/>
              <a:t>TCP/NTCP including hypoxia for different ions</a:t>
            </a:r>
            <a:endParaRPr lang="en-US" sz="16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362755" y="3607447"/>
            <a:ext cx="2196813" cy="973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T3.2: </a:t>
            </a:r>
            <a:r>
              <a:rPr lang="en-US" sz="1600" i="1" dirty="0" smtClean="0"/>
              <a:t>Hypoxic, </a:t>
            </a:r>
            <a:r>
              <a:rPr lang="en-US" sz="1600" i="1" dirty="0" err="1" smtClean="0"/>
              <a:t>Coculture</a:t>
            </a:r>
            <a:r>
              <a:rPr lang="en-US" sz="1600" i="1" dirty="0" smtClean="0"/>
              <a:t> and Stem cells  devices </a:t>
            </a:r>
            <a:endParaRPr lang="en-US" sz="16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362755" y="4743564"/>
            <a:ext cx="2204531" cy="629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T3.3: </a:t>
            </a:r>
            <a:r>
              <a:rPr lang="en-US" sz="1600" i="1" dirty="0" smtClean="0"/>
              <a:t>In vivo and Molecular biomarkers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6754467" y="3429000"/>
            <a:ext cx="228202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i="1" dirty="0" smtClean="0"/>
              <a:t>T4.2:  </a:t>
            </a:r>
            <a:r>
              <a:rPr lang="en-US" sz="1600" i="1" dirty="0" smtClean="0"/>
              <a:t>MC Simulations </a:t>
            </a:r>
            <a:r>
              <a:rPr lang="en-US" sz="1600" i="1" dirty="0"/>
              <a:t>for </a:t>
            </a:r>
            <a:r>
              <a:rPr lang="en-US" sz="1600" i="1" dirty="0" err="1" smtClean="0"/>
              <a:t>beamlines</a:t>
            </a:r>
            <a:r>
              <a:rPr lang="en-US" sz="1600" i="1" dirty="0" smtClean="0"/>
              <a:t>/target </a:t>
            </a:r>
            <a:r>
              <a:rPr lang="en-US" sz="1600" i="1" dirty="0"/>
              <a:t>s</a:t>
            </a:r>
            <a:r>
              <a:rPr lang="en-US" sz="1600" i="1" dirty="0" smtClean="0"/>
              <a:t>tations </a:t>
            </a:r>
            <a:r>
              <a:rPr lang="en-US" sz="1600" i="1" dirty="0"/>
              <a:t>for in </a:t>
            </a:r>
            <a:r>
              <a:rPr lang="en-US" sz="1600" i="1" dirty="0" smtClean="0"/>
              <a:t>vitro/in </a:t>
            </a:r>
            <a:r>
              <a:rPr lang="en-US" sz="1600" i="1" dirty="0"/>
              <a:t>vivo </a:t>
            </a:r>
            <a:r>
              <a:rPr lang="en-US" sz="1600" i="1" dirty="0" err="1" smtClean="0"/>
              <a:t>exp</a:t>
            </a:r>
            <a:r>
              <a:rPr lang="en-US" sz="1600" i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-2119692" y="38873"/>
            <a:ext cx="9144000" cy="1122632"/>
            <a:chOff x="-2119692" y="38873"/>
            <a:chExt cx="9144000" cy="1122632"/>
          </a:xfrm>
        </p:grpSpPr>
        <p:sp>
          <p:nvSpPr>
            <p:cNvPr id="48" name="TextBox 47"/>
            <p:cNvSpPr txBox="1"/>
            <p:nvPr/>
          </p:nvSpPr>
          <p:spPr>
            <a:xfrm>
              <a:off x="-2119692" y="182888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b="1" dirty="0" err="1" smtClean="0">
                  <a:solidFill>
                    <a:srgbClr val="4F81BD">
                      <a:lumMod val="75000"/>
                    </a:srgbClr>
                  </a:solidFill>
                  <a:latin typeface="Calibri"/>
                  <a:ea typeface="Calibri" charset="0"/>
                  <a:cs typeface="Calibri" charset="0"/>
                </a:rPr>
                <a:t>oVe</a:t>
              </a:r>
              <a:r>
                <a:rPr lang="de-DE" sz="4800" b="1" dirty="0" smtClean="0">
                  <a:solidFill>
                    <a:srgbClr val="4F81BD">
                      <a:lumMod val="75000"/>
                    </a:srgbClr>
                  </a:solidFill>
                  <a:latin typeface="Calibri"/>
                  <a:ea typeface="Calibri" charset="0"/>
                  <a:cs typeface="Calibri" charset="0"/>
                </a:rPr>
                <a:t> IT</a:t>
              </a:r>
              <a:endParaRPr lang="de-DE" sz="48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charset="0"/>
                <a:cs typeface="Calibri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0041" y="38873"/>
              <a:ext cx="1232718" cy="1122632"/>
            </a:xfrm>
            <a:custGeom>
              <a:avLst/>
              <a:gdLst>
                <a:gd name="connsiteX0" fmla="*/ 0 w 1536700"/>
                <a:gd name="connsiteY0" fmla="*/ 436832 h 1175706"/>
                <a:gd name="connsiteX1" fmla="*/ 241300 w 1536700"/>
                <a:gd name="connsiteY1" fmla="*/ 449532 h 1175706"/>
                <a:gd name="connsiteX2" fmla="*/ 622300 w 1536700"/>
                <a:gd name="connsiteY2" fmla="*/ 449532 h 1175706"/>
                <a:gd name="connsiteX3" fmla="*/ 901700 w 1536700"/>
                <a:gd name="connsiteY3" fmla="*/ 297132 h 1175706"/>
                <a:gd name="connsiteX4" fmla="*/ 1130300 w 1536700"/>
                <a:gd name="connsiteY4" fmla="*/ 17732 h 1175706"/>
                <a:gd name="connsiteX5" fmla="*/ 1130300 w 1536700"/>
                <a:gd name="connsiteY5" fmla="*/ 855932 h 1175706"/>
                <a:gd name="connsiteX6" fmla="*/ 1130300 w 1536700"/>
                <a:gd name="connsiteY6" fmla="*/ 894032 h 1175706"/>
                <a:gd name="connsiteX7" fmla="*/ 1066800 w 1536700"/>
                <a:gd name="connsiteY7" fmla="*/ 957532 h 1175706"/>
                <a:gd name="connsiteX8" fmla="*/ 1536700 w 1536700"/>
                <a:gd name="connsiteY8" fmla="*/ 1173432 h 1175706"/>
                <a:gd name="connsiteX0" fmla="*/ 0 w 1147233"/>
                <a:gd name="connsiteY0" fmla="*/ 436832 h 957532"/>
                <a:gd name="connsiteX1" fmla="*/ 241300 w 1147233"/>
                <a:gd name="connsiteY1" fmla="*/ 449532 h 957532"/>
                <a:gd name="connsiteX2" fmla="*/ 622300 w 1147233"/>
                <a:gd name="connsiteY2" fmla="*/ 449532 h 957532"/>
                <a:gd name="connsiteX3" fmla="*/ 901700 w 1147233"/>
                <a:gd name="connsiteY3" fmla="*/ 297132 h 957532"/>
                <a:gd name="connsiteX4" fmla="*/ 1130300 w 1147233"/>
                <a:gd name="connsiteY4" fmla="*/ 17732 h 957532"/>
                <a:gd name="connsiteX5" fmla="*/ 1130300 w 1147233"/>
                <a:gd name="connsiteY5" fmla="*/ 855932 h 957532"/>
                <a:gd name="connsiteX6" fmla="*/ 1130300 w 1147233"/>
                <a:gd name="connsiteY6" fmla="*/ 894032 h 957532"/>
                <a:gd name="connsiteX7" fmla="*/ 1066800 w 1147233"/>
                <a:gd name="connsiteY7" fmla="*/ 957532 h 957532"/>
                <a:gd name="connsiteX0" fmla="*/ 0 w 1147233"/>
                <a:gd name="connsiteY0" fmla="*/ 436832 h 927709"/>
                <a:gd name="connsiteX1" fmla="*/ 241300 w 1147233"/>
                <a:gd name="connsiteY1" fmla="*/ 449532 h 927709"/>
                <a:gd name="connsiteX2" fmla="*/ 622300 w 1147233"/>
                <a:gd name="connsiteY2" fmla="*/ 449532 h 927709"/>
                <a:gd name="connsiteX3" fmla="*/ 901700 w 1147233"/>
                <a:gd name="connsiteY3" fmla="*/ 297132 h 927709"/>
                <a:gd name="connsiteX4" fmla="*/ 1130300 w 1147233"/>
                <a:gd name="connsiteY4" fmla="*/ 17732 h 927709"/>
                <a:gd name="connsiteX5" fmla="*/ 1130300 w 1147233"/>
                <a:gd name="connsiteY5" fmla="*/ 855932 h 927709"/>
                <a:gd name="connsiteX6" fmla="*/ 1130300 w 1147233"/>
                <a:gd name="connsiteY6" fmla="*/ 894032 h 927709"/>
                <a:gd name="connsiteX0" fmla="*/ 0 w 1232718"/>
                <a:gd name="connsiteY0" fmla="*/ 436832 h 1122632"/>
                <a:gd name="connsiteX1" fmla="*/ 241300 w 1232718"/>
                <a:gd name="connsiteY1" fmla="*/ 449532 h 1122632"/>
                <a:gd name="connsiteX2" fmla="*/ 622300 w 1232718"/>
                <a:gd name="connsiteY2" fmla="*/ 449532 h 1122632"/>
                <a:gd name="connsiteX3" fmla="*/ 901700 w 1232718"/>
                <a:gd name="connsiteY3" fmla="*/ 297132 h 1122632"/>
                <a:gd name="connsiteX4" fmla="*/ 1130300 w 1232718"/>
                <a:gd name="connsiteY4" fmla="*/ 17732 h 1122632"/>
                <a:gd name="connsiteX5" fmla="*/ 1130300 w 1232718"/>
                <a:gd name="connsiteY5" fmla="*/ 855932 h 1122632"/>
                <a:gd name="connsiteX6" fmla="*/ 1231900 w 1232718"/>
                <a:gd name="connsiteY6" fmla="*/ 1122632 h 112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718" h="1122632">
                  <a:moveTo>
                    <a:pt x="0" y="436832"/>
                  </a:moveTo>
                  <a:cubicBezTo>
                    <a:pt x="68791" y="442123"/>
                    <a:pt x="137583" y="447415"/>
                    <a:pt x="241300" y="449532"/>
                  </a:cubicBezTo>
                  <a:cubicBezTo>
                    <a:pt x="345017" y="451649"/>
                    <a:pt x="512233" y="474932"/>
                    <a:pt x="622300" y="449532"/>
                  </a:cubicBezTo>
                  <a:cubicBezTo>
                    <a:pt x="732367" y="424132"/>
                    <a:pt x="817033" y="369099"/>
                    <a:pt x="901700" y="297132"/>
                  </a:cubicBezTo>
                  <a:cubicBezTo>
                    <a:pt x="986367" y="225165"/>
                    <a:pt x="1092200" y="-75401"/>
                    <a:pt x="1130300" y="17732"/>
                  </a:cubicBezTo>
                  <a:cubicBezTo>
                    <a:pt x="1168400" y="110865"/>
                    <a:pt x="1113367" y="671782"/>
                    <a:pt x="1130300" y="855932"/>
                  </a:cubicBezTo>
                  <a:cubicBezTo>
                    <a:pt x="1147233" y="1040082"/>
                    <a:pt x="1242483" y="1105699"/>
                    <a:pt x="1231900" y="1122632"/>
                  </a:cubicBezTo>
                </a:path>
              </a:pathLst>
            </a:custGeom>
            <a:noFill/>
            <a:ln w="63500" cap="flat" cmpd="sng" algn="ctr">
              <a:solidFill>
                <a:srgbClr val="1F497D"/>
              </a:solidFill>
              <a:prstDash val="solid"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68837" y="326904"/>
              <a:ext cx="1334475" cy="811285"/>
            </a:xfrm>
            <a:custGeom>
              <a:avLst/>
              <a:gdLst>
                <a:gd name="connsiteX0" fmla="*/ 0 w 1536700"/>
                <a:gd name="connsiteY0" fmla="*/ 436832 h 1175706"/>
                <a:gd name="connsiteX1" fmla="*/ 241300 w 1536700"/>
                <a:gd name="connsiteY1" fmla="*/ 449532 h 1175706"/>
                <a:gd name="connsiteX2" fmla="*/ 622300 w 1536700"/>
                <a:gd name="connsiteY2" fmla="*/ 449532 h 1175706"/>
                <a:gd name="connsiteX3" fmla="*/ 901700 w 1536700"/>
                <a:gd name="connsiteY3" fmla="*/ 297132 h 1175706"/>
                <a:gd name="connsiteX4" fmla="*/ 1130300 w 1536700"/>
                <a:gd name="connsiteY4" fmla="*/ 17732 h 1175706"/>
                <a:gd name="connsiteX5" fmla="*/ 1130300 w 1536700"/>
                <a:gd name="connsiteY5" fmla="*/ 855932 h 1175706"/>
                <a:gd name="connsiteX6" fmla="*/ 1130300 w 1536700"/>
                <a:gd name="connsiteY6" fmla="*/ 894032 h 1175706"/>
                <a:gd name="connsiteX7" fmla="*/ 1066800 w 1536700"/>
                <a:gd name="connsiteY7" fmla="*/ 957532 h 1175706"/>
                <a:gd name="connsiteX8" fmla="*/ 1536700 w 1536700"/>
                <a:gd name="connsiteY8" fmla="*/ 1173432 h 1175706"/>
                <a:gd name="connsiteX0" fmla="*/ 0 w 1147233"/>
                <a:gd name="connsiteY0" fmla="*/ 436832 h 957532"/>
                <a:gd name="connsiteX1" fmla="*/ 241300 w 1147233"/>
                <a:gd name="connsiteY1" fmla="*/ 449532 h 957532"/>
                <a:gd name="connsiteX2" fmla="*/ 622300 w 1147233"/>
                <a:gd name="connsiteY2" fmla="*/ 449532 h 957532"/>
                <a:gd name="connsiteX3" fmla="*/ 901700 w 1147233"/>
                <a:gd name="connsiteY3" fmla="*/ 297132 h 957532"/>
                <a:gd name="connsiteX4" fmla="*/ 1130300 w 1147233"/>
                <a:gd name="connsiteY4" fmla="*/ 17732 h 957532"/>
                <a:gd name="connsiteX5" fmla="*/ 1130300 w 1147233"/>
                <a:gd name="connsiteY5" fmla="*/ 855932 h 957532"/>
                <a:gd name="connsiteX6" fmla="*/ 1130300 w 1147233"/>
                <a:gd name="connsiteY6" fmla="*/ 894032 h 957532"/>
                <a:gd name="connsiteX7" fmla="*/ 1066800 w 1147233"/>
                <a:gd name="connsiteY7" fmla="*/ 957532 h 957532"/>
                <a:gd name="connsiteX0" fmla="*/ 0 w 1147233"/>
                <a:gd name="connsiteY0" fmla="*/ 436832 h 927709"/>
                <a:gd name="connsiteX1" fmla="*/ 241300 w 1147233"/>
                <a:gd name="connsiteY1" fmla="*/ 449532 h 927709"/>
                <a:gd name="connsiteX2" fmla="*/ 622300 w 1147233"/>
                <a:gd name="connsiteY2" fmla="*/ 449532 h 927709"/>
                <a:gd name="connsiteX3" fmla="*/ 901700 w 1147233"/>
                <a:gd name="connsiteY3" fmla="*/ 297132 h 927709"/>
                <a:gd name="connsiteX4" fmla="*/ 1130300 w 1147233"/>
                <a:gd name="connsiteY4" fmla="*/ 17732 h 927709"/>
                <a:gd name="connsiteX5" fmla="*/ 1130300 w 1147233"/>
                <a:gd name="connsiteY5" fmla="*/ 855932 h 927709"/>
                <a:gd name="connsiteX6" fmla="*/ 1130300 w 1147233"/>
                <a:gd name="connsiteY6" fmla="*/ 894032 h 927709"/>
                <a:gd name="connsiteX0" fmla="*/ 0 w 1147713"/>
                <a:gd name="connsiteY0" fmla="*/ 436832 h 898190"/>
                <a:gd name="connsiteX1" fmla="*/ 241300 w 1147713"/>
                <a:gd name="connsiteY1" fmla="*/ 449532 h 898190"/>
                <a:gd name="connsiteX2" fmla="*/ 622300 w 1147713"/>
                <a:gd name="connsiteY2" fmla="*/ 449532 h 898190"/>
                <a:gd name="connsiteX3" fmla="*/ 901700 w 1147713"/>
                <a:gd name="connsiteY3" fmla="*/ 297132 h 898190"/>
                <a:gd name="connsiteX4" fmla="*/ 1130300 w 1147713"/>
                <a:gd name="connsiteY4" fmla="*/ 17732 h 898190"/>
                <a:gd name="connsiteX5" fmla="*/ 1130300 w 1147713"/>
                <a:gd name="connsiteY5" fmla="*/ 855932 h 898190"/>
                <a:gd name="connsiteX6" fmla="*/ 1117600 w 1147713"/>
                <a:gd name="connsiteY6" fmla="*/ 792432 h 898190"/>
                <a:gd name="connsiteX0" fmla="*/ 0 w 1147713"/>
                <a:gd name="connsiteY0" fmla="*/ 436832 h 877117"/>
                <a:gd name="connsiteX1" fmla="*/ 241300 w 1147713"/>
                <a:gd name="connsiteY1" fmla="*/ 449532 h 877117"/>
                <a:gd name="connsiteX2" fmla="*/ 622300 w 1147713"/>
                <a:gd name="connsiteY2" fmla="*/ 449532 h 877117"/>
                <a:gd name="connsiteX3" fmla="*/ 901700 w 1147713"/>
                <a:gd name="connsiteY3" fmla="*/ 297132 h 877117"/>
                <a:gd name="connsiteX4" fmla="*/ 1130300 w 1147713"/>
                <a:gd name="connsiteY4" fmla="*/ 17732 h 877117"/>
                <a:gd name="connsiteX5" fmla="*/ 1130300 w 1147713"/>
                <a:gd name="connsiteY5" fmla="*/ 855932 h 877117"/>
                <a:gd name="connsiteX6" fmla="*/ 1117600 w 1147713"/>
                <a:gd name="connsiteY6" fmla="*/ 652732 h 877117"/>
                <a:gd name="connsiteX0" fmla="*/ 0 w 1159922"/>
                <a:gd name="connsiteY0" fmla="*/ 436204 h 864491"/>
                <a:gd name="connsiteX1" fmla="*/ 241300 w 1159922"/>
                <a:gd name="connsiteY1" fmla="*/ 448904 h 864491"/>
                <a:gd name="connsiteX2" fmla="*/ 622300 w 1159922"/>
                <a:gd name="connsiteY2" fmla="*/ 448904 h 864491"/>
                <a:gd name="connsiteX3" fmla="*/ 901700 w 1159922"/>
                <a:gd name="connsiteY3" fmla="*/ 296504 h 864491"/>
                <a:gd name="connsiteX4" fmla="*/ 1130300 w 1159922"/>
                <a:gd name="connsiteY4" fmla="*/ 17104 h 864491"/>
                <a:gd name="connsiteX5" fmla="*/ 1155700 w 1159922"/>
                <a:gd name="connsiteY5" fmla="*/ 842604 h 864491"/>
                <a:gd name="connsiteX6" fmla="*/ 1117600 w 1159922"/>
                <a:gd name="connsiteY6" fmla="*/ 652104 h 864491"/>
                <a:gd name="connsiteX0" fmla="*/ 0 w 1397390"/>
                <a:gd name="connsiteY0" fmla="*/ 436204 h 883985"/>
                <a:gd name="connsiteX1" fmla="*/ 241300 w 1397390"/>
                <a:gd name="connsiteY1" fmla="*/ 448904 h 883985"/>
                <a:gd name="connsiteX2" fmla="*/ 622300 w 1397390"/>
                <a:gd name="connsiteY2" fmla="*/ 448904 h 883985"/>
                <a:gd name="connsiteX3" fmla="*/ 901700 w 1397390"/>
                <a:gd name="connsiteY3" fmla="*/ 296504 h 883985"/>
                <a:gd name="connsiteX4" fmla="*/ 1130300 w 1397390"/>
                <a:gd name="connsiteY4" fmla="*/ 17104 h 883985"/>
                <a:gd name="connsiteX5" fmla="*/ 1155700 w 1397390"/>
                <a:gd name="connsiteY5" fmla="*/ 842604 h 883985"/>
                <a:gd name="connsiteX6" fmla="*/ 1397000 w 1397390"/>
                <a:gd name="connsiteY6" fmla="*/ 779104 h 883985"/>
                <a:gd name="connsiteX0" fmla="*/ 0 w 1397443"/>
                <a:gd name="connsiteY0" fmla="*/ 432567 h 818741"/>
                <a:gd name="connsiteX1" fmla="*/ 241300 w 1397443"/>
                <a:gd name="connsiteY1" fmla="*/ 445267 h 818741"/>
                <a:gd name="connsiteX2" fmla="*/ 622300 w 1397443"/>
                <a:gd name="connsiteY2" fmla="*/ 445267 h 818741"/>
                <a:gd name="connsiteX3" fmla="*/ 901700 w 1397443"/>
                <a:gd name="connsiteY3" fmla="*/ 292867 h 818741"/>
                <a:gd name="connsiteX4" fmla="*/ 1130300 w 1397443"/>
                <a:gd name="connsiteY4" fmla="*/ 13467 h 818741"/>
                <a:gd name="connsiteX5" fmla="*/ 1181100 w 1397443"/>
                <a:gd name="connsiteY5" fmla="*/ 762767 h 818741"/>
                <a:gd name="connsiteX6" fmla="*/ 1397000 w 1397443"/>
                <a:gd name="connsiteY6" fmla="*/ 775467 h 818741"/>
                <a:gd name="connsiteX0" fmla="*/ 0 w 1397604"/>
                <a:gd name="connsiteY0" fmla="*/ 430285 h 782939"/>
                <a:gd name="connsiteX1" fmla="*/ 241300 w 1397604"/>
                <a:gd name="connsiteY1" fmla="*/ 442985 h 782939"/>
                <a:gd name="connsiteX2" fmla="*/ 622300 w 1397604"/>
                <a:gd name="connsiteY2" fmla="*/ 442985 h 782939"/>
                <a:gd name="connsiteX3" fmla="*/ 901700 w 1397604"/>
                <a:gd name="connsiteY3" fmla="*/ 290585 h 782939"/>
                <a:gd name="connsiteX4" fmla="*/ 1130300 w 1397604"/>
                <a:gd name="connsiteY4" fmla="*/ 11185 h 782939"/>
                <a:gd name="connsiteX5" fmla="*/ 1231900 w 1397604"/>
                <a:gd name="connsiteY5" fmla="*/ 709685 h 782939"/>
                <a:gd name="connsiteX6" fmla="*/ 1397000 w 1397604"/>
                <a:gd name="connsiteY6" fmla="*/ 773185 h 782939"/>
                <a:gd name="connsiteX0" fmla="*/ 0 w 1334475"/>
                <a:gd name="connsiteY0" fmla="*/ 430285 h 811285"/>
                <a:gd name="connsiteX1" fmla="*/ 241300 w 1334475"/>
                <a:gd name="connsiteY1" fmla="*/ 442985 h 811285"/>
                <a:gd name="connsiteX2" fmla="*/ 622300 w 1334475"/>
                <a:gd name="connsiteY2" fmla="*/ 442985 h 811285"/>
                <a:gd name="connsiteX3" fmla="*/ 901700 w 1334475"/>
                <a:gd name="connsiteY3" fmla="*/ 290585 h 811285"/>
                <a:gd name="connsiteX4" fmla="*/ 1130300 w 1334475"/>
                <a:gd name="connsiteY4" fmla="*/ 11185 h 811285"/>
                <a:gd name="connsiteX5" fmla="*/ 1231900 w 1334475"/>
                <a:gd name="connsiteY5" fmla="*/ 709685 h 811285"/>
                <a:gd name="connsiteX6" fmla="*/ 1333500 w 1334475"/>
                <a:gd name="connsiteY6" fmla="*/ 811285 h 81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475" h="811285">
                  <a:moveTo>
                    <a:pt x="0" y="430285"/>
                  </a:moveTo>
                  <a:cubicBezTo>
                    <a:pt x="68791" y="435576"/>
                    <a:pt x="137583" y="440868"/>
                    <a:pt x="241300" y="442985"/>
                  </a:cubicBezTo>
                  <a:cubicBezTo>
                    <a:pt x="345017" y="445102"/>
                    <a:pt x="512233" y="468385"/>
                    <a:pt x="622300" y="442985"/>
                  </a:cubicBezTo>
                  <a:cubicBezTo>
                    <a:pt x="732367" y="417585"/>
                    <a:pt x="817033" y="362552"/>
                    <a:pt x="901700" y="290585"/>
                  </a:cubicBezTo>
                  <a:cubicBezTo>
                    <a:pt x="986367" y="218618"/>
                    <a:pt x="1075267" y="-58665"/>
                    <a:pt x="1130300" y="11185"/>
                  </a:cubicBezTo>
                  <a:cubicBezTo>
                    <a:pt x="1185333" y="81035"/>
                    <a:pt x="1198033" y="576335"/>
                    <a:pt x="1231900" y="709685"/>
                  </a:cubicBezTo>
                  <a:cubicBezTo>
                    <a:pt x="1265767" y="843035"/>
                    <a:pt x="1344083" y="794352"/>
                    <a:pt x="1333500" y="811285"/>
                  </a:cubicBezTo>
                </a:path>
              </a:pathLst>
            </a:custGeom>
            <a:noFill/>
            <a:ln w="60325" cap="flat" cmpd="sng" algn="ctr">
              <a:solidFill>
                <a:srgbClr val="1F497D"/>
              </a:solidFill>
              <a:prstDash val="solid"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545691" y="262926"/>
            <a:ext cx="4613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Mo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deling </a:t>
            </a:r>
            <a:r>
              <a:rPr lang="de-DE" sz="2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dirty="0" err="1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Ve</a:t>
            </a:r>
            <a:r>
              <a:rPr lang="de-DE" sz="2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rification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on beam </a:t>
            </a: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de-DE" sz="24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reatment </a:t>
            </a:r>
            <a:r>
              <a:rPr lang="de-DE" sz="240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planning</a:t>
            </a:r>
            <a:endParaRPr lang="de-DE" sz="24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58842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Interaction with INFN projects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00808"/>
          <a:ext cx="8229600" cy="3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rved Down Arrow 8"/>
          <p:cNvSpPr/>
          <p:nvPr/>
        </p:nvSpPr>
        <p:spPr>
          <a:xfrm rot="10800000" flipH="1">
            <a:off x="5463096" y="4221088"/>
            <a:ext cx="1434728" cy="5400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916832"/>
            <a:ext cx="18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Fragment spectra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752" y="1916832"/>
            <a:ext cx="450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FLUKA/GEANT4 tools for </a:t>
            </a:r>
            <a:r>
              <a:rPr lang="en-US" dirty="0" err="1" smtClean="0">
                <a:solidFill>
                  <a:srgbClr val="FFC000"/>
                </a:solidFill>
              </a:rPr>
              <a:t>beamline</a:t>
            </a:r>
            <a:r>
              <a:rPr lang="en-US" dirty="0" smtClean="0">
                <a:solidFill>
                  <a:srgbClr val="FFC000"/>
                </a:solidFill>
              </a:rPr>
              <a:t> description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797152"/>
            <a:ext cx="314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Radiobiological models for plan recalculation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2388576" y="4221088"/>
            <a:ext cx="1259828" cy="5400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Assessment of bio impact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nd input for experimental 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5733256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Feed from previous related projects: TPS, RDH, UFSD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3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708" y="1856062"/>
            <a:ext cx="1911772" cy="132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125300"/>
            <a:ext cx="1981224" cy="141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5948" y="294045"/>
            <a:ext cx="9262864" cy="56693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TRiP98 – </a:t>
            </a:r>
            <a:r>
              <a:rPr lang="de-DE" dirty="0" smtClean="0"/>
              <a:t>Biological </a:t>
            </a:r>
            <a:r>
              <a:rPr lang="de-DE" dirty="0" err="1" smtClean="0"/>
              <a:t>Based</a:t>
            </a:r>
            <a:r>
              <a:rPr lang="de-DE" dirty="0" smtClean="0"/>
              <a:t> Treatment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01.02.17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Scifoni-RDH Meeting  </a:t>
            </a:r>
            <a:endParaRPr lang="de-DE"/>
          </a:p>
        </p:txBody>
      </p:sp>
      <p:pic>
        <p:nvPicPr>
          <p:cNvPr id="6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60" y="2118694"/>
            <a:ext cx="5174704" cy="4007471"/>
          </a:xfrm>
          <a:prstGeom prst="rect">
            <a:avLst/>
          </a:prstGeom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92252" y="5959444"/>
            <a:ext cx="1345232" cy="10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56" y="2337440"/>
            <a:ext cx="1753088" cy="144371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1494" y="4011346"/>
            <a:ext cx="1410389" cy="2155136"/>
            <a:chOff x="331494" y="4011346"/>
            <a:chExt cx="1410389" cy="2155136"/>
          </a:xfrm>
        </p:grpSpPr>
        <p:sp>
          <p:nvSpPr>
            <p:cNvPr id="17" name="Abgerundete rechteckige Legende 19"/>
            <p:cNvSpPr/>
            <p:nvPr/>
          </p:nvSpPr>
          <p:spPr>
            <a:xfrm>
              <a:off x="331494" y="4011346"/>
              <a:ext cx="1410389" cy="2155136"/>
            </a:xfrm>
            <a:prstGeom prst="wedgeRoundRectCallout">
              <a:avLst>
                <a:gd name="adj1" fmla="val 78635"/>
                <a:gd name="adj2" fmla="val 7421"/>
                <a:gd name="adj3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rtlCol="0" anchor="ctr"/>
            <a:lstStyle/>
            <a:p>
              <a:pPr algn="ctr" defTabSz="829366" fontAlgn="auto">
                <a:spcBef>
                  <a:spcPts val="0"/>
                </a:spcBef>
                <a:spcAft>
                  <a:spcPts val="0"/>
                </a:spcAft>
              </a:pPr>
              <a:endParaRPr lang="de-DE" sz="1600" i="0">
                <a:solidFill>
                  <a:prstClr val="white"/>
                </a:solidFill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6869" r="4707" b="6262"/>
            <a:stretch/>
          </p:blipFill>
          <p:spPr bwMode="auto">
            <a:xfrm>
              <a:off x="331495" y="4178067"/>
              <a:ext cx="1279755" cy="1826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87350"/>
            <a:ext cx="2436984" cy="8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20272" y="4593104"/>
            <a:ext cx="2025552" cy="2580312"/>
            <a:chOff x="7020272" y="4593104"/>
            <a:chExt cx="2025552" cy="2580312"/>
          </a:xfrm>
        </p:grpSpPr>
        <p:pic>
          <p:nvPicPr>
            <p:cNvPr id="13" name="Picture 13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337" y="4593104"/>
              <a:ext cx="1686477" cy="2580312"/>
            </a:xfrm>
            <a:prstGeom prst="rect">
              <a:avLst/>
            </a:prstGeom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8229688" y="6542729"/>
              <a:ext cx="698881" cy="335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lIns="82936" tIns="41469" rIns="82936" bIns="41469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 pO</a:t>
              </a:r>
              <a:r>
                <a:rPr lang="en-US" sz="1600" b="0" i="0" baseline="-2500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2</a:t>
              </a:r>
              <a:r>
                <a:rPr lang="en-US" sz="1600" b="0" i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 </a:t>
              </a:r>
            </a:p>
          </p:txBody>
        </p:sp>
        <p:sp>
          <p:nvSpPr>
            <p:cNvPr id="15" name="CasellaDiTesto 12"/>
            <p:cNvSpPr txBox="1">
              <a:spLocks noChangeArrowheads="1"/>
            </p:cNvSpPr>
            <p:nvPr/>
          </p:nvSpPr>
          <p:spPr bwMode="auto">
            <a:xfrm>
              <a:off x="7224654" y="6585497"/>
              <a:ext cx="615766" cy="335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lIns="82936" tIns="41469" rIns="82936" bIns="41469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LET</a:t>
              </a:r>
              <a:endParaRPr lang="en-US" sz="1100" b="0" i="0" dirty="0">
                <a:solidFill>
                  <a:srgbClr val="FF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CasellaDiTesto 12"/>
            <p:cNvSpPr txBox="1">
              <a:spLocks noChangeArrowheads="1"/>
            </p:cNvSpPr>
            <p:nvPr/>
          </p:nvSpPr>
          <p:spPr bwMode="auto">
            <a:xfrm rot="16200000">
              <a:off x="6857491" y="5180494"/>
              <a:ext cx="660578" cy="335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lIns="82936" tIns="41469" rIns="82936" bIns="41469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OER</a:t>
              </a:r>
              <a:endParaRPr lang="en-US" sz="1100" b="0" i="0" dirty="0">
                <a:solidFill>
                  <a:srgbClr val="FF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 rot="16200000">
              <a:off x="7880900" y="5693076"/>
              <a:ext cx="208362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000" dirty="0" err="1" smtClean="0"/>
                <a:t>Tinganelli</a:t>
              </a:r>
              <a:r>
                <a:rPr lang="de-DE" altLang="de-DE" sz="1000" dirty="0" smtClean="0"/>
                <a:t> et al. Sci.Rep.2015</a:t>
              </a:r>
              <a:endParaRPr lang="de-DE" altLang="de-DE" sz="1000" dirty="0"/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 rot="16200000">
            <a:off x="7827863" y="2927977"/>
            <a:ext cx="22539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000" dirty="0" smtClean="0"/>
              <a:t>Schardt et al. </a:t>
            </a:r>
            <a:r>
              <a:rPr lang="de-DE" altLang="de-DE" sz="1000" dirty="0" err="1" smtClean="0"/>
              <a:t>Rev</a:t>
            </a:r>
            <a:r>
              <a:rPr lang="de-DE" altLang="de-DE" sz="1000" dirty="0" smtClean="0"/>
              <a:t> </a:t>
            </a:r>
            <a:r>
              <a:rPr lang="de-DE" altLang="de-DE" sz="1000" dirty="0" err="1" smtClean="0"/>
              <a:t>Mod</a:t>
            </a:r>
            <a:r>
              <a:rPr lang="de-DE" altLang="de-DE" sz="1000" dirty="0" smtClean="0"/>
              <a:t> </a:t>
            </a:r>
            <a:r>
              <a:rPr lang="de-DE" altLang="de-DE" sz="1000" dirty="0" err="1" smtClean="0"/>
              <a:t>Phys</a:t>
            </a:r>
            <a:r>
              <a:rPr lang="de-DE" altLang="de-DE" sz="1000" dirty="0" smtClean="0"/>
              <a:t> 2010</a:t>
            </a:r>
            <a:endParaRPr lang="de-DE" altLang="de-DE" sz="1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60400" y="6170741"/>
            <a:ext cx="4572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100" dirty="0" smtClean="0"/>
              <a:t>Kraemer et al.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1100" dirty="0" smtClean="0"/>
              <a:t>EPJD 2014</a:t>
            </a:r>
            <a:endParaRPr lang="de-DE" altLang="de-DE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27802"/>
            <a:ext cx="1087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Clinical use in pilot project, Research use </a:t>
            </a:r>
            <a:r>
              <a:rPr lang="en-US" sz="1800" dirty="0" smtClean="0"/>
              <a:t>in GSI, HIT, Aarhus, Lyon etc. </a:t>
            </a:r>
          </a:p>
          <a:p>
            <a:r>
              <a:rPr lang="en-US" sz="1800" dirty="0" smtClean="0"/>
              <a:t>Reference for: Siemens </a:t>
            </a:r>
            <a:r>
              <a:rPr lang="en-US" sz="1800" dirty="0" err="1" smtClean="0"/>
              <a:t>SynGo</a:t>
            </a:r>
            <a:r>
              <a:rPr lang="en-US" sz="1800" dirty="0" smtClean="0"/>
              <a:t>/PT, </a:t>
            </a:r>
            <a:r>
              <a:rPr lang="en-US" sz="1800" dirty="0" err="1" smtClean="0"/>
              <a:t>RaySearch</a:t>
            </a:r>
            <a:r>
              <a:rPr lang="en-US" sz="1800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4400" y="-39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Biological-based treatment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7995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n-US" sz="3000" dirty="0" smtClean="0"/>
              <a:t>Bio-TPS for ion beams aims to include as much as possible biological effect information in the planning strategy.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3000" dirty="0" smtClean="0"/>
              <a:t>Relevant for plan recalculation but ideally needed for inverse planning.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300" dirty="0" smtClean="0"/>
          </a:p>
          <a:p>
            <a:pPr algn="just">
              <a:lnSpc>
                <a:spcPct val="130000"/>
              </a:lnSpc>
            </a:pPr>
            <a:r>
              <a:rPr lang="en-US" sz="3000" dirty="0" smtClean="0"/>
              <a:t>Substantial for assessing differential benefits of different irradiation modalities and selecting the most suitable choice for a given patient case.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300" dirty="0" smtClean="0"/>
          </a:p>
          <a:p>
            <a:pPr algn="just">
              <a:lnSpc>
                <a:spcPct val="130000"/>
              </a:lnSpc>
            </a:pPr>
            <a:r>
              <a:rPr lang="en-US" sz="3000" dirty="0" smtClean="0"/>
              <a:t>Additional physics data needed, since the different components </a:t>
            </a:r>
            <a:r>
              <a:rPr lang="en-US" sz="3000" dirty="0"/>
              <a:t>(E,Z) </a:t>
            </a:r>
            <a:r>
              <a:rPr lang="en-US" sz="3000" dirty="0" smtClean="0"/>
              <a:t>of the mixed field in a beam should be properly accounted in order to get an overall biological effect.</a:t>
            </a:r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8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17" y="404664"/>
            <a:ext cx="5811366" cy="25382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7056" y="3429000"/>
            <a:ext cx="8928992" cy="479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3000" dirty="0" smtClean="0"/>
              <a:t>SHIELD-HIT (MC) + TRiP98</a:t>
            </a:r>
            <a:endParaRPr lang="en-US" sz="2300" dirty="0" smtClean="0"/>
          </a:p>
          <a:p>
            <a:pPr algn="just">
              <a:lnSpc>
                <a:spcPct val="130000"/>
              </a:lnSpc>
            </a:pPr>
            <a:r>
              <a:rPr lang="en-US" sz="3000" dirty="0" smtClean="0"/>
              <a:t>C beam</a:t>
            </a:r>
            <a:endParaRPr lang="en-US" sz="2300" dirty="0" smtClean="0"/>
          </a:p>
          <a:p>
            <a:pPr algn="just">
              <a:lnSpc>
                <a:spcPct val="130000"/>
              </a:lnSpc>
            </a:pPr>
            <a:r>
              <a:rPr lang="en-US" sz="3000" dirty="0" smtClean="0"/>
              <a:t>20% in </a:t>
            </a:r>
            <a:r>
              <a:rPr lang="en-US" sz="3000" dirty="0" err="1" smtClean="0"/>
              <a:t>xs</a:t>
            </a:r>
            <a:r>
              <a:rPr lang="en-US" sz="3000" dirty="0" smtClean="0"/>
              <a:t> =&gt; only 3% in RBE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1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536" y="455952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Role of Target fragmentation in proton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4077072"/>
            <a:ext cx="313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Heavy fragments have low residual energies and release low doses -&gt; high RBE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6269" y="4601074"/>
            <a:ext cx="2877250" cy="941267"/>
          </a:xfrm>
          <a:prstGeom prst="rect">
            <a:avLst/>
          </a:prstGeom>
          <a:noFill/>
          <a:ln w="28575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5877272"/>
            <a:ext cx="2835531" cy="307777"/>
          </a:xfrm>
          <a:prstGeom prst="rect">
            <a:avLst/>
          </a:prstGeom>
          <a:noFill/>
          <a:ln w="1905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Tommasino</a:t>
            </a:r>
            <a:r>
              <a:rPr lang="en-US" sz="1400" dirty="0" smtClean="0"/>
              <a:t> &amp; Durante 2015 Cancers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944" r="5334"/>
          <a:stretch/>
        </p:blipFill>
        <p:spPr>
          <a:xfrm>
            <a:off x="994454" y="2350734"/>
            <a:ext cx="4769522" cy="3166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749896" y="2350735"/>
            <a:ext cx="1090280" cy="3166497"/>
          </a:xfrm>
          <a:prstGeom prst="rect">
            <a:avLst/>
          </a:prstGeom>
          <a:noFill/>
          <a:ln w="28575" cmpd="sng">
            <a:solidFill>
              <a:srgbClr val="8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350826"/>
            <a:ext cx="857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Differently from Projectile fragments, their Energy distribution being peaked at very low E</a:t>
            </a:r>
          </a:p>
          <a:p>
            <a:r>
              <a:rPr lang="en-US" dirty="0" smtClean="0"/>
              <a:t>Combines with the peak of RBE at low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83568" y="18864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4400" i="0" dirty="0">
                <a:solidFill>
                  <a:schemeClr val="tx1"/>
                </a:solidFill>
              </a:rPr>
              <a:t> </a:t>
            </a:r>
            <a:r>
              <a:rPr lang="en-US" sz="4400" i="0" baseline="30000" dirty="0" smtClean="0">
                <a:solidFill>
                  <a:schemeClr val="tx1"/>
                </a:solidFill>
              </a:rPr>
              <a:t>16</a:t>
            </a:r>
            <a:r>
              <a:rPr lang="en-US" altLang="de-DE" sz="4400" i="0" kern="0" dirty="0" smtClean="0">
                <a:solidFill>
                  <a:schemeClr val="tx1"/>
                </a:solidFill>
              </a:rPr>
              <a:t>O beam in </a:t>
            </a:r>
            <a:r>
              <a:rPr lang="en-US" altLang="de-DE" sz="4400" i="0" kern="0" dirty="0" err="1" smtClean="0">
                <a:solidFill>
                  <a:schemeClr val="tx1"/>
                </a:solidFill>
              </a:rPr>
              <a:t>TRiP</a:t>
            </a:r>
            <a:r>
              <a:rPr lang="en-US" altLang="de-DE" sz="4400" i="0" kern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hape 203"/>
          <p:cNvSpPr/>
          <p:nvPr/>
        </p:nvSpPr>
        <p:spPr>
          <a:xfrm>
            <a:off x="29592" y="1340768"/>
            <a:ext cx="522007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rgbClr val="000000"/>
                </a:solidFill>
              </a:rPr>
              <a:t>Yield </a:t>
            </a:r>
            <a:r>
              <a:rPr sz="2000" dirty="0">
                <a:solidFill>
                  <a:srgbClr val="000000"/>
                </a:solidFill>
              </a:rPr>
              <a:t>of secondary particles with </a:t>
            </a:r>
            <a:r>
              <a:rPr sz="2000" dirty="0" smtClean="0">
                <a:solidFill>
                  <a:srgbClr val="000000"/>
                </a:solidFill>
              </a:rPr>
              <a:t>depth</a:t>
            </a:r>
            <a:endParaRPr lang="it-IT" sz="2000" dirty="0" smtClean="0">
              <a:solidFill>
                <a:srgbClr val="000000"/>
              </a:solidFill>
            </a:endParaRPr>
          </a:p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in </a:t>
            </a:r>
            <a:r>
              <a:rPr sz="2000" dirty="0" smtClean="0">
                <a:solidFill>
                  <a:srgbClr val="000000"/>
                </a:solidFill>
              </a:rPr>
              <a:t>water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sz="2000" dirty="0" smtClean="0">
                <a:solidFill>
                  <a:srgbClr val="000000"/>
                </a:solidFill>
              </a:rPr>
              <a:t>for </a:t>
            </a:r>
            <a:r>
              <a:rPr lang="it-IT" sz="2000" baseline="30000" dirty="0" smtClean="0">
                <a:solidFill>
                  <a:srgbClr val="000000"/>
                </a:solidFill>
              </a:rPr>
              <a:t>16</a:t>
            </a:r>
            <a:r>
              <a:rPr lang="it-IT" sz="2000" dirty="0" smtClean="0">
                <a:solidFill>
                  <a:srgbClr val="000000"/>
                </a:solidFill>
              </a:rPr>
              <a:t>O </a:t>
            </a:r>
            <a:r>
              <a:rPr lang="it-IT" sz="2000" dirty="0" err="1" smtClean="0">
                <a:solidFill>
                  <a:srgbClr val="000000"/>
                </a:solidFill>
              </a:rPr>
              <a:t>at</a:t>
            </a: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160 MeV/u </a:t>
            </a:r>
            <a:r>
              <a:rPr sz="2000" dirty="0" smtClean="0">
                <a:solidFill>
                  <a:srgbClr val="000000"/>
                </a:solidFill>
              </a:rPr>
              <a:t>(TRiP98</a:t>
            </a:r>
            <a:r>
              <a:rPr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Shape 204"/>
          <p:cNvSpPr/>
          <p:nvPr/>
        </p:nvSpPr>
        <p:spPr>
          <a:xfrm>
            <a:off x="5300870" y="2182528"/>
            <a:ext cx="384313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defRPr sz="2500" b="1">
                <a:latin typeface="Arial"/>
                <a:ea typeface="Arial"/>
                <a:cs typeface="Arial"/>
                <a:sym typeface="Arial"/>
              </a:defRPr>
            </a:pPr>
            <a:endParaRPr sz="2400" i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071" y="1510339"/>
            <a:ext cx="3428342" cy="4873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5661248"/>
            <a:ext cx="4890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Exp</a:t>
            </a:r>
            <a:r>
              <a:rPr lang="en-US" sz="1600" dirty="0" smtClean="0"/>
              <a:t> attenuation data courtesy of C. La Tessa (BNL)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004048" y="2276872"/>
            <a:ext cx="3995936" cy="35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200" i="0" dirty="0" smtClean="0"/>
              <a:t>Large </a:t>
            </a:r>
            <a:r>
              <a:rPr lang="en-US" sz="2200" i="0" dirty="0"/>
              <a:t>number of </a:t>
            </a:r>
            <a:r>
              <a:rPr lang="en-US" sz="2200" i="0" dirty="0" smtClean="0"/>
              <a:t>fragments</a:t>
            </a:r>
          </a:p>
          <a:p>
            <a:pPr algn="just"/>
            <a:endParaRPr lang="en-US" sz="2200" i="0" dirty="0" smtClean="0"/>
          </a:p>
          <a:p>
            <a:pPr marL="285750" indent="-285750" algn="just">
              <a:buFontTx/>
              <a:buChar char="-"/>
            </a:pPr>
            <a:r>
              <a:rPr lang="en-US" sz="2200" dirty="0"/>
              <a:t>Few </a:t>
            </a:r>
            <a:r>
              <a:rPr lang="en-US" sz="2200" dirty="0" smtClean="0"/>
              <a:t>experimental data available</a:t>
            </a:r>
          </a:p>
          <a:p>
            <a:pPr algn="just"/>
            <a:endParaRPr lang="en-US" sz="2200" dirty="0" smtClean="0"/>
          </a:p>
          <a:p>
            <a:pPr marL="285750" indent="-285750" algn="just">
              <a:buFontTx/>
              <a:buChar char="-"/>
            </a:pPr>
            <a:r>
              <a:rPr lang="en-US" sz="2200" dirty="0"/>
              <a:t>New data for full spectral </a:t>
            </a:r>
            <a:r>
              <a:rPr lang="en-US" sz="2200" dirty="0" smtClean="0"/>
              <a:t>characterization </a:t>
            </a:r>
            <a:r>
              <a:rPr lang="en-US" sz="2200" dirty="0"/>
              <a:t>are highly needed to assess </a:t>
            </a:r>
            <a:r>
              <a:rPr lang="en-US" sz="2200" dirty="0" smtClean="0"/>
              <a:t>impact </a:t>
            </a:r>
            <a:r>
              <a:rPr lang="en-US" sz="2200" dirty="0"/>
              <a:t>of fragments</a:t>
            </a:r>
          </a:p>
          <a:p>
            <a:pPr algn="just"/>
            <a:endParaRPr lang="en-US" sz="2400" i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2"/>
            <a:ext cx="5112568" cy="365125"/>
          </a:xfrm>
        </p:spPr>
        <p:txBody>
          <a:bodyPr/>
          <a:lstStyle/>
          <a:p>
            <a:r>
              <a:rPr lang="en-US" smtClean="0"/>
              <a:t>FOOT Physics</a:t>
            </a:r>
            <a:endParaRPr lang="en-US" dirty="0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r>
              <a:rPr lang="de-DE" smtClean="0"/>
              <a:t>12.04.17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5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FPA power poin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29180</TotalTime>
  <Words>935</Words>
  <Application>Microsoft Macintosh PowerPoint</Application>
  <PresentationFormat>On-screen Show (4:3)</PresentationFormat>
  <Paragraphs>205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ArialMT</vt:lpstr>
      <vt:lpstr>Calibri</vt:lpstr>
      <vt:lpstr>Times New Roman</vt:lpstr>
      <vt:lpstr>Wingdings</vt:lpstr>
      <vt:lpstr>Arial</vt:lpstr>
      <vt:lpstr>TIFPA power point template 2</vt:lpstr>
      <vt:lpstr>PowerPoint Presentation</vt:lpstr>
      <vt:lpstr>PowerPoint Presentation</vt:lpstr>
      <vt:lpstr>PowerPoint Presentation</vt:lpstr>
      <vt:lpstr>Interaction with INFN projects</vt:lpstr>
      <vt:lpstr>TRiP98 – Biological Based Treatment planning for Particles</vt:lpstr>
      <vt:lpstr>Biological-based treatment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related to FOOT</vt:lpstr>
      <vt:lpstr>Thank you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Durante</dc:creator>
  <cp:lastModifiedBy>Emanuele Scifoni</cp:lastModifiedBy>
  <cp:revision>812</cp:revision>
  <dcterms:created xsi:type="dcterms:W3CDTF">2015-12-01T14:02:11Z</dcterms:created>
  <dcterms:modified xsi:type="dcterms:W3CDTF">2017-04-12T08:01:31Z</dcterms:modified>
</cp:coreProperties>
</file>