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6" r:id="rId2"/>
    <p:sldId id="260" r:id="rId3"/>
    <p:sldId id="262" r:id="rId4"/>
    <p:sldId id="272" r:id="rId5"/>
    <p:sldId id="273" r:id="rId6"/>
    <p:sldId id="261" r:id="rId7"/>
    <p:sldId id="258" r:id="rId8"/>
    <p:sldId id="271" r:id="rId9"/>
    <p:sldId id="270" r:id="rId10"/>
    <p:sldId id="264" r:id="rId11"/>
    <p:sldId id="275" r:id="rId12"/>
    <p:sldId id="267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/>
    <p:restoredTop sz="94727"/>
  </p:normalViewPr>
  <p:slideViewPr>
    <p:cSldViewPr snapToGrid="0" snapToObjects="1">
      <p:cViewPr>
        <p:scale>
          <a:sx n="113" d="100"/>
          <a:sy n="113" d="100"/>
        </p:scale>
        <p:origin x="1664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4E930-774B-F64F-914E-DE22963E3960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43920-7BA2-6A4B-AD6C-5E20A5D97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5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3920-7BA2-6A4B-AD6C-5E20A5D972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3920-7BA2-6A4B-AD6C-5E20A5D972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7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679" y="1211867"/>
            <a:ext cx="7772400" cy="1101540"/>
          </a:xfrm>
          <a:ln>
            <a:noFill/>
          </a:ln>
        </p:spPr>
        <p:txBody>
          <a:bodyPr>
            <a:noAutofit/>
          </a:bodyPr>
          <a:lstStyle>
            <a:lvl1pPr algn="l">
              <a:defRPr sz="360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679" y="2990322"/>
            <a:ext cx="6400800" cy="84267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02C6-D14F-4B4B-BE74-D8867E56BF92}" type="datetime1">
              <a:rPr lang="it-IT" smtClean="0"/>
              <a:t>27/11/17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9882" y="4717377"/>
            <a:ext cx="1473965" cy="139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327" y="4838890"/>
            <a:ext cx="1255792" cy="1228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4396" y="4775653"/>
            <a:ext cx="1174160" cy="1181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1509" y="4790677"/>
            <a:ext cx="1605382" cy="1155275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485679" y="2460828"/>
            <a:ext cx="8658321" cy="113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30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2475-A541-1645-8E73-D0BD20B4C7E7}" type="datetime1">
              <a:rPr lang="it-IT" smtClean="0"/>
              <a:t>27/11/17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6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E887-59F5-344B-ADF8-DBEBF3276BF5}" type="datetime1">
              <a:rPr lang="it-IT" smtClean="0"/>
              <a:t>27/11/17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5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346"/>
            <a:ext cx="8229600" cy="839287"/>
          </a:xfrm>
        </p:spPr>
        <p:txBody>
          <a:bodyPr>
            <a:normAutofit/>
          </a:bodyPr>
          <a:lstStyle>
            <a:lvl1pPr algn="l">
              <a:defRPr sz="4000" b="0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b="0" i="0">
                <a:latin typeface="Helvetica Light"/>
                <a:cs typeface="Helvetica Light"/>
              </a:defRPr>
            </a:lvl1pPr>
            <a:lvl2pPr>
              <a:defRPr sz="2000" b="0" i="0">
                <a:latin typeface="Helvetica Light"/>
                <a:cs typeface="Helvetica Light"/>
              </a:defRPr>
            </a:lvl2pPr>
            <a:lvl3pPr>
              <a:defRPr sz="2000" b="0" i="0">
                <a:latin typeface="Helvetica Light"/>
                <a:cs typeface="Helvetica Light"/>
              </a:defRPr>
            </a:lvl3pPr>
            <a:lvl4pPr>
              <a:defRPr sz="2000" b="0" i="0">
                <a:latin typeface="Helvetica Light"/>
                <a:cs typeface="Helvetica Light"/>
              </a:defRPr>
            </a:lvl4pPr>
            <a:lvl5pPr>
              <a:defRPr sz="20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1693-C702-BA45-A460-05666BDC65C4}" type="datetime1">
              <a:rPr lang="it-IT" smtClean="0"/>
              <a:t>27/11/17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85679" y="1009308"/>
            <a:ext cx="8658321" cy="113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41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F3-95F5-AC41-9B56-EB3F5AB0B327}" type="datetime1">
              <a:rPr lang="it-IT" smtClean="0"/>
              <a:t>27/11/17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6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6050-5963-AB44-BB30-9821467412AA}" type="datetime1">
              <a:rPr lang="it-IT" smtClean="0"/>
              <a:t>27/11/17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2D1A-17B3-6B43-830E-DCA8C8F1DE1D}" type="datetime1">
              <a:rPr lang="it-IT" smtClean="0"/>
              <a:t>27/11/17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4073-5969-9547-914D-256FDA58CB5A}" type="datetime1">
              <a:rPr lang="it-IT" smtClean="0"/>
              <a:t>27/11/17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0FCE9-883C-BE48-B278-114892B7E70A}" type="datetime1">
              <a:rPr lang="it-IT" smtClean="0"/>
              <a:t>27/11/17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4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2B98A-5935-F04C-92F4-38F69A91444F}" type="datetime1">
              <a:rPr lang="it-IT" smtClean="0"/>
              <a:t>27/11/17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36F09-68C4-7242-BEA5-9CD1E00FEDA2}" type="datetime1">
              <a:rPr lang="it-IT" smtClean="0"/>
              <a:t>27/11/17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889D3-B44F-0141-BB20-2D65FF6EC96A}" type="datetime1">
              <a:rPr lang="it-IT" smtClean="0"/>
              <a:t>27/11/17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C5A6-6A52-194F-95C6-388831869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5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04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678" y="988583"/>
            <a:ext cx="7772400" cy="110154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ECAL Upgrade per HL-LHC</a:t>
            </a:r>
            <a:b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Contributo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Italiano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679" y="2990322"/>
            <a:ext cx="8201122" cy="1931634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Stefano </a:t>
            </a:r>
            <a:r>
              <a:rPr lang="en-US" b="1" u="sng" dirty="0" err="1" smtClean="0"/>
              <a:t>Argirò</a:t>
            </a:r>
            <a:r>
              <a:rPr lang="en-US" b="1" dirty="0"/>
              <a:t> </a:t>
            </a:r>
            <a:r>
              <a:rPr lang="en-US" b="1" dirty="0" smtClean="0"/>
              <a:t>per ECAL Italia</a:t>
            </a:r>
          </a:p>
          <a:p>
            <a:endParaRPr lang="en-US" b="1" dirty="0"/>
          </a:p>
          <a:p>
            <a:r>
              <a:rPr lang="en-US" b="1" dirty="0" smtClean="0"/>
              <a:t>CMS Italia, Piacenza, </a:t>
            </a:r>
            <a:r>
              <a:rPr lang="en-US" b="1" dirty="0" smtClean="0"/>
              <a:t>29 </a:t>
            </a:r>
            <a:r>
              <a:rPr lang="en-US" b="1" dirty="0" err="1" smtClean="0"/>
              <a:t>Novembre</a:t>
            </a:r>
            <a:r>
              <a:rPr lang="en-US" b="1" dirty="0"/>
              <a:t> </a:t>
            </a:r>
            <a:r>
              <a:rPr lang="en-US" b="1" dirty="0" smtClean="0"/>
              <a:t>2017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6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1" y="67648"/>
            <a:ext cx="8229600" cy="839287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Demonstrator VFE/FE</a:t>
            </a:r>
            <a:r>
              <a:rPr lang="mr-IN" b="1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 Test Beam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0622" y="6333631"/>
            <a:ext cx="2133600" cy="365125"/>
          </a:xfrm>
        </p:spPr>
        <p:txBody>
          <a:bodyPr/>
          <a:lstStyle/>
          <a:p>
            <a:fld id="{764E6001-7B29-49D6-BE36-628EA80427A6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89962" y="1061155"/>
            <a:ext cx="659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rotype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TIA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Asic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130nm has been submitted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 fall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2016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693" y="3077677"/>
            <a:ext cx="5505685" cy="2963788"/>
          </a:xfrm>
          <a:prstGeom prst="rect">
            <a:avLst/>
          </a:prstGeom>
        </p:spPr>
      </p:pic>
      <p:sp>
        <p:nvSpPr>
          <p:cNvPr id="9" name="Text Placeholder 14"/>
          <p:cNvSpPr txBox="1">
            <a:spLocks/>
          </p:cNvSpPr>
          <p:nvPr/>
        </p:nvSpPr>
        <p:spPr>
          <a:xfrm>
            <a:off x="39028" y="1430487"/>
            <a:ext cx="4378325" cy="1447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VFE with CATIA ASIC; used in test beam October 2017</a:t>
            </a:r>
          </a:p>
          <a:p>
            <a:r>
              <a:rPr lang="en-US" sz="2000" dirty="0" smtClean="0"/>
              <a:t>Commercial ADC: 14 bits, 160 MHz</a:t>
            </a:r>
          </a:p>
          <a:p>
            <a:r>
              <a:rPr lang="en-US" sz="2000" dirty="0" smtClean="0"/>
              <a:t>Irradiation tests</a:t>
            </a:r>
            <a:endParaRPr lang="en-US" sz="2000" dirty="0"/>
          </a:p>
        </p:txBody>
      </p:sp>
      <p:pic>
        <p:nvPicPr>
          <p:cNvPr id="10" name="Content Placeholder 17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99155" y="3011814"/>
            <a:ext cx="4233544" cy="3468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44313" y="4757106"/>
            <a:ext cx="5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HF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0" y="67648"/>
            <a:ext cx="8641645" cy="839287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FE Design / Demonstrator </a:t>
            </a:r>
            <a:r>
              <a:rPr lang="mr-IN" b="1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 Test Beam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6001-7B29-49D6-BE36-628EA80427A6}" type="slidenum">
              <a:rPr lang="en-GB" smtClean="0"/>
              <a:t>11</a:t>
            </a:fld>
            <a:endParaRPr lang="en-GB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187244" y="3704491"/>
            <a:ext cx="3045506" cy="3013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5675" y="4394024"/>
            <a:ext cx="1200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Versatile link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3773" y="4701801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>
                <a:solidFill>
                  <a:srgbClr val="FF0000"/>
                </a:solidFill>
              </a:rPr>
              <a:t>GBTx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1844" y="5113152"/>
            <a:ext cx="966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GBT-SCA</a:t>
            </a:r>
            <a:endParaRPr lang="en-GB" sz="1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858327" y="5113152"/>
            <a:ext cx="2462517" cy="179381"/>
          </a:xfrm>
          <a:prstGeom prst="straightConnector1">
            <a:avLst/>
          </a:prstGeom>
          <a:solidFill>
            <a:schemeClr val="folHlink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882444" y="4463070"/>
            <a:ext cx="1090917" cy="84842"/>
          </a:xfrm>
          <a:prstGeom prst="straightConnector1">
            <a:avLst/>
          </a:prstGeom>
          <a:solidFill>
            <a:schemeClr val="folHlink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617773" y="1257246"/>
            <a:ext cx="1270842" cy="2650513"/>
            <a:chOff x="259080" y="1341670"/>
            <a:chExt cx="1760220" cy="31242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57200" y="1341670"/>
              <a:ext cx="952500" cy="31242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" y="1646470"/>
              <a:ext cx="609600" cy="57754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GB" dirty="0" err="1" smtClean="0"/>
                <a:t>lpGBT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7700" y="3034413"/>
              <a:ext cx="609600" cy="5769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GB" dirty="0" err="1"/>
                <a:t>lpGBT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47700" y="3720215"/>
              <a:ext cx="609600" cy="59325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GB" dirty="0" err="1"/>
                <a:t>lpGBT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266700" y="1750471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266700" y="1826671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266700" y="1902871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266700" y="1979071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266700" y="2055271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266700" y="25445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66700" y="26207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266700" y="26969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266700" y="27731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266700" y="28493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266700" y="32303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266700" y="33065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266700" y="33827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266700" y="34589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266700" y="3535126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266700" y="3932470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66700" y="4008670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266700" y="4084870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266700" y="4161070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571500" y="1446415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700" dirty="0" err="1" smtClean="0"/>
                <a:t>lpGBT</a:t>
              </a:r>
              <a:endParaRPr lang="en-GB" sz="7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1500" y="2877871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700" dirty="0" err="1" smtClean="0"/>
                <a:t>lpGBT</a:t>
              </a:r>
              <a:endParaRPr lang="en-GB" sz="7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1500" y="3580015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700" dirty="0" err="1" smtClean="0"/>
                <a:t>lpGBT</a:t>
              </a:r>
              <a:endParaRPr lang="en-GB" sz="700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257300" y="1646470"/>
              <a:ext cx="762000" cy="321144"/>
              <a:chOff x="6629400" y="2057400"/>
              <a:chExt cx="762000" cy="321144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6629400" y="2378544"/>
                <a:ext cx="762000" cy="0"/>
              </a:xfrm>
              <a:prstGeom prst="straightConnector1">
                <a:avLst/>
              </a:prstGeom>
              <a:solidFill>
                <a:schemeClr val="folHlink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6" name="Oval 65"/>
              <p:cNvSpPr/>
              <p:nvPr/>
            </p:nvSpPr>
            <p:spPr bwMode="auto">
              <a:xfrm>
                <a:off x="70081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70843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905370" y="2057400"/>
                <a:ext cx="46358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700" dirty="0" smtClean="0"/>
                  <a:t>10Gbps</a:t>
                </a:r>
                <a:endParaRPr lang="en-GB" sz="700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257300" y="2865670"/>
              <a:ext cx="762000" cy="321144"/>
              <a:chOff x="6629400" y="2057400"/>
              <a:chExt cx="762000" cy="321144"/>
            </a:xfrm>
          </p:grpSpPr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6629400" y="2378544"/>
                <a:ext cx="762000" cy="0"/>
              </a:xfrm>
              <a:prstGeom prst="straightConnector1">
                <a:avLst/>
              </a:prstGeom>
              <a:solidFill>
                <a:schemeClr val="folHlink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 bwMode="auto">
              <a:xfrm>
                <a:off x="70081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70843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905370" y="2057400"/>
                <a:ext cx="46358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700" dirty="0" smtClean="0"/>
                  <a:t>10Gbps</a:t>
                </a:r>
                <a:endParaRPr lang="en-GB" sz="700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257300" y="3703870"/>
              <a:ext cx="762000" cy="321144"/>
              <a:chOff x="6629400" y="2057400"/>
              <a:chExt cx="762000" cy="321144"/>
            </a:xfrm>
          </p:grpSpPr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6629400" y="2378544"/>
                <a:ext cx="762000" cy="0"/>
              </a:xfrm>
              <a:prstGeom prst="straightConnector1">
                <a:avLst/>
              </a:prstGeom>
              <a:solidFill>
                <a:schemeClr val="folHlink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8" name="Oval 57"/>
              <p:cNvSpPr/>
              <p:nvPr/>
            </p:nvSpPr>
            <p:spPr bwMode="auto">
              <a:xfrm>
                <a:off x="70081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70843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905370" y="2057400"/>
                <a:ext cx="46358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700" dirty="0" smtClean="0"/>
                  <a:t>10Gbps</a:t>
                </a:r>
                <a:endParaRPr lang="en-GB" sz="700" dirty="0"/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 bwMode="auto">
            <a:xfrm>
              <a:off x="1181100" y="3475270"/>
              <a:ext cx="762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</p:cxnSp>
        <p:sp>
          <p:nvSpPr>
            <p:cNvPr id="46" name="Oval 45"/>
            <p:cNvSpPr/>
            <p:nvPr/>
          </p:nvSpPr>
          <p:spPr bwMode="auto">
            <a:xfrm>
              <a:off x="1636080" y="3306526"/>
              <a:ext cx="154620" cy="160888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1712280" y="3306526"/>
              <a:ext cx="154620" cy="160888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33270" y="3154126"/>
              <a:ext cx="48603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700" dirty="0" smtClean="0"/>
                <a:t>2.5Gbps</a:t>
              </a:r>
              <a:endParaRPr lang="en-GB" sz="700" dirty="0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46590" y="2341880"/>
              <a:ext cx="609600" cy="57754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GB" dirty="0" err="1"/>
                <a:t>lpGBT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1500" y="2179870"/>
              <a:ext cx="43313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700" dirty="0" err="1" smtClean="0"/>
                <a:t>lpGBT</a:t>
              </a:r>
              <a:endParaRPr lang="en-GB" sz="7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257300" y="2332270"/>
              <a:ext cx="762000" cy="321144"/>
              <a:chOff x="6629400" y="2057400"/>
              <a:chExt cx="762000" cy="321144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>
                <a:off x="6629400" y="2378544"/>
                <a:ext cx="762000" cy="0"/>
              </a:xfrm>
              <a:prstGeom prst="straightConnector1">
                <a:avLst/>
              </a:prstGeom>
              <a:solidFill>
                <a:schemeClr val="folHlink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4" name="Oval 53"/>
              <p:cNvSpPr/>
              <p:nvPr/>
            </p:nvSpPr>
            <p:spPr bwMode="auto">
              <a:xfrm>
                <a:off x="70081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7084380" y="2209800"/>
                <a:ext cx="154620" cy="16088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905370" y="2057400"/>
                <a:ext cx="46358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700" dirty="0" smtClean="0"/>
                  <a:t>10Gbps</a:t>
                </a:r>
                <a:endParaRPr lang="en-GB" sz="700" dirty="0"/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 bwMode="auto">
            <a:xfrm>
              <a:off x="259080" y="4267200"/>
              <a:ext cx="381000" cy="0"/>
            </a:xfrm>
            <a:prstGeom prst="straightConnector1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9" name="Rectangle 68"/>
          <p:cNvSpPr/>
          <p:nvPr/>
        </p:nvSpPr>
        <p:spPr>
          <a:xfrm>
            <a:off x="2273718" y="1237753"/>
            <a:ext cx="4572000" cy="230832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dirty="0" err="1"/>
              <a:t>lpGBT</a:t>
            </a:r>
            <a:r>
              <a:rPr lang="en-US" dirty="0"/>
              <a:t> based FE card</a:t>
            </a:r>
          </a:p>
          <a:p>
            <a:pPr lvl="1"/>
            <a:r>
              <a:rPr lang="en-US" dirty="0"/>
              <a:t>One control link</a:t>
            </a:r>
          </a:p>
          <a:p>
            <a:pPr lvl="2"/>
            <a:r>
              <a:rPr lang="en-US" dirty="0"/>
              <a:t>2.56 </a:t>
            </a:r>
            <a:r>
              <a:rPr lang="en-US" dirty="0" err="1"/>
              <a:t>Gbps</a:t>
            </a:r>
            <a:r>
              <a:rPr lang="en-US" dirty="0"/>
              <a:t>, effective 1.6 </a:t>
            </a:r>
            <a:r>
              <a:rPr lang="en-US" dirty="0" err="1"/>
              <a:t>Gbps</a:t>
            </a:r>
            <a:endParaRPr lang="en-US" dirty="0"/>
          </a:p>
          <a:p>
            <a:pPr lvl="1"/>
            <a:r>
              <a:rPr lang="en-US" dirty="0"/>
              <a:t>Four </a:t>
            </a:r>
            <a:r>
              <a:rPr lang="en-US" dirty="0" err="1"/>
              <a:t>lpGBT</a:t>
            </a:r>
            <a:r>
              <a:rPr lang="en-US" dirty="0"/>
              <a:t> data links</a:t>
            </a:r>
          </a:p>
          <a:p>
            <a:pPr lvl="2"/>
            <a:r>
              <a:rPr lang="en-US" dirty="0"/>
              <a:t>10.24 </a:t>
            </a:r>
            <a:r>
              <a:rPr lang="en-US" dirty="0" err="1"/>
              <a:t>Gbps</a:t>
            </a:r>
            <a:r>
              <a:rPr lang="en-US" dirty="0"/>
              <a:t> up effective 8.96 </a:t>
            </a:r>
            <a:r>
              <a:rPr lang="en-US" dirty="0" err="1"/>
              <a:t>Gbps</a:t>
            </a:r>
            <a:endParaRPr lang="en-US" dirty="0"/>
          </a:p>
          <a:p>
            <a:pPr lvl="2"/>
            <a:r>
              <a:rPr lang="en-US" dirty="0"/>
              <a:t>Requires data compression (baseline), or use two more data links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7640" y="5050586"/>
            <a:ext cx="3311804" cy="923330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GBT- based demonstrator</a:t>
            </a:r>
          </a:p>
          <a:p>
            <a:r>
              <a:rPr lang="en-US" dirty="0" smtClean="0"/>
              <a:t>Tested on-beam while waiting for</a:t>
            </a:r>
          </a:p>
          <a:p>
            <a:r>
              <a:rPr lang="en-US" dirty="0" err="1" smtClean="0"/>
              <a:t>lpGBT</a:t>
            </a:r>
            <a:r>
              <a:rPr lang="en-US" dirty="0" smtClean="0"/>
              <a:t>  availability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3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72" y="94054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Mechs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,  High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Voltage, Services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6001-7B29-49D6-BE36-628EA80427A6}" type="slidenum">
              <a:rPr lang="en-GB" smtClean="0"/>
              <a:t>12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22438" y="1237054"/>
            <a:ext cx="6932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To speed-up installation, a second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enforneur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will be required.</a:t>
            </a: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Enforneur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1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has been refurbished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Drawings updated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New alignment system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ounterweight added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Enforneur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2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To be built under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italian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(RM) responsibility 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40450" y="4604814"/>
            <a:ext cx="4224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High Voltage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(IT, Roma)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	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Cables USC-CMS 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uncable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YB0)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[HV boards and crate ] 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obsolence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33" y="3883403"/>
            <a:ext cx="3996267" cy="2974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538" y="1495380"/>
            <a:ext cx="2388443" cy="22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485422"/>
            <a:ext cx="8229600" cy="8397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Italian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Involvement in ECAL upgrade,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summary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8000" y="2201334"/>
            <a:ext cx="8178800" cy="3352800"/>
          </a:xfrm>
        </p:spPr>
        <p:txBody>
          <a:bodyPr>
            <a:normAutofit fontScale="85000" lnSpcReduction="10000"/>
          </a:bodyPr>
          <a:lstStyle/>
          <a:p>
            <a:r>
              <a:rPr lang="en-US" sz="3000" b="1" dirty="0"/>
              <a:t>Roma</a:t>
            </a:r>
            <a:r>
              <a:rPr lang="en-US" sz="3000" dirty="0"/>
              <a:t>: </a:t>
            </a:r>
            <a:r>
              <a:rPr lang="en-US" sz="3000" dirty="0" err="1"/>
              <a:t>nuovo</a:t>
            </a:r>
            <a:r>
              <a:rPr lang="en-US" sz="3000" dirty="0"/>
              <a:t>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</a:rPr>
              <a:t>Enforneur</a:t>
            </a:r>
            <a:r>
              <a:rPr lang="en-US" sz="3000" dirty="0" smtClean="0"/>
              <a:t>, 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HV</a:t>
            </a:r>
            <a:r>
              <a:rPr lang="en-US" sz="3000" dirty="0" smtClean="0"/>
              <a:t> system</a:t>
            </a:r>
            <a:endParaRPr lang="en-US" sz="3000" dirty="0" smtClean="0"/>
          </a:p>
          <a:p>
            <a:endParaRPr lang="en-US" sz="3000" dirty="0" smtClean="0"/>
          </a:p>
          <a:p>
            <a:r>
              <a:rPr lang="en-US" sz="3000" b="1" dirty="0" smtClean="0"/>
              <a:t>Torino</a:t>
            </a:r>
            <a:r>
              <a:rPr lang="en-US" sz="3000" dirty="0" smtClean="0"/>
              <a:t>: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</a:rPr>
              <a:t>LiTE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-DTU</a:t>
            </a:r>
            <a:r>
              <a:rPr lang="en-US" sz="3000" dirty="0" smtClean="0"/>
              <a:t> </a:t>
            </a:r>
            <a:r>
              <a:rPr lang="en-US" sz="3000" dirty="0" smtClean="0"/>
              <a:t>design, integration with ADC</a:t>
            </a:r>
            <a:r>
              <a:rPr lang="en-US" sz="3000" dirty="0" smtClean="0"/>
              <a:t>, prototype and  </a:t>
            </a:r>
            <a:r>
              <a:rPr lang="en-US" sz="3000" dirty="0" smtClean="0"/>
              <a:t>testbed. </a:t>
            </a:r>
            <a:r>
              <a:rPr lang="en-US" sz="3000" dirty="0" smtClean="0"/>
              <a:t>Production and full-scale test.</a:t>
            </a:r>
            <a:endParaRPr lang="en-US" sz="3000" dirty="0" smtClean="0"/>
          </a:p>
          <a:p>
            <a:endParaRPr lang="en-US" sz="3000" dirty="0"/>
          </a:p>
          <a:p>
            <a:r>
              <a:rPr lang="en-US" sz="3000" b="1" dirty="0" err="1" smtClean="0"/>
              <a:t>Mi</a:t>
            </a:r>
            <a:r>
              <a:rPr lang="en-US" sz="3000" b="1" dirty="0" smtClean="0"/>
              <a:t>, To, </a:t>
            </a:r>
            <a:r>
              <a:rPr lang="en-US" sz="3000" b="1" dirty="0" err="1" smtClean="0"/>
              <a:t>Ts</a:t>
            </a:r>
            <a:r>
              <a:rPr lang="en-US" sz="3000" b="1" dirty="0" smtClean="0"/>
              <a:t>, Rm </a:t>
            </a:r>
            <a:r>
              <a:rPr lang="en-US" sz="3000" dirty="0" smtClean="0"/>
              <a:t>: </a:t>
            </a:r>
            <a:r>
              <a:rPr lang="en-US" sz="3000" dirty="0"/>
              <a:t>performance studies, simulation, </a:t>
            </a:r>
            <a:r>
              <a:rPr lang="en-US" sz="3000" dirty="0" err="1"/>
              <a:t>testbeam</a:t>
            </a:r>
            <a:r>
              <a:rPr lang="en-US" sz="3000" dirty="0"/>
              <a:t> </a:t>
            </a:r>
            <a:r>
              <a:rPr lang="en-US" sz="3000" dirty="0" smtClean="0"/>
              <a:t>validation. Installation and integration ( 1 out of 6 integration lines). </a:t>
            </a:r>
            <a:endParaRPr lang="en-US" sz="3000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39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ECAL upgrade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905"/>
            <a:ext cx="8229600" cy="4525963"/>
          </a:xfrm>
        </p:spPr>
        <p:txBody>
          <a:bodyPr/>
          <a:lstStyle/>
          <a:p>
            <a:r>
              <a:rPr lang="en-US" b="1" dirty="0" smtClean="0"/>
              <a:t>What will be upgraded</a:t>
            </a:r>
          </a:p>
          <a:p>
            <a:pPr lvl="1"/>
            <a:r>
              <a:rPr lang="en-US" b="1" dirty="0" smtClean="0"/>
              <a:t>EB electronics</a:t>
            </a:r>
            <a:r>
              <a:rPr lang="en-US" dirty="0" smtClean="0"/>
              <a:t>, from APD (excluded, as MB) to off-detector</a:t>
            </a:r>
          </a:p>
          <a:p>
            <a:pPr lvl="2"/>
            <a:r>
              <a:rPr lang="en-US" dirty="0" smtClean="0"/>
              <a:t>Requires extraction and refurbishment of all </a:t>
            </a:r>
            <a:r>
              <a:rPr lang="en-US" dirty="0" err="1" smtClean="0"/>
              <a:t>Supermodules</a:t>
            </a:r>
            <a:endParaRPr lang="en-US" dirty="0" smtClean="0"/>
          </a:p>
          <a:p>
            <a:pPr lvl="1"/>
            <a:r>
              <a:rPr lang="en-US" b="1" dirty="0" smtClean="0"/>
              <a:t>EB cooling </a:t>
            </a:r>
            <a:r>
              <a:rPr lang="en-US" dirty="0" smtClean="0"/>
              <a:t>to </a:t>
            </a:r>
            <a:r>
              <a:rPr lang="en-US" dirty="0" smtClean="0"/>
              <a:t>9±0.02</a:t>
            </a:r>
            <a:r>
              <a:rPr lang="en-US" dirty="0" smtClean="0"/>
              <a:t> </a:t>
            </a:r>
            <a:r>
              <a:rPr lang="en-US" dirty="0" smtClean="0"/>
              <a:t>C to limit </a:t>
            </a:r>
            <a:r>
              <a:rPr lang="en-US" dirty="0" smtClean="0"/>
              <a:t>noise (1/2 APD dark current)</a:t>
            </a:r>
          </a:p>
          <a:p>
            <a:pPr lvl="1"/>
            <a:r>
              <a:rPr lang="en-US" b="1" dirty="0" smtClean="0"/>
              <a:t>Cabling</a:t>
            </a:r>
            <a:r>
              <a:rPr lang="en-US" dirty="0" smtClean="0"/>
              <a:t> and services (HV,LV,DCS)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240" y="3355176"/>
            <a:ext cx="4653103" cy="31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203" y="3355176"/>
            <a:ext cx="1757375" cy="34123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5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ECAL barrel electronics upgrade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G</a:t>
            </a:r>
            <a:r>
              <a:rPr lang="en-US" b="1" u="sng" dirty="0" smtClean="0"/>
              <a:t>oals</a:t>
            </a:r>
          </a:p>
          <a:p>
            <a:pPr lvl="1"/>
            <a:r>
              <a:rPr lang="en-US" dirty="0" smtClean="0"/>
              <a:t>Move </a:t>
            </a:r>
            <a:r>
              <a:rPr lang="en-US" b="1" dirty="0" smtClean="0"/>
              <a:t>L1 trigger </a:t>
            </a:r>
            <a:r>
              <a:rPr lang="en-US" dirty="0" smtClean="0"/>
              <a:t>off-detector for max flexibility</a:t>
            </a:r>
          </a:p>
          <a:p>
            <a:pPr lvl="1"/>
            <a:r>
              <a:rPr lang="en-US" dirty="0" smtClean="0"/>
              <a:t>Cope with increased </a:t>
            </a:r>
            <a:r>
              <a:rPr lang="en-US" b="1" dirty="0" smtClean="0"/>
              <a:t>latency</a:t>
            </a:r>
          </a:p>
          <a:p>
            <a:pPr lvl="1"/>
            <a:r>
              <a:rPr lang="en-US" dirty="0" smtClean="0"/>
              <a:t>Improve </a:t>
            </a:r>
            <a:r>
              <a:rPr lang="en-US" b="1" dirty="0" smtClean="0"/>
              <a:t>timing </a:t>
            </a:r>
            <a:r>
              <a:rPr lang="en-US" sz="1600" dirty="0" smtClean="0"/>
              <a:t>(30 </a:t>
            </a:r>
            <a:r>
              <a:rPr lang="en-US" sz="1600" dirty="0" err="1" smtClean="0"/>
              <a:t>ps</a:t>
            </a:r>
            <a:r>
              <a:rPr lang="en-US" sz="1600" dirty="0" smtClean="0"/>
              <a:t>) </a:t>
            </a:r>
            <a:r>
              <a:rPr lang="en-US" dirty="0" smtClean="0"/>
              <a:t>for </a:t>
            </a:r>
            <a:r>
              <a:rPr lang="en-US" dirty="0" err="1" smtClean="0"/>
              <a:t>vertexing</a:t>
            </a:r>
            <a:r>
              <a:rPr lang="en-US" dirty="0" smtClean="0"/>
              <a:t> and spike rejection</a:t>
            </a:r>
            <a:r>
              <a:rPr lang="en-US" sz="1600" dirty="0" smtClean="0"/>
              <a:t> (99.9% L1)</a:t>
            </a:r>
          </a:p>
          <a:p>
            <a:pPr lvl="1"/>
            <a:endParaRPr lang="en-US" sz="1600" dirty="0" smtClean="0"/>
          </a:p>
          <a:p>
            <a:r>
              <a:rPr lang="en-US" b="1" u="sng" dirty="0" smtClean="0"/>
              <a:t>How to meet the goals</a:t>
            </a:r>
            <a:endParaRPr lang="en-US" b="1" u="sng" dirty="0" smtClean="0"/>
          </a:p>
          <a:p>
            <a:pPr lvl="1"/>
            <a:r>
              <a:rPr lang="en-US" b="1" dirty="0" smtClean="0"/>
              <a:t>Faster analog response</a:t>
            </a:r>
            <a:r>
              <a:rPr lang="en-US" dirty="0" smtClean="0"/>
              <a:t> (shaping ~20 ns</a:t>
            </a:r>
            <a:r>
              <a:rPr lang="en-US" dirty="0" smtClean="0"/>
              <a:t>) -&gt; TIA </a:t>
            </a:r>
            <a:r>
              <a:rPr lang="en-US" dirty="0" err="1" smtClean="0"/>
              <a:t>Asic</a:t>
            </a:r>
            <a:endParaRPr lang="en-US" dirty="0" smtClean="0"/>
          </a:p>
          <a:p>
            <a:pPr lvl="1"/>
            <a:r>
              <a:rPr lang="en-US" b="1" dirty="0" smtClean="0"/>
              <a:t>40-&gt; 160 </a:t>
            </a:r>
            <a:r>
              <a:rPr lang="en-US" b="1" dirty="0" err="1" smtClean="0"/>
              <a:t>Mhz</a:t>
            </a:r>
            <a:r>
              <a:rPr lang="en-US" b="1" dirty="0" smtClean="0"/>
              <a:t> </a:t>
            </a:r>
            <a:r>
              <a:rPr lang="en-US" dirty="0" smtClean="0"/>
              <a:t>sampling with 12 bit resolution, 15 bit dynamic </a:t>
            </a:r>
            <a:r>
              <a:rPr lang="en-US" dirty="0" smtClean="0"/>
              <a:t>range -&gt; </a:t>
            </a:r>
            <a:r>
              <a:rPr lang="en-US" dirty="0" err="1" smtClean="0"/>
              <a:t>LiTE</a:t>
            </a:r>
            <a:r>
              <a:rPr lang="en-US" dirty="0" smtClean="0"/>
              <a:t>-DTU </a:t>
            </a:r>
            <a:r>
              <a:rPr lang="en-US" dirty="0" err="1" smtClean="0"/>
              <a:t>Asic</a:t>
            </a:r>
            <a:endParaRPr lang="en-US" dirty="0" smtClean="0"/>
          </a:p>
          <a:p>
            <a:pPr lvl="1"/>
            <a:r>
              <a:rPr lang="en-US" dirty="0" smtClean="0"/>
              <a:t>Ship all samples </a:t>
            </a:r>
            <a:r>
              <a:rPr lang="en-US" dirty="0" smtClean="0"/>
              <a:t>off-detector -&gt; new off-detector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33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95"/>
            <a:ext cx="8229600" cy="839287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Since Spoleto </a:t>
            </a:r>
            <a:r>
              <a:rPr lang="mr-IN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6326"/>
            <a:ext cx="8229600" cy="4525963"/>
          </a:xfrm>
        </p:spPr>
        <p:txBody>
          <a:bodyPr/>
          <a:lstStyle/>
          <a:p>
            <a:r>
              <a:rPr lang="en-US" b="1" dirty="0" smtClean="0"/>
              <a:t>TDR</a:t>
            </a:r>
            <a:r>
              <a:rPr lang="en-US" dirty="0" smtClean="0"/>
              <a:t>  released</a:t>
            </a:r>
          </a:p>
          <a:p>
            <a:r>
              <a:rPr lang="en-US" b="1" dirty="0" smtClean="0"/>
              <a:t>Specifications</a:t>
            </a:r>
            <a:r>
              <a:rPr lang="en-US" dirty="0" smtClean="0"/>
              <a:t>  frozen</a:t>
            </a:r>
          </a:p>
          <a:p>
            <a:r>
              <a:rPr lang="en-US" b="1" dirty="0" smtClean="0"/>
              <a:t>Design</a:t>
            </a:r>
            <a:r>
              <a:rPr lang="en-US" dirty="0" smtClean="0"/>
              <a:t> (almost completely</a:t>
            </a:r>
            <a:r>
              <a:rPr lang="mr-IN" dirty="0" smtClean="0"/>
              <a:t>…</a:t>
            </a:r>
            <a:r>
              <a:rPr lang="en-US" dirty="0" smtClean="0"/>
              <a:t>) frozen</a:t>
            </a:r>
          </a:p>
          <a:p>
            <a:r>
              <a:rPr lang="en-US" dirty="0" smtClean="0"/>
              <a:t>and validated by </a:t>
            </a:r>
            <a:r>
              <a:rPr lang="en-US" b="1" dirty="0" smtClean="0"/>
              <a:t>test beam</a:t>
            </a:r>
            <a:r>
              <a:rPr lang="en-US" dirty="0" smtClean="0"/>
              <a:t> campaigns (and presented at </a:t>
            </a:r>
            <a:r>
              <a:rPr lang="en-US" dirty="0" err="1" smtClean="0"/>
              <a:t>confs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TIA prototype</a:t>
            </a:r>
          </a:p>
          <a:p>
            <a:pPr lvl="1"/>
            <a:r>
              <a:rPr lang="en-US" dirty="0" smtClean="0"/>
              <a:t>FE demonstrator</a:t>
            </a:r>
            <a:endParaRPr lang="en-US" dirty="0" smtClean="0"/>
          </a:p>
          <a:p>
            <a:r>
              <a:rPr lang="en-US" b="1" dirty="0" smtClean="0"/>
              <a:t>Schedule</a:t>
            </a:r>
            <a:r>
              <a:rPr lang="en-US" dirty="0" smtClean="0"/>
              <a:t> is credible</a:t>
            </a:r>
          </a:p>
          <a:p>
            <a:r>
              <a:rPr lang="en-US" b="1" dirty="0" smtClean="0"/>
              <a:t>Costs</a:t>
            </a:r>
            <a:r>
              <a:rPr lang="en-US" dirty="0" smtClean="0"/>
              <a:t> are (almost everywhere </a:t>
            </a:r>
            <a:r>
              <a:rPr lang="mr-IN" dirty="0" smtClean="0"/>
              <a:t>…</a:t>
            </a:r>
            <a:r>
              <a:rPr lang="en-US" dirty="0" smtClean="0"/>
              <a:t>) well defined</a:t>
            </a:r>
          </a:p>
          <a:p>
            <a:r>
              <a:rPr lang="en-US" b="1" dirty="0" smtClean="0"/>
              <a:t>ADC</a:t>
            </a:r>
            <a:r>
              <a:rPr lang="en-US" dirty="0" smtClean="0"/>
              <a:t> IP contract close to signature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8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Legacy vs. Upgrade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08" y="4004809"/>
            <a:ext cx="3908493" cy="271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771090"/>
            <a:ext cx="3462157" cy="3064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7596"/>
            <a:ext cx="9144000" cy="2434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022" y="3344317"/>
            <a:ext cx="291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25x better trigger granularity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0" y="3424336"/>
            <a:ext cx="4394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Better shape-based spike rejection at trigger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022" y="3702961"/>
            <a:ext cx="89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Current</a:t>
            </a:r>
            <a:endParaRPr lang="en-US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060181" y="3683448"/>
            <a:ext cx="99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Upgrade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87120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EB electronics upgrade, overview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08889" y="4700826"/>
            <a:ext cx="247791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Upgrade: L1 trigger formed off-detector.</a:t>
            </a:r>
          </a:p>
          <a:p>
            <a:r>
              <a:rPr lang="en-US" dirty="0" smtClean="0"/>
              <a:t>All samples shipped off-detector @160 </a:t>
            </a:r>
            <a:r>
              <a:rPr lang="en-US" dirty="0" err="1" smtClean="0"/>
              <a:t>Mhz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14" y="4154312"/>
            <a:ext cx="4797778" cy="2667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6878"/>
            <a:ext cx="9144000" cy="319715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208889" y="1930210"/>
            <a:ext cx="1682045" cy="160321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1" idx="2"/>
          </p:cNvCxnSpPr>
          <p:nvPr/>
        </p:nvCxnSpPr>
        <p:spPr>
          <a:xfrm flipH="1">
            <a:off x="3905956" y="2731816"/>
            <a:ext cx="2302933" cy="1422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1867" y="4154312"/>
            <a:ext cx="4907025" cy="270368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54667" y="6356350"/>
            <a:ext cx="1162755" cy="465885"/>
          </a:xfrm>
          <a:prstGeom prst="rect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52445" y="6123407"/>
            <a:ext cx="1388533" cy="598068"/>
          </a:xfrm>
          <a:prstGeom prst="rect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Torino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Next slide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6" idx="3"/>
          </p:cNvCxnSpPr>
          <p:nvPr/>
        </p:nvCxnSpPr>
        <p:spPr>
          <a:xfrm flipV="1">
            <a:off x="2517422" y="6538912"/>
            <a:ext cx="3635023" cy="503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56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969"/>
            <a:ext cx="9144000" cy="32480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6001-7B29-49D6-BE36-628EA80427A6}" type="slidenum">
              <a:rPr lang="en-GB" smtClean="0"/>
              <a:t>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8229600" cy="839787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Analog set, ADC,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LiTE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-DTU (Torino)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2613776"/>
            <a:ext cx="648072" cy="6301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 flipH="1">
            <a:off x="3141378" y="3151632"/>
            <a:ext cx="3506730" cy="1830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8093" y="4647223"/>
            <a:ext cx="2633285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</a:p>
          <a:p>
            <a:r>
              <a:rPr lang="en-US" dirty="0" smtClean="0"/>
              <a:t>LUT or Huffman encoding 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607041" y="2588178"/>
            <a:ext cx="648072" cy="6301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 flipH="1">
            <a:off x="7128284" y="3126034"/>
            <a:ext cx="573665" cy="1666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82757" y="4797152"/>
            <a:ext cx="2321691" cy="369332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Data </a:t>
            </a:r>
            <a:r>
              <a:rPr lang="en-US" smtClean="0"/>
              <a:t>Transmission Unit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282757" y="1359611"/>
            <a:ext cx="170578" cy="1146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50206" y="889091"/>
            <a:ext cx="2339587" cy="92333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Logic to </a:t>
            </a:r>
            <a:r>
              <a:rPr lang="en-US" dirty="0" err="1" smtClean="0"/>
              <a:t>trasmit</a:t>
            </a:r>
            <a:r>
              <a:rPr lang="en-US" dirty="0" smtClean="0"/>
              <a:t> N samples in case of gain switch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120" y="5260155"/>
            <a:ext cx="8739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Compression is necessary to  cope 12 bit/160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Mhz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with the available optical link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lpGBT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) bandwidth.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The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asic idea is that large signal are rare, and 6/7 bits are sufficient to code small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signals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La parte DTU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pronta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8850" y="748711"/>
            <a:ext cx="293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Lisbon-Torino-</a:t>
            </a:r>
            <a:r>
              <a:rPr lang="en-US" dirty="0" err="1" smtClean="0"/>
              <a:t>Ecal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0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ADC Specs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Sampling</a:t>
            </a:r>
            <a:r>
              <a:rPr lang="sk-SK" dirty="0"/>
              <a:t> rate : 160 MS/s </a:t>
            </a:r>
            <a:endParaRPr lang="sk-SK" dirty="0" smtClean="0"/>
          </a:p>
          <a:p>
            <a:r>
              <a:rPr lang="sk-SK" dirty="0" err="1" smtClean="0"/>
              <a:t>Resolution</a:t>
            </a:r>
            <a:r>
              <a:rPr lang="sk-SK" dirty="0"/>
              <a:t> : 12 </a:t>
            </a:r>
            <a:r>
              <a:rPr lang="sk-SK" dirty="0" err="1"/>
              <a:t>bits</a:t>
            </a:r>
            <a:r>
              <a:rPr lang="sk-SK" dirty="0"/>
              <a:t> @ 50 MHz </a:t>
            </a:r>
          </a:p>
          <a:p>
            <a:r>
              <a:rPr lang="sk-SK" dirty="0" smtClean="0"/>
              <a:t>SNDR</a:t>
            </a:r>
            <a:r>
              <a:rPr lang="sk-SK" dirty="0"/>
              <a:t> &gt; 63.2 dB </a:t>
            </a:r>
            <a:endParaRPr lang="sk-SK" dirty="0" smtClean="0"/>
          </a:p>
          <a:p>
            <a:r>
              <a:rPr lang="sk-SK" dirty="0" smtClean="0"/>
              <a:t>DNL</a:t>
            </a:r>
            <a:r>
              <a:rPr lang="sk-SK" dirty="0"/>
              <a:t> &lt; 0.9 </a:t>
            </a:r>
            <a:r>
              <a:rPr lang="sk-SK" dirty="0" err="1" smtClean="0"/>
              <a:t>LSBs</a:t>
            </a:r>
            <a:r>
              <a:rPr lang="sk-SK" dirty="0" smtClean="0"/>
              <a:t>, INL&lt;1.5 LSB</a:t>
            </a:r>
          </a:p>
          <a:p>
            <a:r>
              <a:rPr lang="sk-SK" dirty="0" err="1"/>
              <a:t>Temperature</a:t>
            </a:r>
            <a:r>
              <a:rPr lang="sk-SK" dirty="0"/>
              <a:t> </a:t>
            </a:r>
            <a:r>
              <a:rPr lang="sk-SK" dirty="0" err="1"/>
              <a:t>range</a:t>
            </a:r>
            <a:r>
              <a:rPr lang="sk-SK" dirty="0"/>
              <a:t> : ­20 °C ÷ 85 °C </a:t>
            </a:r>
            <a:endParaRPr lang="sk-SK" dirty="0" smtClean="0"/>
          </a:p>
          <a:p>
            <a:r>
              <a:rPr lang="sk-SK" dirty="0" err="1" smtClean="0"/>
              <a:t>Power</a:t>
            </a:r>
            <a:r>
              <a:rPr lang="sk-SK" dirty="0"/>
              <a:t> </a:t>
            </a:r>
            <a:r>
              <a:rPr lang="sk-SK" dirty="0" err="1"/>
              <a:t>consumption</a:t>
            </a:r>
            <a:r>
              <a:rPr lang="sk-SK" dirty="0"/>
              <a:t> </a:t>
            </a:r>
            <a:r>
              <a:rPr lang="sk-SK" dirty="0" smtClean="0"/>
              <a:t>&lt;30 </a:t>
            </a:r>
            <a:r>
              <a:rPr lang="sk-SK" dirty="0" err="1" smtClean="0"/>
              <a:t>mW</a:t>
            </a:r>
            <a:endParaRPr lang="sk-SK" dirty="0" smtClean="0"/>
          </a:p>
          <a:p>
            <a:r>
              <a:rPr lang="sk-SK" dirty="0"/>
              <a:t>TID </a:t>
            </a:r>
            <a:r>
              <a:rPr lang="sk-SK" dirty="0" err="1"/>
              <a:t>tolerant</a:t>
            </a:r>
            <a:r>
              <a:rPr lang="sk-SK" dirty="0"/>
              <a:t> </a:t>
            </a:r>
            <a:r>
              <a:rPr lang="sk-SK" dirty="0" err="1"/>
              <a:t>up</a:t>
            </a:r>
            <a:r>
              <a:rPr lang="sk-SK" dirty="0"/>
              <a:t> to 20 </a:t>
            </a:r>
            <a:r>
              <a:rPr lang="sk-SK" dirty="0" err="1" smtClean="0"/>
              <a:t>kGy</a:t>
            </a:r>
            <a:endParaRPr lang="sk-SK" dirty="0" smtClean="0"/>
          </a:p>
          <a:p>
            <a:r>
              <a:rPr lang="sk-SK" dirty="0"/>
              <a:t>SEU </a:t>
            </a:r>
            <a:r>
              <a:rPr lang="sk-SK" dirty="0" err="1"/>
              <a:t>tolerant</a:t>
            </a:r>
            <a:r>
              <a:rPr lang="sk-SK" dirty="0"/>
              <a:t> </a:t>
            </a:r>
            <a:r>
              <a:rPr lang="sk-SK" dirty="0" err="1"/>
              <a:t>control</a:t>
            </a:r>
            <a:r>
              <a:rPr lang="sk-SK" dirty="0"/>
              <a:t> </a:t>
            </a:r>
            <a:r>
              <a:rPr lang="sk-SK" dirty="0" err="1"/>
              <a:t>logic</a:t>
            </a:r>
            <a:endParaRPr lang="sk-SK" dirty="0" smtClean="0"/>
          </a:p>
          <a:p>
            <a:endParaRPr lang="sk-SK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C5A6-6A52-194F-95C6-3888318695C4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1378" y="5249333"/>
            <a:ext cx="492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by S3. Contract </a:t>
            </a:r>
            <a:r>
              <a:rPr lang="en-US" dirty="0" smtClean="0"/>
              <a:t>should be signed any day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800" y="1182819"/>
            <a:ext cx="3595000" cy="40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5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ASIC workflow and schedule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6889" y="1473022"/>
            <a:ext cx="3130367" cy="507885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rocess 16"/>
          <p:cNvSpPr/>
          <p:nvPr/>
        </p:nvSpPr>
        <p:spPr>
          <a:xfrm>
            <a:off x="1465847" y="4341577"/>
            <a:ext cx="809288" cy="527020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Wafer Testing</a:t>
            </a:r>
            <a:endParaRPr lang="en-US" sz="1400" dirty="0"/>
          </a:p>
        </p:txBody>
      </p:sp>
      <p:sp>
        <p:nvSpPr>
          <p:cNvPr id="20" name="Process 19"/>
          <p:cNvSpPr/>
          <p:nvPr/>
        </p:nvSpPr>
        <p:spPr>
          <a:xfrm>
            <a:off x="1421328" y="3273225"/>
            <a:ext cx="844793" cy="497459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Foundry</a:t>
            </a:r>
            <a:endParaRPr lang="en-US" sz="1400" dirty="0"/>
          </a:p>
        </p:txBody>
      </p:sp>
      <p:sp>
        <p:nvSpPr>
          <p:cNvPr id="21" name="Alternate Process 20"/>
          <p:cNvSpPr/>
          <p:nvPr/>
        </p:nvSpPr>
        <p:spPr>
          <a:xfrm>
            <a:off x="825318" y="1760552"/>
            <a:ext cx="820602" cy="32679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ADC IP</a:t>
            </a:r>
            <a:endParaRPr lang="en-US" sz="1400" dirty="0"/>
          </a:p>
        </p:txBody>
      </p:sp>
      <p:sp>
        <p:nvSpPr>
          <p:cNvPr id="22" name="Alternate Process 21"/>
          <p:cNvSpPr/>
          <p:nvPr/>
        </p:nvSpPr>
        <p:spPr>
          <a:xfrm>
            <a:off x="2418101" y="1760552"/>
            <a:ext cx="547736" cy="26753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DTU</a:t>
            </a:r>
            <a:endParaRPr lang="en-US" sz="1400" dirty="0"/>
          </a:p>
        </p:txBody>
      </p:sp>
      <p:sp>
        <p:nvSpPr>
          <p:cNvPr id="23" name="Process 22"/>
          <p:cNvSpPr/>
          <p:nvPr/>
        </p:nvSpPr>
        <p:spPr>
          <a:xfrm>
            <a:off x="1393223" y="2586336"/>
            <a:ext cx="1020273" cy="326885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Integration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825318" y="1540196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S3 Inc.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413496" y="1540195"/>
            <a:ext cx="7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INFN TO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298561" y="2328555"/>
            <a:ext cx="7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INFN TO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300193" y="3070827"/>
            <a:ext cx="510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IMEC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371184" y="5093695"/>
            <a:ext cx="438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EXT.</a:t>
            </a:r>
            <a:endParaRPr lang="en-US" sz="1200" dirty="0"/>
          </a:p>
        </p:txBody>
      </p:sp>
      <p:sp>
        <p:nvSpPr>
          <p:cNvPr id="29" name="Process 28"/>
          <p:cNvSpPr/>
          <p:nvPr/>
        </p:nvSpPr>
        <p:spPr>
          <a:xfrm>
            <a:off x="1465846" y="5291454"/>
            <a:ext cx="1020274" cy="388523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Packaging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371184" y="4130688"/>
            <a:ext cx="7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INFN TO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381585" y="5858943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?</a:t>
            </a:r>
            <a:endParaRPr lang="en-US" sz="1200" dirty="0"/>
          </a:p>
        </p:txBody>
      </p:sp>
      <p:sp>
        <p:nvSpPr>
          <p:cNvPr id="32" name="Process 31"/>
          <p:cNvSpPr/>
          <p:nvPr/>
        </p:nvSpPr>
        <p:spPr>
          <a:xfrm>
            <a:off x="1476247" y="6056702"/>
            <a:ext cx="1020274" cy="388523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Final Test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256889" y="2553506"/>
            <a:ext cx="111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(2x proto)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30966" y="117086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ASIC</a:t>
            </a: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315951" y="2146852"/>
            <a:ext cx="180570" cy="35837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721857" y="2103457"/>
            <a:ext cx="350673" cy="39647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99907" y="2982234"/>
            <a:ext cx="2765" cy="25508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961320" y="3849603"/>
            <a:ext cx="2765" cy="25508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969572" y="4966150"/>
            <a:ext cx="2765" cy="25508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961320" y="5750192"/>
            <a:ext cx="2765" cy="25508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613489" y="11064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ADC ­</a:t>
            </a:r>
            <a:r>
              <a:rPr lang="en-US" dirty="0"/>
              <a:t>IP core delivery ; May 2018 </a:t>
            </a:r>
            <a:r>
              <a:rPr lang="en-US" dirty="0" smtClean="0"/>
              <a:t> </a:t>
            </a:r>
            <a:r>
              <a:rPr lang="en-US" dirty="0"/>
              <a:t>Prototype 1 submission : Aug 2018 </a:t>
            </a:r>
            <a:r>
              <a:rPr lang="en-US" dirty="0" smtClean="0"/>
              <a:t> </a:t>
            </a:r>
            <a:r>
              <a:rPr lang="en-US" dirty="0"/>
              <a:t>Prototype 1 testing : </a:t>
            </a:r>
            <a:r>
              <a:rPr lang="en-US" dirty="0" smtClean="0"/>
              <a:t>Q4</a:t>
            </a:r>
            <a:r>
              <a:rPr lang="en-US" dirty="0"/>
              <a:t> </a:t>
            </a:r>
            <a:r>
              <a:rPr lang="en-US" dirty="0" smtClean="0"/>
              <a:t>2018 </a:t>
            </a:r>
            <a:r>
              <a:rPr lang="en-US" dirty="0" smtClean="0"/>
              <a:t>Prototype</a:t>
            </a:r>
            <a:r>
              <a:rPr lang="en-US" dirty="0"/>
              <a:t> 2 submission : Jun 2019 </a:t>
            </a:r>
            <a:r>
              <a:rPr lang="en-US" dirty="0" smtClean="0"/>
              <a:t> </a:t>
            </a:r>
            <a:r>
              <a:rPr lang="en-US" dirty="0"/>
              <a:t>Prototype 2 </a:t>
            </a:r>
            <a:r>
              <a:rPr lang="en-US" dirty="0" smtClean="0"/>
              <a:t>testing:  Sept 2019 Production</a:t>
            </a:r>
            <a:r>
              <a:rPr lang="en-US" dirty="0"/>
              <a:t> </a:t>
            </a:r>
            <a:r>
              <a:rPr lang="en-US" dirty="0" smtClean="0"/>
              <a:t>ready</a:t>
            </a:r>
            <a:r>
              <a:rPr lang="en-US" dirty="0"/>
              <a:t> : </a:t>
            </a:r>
            <a:r>
              <a:rPr lang="en-US" dirty="0" smtClean="0"/>
              <a:t>Aug 2020 </a:t>
            </a:r>
            <a:r>
              <a:rPr lang="mr-IN" dirty="0" smtClean="0"/>
              <a:t>–</a:t>
            </a:r>
            <a:r>
              <a:rPr lang="en-US" dirty="0" smtClean="0"/>
              <a:t> Engineering Run  </a:t>
            </a:r>
            <a:r>
              <a:rPr lang="en-US" dirty="0"/>
              <a:t>Chip delivered &amp; tested : Oct </a:t>
            </a:r>
            <a:r>
              <a:rPr lang="en-US" dirty="0" smtClean="0"/>
              <a:t>2021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020" y="3193961"/>
            <a:ext cx="5165469" cy="3200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6578" y="6445225"/>
            <a:ext cx="411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DTU Design and Simulation well advanced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5007</TotalTime>
  <Words>563</Words>
  <Application>Microsoft Macintosh PowerPoint</Application>
  <PresentationFormat>On-screen Show (4:3)</PresentationFormat>
  <Paragraphs>144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Helvetica</vt:lpstr>
      <vt:lpstr>Helvetica Light</vt:lpstr>
      <vt:lpstr>Mangal</vt:lpstr>
      <vt:lpstr>Arial</vt:lpstr>
      <vt:lpstr>Times New Roman</vt:lpstr>
      <vt:lpstr>Office Theme</vt:lpstr>
      <vt:lpstr>ECAL Upgrade per HL-LHC Contributo Italiano</vt:lpstr>
      <vt:lpstr>ECAL upgrade</vt:lpstr>
      <vt:lpstr>ECAL barrel electronics upgrade</vt:lpstr>
      <vt:lpstr>Since Spoleto …</vt:lpstr>
      <vt:lpstr>Legacy vs. Upgrade</vt:lpstr>
      <vt:lpstr>EB electronics upgrade, overview</vt:lpstr>
      <vt:lpstr>Analog set, ADC, LiTE-DTU (Torino)</vt:lpstr>
      <vt:lpstr>ADC Specs</vt:lpstr>
      <vt:lpstr>ASIC workflow and schedule</vt:lpstr>
      <vt:lpstr>Demonstrator VFE/FE– Test Beam</vt:lpstr>
      <vt:lpstr>FE Design / Demonstrator – Test Beam</vt:lpstr>
      <vt:lpstr>Mechs,  High Voltage, Services</vt:lpstr>
      <vt:lpstr>Italian Involvement in ECAL upgrade, summary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ECAL barrell electronics upgrade</dc:title>
  <dc:creator>Stefano Argiro</dc:creator>
  <cp:lastModifiedBy>Stefano Argiro</cp:lastModifiedBy>
  <cp:revision>57</cp:revision>
  <dcterms:created xsi:type="dcterms:W3CDTF">2016-11-30T17:13:47Z</dcterms:created>
  <dcterms:modified xsi:type="dcterms:W3CDTF">2017-11-28T21:36:13Z</dcterms:modified>
</cp:coreProperties>
</file>