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702" r:id="rId2"/>
    <p:sldId id="703" r:id="rId3"/>
    <p:sldId id="705" r:id="rId4"/>
    <p:sldId id="706" r:id="rId5"/>
    <p:sldId id="707" r:id="rId6"/>
    <p:sldId id="712" r:id="rId7"/>
    <p:sldId id="709" r:id="rId8"/>
    <p:sldId id="710" r:id="rId9"/>
    <p:sldId id="711" r:id="rId10"/>
    <p:sldId id="704" r:id="rId11"/>
    <p:sldId id="701" r:id="rId12"/>
    <p:sldId id="713" r:id="rId13"/>
    <p:sldId id="71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diercontardo 2004" initials="d2" lastIdx="13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D157D"/>
    <a:srgbClr val="BB38BA"/>
    <a:srgbClr val="BF0000"/>
    <a:srgbClr val="AF6E5A"/>
    <a:srgbClr val="DAC568"/>
    <a:srgbClr val="4ECB59"/>
    <a:srgbClr val="FFFCE8"/>
    <a:srgbClr val="FFFDD7"/>
    <a:srgbClr val="FFFAB6"/>
    <a:srgbClr val="FFF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 autoAdjust="0"/>
    <p:restoredTop sz="50067" autoAdjust="0"/>
  </p:normalViewPr>
  <p:slideViewPr>
    <p:cSldViewPr snapToGrid="0" snapToObjects="1">
      <p:cViewPr varScale="1">
        <p:scale>
          <a:sx n="96" d="100"/>
          <a:sy n="96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A0A3-E680-514A-A0D9-5D56161CA2B6}" type="datetimeFigureOut">
              <a:rPr lang="en-US" smtClean="0"/>
              <a:pPr/>
              <a:t>29/11/17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883A-A103-0047-ADA0-262C0F5B7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358B-323C-2A4D-B62E-A6954C044CEB}" type="datetimeFigureOut">
              <a:rPr lang="en-US" smtClean="0"/>
              <a:pPr/>
              <a:t>29/11/17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DDA8-2351-A546-91A9-2672C2503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5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1269-E494-A04B-8EC9-0C31270C051A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95EF-4D7B-484E-8174-A64DFC5E5AB8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3BBB-205C-724C-A578-5D828DFF56E5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7"/>
            <a:ext cx="9144000" cy="67823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622"/>
            <a:ext cx="9144000" cy="6110378"/>
          </a:xfrm>
        </p:spPr>
        <p:txBody>
          <a:bodyPr/>
          <a:lstStyle>
            <a:lvl1pPr marL="274320" indent="-274320">
              <a:spcBef>
                <a:spcPts val="600"/>
              </a:spcBef>
              <a:defRPr>
                <a:solidFill>
                  <a:srgbClr val="000090"/>
                </a:solidFill>
              </a:defRPr>
            </a:lvl1pPr>
            <a:lvl2pPr marL="548640" indent="-274320">
              <a:spcBef>
                <a:spcPts val="600"/>
              </a:spcBef>
              <a:buFont typeface="Lucida Grande"/>
              <a:buChar char="-"/>
              <a:defRPr sz="2000">
                <a:solidFill>
                  <a:schemeClr val="tx1"/>
                </a:solidFill>
              </a:defRPr>
            </a:lvl2pPr>
            <a:lvl3pPr marL="822960" indent="-274320">
              <a:spcBef>
                <a:spcPts val="300"/>
              </a:spcBef>
              <a:buFont typeface="Lucida Grande"/>
              <a:buChar char="-"/>
              <a:defRPr sz="1800">
                <a:solidFill>
                  <a:srgbClr val="800000"/>
                </a:solidFill>
              </a:defRPr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96822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7E6C-A242-6748-AAF0-8A2159291F71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33DA-142A-3B43-9C60-5FCB08D375C4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8106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9C79-DCCB-BB4C-87B5-ABC70F7BDC70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B749-290E-9444-85A1-E646A2E2F152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74762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3A68-D8EC-724F-8CC6-14B99D6DE03A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302E-6DA2-E549-ADC4-5C9EE9A7CFFE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5040A-9F22-5543-8759-913355D4C5C8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72326" y="0"/>
            <a:ext cx="187167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MB Apr. 9,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587"/>
            <a:ext cx="8229600" cy="79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7622"/>
            <a:ext cx="8229600" cy="560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8BC7-2C8F-7C4A-88AB-BA5EF4C5EB5E}" type="datetime1">
              <a:rPr lang="en-US" smtClean="0"/>
              <a:pPr/>
              <a:t>29/11/17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083" y="0"/>
            <a:ext cx="1001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CA62D5A-175C-0146-8DFE-850ADA1B8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3429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Riunone</a:t>
            </a:r>
            <a:r>
              <a:rPr lang="en-US" sz="3600" dirty="0" smtClean="0"/>
              <a:t> </a:t>
            </a:r>
            <a:r>
              <a:rPr lang="en-US" sz="3600" dirty="0" err="1" smtClean="0"/>
              <a:t>Nazionale</a:t>
            </a:r>
            <a:r>
              <a:rPr lang="en-US" sz="3600" dirty="0" smtClean="0"/>
              <a:t> CMS Italia:</a:t>
            </a:r>
            <a:br>
              <a:rPr lang="en-US" sz="3600" dirty="0" smtClean="0"/>
            </a:br>
            <a:r>
              <a:rPr lang="en-US" sz="3600" dirty="0" err="1" smtClean="0"/>
              <a:t>introduzione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87379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0090"/>
                </a:solidFill>
              </a:rPr>
              <a:t>Roberto </a:t>
            </a:r>
            <a:r>
              <a:rPr lang="en-US" sz="2800" dirty="0" err="1" smtClean="0">
                <a:solidFill>
                  <a:srgbClr val="000090"/>
                </a:solidFill>
              </a:rPr>
              <a:t>Tenchini</a:t>
            </a:r>
            <a:endParaRPr lang="en-US" sz="2800" dirty="0" smtClean="0">
              <a:solidFill>
                <a:srgbClr val="000090"/>
              </a:solidFill>
            </a:endParaRPr>
          </a:p>
          <a:p>
            <a:pPr algn="r"/>
            <a:r>
              <a:rPr lang="en-US" sz="2800" dirty="0" smtClean="0">
                <a:solidFill>
                  <a:srgbClr val="000090"/>
                </a:solidFill>
              </a:rPr>
              <a:t>INFN Pisa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783269" y="365125"/>
            <a:ext cx="5360732" cy="365125"/>
          </a:xfrm>
        </p:spPr>
        <p:txBody>
          <a:bodyPr/>
          <a:lstStyle/>
          <a:p>
            <a:r>
              <a:rPr lang="en-US" sz="3200" dirty="0" smtClean="0"/>
              <a:t>Piacenza, 29 </a:t>
            </a:r>
            <a:r>
              <a:rPr lang="en-US" sz="3200" dirty="0" err="1" smtClean="0"/>
              <a:t>Novembre</a:t>
            </a:r>
            <a:r>
              <a:rPr lang="en-US" sz="3200" dirty="0" smtClean="0"/>
              <a:t> 2017</a:t>
            </a:r>
            <a:r>
              <a:rPr lang="en-US" dirty="0" smtClean="0"/>
              <a:t>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93"/>
            <a:ext cx="8229600" cy="798235"/>
          </a:xfrm>
        </p:spPr>
        <p:txBody>
          <a:bodyPr/>
          <a:lstStyle/>
          <a:p>
            <a:pPr algn="ctr"/>
            <a:r>
              <a:rPr lang="it-IT" dirty="0" smtClean="0"/>
              <a:t>AGENDA CMS ITALIA a Piacenza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6921" y="3512512"/>
            <a:ext cx="2195883" cy="2202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CMS FASE 2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2050" y="922660"/>
            <a:ext cx="2195883" cy="1432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Il </a:t>
            </a:r>
            <a:r>
              <a:rPr lang="it-IT" dirty="0" err="1" smtClean="0">
                <a:solidFill>
                  <a:srgbClr val="000000"/>
                </a:solidFill>
              </a:rPr>
              <a:t>Run</a:t>
            </a:r>
            <a:r>
              <a:rPr lang="it-IT" dirty="0" smtClean="0">
                <a:solidFill>
                  <a:srgbClr val="000000"/>
                </a:solidFill>
              </a:rPr>
              <a:t> 2017 e prospettive 2018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2050" y="3009780"/>
            <a:ext cx="2195883" cy="463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Pranzo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3552050" y="2354905"/>
            <a:ext cx="2195883" cy="654875"/>
          </a:xfrm>
          <a:prstGeom prst="rect">
            <a:avLst/>
          </a:prstGeom>
          <a:solidFill>
            <a:srgbClr val="FFF3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6164898" y="3009780"/>
            <a:ext cx="2195883" cy="463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Pranzo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3552050" y="3512512"/>
            <a:ext cx="2195883" cy="1766180"/>
          </a:xfrm>
          <a:prstGeom prst="rect">
            <a:avLst/>
          </a:prstGeom>
          <a:solidFill>
            <a:srgbClr val="FFF3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Analisi di Fisica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6921" y="6046534"/>
            <a:ext cx="2195883" cy="463043"/>
          </a:xfrm>
          <a:prstGeom prst="rect">
            <a:avLst/>
          </a:prstGeom>
          <a:solidFill>
            <a:srgbClr val="DAC5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21:00 Evento teatrale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>
            <a:off x="3552050" y="5887262"/>
            <a:ext cx="2195883" cy="8535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20:30 CENA </a:t>
            </a:r>
          </a:p>
          <a:p>
            <a:pPr algn="ctr"/>
            <a:r>
              <a:rPr lang="it-IT" dirty="0" smtClean="0"/>
              <a:t>Palazzo Farnese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6164898" y="922660"/>
            <a:ext cx="2195883" cy="1987897"/>
          </a:xfrm>
          <a:prstGeom prst="rect">
            <a:avLst/>
          </a:prstGeom>
          <a:solidFill>
            <a:srgbClr val="DAC5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00"/>
                </a:solidFill>
              </a:rPr>
              <a:t>Il RUN 3 e oltre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6921" y="5801397"/>
            <a:ext cx="2195883" cy="1717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Elezione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6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76" y="1913345"/>
            <a:ext cx="5222275" cy="3501537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4922" y="640211"/>
            <a:ext cx="525787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                        </a:t>
            </a:r>
            <a:r>
              <a:rPr lang="en-US" sz="2000" b="1" u="sng" dirty="0" smtClean="0">
                <a:solidFill>
                  <a:srgbClr val="000090"/>
                </a:solidFill>
              </a:rPr>
              <a:t>New  Tracker </a:t>
            </a:r>
            <a:endParaRPr lang="en-US" sz="2000" b="1" u="sng" dirty="0">
              <a:solidFill>
                <a:srgbClr val="000090"/>
              </a:solidFill>
              <a:sym typeface="Wingdings"/>
            </a:endParaRP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Rad.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olerant,</a:t>
            </a:r>
            <a:r>
              <a:rPr lang="en-US" sz="2000" dirty="0" smtClean="0">
                <a:solidFill>
                  <a:srgbClr val="000000"/>
                </a:solidFill>
              </a:rPr>
              <a:t> high granularity and light 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40 MHz selective readout for hardware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rigger</a:t>
            </a:r>
            <a:endParaRPr lang="en-US" sz="2000" dirty="0" smtClean="0"/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Extend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coverage to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η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≃ 3.8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175" y="5458428"/>
            <a:ext cx="5010874" cy="1323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Trigger/DAQ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Implement track information at 40 MHz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Full readout at ≃ 750 kHz after 12.5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µs </a:t>
            </a:r>
            <a:endParaRPr lang="en-US" sz="2000" dirty="0" smtClean="0">
              <a:solidFill>
                <a:srgbClr val="000000"/>
              </a:solidFill>
              <a:sym typeface="Wingdings"/>
            </a:endParaRP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Register </a:t>
            </a:r>
            <a:r>
              <a:rPr lang="en-US" sz="2000" dirty="0">
                <a:solidFill>
                  <a:srgbClr val="000000"/>
                </a:solidFill>
              </a:rPr>
              <a:t>≃ 7.5 kHz </a:t>
            </a:r>
            <a:r>
              <a:rPr lang="en-US" sz="2000" dirty="0" smtClean="0">
                <a:solidFill>
                  <a:srgbClr val="000000"/>
                </a:solidFill>
              </a:rPr>
              <a:t>after computing selection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3393" y="1784363"/>
            <a:ext cx="314684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000090"/>
                </a:solidFill>
                <a:sym typeface="Wingdings"/>
              </a:rPr>
              <a:t>Muon</a:t>
            </a:r>
            <a:r>
              <a:rPr lang="en-US" sz="2000" b="1" u="sng" dirty="0" smtClean="0">
                <a:solidFill>
                  <a:srgbClr val="000090"/>
                </a:solidFill>
                <a:sym typeface="Wingdings"/>
              </a:rPr>
              <a:t> systems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New DT electronics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sym typeface="Wingdings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ome CSC electronics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Complete RPC coverage in region 1.5 ≲ </a:t>
            </a:r>
            <a:r>
              <a:rPr lang="en-US" sz="2000" dirty="0" err="1">
                <a:solidFill>
                  <a:srgbClr val="000000"/>
                </a:solidFill>
                <a:sym typeface="Wingdings"/>
              </a:rPr>
              <a:t>η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≲ 2.4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Adding GEM detectors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Muon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tagging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2.4 ≲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η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≲ 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101487" y="3944194"/>
            <a:ext cx="2095589" cy="1418751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98" y="5362945"/>
            <a:ext cx="419117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New </a:t>
            </a:r>
            <a:r>
              <a:rPr lang="en-US" sz="2000" dirty="0" err="1" smtClean="0">
                <a:solidFill>
                  <a:srgbClr val="000090"/>
                </a:solidFill>
                <a:sym typeface="Wingdings"/>
              </a:rPr>
              <a:t>Endcap</a:t>
            </a:r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 Calorimeters 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Rad.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olerant </a:t>
            </a:r>
            <a:r>
              <a:rPr lang="en-US" sz="2000" dirty="0">
                <a:solidFill>
                  <a:srgbClr val="000000"/>
                </a:solidFill>
                <a:sym typeface="Wingdings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high granularity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4D shower measurement capability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50276" y="1963650"/>
            <a:ext cx="2123444" cy="1608325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4108175" y="1689652"/>
            <a:ext cx="1327425" cy="1616697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69760" y="643890"/>
            <a:ext cx="396932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90"/>
                </a:solidFill>
                <a:sym typeface="Wingdings"/>
              </a:rPr>
              <a:t>Barrel Electromagnetic calorimeter 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New electronics 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Lower operating temperature (8∘) </a:t>
            </a:r>
          </a:p>
        </p:txBody>
      </p:sp>
      <p:cxnSp>
        <p:nvCxnSpPr>
          <p:cNvPr id="42" name="Straight Arrow Connector 41"/>
          <p:cNvCxnSpPr>
            <a:stCxn id="28" idx="0"/>
          </p:cNvCxnSpPr>
          <p:nvPr/>
        </p:nvCxnSpPr>
        <p:spPr>
          <a:xfrm flipV="1">
            <a:off x="2101487" y="4031132"/>
            <a:ext cx="2363312" cy="1331813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881217" y="2362200"/>
            <a:ext cx="1132176" cy="464930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 txBox="1">
            <a:spLocks/>
          </p:cNvSpPr>
          <p:nvPr/>
        </p:nvSpPr>
        <p:spPr>
          <a:xfrm>
            <a:off x="0" y="34602"/>
            <a:ext cx="9144000" cy="63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200" dirty="0" smtClean="0">
                <a:solidFill>
                  <a:srgbClr val="CB0002"/>
                </a:solidFill>
              </a:rPr>
              <a:t>CMS </a:t>
            </a:r>
            <a:r>
              <a:rPr lang="en-US" sz="3200" dirty="0">
                <a:solidFill>
                  <a:srgbClr val="CB0002"/>
                </a:solidFill>
              </a:rPr>
              <a:t>upgrades </a:t>
            </a:r>
            <a:r>
              <a:rPr lang="en-US" sz="3200" dirty="0" smtClean="0">
                <a:solidFill>
                  <a:srgbClr val="CB0002"/>
                </a:solidFill>
              </a:rPr>
              <a:t>for Phase-II</a:t>
            </a:r>
            <a:endParaRPr lang="en-US" sz="3200" dirty="0">
              <a:solidFill>
                <a:srgbClr val="CB0002"/>
              </a:solidFill>
            </a:endParaRPr>
          </a:p>
        </p:txBody>
      </p:sp>
      <p:cxnSp>
        <p:nvCxnSpPr>
          <p:cNvPr id="21" name="Straight Arrow Connector 20"/>
          <p:cNvCxnSpPr>
            <a:endCxn id="23" idx="0"/>
          </p:cNvCxnSpPr>
          <p:nvPr/>
        </p:nvCxnSpPr>
        <p:spPr>
          <a:xfrm flipH="1">
            <a:off x="5226050" y="3060700"/>
            <a:ext cx="761943" cy="371677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648200" y="3432377"/>
            <a:ext cx="1155700" cy="466523"/>
          </a:xfrm>
          <a:prstGeom prst="ellipse">
            <a:avLst/>
          </a:prstGeom>
          <a:noFill/>
          <a:ln>
            <a:solidFill>
              <a:srgbClr val="CB00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6013393" y="2552700"/>
            <a:ext cx="146107" cy="1019275"/>
          </a:xfrm>
          <a:prstGeom prst="leftBrace">
            <a:avLst/>
          </a:prstGeom>
          <a:ln>
            <a:solidFill>
              <a:srgbClr val="CB000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61000" y="4373486"/>
            <a:ext cx="3556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New Luminosity and </a:t>
            </a:r>
          </a:p>
          <a:p>
            <a:pPr algn="r"/>
            <a:r>
              <a:rPr lang="en-US" sz="2000" dirty="0" smtClean="0">
                <a:solidFill>
                  <a:srgbClr val="000090"/>
                </a:solidFill>
                <a:sym typeface="Wingdings"/>
              </a:rPr>
              <a:t>beam conditions monitoring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4197076" y="3647155"/>
            <a:ext cx="2572024" cy="962945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831077"/>
            <a:ext cx="22592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D157D"/>
                </a:solidFill>
              </a:rPr>
              <a:t>MIP Timing Layer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Barrel (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Lyso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Endcap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(Silicon)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212400" indent="-176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Time res. ≈30 </a:t>
            </a:r>
            <a:r>
              <a:rPr lang="en-US" sz="2000" dirty="0" err="1" smtClean="0">
                <a:solidFill>
                  <a:srgbClr val="000000"/>
                </a:solidFill>
              </a:rPr>
              <a:t>ps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850276" y="3762240"/>
            <a:ext cx="2031356" cy="268892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850276" y="3762240"/>
            <a:ext cx="2346800" cy="268892"/>
          </a:xfrm>
          <a:prstGeom prst="straightConnector1">
            <a:avLst/>
          </a:prstGeom>
          <a:ln w="12700" cmpd="sng">
            <a:solidFill>
              <a:srgbClr val="B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6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Talk di questo pomeriggio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1-29 at 12.15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65" y="1826257"/>
            <a:ext cx="6288007" cy="50317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0464" y="203006"/>
            <a:ext cx="7996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Per i </a:t>
            </a:r>
            <a:r>
              <a:rPr lang="it-IT" sz="2800" dirty="0" smtClean="0"/>
              <a:t>partecipanti registrati </a:t>
            </a:r>
            <a:r>
              <a:rPr lang="it-IT" sz="2800" dirty="0" smtClean="0"/>
              <a:t>all’evento teatrale: ci troviamo alle </a:t>
            </a:r>
            <a:r>
              <a:rPr lang="it-IT" sz="2800" dirty="0" smtClean="0"/>
              <a:t>19</a:t>
            </a:r>
            <a:r>
              <a:rPr lang="it-IT" sz="2800" dirty="0" smtClean="0"/>
              <a:t>:20 </a:t>
            </a:r>
            <a:r>
              <a:rPr lang="it-IT" sz="2800" dirty="0" smtClean="0"/>
              <a:t>sotto la statua di Ranuccio Farnese, </a:t>
            </a:r>
            <a:r>
              <a:rPr lang="it-IT" sz="2800" dirty="0" smtClean="0"/>
              <a:t>andiamo a cena e poi a teatro</a:t>
            </a:r>
            <a:endParaRPr lang="it-IT" sz="2800" dirty="0"/>
          </a:p>
        </p:txBody>
      </p:sp>
      <p:sp>
        <p:nvSpPr>
          <p:cNvPr id="7" name="Rectangle 6"/>
          <p:cNvSpPr/>
          <p:nvPr/>
        </p:nvSpPr>
        <p:spPr>
          <a:xfrm>
            <a:off x="383617" y="2090309"/>
            <a:ext cx="1971004" cy="820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STATUA RANUCCIO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6806190" y="2368135"/>
            <a:ext cx="1971004" cy="820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TEATRO GIOA</a:t>
            </a:r>
          </a:p>
          <a:p>
            <a:pPr algn="ctr"/>
            <a:r>
              <a:rPr lang="it-IT" dirty="0" smtClean="0"/>
              <a:t>VIA MECHIORRE GIOIA, 20/A</a:t>
            </a:r>
            <a:endParaRPr lang="it-IT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27469" y="2910557"/>
            <a:ext cx="967932" cy="954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06702" y="3248216"/>
            <a:ext cx="1157071" cy="310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3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0149" y="2782531"/>
            <a:ext cx="3346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Benvenuti a Piacenza !</a:t>
            </a:r>
            <a:endParaRPr lang="it-IT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493" y="604317"/>
            <a:ext cx="34671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Battaglia_del_Trebbia_218_aC_(antico_corso_del_fium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23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622" y="162476"/>
            <a:ext cx="7461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T</a:t>
            </a:r>
            <a:r>
              <a:rPr lang="it-IT" sz="2400" dirty="0" smtClean="0"/>
              <a:t>ito Livio: “</a:t>
            </a:r>
            <a:r>
              <a:rPr lang="it-IT" sz="2400" dirty="0" err="1" smtClean="0"/>
              <a:t>Coloniae</a:t>
            </a:r>
            <a:r>
              <a:rPr lang="it-IT" sz="2400" dirty="0" smtClean="0"/>
              <a:t> </a:t>
            </a:r>
            <a:r>
              <a:rPr lang="it-IT" sz="2400" dirty="0" err="1" smtClean="0"/>
              <a:t>deductae</a:t>
            </a:r>
            <a:r>
              <a:rPr lang="it-IT" sz="2400" dirty="0" smtClean="0"/>
              <a:t> </a:t>
            </a:r>
            <a:r>
              <a:rPr lang="it-IT" sz="2400" dirty="0" err="1" smtClean="0"/>
              <a:t>sunt</a:t>
            </a:r>
            <a:r>
              <a:rPr lang="it-IT" sz="2400" dirty="0" smtClean="0"/>
              <a:t> in agro de </a:t>
            </a:r>
            <a:r>
              <a:rPr lang="it-IT" sz="2400" dirty="0" err="1" smtClean="0"/>
              <a:t>Gallis</a:t>
            </a:r>
            <a:r>
              <a:rPr lang="it-IT" sz="2400" dirty="0" smtClean="0"/>
              <a:t> capto: </a:t>
            </a:r>
          </a:p>
          <a:p>
            <a:r>
              <a:rPr lang="it-IT" sz="2400" dirty="0" err="1" smtClean="0"/>
              <a:t>Placentia</a:t>
            </a:r>
            <a:r>
              <a:rPr lang="it-IT" sz="2400" dirty="0" smtClean="0"/>
              <a:t> et Cremona” 31 Maggio 218 </a:t>
            </a:r>
            <a:r>
              <a:rPr lang="it-IT" sz="2400" dirty="0" err="1" smtClean="0"/>
              <a:t>a.c.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056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Castrum</a:t>
            </a:r>
            <a:r>
              <a:rPr lang="it-IT" dirty="0" smtClean="0"/>
              <a:t> romano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082"/>
            <a:ext cx="9144000" cy="58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Ampliamento 191 </a:t>
            </a:r>
            <a:r>
              <a:rPr lang="it-IT" dirty="0" err="1" smtClean="0"/>
              <a:t>a.c.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5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rimane dei tempi romani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871"/>
            <a:ext cx="50800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6679" y="6192653"/>
            <a:ext cx="158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Veleia Romana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412" y="1557239"/>
            <a:ext cx="3516933" cy="3516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7100" y="1034661"/>
            <a:ext cx="5304512" cy="1045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MOLTI REPERTI ARCHEOLOGICI, VEDERE GLI SCAVI SOTTO QUESTA SALA !!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1730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50441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1700 anni dopo ...</a:t>
            </a:r>
            <a:br>
              <a:rPr lang="it-IT" dirty="0" smtClean="0"/>
            </a:br>
            <a:r>
              <a:rPr lang="it-IT" dirty="0" smtClean="0"/>
              <a:t>(saltando medioevo, dieta di </a:t>
            </a:r>
            <a:r>
              <a:rPr lang="it-IT" dirty="0" err="1" smtClean="0"/>
              <a:t>roncaglia</a:t>
            </a:r>
            <a:r>
              <a:rPr lang="it-IT" dirty="0"/>
              <a:t> </a:t>
            </a:r>
            <a:r>
              <a:rPr lang="it-IT" dirty="0" smtClean="0"/>
              <a:t>“meeting con barbarossa”, crociate e altro)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062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  Il ‘500 e il Ducato Farnesiano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69" y="816822"/>
            <a:ext cx="5864531" cy="4026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8280"/>
            <a:ext cx="3870863" cy="3831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8587"/>
            <a:ext cx="2080235" cy="27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Personaggi Illustri: Edoardo </a:t>
            </a:r>
            <a:r>
              <a:rPr lang="it-IT" dirty="0" err="1" smtClean="0"/>
              <a:t>Amaldi</a:t>
            </a:r>
            <a:r>
              <a:rPr lang="it-IT" dirty="0" smtClean="0"/>
              <a:t> (1908 – 1989)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581" y="1084844"/>
            <a:ext cx="3363816" cy="5230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5733"/>
            <a:ext cx="9144000" cy="38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2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82907</TotalTime>
  <Words>310</Words>
  <Application>Microsoft Macintosh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Riunone Nazionale CMS Italia: introduzione </vt:lpstr>
      <vt:lpstr>PowerPoint Presentation</vt:lpstr>
      <vt:lpstr>PowerPoint Presentation</vt:lpstr>
      <vt:lpstr>Il Castrum romano</vt:lpstr>
      <vt:lpstr>Ampliamento 191 a.c.</vt:lpstr>
      <vt:lpstr>Cosa rimane dei tempi romani </vt:lpstr>
      <vt:lpstr>1700 anni dopo ... (saltando medioevo, dieta di roncaglia “meeting con barbarossa”, crociate e altro)</vt:lpstr>
      <vt:lpstr>                              Il ‘500 e il Ducato Farnesiano</vt:lpstr>
      <vt:lpstr>Personaggi Illustri: Edoardo Amaldi (1908 – 1989)</vt:lpstr>
      <vt:lpstr>AGENDA CMS ITALIA a Piacenza</vt:lpstr>
      <vt:lpstr>PowerPoint Presentation</vt:lpstr>
      <vt:lpstr>Talk di questo pomeriggio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Roberto Tenchini</cp:lastModifiedBy>
  <cp:revision>5107</cp:revision>
  <cp:lastPrinted>2015-06-02T05:57:29Z</cp:lastPrinted>
  <dcterms:created xsi:type="dcterms:W3CDTF">2015-07-21T07:10:01Z</dcterms:created>
  <dcterms:modified xsi:type="dcterms:W3CDTF">2017-11-29T11:20:07Z</dcterms:modified>
</cp:coreProperties>
</file>