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0" r:id="rId3"/>
    <p:sldMasterId id="2147483702" r:id="rId4"/>
    <p:sldMasterId id="2147483715" r:id="rId5"/>
    <p:sldMasterId id="2147483727" r:id="rId6"/>
    <p:sldMasterId id="2147483739" r:id="rId7"/>
  </p:sldMasterIdLst>
  <p:notesMasterIdLst>
    <p:notesMasterId r:id="rId31"/>
  </p:notesMasterIdLst>
  <p:sldIdLst>
    <p:sldId id="304" r:id="rId8"/>
    <p:sldId id="305" r:id="rId9"/>
    <p:sldId id="306" r:id="rId10"/>
    <p:sldId id="308" r:id="rId11"/>
    <p:sldId id="309" r:id="rId12"/>
    <p:sldId id="310" r:id="rId13"/>
    <p:sldId id="313" r:id="rId14"/>
    <p:sldId id="314" r:id="rId15"/>
    <p:sldId id="302" r:id="rId16"/>
    <p:sldId id="312" r:id="rId17"/>
    <p:sldId id="257" r:id="rId18"/>
    <p:sldId id="264" r:id="rId19"/>
    <p:sldId id="291" r:id="rId20"/>
    <p:sldId id="292" r:id="rId21"/>
    <p:sldId id="311" r:id="rId22"/>
    <p:sldId id="318" r:id="rId23"/>
    <p:sldId id="319" r:id="rId24"/>
    <p:sldId id="320" r:id="rId25"/>
    <p:sldId id="258" r:id="rId26"/>
    <p:sldId id="289" r:id="rId27"/>
    <p:sldId id="262" r:id="rId28"/>
    <p:sldId id="285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6E3"/>
    <a:srgbClr val="00853D"/>
    <a:srgbClr val="FF7E16"/>
    <a:srgbClr val="BF86A2"/>
    <a:srgbClr val="BF7B69"/>
    <a:srgbClr val="7AD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6"/>
    <p:restoredTop sz="86418"/>
  </p:normalViewPr>
  <p:slideViewPr>
    <p:cSldViewPr snapToGrid="0" snapToObjects="1">
      <p:cViewPr varScale="1">
        <p:scale>
          <a:sx n="116" d="100"/>
          <a:sy n="116" d="100"/>
        </p:scale>
        <p:origin x="632" y="184"/>
      </p:cViewPr>
      <p:guideLst/>
    </p:cSldViewPr>
  </p:slideViewPr>
  <p:outlineViewPr>
    <p:cViewPr>
      <p:scale>
        <a:sx n="33" d="100"/>
        <a:sy n="33" d="100"/>
      </p:scale>
      <p:origin x="0" y="-4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73158-8572-2142-B9F7-9E9DEF25ED20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20029-9887-184E-AC88-43974BA0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9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19" indent="0" algn="ctr">
              <a:buNone/>
              <a:defRPr/>
            </a:lvl2pPr>
            <a:lvl3pPr marL="912853" indent="0" algn="ctr">
              <a:buNone/>
              <a:defRPr/>
            </a:lvl3pPr>
            <a:lvl4pPr marL="1369290" indent="0" algn="ctr">
              <a:buNone/>
              <a:defRPr/>
            </a:lvl4pPr>
            <a:lvl5pPr marL="1825716" indent="0" algn="ctr">
              <a:buNone/>
              <a:defRPr/>
            </a:lvl5pPr>
            <a:lvl6pPr marL="2282139" indent="0" algn="ctr">
              <a:buNone/>
              <a:defRPr/>
            </a:lvl6pPr>
            <a:lvl7pPr marL="2738575" indent="0" algn="ctr">
              <a:buNone/>
              <a:defRPr/>
            </a:lvl7pPr>
            <a:lvl8pPr marL="3195000" indent="0" algn="ctr">
              <a:buNone/>
              <a:defRPr/>
            </a:lvl8pPr>
            <a:lvl9pPr marL="36514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136C-28D1-4F83-8620-6362181DA9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006D-5CB8-4251-BBFD-44AA2BA11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BDCC6-CA42-4735-A2BF-C433DB29B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19" indent="0" algn="ctr">
              <a:buNone/>
              <a:defRPr/>
            </a:lvl2pPr>
            <a:lvl3pPr marL="912853" indent="0" algn="ctr">
              <a:buNone/>
              <a:defRPr/>
            </a:lvl3pPr>
            <a:lvl4pPr marL="1369290" indent="0" algn="ctr">
              <a:buNone/>
              <a:defRPr/>
            </a:lvl4pPr>
            <a:lvl5pPr marL="1825716" indent="0" algn="ctr">
              <a:buNone/>
              <a:defRPr/>
            </a:lvl5pPr>
            <a:lvl6pPr marL="2282139" indent="0" algn="ctr">
              <a:buNone/>
              <a:defRPr/>
            </a:lvl6pPr>
            <a:lvl7pPr marL="2738575" indent="0" algn="ctr">
              <a:buNone/>
              <a:defRPr/>
            </a:lvl7pPr>
            <a:lvl8pPr marL="3195000" indent="0" algn="ctr">
              <a:buNone/>
              <a:defRPr/>
            </a:lvl8pPr>
            <a:lvl9pPr marL="36514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136C-28D1-4F83-8620-6362181DA9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05B07-B3DF-4EEB-A6F4-55079E08A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19" indent="0">
              <a:buNone/>
              <a:defRPr sz="1800"/>
            </a:lvl2pPr>
            <a:lvl3pPr marL="912853" indent="0">
              <a:buNone/>
              <a:defRPr sz="1600"/>
            </a:lvl3pPr>
            <a:lvl4pPr marL="1369290" indent="0">
              <a:buNone/>
              <a:defRPr sz="1400"/>
            </a:lvl4pPr>
            <a:lvl5pPr marL="1825716" indent="0">
              <a:buNone/>
              <a:defRPr sz="1400"/>
            </a:lvl5pPr>
            <a:lvl6pPr marL="2282139" indent="0">
              <a:buNone/>
              <a:defRPr sz="1400"/>
            </a:lvl6pPr>
            <a:lvl7pPr marL="2738575" indent="0">
              <a:buNone/>
              <a:defRPr sz="1400"/>
            </a:lvl7pPr>
            <a:lvl8pPr marL="3195000" indent="0">
              <a:buNone/>
              <a:defRPr sz="1400"/>
            </a:lvl8pPr>
            <a:lvl9pPr marL="365142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739D1-56FE-4EDF-81A9-B1F26E92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144E-CE08-423D-B838-3A16D4654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87DF-EA9A-4351-9A1F-B133F601C0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754-7CC8-49EA-8AF6-2E9360D10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CD56-B5B4-4B79-A589-98ADB2ADA9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90C1-999C-4A6B-BA28-2FFE82957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05B07-B3DF-4EEB-A6F4-55079E08A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3B06-F9CB-4160-A13C-D02B21F551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006D-5CB8-4251-BBFD-44AA2BA11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BDCC6-CA42-4735-A2BF-C433DB29B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19" indent="0" algn="ctr">
              <a:buNone/>
              <a:defRPr/>
            </a:lvl2pPr>
            <a:lvl3pPr marL="912853" indent="0" algn="ctr">
              <a:buNone/>
              <a:defRPr/>
            </a:lvl3pPr>
            <a:lvl4pPr marL="1369290" indent="0" algn="ctr">
              <a:buNone/>
              <a:defRPr/>
            </a:lvl4pPr>
            <a:lvl5pPr marL="1825716" indent="0" algn="ctr">
              <a:buNone/>
              <a:defRPr/>
            </a:lvl5pPr>
            <a:lvl6pPr marL="2282139" indent="0" algn="ctr">
              <a:buNone/>
              <a:defRPr/>
            </a:lvl6pPr>
            <a:lvl7pPr marL="2738575" indent="0" algn="ctr">
              <a:buNone/>
              <a:defRPr/>
            </a:lvl7pPr>
            <a:lvl8pPr marL="3195000" indent="0" algn="ctr">
              <a:buNone/>
              <a:defRPr/>
            </a:lvl8pPr>
            <a:lvl9pPr marL="36514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136C-28D1-4F83-8620-6362181DA9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05B07-B3DF-4EEB-A6F4-55079E08A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19" indent="0">
              <a:buNone/>
              <a:defRPr sz="1800"/>
            </a:lvl2pPr>
            <a:lvl3pPr marL="912853" indent="0">
              <a:buNone/>
              <a:defRPr sz="1600"/>
            </a:lvl3pPr>
            <a:lvl4pPr marL="1369290" indent="0">
              <a:buNone/>
              <a:defRPr sz="1400"/>
            </a:lvl4pPr>
            <a:lvl5pPr marL="1825716" indent="0">
              <a:buNone/>
              <a:defRPr sz="1400"/>
            </a:lvl5pPr>
            <a:lvl6pPr marL="2282139" indent="0">
              <a:buNone/>
              <a:defRPr sz="1400"/>
            </a:lvl6pPr>
            <a:lvl7pPr marL="2738575" indent="0">
              <a:buNone/>
              <a:defRPr sz="1400"/>
            </a:lvl7pPr>
            <a:lvl8pPr marL="3195000" indent="0">
              <a:buNone/>
              <a:defRPr sz="1400"/>
            </a:lvl8pPr>
            <a:lvl9pPr marL="365142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739D1-56FE-4EDF-81A9-B1F26E92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144E-CE08-423D-B838-3A16D4654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87DF-EA9A-4351-9A1F-B133F601C0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754-7CC8-49EA-8AF6-2E9360D10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CD56-B5B4-4B79-A589-98ADB2ADA9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19" indent="0">
              <a:buNone/>
              <a:defRPr sz="1800"/>
            </a:lvl2pPr>
            <a:lvl3pPr marL="912853" indent="0">
              <a:buNone/>
              <a:defRPr sz="1600"/>
            </a:lvl3pPr>
            <a:lvl4pPr marL="1369290" indent="0">
              <a:buNone/>
              <a:defRPr sz="1400"/>
            </a:lvl4pPr>
            <a:lvl5pPr marL="1825716" indent="0">
              <a:buNone/>
              <a:defRPr sz="1400"/>
            </a:lvl5pPr>
            <a:lvl6pPr marL="2282139" indent="0">
              <a:buNone/>
              <a:defRPr sz="1400"/>
            </a:lvl6pPr>
            <a:lvl7pPr marL="2738575" indent="0">
              <a:buNone/>
              <a:defRPr sz="1400"/>
            </a:lvl7pPr>
            <a:lvl8pPr marL="3195000" indent="0">
              <a:buNone/>
              <a:defRPr sz="1400"/>
            </a:lvl8pPr>
            <a:lvl9pPr marL="365142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739D1-56FE-4EDF-81A9-B1F26E92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90C1-999C-4A6B-BA28-2FFE82957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3B06-F9CB-4160-A13C-D02B21F551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006D-5CB8-4251-BBFD-44AA2BA11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BDCC6-CA42-4735-A2BF-C433DB29B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19" indent="0" algn="ctr">
              <a:buNone/>
              <a:defRPr/>
            </a:lvl2pPr>
            <a:lvl3pPr marL="912853" indent="0" algn="ctr">
              <a:buNone/>
              <a:defRPr/>
            </a:lvl3pPr>
            <a:lvl4pPr marL="1369290" indent="0" algn="ctr">
              <a:buNone/>
              <a:defRPr/>
            </a:lvl4pPr>
            <a:lvl5pPr marL="1825716" indent="0" algn="ctr">
              <a:buNone/>
              <a:defRPr/>
            </a:lvl5pPr>
            <a:lvl6pPr marL="2282139" indent="0" algn="ctr">
              <a:buNone/>
              <a:defRPr/>
            </a:lvl6pPr>
            <a:lvl7pPr marL="2738575" indent="0" algn="ctr">
              <a:buNone/>
              <a:defRPr/>
            </a:lvl7pPr>
            <a:lvl8pPr marL="3195000" indent="0" algn="ctr">
              <a:buNone/>
              <a:defRPr/>
            </a:lvl8pPr>
            <a:lvl9pPr marL="36514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136C-28D1-4F83-8620-6362181DA9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05B07-B3DF-4EEB-A6F4-55079E08A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19" indent="0">
              <a:buNone/>
              <a:defRPr sz="1800"/>
            </a:lvl2pPr>
            <a:lvl3pPr marL="912853" indent="0">
              <a:buNone/>
              <a:defRPr sz="1600"/>
            </a:lvl3pPr>
            <a:lvl4pPr marL="1369290" indent="0">
              <a:buNone/>
              <a:defRPr sz="1400"/>
            </a:lvl4pPr>
            <a:lvl5pPr marL="1825716" indent="0">
              <a:buNone/>
              <a:defRPr sz="1400"/>
            </a:lvl5pPr>
            <a:lvl6pPr marL="2282139" indent="0">
              <a:buNone/>
              <a:defRPr sz="1400"/>
            </a:lvl6pPr>
            <a:lvl7pPr marL="2738575" indent="0">
              <a:buNone/>
              <a:defRPr sz="1400"/>
            </a:lvl7pPr>
            <a:lvl8pPr marL="3195000" indent="0">
              <a:buNone/>
              <a:defRPr sz="1400"/>
            </a:lvl8pPr>
            <a:lvl9pPr marL="365142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739D1-56FE-4EDF-81A9-B1F26E92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144E-CE08-423D-B838-3A16D4654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87DF-EA9A-4351-9A1F-B133F601C0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754-7CC8-49EA-8AF6-2E9360D10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144E-CE08-423D-B838-3A16D4654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45300-11D0-4943-9D19-A097EB713A1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94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90C1-999C-4A6B-BA28-2FFE82957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3B06-F9CB-4160-A13C-D02B21F551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006D-5CB8-4251-BBFD-44AA2BA11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BDCC6-CA42-4735-A2BF-C433DB29B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18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71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3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87DF-EA9A-4351-9A1F-B133F601C0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3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83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40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1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9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16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19" indent="0" algn="ctr">
              <a:buNone/>
              <a:defRPr/>
            </a:lvl2pPr>
            <a:lvl3pPr marL="912853" indent="0" algn="ctr">
              <a:buNone/>
              <a:defRPr/>
            </a:lvl3pPr>
            <a:lvl4pPr marL="1369290" indent="0" algn="ctr">
              <a:buNone/>
              <a:defRPr/>
            </a:lvl4pPr>
            <a:lvl5pPr marL="1825716" indent="0" algn="ctr">
              <a:buNone/>
              <a:defRPr/>
            </a:lvl5pPr>
            <a:lvl6pPr marL="2282139" indent="0" algn="ctr">
              <a:buNone/>
              <a:defRPr/>
            </a:lvl6pPr>
            <a:lvl7pPr marL="2738575" indent="0" algn="ctr">
              <a:buNone/>
              <a:defRPr/>
            </a:lvl7pPr>
            <a:lvl8pPr marL="3195000" indent="0" algn="ctr">
              <a:buNone/>
              <a:defRPr/>
            </a:lvl8pPr>
            <a:lvl9pPr marL="36514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136C-28D1-4F83-8620-6362181DA9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05B07-B3DF-4EEB-A6F4-55079E08A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19" indent="0">
              <a:buNone/>
              <a:defRPr sz="1800"/>
            </a:lvl2pPr>
            <a:lvl3pPr marL="912853" indent="0">
              <a:buNone/>
              <a:defRPr sz="1600"/>
            </a:lvl3pPr>
            <a:lvl4pPr marL="1369290" indent="0">
              <a:buNone/>
              <a:defRPr sz="1400"/>
            </a:lvl4pPr>
            <a:lvl5pPr marL="1825716" indent="0">
              <a:buNone/>
              <a:defRPr sz="1400"/>
            </a:lvl5pPr>
            <a:lvl6pPr marL="2282139" indent="0">
              <a:buNone/>
              <a:defRPr sz="1400"/>
            </a:lvl6pPr>
            <a:lvl7pPr marL="2738575" indent="0">
              <a:buNone/>
              <a:defRPr sz="1400"/>
            </a:lvl7pPr>
            <a:lvl8pPr marL="3195000" indent="0">
              <a:buNone/>
              <a:defRPr sz="1400"/>
            </a:lvl8pPr>
            <a:lvl9pPr marL="365142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739D1-56FE-4EDF-81A9-B1F26E92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754-7CC8-49EA-8AF6-2E9360D10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144E-CE08-423D-B838-3A16D4654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87DF-EA9A-4351-9A1F-B133F601C0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754-7CC8-49EA-8AF6-2E9360D10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CD56-B5B4-4B79-A589-98ADB2ADA9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90C1-999C-4A6B-BA28-2FFE82957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3B06-F9CB-4160-A13C-D02B21F551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006D-5CB8-4251-BBFD-44AA2BA11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BDCC6-CA42-4735-A2BF-C433DB29B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19" indent="0" algn="ctr">
              <a:buNone/>
              <a:defRPr/>
            </a:lvl2pPr>
            <a:lvl3pPr marL="912853" indent="0" algn="ctr">
              <a:buNone/>
              <a:defRPr/>
            </a:lvl3pPr>
            <a:lvl4pPr marL="1369290" indent="0" algn="ctr">
              <a:buNone/>
              <a:defRPr/>
            </a:lvl4pPr>
            <a:lvl5pPr marL="1825716" indent="0" algn="ctr">
              <a:buNone/>
              <a:defRPr/>
            </a:lvl5pPr>
            <a:lvl6pPr marL="2282139" indent="0" algn="ctr">
              <a:buNone/>
              <a:defRPr/>
            </a:lvl6pPr>
            <a:lvl7pPr marL="2738575" indent="0" algn="ctr">
              <a:buNone/>
              <a:defRPr/>
            </a:lvl7pPr>
            <a:lvl8pPr marL="3195000" indent="0" algn="ctr">
              <a:buNone/>
              <a:defRPr/>
            </a:lvl8pPr>
            <a:lvl9pPr marL="36514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136C-28D1-4F83-8620-6362181DA9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05B07-B3DF-4EEB-A6F4-55079E08A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CD56-B5B4-4B79-A589-98ADB2ADA9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19" indent="0">
              <a:buNone/>
              <a:defRPr sz="1800"/>
            </a:lvl2pPr>
            <a:lvl3pPr marL="912853" indent="0">
              <a:buNone/>
              <a:defRPr sz="1600"/>
            </a:lvl3pPr>
            <a:lvl4pPr marL="1369290" indent="0">
              <a:buNone/>
              <a:defRPr sz="1400"/>
            </a:lvl4pPr>
            <a:lvl5pPr marL="1825716" indent="0">
              <a:buNone/>
              <a:defRPr sz="1400"/>
            </a:lvl5pPr>
            <a:lvl6pPr marL="2282139" indent="0">
              <a:buNone/>
              <a:defRPr sz="1400"/>
            </a:lvl6pPr>
            <a:lvl7pPr marL="2738575" indent="0">
              <a:buNone/>
              <a:defRPr sz="1400"/>
            </a:lvl7pPr>
            <a:lvl8pPr marL="3195000" indent="0">
              <a:buNone/>
              <a:defRPr sz="1400"/>
            </a:lvl8pPr>
            <a:lvl9pPr marL="365142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739D1-56FE-4EDF-81A9-B1F26E92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144E-CE08-423D-B838-3A16D4654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19" indent="0">
              <a:buNone/>
              <a:defRPr sz="2000" b="1"/>
            </a:lvl2pPr>
            <a:lvl3pPr marL="912853" indent="0">
              <a:buNone/>
              <a:defRPr sz="1800" b="1"/>
            </a:lvl3pPr>
            <a:lvl4pPr marL="1369290" indent="0">
              <a:buNone/>
              <a:defRPr sz="1600" b="1"/>
            </a:lvl4pPr>
            <a:lvl5pPr marL="1825716" indent="0">
              <a:buNone/>
              <a:defRPr sz="1600" b="1"/>
            </a:lvl5pPr>
            <a:lvl6pPr marL="2282139" indent="0">
              <a:buNone/>
              <a:defRPr sz="1600" b="1"/>
            </a:lvl6pPr>
            <a:lvl7pPr marL="2738575" indent="0">
              <a:buNone/>
              <a:defRPr sz="1600" b="1"/>
            </a:lvl7pPr>
            <a:lvl8pPr marL="3195000" indent="0">
              <a:buNone/>
              <a:defRPr sz="1600" b="1"/>
            </a:lvl8pPr>
            <a:lvl9pPr marL="365142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387DF-EA9A-4351-9A1F-B133F601C0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F754-7CC8-49EA-8AF6-2E9360D10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CD56-B5B4-4B79-A589-98ADB2ADA9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90C1-999C-4A6B-BA28-2FFE82957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3B06-F9CB-4160-A13C-D02B21F551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006D-5CB8-4251-BBFD-44AA2BA11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BDCC6-CA42-4735-A2BF-C433DB29B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90C1-999C-4A6B-BA28-2FFE82957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19" indent="0">
              <a:buNone/>
              <a:defRPr sz="2800"/>
            </a:lvl2pPr>
            <a:lvl3pPr marL="912853" indent="0">
              <a:buNone/>
              <a:defRPr sz="2400"/>
            </a:lvl3pPr>
            <a:lvl4pPr marL="1369290" indent="0">
              <a:buNone/>
              <a:defRPr sz="2000"/>
            </a:lvl4pPr>
            <a:lvl5pPr marL="1825716" indent="0">
              <a:buNone/>
              <a:defRPr sz="2000"/>
            </a:lvl5pPr>
            <a:lvl6pPr marL="2282139" indent="0">
              <a:buNone/>
              <a:defRPr sz="2000"/>
            </a:lvl6pPr>
            <a:lvl7pPr marL="2738575" indent="0">
              <a:buNone/>
              <a:defRPr sz="2000"/>
            </a:lvl7pPr>
            <a:lvl8pPr marL="3195000" indent="0">
              <a:buNone/>
              <a:defRPr sz="2000"/>
            </a:lvl8pPr>
            <a:lvl9pPr marL="3651429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19" indent="0">
              <a:buNone/>
              <a:defRPr sz="1200"/>
            </a:lvl2pPr>
            <a:lvl3pPr marL="912853" indent="0">
              <a:buNone/>
              <a:defRPr sz="1000"/>
            </a:lvl3pPr>
            <a:lvl4pPr marL="1369290" indent="0">
              <a:buNone/>
              <a:defRPr sz="900"/>
            </a:lvl4pPr>
            <a:lvl5pPr marL="1825716" indent="0">
              <a:buNone/>
              <a:defRPr sz="900"/>
            </a:lvl5pPr>
            <a:lvl6pPr marL="2282139" indent="0">
              <a:buNone/>
              <a:defRPr sz="900"/>
            </a:lvl6pPr>
            <a:lvl7pPr marL="2738575" indent="0">
              <a:buNone/>
              <a:defRPr sz="900"/>
            </a:lvl7pPr>
            <a:lvl8pPr marL="3195000" indent="0">
              <a:buNone/>
              <a:defRPr sz="900"/>
            </a:lvl8pPr>
            <a:lvl9pPr marL="365142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3B06-F9CB-4160-A13C-D02B21F551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9652000" cy="457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84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45300-11D0-4943-9D19-A097EB713A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1" name="Picture 12" descr="Track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871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CMS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431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5pPr>
      <a:lvl6pPr marL="456419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6pPr>
      <a:lvl7pPr marL="9128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7pPr>
      <a:lvl8pPr marL="136929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8pPr>
      <a:lvl9pPr marL="1825716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9pPr>
    </p:titleStyle>
    <p:bodyStyle>
      <a:lvl1pPr marL="342328" indent="-34232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96" indent="-28527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067" indent="-22820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495" indent="-22820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9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359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784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217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96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9652000" cy="457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84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45300-11D0-4943-9D19-A097EB713A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1" name="Picture 12" descr="Track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871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CMS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821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5pPr>
      <a:lvl6pPr marL="456419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6pPr>
      <a:lvl7pPr marL="9128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7pPr>
      <a:lvl8pPr marL="136929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8pPr>
      <a:lvl9pPr marL="1825716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9pPr>
    </p:titleStyle>
    <p:bodyStyle>
      <a:lvl1pPr marL="342328" indent="-34232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96" indent="-28527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067" indent="-22820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495" indent="-22820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9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359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784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217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96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9652000" cy="457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84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45300-11D0-4943-9D19-A097EB713A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1" name="Picture 12" descr="Track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871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CMS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64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5pPr>
      <a:lvl6pPr marL="456419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6pPr>
      <a:lvl7pPr marL="9128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7pPr>
      <a:lvl8pPr marL="136929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8pPr>
      <a:lvl9pPr marL="1825716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9pPr>
    </p:titleStyle>
    <p:bodyStyle>
      <a:lvl1pPr marL="342328" indent="-34232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96" indent="-28527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067" indent="-22820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495" indent="-22820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9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359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784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217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96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9652000" cy="457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84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45300-11D0-4943-9D19-A097EB713A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1" name="Picture 12" descr="Track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871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CMS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3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977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4" r:id="rId8"/>
    <p:sldLayoutId id="2147483710" r:id="rId9"/>
    <p:sldLayoutId id="2147483711" r:id="rId10"/>
    <p:sldLayoutId id="2147483712" r:id="rId11"/>
    <p:sldLayoutId id="2147483713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5pPr>
      <a:lvl6pPr marL="456419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6pPr>
      <a:lvl7pPr marL="9128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7pPr>
      <a:lvl8pPr marL="136929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8pPr>
      <a:lvl9pPr marL="1825716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9pPr>
    </p:titleStyle>
    <p:bodyStyle>
      <a:lvl1pPr marL="342328" indent="-34232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96" indent="-28527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067" indent="-22820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495" indent="-22820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9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359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784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217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96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8D437-B41B-FA4B-AF28-AA695F17AA17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6ACB2-6E29-6C42-9EBB-A935D4D2C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9652000" cy="457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84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45300-11D0-4943-9D19-A097EB713A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1" name="Picture 12" descr="Track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871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CMS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464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5pPr>
      <a:lvl6pPr marL="456419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6pPr>
      <a:lvl7pPr marL="9128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7pPr>
      <a:lvl8pPr marL="136929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8pPr>
      <a:lvl9pPr marL="1825716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9pPr>
    </p:titleStyle>
    <p:bodyStyle>
      <a:lvl1pPr marL="342328" indent="-34232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96" indent="-28527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067" indent="-22820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495" indent="-22820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9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359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784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217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96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9652000" cy="4572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FFFFFF"/>
              </a:gs>
              <a:gs pos="100000">
                <a:srgbClr val="0099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XEB June 8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84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     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45300-11D0-4943-9D19-A097EB713A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1" name="Picture 12" descr="Track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871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CMS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0" y="152400"/>
            <a:ext cx="101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267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5pPr>
      <a:lvl6pPr marL="456419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6pPr>
      <a:lvl7pPr marL="912853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7pPr>
      <a:lvl8pPr marL="136929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8pPr>
      <a:lvl9pPr marL="1825716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charset="0"/>
        </a:defRPr>
      </a:lvl9pPr>
    </p:titleStyle>
    <p:bodyStyle>
      <a:lvl1pPr marL="342328" indent="-34232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696" indent="-28527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067" indent="-22820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495" indent="-22820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39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359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6784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217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9635" indent="-22820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1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3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6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5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29" algn="l" defTabSz="912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tiff"/><Relationship Id="rId3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jpe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5.png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00" y="228600"/>
            <a:ext cx="9652000" cy="457200"/>
          </a:xfrm>
        </p:spPr>
        <p:txBody>
          <a:bodyPr/>
          <a:lstStyle/>
          <a:p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143000"/>
            <a:ext cx="7543800" cy="5105400"/>
          </a:xfrm>
        </p:spPr>
        <p:txBody>
          <a:bodyPr/>
          <a:lstStyle/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dirty="0" err="1" smtClean="0">
                <a:solidFill>
                  <a:srgbClr val="0000FF"/>
                </a:solidFill>
              </a:rPr>
              <a:t>Impegni</a:t>
            </a:r>
            <a:r>
              <a:rPr lang="en-GB" sz="2800" dirty="0" smtClean="0">
                <a:solidFill>
                  <a:srgbClr val="0000FF"/>
                </a:solidFill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</a:rPr>
              <a:t>Italiani</a:t>
            </a:r>
            <a:r>
              <a:rPr lang="en-GB" sz="2800" dirty="0" smtClean="0">
                <a:solidFill>
                  <a:srgbClr val="0000FF"/>
                </a:solidFill>
              </a:rPr>
              <a:t> per </a:t>
            </a:r>
            <a:r>
              <a:rPr lang="en-GB" sz="2800" dirty="0" err="1" smtClean="0">
                <a:solidFill>
                  <a:srgbClr val="0000FF"/>
                </a:solidFill>
              </a:rPr>
              <a:t>il</a:t>
            </a:r>
            <a:r>
              <a:rPr lang="en-GB" sz="2800" dirty="0" smtClean="0">
                <a:solidFill>
                  <a:srgbClr val="0000FF"/>
                </a:solidFill>
              </a:rPr>
              <a:t> </a:t>
            </a:r>
            <a:r>
              <a:rPr lang="en-GB" sz="2800" dirty="0" err="1" smtClean="0">
                <a:solidFill>
                  <a:srgbClr val="0000FF"/>
                </a:solidFill>
              </a:rPr>
              <a:t>progetto</a:t>
            </a:r>
            <a:r>
              <a:rPr lang="en-GB" sz="2800" dirty="0" smtClean="0">
                <a:solidFill>
                  <a:srgbClr val="0000FF"/>
                </a:solidFill>
              </a:rPr>
              <a:t> Tracker di </a:t>
            </a:r>
            <a:r>
              <a:rPr lang="en-GB" sz="2800" dirty="0" err="1" smtClean="0">
                <a:solidFill>
                  <a:srgbClr val="0000FF"/>
                </a:solidFill>
              </a:rPr>
              <a:t>Fase</a:t>
            </a:r>
            <a:r>
              <a:rPr lang="en-GB" sz="2800" dirty="0" smtClean="0">
                <a:solidFill>
                  <a:srgbClr val="0000FF"/>
                </a:solidFill>
              </a:rPr>
              <a:t> 2</a:t>
            </a:r>
            <a:endParaRPr lang="en-GB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6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1A46E3"/>
                </a:solidFill>
              </a:rPr>
              <a:t>CMS Italia </a:t>
            </a:r>
            <a:r>
              <a:rPr lang="en-US" sz="1800" dirty="0" smtClean="0">
                <a:solidFill>
                  <a:srgbClr val="1A46E3"/>
                </a:solidFill>
              </a:rPr>
              <a:t>Piacenza, </a:t>
            </a:r>
            <a:r>
              <a:rPr lang="en-US" sz="1800" dirty="0">
                <a:solidFill>
                  <a:srgbClr val="1A46E3"/>
                </a:solidFill>
              </a:rPr>
              <a:t>29 Nov. 2017</a:t>
            </a:r>
          </a:p>
          <a:p>
            <a:pPr marL="0" indent="0">
              <a:buNone/>
            </a:pPr>
            <a:endParaRPr lang="en-GB" sz="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400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400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400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400" i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GB" sz="1600" i="1" dirty="0">
                <a:solidFill>
                  <a:srgbClr val="0000FF"/>
                </a:solidFill>
              </a:rPr>
              <a:t>G.M. Bilei – INFN Perugia</a:t>
            </a:r>
          </a:p>
          <a:p>
            <a:pPr marL="0" indent="0" algn="ctr">
              <a:buNone/>
            </a:pPr>
            <a:endParaRPr lang="en-GB" sz="1600" i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GB" sz="1600" i="1" dirty="0">
                <a:solidFill>
                  <a:srgbClr val="0000FF"/>
                </a:solidFill>
              </a:rPr>
              <a:t>On the behalf of INFN and Universities of </a:t>
            </a:r>
          </a:p>
          <a:p>
            <a:pPr marL="0" indent="0" algn="ctr">
              <a:buNone/>
            </a:pPr>
            <a:r>
              <a:rPr lang="en-GB" sz="1600" b="1" i="1" dirty="0">
                <a:solidFill>
                  <a:srgbClr val="FF0000"/>
                </a:solidFill>
              </a:rPr>
              <a:t>Bari, Catania, Firenze, </a:t>
            </a:r>
            <a:r>
              <a:rPr lang="en-GB" sz="1600" b="1" i="1" dirty="0" err="1">
                <a:solidFill>
                  <a:srgbClr val="FF0000"/>
                </a:solidFill>
              </a:rPr>
              <a:t>Genova</a:t>
            </a:r>
            <a:r>
              <a:rPr lang="en-GB" sz="1600" b="1" i="1" dirty="0">
                <a:solidFill>
                  <a:srgbClr val="FF0000"/>
                </a:solidFill>
              </a:rPr>
              <a:t>, </a:t>
            </a:r>
            <a:r>
              <a:rPr lang="en-GB" sz="1600" b="1" i="1" dirty="0" err="1">
                <a:solidFill>
                  <a:srgbClr val="FF0000"/>
                </a:solidFill>
              </a:rPr>
              <a:t>Padova</a:t>
            </a:r>
            <a:r>
              <a:rPr lang="en-GB" sz="1600" b="1" i="1" dirty="0">
                <a:solidFill>
                  <a:srgbClr val="FF0000"/>
                </a:solidFill>
              </a:rPr>
              <a:t>, Pavia, Perugia, Pisa, </a:t>
            </a:r>
          </a:p>
          <a:p>
            <a:pPr marL="0" indent="0" algn="ctr">
              <a:buNone/>
            </a:pPr>
            <a:r>
              <a:rPr lang="en-GB" sz="1600" b="1" i="1" dirty="0">
                <a:solidFill>
                  <a:srgbClr val="FF0000"/>
                </a:solidFill>
              </a:rPr>
              <a:t>Milano Bicocca, Torino</a:t>
            </a:r>
            <a:endParaRPr lang="en-GB" sz="1600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</a:endParaRPr>
          </a:p>
          <a:p>
            <a:pPr marL="685118" lvl="1" indent="-285750"/>
            <a:endParaRPr lang="en-GB" sz="2000" dirty="0"/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</a:rPr>
              <a:t>   </a:t>
            </a:r>
          </a:p>
          <a:p>
            <a:pPr marL="399368" lvl="1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</a:endParaRPr>
          </a:p>
          <a:p>
            <a:pPr lvl="1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1066800" y="64008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399" y="6248400"/>
            <a:ext cx="4193177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9451" y="2991394"/>
            <a:ext cx="11155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Italia Pavia, 29 Nov. 2017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118618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6940" y="729734"/>
            <a:ext cx="5297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A46E3"/>
                </a:solidFill>
              </a:rPr>
              <a:t>RD53A Wafers expected in few days from the fab</a:t>
            </a:r>
            <a:endParaRPr lang="en-US" sz="2000" dirty="0">
              <a:solidFill>
                <a:srgbClr val="1A46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6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621" y="1007919"/>
            <a:ext cx="9932635" cy="5562600"/>
          </a:xfrm>
        </p:spPr>
        <p:txBody>
          <a:bodyPr/>
          <a:lstStyle/>
          <a:p>
            <a:pPr marL="0" indent="0">
              <a:buNone/>
            </a:pPr>
            <a:r>
              <a:rPr lang="en-GB" sz="2200" dirty="0">
                <a:solidFill>
                  <a:srgbClr val="FF0000"/>
                </a:solidFill>
              </a:rPr>
              <a:t>Deliver </a:t>
            </a:r>
            <a:r>
              <a:rPr lang="en-GB" sz="2200" dirty="0" smtClean="0">
                <a:solidFill>
                  <a:srgbClr val="FF0000"/>
                </a:solidFill>
              </a:rPr>
              <a:t>1128</a:t>
            </a:r>
            <a:r>
              <a:rPr lang="en-GB" sz="2200" u="sng" dirty="0" smtClean="0">
                <a:solidFill>
                  <a:srgbClr val="FF0000"/>
                </a:solidFill>
              </a:rPr>
              <a:t> Pixel modules (1x2 ROCs) installed in </a:t>
            </a:r>
            <a:r>
              <a:rPr lang="en-GB" sz="2200" u="sng" dirty="0">
                <a:solidFill>
                  <a:srgbClr val="FF0000"/>
                </a:solidFill>
              </a:rPr>
              <a:t>inner </a:t>
            </a:r>
            <a:r>
              <a:rPr lang="en-GB" sz="2200" u="sng" dirty="0" smtClean="0">
                <a:solidFill>
                  <a:srgbClr val="FF0000"/>
                </a:solidFill>
              </a:rPr>
              <a:t>layers (Barrel L1, L2) and inner rings (R1,R2 in Disks 1-4 </a:t>
            </a:r>
            <a:r>
              <a:rPr lang="en-GB" sz="2200" u="sng" dirty="0" err="1" smtClean="0">
                <a:solidFill>
                  <a:srgbClr val="FF0000"/>
                </a:solidFill>
              </a:rPr>
              <a:t>Epix</a:t>
            </a:r>
            <a:r>
              <a:rPr lang="en-GB" sz="2200" u="sng" dirty="0" smtClean="0">
                <a:solidFill>
                  <a:srgbClr val="FF0000"/>
                </a:solidFill>
              </a:rPr>
              <a:t>) </a:t>
            </a:r>
            <a:r>
              <a:rPr lang="en-GB" sz="2200" dirty="0" smtClean="0">
                <a:solidFill>
                  <a:srgbClr val="FF0000"/>
                </a:solidFill>
              </a:rPr>
              <a:t> integrate, test and deliver 4-Layers Barrel Pixel</a:t>
            </a:r>
          </a:p>
          <a:p>
            <a:r>
              <a:rPr lang="en-GB" sz="2000" b="1" dirty="0" smtClean="0">
                <a:solidFill>
                  <a:srgbClr val="0000FF"/>
                </a:solidFill>
              </a:rPr>
              <a:t>Contribution </a:t>
            </a:r>
            <a:r>
              <a:rPr lang="en-GB" sz="2000" b="1" dirty="0">
                <a:solidFill>
                  <a:srgbClr val="0000FF"/>
                </a:solidFill>
              </a:rPr>
              <a:t>to development, qualification, RD53 ROC, Sensors, Hybrids</a:t>
            </a:r>
          </a:p>
          <a:p>
            <a:pPr lvl="1"/>
            <a:r>
              <a:rPr lang="en-GB" sz="1600" b="1" dirty="0"/>
              <a:t>ROC qualification and testing </a:t>
            </a:r>
            <a:r>
              <a:rPr lang="en-GB" sz="1600" b="1" dirty="0">
                <a:solidFill>
                  <a:srgbClr val="FF0000"/>
                </a:solidFill>
              </a:rPr>
              <a:t>(Torino, Pavia)</a:t>
            </a:r>
          </a:p>
          <a:p>
            <a:pPr lvl="1"/>
            <a:r>
              <a:rPr lang="en-GB" sz="1600" b="1" dirty="0"/>
              <a:t>sensors testing </a:t>
            </a:r>
            <a:r>
              <a:rPr lang="en-GB" sz="1600" b="1" dirty="0">
                <a:solidFill>
                  <a:srgbClr val="FF0000"/>
                </a:solidFill>
              </a:rPr>
              <a:t>(Pisa)</a:t>
            </a:r>
          </a:p>
          <a:p>
            <a:pPr lvl="1"/>
            <a:r>
              <a:rPr lang="en-GB" sz="1600" b="1" dirty="0"/>
              <a:t>hybrids testing </a:t>
            </a:r>
            <a:r>
              <a:rPr lang="en-GB" sz="1600" b="1" dirty="0">
                <a:solidFill>
                  <a:srgbClr val="FF0000"/>
                </a:solidFill>
              </a:rPr>
              <a:t>(</a:t>
            </a:r>
            <a:r>
              <a:rPr lang="en-GB" sz="1600" b="1" dirty="0" smtClean="0">
                <a:solidFill>
                  <a:srgbClr val="FF0000"/>
                </a:solidFill>
              </a:rPr>
              <a:t>Bari, Pavia)</a:t>
            </a:r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2000" b="1" dirty="0">
                <a:solidFill>
                  <a:srgbClr val="0000FF"/>
                </a:solidFill>
              </a:rPr>
              <a:t>Construction and integration of Inner Modules for Inner layers/disks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bare module testing </a:t>
            </a:r>
            <a:r>
              <a:rPr lang="en-GB" sz="1600" b="1" dirty="0">
                <a:solidFill>
                  <a:srgbClr val="FF0000"/>
                </a:solidFill>
              </a:rPr>
              <a:t>(Pisa)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module </a:t>
            </a:r>
            <a:r>
              <a:rPr lang="en-GB" sz="1600" b="1" dirty="0" smtClean="0">
                <a:solidFill>
                  <a:srgbClr val="000000"/>
                </a:solidFill>
              </a:rPr>
              <a:t>assembly, wire bonding and testing </a:t>
            </a:r>
            <a:r>
              <a:rPr lang="en-GB" sz="1600" b="1" dirty="0" smtClean="0">
                <a:solidFill>
                  <a:srgbClr val="FF0000"/>
                </a:solidFill>
              </a:rPr>
              <a:t>(Firenze</a:t>
            </a:r>
            <a:r>
              <a:rPr lang="en-GB" sz="1600" b="1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module burn in and calibration </a:t>
            </a:r>
            <a:r>
              <a:rPr lang="en-GB" sz="1600" b="1" dirty="0">
                <a:solidFill>
                  <a:srgbClr val="FF0000"/>
                </a:solidFill>
              </a:rPr>
              <a:t>(Torino)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module mechanical integration and qualification </a:t>
            </a:r>
            <a:r>
              <a:rPr lang="en-GB" sz="1600" b="1" dirty="0" smtClean="0">
                <a:solidFill>
                  <a:srgbClr val="000000"/>
                </a:solidFill>
              </a:rPr>
              <a:t>in the Barrel structure </a:t>
            </a:r>
            <a:r>
              <a:rPr lang="en-GB" sz="1600" b="1" dirty="0" smtClean="0">
                <a:solidFill>
                  <a:srgbClr val="FF0000"/>
                </a:solidFill>
              </a:rPr>
              <a:t>(Torino</a:t>
            </a:r>
            <a:r>
              <a:rPr lang="en-GB" sz="1600" b="1" dirty="0">
                <a:solidFill>
                  <a:srgbClr val="FF0000"/>
                </a:solidFill>
              </a:rPr>
              <a:t>)</a:t>
            </a:r>
          </a:p>
          <a:p>
            <a:r>
              <a:rPr lang="en-GB" sz="2000" b="1" dirty="0" err="1">
                <a:solidFill>
                  <a:srgbClr val="0000FF"/>
                </a:solidFill>
              </a:rPr>
              <a:t>Bpix</a:t>
            </a:r>
            <a:r>
              <a:rPr lang="en-GB" sz="2000" b="1" dirty="0">
                <a:solidFill>
                  <a:srgbClr val="0000FF"/>
                </a:solidFill>
              </a:rPr>
              <a:t> Mechanics development and construction </a:t>
            </a:r>
            <a:r>
              <a:rPr lang="en-GB" sz="1600" b="1" dirty="0">
                <a:solidFill>
                  <a:srgbClr val="FF0000"/>
                </a:solidFill>
              </a:rPr>
              <a:t>(Pisa, Torino)</a:t>
            </a:r>
          </a:p>
          <a:p>
            <a:r>
              <a:rPr lang="en-GB" sz="2000" b="1" dirty="0">
                <a:solidFill>
                  <a:srgbClr val="0000FF"/>
                </a:solidFill>
              </a:rPr>
              <a:t>Contribution to development, qualification of common systems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s</a:t>
            </a:r>
            <a:r>
              <a:rPr lang="en-GB" sz="1600" b="1" dirty="0" smtClean="0">
                <a:solidFill>
                  <a:srgbClr val="000000"/>
                </a:solidFill>
              </a:rPr>
              <a:t>erial </a:t>
            </a:r>
            <a:r>
              <a:rPr lang="en-GB" sz="1600" b="1" dirty="0">
                <a:solidFill>
                  <a:srgbClr val="000000"/>
                </a:solidFill>
              </a:rPr>
              <a:t>power system and Power Supply </a:t>
            </a:r>
            <a:r>
              <a:rPr lang="en-GB" sz="1600" b="1" dirty="0">
                <a:solidFill>
                  <a:srgbClr val="FF0000"/>
                </a:solidFill>
              </a:rPr>
              <a:t>(Firenze)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DAQ and Control Systems </a:t>
            </a:r>
            <a:r>
              <a:rPr lang="en-GB" sz="1600" b="1" dirty="0">
                <a:solidFill>
                  <a:srgbClr val="FF0000"/>
                </a:solidFill>
              </a:rPr>
              <a:t>(Milano, Torino, Firenze)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s</a:t>
            </a:r>
            <a:r>
              <a:rPr lang="en-GB" sz="1600" b="1" dirty="0" smtClean="0">
                <a:solidFill>
                  <a:srgbClr val="000000"/>
                </a:solidFill>
              </a:rPr>
              <a:t>afety </a:t>
            </a:r>
            <a:r>
              <a:rPr lang="en-GB" sz="1600" b="1" dirty="0">
                <a:solidFill>
                  <a:srgbClr val="000000"/>
                </a:solidFill>
              </a:rPr>
              <a:t>system </a:t>
            </a:r>
            <a:r>
              <a:rPr lang="en-GB" sz="1600" b="1" dirty="0">
                <a:solidFill>
                  <a:srgbClr val="FF0000"/>
                </a:solidFill>
              </a:rPr>
              <a:t>(Pisa)</a:t>
            </a:r>
          </a:p>
          <a:p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Proposed INFN </a:t>
            </a:r>
            <a:r>
              <a:rPr lang="en-GB" sz="2400" dirty="0" smtClean="0"/>
              <a:t>Inner Tracker </a:t>
            </a:r>
            <a:r>
              <a:rPr lang="it-IT" sz="2400" dirty="0"/>
              <a:t>(</a:t>
            </a:r>
            <a:r>
              <a:rPr lang="en-GB" sz="2400" dirty="0" smtClean="0"/>
              <a:t>IT) Phase </a:t>
            </a:r>
            <a:r>
              <a:rPr lang="en-GB" sz="2400" dirty="0"/>
              <a:t>2 </a:t>
            </a:r>
            <a:r>
              <a:rPr lang="en-GB" sz="2400" dirty="0" smtClean="0"/>
              <a:t>construction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58796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b="1" dirty="0"/>
          </a:p>
        </p:txBody>
      </p:sp>
      <p:sp>
        <p:nvSpPr>
          <p:cNvPr id="26" name="Date Placeholder 3"/>
          <p:cNvSpPr txBox="1">
            <a:spLocks/>
          </p:cNvSpPr>
          <p:nvPr/>
        </p:nvSpPr>
        <p:spPr bwMode="auto">
          <a:xfrm>
            <a:off x="949232" y="6244044"/>
            <a:ext cx="44101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Date Placeholder 3"/>
          <p:cNvSpPr txBox="1">
            <a:spLocks/>
          </p:cNvSpPr>
          <p:nvPr/>
        </p:nvSpPr>
        <p:spPr bwMode="auto">
          <a:xfrm>
            <a:off x="1066800" y="64008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1066800" y="6348317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3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INFN Inner Tracker Pixel Module construction and Integration plan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4781006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50"/>
            <a:ext cx="12192000" cy="3456299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914400" y="62357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Inner Tracker Pixel modules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4232366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261463"/>
            <a:ext cx="416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27529" y="6264442"/>
            <a:ext cx="1905000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411" y="2939342"/>
            <a:ext cx="3367107" cy="2185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8" y="990601"/>
            <a:ext cx="6280052" cy="748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599" y="761999"/>
            <a:ext cx="3763085" cy="8133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9699" y="3392549"/>
            <a:ext cx="2768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8000"/>
                </a:solidFill>
              </a:rPr>
              <a:t>Pixel Modules 1x2 </a:t>
            </a:r>
            <a:r>
              <a:rPr lang="en-US" sz="1600" b="1" dirty="0" smtClean="0">
                <a:solidFill>
                  <a:srgbClr val="008000"/>
                </a:solidFill>
              </a:rPr>
              <a:t>PROCs </a:t>
            </a:r>
            <a:r>
              <a:rPr lang="en-US" sz="1600" b="1" dirty="0">
                <a:solidFill>
                  <a:srgbClr val="008000"/>
                </a:solidFill>
              </a:rPr>
              <a:t>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8000"/>
                </a:solidFill>
              </a:rPr>
              <a:t>Layers 1&amp;2 and Rings </a:t>
            </a:r>
            <a:r>
              <a:rPr lang="en-US" sz="1600" b="1" dirty="0" smtClean="0">
                <a:solidFill>
                  <a:srgbClr val="008000"/>
                </a:solidFill>
              </a:rPr>
              <a:t>1&amp;2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8000"/>
                </a:solidFill>
              </a:rPr>
              <a:t>i</a:t>
            </a:r>
            <a:r>
              <a:rPr lang="en-US" sz="1600" b="1" dirty="0" smtClean="0">
                <a:solidFill>
                  <a:srgbClr val="008000"/>
                </a:solidFill>
              </a:rPr>
              <a:t>n the inner region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44" y="3157182"/>
            <a:ext cx="2483955" cy="18212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87095" y="5062816"/>
            <a:ext cx="327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853D"/>
                </a:solidFill>
              </a:rPr>
              <a:t>Exploited view </a:t>
            </a:r>
            <a:r>
              <a:rPr lang="en-US" sz="1600" b="1" dirty="0" smtClean="0">
                <a:solidFill>
                  <a:srgbClr val="00853D"/>
                </a:solidFill>
              </a:rPr>
              <a:t>1x2 PROCs </a:t>
            </a:r>
            <a:r>
              <a:rPr lang="en-US" sz="1600" b="1" dirty="0">
                <a:solidFill>
                  <a:srgbClr val="00853D"/>
                </a:solidFill>
              </a:rPr>
              <a:t>Module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7428" y="1784571"/>
            <a:ext cx="1123510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81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1A46E3"/>
                </a:solidFill>
              </a:rPr>
              <a:t>INFN delivery 1128 good modules (1x2 PROC each, with 2.256 PROC in total)  </a:t>
            </a:r>
          </a:p>
          <a:p>
            <a:pPr indent="-781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1A46E3"/>
                </a:solidFill>
              </a:rPr>
              <a:t>installed in TBPX L1&amp;2 and TEPX R1&amp;2 in Disks 1-4.</a:t>
            </a:r>
          </a:p>
          <a:p>
            <a:pPr indent="-781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1A46E3"/>
                </a:solidFill>
              </a:rPr>
              <a:t> </a:t>
            </a:r>
            <a:endParaRPr lang="en-GB" sz="1600" b="1" dirty="0">
              <a:solidFill>
                <a:srgbClr val="1A46E3"/>
              </a:solidFill>
            </a:endParaRPr>
          </a:p>
          <a:p>
            <a:pPr marL="456419" lvl="1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</a:rPr>
              <a:t>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3142" y="1142998"/>
            <a:ext cx="2498421" cy="2321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5577" y="1240971"/>
            <a:ext cx="8490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70730" y="139301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INFN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261563" y="107188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633" y="4505764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cm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97825" y="4303876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4.4 </a:t>
            </a:r>
            <a:r>
              <a:rPr lang="en-US" sz="1400" dirty="0"/>
              <a:t>cm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7837715" y="4091073"/>
            <a:ext cx="1171627" cy="6866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7367451" y="4509524"/>
            <a:ext cx="466620" cy="2906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4" name="Date Placeholder 3"/>
          <p:cNvSpPr txBox="1">
            <a:spLocks/>
          </p:cNvSpPr>
          <p:nvPr/>
        </p:nvSpPr>
        <p:spPr bwMode="auto">
          <a:xfrm>
            <a:off x="914400" y="62357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2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Inner </a:t>
            </a:r>
            <a:r>
              <a:rPr lang="en-US" sz="2400" dirty="0"/>
              <a:t>Tracker Schedule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399" y="6248400"/>
            <a:ext cx="4193177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71600" y="2233496"/>
            <a:ext cx="10820400" cy="2795704"/>
            <a:chOff x="0" y="3187669"/>
            <a:chExt cx="12192000" cy="21729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709520"/>
              <a:ext cx="12192000" cy="16511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87669"/>
              <a:ext cx="12192000" cy="534914"/>
            </a:xfrm>
            <a:prstGeom prst="rect">
              <a:avLst/>
            </a:prstGeom>
          </p:spPr>
        </p:pic>
      </p:grpSp>
      <p:sp>
        <p:nvSpPr>
          <p:cNvPr id="14" name="Notched Right Arrow 13"/>
          <p:cNvSpPr/>
          <p:nvPr/>
        </p:nvSpPr>
        <p:spPr bwMode="auto">
          <a:xfrm>
            <a:off x="1527575" y="3393064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Notched Right Arrow 14"/>
          <p:cNvSpPr/>
          <p:nvPr/>
        </p:nvSpPr>
        <p:spPr bwMode="auto">
          <a:xfrm>
            <a:off x="1527575" y="3621283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Notched Right Arrow 15"/>
          <p:cNvSpPr/>
          <p:nvPr/>
        </p:nvSpPr>
        <p:spPr bwMode="auto">
          <a:xfrm>
            <a:off x="1527575" y="3875428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Notched Right Arrow 16"/>
          <p:cNvSpPr/>
          <p:nvPr/>
        </p:nvSpPr>
        <p:spPr bwMode="auto">
          <a:xfrm>
            <a:off x="1528117" y="4075483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Notched Right Arrow 17"/>
          <p:cNvSpPr/>
          <p:nvPr/>
        </p:nvSpPr>
        <p:spPr bwMode="auto">
          <a:xfrm>
            <a:off x="1527575" y="4301577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Notched Right Arrow 19"/>
          <p:cNvSpPr/>
          <p:nvPr/>
        </p:nvSpPr>
        <p:spPr bwMode="auto">
          <a:xfrm>
            <a:off x="1269463" y="4718458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327" y="4266637"/>
            <a:ext cx="960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srgbClr val="1A46E3"/>
                </a:solidFill>
              </a:rPr>
              <a:t>Pisa &amp; Torino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055" y="3596759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srgbClr val="1A46E3"/>
                </a:solidFill>
              </a:rPr>
              <a:t>Torino &amp; Pavia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63" y="4684983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srgbClr val="1A46E3"/>
                </a:solidFill>
              </a:rPr>
              <a:t>Torino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5649" y="3840125"/>
            <a:ext cx="599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1A46E3"/>
                </a:solidFill>
              </a:rPr>
              <a:t>Firenze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3325" y="3348942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srgbClr val="1A46E3"/>
                </a:solidFill>
              </a:rPr>
              <a:t>Pisa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0077" y="4481477"/>
            <a:ext cx="982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srgbClr val="1A46E3"/>
                </a:solidFill>
              </a:rPr>
              <a:t>Firenze Power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7" name="Notched Right Arrow 26"/>
          <p:cNvSpPr/>
          <p:nvPr/>
        </p:nvSpPr>
        <p:spPr bwMode="auto">
          <a:xfrm>
            <a:off x="1524110" y="4516323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9426" y="4032259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srgbClr val="1A46E3"/>
                </a:solidFill>
              </a:rPr>
              <a:t>Bari &amp; Pavia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9" name="Date Placeholder 3"/>
          <p:cNvSpPr txBox="1">
            <a:spLocks/>
          </p:cNvSpPr>
          <p:nvPr/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0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F0000"/>
                </a:solidFill>
              </a:rPr>
              <a:t/>
            </a:r>
            <a:br>
              <a:rPr lang="en-US" dirty="0" smtClean="0">
                <a:solidFill>
                  <a:srgbClr val="BF0000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Overview Outer Tracker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INFN progress </a:t>
            </a:r>
            <a:r>
              <a:rPr lang="en-US" sz="2400" dirty="0">
                <a:solidFill>
                  <a:srgbClr val="000000"/>
                </a:solidFill>
              </a:rPr>
              <a:t>and plan</a:t>
            </a:r>
            <a:br>
              <a:rPr lang="en-US" sz="2400" dirty="0">
                <a:solidFill>
                  <a:srgbClr val="000000"/>
                </a:solidFill>
              </a:rPr>
            </a:b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62700"/>
            <a:ext cx="3759200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9666084" y="1"/>
            <a:ext cx="100191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6419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285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6929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5716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2139" algn="l" defTabSz="912853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38575" algn="l" defTabSz="912853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195000" algn="l" defTabSz="912853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1429" algn="l" defTabSz="912853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4050" y="27156"/>
            <a:ext cx="8675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40020" y="2709446"/>
            <a:ext cx="330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Full-size 2S module with CBC ASICs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0400" y="1049210"/>
            <a:ext cx="11226800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0000FF"/>
                </a:solidFill>
                <a:ea typeface="Candara" charset="0"/>
                <a:cs typeface="Candara" charset="0"/>
              </a:rPr>
              <a:t>Sensors</a:t>
            </a:r>
            <a:r>
              <a:rPr lang="en-US" sz="2800" b="1" dirty="0">
                <a:solidFill>
                  <a:srgbClr val="0000FF"/>
                </a:solidFill>
                <a:ea typeface="Candara" charset="0"/>
                <a:cs typeface="Candara" charset="0"/>
              </a:rPr>
              <a:t> </a:t>
            </a:r>
            <a:r>
              <a:rPr lang="en-US" dirty="0">
                <a:ea typeface="Candara" charset="0"/>
                <a:cs typeface="Candara" charset="0"/>
              </a:rPr>
              <a:t>2S sensors “in hand”. </a:t>
            </a:r>
            <a:r>
              <a:rPr lang="en-US" dirty="0" smtClean="0">
                <a:ea typeface="Candara" charset="0"/>
                <a:cs typeface="Candara" charset="0"/>
              </a:rPr>
              <a:t> </a:t>
            </a:r>
            <a:r>
              <a:rPr lang="en-US" dirty="0" err="1" smtClean="0">
                <a:ea typeface="Candara" charset="0"/>
                <a:cs typeface="Candara" charset="0"/>
              </a:rPr>
              <a:t>PS-p&amp;s</a:t>
            </a:r>
            <a:r>
              <a:rPr lang="en-US" dirty="0" smtClean="0">
                <a:ea typeface="Candara" charset="0"/>
                <a:cs typeface="Candara" charset="0"/>
              </a:rPr>
              <a:t> prototype batches submitted to</a:t>
            </a:r>
            <a:endParaRPr lang="en-US" dirty="0">
              <a:ea typeface="Candara" charset="0"/>
              <a:cs typeface="Candara" charset="0"/>
            </a:endParaRPr>
          </a:p>
          <a:p>
            <a:pPr marL="0" lvl="1"/>
            <a:r>
              <a:rPr lang="en-US" dirty="0">
                <a:ea typeface="Candara" charset="0"/>
                <a:cs typeface="Candara" charset="0"/>
              </a:rPr>
              <a:t>         </a:t>
            </a:r>
            <a:r>
              <a:rPr lang="en-US" dirty="0" smtClean="0">
                <a:ea typeface="Candara" charset="0"/>
                <a:cs typeface="Candara" charset="0"/>
              </a:rPr>
              <a:t>HPK </a:t>
            </a:r>
            <a:r>
              <a:rPr lang="en-US" dirty="0">
                <a:ea typeface="Candara" charset="0"/>
                <a:cs typeface="Candara" charset="0"/>
              </a:rPr>
              <a:t>and IFX. Process </a:t>
            </a:r>
            <a:r>
              <a:rPr lang="en-US" dirty="0" smtClean="0">
                <a:ea typeface="Candara" charset="0"/>
                <a:cs typeface="Candara" charset="0"/>
              </a:rPr>
              <a:t>Qualification </a:t>
            </a:r>
            <a:r>
              <a:rPr lang="en-US" dirty="0">
                <a:ea typeface="Candara" charset="0"/>
                <a:cs typeface="Candara" charset="0"/>
              </a:rPr>
              <a:t>Control/simulation in PG</a:t>
            </a:r>
            <a:endParaRPr lang="en-US" b="1" dirty="0">
              <a:solidFill>
                <a:srgbClr val="0000FF"/>
              </a:solidFill>
              <a:ea typeface="Candara" charset="0"/>
              <a:cs typeface="Candara" charset="0"/>
            </a:endParaRPr>
          </a:p>
          <a:p>
            <a:pPr marL="0" lvl="1"/>
            <a:endParaRPr lang="en-US" sz="800" b="1" dirty="0">
              <a:solidFill>
                <a:srgbClr val="0000FF"/>
              </a:solidFill>
              <a:ea typeface="Candara" charset="0"/>
              <a:cs typeface="Candara" charset="0"/>
            </a:endParaRPr>
          </a:p>
          <a:p>
            <a:pPr marL="0" lvl="1"/>
            <a:r>
              <a:rPr lang="en-US" sz="2000" b="1" dirty="0">
                <a:solidFill>
                  <a:srgbClr val="0000FF"/>
                </a:solidFill>
                <a:ea typeface="Candara" charset="0"/>
                <a:cs typeface="Candara" charset="0"/>
              </a:rPr>
              <a:t>Readout chips</a:t>
            </a:r>
            <a:r>
              <a:rPr lang="en-US" sz="2000" dirty="0">
                <a:solidFill>
                  <a:srgbClr val="0000FF"/>
                </a:solidFill>
                <a:ea typeface="Candara" charset="0"/>
                <a:cs typeface="Candara" charset="0"/>
              </a:rPr>
              <a:t> </a:t>
            </a:r>
            <a:r>
              <a:rPr lang="en-US" dirty="0">
                <a:ea typeface="Candara" charset="0"/>
                <a:cs typeface="Candara" charset="0"/>
              </a:rPr>
              <a:t>all front-end ASIC proto-designs completed</a:t>
            </a:r>
          </a:p>
          <a:p>
            <a:pPr marL="270000" lvl="2">
              <a:spcAft>
                <a:spcPts val="600"/>
              </a:spcAft>
            </a:pPr>
            <a:r>
              <a:rPr lang="en-US" dirty="0">
                <a:ea typeface="Candara" charset="0"/>
                <a:cs typeface="Candara" charset="0"/>
              </a:rPr>
              <a:t>     </a:t>
            </a:r>
            <a:r>
              <a:rPr lang="en-US" dirty="0" smtClean="0">
                <a:ea typeface="Candara" charset="0"/>
                <a:cs typeface="Candara" charset="0"/>
              </a:rPr>
              <a:t>Expect delivery of </a:t>
            </a:r>
            <a:r>
              <a:rPr lang="en-US" dirty="0">
                <a:ea typeface="Candara" charset="0"/>
                <a:cs typeface="Candara" charset="0"/>
              </a:rPr>
              <a:t>MPA/SSA FE </a:t>
            </a:r>
            <a:r>
              <a:rPr lang="en-US" dirty="0" smtClean="0">
                <a:ea typeface="Candara" charset="0"/>
                <a:cs typeface="Candara" charset="0"/>
              </a:rPr>
              <a:t>chips in these days </a:t>
            </a:r>
            <a:endParaRPr lang="en-US" sz="800" dirty="0">
              <a:ea typeface="Candara" charset="0"/>
              <a:cs typeface="Candara" charset="0"/>
            </a:endParaRPr>
          </a:p>
          <a:p>
            <a:pPr marL="0" lvl="1"/>
            <a:endParaRPr lang="en-US" sz="800" dirty="0">
              <a:ea typeface="Candara" charset="0"/>
              <a:cs typeface="Candara" charset="0"/>
            </a:endParaRPr>
          </a:p>
          <a:p>
            <a:pPr marL="0" lvl="1">
              <a:spcAft>
                <a:spcPts val="600"/>
              </a:spcAft>
            </a:pPr>
            <a:r>
              <a:rPr lang="en-US" sz="2000" b="1" dirty="0">
                <a:solidFill>
                  <a:srgbClr val="0000FF"/>
                </a:solidFill>
                <a:ea typeface="Candara" charset="0"/>
                <a:cs typeface="Candara" charset="0"/>
              </a:rPr>
              <a:t>FE and Service Hybrids </a:t>
            </a:r>
            <a:r>
              <a:rPr lang="en-US" dirty="0">
                <a:ea typeface="Candara" charset="0"/>
                <a:cs typeface="Candara" charset="0"/>
              </a:rPr>
              <a:t>developments ongoing at CERN   </a:t>
            </a:r>
          </a:p>
          <a:p>
            <a:pPr marL="0" lvl="1">
              <a:spcAft>
                <a:spcPts val="600"/>
              </a:spcAft>
            </a:pPr>
            <a:r>
              <a:rPr lang="en-US" dirty="0">
                <a:ea typeface="Candara" charset="0"/>
                <a:cs typeface="Candara" charset="0"/>
              </a:rPr>
              <a:t>          and Aachen. Setting up for qualification in CT and GE</a:t>
            </a:r>
          </a:p>
          <a:p>
            <a:pPr marL="0" lvl="1"/>
            <a:endParaRPr lang="en-US" sz="800" b="1" dirty="0">
              <a:solidFill>
                <a:srgbClr val="0000FF"/>
              </a:solidFill>
              <a:ea typeface="Candara" charset="0"/>
              <a:cs typeface="Candara" charset="0"/>
            </a:endParaRPr>
          </a:p>
          <a:p>
            <a:pPr marL="0" lvl="1"/>
            <a:r>
              <a:rPr lang="en-US" sz="2000" b="1" dirty="0">
                <a:solidFill>
                  <a:srgbClr val="0000FF"/>
                </a:solidFill>
                <a:ea typeface="Candara" charset="0"/>
                <a:cs typeface="Candara" charset="0"/>
              </a:rPr>
              <a:t>Modules </a:t>
            </a:r>
            <a:r>
              <a:rPr lang="en-US" dirty="0">
                <a:ea typeface="Candara" charset="0"/>
                <a:cs typeface="Candara" charset="0"/>
              </a:rPr>
              <a:t>2S prototypes assembled and tested in beam</a:t>
            </a:r>
          </a:p>
          <a:p>
            <a:pPr marL="270000" lvl="2">
              <a:spcAft>
                <a:spcPts val="600"/>
              </a:spcAft>
            </a:pPr>
            <a:r>
              <a:rPr lang="en-US" dirty="0">
                <a:ea typeface="Candara" charset="0"/>
                <a:cs typeface="Candara" charset="0"/>
              </a:rPr>
              <a:t>    29 µm hit resolution, stub efficiency close to 100%</a:t>
            </a:r>
          </a:p>
          <a:p>
            <a:pPr marL="270000" lvl="2">
              <a:spcAft>
                <a:spcPts val="600"/>
              </a:spcAft>
            </a:pPr>
            <a:r>
              <a:rPr lang="en-US" dirty="0">
                <a:ea typeface="Candara" charset="0"/>
                <a:cs typeface="Candara" charset="0"/>
              </a:rPr>
              <a:t>    First dummy modules produced in PG and BA. Good results</a:t>
            </a:r>
            <a:endParaRPr lang="en-US" sz="800" dirty="0">
              <a:ea typeface="Candara" charset="0"/>
              <a:cs typeface="Candara" charset="0"/>
            </a:endParaRPr>
          </a:p>
          <a:p>
            <a:pPr marL="0" lvl="1">
              <a:spcAft>
                <a:spcPts val="600"/>
              </a:spcAft>
            </a:pPr>
            <a:r>
              <a:rPr lang="en-US" sz="2000" b="1" dirty="0">
                <a:solidFill>
                  <a:srgbClr val="0000FF"/>
                </a:solidFill>
                <a:ea typeface="Candara" charset="0"/>
                <a:cs typeface="Candara" charset="0"/>
              </a:rPr>
              <a:t>Power System </a:t>
            </a:r>
            <a:r>
              <a:rPr lang="en-US" dirty="0">
                <a:solidFill>
                  <a:srgbClr val="000000"/>
                </a:solidFill>
                <a:ea typeface="Candara" charset="0"/>
                <a:cs typeface="Candara" charset="0"/>
              </a:rPr>
              <a:t>System studies started. </a:t>
            </a:r>
            <a:r>
              <a:rPr lang="en-US" dirty="0" smtClean="0">
                <a:solidFill>
                  <a:srgbClr val="000000"/>
                </a:solidFill>
                <a:ea typeface="Candara" charset="0"/>
                <a:cs typeface="Candara" charset="0"/>
              </a:rPr>
              <a:t>Working on defining the specs.</a:t>
            </a:r>
            <a:endParaRPr lang="en-US" dirty="0">
              <a:solidFill>
                <a:srgbClr val="000000"/>
              </a:solidFill>
              <a:ea typeface="Candara" charset="0"/>
              <a:cs typeface="Candara" charset="0"/>
            </a:endParaRPr>
          </a:p>
          <a:p>
            <a:pPr marL="0" lvl="1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ea typeface="Candara" charset="0"/>
                <a:cs typeface="Candara" charset="0"/>
              </a:rPr>
              <a:t>         </a:t>
            </a:r>
            <a:r>
              <a:rPr lang="en-US" dirty="0" smtClean="0">
                <a:solidFill>
                  <a:srgbClr val="000000"/>
                </a:solidFill>
                <a:ea typeface="Candara" charset="0"/>
                <a:cs typeface="Candara" charset="0"/>
              </a:rPr>
              <a:t>New R&amp;D </a:t>
            </a:r>
            <a:r>
              <a:rPr lang="en-US" dirty="0">
                <a:solidFill>
                  <a:srgbClr val="000000"/>
                </a:solidFill>
                <a:ea typeface="Candara" charset="0"/>
                <a:cs typeface="Candara" charset="0"/>
              </a:rPr>
              <a:t>POR Toscana </a:t>
            </a:r>
            <a:r>
              <a:rPr lang="en-US" dirty="0" smtClean="0">
                <a:solidFill>
                  <a:srgbClr val="000000"/>
                </a:solidFill>
                <a:ea typeface="Candara" charset="0"/>
                <a:cs typeface="Candara" charset="0"/>
              </a:rPr>
              <a:t>submitted together with CAEN.</a:t>
            </a:r>
            <a:endParaRPr lang="en-US" dirty="0">
              <a:solidFill>
                <a:srgbClr val="000000"/>
              </a:solidFill>
              <a:ea typeface="Candara" charset="0"/>
              <a:cs typeface="Candara" charset="0"/>
            </a:endParaRPr>
          </a:p>
          <a:p>
            <a:pPr marL="0" lvl="1">
              <a:spcAft>
                <a:spcPts val="600"/>
              </a:spcAft>
            </a:pPr>
            <a:r>
              <a:rPr lang="en-US" sz="2000" b="1" dirty="0">
                <a:solidFill>
                  <a:srgbClr val="0000FF"/>
                </a:solidFill>
                <a:ea typeface="Candara" charset="0"/>
                <a:cs typeface="Candara" charset="0"/>
              </a:rPr>
              <a:t>Track Trigger</a:t>
            </a:r>
            <a:r>
              <a:rPr lang="en-US" sz="2000" dirty="0">
                <a:solidFill>
                  <a:srgbClr val="0000FF"/>
                </a:solidFill>
                <a:ea typeface="Candara" charset="0"/>
                <a:cs typeface="Candara" charset="0"/>
              </a:rPr>
              <a:t> </a:t>
            </a:r>
            <a:r>
              <a:rPr lang="en-US" dirty="0" smtClean="0">
                <a:ea typeface="Candara" charset="0"/>
                <a:cs typeface="Candara" charset="0"/>
              </a:rPr>
              <a:t>Full FPGA approach selected by the collaboration as baseline.</a:t>
            </a:r>
          </a:p>
          <a:p>
            <a:pPr marL="0" lvl="1">
              <a:spcAft>
                <a:spcPts val="600"/>
              </a:spcAft>
            </a:pPr>
            <a:r>
              <a:rPr lang="en-US" dirty="0" smtClean="0">
                <a:ea typeface="Candara" charset="0"/>
                <a:cs typeface="Candara" charset="0"/>
              </a:rPr>
              <a:t>          Pisa will continue to participate to the Track Trigger effort.</a:t>
            </a:r>
          </a:p>
          <a:p>
            <a:pPr marL="0" lvl="1">
              <a:spcAft>
                <a:spcPts val="600"/>
              </a:spcAft>
            </a:pPr>
            <a:r>
              <a:rPr lang="en-US" dirty="0" smtClean="0">
                <a:ea typeface="Candara" charset="0"/>
                <a:cs typeface="Candara" charset="0"/>
              </a:rPr>
              <a:t>          Developments of </a:t>
            </a:r>
            <a:r>
              <a:rPr lang="en-US" dirty="0" err="1" smtClean="0">
                <a:ea typeface="Candara" charset="0"/>
                <a:cs typeface="Candara" charset="0"/>
              </a:rPr>
              <a:t>algo</a:t>
            </a:r>
            <a:r>
              <a:rPr lang="en-US" dirty="0" smtClean="0">
                <a:ea typeface="Candara" charset="0"/>
                <a:cs typeface="Candara" charset="0"/>
              </a:rPr>
              <a:t> for Track Trigger. Contribution to the design of TF boards, FW and SW for testing</a:t>
            </a:r>
            <a:endParaRPr lang="en-US" dirty="0">
              <a:ea typeface="Candara" charset="0"/>
              <a:cs typeface="Candara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714" y="1023158"/>
            <a:ext cx="2652486" cy="17200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595" y="3200401"/>
            <a:ext cx="2506317" cy="15791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24929" y="4690646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MaPSA</a:t>
            </a:r>
            <a:r>
              <a:rPr lang="en-US" sz="1600" dirty="0"/>
              <a:t>-light module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55" y="1768879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3300"/>
                </a:solidFill>
              </a:rPr>
              <a:t> PV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37476" y="328528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3300"/>
                </a:solidFill>
              </a:rPr>
              <a:t>PG, BA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1333" y="51323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3300"/>
                </a:solidFill>
              </a:rPr>
              <a:t>PI</a:t>
            </a:r>
            <a:endParaRPr lang="en-GB" b="1" dirty="0">
              <a:solidFill>
                <a:srgbClr val="FF33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29591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3300"/>
                </a:solidFill>
              </a:rPr>
              <a:t>FI, PG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435880"/>
            <a:ext cx="93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3300"/>
                </a:solidFill>
              </a:rPr>
              <a:t>CT, GE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133" y="1046471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3300"/>
                </a:solidFill>
              </a:rPr>
              <a:t>PG</a:t>
            </a:r>
            <a:endParaRPr lang="en-US" dirty="0"/>
          </a:p>
        </p:txBody>
      </p:sp>
      <p:sp>
        <p:nvSpPr>
          <p:cNvPr id="22" name="Footer Placeholder 4"/>
          <p:cNvSpPr txBox="1">
            <a:spLocks/>
          </p:cNvSpPr>
          <p:nvPr/>
        </p:nvSpPr>
        <p:spPr bwMode="auto">
          <a:xfrm>
            <a:off x="4826000" y="64008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latinLnBrk="0" hangingPunct="0">
              <a:defRPr sz="1200" i="1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Date Placeholder 3"/>
          <p:cNvSpPr txBox="1">
            <a:spLocks/>
          </p:cNvSpPr>
          <p:nvPr/>
        </p:nvSpPr>
        <p:spPr bwMode="auto">
          <a:xfrm>
            <a:off x="1066800" y="6348317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2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Outer Tracker Si Sensors Status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</a:t>
            </a:r>
          </a:p>
          <a:p>
            <a:pPr>
              <a:defRPr/>
            </a:pPr>
            <a:r>
              <a:rPr lang="en-US" dirty="0" smtClean="0"/>
              <a:t> G.M. </a:t>
            </a:r>
            <a:r>
              <a:rPr lang="en-US" dirty="0" err="1" smtClean="0"/>
              <a:t>Bilei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fld id="{67505B07-B3DF-4EEB-A6F4-55079E08AD4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736" y="3415835"/>
            <a:ext cx="4655064" cy="3289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1358900"/>
            <a:ext cx="620137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INFN Perugia will be responsible for the Process Quality</a:t>
            </a:r>
          </a:p>
          <a:p>
            <a:r>
              <a:rPr lang="en-US" dirty="0">
                <a:solidFill>
                  <a:schemeClr val="accent6"/>
                </a:solidFill>
              </a:rPr>
              <a:t>Control during production: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Perugia development activities ongoing since 2-3 years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Measurements on test structures before and after X-ray </a:t>
            </a:r>
          </a:p>
          <a:p>
            <a:r>
              <a:rPr lang="en-US" dirty="0">
                <a:solidFill>
                  <a:schemeClr val="accent6"/>
                </a:solidFill>
              </a:rPr>
              <a:t>      irradiation.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TCAD Simulation and optimization of sensors design layout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Surface damage studies on test structures on different vendors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accent6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Definition of test structures for PQC together with Wien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Qualification of potential vendors </a:t>
            </a:r>
            <a:r>
              <a:rPr lang="en-US" dirty="0" smtClean="0">
                <a:solidFill>
                  <a:schemeClr val="accent6"/>
                </a:solidFill>
              </a:rPr>
              <a:t>ongoing</a:t>
            </a:r>
            <a:endParaRPr lang="en-US" dirty="0">
              <a:solidFill>
                <a:schemeClr val="accent6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accent6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20" y="838201"/>
            <a:ext cx="4314980" cy="2736329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065"/>
            <a:ext cx="5428512" cy="3832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494" y="714276"/>
            <a:ext cx="4900507" cy="2581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Outer Tracker modules status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</a:t>
            </a:r>
          </a:p>
          <a:p>
            <a:pPr>
              <a:defRPr/>
            </a:pPr>
            <a:r>
              <a:rPr lang="en-US" dirty="0" smtClean="0"/>
              <a:t> G.M. </a:t>
            </a:r>
            <a:r>
              <a:rPr lang="en-US" dirty="0" err="1" smtClean="0"/>
              <a:t>Bilei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fld id="{67505B07-B3DF-4EEB-A6F4-55079E08AD4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8765" y="980977"/>
            <a:ext cx="45576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Perugia and Bari will be the centers for module</a:t>
            </a:r>
          </a:p>
          <a:p>
            <a:r>
              <a:rPr lang="en-US" dirty="0">
                <a:solidFill>
                  <a:srgbClr val="0000FF"/>
                </a:solidFill>
              </a:rPr>
              <a:t>production in Italy.</a:t>
            </a:r>
          </a:p>
          <a:p>
            <a:r>
              <a:rPr lang="en-US" dirty="0">
                <a:solidFill>
                  <a:srgbClr val="0000FF"/>
                </a:solidFill>
              </a:rPr>
              <a:t>Excellent past expertise, good contributions to </a:t>
            </a:r>
          </a:p>
          <a:p>
            <a:r>
              <a:rPr lang="en-US" dirty="0">
                <a:solidFill>
                  <a:srgbClr val="0000FF"/>
                </a:solidFill>
              </a:rPr>
              <a:t>the developments module concept.</a:t>
            </a:r>
          </a:p>
          <a:p>
            <a:r>
              <a:rPr lang="en-US" dirty="0">
                <a:solidFill>
                  <a:srgbClr val="0000FF"/>
                </a:solidFill>
              </a:rPr>
              <a:t>First assembly jigs built in Perugia and Bari.</a:t>
            </a:r>
          </a:p>
          <a:p>
            <a:r>
              <a:rPr lang="en-US" dirty="0">
                <a:solidFill>
                  <a:srgbClr val="0000FF"/>
                </a:solidFill>
              </a:rPr>
              <a:t>First 2S dummy modules built in Perugia with </a:t>
            </a:r>
          </a:p>
          <a:p>
            <a:r>
              <a:rPr lang="en-US" dirty="0">
                <a:solidFill>
                  <a:srgbClr val="0000FF"/>
                </a:solidFill>
              </a:rPr>
              <a:t>tolerances within the requirements.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1" y="3334106"/>
            <a:ext cx="6188028" cy="34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Track L1 Trigger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</a:p>
          <a:p>
            <a:pPr>
              <a:defRPr/>
            </a:pPr>
            <a:r>
              <a:rPr lang="en-US" dirty="0" smtClean="0"/>
              <a:t>G.M. Bilei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863600" y="640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6419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285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6929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5716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2139" algn="l" defTabSz="912853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38575" algn="l" defTabSz="912853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195000" algn="l" defTabSz="912853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1429" algn="l" defTabSz="912853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2100" y="933271"/>
            <a:ext cx="11430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A46E3"/>
                </a:solidFill>
              </a:rPr>
              <a:t>Need to form tracks from stubs at the back-end</a:t>
            </a:r>
          </a:p>
          <a:p>
            <a:r>
              <a:rPr lang="en-US" b="1" dirty="0">
                <a:solidFill>
                  <a:srgbClr val="1A46E3"/>
                </a:solidFill>
              </a:rPr>
              <a:t>Three methods </a:t>
            </a:r>
            <a:r>
              <a:rPr lang="en-US" b="1" dirty="0" smtClean="0">
                <a:solidFill>
                  <a:srgbClr val="1A46E3"/>
                </a:solidFill>
              </a:rPr>
              <a:t>were under </a:t>
            </a:r>
            <a:r>
              <a:rPr lang="en-US" b="1" dirty="0">
                <a:solidFill>
                  <a:srgbClr val="1A46E3"/>
                </a:solidFill>
              </a:rPr>
              <a:t>development since 2013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AM for pattern finding + track fit in FPGA (INFN, USA, Fra., Germ.)</a:t>
            </a: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Tracklet</a:t>
            </a:r>
            <a:r>
              <a:rPr lang="en-US" dirty="0"/>
              <a:t> (road search, seed &amp; extrapolate) in FPGA (USA)</a:t>
            </a: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Hough transform in FPGA for pattern finding + track fit (UK, Germ.)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endParaRPr lang="en-US" sz="800" dirty="0">
              <a:solidFill>
                <a:srgbClr val="0000FF"/>
              </a:solidFill>
            </a:endParaRPr>
          </a:p>
          <a:p>
            <a:pPr marL="0" lvl="1"/>
            <a:r>
              <a:rPr lang="en-US" b="1" dirty="0">
                <a:solidFill>
                  <a:srgbClr val="1A46E3"/>
                </a:solidFill>
              </a:rPr>
              <a:t>The outcome of the review held last </a:t>
            </a:r>
            <a:r>
              <a:rPr lang="en-US" b="1" dirty="0" smtClean="0">
                <a:solidFill>
                  <a:srgbClr val="1A46E3"/>
                </a:solidFill>
              </a:rPr>
              <a:t>Dec. 2016</a:t>
            </a:r>
            <a:endParaRPr lang="en-US" b="1" dirty="0">
              <a:solidFill>
                <a:srgbClr val="1A46E3"/>
              </a:solidFill>
            </a:endParaRPr>
          </a:p>
          <a:p>
            <a:pPr marL="0" lvl="1"/>
            <a:endParaRPr lang="en-US" sz="800" dirty="0">
              <a:solidFill>
                <a:srgbClr val="0000FF"/>
              </a:solidFill>
            </a:endParaRPr>
          </a:p>
          <a:p>
            <a:pPr marL="285750" lvl="1" indent="-285750">
              <a:buFont typeface="Arial"/>
              <a:buChar char="•"/>
            </a:pPr>
            <a:r>
              <a:rPr lang="en-US" dirty="0"/>
              <a:t>All three systems give excellent performance above 3 GeV with similar output rates and ~no </a:t>
            </a:r>
            <a:r>
              <a:rPr lang="en-US" dirty="0" smtClean="0"/>
              <a:t>pileup dependence</a:t>
            </a:r>
            <a:endParaRPr lang="en-US" dirty="0">
              <a:solidFill>
                <a:srgbClr val="0000FF"/>
              </a:solidFill>
            </a:endParaRPr>
          </a:p>
          <a:p>
            <a:pPr marL="285750" lvl="1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All three systems demonstrated and measured latencies &lt; 4 µs (requirements)</a:t>
            </a:r>
            <a:endParaRPr lang="en-US" dirty="0">
              <a:solidFill>
                <a:srgbClr val="0000FF"/>
              </a:solidFill>
            </a:endParaRPr>
          </a:p>
          <a:p>
            <a:pPr marL="285750" lvl="1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AM </a:t>
            </a:r>
            <a:r>
              <a:rPr lang="en-US" dirty="0">
                <a:solidFill>
                  <a:srgbClr val="000000"/>
                </a:solidFill>
              </a:rPr>
              <a:t>approach due to the special development of 28nm ASIC </a:t>
            </a:r>
            <a:r>
              <a:rPr lang="en-US" dirty="0" err="1">
                <a:solidFill>
                  <a:srgbClr val="000000"/>
                </a:solidFill>
              </a:rPr>
              <a:t>wrt</a:t>
            </a:r>
            <a:r>
              <a:rPr lang="en-US" dirty="0">
                <a:solidFill>
                  <a:srgbClr val="000000"/>
                </a:solidFill>
              </a:rPr>
              <a:t> to full FPGA approaches </a:t>
            </a:r>
            <a:r>
              <a:rPr lang="en-US" dirty="0" smtClean="0">
                <a:solidFill>
                  <a:srgbClr val="000000"/>
                </a:solidFill>
              </a:rPr>
              <a:t>contains </a:t>
            </a:r>
            <a:r>
              <a:rPr lang="en-US" dirty="0">
                <a:solidFill>
                  <a:srgbClr val="000000"/>
                </a:solidFill>
              </a:rPr>
              <a:t>higher </a:t>
            </a:r>
            <a:r>
              <a:rPr lang="en-US" dirty="0" smtClean="0">
                <a:solidFill>
                  <a:srgbClr val="000000"/>
                </a:solidFill>
              </a:rPr>
              <a:t>risks.</a:t>
            </a:r>
            <a:endParaRPr lang="en-US" dirty="0">
              <a:solidFill>
                <a:srgbClr val="000000"/>
              </a:solidFill>
            </a:endParaRPr>
          </a:p>
          <a:p>
            <a:pPr marL="0" lvl="1"/>
            <a:endParaRPr lang="en-US" sz="800" dirty="0">
              <a:solidFill>
                <a:srgbClr val="000000"/>
              </a:solidFill>
            </a:endParaRPr>
          </a:p>
          <a:p>
            <a:pPr marL="0" lvl="1"/>
            <a:r>
              <a:rPr lang="en-US" b="1" dirty="0" smtClean="0">
                <a:solidFill>
                  <a:srgbClr val="1A46E3"/>
                </a:solidFill>
              </a:rPr>
              <a:t>A Track </a:t>
            </a:r>
            <a:r>
              <a:rPr lang="en-US" b="1" dirty="0">
                <a:solidFill>
                  <a:srgbClr val="1A46E3"/>
                </a:solidFill>
              </a:rPr>
              <a:t>Trigger Task Force (TTTF) was setup </a:t>
            </a:r>
            <a:r>
              <a:rPr lang="en-US" b="1" dirty="0" smtClean="0">
                <a:solidFill>
                  <a:srgbClr val="1A46E3"/>
                </a:solidFill>
              </a:rPr>
              <a:t>:</a:t>
            </a:r>
          </a:p>
          <a:p>
            <a:pPr marL="285750" lvl="1" indent="-285750">
              <a:buFont typeface="Arial" charset="0"/>
              <a:buChar char="•"/>
            </a:pPr>
            <a:r>
              <a:rPr lang="en-US" dirty="0" smtClean="0"/>
              <a:t>TK decided to adopt as baseline the FULL FPGA approach and consider the AM approach fall back solution</a:t>
            </a:r>
          </a:p>
          <a:p>
            <a:pPr marL="285750" lvl="1" indent="-285750">
              <a:buFont typeface="Arial" charset="0"/>
              <a:buChar char="•"/>
            </a:pPr>
            <a:endParaRPr lang="en-US" dirty="0" smtClean="0"/>
          </a:p>
          <a:p>
            <a:pPr marL="0" lvl="1"/>
            <a:r>
              <a:rPr lang="en-US" b="1" dirty="0" smtClean="0">
                <a:solidFill>
                  <a:srgbClr val="1A46E3"/>
                </a:solidFill>
              </a:rPr>
              <a:t>A Back-End System Development WG was launched</a:t>
            </a:r>
          </a:p>
          <a:p>
            <a:pPr marL="285750" lvl="1" indent="-285750">
              <a:buFont typeface="Arial" charset="0"/>
              <a:buChar char="•"/>
            </a:pPr>
            <a:r>
              <a:rPr lang="en-US" dirty="0" smtClean="0"/>
              <a:t>INFN interested in</a:t>
            </a:r>
          </a:p>
          <a:p>
            <a:pPr lvl="2" indent="-457200">
              <a:buFontTx/>
              <a:buChar char="-"/>
            </a:pPr>
            <a:r>
              <a:rPr lang="en-US" dirty="0" smtClean="0"/>
              <a:t>Pisa TF FW developments, FW/SW for system test</a:t>
            </a:r>
          </a:p>
          <a:p>
            <a:pPr lvl="2" indent="-457200">
              <a:buFontTx/>
              <a:buChar char="-"/>
            </a:pPr>
            <a:r>
              <a:rPr lang="en-US" dirty="0" smtClean="0"/>
              <a:t>Catania OT DTC offline software (commissioning)</a:t>
            </a:r>
          </a:p>
          <a:p>
            <a:pPr lvl="2" indent="-457200">
              <a:buFontTx/>
              <a:buChar char="-"/>
            </a:pPr>
            <a:r>
              <a:rPr lang="en-US" dirty="0" smtClean="0"/>
              <a:t>Milano Bicocca IT DTC User interface, middleware</a:t>
            </a:r>
          </a:p>
          <a:p>
            <a:pPr lvl="2" indent="-457200">
              <a:buFontTx/>
              <a:buChar char="-"/>
            </a:pPr>
            <a:r>
              <a:rPr lang="en-US" dirty="0" smtClean="0"/>
              <a:t>Genova TF/OT DAQ FW still evaluating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180" y="891601"/>
            <a:ext cx="3648924" cy="15594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41115" y="933271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stub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30" y="4602314"/>
            <a:ext cx="6005300" cy="2255686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1955" y="914400"/>
            <a:ext cx="8991600" cy="54102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FF3300"/>
                </a:solidFill>
              </a:rPr>
              <a:t>Deliver </a:t>
            </a:r>
            <a:r>
              <a:rPr lang="en-GB" sz="2400" u="sng" dirty="0">
                <a:solidFill>
                  <a:srgbClr val="FF3300"/>
                </a:solidFill>
              </a:rPr>
              <a:t>Tilted Inner Tracker </a:t>
            </a:r>
            <a:r>
              <a:rPr lang="en-GB" sz="2400" dirty="0">
                <a:solidFill>
                  <a:srgbClr val="FF3300"/>
                </a:solidFill>
              </a:rPr>
              <a:t>(36x2 rings per side) mounted, integrated and tested with </a:t>
            </a:r>
            <a:r>
              <a:rPr lang="en-GB" sz="2400" dirty="0" smtClean="0">
                <a:solidFill>
                  <a:srgbClr val="FF3300"/>
                </a:solidFill>
              </a:rPr>
              <a:t>1920 </a:t>
            </a:r>
            <a:r>
              <a:rPr lang="en-GB" sz="2400" dirty="0">
                <a:solidFill>
                  <a:srgbClr val="FF3300"/>
                </a:solidFill>
              </a:rPr>
              <a:t>PS modules </a:t>
            </a:r>
            <a:r>
              <a:rPr lang="en-GB" sz="2400" dirty="0">
                <a:solidFill>
                  <a:srgbClr val="FF0000"/>
                </a:solidFill>
              </a:rPr>
              <a:t>(</a:t>
            </a:r>
            <a:r>
              <a:rPr lang="en-GB" sz="2400" b="1" dirty="0">
                <a:solidFill>
                  <a:srgbClr val="FF3300"/>
                </a:solidFill>
              </a:rPr>
              <a:t>≈ </a:t>
            </a:r>
            <a:r>
              <a:rPr lang="en-GB" sz="2400" dirty="0">
                <a:solidFill>
                  <a:srgbClr val="FF0000"/>
                </a:solidFill>
              </a:rPr>
              <a:t>40 m</a:t>
            </a:r>
            <a:r>
              <a:rPr lang="en-GB" sz="2400" baseline="30000" dirty="0">
                <a:solidFill>
                  <a:srgbClr val="FF0000"/>
                </a:solidFill>
              </a:rPr>
              <a:t>2 </a:t>
            </a:r>
            <a:r>
              <a:rPr lang="en-GB" sz="2400" dirty="0">
                <a:solidFill>
                  <a:srgbClr val="FF0000"/>
                </a:solidFill>
              </a:rPr>
              <a:t>surface detector) and contribute to </a:t>
            </a:r>
            <a:r>
              <a:rPr lang="en-GB" sz="2400" u="sng" dirty="0">
                <a:solidFill>
                  <a:srgbClr val="FF0000"/>
                </a:solidFill>
              </a:rPr>
              <a:t>Track Trigger</a:t>
            </a:r>
            <a:endParaRPr lang="en-GB" sz="800" u="sng" dirty="0">
              <a:solidFill>
                <a:srgbClr val="0000FF"/>
              </a:solidFill>
            </a:endParaRPr>
          </a:p>
          <a:p>
            <a:r>
              <a:rPr lang="en-GB" sz="2000" b="1" dirty="0">
                <a:solidFill>
                  <a:srgbClr val="0000FF"/>
                </a:solidFill>
              </a:rPr>
              <a:t>Development and Qualification</a:t>
            </a:r>
          </a:p>
          <a:p>
            <a:pPr lvl="1"/>
            <a:r>
              <a:rPr lang="en-GB" sz="1600" b="1" dirty="0" smtClean="0"/>
              <a:t>Service (Power and </a:t>
            </a:r>
            <a:r>
              <a:rPr lang="en-GB" sz="1600" b="1" dirty="0" err="1" smtClean="0"/>
              <a:t>Opto</a:t>
            </a:r>
            <a:r>
              <a:rPr lang="en-GB" sz="1600" b="1" dirty="0" smtClean="0"/>
              <a:t>) Hybrids </a:t>
            </a:r>
            <a:r>
              <a:rPr lang="en-GB" sz="1600" b="1" dirty="0"/>
              <a:t>testing </a:t>
            </a:r>
            <a:r>
              <a:rPr lang="en-GB" sz="1600" b="1" dirty="0">
                <a:solidFill>
                  <a:srgbClr val="FF0000"/>
                </a:solidFill>
              </a:rPr>
              <a:t>(Genova)</a:t>
            </a:r>
          </a:p>
          <a:p>
            <a:pPr lvl="1"/>
            <a:r>
              <a:rPr lang="en-GB" sz="1600" b="1" dirty="0"/>
              <a:t>FE Hybrids testing </a:t>
            </a:r>
            <a:r>
              <a:rPr lang="en-GB" sz="1600" b="1" dirty="0">
                <a:solidFill>
                  <a:srgbClr val="FF0000"/>
                </a:solidFill>
              </a:rPr>
              <a:t>(Catania)</a:t>
            </a:r>
          </a:p>
          <a:p>
            <a:pPr lvl="1"/>
            <a:r>
              <a:rPr lang="en-GB" sz="1600" b="1" dirty="0"/>
              <a:t>Silicon Sensors Process Qualification </a:t>
            </a:r>
            <a:r>
              <a:rPr lang="en-GB" sz="1600" b="1" dirty="0" smtClean="0"/>
              <a:t>and Sensor Testing  </a:t>
            </a:r>
            <a:r>
              <a:rPr lang="en-GB" sz="1600" b="1" dirty="0">
                <a:solidFill>
                  <a:srgbClr val="FF0000"/>
                </a:solidFill>
              </a:rPr>
              <a:t>(Perugia)</a:t>
            </a:r>
          </a:p>
          <a:p>
            <a:r>
              <a:rPr lang="en-GB" sz="2000" b="1" dirty="0">
                <a:solidFill>
                  <a:srgbClr val="0000FF"/>
                </a:solidFill>
              </a:rPr>
              <a:t>Construction and integration of PS Modules (</a:t>
            </a:r>
            <a:r>
              <a:rPr lang="en-GB" sz="2000" b="1" dirty="0" smtClean="0">
                <a:solidFill>
                  <a:srgbClr val="0000FF"/>
                </a:solidFill>
              </a:rPr>
              <a:t>1920 </a:t>
            </a:r>
            <a:r>
              <a:rPr lang="en-GB" sz="2000" b="1" dirty="0">
                <a:solidFill>
                  <a:srgbClr val="0000FF"/>
                </a:solidFill>
              </a:rPr>
              <a:t>installed)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M</a:t>
            </a:r>
            <a:r>
              <a:rPr lang="en-GB" sz="1600" b="1" dirty="0" smtClean="0">
                <a:solidFill>
                  <a:srgbClr val="000000"/>
                </a:solidFill>
              </a:rPr>
              <a:t>odule </a:t>
            </a:r>
            <a:r>
              <a:rPr lang="en-GB" sz="1600" b="1" dirty="0">
                <a:solidFill>
                  <a:srgbClr val="000000"/>
                </a:solidFill>
              </a:rPr>
              <a:t>assembly, wire bonding and testing </a:t>
            </a:r>
            <a:r>
              <a:rPr lang="en-GB" sz="1600" b="1" dirty="0">
                <a:solidFill>
                  <a:srgbClr val="FF0000"/>
                </a:solidFill>
              </a:rPr>
              <a:t>(Bari, Perugia)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M</a:t>
            </a:r>
            <a:r>
              <a:rPr lang="en-GB" sz="1600" b="1" dirty="0" smtClean="0">
                <a:solidFill>
                  <a:srgbClr val="000000"/>
                </a:solidFill>
              </a:rPr>
              <a:t>odule Burn </a:t>
            </a:r>
            <a:r>
              <a:rPr lang="en-GB" sz="1600" b="1" dirty="0">
                <a:solidFill>
                  <a:srgbClr val="000000"/>
                </a:solidFill>
              </a:rPr>
              <a:t>in </a:t>
            </a:r>
            <a:r>
              <a:rPr lang="en-GB" sz="1600" b="1" dirty="0" smtClean="0">
                <a:solidFill>
                  <a:srgbClr val="000000"/>
                </a:solidFill>
              </a:rPr>
              <a:t>and Calibration </a:t>
            </a:r>
            <a:r>
              <a:rPr lang="en-GB" sz="1600" b="1" dirty="0" smtClean="0">
                <a:solidFill>
                  <a:srgbClr val="FF0000"/>
                </a:solidFill>
              </a:rPr>
              <a:t>(Pisa</a:t>
            </a:r>
            <a:r>
              <a:rPr lang="en-GB" sz="1600" b="1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M</a:t>
            </a:r>
            <a:r>
              <a:rPr lang="en-GB" sz="1600" b="1" dirty="0" smtClean="0">
                <a:solidFill>
                  <a:srgbClr val="000000"/>
                </a:solidFill>
              </a:rPr>
              <a:t>odule </a:t>
            </a:r>
            <a:r>
              <a:rPr lang="en-GB" sz="1600" b="1" dirty="0">
                <a:solidFill>
                  <a:srgbClr val="000000"/>
                </a:solidFill>
              </a:rPr>
              <a:t>mechanical integration and testing in 72 rings </a:t>
            </a:r>
            <a:r>
              <a:rPr lang="en-GB" sz="1600" b="1" dirty="0">
                <a:solidFill>
                  <a:srgbClr val="FF0000"/>
                </a:solidFill>
              </a:rPr>
              <a:t>(Pisa + all)</a:t>
            </a:r>
          </a:p>
          <a:p>
            <a:pPr marL="456420" lvl="1" indent="0">
              <a:buNone/>
            </a:pPr>
            <a:endParaRPr lang="en-GB" sz="800" b="1" dirty="0">
              <a:solidFill>
                <a:srgbClr val="000000"/>
              </a:solidFill>
            </a:endParaRPr>
          </a:p>
          <a:p>
            <a:r>
              <a:rPr lang="en-GB" sz="2000" b="1" dirty="0">
                <a:solidFill>
                  <a:srgbClr val="0000FF"/>
                </a:solidFill>
              </a:rPr>
              <a:t>Contribution to development, qualification of commons systems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Track Trigger </a:t>
            </a:r>
            <a:r>
              <a:rPr lang="en-GB" sz="1600" b="1" dirty="0" smtClean="0">
                <a:solidFill>
                  <a:srgbClr val="000000"/>
                </a:solidFill>
              </a:rPr>
              <a:t>system </a:t>
            </a:r>
            <a:r>
              <a:rPr lang="en-GB" sz="1600" b="1" dirty="0" smtClean="0">
                <a:solidFill>
                  <a:srgbClr val="FF0000"/>
                </a:solidFill>
              </a:rPr>
              <a:t>(Pisa</a:t>
            </a:r>
            <a:r>
              <a:rPr lang="en-GB" sz="1600" b="1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GB" sz="1600" b="1" dirty="0" smtClean="0">
                <a:solidFill>
                  <a:srgbClr val="000000"/>
                </a:solidFill>
              </a:rPr>
              <a:t>DAQ </a:t>
            </a:r>
            <a:r>
              <a:rPr lang="en-GB" sz="1600" b="1" dirty="0">
                <a:solidFill>
                  <a:srgbClr val="000000"/>
                </a:solidFill>
              </a:rPr>
              <a:t>and Control Systems </a:t>
            </a:r>
            <a:r>
              <a:rPr lang="en-GB" sz="1600" b="1" dirty="0">
                <a:solidFill>
                  <a:srgbClr val="FF0000"/>
                </a:solidFill>
              </a:rPr>
              <a:t>(Pisa, </a:t>
            </a:r>
            <a:r>
              <a:rPr lang="en-GB" sz="1600" b="1" dirty="0" smtClean="0">
                <a:solidFill>
                  <a:srgbClr val="FF0000"/>
                </a:solidFill>
              </a:rPr>
              <a:t>Catania, Genova)</a:t>
            </a: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Power supply system </a:t>
            </a:r>
            <a:r>
              <a:rPr lang="en-GB" sz="1600" b="1" dirty="0">
                <a:solidFill>
                  <a:srgbClr val="FF0000"/>
                </a:solidFill>
              </a:rPr>
              <a:t>(Firenze, Perugia</a:t>
            </a:r>
            <a:r>
              <a:rPr lang="en-GB" sz="1600" b="1" dirty="0" smtClean="0">
                <a:solidFill>
                  <a:srgbClr val="FF0000"/>
                </a:solidFill>
              </a:rPr>
              <a:t>)</a:t>
            </a:r>
            <a:endParaRPr lang="en-GB" sz="1600" b="1" dirty="0">
              <a:solidFill>
                <a:srgbClr val="FF0000"/>
              </a:solidFill>
            </a:endParaRPr>
          </a:p>
          <a:p>
            <a:pPr lvl="1"/>
            <a:r>
              <a:rPr lang="en-GB" sz="1600" b="1" dirty="0">
                <a:solidFill>
                  <a:srgbClr val="000000"/>
                </a:solidFill>
              </a:rPr>
              <a:t>Safety System </a:t>
            </a:r>
            <a:r>
              <a:rPr lang="en-GB" sz="1600" b="1" dirty="0">
                <a:solidFill>
                  <a:srgbClr val="FF0000"/>
                </a:solidFill>
              </a:rPr>
              <a:t>(Pisa)</a:t>
            </a:r>
          </a:p>
          <a:p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9" name="Picture 7" descr="\\cernhomek.cern.ch\k\kacichy\Public\Pictures for Tracker Upgrade Forum\Ring with PS modules\it is beautiful  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9" r="15511"/>
          <a:stretch/>
        </p:blipFill>
        <p:spPr bwMode="auto">
          <a:xfrm>
            <a:off x="8775906" y="3048000"/>
            <a:ext cx="1815894" cy="1779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Proposed INFN Outer Tracker (</a:t>
            </a:r>
            <a:r>
              <a:rPr lang="en-GB" sz="2400" dirty="0" smtClean="0"/>
              <a:t>OT) Phase </a:t>
            </a:r>
            <a:r>
              <a:rPr lang="en-GB" sz="2400" dirty="0"/>
              <a:t>2 </a:t>
            </a:r>
            <a:r>
              <a:rPr lang="en-GB" sz="2400" dirty="0" smtClean="0"/>
              <a:t>construction</a:t>
            </a:r>
            <a:endParaRPr lang="en-GB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209800" y="6248400"/>
            <a:ext cx="2819400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1" name="Date Placeholder 3"/>
          <p:cNvSpPr txBox="1">
            <a:spLocks/>
          </p:cNvSpPr>
          <p:nvPr/>
        </p:nvSpPr>
        <p:spPr bwMode="auto">
          <a:xfrm>
            <a:off x="914400" y="6261463"/>
            <a:ext cx="47548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Date Placeholder 3"/>
          <p:cNvSpPr txBox="1">
            <a:spLocks/>
          </p:cNvSpPr>
          <p:nvPr/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Tracker layout in the TDR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324600"/>
            <a:ext cx="416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</a:p>
          <a:p>
            <a:pPr>
              <a:defRPr/>
            </a:pPr>
            <a:r>
              <a:rPr lang="en-US" dirty="0" smtClean="0"/>
              <a:t>G.M. </a:t>
            </a:r>
            <a:r>
              <a:rPr lang="en-US" dirty="0" err="1" smtClean="0"/>
              <a:t>Bilei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46400"/>
            <a:ext cx="91440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902" y="3670976"/>
            <a:ext cx="8494633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           </a:t>
            </a:r>
            <a:r>
              <a:rPr lang="en-US" sz="1200" dirty="0" smtClean="0"/>
              <a:t>TB2S </a:t>
            </a:r>
            <a:r>
              <a:rPr lang="en-US" sz="1200" dirty="0"/>
              <a:t>= </a:t>
            </a:r>
            <a:r>
              <a:rPr lang="en-US" sz="1200" dirty="0" smtClean="0"/>
              <a:t>Barrel </a:t>
            </a:r>
            <a:r>
              <a:rPr lang="en-US" sz="1200" dirty="0"/>
              <a:t>Strip Strip</a:t>
            </a:r>
          </a:p>
          <a:p>
            <a:endParaRPr lang="en-US" sz="1200" b="1" dirty="0"/>
          </a:p>
          <a:p>
            <a:r>
              <a:rPr lang="en-US" sz="900" b="1" dirty="0"/>
              <a:t>	</a:t>
            </a:r>
          </a:p>
          <a:p>
            <a:r>
              <a:rPr lang="en-US" sz="900" b="1" dirty="0"/>
              <a:t>	</a:t>
            </a:r>
            <a:r>
              <a:rPr lang="en-US" sz="1200" b="1" dirty="0"/>
              <a:t>				</a:t>
            </a:r>
          </a:p>
          <a:p>
            <a:r>
              <a:rPr lang="en-US" sz="900" b="1" dirty="0"/>
              <a:t>   </a:t>
            </a:r>
            <a:r>
              <a:rPr lang="en-US" sz="900" b="1" dirty="0" smtClean="0"/>
              <a:t>flat    </a:t>
            </a:r>
            <a:r>
              <a:rPr lang="en-US" sz="1200" dirty="0" smtClean="0"/>
              <a:t>TBPS = </a:t>
            </a:r>
            <a:r>
              <a:rPr lang="en-US" sz="1200" dirty="0"/>
              <a:t>Barrel Pixel Strip</a:t>
            </a:r>
          </a:p>
          <a:p>
            <a:r>
              <a:rPr lang="en-US" sz="1200" b="1" dirty="0"/>
              <a:t>	</a:t>
            </a:r>
            <a:r>
              <a:rPr lang="en-US" sz="1200" b="1" dirty="0" smtClean="0"/>
              <a:t>               </a:t>
            </a:r>
            <a:r>
              <a:rPr lang="en-US" sz="900" b="1" dirty="0" smtClean="0"/>
              <a:t>tilted</a:t>
            </a:r>
            <a:endParaRPr lang="en-US" sz="1200" b="1" dirty="0"/>
          </a:p>
          <a:p>
            <a:endParaRPr lang="en-US" sz="900" b="1" dirty="0" smtClean="0"/>
          </a:p>
          <a:p>
            <a:endParaRPr lang="en-US" sz="900" b="1" dirty="0"/>
          </a:p>
          <a:p>
            <a:r>
              <a:rPr lang="en-US" sz="900" b="1" dirty="0"/>
              <a:t> 	 </a:t>
            </a:r>
            <a:r>
              <a:rPr lang="en-US" sz="1200" b="1" dirty="0"/>
              <a:t>								</a:t>
            </a:r>
            <a:endParaRPr lang="en-US" sz="1200" b="1" dirty="0" smtClean="0"/>
          </a:p>
          <a:p>
            <a:r>
              <a:rPr lang="en-US" sz="1200" b="1" dirty="0" smtClean="0"/>
              <a:t>TBPX</a:t>
            </a:r>
            <a:r>
              <a:rPr lang="en-US" sz="1200" b="1" dirty="0"/>
              <a:t>	                 TFPX		 </a:t>
            </a:r>
            <a:r>
              <a:rPr lang="en-US" sz="1200" b="1" dirty="0" smtClean="0"/>
              <a:t>                                TEPX </a:t>
            </a:r>
            <a:r>
              <a:rPr lang="en-US" sz="1200" b="1" dirty="0"/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8602" y="5704294"/>
            <a:ext cx="57293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TFPX =  </a:t>
            </a:r>
            <a:r>
              <a:rPr lang="en-US" sz="1200" dirty="0"/>
              <a:t>Forward </a:t>
            </a:r>
            <a:r>
              <a:rPr lang="en-US" sz="1200" dirty="0" smtClean="0"/>
              <a:t>Pixel.                                           TEPX </a:t>
            </a:r>
            <a:r>
              <a:rPr lang="en-US" sz="1200" dirty="0"/>
              <a:t>= </a:t>
            </a:r>
            <a:r>
              <a:rPr lang="en-US" sz="1200" dirty="0" smtClean="0"/>
              <a:t>Endcap </a:t>
            </a:r>
            <a:r>
              <a:rPr lang="en-US" sz="1200" dirty="0"/>
              <a:t>Pixel</a:t>
            </a:r>
          </a:p>
          <a:p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69900" y="884239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Tracking acceptance up to </a:t>
            </a:r>
            <a:r>
              <a:rPr lang="el-GR" sz="2000" dirty="0">
                <a:solidFill>
                  <a:srgbClr val="0000FF"/>
                </a:solidFill>
              </a:rPr>
              <a:t>η</a:t>
            </a:r>
            <a:r>
              <a:rPr lang="en-GB" sz="2000" dirty="0">
                <a:solidFill>
                  <a:srgbClr val="0000FF"/>
                </a:solidFill>
              </a:rPr>
              <a:t> = 4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L1 Track Trigger up to </a:t>
            </a:r>
            <a:r>
              <a:rPr lang="el-GR" sz="2000" dirty="0">
                <a:solidFill>
                  <a:srgbClr val="0000FF"/>
                </a:solidFill>
              </a:rPr>
              <a:t>η</a:t>
            </a:r>
            <a:r>
              <a:rPr lang="en-GB" sz="2000" dirty="0">
                <a:solidFill>
                  <a:srgbClr val="0000FF"/>
                </a:solidFill>
              </a:rPr>
              <a:t> = </a:t>
            </a:r>
            <a:r>
              <a:rPr lang="en-GB" sz="2000" dirty="0" smtClean="0">
                <a:solidFill>
                  <a:srgbClr val="0000FF"/>
                </a:solidFill>
              </a:rPr>
              <a:t>2.4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solidFill>
                  <a:srgbClr val="0000FF"/>
                </a:solidFill>
              </a:rPr>
              <a:t>Inner Tracker : 4.9 m</a:t>
            </a:r>
            <a:r>
              <a:rPr lang="en-GB" sz="2000" baseline="30000" dirty="0" smtClean="0">
                <a:solidFill>
                  <a:srgbClr val="0000FF"/>
                </a:solidFill>
              </a:rPr>
              <a:t>2</a:t>
            </a:r>
            <a:r>
              <a:rPr lang="en-GB" sz="2000" dirty="0" smtClean="0">
                <a:solidFill>
                  <a:srgbClr val="0000FF"/>
                </a:solidFill>
              </a:rPr>
              <a:t>,  2x10</a:t>
            </a:r>
            <a:r>
              <a:rPr lang="en-GB" sz="2000" baseline="30000" dirty="0" smtClean="0">
                <a:solidFill>
                  <a:srgbClr val="0000FF"/>
                </a:solidFill>
              </a:rPr>
              <a:t>9 </a:t>
            </a:r>
            <a:r>
              <a:rPr lang="en-GB" sz="2000" dirty="0" smtClean="0">
                <a:solidFill>
                  <a:srgbClr val="0000FF"/>
                </a:solidFill>
              </a:rPr>
              <a:t> pixels</a:t>
            </a:r>
            <a:endParaRPr lang="en-GB" sz="2000" baseline="30000" dirty="0">
              <a:solidFill>
                <a:srgbClr val="0000FF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solidFill>
                  <a:srgbClr val="0000FF"/>
                </a:solidFill>
              </a:rPr>
              <a:t>Outer Tracker : 192 m</a:t>
            </a:r>
            <a:r>
              <a:rPr lang="en-GB" sz="2000" baseline="30000" dirty="0" smtClean="0">
                <a:solidFill>
                  <a:srgbClr val="0000FF"/>
                </a:solidFill>
              </a:rPr>
              <a:t>2</a:t>
            </a:r>
            <a:r>
              <a:rPr lang="en-GB" sz="2000" dirty="0" smtClean="0">
                <a:solidFill>
                  <a:srgbClr val="0000FF"/>
                </a:solidFill>
              </a:rPr>
              <a:t> 42 M strips, 170 M Macro Pixel (25 m</a:t>
            </a:r>
            <a:r>
              <a:rPr lang="en-GB" sz="2000" baseline="30000" dirty="0" smtClean="0">
                <a:solidFill>
                  <a:srgbClr val="0000FF"/>
                </a:solidFill>
              </a:rPr>
              <a:t>2</a:t>
            </a:r>
            <a:r>
              <a:rPr lang="en-GB" sz="2000" dirty="0" smtClean="0">
                <a:solidFill>
                  <a:srgbClr val="0000FF"/>
                </a:solidFill>
              </a:rPr>
              <a:t> )</a:t>
            </a:r>
            <a:endParaRPr lang="en-GB" sz="2000" baseline="30000" dirty="0">
              <a:solidFill>
                <a:srgbClr val="0000FF"/>
              </a:solidFill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smtClean="0">
                <a:solidFill>
                  <a:srgbClr val="0000FF"/>
                </a:solidFill>
              </a:rPr>
              <a:t>Much </a:t>
            </a:r>
            <a:r>
              <a:rPr lang="en-GB" sz="2000" dirty="0">
                <a:solidFill>
                  <a:srgbClr val="0000FF"/>
                </a:solidFill>
              </a:rPr>
              <a:t>reduced Material </a:t>
            </a:r>
            <a:r>
              <a:rPr lang="en-GB" sz="2000" dirty="0" smtClean="0">
                <a:solidFill>
                  <a:srgbClr val="0000FF"/>
                </a:solidFill>
              </a:rPr>
              <a:t>Budget</a:t>
            </a:r>
            <a:endParaRPr lang="en-GB" sz="20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0" y="860480"/>
            <a:ext cx="4047074" cy="1806520"/>
          </a:xfrm>
          <a:prstGeom prst="rect">
            <a:avLst/>
          </a:prstGeom>
        </p:spPr>
      </p:pic>
      <p:sp>
        <p:nvSpPr>
          <p:cNvPr id="13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Italia </a:t>
            </a:r>
            <a:r>
              <a:rPr lang="en-US" dirty="0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5074" y="3818234"/>
            <a:ext cx="1648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TEDD </a:t>
            </a:r>
            <a:r>
              <a:rPr lang="en-US" sz="1200" dirty="0" smtClean="0"/>
              <a:t>= </a:t>
            </a:r>
            <a:r>
              <a:rPr lang="en-US" sz="1200" dirty="0"/>
              <a:t>Endcap Disks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22406" y="5697835"/>
            <a:ext cx="1598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TBPX = </a:t>
            </a:r>
            <a:r>
              <a:rPr lang="en-US" sz="1200" dirty="0" smtClean="0"/>
              <a:t> </a:t>
            </a:r>
            <a:r>
              <a:rPr lang="en-US" sz="1200" dirty="0"/>
              <a:t>Barrel </a:t>
            </a:r>
            <a:r>
              <a:rPr lang="en-US" sz="1200" dirty="0" smtClean="0"/>
              <a:t>Pixel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15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3915"/>
            <a:ext cx="9652000" cy="457200"/>
          </a:xfrm>
        </p:spPr>
        <p:txBody>
          <a:bodyPr/>
          <a:lstStyle/>
          <a:p>
            <a:r>
              <a:rPr lang="en-US" sz="2400" dirty="0" smtClean="0"/>
              <a:t>Proposed INFN contribution to Outer Tracker PS modules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399" y="6248400"/>
            <a:ext cx="4193177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127" y="1315714"/>
            <a:ext cx="6324600" cy="1373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79982" y="1068241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Cut view </a:t>
            </a:r>
            <a:r>
              <a:rPr lang="en-US" b="1" dirty="0" smtClean="0">
                <a:solidFill>
                  <a:srgbClr val="0000FF"/>
                </a:solidFill>
              </a:rPr>
              <a:t>of PS </a:t>
            </a:r>
            <a:r>
              <a:rPr lang="en-US" b="1" dirty="0">
                <a:solidFill>
                  <a:srgbClr val="0000FF"/>
                </a:solidFill>
              </a:rPr>
              <a:t>module</a:t>
            </a:r>
          </a:p>
        </p:txBody>
      </p:sp>
      <p:pic>
        <p:nvPicPr>
          <p:cNvPr id="9" name="Picture 8" descr="http://cms-tklayout.web.cern.ch/cms-tklayout/layouts/repository-git-dev_gabie/OT365_200_IT4025/fullLayout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64" y="3520018"/>
            <a:ext cx="9017306" cy="3005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5604328" y="4914349"/>
            <a:ext cx="1905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Elbow Connector 12"/>
          <p:cNvCxnSpPr/>
          <p:nvPr/>
        </p:nvCxnSpPr>
        <p:spPr bwMode="auto">
          <a:xfrm rot="10800000" flipV="1">
            <a:off x="4918527" y="4907999"/>
            <a:ext cx="2544900" cy="920750"/>
          </a:xfrm>
          <a:prstGeom prst="bentConnector3">
            <a:avLst>
              <a:gd name="adj1" fmla="val -1330"/>
            </a:avLst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905827" y="4914349"/>
            <a:ext cx="685800" cy="914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392057" y="5164724"/>
            <a:ext cx="206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>
                <a:solidFill>
                  <a:srgbClr val="FF3300"/>
                </a:solidFill>
              </a:rPr>
              <a:t>Tilted Barrel PS detector </a:t>
            </a:r>
            <a:endParaRPr lang="en-GB" sz="1400" b="1" i="1" dirty="0">
              <a:solidFill>
                <a:srgbClr val="FF3300"/>
              </a:solidFill>
            </a:endParaRPr>
          </a:p>
        </p:txBody>
      </p:sp>
      <p:pic>
        <p:nvPicPr>
          <p:cNvPr id="17" name="Picture 7" descr="\\cernhomek.cern.ch\k\kacichy\Public\Pictures for Tracker Upgrade Forum\Ring with PS modules\it is beautiful  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9" r="15511"/>
          <a:stretch/>
        </p:blipFill>
        <p:spPr bwMode="auto">
          <a:xfrm>
            <a:off x="-23498" y="4421615"/>
            <a:ext cx="2104531" cy="2061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16234" y="521122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Ring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54907" y="4823637"/>
            <a:ext cx="2673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 delivery: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72 tilted Rings (36 each side) equipped with total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1920 PS modules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82" y="935430"/>
            <a:ext cx="3213108" cy="34835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28278" y="106824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OptoHybrid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-78855" y="291727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PowerHybrid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80405" y="1702447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 Hybrids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>
            <a:off x="2914912" y="2015518"/>
            <a:ext cx="54040" cy="3468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1571898" y="1982187"/>
            <a:ext cx="1397054" cy="358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830184" y="2307884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Strip Sensor</a:t>
            </a:r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3196610" y="2534372"/>
            <a:ext cx="669325" cy="15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103155" y="332638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Spacer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 flipV="1">
            <a:off x="3196610" y="3183000"/>
            <a:ext cx="334663" cy="2605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2459" y="344179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MaPSA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852779" y="3518639"/>
            <a:ext cx="874480" cy="1078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2230719" y="416944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Macro Pixel Sensor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 flipV="1">
            <a:off x="2081034" y="3898565"/>
            <a:ext cx="299371" cy="3570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114696" y="1545691"/>
            <a:ext cx="115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SSA Asics</a:t>
            </a:r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 bwMode="auto">
          <a:xfrm>
            <a:off x="1667946" y="1863947"/>
            <a:ext cx="248725" cy="1686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484303" y="3797060"/>
            <a:ext cx="12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MPA Asics</a:t>
            </a:r>
            <a:endParaRPr lang="en-US" dirty="0"/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 flipV="1">
            <a:off x="2745660" y="3498745"/>
            <a:ext cx="299371" cy="3570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V="1">
            <a:off x="1114696" y="3097769"/>
            <a:ext cx="567317" cy="1516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H="1">
            <a:off x="3731771" y="1400279"/>
            <a:ext cx="251098" cy="1794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Date Placeholder 3"/>
          <p:cNvSpPr txBox="1">
            <a:spLocks/>
          </p:cNvSpPr>
          <p:nvPr/>
        </p:nvSpPr>
        <p:spPr bwMode="auto">
          <a:xfrm>
            <a:off x="914400" y="62357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9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INFN Outer Tracker module construction and integration plan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399" y="6248400"/>
            <a:ext cx="4428309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67" y="1047749"/>
            <a:ext cx="10699583" cy="5072495"/>
          </a:xfrm>
          <a:prstGeom prst="rect">
            <a:avLst/>
          </a:prstGeom>
        </p:spPr>
      </p:pic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Tracker Schedule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2249938"/>
            <a:ext cx="11548532" cy="29351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528" y="3460889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1A46E3"/>
                </a:solidFill>
              </a:rPr>
              <a:t>Perugia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9767" y="4067076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1A46E3"/>
                </a:solidFill>
              </a:rPr>
              <a:t>Catania FE</a:t>
            </a:r>
          </a:p>
          <a:p>
            <a:r>
              <a:rPr lang="en-US" sz="1000" b="1" dirty="0" smtClean="0">
                <a:solidFill>
                  <a:srgbClr val="1A46E3"/>
                </a:solidFill>
              </a:rPr>
              <a:t>Genova SH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69273" y="4352885"/>
            <a:ext cx="1026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srgbClr val="1A46E3"/>
                </a:solidFill>
              </a:rPr>
              <a:t>Perugia &amp; Bari</a:t>
            </a:r>
            <a:endParaRPr lang="en-US" sz="1000" b="1" dirty="0" smtClean="0">
              <a:solidFill>
                <a:srgbClr val="1A46E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8" y="4658032"/>
            <a:ext cx="635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smtClean="0">
                <a:solidFill>
                  <a:srgbClr val="1A46E3"/>
                </a:solidFill>
              </a:rPr>
              <a:t>Firenze </a:t>
            </a:r>
            <a:endParaRPr lang="en-US" sz="1000" b="1" dirty="0" smtClean="0">
              <a:solidFill>
                <a:srgbClr val="1A46E3"/>
              </a:solidFill>
            </a:endParaRPr>
          </a:p>
          <a:p>
            <a:r>
              <a:rPr lang="en-US" sz="1000" b="1" dirty="0" smtClean="0">
                <a:solidFill>
                  <a:srgbClr val="1A46E3"/>
                </a:solidFill>
              </a:rPr>
              <a:t>Perugia  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380" y="4990007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1A46E3"/>
                </a:solidFill>
              </a:rPr>
              <a:t>Pisa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23" name="Notched Right Arrow 22"/>
          <p:cNvSpPr/>
          <p:nvPr/>
        </p:nvSpPr>
        <p:spPr bwMode="auto">
          <a:xfrm>
            <a:off x="878710" y="4152830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4" name="Notched Right Arrow 23"/>
          <p:cNvSpPr/>
          <p:nvPr/>
        </p:nvSpPr>
        <p:spPr bwMode="auto">
          <a:xfrm>
            <a:off x="883339" y="3491571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Notched Right Arrow 24"/>
          <p:cNvSpPr/>
          <p:nvPr/>
        </p:nvSpPr>
        <p:spPr bwMode="auto">
          <a:xfrm>
            <a:off x="885780" y="4375967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Notched Right Arrow 25"/>
          <p:cNvSpPr/>
          <p:nvPr/>
        </p:nvSpPr>
        <p:spPr bwMode="auto">
          <a:xfrm>
            <a:off x="616385" y="5033077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Notched Right Arrow 26"/>
          <p:cNvSpPr/>
          <p:nvPr/>
        </p:nvSpPr>
        <p:spPr bwMode="auto">
          <a:xfrm>
            <a:off x="875220" y="4794916"/>
            <a:ext cx="201178" cy="20005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2557" y="4755996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1A46E3"/>
                </a:solidFill>
              </a:rPr>
              <a:t>Power</a:t>
            </a:r>
            <a:endParaRPr lang="en-US" sz="1000" b="1" dirty="0">
              <a:solidFill>
                <a:srgbClr val="1A46E3"/>
              </a:solidFill>
            </a:endParaRPr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10"/>
          </p:nvPr>
        </p:nvSpPr>
        <p:spPr>
          <a:xfrm>
            <a:off x="914399" y="6248400"/>
            <a:ext cx="4193177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3600" y="6248400"/>
            <a:ext cx="416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Date Placeholder 3"/>
          <p:cNvSpPr txBox="1">
            <a:spLocks/>
          </p:cNvSpPr>
          <p:nvPr/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8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271" y="1425115"/>
            <a:ext cx="1203647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rgbClr val="0000E7"/>
                </a:solidFill>
              </a:rPr>
              <a:t>The proposed CMS Phase 2 Tracker </a:t>
            </a:r>
            <a:r>
              <a:rPr lang="en-US" sz="2200" dirty="0">
                <a:solidFill>
                  <a:srgbClr val="0000E7"/>
                </a:solidFill>
              </a:rPr>
              <a:t>is very challenging </a:t>
            </a:r>
            <a:r>
              <a:rPr lang="en-US" sz="2200" dirty="0" smtClean="0">
                <a:solidFill>
                  <a:srgbClr val="0000E7"/>
                </a:solidFill>
              </a:rPr>
              <a:t>and bold project.</a:t>
            </a:r>
            <a:endParaRPr lang="en-US" sz="2200" dirty="0">
              <a:solidFill>
                <a:srgbClr val="0000E7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E7"/>
                </a:solidFill>
              </a:rPr>
              <a:t>    Entering </a:t>
            </a:r>
            <a:r>
              <a:rPr lang="en-US" sz="2200" dirty="0">
                <a:solidFill>
                  <a:srgbClr val="0000E7"/>
                </a:solidFill>
              </a:rPr>
              <a:t>into </a:t>
            </a:r>
            <a:r>
              <a:rPr lang="en-US" sz="2200" dirty="0" smtClean="0">
                <a:solidFill>
                  <a:srgbClr val="0000E7"/>
                </a:solidFill>
              </a:rPr>
              <a:t>a new </a:t>
            </a:r>
            <a:r>
              <a:rPr lang="en-US" sz="2200" dirty="0">
                <a:solidFill>
                  <a:srgbClr val="0000E7"/>
                </a:solidFill>
              </a:rPr>
              <a:t>phase focusing and </a:t>
            </a:r>
            <a:r>
              <a:rPr lang="en-US" sz="2200" dirty="0" smtClean="0">
                <a:solidFill>
                  <a:srgbClr val="0000E7"/>
                </a:solidFill>
              </a:rPr>
              <a:t>finalizing </a:t>
            </a:r>
            <a:r>
              <a:rPr lang="en-US" sz="2200" dirty="0">
                <a:solidFill>
                  <a:srgbClr val="0000E7"/>
                </a:solidFill>
              </a:rPr>
              <a:t>R&amp;D and starting some </a:t>
            </a:r>
            <a:r>
              <a:rPr lang="en-US" sz="2200" dirty="0" smtClean="0">
                <a:solidFill>
                  <a:srgbClr val="0000E7"/>
                </a:solidFill>
              </a:rPr>
              <a:t>pre-prototyping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rgbClr val="0000E7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solidFill>
                <a:srgbClr val="0000E7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00E7"/>
                </a:solidFill>
              </a:rPr>
              <a:t>TK CORE cost </a:t>
            </a:r>
            <a:r>
              <a:rPr lang="en-US" sz="2200" dirty="0" smtClean="0">
                <a:solidFill>
                  <a:srgbClr val="0000E7"/>
                </a:solidFill>
              </a:rPr>
              <a:t>estimate is about </a:t>
            </a:r>
            <a:r>
              <a:rPr lang="en-US" sz="2200" b="1" dirty="0">
                <a:solidFill>
                  <a:srgbClr val="0000E7"/>
                </a:solidFill>
              </a:rPr>
              <a:t>112 </a:t>
            </a:r>
            <a:r>
              <a:rPr lang="en-US" sz="2200" b="1" dirty="0" smtClean="0">
                <a:solidFill>
                  <a:srgbClr val="0000E7"/>
                </a:solidFill>
              </a:rPr>
              <a:t>MCHF</a:t>
            </a:r>
            <a:r>
              <a:rPr lang="en-US" sz="2200" dirty="0" smtClean="0">
                <a:solidFill>
                  <a:srgbClr val="0000E7"/>
                </a:solidFill>
              </a:rPr>
              <a:t>. </a:t>
            </a:r>
            <a:r>
              <a:rPr lang="en-US" sz="2200" b="1" dirty="0" smtClean="0">
                <a:solidFill>
                  <a:srgbClr val="0000E7"/>
                </a:solidFill>
              </a:rPr>
              <a:t>Good coverage </a:t>
            </a:r>
            <a:r>
              <a:rPr lang="en-US" sz="2200" b="1" dirty="0">
                <a:solidFill>
                  <a:srgbClr val="0000E7"/>
                </a:solidFill>
              </a:rPr>
              <a:t>by Funding </a:t>
            </a:r>
            <a:r>
              <a:rPr lang="en-US" sz="2200" b="1" dirty="0" smtClean="0">
                <a:solidFill>
                  <a:srgbClr val="0000E7"/>
                </a:solidFill>
              </a:rPr>
              <a:t>Agencies.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200" b="1" dirty="0" smtClean="0">
              <a:solidFill>
                <a:srgbClr val="0000E7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800" dirty="0">
              <a:solidFill>
                <a:srgbClr val="0000E7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200" b="1" dirty="0" smtClean="0">
                <a:solidFill>
                  <a:srgbClr val="0000E7"/>
                </a:solidFill>
              </a:rPr>
              <a:t>Sharing of construction responsibilities </a:t>
            </a:r>
            <a:r>
              <a:rPr lang="en-US" sz="2200" dirty="0" smtClean="0">
                <a:solidFill>
                  <a:srgbClr val="0000E7"/>
                </a:solidFill>
              </a:rPr>
              <a:t>among agencies ongoing and getting </a:t>
            </a:r>
            <a:r>
              <a:rPr lang="en-US" sz="2200" b="1" dirty="0" smtClean="0">
                <a:solidFill>
                  <a:srgbClr val="0000E7"/>
                </a:solidFill>
              </a:rPr>
              <a:t>well balanced</a:t>
            </a:r>
            <a:r>
              <a:rPr lang="en-US" sz="2200" dirty="0" smtClean="0">
                <a:solidFill>
                  <a:srgbClr val="0000E7"/>
                </a:solidFill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200" dirty="0">
              <a:solidFill>
                <a:srgbClr val="0000E7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E7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200" b="1" dirty="0">
                <a:solidFill>
                  <a:srgbClr val="0000E7"/>
                </a:solidFill>
              </a:rPr>
              <a:t>INFN is well placed </a:t>
            </a:r>
            <a:r>
              <a:rPr lang="en-US" sz="2200" dirty="0">
                <a:solidFill>
                  <a:srgbClr val="0000E7"/>
                </a:solidFill>
              </a:rPr>
              <a:t>in several key R&amp;D areas with </a:t>
            </a:r>
            <a:r>
              <a:rPr lang="en-US" sz="2200" b="1" dirty="0">
                <a:solidFill>
                  <a:srgbClr val="0000E7"/>
                </a:solidFill>
              </a:rPr>
              <a:t>leadership role </a:t>
            </a:r>
            <a:r>
              <a:rPr lang="en-US" sz="2200" dirty="0">
                <a:solidFill>
                  <a:srgbClr val="0000E7"/>
                </a:solidFill>
              </a:rPr>
              <a:t>and continue </a:t>
            </a:r>
            <a:r>
              <a:rPr lang="en-US" sz="2200" dirty="0" smtClean="0">
                <a:solidFill>
                  <a:srgbClr val="0000E7"/>
                </a:solidFill>
              </a:rPr>
              <a:t>to hold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E7"/>
                </a:solidFill>
              </a:rPr>
              <a:t> </a:t>
            </a:r>
            <a:r>
              <a:rPr lang="en-US" sz="2200" b="1" dirty="0" smtClean="0">
                <a:solidFill>
                  <a:srgbClr val="0000E7"/>
                </a:solidFill>
              </a:rPr>
              <a:t>   several </a:t>
            </a:r>
            <a:r>
              <a:rPr lang="en-US" sz="2200" b="1" dirty="0">
                <a:solidFill>
                  <a:srgbClr val="0000E7"/>
                </a:solidFill>
              </a:rPr>
              <a:t>high level managerial positions </a:t>
            </a:r>
            <a:r>
              <a:rPr lang="en-US" sz="2200" dirty="0">
                <a:solidFill>
                  <a:srgbClr val="0000E7"/>
                </a:solidFill>
              </a:rPr>
              <a:t>within the </a:t>
            </a:r>
            <a:r>
              <a:rPr lang="en-US" sz="2200" dirty="0" smtClean="0">
                <a:solidFill>
                  <a:srgbClr val="0000E7"/>
                </a:solidFill>
              </a:rPr>
              <a:t>Tracker.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800" dirty="0">
              <a:solidFill>
                <a:srgbClr val="0000E7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E7"/>
                </a:solidFill>
              </a:rPr>
              <a:t> </a:t>
            </a:r>
            <a:endParaRPr lang="en-US" dirty="0">
              <a:solidFill>
                <a:srgbClr val="0000E7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1066800" y="6300784"/>
            <a:ext cx="4053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1066800" y="64008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Remind: General design concept –  L1 TK Trigger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30" y="1066802"/>
            <a:ext cx="8713671" cy="4724399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>
                <a:solidFill>
                  <a:srgbClr val="0000FF"/>
                </a:solidFill>
              </a:rPr>
              <a:t>Silicon modules provide at the same time “Level-1 data” (@ 40 MHZ), and “readout data” (upon positive Level-1 trigger decision)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whole tracker sends out data at each </a:t>
            </a:r>
            <a:r>
              <a:rPr lang="en-US" dirty="0" smtClean="0"/>
              <a:t>BX</a:t>
            </a:r>
          </a:p>
          <a:p>
            <a:pPr lvl="1"/>
            <a:endParaRPr lang="en-US" sz="1300" dirty="0"/>
          </a:p>
          <a:p>
            <a:r>
              <a:rPr lang="en-US" sz="2900" dirty="0">
                <a:solidFill>
                  <a:srgbClr val="0000FF"/>
                </a:solidFill>
              </a:rPr>
              <a:t>Level-1 data require local rejection (</a:t>
            </a:r>
            <a:r>
              <a:rPr lang="en-GB" sz="2000" b="1" dirty="0"/>
              <a:t>~ </a:t>
            </a:r>
            <a:r>
              <a:rPr lang="en-US" sz="2900" dirty="0">
                <a:solidFill>
                  <a:srgbClr val="0000FF"/>
                </a:solidFill>
              </a:rPr>
              <a:t>90%) of low-p</a:t>
            </a:r>
            <a:r>
              <a:rPr lang="en-US" sz="2900" baseline="-25000" dirty="0">
                <a:solidFill>
                  <a:srgbClr val="0000FF"/>
                </a:solidFill>
              </a:rPr>
              <a:t>T</a:t>
            </a:r>
            <a:r>
              <a:rPr lang="en-US" sz="2900" dirty="0">
                <a:solidFill>
                  <a:srgbClr val="0000FF"/>
                </a:solidFill>
              </a:rPr>
              <a:t> tracks</a:t>
            </a:r>
          </a:p>
          <a:p>
            <a:pPr lvl="1"/>
            <a:r>
              <a:rPr lang="en-US" dirty="0"/>
              <a:t>To reduce the data volume, and simplify track finding @ Level-1</a:t>
            </a:r>
          </a:p>
          <a:p>
            <a:pPr lvl="1"/>
            <a:r>
              <a:rPr lang="en-US" dirty="0"/>
              <a:t>Threshold of ~ </a:t>
            </a:r>
            <a:r>
              <a:rPr lang="en-US" dirty="0" smtClean="0"/>
              <a:t>2 </a:t>
            </a:r>
            <a:r>
              <a:rPr lang="en-US" dirty="0"/>
              <a:t>GeV ⇒ </a:t>
            </a:r>
            <a:r>
              <a:rPr lang="en-US" dirty="0" smtClean="0"/>
              <a:t>reduction </a:t>
            </a:r>
            <a:r>
              <a:rPr lang="en-US" dirty="0"/>
              <a:t>of one order of magnitude or </a:t>
            </a:r>
            <a:r>
              <a:rPr lang="en-US" dirty="0" smtClean="0"/>
              <a:t>more</a:t>
            </a:r>
          </a:p>
          <a:p>
            <a:pPr lvl="1"/>
            <a:endParaRPr lang="en-US" sz="1100" dirty="0"/>
          </a:p>
          <a:p>
            <a:r>
              <a:rPr lang="en-US" sz="2900" dirty="0">
                <a:solidFill>
                  <a:srgbClr val="0000FF"/>
                </a:solidFill>
              </a:rPr>
              <a:t>Design modules with p</a:t>
            </a:r>
            <a:r>
              <a:rPr lang="en-US" sz="2900" baseline="-25000" dirty="0">
                <a:solidFill>
                  <a:srgbClr val="0000FF"/>
                </a:solidFill>
              </a:rPr>
              <a:t>T</a:t>
            </a:r>
            <a:r>
              <a:rPr lang="en-US" sz="2900" dirty="0">
                <a:solidFill>
                  <a:srgbClr val="0000FF"/>
                </a:solidFill>
              </a:rPr>
              <a:t> discrimination (“p</a:t>
            </a:r>
            <a:r>
              <a:rPr lang="en-US" sz="2900" baseline="-25000" dirty="0">
                <a:solidFill>
                  <a:srgbClr val="0000FF"/>
                </a:solidFill>
              </a:rPr>
              <a:t>T</a:t>
            </a:r>
            <a:r>
              <a:rPr lang="en-US" sz="2900" dirty="0">
                <a:solidFill>
                  <a:srgbClr val="0000FF"/>
                </a:solidFill>
              </a:rPr>
              <a:t> modules”) benefiting 4T B field</a:t>
            </a:r>
          </a:p>
          <a:p>
            <a:pPr lvl="1"/>
            <a:r>
              <a:rPr lang="en-US" dirty="0"/>
              <a:t>Correlate signals in two closely-spaced sensors</a:t>
            </a:r>
          </a:p>
          <a:p>
            <a:pPr lvl="2"/>
            <a:r>
              <a:rPr lang="en-US" dirty="0"/>
              <a:t>Exploit the strong magnetic field of </a:t>
            </a:r>
            <a:r>
              <a:rPr lang="en-US" dirty="0" smtClean="0"/>
              <a:t>CMS</a:t>
            </a:r>
          </a:p>
          <a:p>
            <a:pPr lvl="2"/>
            <a:endParaRPr lang="en-US" sz="1100" dirty="0"/>
          </a:p>
          <a:p>
            <a:r>
              <a:rPr lang="en-US" sz="2900" dirty="0">
                <a:solidFill>
                  <a:srgbClr val="0000FF"/>
                </a:solidFill>
              </a:rPr>
              <a:t>Level-1 “stubs” are processed in the back-end</a:t>
            </a:r>
          </a:p>
          <a:p>
            <a:pPr lvl="1"/>
            <a:r>
              <a:rPr lang="en-US" dirty="0"/>
              <a:t>Form Level-1 tracks, p</a:t>
            </a:r>
            <a:r>
              <a:rPr lang="en-US" baseline="-25000" dirty="0"/>
              <a:t>T</a:t>
            </a:r>
            <a:r>
              <a:rPr lang="en-US" dirty="0"/>
              <a:t> above </a:t>
            </a:r>
            <a:r>
              <a:rPr lang="en-US" dirty="0" smtClean="0"/>
              <a:t>~ 2 </a:t>
            </a:r>
            <a:r>
              <a:rPr lang="en-US" dirty="0"/>
              <a:t>GeV</a:t>
            </a:r>
          </a:p>
          <a:p>
            <a:pPr lvl="2"/>
            <a:r>
              <a:rPr lang="en-US" dirty="0"/>
              <a:t>To be used to improve different trigger channels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G.M</a:t>
            </a:r>
            <a:r>
              <a:rPr lang="en-US" b="1" dirty="0">
                <a:solidFill>
                  <a:srgbClr val="0000FF"/>
                </a:solidFill>
              </a:rPr>
              <a:t>. Bilei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1" y="5105400"/>
            <a:ext cx="4141493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101" y="3492501"/>
            <a:ext cx="2514600" cy="1651000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3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0" y="304800"/>
            <a:ext cx="9664700" cy="457200"/>
          </a:xfrm>
        </p:spPr>
        <p:txBody>
          <a:bodyPr/>
          <a:lstStyle/>
          <a:p>
            <a:r>
              <a:rPr lang="en-GB" sz="2400" dirty="0"/>
              <a:t>Outer Tracker P</a:t>
            </a:r>
            <a:r>
              <a:rPr lang="en-GB" sz="2400" baseline="-25000" dirty="0"/>
              <a:t> T </a:t>
            </a:r>
            <a:r>
              <a:rPr lang="en-GB" sz="2400" dirty="0"/>
              <a:t>modules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6762" r="-16762"/>
          <a:stretch>
            <a:fillRect/>
          </a:stretch>
        </p:blipFill>
        <p:spPr>
          <a:xfrm>
            <a:off x="381000" y="878211"/>
            <a:ext cx="10134600" cy="536537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G.M. 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209800" y="6248400"/>
            <a:ext cx="2819400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6477000" y="1143000"/>
            <a:ext cx="2019300" cy="32440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477000" y="1467404"/>
            <a:ext cx="2019300" cy="324404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1795046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</a:rPr>
              <a:t># 2S modules = 7680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7083" y="3581400"/>
            <a:ext cx="2040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70C0"/>
                </a:solidFill>
              </a:rPr>
              <a:t># PS modules = 5616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00" y="327660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</a:rPr>
              <a:t># OT Modules = 13.296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</a:rPr>
              <a:t>Area = 192 m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Silicon Sensors</a:t>
            </a:r>
          </a:p>
        </p:txBody>
      </p:sp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Inner Tracker Pixel modules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</a:t>
            </a:r>
          </a:p>
          <a:p>
            <a:pPr>
              <a:defRPr/>
            </a:pPr>
            <a:r>
              <a:rPr lang="en-US" dirty="0" smtClean="0"/>
              <a:t> G.M. </a:t>
            </a:r>
            <a:r>
              <a:rPr lang="en-US" dirty="0" err="1" smtClean="0"/>
              <a:t>Bilei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4488" y="6264442"/>
            <a:ext cx="1905000" cy="457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411" y="3009900"/>
            <a:ext cx="3367107" cy="2185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0601"/>
            <a:ext cx="5181600" cy="617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762000"/>
            <a:ext cx="3429000" cy="7411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8279" y="3962401"/>
            <a:ext cx="299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Pixel Modules 1x2 PROC in </a:t>
            </a:r>
          </a:p>
          <a:p>
            <a:r>
              <a:rPr lang="en-US" b="1" dirty="0">
                <a:solidFill>
                  <a:srgbClr val="008000"/>
                </a:solidFill>
              </a:rPr>
              <a:t>Layers 1&amp;2 and Rings 1&amp;2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854936"/>
            <a:ext cx="2584400" cy="18948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36036" y="5791201"/>
            <a:ext cx="5746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9B0B"/>
                </a:solidFill>
              </a:rPr>
              <a:t>Pixel Modules 2x2 PROC in </a:t>
            </a:r>
          </a:p>
          <a:p>
            <a:r>
              <a:rPr lang="en-US" b="1" dirty="0">
                <a:solidFill>
                  <a:srgbClr val="FF9B0B"/>
                </a:solidFill>
              </a:rPr>
              <a:t>Layers 3&amp;4 and Rings 3&amp;4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788" y="4662440"/>
            <a:ext cx="2565412" cy="18145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10401" y="2514208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53D"/>
                </a:solidFill>
              </a:rPr>
              <a:t>Exploited view 1x2 </a:t>
            </a:r>
            <a:r>
              <a:rPr lang="en-US" b="1" dirty="0" smtClean="0">
                <a:solidFill>
                  <a:srgbClr val="00853D"/>
                </a:solidFill>
              </a:rPr>
              <a:t>PROC Module</a:t>
            </a:r>
            <a:endParaRPr lang="en-US" b="1" dirty="0">
              <a:solidFill>
                <a:srgbClr val="00853D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53490" y="1605067"/>
            <a:ext cx="979551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b="1" dirty="0">
                <a:solidFill>
                  <a:srgbClr val="0000FF"/>
                </a:solidFill>
              </a:rPr>
              <a:t># Inner Tracker </a:t>
            </a:r>
            <a:r>
              <a:rPr lang="en-GB" b="1" dirty="0" smtClean="0">
                <a:solidFill>
                  <a:srgbClr val="0000FF"/>
                </a:solidFill>
              </a:rPr>
              <a:t>Modules: </a:t>
            </a:r>
            <a:r>
              <a:rPr lang="en-GB" b="1" dirty="0">
                <a:solidFill>
                  <a:srgbClr val="0000FF"/>
                </a:solidFill>
              </a:rPr>
              <a:t>4.352 and ~ 5 m</a:t>
            </a:r>
            <a:r>
              <a:rPr lang="en-GB" b="1" baseline="30000" dirty="0">
                <a:solidFill>
                  <a:srgbClr val="0000FF"/>
                </a:solidFill>
              </a:rPr>
              <a:t>2</a:t>
            </a:r>
            <a:r>
              <a:rPr lang="en-GB" b="1" dirty="0">
                <a:solidFill>
                  <a:srgbClr val="0000FF"/>
                </a:solidFill>
              </a:rPr>
              <a:t> Pixel silicon sensors</a:t>
            </a:r>
          </a:p>
          <a:p>
            <a:pPr lvl="1"/>
            <a:r>
              <a:rPr lang="en-GB" b="1" dirty="0">
                <a:solidFill>
                  <a:srgbClr val="0000FF"/>
                </a:solidFill>
              </a:rPr>
              <a:t>Small pixels: 25x100um</a:t>
            </a:r>
            <a:r>
              <a:rPr lang="en-GB" b="1" baseline="30000" dirty="0">
                <a:solidFill>
                  <a:srgbClr val="0000FF"/>
                </a:solidFill>
              </a:rPr>
              <a:t>2</a:t>
            </a:r>
            <a:r>
              <a:rPr lang="en-GB" b="1" dirty="0">
                <a:solidFill>
                  <a:srgbClr val="0000FF"/>
                </a:solidFill>
              </a:rPr>
              <a:t> or 50x50um</a:t>
            </a:r>
            <a:r>
              <a:rPr lang="en-GB" b="1" baseline="30000" dirty="0">
                <a:solidFill>
                  <a:srgbClr val="0000FF"/>
                </a:solidFill>
              </a:rPr>
              <a:t>2</a:t>
            </a:r>
            <a:r>
              <a:rPr lang="en-GB" b="1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GB" b="1" dirty="0">
                <a:solidFill>
                  <a:srgbClr val="0000FF"/>
                </a:solidFill>
              </a:rPr>
              <a:t>Large </a:t>
            </a:r>
            <a:r>
              <a:rPr lang="en-GB" b="1" dirty="0" smtClean="0">
                <a:solidFill>
                  <a:srgbClr val="0000FF"/>
                </a:solidFill>
              </a:rPr>
              <a:t>Pixel Readout Chip (PROC): </a:t>
            </a:r>
            <a:r>
              <a:rPr lang="en-GB" b="1" dirty="0">
                <a:solidFill>
                  <a:srgbClr val="0000FF"/>
                </a:solidFill>
              </a:rPr>
              <a:t>~ 1.6 cm x 2 cm and ~ 144.000 </a:t>
            </a:r>
            <a:r>
              <a:rPr lang="en-GB" b="1" dirty="0" smtClean="0">
                <a:solidFill>
                  <a:srgbClr val="0000FF"/>
                </a:solidFill>
              </a:rPr>
              <a:t>pixels/PROC. </a:t>
            </a:r>
          </a:p>
          <a:p>
            <a:pPr lvl="1"/>
            <a:r>
              <a:rPr lang="en-GB" b="1" dirty="0" smtClean="0">
                <a:solidFill>
                  <a:srgbClr val="0000FF"/>
                </a:solidFill>
              </a:rPr>
              <a:t>Only 2 type of modules 1x2 and 2x2 PROC</a:t>
            </a:r>
            <a:endParaRPr lang="en-GB" b="1" dirty="0">
              <a:solidFill>
                <a:srgbClr val="0000FF"/>
              </a:solidFill>
            </a:endParaRPr>
          </a:p>
          <a:p>
            <a:pPr lvl="1"/>
            <a:r>
              <a:rPr lang="en-GB" sz="1400" dirty="0"/>
              <a:t> </a:t>
            </a:r>
            <a:endParaRPr lang="en-US" dirty="0"/>
          </a:p>
        </p:txBody>
      </p:sp>
      <p:sp>
        <p:nvSpPr>
          <p:cNvPr id="18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0" y="228600"/>
            <a:ext cx="9613900" cy="457200"/>
          </a:xfrm>
        </p:spPr>
        <p:txBody>
          <a:bodyPr/>
          <a:lstStyle/>
          <a:p>
            <a:r>
              <a:rPr lang="en-GB" sz="2400" dirty="0"/>
              <a:t>Overview Inner Tracker </a:t>
            </a:r>
            <a:r>
              <a:rPr lang="en-GB" sz="2400" dirty="0" smtClean="0"/>
              <a:t>INFN progress </a:t>
            </a:r>
            <a:r>
              <a:rPr lang="en-GB" sz="2400" dirty="0"/>
              <a:t>and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966" y="1143000"/>
            <a:ext cx="8736362" cy="5105400"/>
          </a:xfrm>
        </p:spPr>
        <p:txBody>
          <a:bodyPr/>
          <a:lstStyle/>
          <a:p>
            <a:pPr marL="0" indent="0">
              <a:buNone/>
            </a:pPr>
            <a:endParaRPr lang="en-GB" sz="1400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400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400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</a:endParaRPr>
          </a:p>
          <a:p>
            <a:pPr marL="685118" lvl="1" indent="-285750"/>
            <a:endParaRPr lang="en-GB" sz="2000" dirty="0"/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</a:rPr>
              <a:t>   </a:t>
            </a:r>
          </a:p>
          <a:p>
            <a:pPr marL="399368" lvl="1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</a:endParaRPr>
          </a:p>
          <a:p>
            <a:pPr lvl="1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24600"/>
            <a:ext cx="1905000" cy="4572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67505B07-B3DF-4EEB-A6F4-55079E08AD4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2800" y="850901"/>
            <a:ext cx="112903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dirty="0">
              <a:solidFill>
                <a:srgbClr val="0000FF"/>
              </a:solidFill>
            </a:endParaRPr>
          </a:p>
          <a:p>
            <a:pPr marL="0" lvl="1"/>
            <a:r>
              <a:rPr lang="en-GB" sz="2000" b="1" dirty="0">
                <a:solidFill>
                  <a:srgbClr val="0000FF"/>
                </a:solidFill>
              </a:rPr>
              <a:t>Silicon Pixel sensors (planar&amp;3D) </a:t>
            </a:r>
            <a:r>
              <a:rPr lang="en-US" b="1" dirty="0">
                <a:solidFill>
                  <a:srgbClr val="FF0000"/>
                </a:solidFill>
                <a:ea typeface="Candara" charset="0"/>
                <a:cs typeface="Candara" charset="0"/>
              </a:rPr>
              <a:t>Firenze, Pisa, </a:t>
            </a:r>
            <a:r>
              <a:rPr lang="en-US" b="1" dirty="0" err="1">
                <a:solidFill>
                  <a:srgbClr val="FF0000"/>
                </a:solidFill>
                <a:ea typeface="Candara" charset="0"/>
                <a:cs typeface="Candara" charset="0"/>
              </a:rPr>
              <a:t>Mi</a:t>
            </a:r>
            <a:r>
              <a:rPr lang="en-US" b="1" dirty="0">
                <a:solidFill>
                  <a:srgbClr val="FF0000"/>
                </a:solidFill>
                <a:ea typeface="Candara" charset="0"/>
                <a:cs typeface="Candara" charset="0"/>
              </a:rPr>
              <a:t>-Bicocca, Torino, Perugia, Bari</a:t>
            </a:r>
          </a:p>
          <a:p>
            <a:pPr marL="0" lvl="1"/>
            <a:r>
              <a:rPr lang="en-GB" b="1" dirty="0">
                <a:solidFill>
                  <a:srgbClr val="0000FF"/>
                </a:solidFill>
              </a:rPr>
              <a:t>       </a:t>
            </a:r>
            <a:r>
              <a:rPr lang="en-US" dirty="0">
                <a:ea typeface="Candara" charset="0"/>
                <a:cs typeface="Candara" charset="0"/>
              </a:rPr>
              <a:t>Few submissions processed and others planned, to select technologies and configurations</a:t>
            </a:r>
          </a:p>
          <a:p>
            <a:pPr marL="0" lvl="1"/>
            <a:r>
              <a:rPr lang="en-US" dirty="0">
                <a:ea typeface="Candara" charset="0"/>
                <a:cs typeface="Candara" charset="0"/>
              </a:rPr>
              <a:t>       FBK Planar and 3D sensors Beam Tested. Very good </a:t>
            </a:r>
            <a:r>
              <a:rPr lang="en-US" dirty="0" smtClean="0">
                <a:ea typeface="Candara" charset="0"/>
                <a:cs typeface="Candara" charset="0"/>
              </a:rPr>
              <a:t>results. Decision on technology 3D vs planar summer 2019</a:t>
            </a:r>
            <a:endParaRPr lang="en-GB" sz="800" b="1" dirty="0">
              <a:solidFill>
                <a:srgbClr val="0000FF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GB" sz="800" b="1" dirty="0">
              <a:solidFill>
                <a:srgbClr val="0000FF"/>
              </a:solidFill>
            </a:endParaRPr>
          </a:p>
          <a:p>
            <a:pPr marL="0" lvl="1"/>
            <a:r>
              <a:rPr lang="en-GB" sz="2000" b="1" dirty="0">
                <a:solidFill>
                  <a:srgbClr val="0000FF"/>
                </a:solidFill>
              </a:rPr>
              <a:t>PROC Chip – RD53 and Chipix65 </a:t>
            </a:r>
            <a:r>
              <a:rPr lang="en-GB" b="1" dirty="0">
                <a:solidFill>
                  <a:srgbClr val="FF0000"/>
                </a:solidFill>
              </a:rPr>
              <a:t>Torino, </a:t>
            </a:r>
            <a:r>
              <a:rPr lang="en-US" b="1" dirty="0">
                <a:solidFill>
                  <a:srgbClr val="FF0000"/>
                </a:solidFill>
              </a:rPr>
              <a:t>Bari, Pavia, </a:t>
            </a:r>
            <a:r>
              <a:rPr lang="en-US" b="1" dirty="0" err="1">
                <a:solidFill>
                  <a:srgbClr val="FF0000"/>
                </a:solidFill>
              </a:rPr>
              <a:t>Padova</a:t>
            </a:r>
            <a:r>
              <a:rPr lang="en-US" b="1" dirty="0">
                <a:solidFill>
                  <a:srgbClr val="FF0000"/>
                </a:solidFill>
              </a:rPr>
              <a:t>, Perugia, Pisa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</a:p>
          <a:p>
            <a:pPr marL="0" lvl="1"/>
            <a:r>
              <a:rPr lang="en-GB" sz="2000" b="1" dirty="0">
                <a:solidFill>
                  <a:srgbClr val="FF0000"/>
                </a:solidFill>
              </a:rPr>
              <a:t>     </a:t>
            </a:r>
            <a:r>
              <a:rPr lang="en-US" dirty="0"/>
              <a:t>Developments of 2 Analog FE, IP blocks, digital architecture, verification environment and </a:t>
            </a:r>
            <a:r>
              <a:rPr lang="en-US" dirty="0" smtClean="0"/>
              <a:t>simulations,  </a:t>
            </a:r>
          </a:p>
          <a:p>
            <a:pPr marL="0" lvl="1"/>
            <a:r>
              <a:rPr lang="en-US" dirty="0"/>
              <a:t> </a:t>
            </a:r>
            <a:r>
              <a:rPr lang="en-US" dirty="0" smtClean="0"/>
              <a:t>     characterization </a:t>
            </a:r>
            <a:r>
              <a:rPr lang="en-US" dirty="0"/>
              <a:t>of radiation hardness</a:t>
            </a:r>
          </a:p>
          <a:p>
            <a:pPr marL="0" lvl="1"/>
            <a:r>
              <a:rPr lang="en-US" b="1" dirty="0"/>
              <a:t>      </a:t>
            </a:r>
            <a:r>
              <a:rPr lang="en-US" dirty="0" smtClean="0"/>
              <a:t>CHIPIX65 </a:t>
            </a:r>
            <a:r>
              <a:rPr lang="en-US" dirty="0"/>
              <a:t>INFN ROC demonstrator (64x64 pixel matrix) has shown very good results.</a:t>
            </a:r>
          </a:p>
          <a:p>
            <a:pPr marL="0" lvl="1"/>
            <a:r>
              <a:rPr lang="en-US" dirty="0"/>
              <a:t>      </a:t>
            </a:r>
            <a:r>
              <a:rPr lang="en-US" dirty="0" smtClean="0"/>
              <a:t>Good </a:t>
            </a:r>
            <a:r>
              <a:rPr lang="en-US" dirty="0"/>
              <a:t>rad tolerance </a:t>
            </a:r>
            <a:r>
              <a:rPr lang="en-US" dirty="0" smtClean="0"/>
              <a:t>tested up </a:t>
            </a:r>
            <a:r>
              <a:rPr lang="en-US" dirty="0"/>
              <a:t>to </a:t>
            </a:r>
            <a:r>
              <a:rPr lang="en-US" dirty="0" smtClean="0"/>
              <a:t>630 </a:t>
            </a:r>
            <a:r>
              <a:rPr lang="en-US" dirty="0" err="1"/>
              <a:t>Mrad</a:t>
            </a:r>
            <a:r>
              <a:rPr lang="en-US" dirty="0"/>
              <a:t> </a:t>
            </a:r>
            <a:r>
              <a:rPr lang="en-US" dirty="0" smtClean="0"/>
              <a:t>(and </a:t>
            </a:r>
            <a:r>
              <a:rPr lang="en-US" dirty="0"/>
              <a:t>possibly </a:t>
            </a:r>
            <a:r>
              <a:rPr lang="en-US" dirty="0" smtClean="0"/>
              <a:t>more)</a:t>
            </a:r>
            <a:endParaRPr lang="en-US" dirty="0"/>
          </a:p>
          <a:p>
            <a:r>
              <a:rPr lang="en-US" dirty="0"/>
              <a:t>      </a:t>
            </a:r>
            <a:r>
              <a:rPr lang="en-US" dirty="0" smtClean="0"/>
              <a:t>Strong </a:t>
            </a:r>
            <a:r>
              <a:rPr lang="en-US" dirty="0"/>
              <a:t>INFN contribution to RD53 project. </a:t>
            </a:r>
            <a:r>
              <a:rPr lang="en-US" dirty="0" smtClean="0"/>
              <a:t>RD53A </a:t>
            </a:r>
            <a:r>
              <a:rPr lang="en-US" dirty="0"/>
              <a:t>prototype in </a:t>
            </a:r>
            <a:r>
              <a:rPr lang="en-US" dirty="0" smtClean="0"/>
              <a:t>delivery</a:t>
            </a:r>
            <a:r>
              <a:rPr lang="en-US" dirty="0"/>
              <a:t> </a:t>
            </a:r>
            <a:r>
              <a:rPr lang="en-US" dirty="0" smtClean="0"/>
              <a:t>these days</a:t>
            </a:r>
            <a:endParaRPr lang="en-US" sz="800" dirty="0"/>
          </a:p>
          <a:p>
            <a:r>
              <a:rPr lang="en-US" sz="2000" b="1" dirty="0">
                <a:solidFill>
                  <a:srgbClr val="0000FF"/>
                </a:solidFill>
                <a:ea typeface="Candara" charset="0"/>
                <a:cs typeface="Candara" charset="0"/>
              </a:rPr>
              <a:t>Pixel modules </a:t>
            </a:r>
            <a:r>
              <a:rPr lang="en-US" b="1" dirty="0">
                <a:solidFill>
                  <a:srgbClr val="FF0000"/>
                </a:solidFill>
                <a:ea typeface="Candara" charset="0"/>
                <a:cs typeface="Candara" charset="0"/>
              </a:rPr>
              <a:t>Firenze, Pisa</a:t>
            </a:r>
            <a:r>
              <a:rPr lang="en-US" b="1" dirty="0">
                <a:solidFill>
                  <a:srgbClr val="000000"/>
                </a:solidFill>
                <a:ea typeface="Candara" charset="0"/>
                <a:cs typeface="Candara" charset="0"/>
              </a:rPr>
              <a:t> </a:t>
            </a:r>
            <a:endParaRPr lang="en-US" b="1" dirty="0">
              <a:solidFill>
                <a:srgbClr val="0000FF"/>
              </a:solidFill>
              <a:ea typeface="Candara" charset="0"/>
              <a:cs typeface="Candara" charset="0"/>
            </a:endParaRPr>
          </a:p>
          <a:p>
            <a:pPr marL="0" lvl="1"/>
            <a:r>
              <a:rPr lang="en-US" dirty="0"/>
              <a:t>      Design and simulation started. Prototype activity will start as soon as ROC chip from RD53 </a:t>
            </a:r>
            <a:r>
              <a:rPr lang="en-US" dirty="0" smtClean="0"/>
              <a:t>will </a:t>
            </a:r>
            <a:r>
              <a:rPr lang="en-US" dirty="0"/>
              <a:t>become available </a:t>
            </a:r>
          </a:p>
          <a:p>
            <a:pPr marL="0" lvl="1"/>
            <a:r>
              <a:rPr lang="en-US" sz="800" dirty="0"/>
              <a:t> </a:t>
            </a:r>
            <a:endParaRPr lang="en-GB" sz="800" dirty="0">
              <a:solidFill>
                <a:srgbClr val="0000FF"/>
              </a:solidFill>
            </a:endParaRPr>
          </a:p>
          <a:p>
            <a:r>
              <a:rPr lang="en-US" sz="2000" b="1" dirty="0">
                <a:solidFill>
                  <a:srgbClr val="0000FF"/>
                </a:solidFill>
                <a:ea typeface="Candara" charset="0"/>
                <a:cs typeface="Candara" charset="0"/>
              </a:rPr>
              <a:t>Serial Power distribution </a:t>
            </a:r>
            <a:r>
              <a:rPr lang="en-US" b="1" dirty="0">
                <a:solidFill>
                  <a:srgbClr val="FF0000"/>
                </a:solidFill>
                <a:ea typeface="Candara" charset="0"/>
                <a:cs typeface="Candara" charset="0"/>
              </a:rPr>
              <a:t>Firenze</a:t>
            </a:r>
            <a:r>
              <a:rPr lang="en-US" b="1" dirty="0">
                <a:solidFill>
                  <a:srgbClr val="000000"/>
                </a:solidFill>
                <a:ea typeface="Candara" charset="0"/>
                <a:cs typeface="Candara" charset="0"/>
              </a:rPr>
              <a:t> </a:t>
            </a:r>
            <a:endParaRPr lang="en-US" b="1" dirty="0">
              <a:solidFill>
                <a:srgbClr val="0000FF"/>
              </a:solidFill>
              <a:ea typeface="Candara" charset="0"/>
              <a:cs typeface="Candara" charset="0"/>
            </a:endParaRPr>
          </a:p>
          <a:p>
            <a:r>
              <a:rPr lang="en-US" dirty="0">
                <a:ea typeface="Candara" charset="0"/>
                <a:cs typeface="Candara" charset="0"/>
              </a:rPr>
              <a:t>       Serial powering test setup operational (for now with FEI4). Shunt LDO regulator IP block prototype  </a:t>
            </a:r>
          </a:p>
          <a:p>
            <a:r>
              <a:rPr lang="en-US" dirty="0">
                <a:ea typeface="Candara" charset="0"/>
                <a:cs typeface="Candara" charset="0"/>
              </a:rPr>
              <a:t>       working well (RD53). System studies and test with current source CAEN prototype ongoing </a:t>
            </a:r>
          </a:p>
          <a:p>
            <a:pPr marL="285750" indent="-285750">
              <a:buFont typeface="Arial"/>
              <a:buChar char="•"/>
            </a:pPr>
            <a:endParaRPr lang="en-US" sz="800" dirty="0">
              <a:ea typeface="Candara" charset="0"/>
              <a:cs typeface="Candara" charset="0"/>
            </a:endParaRPr>
          </a:p>
          <a:p>
            <a:r>
              <a:rPr lang="en-US" sz="2000" b="1" dirty="0">
                <a:solidFill>
                  <a:schemeClr val="accent2"/>
                </a:solidFill>
                <a:ea typeface="Candara" charset="0"/>
                <a:cs typeface="Candara" charset="0"/>
              </a:rPr>
              <a:t>Barrel Mechanics </a:t>
            </a:r>
            <a:r>
              <a:rPr lang="en-US" b="1" dirty="0">
                <a:solidFill>
                  <a:srgbClr val="FF0000"/>
                </a:solidFill>
                <a:ea typeface="Candara" charset="0"/>
                <a:cs typeface="Candara" charset="0"/>
              </a:rPr>
              <a:t>Pisa, Torino</a:t>
            </a:r>
          </a:p>
          <a:p>
            <a:r>
              <a:rPr lang="en-US" dirty="0">
                <a:ea typeface="Candara" charset="0"/>
                <a:cs typeface="Candara" charset="0"/>
              </a:rPr>
              <a:t>       Design and studies </a:t>
            </a:r>
            <a:r>
              <a:rPr lang="en-US" dirty="0" smtClean="0">
                <a:ea typeface="Candara" charset="0"/>
                <a:cs typeface="Candara" charset="0"/>
              </a:rPr>
              <a:t>are progressing in Pisa.</a:t>
            </a:r>
            <a:endParaRPr lang="en-US" dirty="0">
              <a:ea typeface="Candara" charset="0"/>
              <a:cs typeface="Candara" charset="0"/>
            </a:endParaRPr>
          </a:p>
          <a:p>
            <a:endParaRPr lang="en-US" sz="800" dirty="0">
              <a:ea typeface="Candara" charset="0"/>
              <a:cs typeface="Candara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248400"/>
            <a:ext cx="3124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      </a:t>
            </a:r>
          </a:p>
          <a:p>
            <a:pPr>
              <a:defRPr/>
            </a:pPr>
            <a:r>
              <a:rPr lang="en-US" dirty="0" smtClean="0"/>
              <a:t>G.M. Bilei</a:t>
            </a:r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399" y="6248400"/>
            <a:ext cx="4193177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Italia Pavia, 29 Nov. 2017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173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399" y="6248400"/>
            <a:ext cx="4193177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Italia Pavia, 29 Nov. 2017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17983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434" y="1092200"/>
            <a:ext cx="767536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CHIPIX65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399" y="6248400"/>
            <a:ext cx="4193177" cy="457200"/>
          </a:xfr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G.M. </a:t>
            </a:r>
            <a:r>
              <a:rPr lang="en-US" dirty="0" err="1" smtClean="0">
                <a:solidFill>
                  <a:srgbClr val="000000"/>
                </a:solidFill>
              </a:rPr>
              <a:t>Bilei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fld id="{67505B07-B3DF-4EEB-A6F4-55079E08AD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/>
        </p:nvSpPr>
        <p:spPr bwMode="auto">
          <a:xfrm>
            <a:off x="914400" y="62484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55" y="1955800"/>
            <a:ext cx="3565835" cy="341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286" y="1955800"/>
            <a:ext cx="7747000" cy="36554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800" y="11938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A46E3"/>
                </a:solidFill>
              </a:rPr>
              <a:t>Excellent results from the INFN Pixel Readout Chip (CHIPIX65) precursor of RD53A Readout Chip</a:t>
            </a:r>
          </a:p>
          <a:p>
            <a:r>
              <a:rPr lang="en-US" sz="2000" dirty="0">
                <a:solidFill>
                  <a:srgbClr val="1A46E3"/>
                </a:solidFill>
              </a:rPr>
              <a:t>G</a:t>
            </a:r>
            <a:r>
              <a:rPr lang="en-US" sz="2000" dirty="0" smtClean="0">
                <a:solidFill>
                  <a:srgbClr val="1A46E3"/>
                </a:solidFill>
              </a:rPr>
              <a:t>ood performance also after irradiation (tested up to 630 </a:t>
            </a:r>
            <a:r>
              <a:rPr lang="en-US" sz="2000" dirty="0" err="1" smtClean="0">
                <a:solidFill>
                  <a:srgbClr val="1A46E3"/>
                </a:solidFill>
              </a:rPr>
              <a:t>Mrad</a:t>
            </a:r>
            <a:r>
              <a:rPr lang="en-US" sz="2000" dirty="0" smtClean="0">
                <a:solidFill>
                  <a:srgbClr val="1A46E3"/>
                </a:solidFill>
              </a:rPr>
              <a:t>)  </a:t>
            </a:r>
            <a:endParaRPr lang="en-US" sz="2000" dirty="0">
              <a:solidFill>
                <a:srgbClr val="1A46E3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1066800" y="6337300"/>
            <a:ext cx="375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3" tIns="45642" rIns="91283" bIns="45642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2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CMS </a:t>
            </a:r>
            <a:r>
              <a:rPr lang="en-US" smtClean="0">
                <a:solidFill>
                  <a:srgbClr val="000000"/>
                </a:solidFill>
              </a:rPr>
              <a:t>Italia </a:t>
            </a:r>
            <a:r>
              <a:rPr lang="en-US" smtClean="0">
                <a:solidFill>
                  <a:srgbClr val="000000"/>
                </a:solidFill>
              </a:rPr>
              <a:t>Piacenza </a:t>
            </a:r>
            <a:r>
              <a:rPr lang="en-US" dirty="0" smtClean="0">
                <a:solidFill>
                  <a:srgbClr val="000000"/>
                </a:solidFill>
              </a:rPr>
              <a:t>29 Nov.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15009</TotalTime>
  <Words>1951</Words>
  <Application>Microsoft Macintosh PowerPoint</Application>
  <PresentationFormat>Widescreen</PresentationFormat>
  <Paragraphs>409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Calibri</vt:lpstr>
      <vt:lpstr>Calibri Light</vt:lpstr>
      <vt:lpstr>Candara</vt:lpstr>
      <vt:lpstr>Times New Roman</vt:lpstr>
      <vt:lpstr>Arial</vt:lpstr>
      <vt:lpstr>Default Design</vt:lpstr>
      <vt:lpstr>1_Default Design</vt:lpstr>
      <vt:lpstr>2_Default Design</vt:lpstr>
      <vt:lpstr>3_Default Design</vt:lpstr>
      <vt:lpstr>Custom Design</vt:lpstr>
      <vt:lpstr>4_Default Design</vt:lpstr>
      <vt:lpstr>5_Default Design</vt:lpstr>
      <vt:lpstr>PowerPoint Presentation</vt:lpstr>
      <vt:lpstr>Tracker layout in the TDR</vt:lpstr>
      <vt:lpstr>Remind: General design concept –  L1 TK Trigger</vt:lpstr>
      <vt:lpstr>Outer Tracker P T modules</vt:lpstr>
      <vt:lpstr>Inner Tracker Pixel modules</vt:lpstr>
      <vt:lpstr>Overview Inner Tracker INFN progress and plan</vt:lpstr>
      <vt:lpstr>PowerPoint Presentation</vt:lpstr>
      <vt:lpstr>PowerPoint Presentation</vt:lpstr>
      <vt:lpstr>Results from CHIPIX65 </vt:lpstr>
      <vt:lpstr>PowerPoint Presentation</vt:lpstr>
      <vt:lpstr>Proposed INFN Inner Tracker (IT) Phase 2 construction</vt:lpstr>
      <vt:lpstr>INFN Inner Tracker Pixel Module construction and Integration plan</vt:lpstr>
      <vt:lpstr>Inner Tracker Pixel modules</vt:lpstr>
      <vt:lpstr>Inner Tracker Schedule</vt:lpstr>
      <vt:lpstr> Overview Outer Tracker INFN progress and plan </vt:lpstr>
      <vt:lpstr>Outer Tracker Si Sensors Status</vt:lpstr>
      <vt:lpstr>Outer Tracker modules status</vt:lpstr>
      <vt:lpstr>Track L1 Trigger  </vt:lpstr>
      <vt:lpstr>Proposed INFN Outer Tracker (OT) Phase 2 construction</vt:lpstr>
      <vt:lpstr>Proposed INFN contribution to Outer Tracker PS modules</vt:lpstr>
      <vt:lpstr>INFN Outer Tracker module construction and integration plan</vt:lpstr>
      <vt:lpstr>Outer Tracker Schedule</vt:lpstr>
      <vt:lpstr>Summary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gianperugia@gmail.com</dc:creator>
  <cp:lastModifiedBy>Microsoft Office User</cp:lastModifiedBy>
  <cp:revision>236</cp:revision>
  <cp:lastPrinted>2017-09-05T12:54:09Z</cp:lastPrinted>
  <dcterms:created xsi:type="dcterms:W3CDTF">2017-08-21T10:30:43Z</dcterms:created>
  <dcterms:modified xsi:type="dcterms:W3CDTF">2017-11-29T16:06:25Z</dcterms:modified>
</cp:coreProperties>
</file>