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9" r:id="rId2"/>
    <p:sldId id="320" r:id="rId3"/>
    <p:sldId id="322" r:id="rId4"/>
    <p:sldId id="256" r:id="rId5"/>
    <p:sldId id="304" r:id="rId6"/>
    <p:sldId id="313" r:id="rId7"/>
    <p:sldId id="297" r:id="rId8"/>
    <p:sldId id="314" r:id="rId9"/>
    <p:sldId id="325" r:id="rId10"/>
    <p:sldId id="343" r:id="rId11"/>
    <p:sldId id="316" r:id="rId12"/>
    <p:sldId id="341" r:id="rId13"/>
    <p:sldId id="342" r:id="rId14"/>
    <p:sldId id="340" r:id="rId15"/>
    <p:sldId id="301" r:id="rId16"/>
    <p:sldId id="300" r:id="rId17"/>
    <p:sldId id="295" r:id="rId18"/>
    <p:sldId id="263" r:id="rId19"/>
    <p:sldId id="261" r:id="rId20"/>
    <p:sldId id="269" r:id="rId21"/>
    <p:sldId id="270" r:id="rId22"/>
    <p:sldId id="302" r:id="rId23"/>
    <p:sldId id="315" r:id="rId24"/>
    <p:sldId id="290" r:id="rId25"/>
    <p:sldId id="303" r:id="rId26"/>
    <p:sldId id="345" r:id="rId27"/>
    <p:sldId id="346" r:id="rId28"/>
    <p:sldId id="327" r:id="rId29"/>
    <p:sldId id="310" r:id="rId30"/>
    <p:sldId id="34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0" autoAdjust="0"/>
    <p:restoredTop sz="94660"/>
  </p:normalViewPr>
  <p:slideViewPr>
    <p:cSldViewPr snapToGrid="0" snapToObjects="1">
      <p:cViewPr>
        <p:scale>
          <a:sx n="68" d="100"/>
          <a:sy n="68" d="100"/>
        </p:scale>
        <p:origin x="-1776" y="10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51101-D69E-3940-AFAE-63BAFD8E43B5}" type="datetimeFigureOut">
              <a:rPr lang="en-US" smtClean="0"/>
              <a:t>29/11/17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E0656-1FB5-D24D-B3BD-0CD679438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343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43312-0A23-AC4D-BC99-68D519FE472B}" type="datetimeFigureOut">
              <a:rPr lang="en-US" smtClean="0"/>
              <a:t>29/11/17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72C86-49D4-2B44-96B8-C9ED6EFCD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601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2C86-49D4-2B44-96B8-C9ED6EFCD6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7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2C86-49D4-2B44-96B8-C9ED6EFCD6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62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2C86-49D4-2B44-96B8-C9ED6EFCD6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72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A83-9A01-B741-9076-CFBA998816A9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5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5A153-1181-E14A-A4E3-F7332E71A230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3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62AA-78B7-2B43-860D-710E7F3E8165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9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1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ADD5-D0D3-3845-A3F4-8B01DF155343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1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2928-AE76-2143-A47C-86CC9AF9E6E4}" type="datetime1">
              <a:rPr lang="it-IT" smtClean="0"/>
              <a:t>29/11/17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9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186D-34E5-E943-80E3-F659C553F0EB}" type="datetime1">
              <a:rPr lang="it-IT" smtClean="0"/>
              <a:t>29/11/17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6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A3E0-A571-E64D-983F-104E2382EB26}" type="datetime1">
              <a:rPr lang="it-IT" smtClean="0"/>
              <a:t>29/11/17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7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4B5D-AB4B-0244-B2CA-10DAAC7A15E7}" type="datetime1">
              <a:rPr lang="it-IT" smtClean="0"/>
              <a:t>29/11/17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9010-6E0D-684E-A41B-064118B1FAEC}" type="datetime1">
              <a:rPr lang="it-IT" smtClean="0"/>
              <a:t>29/11/17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0CB3-A890-4342-A140-EF65D5B42CC3}" type="datetime1">
              <a:rPr lang="it-IT" smtClean="0"/>
              <a:t>29/11/17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7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3F16C-E471-A845-A2BE-44D88B9C1AC6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845B5-829E-4746-92A2-86A996F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21.jpeg"/><Relationship Id="rId5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1.jpeg"/><Relationship Id="rId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microsoft.com/office/2007/relationships/hdphoto" Target="../media/hdphoto13.wdp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4222" y="623670"/>
            <a:ext cx="597937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A SHORT REPORT ON </a:t>
            </a:r>
          </a:p>
          <a:p>
            <a:pPr algn="ctr"/>
            <a:r>
              <a:rPr lang="en-US" sz="3600" dirty="0" smtClean="0"/>
              <a:t>DT AGING TESTS AT CERN-GIF</a:t>
            </a:r>
          </a:p>
          <a:p>
            <a:pPr algn="ctr"/>
            <a:r>
              <a:rPr lang="en-US" sz="3600" dirty="0" smtClean="0"/>
              <a:t>AND LEGNARO NATIONAL LAB.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5641" y="3330868"/>
            <a:ext cx="7622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F.Gonella</a:t>
            </a:r>
            <a:r>
              <a:rPr lang="en-US" sz="2000" dirty="0" smtClean="0"/>
              <a:t> , </a:t>
            </a:r>
            <a:r>
              <a:rPr lang="en-US" sz="2000" dirty="0" err="1" smtClean="0"/>
              <a:t>J.Pazzini</a:t>
            </a:r>
            <a:r>
              <a:rPr lang="en-US" sz="2000" dirty="0" smtClean="0"/>
              <a:t> </a:t>
            </a:r>
            <a:r>
              <a:rPr lang="en-US" sz="2000" dirty="0"/>
              <a:t>*</a:t>
            </a:r>
            <a:r>
              <a:rPr lang="en-US" sz="2000" dirty="0" smtClean="0"/>
              <a:t>, </a:t>
            </a:r>
            <a:r>
              <a:rPr lang="en-US" sz="2000" dirty="0" err="1" smtClean="0"/>
              <a:t>A.Meneguzzo,G.Mocellin</a:t>
            </a:r>
            <a:r>
              <a:rPr lang="en-US" sz="2000" dirty="0" smtClean="0"/>
              <a:t>**,</a:t>
            </a:r>
            <a:r>
              <a:rPr lang="en-US" sz="2000" dirty="0" err="1" smtClean="0"/>
              <a:t>L.Barcellan,D.Dattola</a:t>
            </a:r>
            <a:endParaRPr lang="en-US" sz="2000" dirty="0" smtClean="0"/>
          </a:p>
          <a:p>
            <a:pPr algn="ctr"/>
            <a:r>
              <a:rPr lang="en-US" sz="2000" dirty="0" err="1" smtClean="0"/>
              <a:t>D.Fasanella</a:t>
            </a:r>
            <a:r>
              <a:rPr lang="en-US" sz="2000" dirty="0" smtClean="0"/>
              <a:t>……….</a:t>
            </a:r>
            <a:r>
              <a:rPr lang="en-US" sz="2000" dirty="0"/>
              <a:t>s</a:t>
            </a:r>
            <a:r>
              <a:rPr lang="en-US" sz="2000" dirty="0" smtClean="0"/>
              <a:t>ome Spanish colleagues </a:t>
            </a:r>
          </a:p>
          <a:p>
            <a:pPr algn="ctr"/>
            <a:r>
              <a:rPr lang="en-US" sz="2000" dirty="0" smtClean="0"/>
              <a:t>and FG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9B1A-E11C-104F-9B0D-951CB6944EEA}" type="datetime1">
              <a:rPr lang="it-IT" smtClean="0"/>
              <a:t>29/11/17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8196" y="5882287"/>
            <a:ext cx="339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now Boston U. ** now Aachen 3</a:t>
            </a:r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692989" y="5420024"/>
            <a:ext cx="1943997" cy="915441"/>
            <a:chOff x="4068230" y="3827079"/>
            <a:chExt cx="1507069" cy="70968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1958" y="3827079"/>
              <a:ext cx="733341" cy="709685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068230" y="3855535"/>
              <a:ext cx="1007028" cy="665098"/>
              <a:chOff x="4043741" y="3838034"/>
              <a:chExt cx="1007028" cy="66509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124192" y="3866927"/>
                <a:ext cx="683474" cy="59384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dbl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DDDAB"/>
                  </a:solidFill>
                  <a:latin typeface="American Typewriter Condensed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058571" y="3934742"/>
                <a:ext cx="91504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spc="-150" dirty="0" smtClean="0">
                    <a:solidFill>
                      <a:srgbClr val="FDDDAB"/>
                    </a:solidFill>
                    <a:latin typeface="American Typewriter Condensed"/>
                  </a:rPr>
                  <a:t>UNIVERSIS</a:t>
                </a:r>
                <a:endParaRPr lang="en-US" sz="1400" spc="-150" dirty="0">
                  <a:solidFill>
                    <a:srgbClr val="FDDDAB"/>
                  </a:solidFill>
                  <a:latin typeface="American Typewriter Condensed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073301" y="4064752"/>
                <a:ext cx="8002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kern="0" spc="-150" dirty="0" smtClean="0">
                    <a:solidFill>
                      <a:srgbClr val="FDDDAB"/>
                    </a:solidFill>
                    <a:latin typeface="American Typewriter Condensed"/>
                  </a:rPr>
                  <a:t>PATAVINA</a:t>
                </a:r>
                <a:endParaRPr lang="en-US" sz="1400" kern="0" spc="-150" dirty="0">
                  <a:solidFill>
                    <a:srgbClr val="FDDDAB"/>
                  </a:solidFill>
                  <a:latin typeface="American Typewriter Condensed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043741" y="4195355"/>
                <a:ext cx="92274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kern="200" spc="-50" dirty="0" smtClean="0">
                    <a:solidFill>
                      <a:srgbClr val="FDDDAB"/>
                    </a:solidFill>
                    <a:latin typeface="American Typewriter Condensed"/>
                  </a:rPr>
                  <a:t>LIBERTAS</a:t>
                </a:r>
                <a:endParaRPr lang="en-US" sz="1400" kern="200" spc="-50" dirty="0">
                  <a:solidFill>
                    <a:srgbClr val="FDDDAB"/>
                  </a:solidFill>
                  <a:latin typeface="American Typewriter Condensed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072948" y="3838034"/>
                <a:ext cx="977821" cy="271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400" spc="-150" dirty="0" smtClean="0">
                    <a:solidFill>
                      <a:srgbClr val="FDDDAB"/>
                    </a:solidFill>
                    <a:latin typeface="American Typewriter Condensed"/>
                  </a:rPr>
                  <a:t>UNIVERSA</a:t>
                </a:r>
                <a:endParaRPr lang="en-US" sz="1400" spc="-150" dirty="0">
                  <a:solidFill>
                    <a:srgbClr val="FDDDAB"/>
                  </a:solidFill>
                  <a:latin typeface="American Typewriter Condensed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673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70" y="850900"/>
            <a:ext cx="7687310" cy="43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81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A83-9A01-B741-9076-CFBA998816A9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5083" y="28236"/>
            <a:ext cx="424891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BICELL ASSEMBLY IN A “CLEAN ROOM”</a:t>
            </a:r>
          </a:p>
          <a:p>
            <a:r>
              <a:rPr lang="en-US" dirty="0" smtClean="0"/>
              <a:t>      of the </a:t>
            </a:r>
            <a:r>
              <a:rPr lang="en-US" dirty="0" err="1" smtClean="0"/>
              <a:t>Laboratori</a:t>
            </a:r>
            <a:r>
              <a:rPr lang="en-US" dirty="0" smtClean="0"/>
              <a:t> </a:t>
            </a:r>
            <a:r>
              <a:rPr lang="en-US" dirty="0" err="1" smtClean="0"/>
              <a:t>Nazionali</a:t>
            </a:r>
            <a:r>
              <a:rPr lang="en-US" dirty="0" smtClean="0"/>
              <a:t> di </a:t>
            </a:r>
            <a:r>
              <a:rPr lang="en-US" dirty="0" err="1" smtClean="0"/>
              <a:t>Legnaro</a:t>
            </a:r>
            <a:r>
              <a:rPr lang="en-US" dirty="0" smtClean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610" y="6392232"/>
            <a:ext cx="74786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next slides display wire pictures, spectra and some </a:t>
            </a:r>
            <a:r>
              <a:rPr lang="en-US" dirty="0" smtClean="0"/>
              <a:t> </a:t>
            </a:r>
            <a:r>
              <a:rPr lang="en-US" dirty="0"/>
              <a:t>temporary </a:t>
            </a: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5196" y="5531516"/>
            <a:ext cx="809383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Extensive test of the </a:t>
            </a:r>
            <a:r>
              <a:rPr lang="en-US" dirty="0" err="1" smtClean="0"/>
              <a:t>bicells</a:t>
            </a:r>
            <a:r>
              <a:rPr lang="en-US" dirty="0" smtClean="0"/>
              <a:t> done  in </a:t>
            </a:r>
            <a:r>
              <a:rPr lang="en-US" dirty="0" err="1" smtClean="0"/>
              <a:t>Legnaro</a:t>
            </a:r>
            <a:r>
              <a:rPr lang="en-US" dirty="0" smtClean="0"/>
              <a:t> showed they behave exactly as a DT cell</a:t>
            </a:r>
          </a:p>
          <a:p>
            <a:r>
              <a:rPr lang="en-US" dirty="0" err="1" smtClean="0"/>
              <a:t>Efficiency,time</a:t>
            </a:r>
            <a:r>
              <a:rPr lang="en-US" dirty="0" smtClean="0"/>
              <a:t> </a:t>
            </a:r>
            <a:r>
              <a:rPr lang="en-US" dirty="0" err="1" smtClean="0"/>
              <a:t>resolution,space</a:t>
            </a:r>
            <a:r>
              <a:rPr lang="en-US" dirty="0" smtClean="0"/>
              <a:t> resolution along the drift path, HV behavior…..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81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155" r="58390" b="5447"/>
          <a:stretch/>
        </p:blipFill>
        <p:spPr>
          <a:xfrm>
            <a:off x="5774641" y="3746317"/>
            <a:ext cx="3303464" cy="3084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1480" y="255683"/>
            <a:ext cx="2372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Microscopic scan at 10 kV</a:t>
            </a:r>
          </a:p>
          <a:p>
            <a:r>
              <a:rPr lang="en-US" sz="1600" b="1" dirty="0" smtClean="0"/>
              <a:t>of the MB1 wire</a:t>
            </a:r>
          </a:p>
          <a:p>
            <a:r>
              <a:rPr lang="en-US" sz="1600" b="1" dirty="0" smtClean="0"/>
              <a:t>2,5 </a:t>
            </a:r>
            <a:r>
              <a:rPr lang="en-US" sz="1600" b="1" dirty="0" err="1" smtClean="0"/>
              <a:t>mC</a:t>
            </a:r>
            <a:r>
              <a:rPr lang="en-US" sz="1600" b="1" dirty="0" smtClean="0"/>
              <a:t>/cm          750 fb-1 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56393" y="3653411"/>
            <a:ext cx="2638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Picture and microscopic scan</a:t>
            </a:r>
          </a:p>
          <a:p>
            <a:r>
              <a:rPr lang="en-US" sz="1600" b="1" dirty="0" smtClean="0"/>
              <a:t>Of the wire of a </a:t>
            </a:r>
            <a:r>
              <a:rPr lang="en-US" sz="1600" b="1" dirty="0" err="1"/>
              <a:t>M</a:t>
            </a:r>
            <a:r>
              <a:rPr lang="en-US" sz="1600" b="1" dirty="0" err="1" smtClean="0"/>
              <a:t>onotube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flushed with gas from MB1</a:t>
            </a:r>
            <a:endParaRPr lang="en-US" sz="1600" b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F859-0205-A043-9F56-1503E31986B2}" type="datetime1">
              <a:rPr lang="it-IT" smtClean="0"/>
              <a:t>29/11/17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90800" y="81287"/>
            <a:ext cx="2660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THE MB1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                 test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3711" y="2695058"/>
            <a:ext cx="2658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 wire from the aged MB1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391" y="3330245"/>
            <a:ext cx="118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Monotube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After MB1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3816" r="50512" b="5691"/>
          <a:stretch/>
        </p:blipFill>
        <p:spPr>
          <a:xfrm>
            <a:off x="-24670" y="-7645"/>
            <a:ext cx="4054440" cy="5554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8519" t="3816" r="8130" b="5691"/>
          <a:stretch/>
        </p:blipFill>
        <p:spPr>
          <a:xfrm>
            <a:off x="5471926" y="81287"/>
            <a:ext cx="3522629" cy="3710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18511"/>
          <a:stretch/>
        </p:blipFill>
        <p:spPr>
          <a:xfrm>
            <a:off x="2632122" y="4131274"/>
            <a:ext cx="2795295" cy="25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00" y="758146"/>
            <a:ext cx="4981777" cy="4575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512" y="758146"/>
            <a:ext cx="3551932" cy="4769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666" y="141112"/>
            <a:ext cx="4684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MB1 wire again </a:t>
            </a:r>
            <a:r>
              <a:rPr lang="en-US" sz="2400" dirty="0" err="1" smtClean="0"/>
              <a:t>analized</a:t>
            </a:r>
            <a:r>
              <a:rPr lang="en-US" sz="2400" dirty="0" smtClean="0"/>
              <a:t>  in </a:t>
            </a:r>
            <a:r>
              <a:rPr lang="en-US" sz="2400" dirty="0" err="1" smtClean="0"/>
              <a:t>Legnaro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364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06116" y="2472168"/>
            <a:ext cx="272152" cy="21773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22099" y="2472168"/>
            <a:ext cx="272152" cy="2177324"/>
          </a:xfrm>
          <a:prstGeom prst="rect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56644" y="2339070"/>
            <a:ext cx="1156645" cy="241546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>
          <a:xfrm>
            <a:off x="1542192" y="2472168"/>
            <a:ext cx="0" cy="21773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49820" y="2472168"/>
            <a:ext cx="0" cy="21773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6200000">
            <a:off x="3481267" y="987792"/>
            <a:ext cx="374208" cy="19051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6200000">
            <a:off x="3668371" y="996148"/>
            <a:ext cx="0" cy="190515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>
            <a:off x="6448237" y="1081240"/>
            <a:ext cx="0" cy="190515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32290" y="1984537"/>
            <a:ext cx="103752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748028" y="4760831"/>
            <a:ext cx="4035187" cy="954643"/>
            <a:chOff x="1748028" y="4760831"/>
            <a:chExt cx="4035187" cy="954643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1780324" y="5715473"/>
              <a:ext cx="40028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1748028" y="4762894"/>
              <a:ext cx="19236" cy="9525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817784" y="4760831"/>
              <a:ext cx="19236" cy="8659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1860213" y="5626813"/>
              <a:ext cx="363899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>
            <a:stCxn id="12" idx="0"/>
          </p:cNvCxnSpPr>
          <p:nvPr/>
        </p:nvCxnSpPr>
        <p:spPr>
          <a:xfrm flipV="1">
            <a:off x="1681704" y="1976183"/>
            <a:ext cx="0" cy="362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33359" y="2015574"/>
            <a:ext cx="103752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753181" y="2064734"/>
            <a:ext cx="0" cy="247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771737" y="2073040"/>
            <a:ext cx="936152" cy="5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 rot="21540000">
            <a:off x="3889675" y="2699009"/>
            <a:ext cx="377950" cy="1905158"/>
            <a:chOff x="4898723" y="2744334"/>
            <a:chExt cx="374208" cy="1905158"/>
          </a:xfrm>
        </p:grpSpPr>
        <p:sp>
          <p:nvSpPr>
            <p:cNvPr id="35" name="Rectangle 34"/>
            <p:cNvSpPr/>
            <p:nvPr/>
          </p:nvSpPr>
          <p:spPr>
            <a:xfrm>
              <a:off x="4898723" y="2744334"/>
              <a:ext cx="374208" cy="19051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0"/>
              <a:endCxn id="35" idx="2"/>
            </p:cNvCxnSpPr>
            <p:nvPr/>
          </p:nvCxnSpPr>
          <p:spPr>
            <a:xfrm>
              <a:off x="5085827" y="2744334"/>
              <a:ext cx="0" cy="19051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062025" y="4397944"/>
            <a:ext cx="4035187" cy="954643"/>
            <a:chOff x="1748028" y="4760831"/>
            <a:chExt cx="4035187" cy="954643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1780324" y="5715473"/>
              <a:ext cx="40028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1748028" y="4762894"/>
              <a:ext cx="19236" cy="9525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1817784" y="4760831"/>
              <a:ext cx="19236" cy="8659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860213" y="5626813"/>
              <a:ext cx="363899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062025" y="2336266"/>
            <a:ext cx="1037525" cy="362888"/>
            <a:chOff x="1734967" y="1984538"/>
            <a:chExt cx="1037525" cy="36288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734967" y="1984539"/>
              <a:ext cx="0" cy="3628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734967" y="1984538"/>
              <a:ext cx="1037525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806444" y="2064734"/>
              <a:ext cx="0" cy="2478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836340" y="2053393"/>
              <a:ext cx="857459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>
            <a:off x="4632290" y="2053392"/>
            <a:ext cx="103752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482048" y="1142468"/>
            <a:ext cx="2428632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Downstream </a:t>
            </a:r>
            <a:r>
              <a:rPr lang="en-US" dirty="0" err="1" smtClean="0"/>
              <a:t>monotube</a:t>
            </a:r>
            <a:endParaRPr lang="en-US" dirty="0" smtClean="0"/>
          </a:p>
          <a:p>
            <a:r>
              <a:rPr lang="en-US" sz="1400" dirty="0" smtClean="0"/>
              <a:t>(the passive smoker)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364927" y="2903097"/>
            <a:ext cx="316655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Reference </a:t>
            </a:r>
            <a:r>
              <a:rPr lang="en-US" dirty="0" err="1" smtClean="0"/>
              <a:t>Monotube</a:t>
            </a:r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n independent gas line:</a:t>
            </a:r>
          </a:p>
          <a:p>
            <a:r>
              <a:rPr lang="en-US" dirty="0" smtClean="0"/>
              <a:t>monitor the source intensity,</a:t>
            </a:r>
          </a:p>
          <a:p>
            <a:r>
              <a:rPr lang="en-US" dirty="0"/>
              <a:t>t</a:t>
            </a:r>
            <a:r>
              <a:rPr lang="en-US" dirty="0" smtClean="0"/>
              <a:t>he effect of atmospheric press.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798596" y="2386030"/>
            <a:ext cx="1644247" cy="5531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31651" y="3334026"/>
            <a:ext cx="69457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Bicell</a:t>
            </a:r>
            <a:endParaRPr lang="en-US" dirty="0" smtClean="0"/>
          </a:p>
          <a:p>
            <a:pPr algn="ctr"/>
            <a:r>
              <a:rPr lang="en-US" dirty="0"/>
              <a:t> </a:t>
            </a:r>
            <a:r>
              <a:rPr lang="en-US" dirty="0" smtClean="0"/>
              <a:t>(or</a:t>
            </a:r>
            <a:endParaRPr lang="en-US" dirty="0"/>
          </a:p>
          <a:p>
            <a:pPr algn="ctr"/>
            <a:r>
              <a:rPr lang="en-US" dirty="0" smtClean="0"/>
              <a:t>MB1)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6701726" y="5298758"/>
            <a:ext cx="1644247" cy="5531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159005" y="5675157"/>
            <a:ext cx="1644247" cy="5531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flipH="1">
            <a:off x="457199" y="252595"/>
            <a:ext cx="80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Typical arrangement of detectors at the GIF</a:t>
            </a:r>
            <a:endParaRPr lang="en-US" sz="2800" dirty="0"/>
          </a:p>
        </p:txBody>
      </p:sp>
      <p:sp>
        <p:nvSpPr>
          <p:cNvPr id="60" name="Rectangle 59"/>
          <p:cNvSpPr/>
          <p:nvPr/>
        </p:nvSpPr>
        <p:spPr>
          <a:xfrm>
            <a:off x="5376612" y="1690850"/>
            <a:ext cx="2133600" cy="4489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413231" y="1979006"/>
            <a:ext cx="1644247" cy="5531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513491" y="2022504"/>
            <a:ext cx="103752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513491" y="1951810"/>
            <a:ext cx="103752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426742" y="1897408"/>
            <a:ext cx="2024204" cy="953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462843" y="1109587"/>
            <a:ext cx="2424705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Pulsed </a:t>
            </a:r>
            <a:r>
              <a:rPr lang="en-US" dirty="0" err="1" smtClean="0"/>
              <a:t>Monotube</a:t>
            </a:r>
            <a:endParaRPr lang="en-US" dirty="0" smtClean="0"/>
          </a:p>
          <a:p>
            <a:r>
              <a:rPr lang="en-US" sz="1400" dirty="0" smtClean="0"/>
              <a:t>HV on 1/100 of time ,no age</a:t>
            </a:r>
            <a:endParaRPr lang="en-US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2572124" y="5602177"/>
            <a:ext cx="99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pipe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1295704" y="2384917"/>
            <a:ext cx="102057" cy="233413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696999" y="2394830"/>
            <a:ext cx="102057" cy="233413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111870" y="2369907"/>
            <a:ext cx="102057" cy="23341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73354" y="4813030"/>
            <a:ext cx="540355" cy="867658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electronics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4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415" y="0"/>
            <a:ext cx="4126154" cy="3416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415" y="12340"/>
            <a:ext cx="117502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T3 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Mtube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</a:t>
            </a:r>
            <a:r>
              <a:rPr lang="en-US" sz="2400" dirty="0" smtClean="0">
                <a:solidFill>
                  <a:schemeClr val="bg1"/>
                </a:solidFill>
              </a:rPr>
              <a:t>fter 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Bicell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90 </a:t>
            </a:r>
            <a:r>
              <a:rPr lang="en-US" dirty="0" err="1" smtClean="0">
                <a:solidFill>
                  <a:schemeClr val="bg1"/>
                </a:solidFill>
              </a:rPr>
              <a:t>mC</a:t>
            </a:r>
            <a:r>
              <a:rPr lang="en-US" dirty="0" smtClean="0">
                <a:solidFill>
                  <a:schemeClr val="bg1"/>
                </a:solidFill>
              </a:rPr>
              <a:t>/cm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883" y="0"/>
            <a:ext cx="4192995" cy="3315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38" y="3355472"/>
            <a:ext cx="4181040" cy="346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9474" y="240632"/>
            <a:ext cx="1471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Bic</a:t>
            </a:r>
            <a:r>
              <a:rPr lang="en-US" sz="2400" dirty="0" smtClean="0">
                <a:solidFill>
                  <a:srgbClr val="FFFFFF"/>
                </a:solidFill>
              </a:rPr>
              <a:t>. W1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20 </a:t>
            </a:r>
            <a:r>
              <a:rPr lang="en-US" sz="2400" dirty="0" err="1" smtClean="0">
                <a:solidFill>
                  <a:srgbClr val="FFFFFF"/>
                </a:solidFill>
              </a:rPr>
              <a:t>mC</a:t>
            </a:r>
            <a:r>
              <a:rPr lang="en-US" sz="2400" dirty="0" smtClean="0">
                <a:solidFill>
                  <a:srgbClr val="FFFFFF"/>
                </a:solidFill>
              </a:rPr>
              <a:t>/cm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9474" y="3810000"/>
            <a:ext cx="112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Bic</a:t>
            </a:r>
            <a:r>
              <a:rPr lang="en-US" sz="2400" dirty="0" smtClean="0">
                <a:solidFill>
                  <a:srgbClr val="FFFFFF"/>
                </a:solidFill>
              </a:rPr>
              <a:t>. W2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9D21-3198-C64B-B1DD-F0BD3D530053}" type="datetime1">
              <a:rPr lang="it-IT" smtClean="0"/>
              <a:t>29/11/17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2893" y="3829538"/>
            <a:ext cx="455911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BICELL  1    FIRST TEST AT GIF</a:t>
            </a:r>
          </a:p>
          <a:p>
            <a:endParaRPr lang="en-US" sz="2800" b="1" dirty="0"/>
          </a:p>
          <a:p>
            <a:r>
              <a:rPr lang="en-US" sz="2800" dirty="0" smtClean="0"/>
              <a:t>Dec 2016 to June 2017</a:t>
            </a:r>
            <a:r>
              <a:rPr lang="en-US" sz="2800" dirty="0" smtClean="0">
                <a:solidFill>
                  <a:schemeClr val="bg1"/>
                </a:solidFill>
              </a:rPr>
              <a:t>017</a:t>
            </a:r>
          </a:p>
          <a:p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smtClean="0"/>
              <a:t>&gt; 20 </a:t>
            </a:r>
            <a:r>
              <a:rPr lang="en-US" sz="2800" dirty="0" err="1" smtClean="0"/>
              <a:t>mC</a:t>
            </a:r>
            <a:r>
              <a:rPr lang="en-US" sz="2800" dirty="0" smtClean="0"/>
              <a:t>/cm    gain loss ~ 20%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538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348" r="45031"/>
          <a:stretch/>
        </p:blipFill>
        <p:spPr>
          <a:xfrm>
            <a:off x="463176" y="358591"/>
            <a:ext cx="4571997" cy="3090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0106" y="1590842"/>
            <a:ext cx="1554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T3 </a:t>
            </a:r>
            <a:r>
              <a:rPr lang="en-US" dirty="0" err="1" smtClean="0"/>
              <a:t>monotube</a:t>
            </a:r>
            <a:endParaRPr lang="en-US" dirty="0" smtClean="0"/>
          </a:p>
          <a:p>
            <a:r>
              <a:rPr lang="en-US" dirty="0" smtClean="0"/>
              <a:t>After </a:t>
            </a:r>
            <a:r>
              <a:rPr lang="en-US" dirty="0" err="1" smtClean="0"/>
              <a:t>bicell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1548"/>
          <a:stretch/>
        </p:blipFill>
        <p:spPr>
          <a:xfrm>
            <a:off x="5853009" y="45340"/>
            <a:ext cx="2428333" cy="33715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5193" y="768557"/>
            <a:ext cx="122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Bicell</a:t>
            </a:r>
            <a:r>
              <a:rPr lang="en-US" dirty="0" smtClean="0"/>
              <a:t> 1 W1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42905"/>
          <a:stretch/>
        </p:blipFill>
        <p:spPr>
          <a:xfrm>
            <a:off x="6071456" y="3048001"/>
            <a:ext cx="224771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96875" y="3674635"/>
            <a:ext cx="122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Bicell</a:t>
            </a:r>
            <a:r>
              <a:rPr lang="en-US" dirty="0" smtClean="0"/>
              <a:t> 1 W2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818" y="3180785"/>
            <a:ext cx="2571375" cy="3452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1615" y="4326385"/>
            <a:ext cx="109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MB1 wire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48FF-5425-7847-9CF0-3E342615816A}" type="datetime1">
              <a:rPr lang="it-IT" smtClean="0"/>
              <a:t>29/11/17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90819" y="3310987"/>
            <a:ext cx="4271459" cy="92333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Bicell</a:t>
            </a:r>
            <a:r>
              <a:rPr lang="en-US" dirty="0" smtClean="0"/>
              <a:t> wires and </a:t>
            </a:r>
            <a:r>
              <a:rPr lang="en-US" dirty="0" err="1" smtClean="0"/>
              <a:t>Monotube</a:t>
            </a:r>
            <a:r>
              <a:rPr lang="en-US" dirty="0" smtClean="0"/>
              <a:t> wire (no C peak)</a:t>
            </a:r>
          </a:p>
          <a:p>
            <a:r>
              <a:rPr lang="en-US" dirty="0"/>
              <a:t>a</a:t>
            </a:r>
            <a:r>
              <a:rPr lang="en-US" dirty="0" smtClean="0"/>
              <a:t>t the GIF from </a:t>
            </a:r>
            <a:r>
              <a:rPr lang="en-US" dirty="0" err="1" smtClean="0"/>
              <a:t>Dic</a:t>
            </a:r>
            <a:r>
              <a:rPr lang="en-US" dirty="0" smtClean="0"/>
              <a:t> 2016 to June 2017.</a:t>
            </a:r>
          </a:p>
          <a:p>
            <a:r>
              <a:rPr lang="en-US" dirty="0" smtClean="0"/>
              <a:t>Compared to MB1 wire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5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16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4572" y="279934"/>
            <a:ext cx="1184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Fig 8/3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385214" y="3289071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Red</a:t>
            </a:r>
            <a:r>
              <a:rPr lang="en-US" sz="1400" b="1" dirty="0" smtClean="0"/>
              <a:t> : wire 1</a:t>
            </a:r>
          </a:p>
          <a:p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Green</a:t>
            </a:r>
            <a:r>
              <a:rPr lang="en-US" sz="1400" b="1" dirty="0" smtClean="0"/>
              <a:t> : wire 2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21450" y="5905002"/>
            <a:ext cx="224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Atmospheric pressure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3" t="8422" b="26118"/>
          <a:stretch/>
        </p:blipFill>
        <p:spPr bwMode="auto">
          <a:xfrm>
            <a:off x="146034" y="4423051"/>
            <a:ext cx="2468538" cy="20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04471" y="5184588"/>
            <a:ext cx="62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MB1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4773-FA38-2245-9F24-422DB5591EF1}" type="datetime1">
              <a:rPr lang="it-IT" smtClean="0"/>
              <a:t>29/11/17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7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49" y="1120330"/>
            <a:ext cx="8556349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Four </a:t>
            </a:r>
            <a:r>
              <a:rPr lang="en-US" sz="2000" b="1" dirty="0" err="1" smtClean="0"/>
              <a:t>bicells</a:t>
            </a:r>
            <a:r>
              <a:rPr lang="en-US" sz="2000" b="1" dirty="0" smtClean="0"/>
              <a:t> have been irradiated   at GIF  during summer 2017 </a:t>
            </a:r>
          </a:p>
          <a:p>
            <a:r>
              <a:rPr lang="en-US" sz="2000" b="1" dirty="0" smtClean="0"/>
              <a:t>They were operated </a:t>
            </a:r>
            <a:r>
              <a:rPr lang="en-US" sz="2000" b="1" dirty="0"/>
              <a:t>at different gas flows and gain , </a:t>
            </a:r>
          </a:p>
          <a:p>
            <a:r>
              <a:rPr lang="en-US" sz="2000" b="1" dirty="0"/>
              <a:t>They confirmed that a naked  tube  </a:t>
            </a:r>
            <a:r>
              <a:rPr lang="en-US" sz="2000" b="1" dirty="0" smtClean="0"/>
              <a:t>ages, </a:t>
            </a:r>
            <a:r>
              <a:rPr lang="en-US" sz="2000" b="1" dirty="0"/>
              <a:t>as observed in the first </a:t>
            </a:r>
            <a:r>
              <a:rPr lang="en-US" sz="2000" b="1" dirty="0" err="1"/>
              <a:t>bicell</a:t>
            </a:r>
            <a:endParaRPr lang="en-US" sz="2000" b="1" dirty="0"/>
          </a:p>
          <a:p>
            <a:r>
              <a:rPr lang="en-US" sz="2000" dirty="0" smtClean="0"/>
              <a:t> </a:t>
            </a:r>
          </a:p>
          <a:p>
            <a:r>
              <a:rPr lang="en-US" sz="2000" dirty="0" smtClean="0"/>
              <a:t> </a:t>
            </a:r>
            <a:r>
              <a:rPr lang="en-US" sz="2800" b="1" dirty="0" smtClean="0"/>
              <a:t>~12 </a:t>
            </a:r>
            <a:r>
              <a:rPr lang="en-US" sz="2800" b="1" dirty="0" err="1" smtClean="0"/>
              <a:t>mC</a:t>
            </a:r>
            <a:r>
              <a:rPr lang="en-US" sz="2800" b="1" dirty="0" smtClean="0"/>
              <a:t>/cm with  </a:t>
            </a:r>
          </a:p>
          <a:p>
            <a:r>
              <a:rPr lang="en-US" sz="2800" b="1" dirty="0" smtClean="0"/>
              <a:t>gain loss between 8 and 10 %</a:t>
            </a:r>
          </a:p>
          <a:p>
            <a:endParaRPr lang="en-US" sz="2000" dirty="0"/>
          </a:p>
          <a:p>
            <a:r>
              <a:rPr lang="en-US" sz="2000" dirty="0"/>
              <a:t>A negligible figure, </a:t>
            </a:r>
            <a:r>
              <a:rPr lang="en-US" sz="2000" dirty="0" smtClean="0"/>
              <a:t>compared </a:t>
            </a:r>
            <a:r>
              <a:rPr lang="en-US" sz="2000" dirty="0"/>
              <a:t>to </a:t>
            </a:r>
            <a:r>
              <a:rPr lang="en-US" sz="2000" dirty="0" smtClean="0"/>
              <a:t>the </a:t>
            </a:r>
            <a:r>
              <a:rPr lang="en-US" sz="2000" dirty="0"/>
              <a:t>MB1 chamber </a:t>
            </a:r>
            <a:r>
              <a:rPr lang="en-US" sz="2000" dirty="0" smtClean="0"/>
              <a:t> (2,5 </a:t>
            </a:r>
            <a:r>
              <a:rPr lang="en-US" sz="2000" dirty="0" err="1" smtClean="0"/>
              <a:t>mC</a:t>
            </a:r>
            <a:r>
              <a:rPr lang="en-US" sz="2000" dirty="0" smtClean="0"/>
              <a:t>/cm and 73% losses).</a:t>
            </a:r>
          </a:p>
          <a:p>
            <a:endParaRPr lang="en-US" sz="2000" dirty="0" smtClean="0"/>
          </a:p>
          <a:p>
            <a:r>
              <a:rPr lang="en-US" sz="2000" dirty="0" smtClean="0"/>
              <a:t>In the same time in LNL (using the </a:t>
            </a:r>
            <a:r>
              <a:rPr lang="en-US" sz="2000" dirty="0" err="1" smtClean="0"/>
              <a:t>Monotubes</a:t>
            </a:r>
            <a:r>
              <a:rPr lang="en-US" sz="2000" dirty="0" smtClean="0"/>
              <a:t>) the outgassing properties of the </a:t>
            </a:r>
          </a:p>
          <a:p>
            <a:r>
              <a:rPr lang="en-US" sz="2000" dirty="0" smtClean="0"/>
              <a:t>Materials present in the gas volume of a DT chamber were checked…</a:t>
            </a:r>
          </a:p>
          <a:p>
            <a:r>
              <a:rPr lang="en-US" sz="2000" dirty="0" smtClean="0"/>
              <a:t>(and are again under check). </a:t>
            </a:r>
          </a:p>
          <a:p>
            <a:endParaRPr lang="en-US" sz="2000" dirty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.</a:t>
            </a:r>
          </a:p>
          <a:p>
            <a:endParaRPr lang="en-US" sz="2000" b="1" dirty="0"/>
          </a:p>
          <a:p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BBA5-6274-3246-BCB4-A8113F5A966D}" type="datetime1">
              <a:rPr lang="it-IT" smtClean="0"/>
              <a:t>29/11/17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FG &amp; FG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63889" y="302834"/>
            <a:ext cx="5788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FURTHER STEPS AFTER THE FIRST TEST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551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88"/>
            <a:ext cx="9144000" cy="2885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41" y="3797102"/>
            <a:ext cx="9144000" cy="28850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41F1-C47D-C04D-A0E0-29E247CEB432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5065" y="15053"/>
            <a:ext cx="348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four </a:t>
            </a:r>
            <a:r>
              <a:rPr lang="en-US" dirty="0" err="1" smtClean="0"/>
              <a:t>bicell</a:t>
            </a:r>
            <a:r>
              <a:rPr lang="en-US" dirty="0" smtClean="0"/>
              <a:t> test June – Oct 2017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07538" y="189888"/>
            <a:ext cx="176823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61538" y="166083"/>
            <a:ext cx="131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12 </a:t>
            </a:r>
            <a:r>
              <a:rPr lang="en-US" dirty="0" err="1" smtClean="0"/>
              <a:t>mC</a:t>
            </a:r>
            <a:r>
              <a:rPr lang="en-US" dirty="0" smtClean="0"/>
              <a:t>/cm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76296" y="2976102"/>
            <a:ext cx="65670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after a collected charge of </a:t>
            </a:r>
            <a:r>
              <a:rPr lang="en-US" sz="1400" b="1" dirty="0" smtClean="0">
                <a:solidFill>
                  <a:srgbClr val="FF0000"/>
                </a:solidFill>
              </a:rPr>
              <a:t>~ </a:t>
            </a:r>
            <a:r>
              <a:rPr lang="en-US" sz="1400" b="1" dirty="0">
                <a:solidFill>
                  <a:srgbClr val="FF0000"/>
                </a:solidFill>
              </a:rPr>
              <a:t>12 </a:t>
            </a:r>
            <a:r>
              <a:rPr lang="en-US" sz="1400" b="1" dirty="0" err="1">
                <a:solidFill>
                  <a:srgbClr val="FF0000"/>
                </a:solidFill>
              </a:rPr>
              <a:t>mC</a:t>
            </a:r>
            <a:r>
              <a:rPr lang="en-US" sz="1400" b="1" dirty="0">
                <a:solidFill>
                  <a:srgbClr val="FF0000"/>
                </a:solidFill>
              </a:rPr>
              <a:t>/cm (` </a:t>
            </a:r>
            <a:r>
              <a:rPr lang="en-US" sz="1400" b="1" dirty="0" smtClean="0">
                <a:solidFill>
                  <a:srgbClr val="FF0000"/>
                </a:solidFill>
              </a:rPr>
              <a:t>1,2 times the </a:t>
            </a:r>
            <a:r>
              <a:rPr lang="en-US" sz="1400" b="1" dirty="0">
                <a:solidFill>
                  <a:srgbClr val="FF0000"/>
                </a:solidFill>
              </a:rPr>
              <a:t>full HL LHC)  </a:t>
            </a:r>
            <a:r>
              <a:rPr lang="en-US" sz="1400" b="1" dirty="0" smtClean="0">
                <a:solidFill>
                  <a:srgbClr val="FF0000"/>
                </a:solidFill>
              </a:rPr>
              <a:t>the gain </a:t>
            </a:r>
            <a:r>
              <a:rPr lang="en-US" sz="1400" b="1" dirty="0">
                <a:solidFill>
                  <a:srgbClr val="FF0000"/>
                </a:solidFill>
              </a:rPr>
              <a:t>loss of the </a:t>
            </a:r>
            <a:r>
              <a:rPr lang="en-US" sz="1400" b="1" dirty="0" smtClean="0">
                <a:solidFill>
                  <a:srgbClr val="FF0000"/>
                </a:solidFill>
              </a:rPr>
              <a:t>four </a:t>
            </a:r>
            <a:r>
              <a:rPr lang="en-US" sz="1400" b="1" dirty="0" err="1">
                <a:solidFill>
                  <a:srgbClr val="FF0000"/>
                </a:solidFill>
              </a:rPr>
              <a:t>bicells</a:t>
            </a:r>
            <a:r>
              <a:rPr lang="en-US" sz="1400" b="1" dirty="0">
                <a:solidFill>
                  <a:srgbClr val="FF0000"/>
                </a:solidFill>
              </a:rPr>
              <a:t> is </a:t>
            </a:r>
            <a:r>
              <a:rPr lang="en-US" sz="1400" b="1" dirty="0" smtClean="0">
                <a:solidFill>
                  <a:srgbClr val="FF0000"/>
                </a:solidFill>
              </a:rPr>
              <a:t>in </a:t>
            </a:r>
            <a:r>
              <a:rPr lang="en-US" sz="1400" b="1" dirty="0">
                <a:solidFill>
                  <a:srgbClr val="FF0000"/>
                </a:solidFill>
              </a:rPr>
              <a:t>the range of 8~9 %</a:t>
            </a:r>
            <a:r>
              <a:rPr lang="en-US" sz="1400" b="1" dirty="0" smtClean="0">
                <a:solidFill>
                  <a:srgbClr val="FF0000"/>
                </a:solidFill>
              </a:rPr>
              <a:t>.       (</a:t>
            </a:r>
            <a:r>
              <a:rPr lang="en-US" sz="1400" b="1" dirty="0">
                <a:solidFill>
                  <a:srgbClr val="FF0000"/>
                </a:solidFill>
              </a:rPr>
              <a:t>MB1 new wires loose 54% after 0,6 </a:t>
            </a:r>
            <a:r>
              <a:rPr lang="en-US" sz="1400" b="1" dirty="0" err="1">
                <a:solidFill>
                  <a:srgbClr val="FF0000"/>
                </a:solidFill>
              </a:rPr>
              <a:t>mC</a:t>
            </a:r>
            <a:r>
              <a:rPr lang="en-US" sz="1400" b="1" dirty="0">
                <a:solidFill>
                  <a:srgbClr val="FF0000"/>
                </a:solidFill>
              </a:rPr>
              <a:t>/cm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No, or very low dependence on the  gas flow within a factor &gt;4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858" r="12926" b="59320"/>
          <a:stretch/>
        </p:blipFill>
        <p:spPr>
          <a:xfrm>
            <a:off x="1481737" y="4838993"/>
            <a:ext cx="7609319" cy="1282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065" y="3110175"/>
            <a:ext cx="2095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B3 e B5 ~ 1,2 cc/min</a:t>
            </a:r>
          </a:p>
          <a:p>
            <a:r>
              <a:rPr lang="en-US" dirty="0" smtClean="0"/>
              <a:t>B4 e B6 ~ 5 cc/min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6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A83-9A01-B741-9076-CFBA998816A9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4167" y="243200"/>
            <a:ext cx="92138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DT: is a glued structure     13 Al plates, 700 strips/plate,  ~ 700 Al I  beams   1400 cathode strips</a:t>
            </a:r>
          </a:p>
          <a:p>
            <a:r>
              <a:rPr lang="en-US" b="1" dirty="0" smtClean="0"/>
              <a:t>                                               A thick Honeycomb plate</a:t>
            </a:r>
          </a:p>
          <a:p>
            <a:r>
              <a:rPr lang="en-US" b="1" dirty="0" smtClean="0"/>
              <a:t>The smallest is MB1 in the </a:t>
            </a:r>
            <a:r>
              <a:rPr lang="en-US" b="1" dirty="0" err="1" smtClean="0"/>
              <a:t>frist</a:t>
            </a:r>
            <a:r>
              <a:rPr lang="en-US" b="1" dirty="0" smtClean="0"/>
              <a:t> station:</a:t>
            </a:r>
          </a:p>
          <a:p>
            <a:endParaRPr lang="en-US" b="1" dirty="0"/>
          </a:p>
          <a:p>
            <a:r>
              <a:rPr lang="en-US" b="1" dirty="0" smtClean="0"/>
              <a:t>Size    ~ 5 m2        weight  ~ 780 Kg        gas Volume ~ 650 liters     Gas </a:t>
            </a:r>
            <a:r>
              <a:rPr lang="en-US" b="1" dirty="0"/>
              <a:t>flow : </a:t>
            </a:r>
            <a:r>
              <a:rPr lang="en-US" b="1" dirty="0" smtClean="0"/>
              <a:t>500</a:t>
            </a:r>
            <a:r>
              <a:rPr lang="en-US" b="1" dirty="0"/>
              <a:t>~ 600 cc/min)    </a:t>
            </a:r>
          </a:p>
          <a:p>
            <a:endParaRPr lang="en-US" b="1" dirty="0"/>
          </a:p>
          <a:p>
            <a:r>
              <a:rPr lang="en-US" b="1" dirty="0" smtClean="0"/>
              <a:t>608 tubes,  4 x 13 cm2    </a:t>
            </a:r>
            <a:r>
              <a:rPr lang="en-US" b="1" dirty="0"/>
              <a:t>~ One liter/</a:t>
            </a:r>
            <a:r>
              <a:rPr lang="en-US" b="1" dirty="0" smtClean="0"/>
              <a:t>tube in three groups of four layers/ flushed in parallel</a:t>
            </a:r>
          </a:p>
          <a:p>
            <a:endParaRPr lang="en-US" b="1" dirty="0"/>
          </a:p>
          <a:p>
            <a:r>
              <a:rPr lang="en-US" b="1" dirty="0" smtClean="0"/>
              <a:t>Four electrodes  : Grounded Al plate, wire,  field </a:t>
            </a:r>
            <a:r>
              <a:rPr lang="en-US" b="1" dirty="0"/>
              <a:t>s</a:t>
            </a:r>
            <a:r>
              <a:rPr lang="en-US" b="1" dirty="0" smtClean="0"/>
              <a:t>haping central strips, cathodes on I beams</a:t>
            </a:r>
            <a:endParaRPr lang="en-US" b="1" dirty="0"/>
          </a:p>
          <a:p>
            <a:endParaRPr lang="en-US" b="1" dirty="0" err="1" smtClean="0"/>
          </a:p>
          <a:p>
            <a:r>
              <a:rPr lang="en-US" b="1" dirty="0" smtClean="0"/>
              <a:t>Standard  High Voltage   wire 3600, strips 1800 ,cathodes 1200   </a:t>
            </a:r>
          </a:p>
          <a:p>
            <a:r>
              <a:rPr lang="en-US" b="1" dirty="0" smtClean="0"/>
              <a:t>    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872415" y="3445446"/>
            <a:ext cx="7454216" cy="1593952"/>
            <a:chOff x="825371" y="4033371"/>
            <a:chExt cx="7614201" cy="1590976"/>
          </a:xfrm>
        </p:grpSpPr>
        <p:pic>
          <p:nvPicPr>
            <p:cNvPr id="7" name="Immagin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93"/>
            <a:stretch/>
          </p:blipFill>
          <p:spPr>
            <a:xfrm>
              <a:off x="825371" y="4058424"/>
              <a:ext cx="2389617" cy="1564257"/>
            </a:xfrm>
            <a:prstGeom prst="rect">
              <a:avLst/>
            </a:prstGeom>
          </p:spPr>
        </p:pic>
        <p:cxnSp>
          <p:nvCxnSpPr>
            <p:cNvPr id="8" name="Connettore 2 32"/>
            <p:cNvCxnSpPr>
              <a:stCxn id="15" idx="3"/>
            </p:cNvCxnSpPr>
            <p:nvPr/>
          </p:nvCxnSpPr>
          <p:spPr>
            <a:xfrm>
              <a:off x="2279650" y="4954588"/>
              <a:ext cx="2036373" cy="12844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uppo 16"/>
            <p:cNvGrpSpPr/>
            <p:nvPr/>
          </p:nvGrpSpPr>
          <p:grpSpPr>
            <a:xfrm>
              <a:off x="4359153" y="4033371"/>
              <a:ext cx="4080419" cy="1590976"/>
              <a:chOff x="4359153" y="2993101"/>
              <a:chExt cx="4080419" cy="1590976"/>
            </a:xfrm>
          </p:grpSpPr>
          <p:pic>
            <p:nvPicPr>
              <p:cNvPr id="10" name="Immagine 18"/>
              <p:cNvPicPr>
                <a:picLocks noChangeAspect="1"/>
              </p:cNvPicPr>
              <p:nvPr/>
            </p:nvPicPr>
            <p:blipFill rotWithShape="1">
              <a:blip r:embed="rId4"/>
              <a:srcRect l="972" t="17811" r="3019" b="16489"/>
              <a:stretch/>
            </p:blipFill>
            <p:spPr>
              <a:xfrm>
                <a:off x="4359153" y="3018155"/>
                <a:ext cx="4068062" cy="1565922"/>
              </a:xfrm>
              <a:prstGeom prst="rect">
                <a:avLst/>
              </a:prstGeom>
            </p:spPr>
          </p:pic>
          <p:sp>
            <p:nvSpPr>
              <p:cNvPr id="11" name="Sottotitolo 2"/>
              <p:cNvSpPr txBox="1">
                <a:spLocks/>
              </p:cNvSpPr>
              <p:nvPr/>
            </p:nvSpPr>
            <p:spPr>
              <a:xfrm>
                <a:off x="7065541" y="2993101"/>
                <a:ext cx="1374031" cy="2706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it-IT" sz="900" dirty="0" err="1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</a:t>
                </a:r>
                <a:r>
                  <a:rPr lang="it-IT" sz="900" dirty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/CO</a:t>
                </a:r>
                <a:r>
                  <a:rPr lang="it-IT" sz="900" baseline="-25000" dirty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it-IT" sz="900" dirty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(85%/15%)  </a:t>
                </a:r>
              </a:p>
            </p:txBody>
          </p:sp>
          <p:cxnSp>
            <p:nvCxnSpPr>
              <p:cNvPr id="12" name="Connettore diritto 12"/>
              <p:cNvCxnSpPr/>
              <p:nvPr/>
            </p:nvCxnSpPr>
            <p:spPr>
              <a:xfrm flipH="1">
                <a:off x="7065541" y="3190875"/>
                <a:ext cx="589384" cy="429655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549400" y="4832350"/>
              <a:ext cx="730250" cy="24447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164798" y="5133467"/>
            <a:ext cx="6798675" cy="1121926"/>
            <a:chOff x="27" y="384"/>
            <a:chExt cx="4933" cy="1153"/>
          </a:xfrm>
        </p:grpSpPr>
        <p:pic>
          <p:nvPicPr>
            <p:cNvPr id="17" name="Picture 6" descr="fi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1" t="19423" r="56506" b="22256"/>
            <a:stretch>
              <a:fillRect/>
            </a:stretch>
          </p:blipFill>
          <p:spPr bwMode="auto">
            <a:xfrm>
              <a:off x="27" y="384"/>
              <a:ext cx="2203" cy="1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fi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86" t="19423" b="22256"/>
            <a:stretch>
              <a:fillRect/>
            </a:stretch>
          </p:blipFill>
          <p:spPr bwMode="auto">
            <a:xfrm>
              <a:off x="2230" y="384"/>
              <a:ext cx="2730" cy="1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608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42" y="169333"/>
            <a:ext cx="828135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00" y="714375"/>
            <a:ext cx="15687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B3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Wire 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6086-D9B7-AD48-A6E8-D397A5A478C1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D5FA-F2A8-EF4B-8EBB-057ADF25C868}" type="slidenum">
              <a:rPr lang="en-US" smtClean="0"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14533" y="714375"/>
            <a:ext cx="2566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From the Four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bicells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summer test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9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845031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6101" y="1291286"/>
            <a:ext cx="3709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B3 Wire 1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EB36-ACFA-9642-9BED-405366491FB0}" type="datetime1">
              <a:rPr lang="it-IT" smtClean="0"/>
              <a:t>29/11/17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D5FA-F2A8-EF4B-8EBB-057ADF25C868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1343"/>
          <a:stretch/>
        </p:blipFill>
        <p:spPr>
          <a:xfrm>
            <a:off x="4855664" y="66031"/>
            <a:ext cx="3831136" cy="39528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49258" y="337179"/>
            <a:ext cx="327658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Wire of the non aged</a:t>
            </a:r>
          </a:p>
          <a:p>
            <a:r>
              <a:rPr lang="en-US" sz="2800" dirty="0" smtClean="0"/>
              <a:t>Reference  MT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82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0" y="44823"/>
            <a:ext cx="3956711" cy="3276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267" y="268016"/>
            <a:ext cx="1041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B4  Wire2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866" y="74705"/>
            <a:ext cx="3948250" cy="3269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62267" y="268016"/>
            <a:ext cx="1531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B5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Wire 1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86" y="3389173"/>
            <a:ext cx="3941770" cy="34514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2398" y="3771224"/>
            <a:ext cx="1139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B6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Wire1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25106" r="19585"/>
          <a:stretch/>
        </p:blipFill>
        <p:spPr>
          <a:xfrm>
            <a:off x="4810122" y="3585882"/>
            <a:ext cx="4283891" cy="32379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92922" y="4248278"/>
            <a:ext cx="223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B6 wire 2</a:t>
            </a:r>
            <a:endParaRPr lang="en-US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ADEB-5366-8A4C-8059-A54A5450051A}" type="datetime1">
              <a:rPr lang="it-IT" smtClean="0"/>
              <a:t>29/11/17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22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65312" y="1718275"/>
            <a:ext cx="22960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Four </a:t>
            </a:r>
            <a:r>
              <a:rPr lang="en-US" sz="3200" dirty="0" err="1" smtClean="0"/>
              <a:t>bice</a:t>
            </a:r>
            <a:r>
              <a:rPr lang="en-US" sz="3200" dirty="0" err="1" smtClean="0">
                <a:solidFill>
                  <a:schemeClr val="bg1"/>
                </a:solidFill>
              </a:rPr>
              <a:t>lls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sum</a:t>
            </a:r>
            <a:r>
              <a:rPr lang="en-US" sz="3200" dirty="0" smtClean="0">
                <a:solidFill>
                  <a:srgbClr val="000000"/>
                </a:solidFill>
              </a:rPr>
              <a:t>mer t</a:t>
            </a:r>
            <a:r>
              <a:rPr lang="en-US" sz="3200" dirty="0" smtClean="0">
                <a:solidFill>
                  <a:srgbClr val="FFFFFF"/>
                </a:solidFill>
              </a:rPr>
              <a:t>es</a:t>
            </a:r>
            <a:r>
              <a:rPr lang="en-US" sz="3200" dirty="0" smtClean="0">
                <a:solidFill>
                  <a:schemeClr val="bg1"/>
                </a:solidFill>
              </a:rPr>
              <a:t>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7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71" y="84668"/>
            <a:ext cx="8638603" cy="6247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short summary  of the results  :            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Remind that HL LHC Charge  =  10 ~ 20 </a:t>
            </a:r>
            <a:r>
              <a:rPr lang="en-US" sz="1600" b="1" dirty="0" err="1" smtClean="0">
                <a:solidFill>
                  <a:srgbClr val="FF0000"/>
                </a:solidFill>
              </a:rPr>
              <a:t>mC</a:t>
            </a:r>
            <a:r>
              <a:rPr lang="en-US" sz="1600" b="1" dirty="0" smtClean="0">
                <a:solidFill>
                  <a:srgbClr val="FF0000"/>
                </a:solidFill>
              </a:rPr>
              <a:t>/cm</a:t>
            </a:r>
          </a:p>
          <a:p>
            <a:endParaRPr lang="en-US" sz="1600" dirty="0" smtClean="0"/>
          </a:p>
          <a:p>
            <a:r>
              <a:rPr lang="en-US" sz="2400" b="1" dirty="0" err="1" smtClean="0"/>
              <a:t>Monotubes</a:t>
            </a:r>
            <a:r>
              <a:rPr lang="en-US" sz="2400" b="1" dirty="0" smtClean="0"/>
              <a:t> per se do not age</a:t>
            </a:r>
          </a:p>
          <a:p>
            <a:r>
              <a:rPr lang="en-US" sz="2400" b="1" dirty="0" smtClean="0"/>
              <a:t>They age when put downstream an aging detector</a:t>
            </a:r>
          </a:p>
          <a:p>
            <a:r>
              <a:rPr lang="en-US" sz="2400" b="1" dirty="0"/>
              <a:t>The loss of gain of </a:t>
            </a:r>
            <a:r>
              <a:rPr lang="en-US" sz="2400" b="1" dirty="0" err="1"/>
              <a:t>monotube</a:t>
            </a:r>
            <a:r>
              <a:rPr lang="en-US" sz="2400" b="1" dirty="0"/>
              <a:t> comparable to that of the upstream </a:t>
            </a:r>
            <a:endParaRPr lang="en-US" sz="2400" b="1" dirty="0" smtClean="0"/>
          </a:p>
          <a:p>
            <a:r>
              <a:rPr lang="en-US" sz="2400" b="1" dirty="0" smtClean="0"/>
              <a:t>detectors</a:t>
            </a:r>
            <a:r>
              <a:rPr lang="en-US" sz="2400" b="1" dirty="0"/>
              <a:t>, </a:t>
            </a:r>
            <a:r>
              <a:rPr lang="en-US" sz="2400" b="1" dirty="0" smtClean="0"/>
              <a:t>wire </a:t>
            </a:r>
            <a:r>
              <a:rPr lang="en-US" sz="2400" b="1" dirty="0"/>
              <a:t>spectra very similar</a:t>
            </a:r>
            <a:r>
              <a:rPr lang="en-US" sz="2800" b="1" dirty="0"/>
              <a:t>.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MB1 </a:t>
            </a:r>
            <a:r>
              <a:rPr lang="en-US" sz="2400" b="1" dirty="0"/>
              <a:t>wires </a:t>
            </a:r>
            <a:r>
              <a:rPr lang="en-US" sz="2400" b="1" dirty="0" smtClean="0"/>
              <a:t>age (test 1)                 </a:t>
            </a:r>
            <a:r>
              <a:rPr lang="en-US" sz="2400" b="1" dirty="0" err="1" smtClean="0"/>
              <a:t>dG</a:t>
            </a:r>
            <a:r>
              <a:rPr lang="en-US" sz="2400" b="1" dirty="0" smtClean="0"/>
              <a:t>/G = 73 %   3mC/cm   1/3 HL LHC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(test 2)                 </a:t>
            </a:r>
            <a:r>
              <a:rPr lang="en-US" sz="2400" b="1" dirty="0" err="1" smtClean="0"/>
              <a:t>dG</a:t>
            </a:r>
            <a:r>
              <a:rPr lang="en-US" sz="2400" b="1" dirty="0" smtClean="0"/>
              <a:t>/G = 54%    0,6 </a:t>
            </a:r>
            <a:r>
              <a:rPr lang="en-US" sz="2400" b="1" dirty="0" err="1" smtClean="0"/>
              <a:t>mC</a:t>
            </a:r>
            <a:r>
              <a:rPr lang="en-US" sz="2400" b="1" dirty="0" smtClean="0"/>
              <a:t>/cm</a:t>
            </a:r>
          </a:p>
          <a:p>
            <a:r>
              <a:rPr lang="en-US" sz="2400" b="1" dirty="0" err="1" smtClean="0"/>
              <a:t>Monotube</a:t>
            </a:r>
            <a:r>
              <a:rPr lang="en-US" sz="2400" b="1" dirty="0" smtClean="0"/>
              <a:t> after MB1 (test2)      </a:t>
            </a:r>
            <a:r>
              <a:rPr lang="en-US" sz="2400" b="1" dirty="0" err="1" smtClean="0"/>
              <a:t>dG</a:t>
            </a:r>
            <a:r>
              <a:rPr lang="en-US" sz="2400" b="1" dirty="0" smtClean="0"/>
              <a:t>/G = 59 %   1,3 </a:t>
            </a:r>
            <a:r>
              <a:rPr lang="en-US" sz="2400" b="1" dirty="0" err="1" smtClean="0"/>
              <a:t>mC</a:t>
            </a:r>
            <a:r>
              <a:rPr lang="en-US" sz="2400" b="1" dirty="0" smtClean="0"/>
              <a:t>/cm</a:t>
            </a:r>
          </a:p>
          <a:p>
            <a:endParaRPr lang="en-US" sz="2400" b="1" dirty="0"/>
          </a:p>
          <a:p>
            <a:r>
              <a:rPr lang="en-US" sz="2400" b="1" dirty="0" err="1" smtClean="0"/>
              <a:t>Bicell</a:t>
            </a:r>
            <a:r>
              <a:rPr lang="en-US" sz="2400" b="1" dirty="0" smtClean="0"/>
              <a:t> 1 (naked DT tube) ages    </a:t>
            </a:r>
            <a:r>
              <a:rPr lang="en-US" sz="2400" b="1" dirty="0" err="1" smtClean="0"/>
              <a:t>dG</a:t>
            </a:r>
            <a:r>
              <a:rPr lang="en-US" sz="2400" b="1" dirty="0" smtClean="0"/>
              <a:t>/G =  20%   20 </a:t>
            </a:r>
            <a:r>
              <a:rPr lang="en-US" sz="2400" b="1" dirty="0" err="1" smtClean="0"/>
              <a:t>mC</a:t>
            </a:r>
            <a:r>
              <a:rPr lang="en-US" sz="2400" b="1" dirty="0" smtClean="0"/>
              <a:t>/cm        2 X HL</a:t>
            </a:r>
          </a:p>
          <a:p>
            <a:r>
              <a:rPr lang="en-US" sz="2400" b="1" dirty="0" err="1"/>
              <a:t>Monotube</a:t>
            </a:r>
            <a:r>
              <a:rPr lang="en-US" sz="2400" b="1" dirty="0"/>
              <a:t> after </a:t>
            </a:r>
            <a:r>
              <a:rPr lang="en-US" sz="2400" b="1" dirty="0" err="1"/>
              <a:t>bicell</a:t>
            </a:r>
            <a:r>
              <a:rPr lang="en-US" sz="2400" b="1" dirty="0"/>
              <a:t>  1            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dG</a:t>
            </a:r>
            <a:r>
              <a:rPr lang="en-US" sz="2400" b="1" dirty="0"/>
              <a:t>/G = </a:t>
            </a:r>
            <a:r>
              <a:rPr lang="en-US" sz="2400" b="1" dirty="0" smtClean="0"/>
              <a:t> 20</a:t>
            </a:r>
            <a:r>
              <a:rPr lang="en-US" sz="2400" b="1" dirty="0"/>
              <a:t>%    90 </a:t>
            </a:r>
            <a:r>
              <a:rPr lang="en-US" sz="2400" b="1" dirty="0" err="1"/>
              <a:t>mC</a:t>
            </a:r>
            <a:r>
              <a:rPr lang="en-US" sz="2400" b="1" dirty="0"/>
              <a:t>/cm</a:t>
            </a:r>
          </a:p>
          <a:p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Four </a:t>
            </a:r>
            <a:r>
              <a:rPr lang="en-US" sz="2400" b="1" dirty="0" err="1" smtClean="0"/>
              <a:t>Bicells</a:t>
            </a:r>
            <a:r>
              <a:rPr lang="en-US" sz="2400" b="1" dirty="0" smtClean="0"/>
              <a:t>                                     </a:t>
            </a:r>
            <a:r>
              <a:rPr lang="en-US" sz="2400" b="1" dirty="0" err="1" smtClean="0"/>
              <a:t>dG</a:t>
            </a:r>
            <a:r>
              <a:rPr lang="en-US" sz="2400" b="1" dirty="0" smtClean="0"/>
              <a:t>/G =  9%     12 </a:t>
            </a:r>
            <a:r>
              <a:rPr lang="en-US" sz="2400" b="1" dirty="0" err="1" smtClean="0"/>
              <a:t>mC</a:t>
            </a:r>
            <a:r>
              <a:rPr lang="en-US" sz="2400" b="1" dirty="0" smtClean="0"/>
              <a:t>/cm   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35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301" y="79426"/>
            <a:ext cx="8723287" cy="624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“final” considerations   1   :</a:t>
            </a:r>
          </a:p>
          <a:p>
            <a:endParaRPr lang="en-US" sz="2800" dirty="0"/>
          </a:p>
          <a:p>
            <a:r>
              <a:rPr lang="en-US" sz="2000" b="1" dirty="0" smtClean="0"/>
              <a:t>Five </a:t>
            </a:r>
            <a:r>
              <a:rPr lang="en-US" sz="2000" b="1" dirty="0" err="1" smtClean="0"/>
              <a:t>bicells</a:t>
            </a:r>
            <a:r>
              <a:rPr lang="en-US" sz="2000" b="1" dirty="0" smtClean="0"/>
              <a:t> (naked DT Tubes) behaved perfectly and in exactly in the same way: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they showed  that a naked tube ages.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Extensive, and time consuming, aging test are going on in </a:t>
            </a:r>
            <a:r>
              <a:rPr lang="en-US" sz="2000" b="1" dirty="0" err="1" smtClean="0"/>
              <a:t>Legnaro</a:t>
            </a:r>
            <a:r>
              <a:rPr lang="en-US" sz="2000" b="1" dirty="0" smtClean="0"/>
              <a:t> on all the materials supposed to be in the DT gas volume. </a:t>
            </a:r>
          </a:p>
          <a:p>
            <a:r>
              <a:rPr lang="en-US" sz="2000" b="1" dirty="0" smtClean="0"/>
              <a:t>Up to now the only possible responsible for  the poisoning might be the glue between the </a:t>
            </a:r>
            <a:r>
              <a:rPr lang="en-US" sz="2000" b="1" dirty="0" err="1" smtClean="0"/>
              <a:t>mylar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strips,that</a:t>
            </a:r>
            <a:r>
              <a:rPr lang="en-US" sz="2000" b="1" dirty="0" smtClean="0"/>
              <a:t> support the field shaping electrodes, to the aluminum plates to the double T shaped Al beams that separate the DT tubes.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No other credible candidate has been found…….</a:t>
            </a:r>
          </a:p>
          <a:p>
            <a:endParaRPr lang="en-US" sz="2000" b="1" dirty="0"/>
          </a:p>
          <a:p>
            <a:r>
              <a:rPr lang="en-US" sz="2800" b="1" dirty="0" smtClean="0">
                <a:solidFill>
                  <a:srgbClr val="FF0000"/>
                </a:solidFill>
              </a:rPr>
              <a:t>But the size of the aging and the “face” of the wires in the </a:t>
            </a:r>
            <a:r>
              <a:rPr lang="en-US" sz="2800" b="1" dirty="0" err="1">
                <a:solidFill>
                  <a:srgbClr val="FF0000"/>
                </a:solidFill>
              </a:rPr>
              <a:t>B</a:t>
            </a:r>
            <a:r>
              <a:rPr lang="en-US" sz="2800" b="1" dirty="0" err="1" smtClean="0">
                <a:solidFill>
                  <a:srgbClr val="FF0000"/>
                </a:solidFill>
              </a:rPr>
              <a:t>icells</a:t>
            </a:r>
            <a:r>
              <a:rPr lang="en-US" sz="2800" b="1" dirty="0" smtClean="0">
                <a:solidFill>
                  <a:srgbClr val="FF0000"/>
                </a:solidFill>
              </a:rPr>
              <a:t> are very different from what was found in the tested MB1 big chamber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710F1-3FA5-5D48-A2D6-8A87999A16EF}" type="datetime1">
              <a:rPr lang="it-IT" smtClean="0"/>
              <a:t>29/11/17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4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143" y="132652"/>
            <a:ext cx="8753719" cy="784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“final” considerations </a:t>
            </a:r>
            <a:r>
              <a:rPr lang="en-US" sz="2800" dirty="0" smtClean="0"/>
              <a:t>2  (and current plans):</a:t>
            </a:r>
            <a:endParaRPr lang="en-US" sz="2800" dirty="0"/>
          </a:p>
          <a:p>
            <a:endParaRPr lang="en-US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This difference </a:t>
            </a:r>
            <a:r>
              <a:rPr lang="en-US" sz="2000" b="1" dirty="0">
                <a:solidFill>
                  <a:srgbClr val="FF0000"/>
                </a:solidFill>
              </a:rPr>
              <a:t>may indicate </a:t>
            </a:r>
            <a:r>
              <a:rPr lang="en-US" sz="2000" b="1" dirty="0" smtClean="0">
                <a:solidFill>
                  <a:srgbClr val="FF0000"/>
                </a:solidFill>
              </a:rPr>
              <a:t>that irradiation  </a:t>
            </a:r>
            <a:r>
              <a:rPr lang="en-US" sz="2000" b="1" dirty="0" err="1" smtClean="0">
                <a:solidFill>
                  <a:srgbClr val="FF0000"/>
                </a:solidFill>
              </a:rPr>
              <a:t>induecs</a:t>
            </a:r>
            <a:r>
              <a:rPr lang="en-US" sz="2000" b="1" dirty="0" smtClean="0">
                <a:solidFill>
                  <a:srgbClr val="FF0000"/>
                </a:solidFill>
              </a:rPr>
              <a:t> or enhances the outgassing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of some </a:t>
            </a:r>
            <a:r>
              <a:rPr lang="en-US" sz="2000" b="1" dirty="0" smtClean="0">
                <a:solidFill>
                  <a:srgbClr val="FF0000"/>
                </a:solidFill>
              </a:rPr>
              <a:t>of the materials present in the gas volume of the DT chambers.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/>
              <a:t>This </a:t>
            </a:r>
            <a:r>
              <a:rPr lang="en-US" sz="2000" b="1" dirty="0"/>
              <a:t>implies </a:t>
            </a:r>
            <a:r>
              <a:rPr lang="en-US" sz="2000" b="1" dirty="0" smtClean="0"/>
              <a:t>that the </a:t>
            </a:r>
            <a:r>
              <a:rPr lang="en-US" sz="2000" b="1" dirty="0"/>
              <a:t>out-gassing tests of all the materials </a:t>
            </a:r>
            <a:r>
              <a:rPr lang="en-US" sz="2000" b="1" dirty="0" smtClean="0"/>
              <a:t>should be repeated </a:t>
            </a:r>
          </a:p>
          <a:p>
            <a:r>
              <a:rPr lang="en-US" sz="2000" b="1" dirty="0" smtClean="0"/>
              <a:t>under Irradiation </a:t>
            </a:r>
            <a:r>
              <a:rPr lang="en-US" sz="2000" b="1" dirty="0"/>
              <a:t>at GIF.</a:t>
            </a:r>
          </a:p>
          <a:p>
            <a:endParaRPr lang="en-US" sz="2000" b="1" dirty="0"/>
          </a:p>
          <a:p>
            <a:r>
              <a:rPr lang="en-US" sz="2000" b="1" dirty="0" smtClean="0"/>
              <a:t>Some caveats:</a:t>
            </a:r>
            <a:endParaRPr lang="en-US" sz="2000" b="1" dirty="0"/>
          </a:p>
          <a:p>
            <a:r>
              <a:rPr lang="en-US" dirty="0" smtClean="0"/>
              <a:t>The </a:t>
            </a:r>
            <a:r>
              <a:rPr lang="en-US" dirty="0"/>
              <a:t>aging of the MB1 chamber might be an accident (inherent to that specific </a:t>
            </a:r>
            <a:endParaRPr lang="en-US" dirty="0" smtClean="0"/>
          </a:p>
          <a:p>
            <a:r>
              <a:rPr lang="en-US" dirty="0" smtClean="0"/>
              <a:t>chamber</a:t>
            </a:r>
            <a:r>
              <a:rPr lang="en-US" dirty="0"/>
              <a:t>). We need to cross check with a second chamber 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choice has been in favor of a MB2 assembled in Madrid. 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MB1 was assembled in Aachen. Chambers were not assembled in clean rooms , </a:t>
            </a:r>
            <a:endParaRPr lang="en-US" dirty="0" smtClean="0"/>
          </a:p>
          <a:p>
            <a:r>
              <a:rPr lang="en-US" dirty="0" smtClean="0"/>
              <a:t>may </a:t>
            </a:r>
            <a:r>
              <a:rPr lang="en-US" dirty="0"/>
              <a:t>be local dust, different assembling devices ….. may have some influence.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test on the chamber and on the </a:t>
            </a:r>
            <a:r>
              <a:rPr lang="en-US" dirty="0" err="1" smtClean="0"/>
              <a:t>bicells</a:t>
            </a:r>
            <a:r>
              <a:rPr lang="en-US" dirty="0" smtClean="0"/>
              <a:t> </a:t>
            </a:r>
            <a:r>
              <a:rPr lang="en-US" dirty="0"/>
              <a:t>were not performed at the same time.</a:t>
            </a:r>
          </a:p>
          <a:p>
            <a:r>
              <a:rPr lang="en-US" dirty="0"/>
              <a:t>Different conditions (</a:t>
            </a:r>
            <a:r>
              <a:rPr lang="en-US" dirty="0" err="1"/>
              <a:t>irradiation,gas</a:t>
            </a:r>
            <a:r>
              <a:rPr lang="en-US" dirty="0"/>
              <a:t> mix….) might be responsible for the difference.</a:t>
            </a:r>
          </a:p>
          <a:p>
            <a:endParaRPr lang="en-US" dirty="0"/>
          </a:p>
          <a:p>
            <a:r>
              <a:rPr lang="en-US" dirty="0"/>
              <a:t>MB2 and </a:t>
            </a:r>
            <a:r>
              <a:rPr lang="en-US" dirty="0" err="1"/>
              <a:t>bicells</a:t>
            </a:r>
            <a:r>
              <a:rPr lang="en-US" dirty="0"/>
              <a:t> should be exposed together  at the same time to grant the same </a:t>
            </a:r>
            <a:endParaRPr lang="en-US" dirty="0" smtClean="0"/>
          </a:p>
          <a:p>
            <a:r>
              <a:rPr lang="en-US" dirty="0" smtClean="0"/>
              <a:t>conditions</a:t>
            </a:r>
            <a:r>
              <a:rPr lang="en-US" dirty="0"/>
              <a:t>. (This </a:t>
            </a:r>
            <a:r>
              <a:rPr lang="en-US" dirty="0" smtClean="0"/>
              <a:t>test is </a:t>
            </a:r>
            <a:r>
              <a:rPr lang="en-US" dirty="0"/>
              <a:t>currently starting  at GIF </a:t>
            </a:r>
            <a:r>
              <a:rPr lang="en-US" dirty="0" smtClean="0"/>
              <a:t>)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7ED8-CA3E-5C46-BB20-E816A84339E5}" type="datetime1">
              <a:rPr lang="it-IT" smtClean="0"/>
              <a:t>29/11/17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8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4091" y="336129"/>
            <a:ext cx="8918327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 </a:t>
            </a:r>
            <a:r>
              <a:rPr lang="en-US" sz="2800" b="1" dirty="0" smtClean="0"/>
              <a:t>conclusion might be that results from models, </a:t>
            </a:r>
          </a:p>
          <a:p>
            <a:r>
              <a:rPr lang="en-US" sz="2800" b="1" dirty="0" smtClean="0"/>
              <a:t>as accurate they might be, are not easily  exportable to a </a:t>
            </a:r>
          </a:p>
          <a:p>
            <a:r>
              <a:rPr lang="en-US" sz="2800" b="1" dirty="0" smtClean="0"/>
              <a:t>realistic big </a:t>
            </a:r>
            <a:r>
              <a:rPr lang="en-US" sz="2800" b="1" dirty="0"/>
              <a:t>o</a:t>
            </a:r>
            <a:r>
              <a:rPr lang="en-US" sz="2800" b="1" dirty="0" smtClean="0"/>
              <a:t>bject.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1600" b="1" dirty="0" smtClean="0"/>
              <a:t>A famous precedent can be found in the </a:t>
            </a:r>
            <a:r>
              <a:rPr lang="en-US" sz="1600" b="1" dirty="0" smtClean="0"/>
              <a:t>history </a:t>
            </a:r>
            <a:r>
              <a:rPr lang="en-US" sz="1600" b="1" dirty="0" smtClean="0"/>
              <a:t>of the </a:t>
            </a:r>
            <a:r>
              <a:rPr lang="en-US" sz="1600" b="1" dirty="0" smtClean="0"/>
              <a:t>America </a:t>
            </a:r>
            <a:r>
              <a:rPr lang="en-US" sz="1600" b="1" dirty="0" smtClean="0"/>
              <a:t>Cup sailing </a:t>
            </a:r>
            <a:r>
              <a:rPr lang="en-US" sz="1600" b="1" dirty="0" err="1" smtClean="0"/>
              <a:t>race:the</a:t>
            </a:r>
            <a:r>
              <a:rPr lang="en-US" sz="1600" b="1" dirty="0" smtClean="0"/>
              <a:t>  </a:t>
            </a:r>
            <a:r>
              <a:rPr lang="en-US" sz="1600" b="1" dirty="0" smtClean="0"/>
              <a:t>UK </a:t>
            </a:r>
            <a:r>
              <a:rPr lang="en-US" sz="1600" b="1" dirty="0"/>
              <a:t> </a:t>
            </a:r>
            <a:r>
              <a:rPr lang="en-US" sz="1600" b="1" dirty="0" smtClean="0"/>
              <a:t>designer</a:t>
            </a:r>
          </a:p>
          <a:p>
            <a:r>
              <a:rPr lang="en-US" sz="1600" b="1" dirty="0" smtClean="0"/>
              <a:t> </a:t>
            </a:r>
            <a:r>
              <a:rPr lang="en-US" sz="1600" b="1" dirty="0" smtClean="0"/>
              <a:t>Watson after his boat was  defeated </a:t>
            </a:r>
            <a:r>
              <a:rPr lang="en-US" sz="1600" b="1" dirty="0" smtClean="0"/>
              <a:t>in </a:t>
            </a:r>
            <a:r>
              <a:rPr lang="en-US" sz="1600" b="1" dirty="0"/>
              <a:t>the  1902 </a:t>
            </a:r>
            <a:r>
              <a:rPr lang="en-US" sz="1600" b="1" dirty="0" smtClean="0"/>
              <a:t>race by the US one designed by </a:t>
            </a:r>
            <a:r>
              <a:rPr lang="en-US" sz="1600" b="1" dirty="0" err="1" smtClean="0"/>
              <a:t>Herreshof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was keeping complaining that:</a:t>
            </a:r>
          </a:p>
          <a:p>
            <a:r>
              <a:rPr lang="en-US" sz="1600" b="1" dirty="0" smtClean="0"/>
              <a:t> “ it is  because </a:t>
            </a:r>
            <a:r>
              <a:rPr lang="en-US" sz="1600" b="1" dirty="0" err="1" smtClean="0"/>
              <a:t>Herreshof</a:t>
            </a:r>
            <a:r>
              <a:rPr lang="en-US" sz="1600" b="1" dirty="0" smtClean="0"/>
              <a:t> had the big chance of not </a:t>
            </a:r>
            <a:r>
              <a:rPr lang="en-US" sz="1600" b="1" dirty="0" err="1" smtClean="0"/>
              <a:t>having</a:t>
            </a:r>
            <a:r>
              <a:rPr lang="en-US" sz="1600" b="1" dirty="0" err="1" smtClean="0"/>
              <a:t>,like</a:t>
            </a:r>
            <a:r>
              <a:rPr lang="en-US" sz="1600" b="1" dirty="0" smtClean="0"/>
              <a:t> </a:t>
            </a:r>
            <a:r>
              <a:rPr lang="en-US" sz="1600" b="1" dirty="0" smtClean="0"/>
              <a:t>me, the possibility of testing the model </a:t>
            </a:r>
            <a:endParaRPr lang="en-US" sz="1600" b="1" dirty="0" smtClean="0"/>
          </a:p>
          <a:p>
            <a:r>
              <a:rPr lang="en-US" sz="1600" b="1" dirty="0" smtClean="0"/>
              <a:t>of </a:t>
            </a:r>
            <a:r>
              <a:rPr lang="en-US" sz="1600" b="1" dirty="0" smtClean="0"/>
              <a:t>his design </a:t>
            </a:r>
            <a:r>
              <a:rPr lang="en-US" sz="1600" b="1" dirty="0" smtClean="0"/>
              <a:t>n </a:t>
            </a:r>
            <a:r>
              <a:rPr lang="en-US" sz="1600" b="1" dirty="0" smtClean="0"/>
              <a:t>a naval tank !! </a:t>
            </a:r>
            <a:r>
              <a:rPr lang="en-US" sz="1600" b="1" dirty="0" smtClean="0"/>
              <a:t>“</a:t>
            </a:r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sz="3200" b="1" dirty="0"/>
          </a:p>
          <a:p>
            <a:r>
              <a:rPr lang="en-US" sz="3200" b="1" dirty="0" smtClean="0"/>
              <a:t>                    </a:t>
            </a:r>
            <a:r>
              <a:rPr lang="en-US" sz="3200" b="1" dirty="0" smtClean="0">
                <a:solidFill>
                  <a:srgbClr val="3366FF"/>
                </a:solidFill>
              </a:rPr>
              <a:t> OGNI AIUTO E’ BENVENUTO !</a:t>
            </a:r>
            <a:endParaRPr lang="en-US" sz="32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30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01845" y="840324"/>
            <a:ext cx="3444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Back up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288241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48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2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38" y="228656"/>
            <a:ext cx="9234018" cy="5909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 last caveat:</a:t>
            </a:r>
          </a:p>
          <a:p>
            <a:r>
              <a:rPr lang="en-US" dirty="0" smtClean="0"/>
              <a:t>Which is the effect of the size of the gas flow on the aging 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volume of a tube of a </a:t>
            </a:r>
            <a:r>
              <a:rPr lang="en-US" dirty="0" err="1" smtClean="0"/>
              <a:t>bicell</a:t>
            </a:r>
            <a:r>
              <a:rPr lang="en-US" dirty="0" smtClean="0"/>
              <a:t> is 1/3 of a tube in MB1 (or MB2).</a:t>
            </a:r>
          </a:p>
          <a:p>
            <a:endParaRPr lang="en-US" dirty="0"/>
          </a:p>
          <a:p>
            <a:r>
              <a:rPr lang="en-US" dirty="0" smtClean="0"/>
              <a:t>The gas flow in the DT is ~ 1 cc/minute per tube …the </a:t>
            </a:r>
            <a:r>
              <a:rPr lang="en-US" dirty="0" err="1" smtClean="0"/>
              <a:t>bicells</a:t>
            </a:r>
            <a:r>
              <a:rPr lang="en-US" dirty="0" smtClean="0"/>
              <a:t> were operated at 0,8 ~ 1  cc/minute </a:t>
            </a:r>
          </a:p>
          <a:p>
            <a:r>
              <a:rPr lang="en-US" dirty="0" smtClean="0"/>
              <a:t>per tube. The limit comes from the gas tightness .</a:t>
            </a:r>
          </a:p>
          <a:p>
            <a:endParaRPr lang="en-US" dirty="0"/>
          </a:p>
          <a:p>
            <a:r>
              <a:rPr lang="en-US" dirty="0" smtClean="0"/>
              <a:t>The gas renewal rate is tree times larger : </a:t>
            </a:r>
          </a:p>
          <a:p>
            <a:r>
              <a:rPr lang="en-US" dirty="0" smtClean="0"/>
              <a:t>we are preparing to go  with the </a:t>
            </a:r>
            <a:r>
              <a:rPr lang="en-US" dirty="0" err="1" smtClean="0"/>
              <a:t>bicell</a:t>
            </a:r>
            <a:r>
              <a:rPr lang="en-US" dirty="0" smtClean="0"/>
              <a:t> to 0,2 ~0,3 cc/minute.</a:t>
            </a:r>
          </a:p>
          <a:p>
            <a:endParaRPr lang="en-US" dirty="0" smtClean="0"/>
          </a:p>
          <a:p>
            <a:r>
              <a:rPr lang="en-US" dirty="0" smtClean="0"/>
              <a:t>The four </a:t>
            </a:r>
            <a:r>
              <a:rPr lang="en-US" dirty="0" err="1" smtClean="0"/>
              <a:t>bicells</a:t>
            </a:r>
            <a:r>
              <a:rPr lang="en-US" dirty="0" smtClean="0"/>
              <a:t> were operated for 45 days at different gas flows :from o,8 to 5  cc/min.</a:t>
            </a:r>
          </a:p>
          <a:p>
            <a:r>
              <a:rPr lang="en-US" dirty="0" smtClean="0"/>
              <a:t>No clear difference was found between their aging performance: willing to fid a sign it seems</a:t>
            </a:r>
          </a:p>
          <a:p>
            <a:r>
              <a:rPr lang="en-US" dirty="0" smtClean="0"/>
              <a:t>Aging is worse at higher flux. but that it might be ( this in agreement with what observed by </a:t>
            </a:r>
          </a:p>
          <a:p>
            <a:r>
              <a:rPr lang="en-US" dirty="0" smtClean="0"/>
              <a:t>the Spanish </a:t>
            </a:r>
            <a:r>
              <a:rPr lang="en-US" dirty="0" err="1" smtClean="0"/>
              <a:t>colleaguesduring</a:t>
            </a:r>
            <a:r>
              <a:rPr lang="en-US" dirty="0" smtClean="0"/>
              <a:t> the MB 1 test). </a:t>
            </a:r>
          </a:p>
          <a:p>
            <a:endParaRPr lang="en-US" dirty="0" smtClean="0"/>
          </a:p>
          <a:p>
            <a:r>
              <a:rPr lang="en-US" dirty="0" smtClean="0"/>
              <a:t>This is in disagreement with current mantra.</a:t>
            </a:r>
          </a:p>
          <a:p>
            <a:endParaRPr lang="en-US" dirty="0" smtClean="0"/>
          </a:p>
          <a:p>
            <a:r>
              <a:rPr lang="en-US" dirty="0" smtClean="0"/>
              <a:t>Test with </a:t>
            </a:r>
            <a:r>
              <a:rPr lang="en-US" dirty="0" err="1" smtClean="0"/>
              <a:t>Monotubes</a:t>
            </a:r>
            <a:r>
              <a:rPr lang="en-US" dirty="0" smtClean="0"/>
              <a:t> in </a:t>
            </a:r>
            <a:r>
              <a:rPr lang="en-US" dirty="0" err="1" smtClean="0"/>
              <a:t>Legnaro</a:t>
            </a:r>
            <a:r>
              <a:rPr lang="en-US" dirty="0" smtClean="0"/>
              <a:t> did not show any large difference in the range 1 to 10 cc/min.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improved gas tight </a:t>
            </a:r>
            <a:r>
              <a:rPr lang="en-US" dirty="0" err="1" smtClean="0"/>
              <a:t>bicell</a:t>
            </a:r>
            <a:r>
              <a:rPr lang="en-US" dirty="0" smtClean="0"/>
              <a:t> should clarify this aspect in the next months.</a:t>
            </a:r>
          </a:p>
        </p:txBody>
      </p:sp>
    </p:spTree>
    <p:extLst>
      <p:ext uri="{BB962C8B-B14F-4D97-AF65-F5344CB8AC3E}">
        <p14:creationId xmlns:p14="http://schemas.microsoft.com/office/powerpoint/2010/main" val="357554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5" descr="PIC00002_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8" r="27663" b="19124"/>
          <a:stretch/>
        </p:blipFill>
        <p:spPr bwMode="auto">
          <a:xfrm>
            <a:off x="4845438" y="50794"/>
            <a:ext cx="4210370" cy="301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-20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26739" r="42939" b="44110"/>
          <a:stretch/>
        </p:blipFill>
        <p:spPr bwMode="auto">
          <a:xfrm>
            <a:off x="171625" y="3222675"/>
            <a:ext cx="8837127" cy="316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014" y="221708"/>
            <a:ext cx="46122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Lot of cables and boards are in the </a:t>
            </a:r>
          </a:p>
          <a:p>
            <a:r>
              <a:rPr lang="en-US" sz="2400" b="1" dirty="0" err="1" smtClean="0"/>
              <a:t>Superlayers</a:t>
            </a:r>
            <a:r>
              <a:rPr lang="en-US" sz="2400" b="1" dirty="0" smtClean="0"/>
              <a:t> active gas volume.</a:t>
            </a:r>
          </a:p>
          <a:p>
            <a:r>
              <a:rPr lang="en-US" sz="2400" b="1" dirty="0" smtClean="0"/>
              <a:t>RIGHT : an open and naked </a:t>
            </a:r>
          </a:p>
          <a:p>
            <a:r>
              <a:rPr lang="en-US" sz="2400" b="1" dirty="0" err="1" smtClean="0"/>
              <a:t>Superlayer</a:t>
            </a:r>
            <a:r>
              <a:rPr lang="en-US" sz="2400" b="1" dirty="0" smtClean="0"/>
              <a:t>,</a:t>
            </a:r>
          </a:p>
          <a:p>
            <a:r>
              <a:rPr lang="en-US" sz="2400" b="1" dirty="0" smtClean="0"/>
              <a:t>BELOW: the same dressed with HV </a:t>
            </a:r>
          </a:p>
          <a:p>
            <a:r>
              <a:rPr lang="en-US" sz="2400" b="1" dirty="0"/>
              <a:t>s</a:t>
            </a:r>
            <a:r>
              <a:rPr lang="en-US" sz="2400" b="1" dirty="0" smtClean="0"/>
              <a:t>tuff and ready to be closed</a:t>
            </a:r>
          </a:p>
        </p:txBody>
      </p:sp>
    </p:spTree>
    <p:extLst>
      <p:ext uri="{BB962C8B-B14F-4D97-AF65-F5344CB8AC3E}">
        <p14:creationId xmlns:p14="http://schemas.microsoft.com/office/powerpoint/2010/main" val="136687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47260"/>
          <a:stretch/>
        </p:blipFill>
        <p:spPr>
          <a:xfrm>
            <a:off x="342901" y="0"/>
            <a:ext cx="4456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47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53" y="190302"/>
            <a:ext cx="904914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  <a:p>
            <a:r>
              <a:rPr lang="en-US" sz="2000" dirty="0" smtClean="0"/>
              <a:t>All chambers components and materials were positively  tested for rad tolerance and </a:t>
            </a:r>
          </a:p>
          <a:p>
            <a:r>
              <a:rPr lang="en-US" sz="2000" dirty="0" smtClean="0"/>
              <a:t>Harmless outgassing properties before the construction.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It has been a surprise to </a:t>
            </a:r>
            <a:r>
              <a:rPr lang="en-US" sz="2000" b="1" dirty="0">
                <a:solidFill>
                  <a:srgbClr val="FF0000"/>
                </a:solidFill>
              </a:rPr>
              <a:t>find, </a:t>
            </a:r>
            <a:r>
              <a:rPr lang="en-US" sz="2000" b="1" dirty="0" smtClean="0">
                <a:solidFill>
                  <a:srgbClr val="FF0000"/>
                </a:solidFill>
              </a:rPr>
              <a:t>during </a:t>
            </a:r>
            <a:r>
              <a:rPr lang="en-US" sz="2000" b="1" dirty="0">
                <a:solidFill>
                  <a:srgbClr val="FF0000"/>
                </a:solidFill>
              </a:rPr>
              <a:t>a first  irradiation </a:t>
            </a:r>
            <a:r>
              <a:rPr lang="en-US" sz="2000" b="1" dirty="0" smtClean="0">
                <a:solidFill>
                  <a:srgbClr val="FF0000"/>
                </a:solidFill>
              </a:rPr>
              <a:t>in September 2015 at </a:t>
            </a:r>
            <a:r>
              <a:rPr lang="en-US" sz="2000" b="1" dirty="0">
                <a:solidFill>
                  <a:srgbClr val="FF0000"/>
                </a:solidFill>
              </a:rPr>
              <a:t>the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Gamma Irradiation </a:t>
            </a:r>
            <a:r>
              <a:rPr lang="en-US" sz="2000" b="1" dirty="0">
                <a:solidFill>
                  <a:srgbClr val="FF0000"/>
                </a:solidFill>
              </a:rPr>
              <a:t>Facility (GIF) at </a:t>
            </a:r>
            <a:r>
              <a:rPr lang="en-US" sz="2000" b="1" dirty="0" smtClean="0">
                <a:solidFill>
                  <a:srgbClr val="FF0000"/>
                </a:solidFill>
              </a:rPr>
              <a:t>CERN, that a DT chamber  ages and looses a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large fraction of its Gain in presence of an intense photon radiation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EA1C-A6A1-2D4B-912D-2B297A773163}" type="datetime1">
              <a:rPr lang="it-IT" smtClean="0"/>
              <a:t>29/11/17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9602" y="2890444"/>
            <a:ext cx="86014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MU TDR: (next slide)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“The maximum  expected figure of  charge integrated by a DT wire at HL LHC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is ~ 10 </a:t>
            </a:r>
            <a:r>
              <a:rPr lang="en-US" sz="2000" b="1" dirty="0" err="1" smtClean="0">
                <a:solidFill>
                  <a:srgbClr val="FF0000"/>
                </a:solidFill>
              </a:rPr>
              <a:t>mC</a:t>
            </a:r>
            <a:r>
              <a:rPr lang="en-US" sz="2000" b="1" dirty="0" smtClean="0">
                <a:solidFill>
                  <a:srgbClr val="FF0000"/>
                </a:solidFill>
              </a:rPr>
              <a:t>/cm In the MB1 chambers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of the outer wheels” </a:t>
            </a:r>
          </a:p>
          <a:p>
            <a:endParaRPr lang="en-US" sz="2000" dirty="0" smtClean="0"/>
          </a:p>
          <a:p>
            <a:r>
              <a:rPr lang="en-US" sz="2000" dirty="0" smtClean="0"/>
              <a:t>This is the charge that every cm </a:t>
            </a:r>
            <a:r>
              <a:rPr lang="en-US" sz="2000" b="1" dirty="0" smtClean="0">
                <a:solidFill>
                  <a:srgbClr val="FF0000"/>
                </a:solidFill>
              </a:rPr>
              <a:t>of a non aged DT wire </a:t>
            </a:r>
            <a:r>
              <a:rPr lang="en-US" sz="2000" dirty="0" smtClean="0"/>
              <a:t>should have Integrated at </a:t>
            </a:r>
          </a:p>
          <a:p>
            <a:r>
              <a:rPr lang="en-US" sz="2000" dirty="0" smtClean="0"/>
              <a:t>the end of HL LHC.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linear relation </a:t>
            </a:r>
            <a:r>
              <a:rPr lang="en-US" sz="2000" dirty="0" smtClean="0"/>
              <a:t>between wires current and </a:t>
            </a:r>
            <a:r>
              <a:rPr lang="en-US" sz="2000" dirty="0" err="1" smtClean="0"/>
              <a:t>instatntaneous</a:t>
            </a:r>
            <a:r>
              <a:rPr lang="en-US" sz="2000" dirty="0" smtClean="0"/>
              <a:t> Luminosity is </a:t>
            </a:r>
            <a:r>
              <a:rPr lang="en-US" sz="2000" dirty="0" err="1" smtClean="0"/>
              <a:t>ssumed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961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23442" y="293262"/>
            <a:ext cx="7673473" cy="2427222"/>
            <a:chOff x="623442" y="2216131"/>
            <a:chExt cx="7673473" cy="2427222"/>
          </a:xfrm>
        </p:grpSpPr>
        <p:pic>
          <p:nvPicPr>
            <p:cNvPr id="6" name="Picture 5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9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42" y="2216131"/>
              <a:ext cx="7673473" cy="24272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2221440" y="3549431"/>
              <a:ext cx="889424" cy="19857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960603" y="3563542"/>
              <a:ext cx="889424" cy="19857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C0A9A-A9EF-B74E-82BC-2C62361F2A46}" type="datetime1">
              <a:rPr lang="it-IT" smtClean="0"/>
              <a:t>29/11/17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80"/>
          <a:stretch/>
        </p:blipFill>
        <p:spPr bwMode="auto">
          <a:xfrm>
            <a:off x="2756684" y="2821525"/>
            <a:ext cx="6056745" cy="309580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8322" y="2795180"/>
            <a:ext cx="183926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From MUON TDR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Page 85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557876" y="3808207"/>
            <a:ext cx="1731719" cy="387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286652" y="4990713"/>
            <a:ext cx="2025155" cy="523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8322" y="3724617"/>
            <a:ext cx="2522917" cy="218521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MB1 test at GIF</a:t>
            </a:r>
          </a:p>
          <a:p>
            <a:r>
              <a:rPr lang="en-US" sz="2000" dirty="0" smtClean="0"/>
              <a:t>  </a:t>
            </a:r>
          </a:p>
          <a:p>
            <a:r>
              <a:rPr lang="en-US" sz="1600" dirty="0" smtClean="0"/>
              <a:t>16 days of operation </a:t>
            </a:r>
          </a:p>
          <a:p>
            <a:r>
              <a:rPr lang="en-US" sz="1600" dirty="0" smtClean="0"/>
              <a:t>acceleration ~ 10</a:t>
            </a:r>
          </a:p>
          <a:p>
            <a:pPr>
              <a:lnSpc>
                <a:spcPct val="150000"/>
              </a:lnSpc>
            </a:pPr>
            <a:r>
              <a:rPr lang="en-US" sz="1600" b="1" dirty="0" err="1" smtClean="0"/>
              <a:t>Integ</a:t>
            </a:r>
            <a:r>
              <a:rPr lang="en-US" sz="1600" b="1" dirty="0" smtClean="0"/>
              <a:t>. charge     2,5 </a:t>
            </a:r>
            <a:r>
              <a:rPr lang="en-US" sz="1600" b="1" dirty="0" err="1" smtClean="0"/>
              <a:t>mC</a:t>
            </a:r>
            <a:r>
              <a:rPr lang="en-US" sz="1600" b="1" dirty="0" smtClean="0"/>
              <a:t>/cm </a:t>
            </a:r>
            <a:r>
              <a:rPr lang="en-US" sz="1600" b="1" dirty="0"/>
              <a:t>      </a:t>
            </a:r>
            <a:r>
              <a:rPr lang="en-US" sz="1600" b="1" dirty="0" smtClean="0"/>
              <a:t>gain </a:t>
            </a:r>
            <a:r>
              <a:rPr lang="en-US" sz="1600" b="1" dirty="0"/>
              <a:t>loss </a:t>
            </a:r>
            <a:r>
              <a:rPr lang="en-US" sz="1600" b="1" dirty="0" smtClean="0"/>
              <a:t>            </a:t>
            </a:r>
            <a:r>
              <a:rPr lang="en-US" sz="1600" b="1" dirty="0" err="1" smtClean="0"/>
              <a:t>dG</a:t>
            </a:r>
            <a:r>
              <a:rPr lang="en-US" sz="1600" b="1" dirty="0"/>
              <a:t>/G=</a:t>
            </a:r>
            <a:r>
              <a:rPr lang="en-US" sz="1600" b="1" dirty="0" smtClean="0"/>
              <a:t>73% </a:t>
            </a:r>
          </a:p>
          <a:p>
            <a:endParaRPr lang="en-US" sz="16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67334" y="5930398"/>
            <a:ext cx="697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charge that had to </a:t>
            </a:r>
            <a:r>
              <a:rPr lang="en-US" dirty="0"/>
              <a:t>be integrated </a:t>
            </a:r>
            <a:r>
              <a:rPr lang="en-US" dirty="0">
                <a:solidFill>
                  <a:srgbClr val="FF0000"/>
                </a:solidFill>
              </a:rPr>
              <a:t>in absence of aging  </a:t>
            </a:r>
            <a:r>
              <a:rPr lang="en-US" dirty="0"/>
              <a:t>is  ~ 3,1 </a:t>
            </a:r>
            <a:r>
              <a:rPr lang="en-US" dirty="0" err="1"/>
              <a:t>mC</a:t>
            </a:r>
            <a:r>
              <a:rPr lang="en-US" dirty="0"/>
              <a:t>/cm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830771" y="3306331"/>
            <a:ext cx="81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58745" y="3252649"/>
            <a:ext cx="108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 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7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5460" y="4620037"/>
            <a:ext cx="81452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Comparison between measured efficiency and gain curves in</a:t>
            </a:r>
          </a:p>
          <a:p>
            <a:r>
              <a:rPr lang="en-US" sz="2400" dirty="0" smtClean="0"/>
              <a:t>function od the HV in a non non aged DT chamber </a:t>
            </a:r>
            <a:r>
              <a:rPr lang="en-US" sz="2400" dirty="0"/>
              <a:t>a</a:t>
            </a:r>
            <a:r>
              <a:rPr lang="en-US" sz="2400" dirty="0" smtClean="0"/>
              <a:t>llows to </a:t>
            </a:r>
          </a:p>
          <a:p>
            <a:r>
              <a:rPr lang="en-US" sz="2400" dirty="0" smtClean="0"/>
              <a:t>obtain the next table.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 smtClean="0">
                <a:solidFill>
                  <a:srgbClr val="FF0000"/>
                </a:solidFill>
              </a:rPr>
              <a:t>ifferent tables may be obtained playing with HV and threshold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Finding the optimum one is a major goal…</a:t>
            </a:r>
            <a:r>
              <a:rPr lang="en-US" sz="2400" dirty="0" smtClean="0"/>
              <a:t>…..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69918" y="133945"/>
            <a:ext cx="7882705" cy="4616676"/>
            <a:chOff x="669918" y="133945"/>
            <a:chExt cx="7882705" cy="4616676"/>
          </a:xfrm>
        </p:grpSpPr>
        <p:grpSp>
          <p:nvGrpSpPr>
            <p:cNvPr id="5" name="Group 4"/>
            <p:cNvGrpSpPr/>
            <p:nvPr/>
          </p:nvGrpSpPr>
          <p:grpSpPr>
            <a:xfrm>
              <a:off x="669918" y="133945"/>
              <a:ext cx="7882705" cy="4616676"/>
              <a:chOff x="239395" y="-112888"/>
              <a:chExt cx="8700695" cy="615073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9395" y="430479"/>
                <a:ext cx="8156177" cy="5607372"/>
              </a:xfrm>
              <a:prstGeom prst="rect">
                <a:avLst/>
              </a:prstGeom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1154599" y="-112888"/>
                <a:ext cx="7785491" cy="5390444"/>
                <a:chOff x="1154599" y="-112888"/>
                <a:chExt cx="7785491" cy="539044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154599" y="2087876"/>
                  <a:ext cx="4552412" cy="1"/>
                </a:xfrm>
                <a:prstGeom prst="line">
                  <a:avLst/>
                </a:prstGeom>
                <a:ln w="31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904294" y="430479"/>
                  <a:ext cx="80271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4246459" y="3302000"/>
                  <a:ext cx="3514652" cy="18767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4468123" y="1350247"/>
                  <a:ext cx="0" cy="3435763"/>
                </a:xfrm>
                <a:prstGeom prst="line">
                  <a:avLst/>
                </a:prstGeom>
                <a:ln w="31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5046679" y="1350247"/>
                  <a:ext cx="0" cy="3435763"/>
                </a:xfrm>
                <a:prstGeom prst="line">
                  <a:avLst/>
                </a:prstGeom>
                <a:ln w="3175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93000"/>
                          </a14:imgEffect>
                        </a14:imgLayer>
                      </a14:imgProps>
                    </a:ext>
                  </a:extLst>
                </a:blip>
                <a:srcRect t="20533"/>
                <a:stretch/>
              </p:blipFill>
              <p:spPr>
                <a:xfrm>
                  <a:off x="7620872" y="-112888"/>
                  <a:ext cx="774700" cy="4320343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93000"/>
                          </a14:imgEffect>
                        </a14:imgLayer>
                      </a14:imgProps>
                    </a:ext>
                  </a:extLst>
                </a:blip>
                <a:srcRect l="50959" t="20533" b="60996"/>
                <a:stretch/>
              </p:blipFill>
              <p:spPr>
                <a:xfrm>
                  <a:off x="8015113" y="3781780"/>
                  <a:ext cx="379920" cy="1004230"/>
                </a:xfrm>
                <a:prstGeom prst="rect">
                  <a:avLst/>
                </a:prstGeom>
              </p:spPr>
            </p:pic>
            <p:cxnSp>
              <p:nvCxnSpPr>
                <p:cNvPr id="3" name="Straight Connector 2"/>
                <p:cNvCxnSpPr/>
                <p:nvPr/>
              </p:nvCxnSpPr>
              <p:spPr>
                <a:xfrm flipH="1">
                  <a:off x="3936998" y="564418"/>
                  <a:ext cx="3465441" cy="461436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3936998" y="3633793"/>
                  <a:ext cx="4521677" cy="25394"/>
                </a:xfrm>
                <a:prstGeom prst="line">
                  <a:avLst/>
                </a:prstGeom>
                <a:ln w="3175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3626556" y="4425168"/>
                  <a:ext cx="4521677" cy="23085"/>
                </a:xfrm>
                <a:prstGeom prst="line">
                  <a:avLst/>
                </a:prstGeom>
                <a:ln w="31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1154599" y="1791543"/>
                  <a:ext cx="4552412" cy="1"/>
                </a:xfrm>
                <a:prstGeom prst="line">
                  <a:avLst/>
                </a:prstGeom>
                <a:ln w="3175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559778" y="2483556"/>
                  <a:ext cx="0" cy="279400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6660444" y="2483556"/>
                  <a:ext cx="0" cy="279400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3626556" y="3781780"/>
                  <a:ext cx="413455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3486317" y="4503788"/>
                  <a:ext cx="413455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8122100" y="1410549"/>
                  <a:ext cx="8179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</a:rPr>
                    <a:t>4 x 10</a:t>
                  </a:r>
                  <a:r>
                    <a:rPr lang="en-US" b="1" baseline="30000" dirty="0" smtClean="0">
                      <a:solidFill>
                        <a:srgbClr val="FF0000"/>
                      </a:solidFill>
                    </a:rPr>
                    <a:t>5</a:t>
                  </a:r>
                  <a:endParaRPr lang="en-US" b="1" baseline="300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6293658" y="2628838"/>
              <a:ext cx="12713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dG</a:t>
              </a:r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/G =68%  </a:t>
              </a:r>
            </a:p>
            <a:p>
              <a:r>
                <a:rPr lang="en-US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dE</a:t>
              </a:r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/E = 5%</a:t>
              </a:r>
            </a:p>
            <a:p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30557" y="3212201"/>
              <a:ext cx="121912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dG</a:t>
              </a:r>
              <a:r>
                <a:rPr lang="en-US" b="1" dirty="0">
                  <a:solidFill>
                    <a:srgbClr val="FF0000"/>
                  </a:solidFill>
                </a:rPr>
                <a:t>/G=80%   </a:t>
              </a:r>
            </a:p>
            <a:p>
              <a:r>
                <a:rPr lang="en-US" b="1" dirty="0" err="1">
                  <a:solidFill>
                    <a:srgbClr val="FF0000"/>
                  </a:solidFill>
                </a:rPr>
                <a:t>dE</a:t>
              </a:r>
              <a:r>
                <a:rPr lang="en-US" b="1" dirty="0">
                  <a:solidFill>
                    <a:srgbClr val="FF0000"/>
                  </a:solidFill>
                </a:rPr>
                <a:t>/E =13%</a:t>
              </a:r>
            </a:p>
            <a:p>
              <a:endParaRPr lang="en-US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2910573" y="244621"/>
            <a:ext cx="2586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TDR fig 3.7 page 84</a:t>
            </a:r>
          </a:p>
        </p:txBody>
      </p:sp>
    </p:spTree>
    <p:extLst>
      <p:ext uri="{BB962C8B-B14F-4D97-AF65-F5344CB8AC3E}">
        <p14:creationId xmlns:p14="http://schemas.microsoft.com/office/powerpoint/2010/main" val="405194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EA72-CABE-7E4B-86BF-0C560D53F36A}" type="datetime1">
              <a:rPr lang="it-IT" smtClean="0"/>
              <a:t>29/11/17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1781" y="214989"/>
            <a:ext cx="4786775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BELOW THE EXPECTED HIT EFFICIENCY/ DT CELL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20" y="3614362"/>
            <a:ext cx="8939128" cy="310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 large gain degradation will affect the 10 ~15 % of the Barrel </a:t>
            </a:r>
          </a:p>
          <a:p>
            <a:r>
              <a:rPr lang="en-US" sz="1600" b="1" dirty="0" smtClean="0"/>
              <a:t>NEW  </a:t>
            </a:r>
            <a:r>
              <a:rPr lang="en-US" sz="1600" b="1" dirty="0"/>
              <a:t>phase 2 </a:t>
            </a:r>
            <a:r>
              <a:rPr lang="en-US" b="1" dirty="0" smtClean="0"/>
              <a:t>ELECTRONICX  (</a:t>
            </a:r>
            <a:r>
              <a:rPr lang="en-US" b="1" dirty="0" err="1"/>
              <a:t>multihit</a:t>
            </a:r>
            <a:r>
              <a:rPr lang="en-US" b="1" dirty="0"/>
              <a:t> &amp; lower </a:t>
            </a:r>
            <a:r>
              <a:rPr lang="en-US" b="1" dirty="0" smtClean="0"/>
              <a:t>thresholds) should mitigate those figures.</a:t>
            </a:r>
          </a:p>
          <a:p>
            <a:endParaRPr lang="en-US" sz="1600" dirty="0"/>
          </a:p>
          <a:p>
            <a:pPr algn="ctr">
              <a:lnSpc>
                <a:spcPct val="70000"/>
              </a:lnSpc>
            </a:pPr>
            <a:r>
              <a:rPr lang="en-US" sz="1600" dirty="0" smtClean="0"/>
              <a:t>Note that Barrel </a:t>
            </a:r>
            <a:r>
              <a:rPr lang="en-US" sz="1600" dirty="0"/>
              <a:t>operates at very high gain (4x10^5) for high time resolution (&lt;2 </a:t>
            </a:r>
            <a:r>
              <a:rPr lang="en-US" sz="1600" dirty="0" err="1"/>
              <a:t>nsec</a:t>
            </a:r>
            <a:r>
              <a:rPr lang="en-US" sz="1600" dirty="0"/>
              <a:t>)  for Trigger </a:t>
            </a:r>
            <a:r>
              <a:rPr lang="en-US" sz="1600" dirty="0" smtClean="0"/>
              <a:t>and</a:t>
            </a:r>
          </a:p>
          <a:p>
            <a:pPr algn="ctr">
              <a:lnSpc>
                <a:spcPct val="70000"/>
              </a:lnSpc>
            </a:pPr>
            <a:r>
              <a:rPr lang="en-US" sz="1600" dirty="0" smtClean="0"/>
              <a:t> </a:t>
            </a:r>
            <a:r>
              <a:rPr lang="en-US" sz="1600" dirty="0" err="1" smtClean="0"/>
              <a:t>Pt</a:t>
            </a:r>
            <a:r>
              <a:rPr lang="en-US" sz="1600" dirty="0" smtClean="0"/>
              <a:t> </a:t>
            </a:r>
            <a:r>
              <a:rPr lang="en-US" sz="1600" dirty="0"/>
              <a:t>cuts </a:t>
            </a:r>
            <a:r>
              <a:rPr lang="en-US" sz="1600" dirty="0" smtClean="0"/>
              <a:t>at </a:t>
            </a:r>
            <a:r>
              <a:rPr lang="en-US" sz="1600" dirty="0"/>
              <a:t>Level </a:t>
            </a:r>
            <a:r>
              <a:rPr lang="en-US" sz="1600" dirty="0" smtClean="0"/>
              <a:t>1.</a:t>
            </a:r>
          </a:p>
          <a:p>
            <a:pPr algn="ctr">
              <a:lnSpc>
                <a:spcPct val="70000"/>
              </a:lnSpc>
            </a:pPr>
            <a:endParaRPr lang="en-US" sz="1600" dirty="0" smtClean="0"/>
          </a:p>
          <a:p>
            <a:r>
              <a:rPr lang="en-US" sz="1600" dirty="0" smtClean="0"/>
              <a:t>    The trigger requirements to the MU in the HL LHC phase is more relaxed with respect to now </a:t>
            </a:r>
            <a:r>
              <a:rPr lang="en-US" sz="1600" dirty="0"/>
              <a:t>because </a:t>
            </a:r>
            <a:endParaRPr lang="en-US" sz="1600" dirty="0" smtClean="0"/>
          </a:p>
          <a:p>
            <a:r>
              <a:rPr lang="en-US" sz="1600" dirty="0" smtClean="0"/>
              <a:t>     of </a:t>
            </a:r>
            <a:r>
              <a:rPr lang="en-US" sz="1600" dirty="0"/>
              <a:t>the presence of Tracker at L1 </a:t>
            </a:r>
          </a:p>
          <a:p>
            <a:r>
              <a:rPr lang="en-US" sz="1600" dirty="0" smtClean="0"/>
              <a:t>Detection </a:t>
            </a:r>
            <a:r>
              <a:rPr lang="en-US" sz="1600" dirty="0"/>
              <a:t>efficiency per cell drops only of ~ 5% at a gain </a:t>
            </a:r>
            <a:r>
              <a:rPr lang="en-US" sz="1600" dirty="0" smtClean="0"/>
              <a:t>68% lower  i.e. 1,3x10</a:t>
            </a:r>
            <a:r>
              <a:rPr lang="en-US" sz="1600" dirty="0"/>
              <a:t>^</a:t>
            </a:r>
            <a:r>
              <a:rPr lang="en-US" sz="1600" dirty="0" smtClean="0"/>
              <a:t>5…..</a:t>
            </a:r>
          </a:p>
          <a:p>
            <a:r>
              <a:rPr lang="en-US" sz="2400" b="1" dirty="0" smtClean="0"/>
              <a:t>     </a:t>
            </a:r>
            <a:r>
              <a:rPr lang="en-US" sz="2400" b="1" dirty="0" smtClean="0">
                <a:solidFill>
                  <a:srgbClr val="FF0000"/>
                </a:solidFill>
              </a:rPr>
              <a:t>But the </a:t>
            </a:r>
            <a:r>
              <a:rPr lang="en-US" sz="2400" b="1" dirty="0">
                <a:solidFill>
                  <a:srgbClr val="FF0000"/>
                </a:solidFill>
              </a:rPr>
              <a:t>loss is very serious and </a:t>
            </a:r>
            <a:r>
              <a:rPr lang="en-US" sz="2400" b="1" dirty="0" smtClean="0">
                <a:solidFill>
                  <a:srgbClr val="FF0000"/>
                </a:solidFill>
              </a:rPr>
              <a:t>merits a deeper investigation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                      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</a:rPr>
              <a:t>to prevent the case of a worse reality)</a:t>
            </a:r>
            <a:endParaRPr lang="en-US" sz="24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12" name="Picture 1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99"/>
          <a:stretch/>
        </p:blipFill>
        <p:spPr bwMode="auto">
          <a:xfrm>
            <a:off x="418532" y="1289723"/>
            <a:ext cx="8141369" cy="242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69816" y="754739"/>
            <a:ext cx="8039856" cy="2946832"/>
            <a:chOff x="69816" y="1146529"/>
            <a:chExt cx="8039856" cy="2946832"/>
          </a:xfrm>
        </p:grpSpPr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96" b="87939"/>
            <a:stretch/>
          </p:blipFill>
          <p:spPr bwMode="auto">
            <a:xfrm>
              <a:off x="651900" y="1146529"/>
              <a:ext cx="7457772" cy="398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1137324" y="2356562"/>
              <a:ext cx="6300776" cy="33215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9816" y="2189253"/>
              <a:ext cx="85993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MU </a:t>
              </a:r>
            </a:p>
            <a:p>
              <a:r>
                <a:rPr lang="en-US" sz="3200" dirty="0" smtClean="0"/>
                <a:t>TDR</a:t>
              </a:r>
              <a:endParaRPr lang="en-US" sz="3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86324" y="3724029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1/3 HL LHC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86585" y="3679897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HL LHC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5598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137" y="117228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07581" y="507793"/>
            <a:ext cx="8028663" cy="5847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 POSSIBLE ACTIONS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Test a second chamber: the </a:t>
            </a:r>
            <a:r>
              <a:rPr lang="en-US" dirty="0"/>
              <a:t>observed </a:t>
            </a:r>
            <a:r>
              <a:rPr lang="en-US" dirty="0" smtClean="0"/>
              <a:t>behavior could not be common to all the 250 chambers of the Barrel but it could be an </a:t>
            </a:r>
            <a:r>
              <a:rPr lang="en-US" dirty="0"/>
              <a:t>accident </a:t>
            </a:r>
            <a:r>
              <a:rPr lang="en-US" dirty="0" smtClean="0"/>
              <a:t>due </a:t>
            </a:r>
            <a:r>
              <a:rPr lang="en-US" dirty="0"/>
              <a:t>to the specific </a:t>
            </a:r>
            <a:r>
              <a:rPr lang="en-US" dirty="0" smtClean="0"/>
              <a:t>one. </a:t>
            </a:r>
          </a:p>
          <a:p>
            <a:pPr marL="342900" indent="-342900">
              <a:buAutoNum type="arabicParenR"/>
            </a:pPr>
            <a:endParaRPr lang="en-US" dirty="0"/>
          </a:p>
          <a:p>
            <a:r>
              <a:rPr lang="en-US" dirty="0"/>
              <a:t>2) </a:t>
            </a:r>
            <a:r>
              <a:rPr lang="en-US" dirty="0" smtClean="0"/>
              <a:t>find </a:t>
            </a:r>
            <a:r>
              <a:rPr lang="en-US" dirty="0"/>
              <a:t>the origin of the poison and try to cure </a:t>
            </a:r>
            <a:r>
              <a:rPr lang="en-US" dirty="0" smtClean="0"/>
              <a:t>it (this talk)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3)   Find procedures  </a:t>
            </a:r>
            <a:r>
              <a:rPr lang="en-US" dirty="0"/>
              <a:t>of analysis of the current behavior of the </a:t>
            </a:r>
            <a:r>
              <a:rPr lang="en-US" dirty="0" smtClean="0"/>
              <a:t>chambers in P5</a:t>
            </a:r>
          </a:p>
          <a:p>
            <a:r>
              <a:rPr lang="en-US" dirty="0"/>
              <a:t> </a:t>
            </a:r>
            <a:r>
              <a:rPr lang="en-US" dirty="0" smtClean="0"/>
              <a:t>     that </a:t>
            </a:r>
            <a:r>
              <a:rPr lang="en-US" dirty="0"/>
              <a:t>allow a quick detection of any aging or malfunctioning </a:t>
            </a:r>
            <a:r>
              <a:rPr lang="en-US" dirty="0" smtClean="0"/>
              <a:t>effect in CMS.</a:t>
            </a:r>
          </a:p>
          <a:p>
            <a:endParaRPr lang="en-US" dirty="0"/>
          </a:p>
          <a:p>
            <a:r>
              <a:rPr lang="en-US" dirty="0" smtClean="0"/>
              <a:t>4)  Find optimum setting for HV and threshold for optimum performance and and</a:t>
            </a:r>
          </a:p>
          <a:p>
            <a:r>
              <a:rPr lang="en-US" dirty="0"/>
              <a:t> </a:t>
            </a:r>
            <a:r>
              <a:rPr lang="en-US" dirty="0" smtClean="0"/>
              <a:t>    “ </a:t>
            </a:r>
            <a:r>
              <a:rPr lang="en-US" dirty="0" err="1" smtClean="0"/>
              <a:t>milded</a:t>
            </a:r>
            <a:r>
              <a:rPr lang="en-US" dirty="0" smtClean="0"/>
              <a:t>” aging. Electrical noise reduction allowing lower </a:t>
            </a:r>
            <a:r>
              <a:rPr lang="en-US" dirty="0" err="1" smtClean="0"/>
              <a:t>tH.</a:t>
            </a:r>
            <a:r>
              <a:rPr lang="en-US" dirty="0" smtClean="0"/>
              <a:t> (e.g. below 30mV)</a:t>
            </a:r>
          </a:p>
          <a:p>
            <a:r>
              <a:rPr lang="en-US" dirty="0" smtClean="0"/>
              <a:t>Is one of </a:t>
            </a:r>
            <a:r>
              <a:rPr lang="en-US" dirty="0" err="1" smtClean="0"/>
              <a:t>themajor</a:t>
            </a:r>
            <a:r>
              <a:rPr lang="en-US" dirty="0" smtClean="0"/>
              <a:t> target for the new electronics.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</a:p>
          <a:p>
            <a:r>
              <a:rPr lang="en-US" dirty="0" smtClean="0"/>
              <a:t>4)  And take appropriate actions as soon as possible (from the generic ones:          </a:t>
            </a:r>
            <a:r>
              <a:rPr lang="en-US" dirty="0"/>
              <a:t> </a:t>
            </a:r>
            <a:r>
              <a:rPr lang="en-US" dirty="0" smtClean="0"/>
              <a:t>           no gas recirculation, separate</a:t>
            </a:r>
            <a:r>
              <a:rPr lang="en-US" dirty="0"/>
              <a:t>  </a:t>
            </a:r>
            <a:r>
              <a:rPr lang="en-US" dirty="0" smtClean="0"/>
              <a:t>gas circuit for the more exposed chambers. lower operation  voltage,  to the more targeted hopefully found 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7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51DB-F9E3-244D-84D9-62976A0CA9CA}" type="datetime1">
              <a:rPr lang="it-IT" smtClean="0"/>
              <a:t>29/11/17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5602" y="6298911"/>
            <a:ext cx="2895600" cy="365125"/>
          </a:xfrm>
        </p:spPr>
        <p:txBody>
          <a:bodyPr/>
          <a:lstStyle/>
          <a:p>
            <a:r>
              <a:rPr lang="en-US" smtClean="0"/>
              <a:t>FG &amp; FG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B5-829E-4746-92A2-86A996F6F405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8785" y="440844"/>
            <a:ext cx="7774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face point 2) it was agreed to build and study the behavior of </a:t>
            </a:r>
            <a:r>
              <a:rPr lang="en-US" sz="2400" dirty="0" smtClean="0"/>
              <a:t>naked tubes </a:t>
            </a:r>
          </a:p>
          <a:p>
            <a:r>
              <a:rPr lang="en-US" dirty="0" smtClean="0"/>
              <a:t>A tube with only the basic elements inside the gas volume (Al covers, I-Beams </a:t>
            </a:r>
          </a:p>
          <a:p>
            <a:r>
              <a:rPr lang="en-US" dirty="0" smtClean="0"/>
              <a:t>and field  Shaping electrodes) excluding all electronics stuff.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1400" y="1417005"/>
            <a:ext cx="87477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 set of  </a:t>
            </a:r>
            <a:r>
              <a:rPr lang="en-US" sz="1600" dirty="0" smtClean="0"/>
              <a:t>6 small “naked” chambers </a:t>
            </a:r>
            <a:r>
              <a:rPr lang="en-US" sz="1600" dirty="0" smtClean="0">
                <a:solidFill>
                  <a:srgbClr val="FF0000"/>
                </a:solidFill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</a:rPr>
              <a:t>Bicells</a:t>
            </a:r>
            <a:r>
              <a:rPr lang="en-US" sz="1600" dirty="0" smtClean="0">
                <a:solidFill>
                  <a:srgbClr val="FF0000"/>
                </a:solidFill>
              </a:rPr>
              <a:t>) </a:t>
            </a:r>
            <a:r>
              <a:rPr lang="en-US" sz="1600" dirty="0" smtClean="0"/>
              <a:t>with two wires </a:t>
            </a:r>
            <a:r>
              <a:rPr lang="en-US" sz="1600" dirty="0"/>
              <a:t>~one meter long, was </a:t>
            </a:r>
            <a:r>
              <a:rPr lang="en-US" sz="1600" dirty="0" smtClean="0"/>
              <a:t>assembled in </a:t>
            </a:r>
            <a:r>
              <a:rPr lang="en-US" sz="1600" dirty="0" err="1" smtClean="0"/>
              <a:t>Legnaro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at end 2016 and spring 2017.        They are identical </a:t>
            </a:r>
            <a:r>
              <a:rPr lang="en-US" sz="1600" dirty="0"/>
              <a:t>to the </a:t>
            </a:r>
            <a:r>
              <a:rPr lang="en-US" sz="1600" dirty="0" smtClean="0"/>
              <a:t>DT and </a:t>
            </a:r>
            <a:r>
              <a:rPr lang="en-US" sz="1600" dirty="0"/>
              <a:t>made out </a:t>
            </a:r>
            <a:r>
              <a:rPr lang="en-US" sz="1600" dirty="0" smtClean="0"/>
              <a:t>of material still available </a:t>
            </a:r>
          </a:p>
          <a:p>
            <a:r>
              <a:rPr lang="en-US" sz="1600" dirty="0" smtClean="0"/>
              <a:t>from the mass construction of the big </a:t>
            </a:r>
            <a:r>
              <a:rPr lang="en-US" sz="1600" dirty="0"/>
              <a:t>chambers </a:t>
            </a:r>
            <a:r>
              <a:rPr lang="en-US" sz="1600" dirty="0" smtClean="0"/>
              <a:t>                                              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                                              AND </a:t>
            </a:r>
            <a:endParaRPr lang="en-US" sz="1600" dirty="0"/>
          </a:p>
          <a:p>
            <a:r>
              <a:rPr lang="en-US" sz="1600" dirty="0"/>
              <a:t>a set of Single wire tubes</a:t>
            </a:r>
            <a:r>
              <a:rPr lang="en-US" sz="1600" dirty="0">
                <a:solidFill>
                  <a:srgbClr val="FF0000"/>
                </a:solidFill>
              </a:rPr>
              <a:t> (</a:t>
            </a:r>
            <a:r>
              <a:rPr lang="en-US" sz="1600" dirty="0" err="1">
                <a:solidFill>
                  <a:srgbClr val="FF0000"/>
                </a:solidFill>
              </a:rPr>
              <a:t>Monotubes</a:t>
            </a:r>
            <a:r>
              <a:rPr lang="en-US" sz="1600" dirty="0"/>
              <a:t>) (50 cm long,5 cm of diameter) certified </a:t>
            </a:r>
            <a:r>
              <a:rPr lang="en-US" sz="1600" dirty="0" smtClean="0"/>
              <a:t>aging</a:t>
            </a:r>
            <a:r>
              <a:rPr lang="en-US" sz="1600" dirty="0"/>
              <a:t>-free </a:t>
            </a:r>
            <a:r>
              <a:rPr lang="en-US" sz="1600" dirty="0" smtClean="0"/>
              <a:t> to </a:t>
            </a:r>
            <a:r>
              <a:rPr lang="en-US" sz="1600" dirty="0"/>
              <a:t>check the </a:t>
            </a:r>
            <a:endParaRPr lang="en-US" sz="1600" dirty="0" smtClean="0"/>
          </a:p>
          <a:p>
            <a:r>
              <a:rPr lang="en-US" sz="1600" dirty="0" smtClean="0"/>
              <a:t>aging </a:t>
            </a:r>
            <a:r>
              <a:rPr lang="en-US" sz="1600" dirty="0"/>
              <a:t>properties of different materials or of the </a:t>
            </a:r>
            <a:r>
              <a:rPr lang="en-US" sz="1600" dirty="0" smtClean="0"/>
              <a:t> gas </a:t>
            </a:r>
            <a:r>
              <a:rPr lang="en-US" sz="1600" dirty="0"/>
              <a:t>from other detectors.</a:t>
            </a:r>
          </a:p>
          <a:p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4033"/>
          <a:stretch/>
        </p:blipFill>
        <p:spPr>
          <a:xfrm>
            <a:off x="2591347" y="3100053"/>
            <a:ext cx="6028272" cy="1906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8563"/>
          <a:stretch/>
        </p:blipFill>
        <p:spPr>
          <a:xfrm>
            <a:off x="293305" y="3089557"/>
            <a:ext cx="2067648" cy="2594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4912" y="5048723"/>
            <a:ext cx="6584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Simple, for easy handling in the GIF and easy opening for inspection, </a:t>
            </a:r>
          </a:p>
          <a:p>
            <a:r>
              <a:rPr lang="en-US" dirty="0" smtClean="0"/>
              <a:t>wire extraction, analysis and substitution.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4148" b="23601"/>
          <a:stretch/>
        </p:blipFill>
        <p:spPr>
          <a:xfrm>
            <a:off x="2580310" y="3121045"/>
            <a:ext cx="2195766" cy="18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0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</TotalTime>
  <Words>2413</Words>
  <Application>Microsoft Macintosh PowerPoint</Application>
  <PresentationFormat>On-screen Show (4:3)</PresentationFormat>
  <Paragraphs>384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sez. di Padova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fabrizio gasparini</dc:creator>
  <cp:lastModifiedBy>fabrizio gasparini</cp:lastModifiedBy>
  <cp:revision>192</cp:revision>
  <cp:lastPrinted>2017-11-28T10:06:00Z</cp:lastPrinted>
  <dcterms:created xsi:type="dcterms:W3CDTF">2017-11-08T09:45:14Z</dcterms:created>
  <dcterms:modified xsi:type="dcterms:W3CDTF">2017-11-29T08:33:29Z</dcterms:modified>
</cp:coreProperties>
</file>