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70" r:id="rId14"/>
    <p:sldId id="269" r:id="rId15"/>
    <p:sldId id="272" r:id="rId16"/>
    <p:sldId id="276" r:id="rId17"/>
    <p:sldId id="277" r:id="rId18"/>
    <p:sldId id="273" r:id="rId19"/>
    <p:sldId id="274" r:id="rId20"/>
    <p:sldId id="275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1" r:id="rId32"/>
    <p:sldId id="296" r:id="rId33"/>
    <p:sldId id="292" r:id="rId34"/>
    <p:sldId id="290" r:id="rId35"/>
    <p:sldId id="293" r:id="rId36"/>
    <p:sldId id="294" r:id="rId37"/>
    <p:sldId id="295" r:id="rId38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E5E020"/>
    <a:srgbClr val="A47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94461" autoAdjust="0"/>
  </p:normalViewPr>
  <p:slideViewPr>
    <p:cSldViewPr snapToGrid="0">
      <p:cViewPr varScale="1">
        <p:scale>
          <a:sx n="78" d="100"/>
          <a:sy n="78" d="100"/>
        </p:scale>
        <p:origin x="63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141C8-4E09-4FDF-A539-5565CEEDF35B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9AFED-9818-443F-AE95-3DF73EA3C4D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5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0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0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3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59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5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62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03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 feigelson utile ?</a:t>
            </a:r>
          </a:p>
        </p:txBody>
      </p:sp>
    </p:spTree>
    <p:extLst>
      <p:ext uri="{BB962C8B-B14F-4D97-AF65-F5344CB8AC3E}">
        <p14:creationId xmlns:p14="http://schemas.microsoft.com/office/powerpoint/2010/main" val="56936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2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7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03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2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99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01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AFED-9818-443F-AE95-3DF73EA3C4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5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Image 36"/>
          <p:cNvPicPr/>
          <p:nvPr/>
        </p:nvPicPr>
        <p:blipFill>
          <a:blip r:embed="rId2"/>
          <a:stretch/>
        </p:blipFill>
        <p:spPr>
          <a:xfrm>
            <a:off x="2291760" y="1768680"/>
            <a:ext cx="5495760" cy="4384440"/>
          </a:xfrm>
          <a:prstGeom prst="rect">
            <a:avLst/>
          </a:prstGeom>
          <a:ln>
            <a:noFill/>
          </a:ln>
        </p:spPr>
      </p:pic>
      <p:pic>
        <p:nvPicPr>
          <p:cNvPr id="38" name="Image 37"/>
          <p:cNvPicPr/>
          <p:nvPr/>
        </p:nvPicPr>
        <p:blipFill>
          <a:blip r:embed="rId2"/>
          <a:stretch/>
        </p:blipFill>
        <p:spPr>
          <a:xfrm>
            <a:off x="2291760" y="1768680"/>
            <a:ext cx="549576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endParaRPr lang="fr-FR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73B87E44-AEBA-4436-9786-23274731F403}" type="slidenum"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jpe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4.w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6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9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8.png"/><Relationship Id="rId4" Type="http://schemas.openxmlformats.org/officeDocument/2006/relationships/image" Target="../media/image4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/>
          <p:nvPr/>
        </p:nvPicPr>
        <p:blipFill>
          <a:blip r:embed="rId2"/>
          <a:stretch/>
        </p:blipFill>
        <p:spPr>
          <a:xfrm>
            <a:off x="3672000" y="72000"/>
            <a:ext cx="2697120" cy="13028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288000" y="1548000"/>
            <a:ext cx="9612000" cy="1425240"/>
          </a:xfrm>
          <a:prstGeom prst="rect">
            <a:avLst/>
          </a:prstGeom>
          <a:gradFill>
            <a:gsLst>
              <a:gs pos="0">
                <a:srgbClr val="00CCFF"/>
              </a:gs>
              <a:gs pos="100000">
                <a:srgbClr val="0066CC"/>
              </a:gs>
            </a:gsLst>
            <a:lin ang="3600000"/>
          </a:gradFill>
          <a:ln>
            <a:noFill/>
          </a:ln>
          <a:effectLst>
            <a:outerShdw dist="101823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TextShape 2"/>
          <p:cNvSpPr txBox="1"/>
          <p:nvPr/>
        </p:nvSpPr>
        <p:spPr>
          <a:xfrm>
            <a:off x="252000" y="1620000"/>
            <a:ext cx="9641880" cy="1209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Synchrotron radiation interaction with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fr-FR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cryosorbed layers for astrochemical investigations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TextShape 3"/>
          <p:cNvSpPr txBox="1"/>
          <p:nvPr/>
        </p:nvSpPr>
        <p:spPr>
          <a:xfrm>
            <a:off x="4117320" y="3289680"/>
            <a:ext cx="173520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Rémi Dupuy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TextShape 4"/>
          <p:cNvSpPr txBox="1"/>
          <p:nvPr/>
        </p:nvSpPr>
        <p:spPr>
          <a:xfrm>
            <a:off x="583920" y="3744000"/>
            <a:ext cx="895608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Laboratoire d’Etude du Rayonnement et de la Matière en Astrophysique et Atmosphère</a:t>
            </a:r>
          </a:p>
          <a:p>
            <a:pPr algn="ctr"/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Sorbonne Université, Observatoire de Paris</a:t>
            </a:r>
          </a:p>
          <a:p>
            <a:pPr algn="ctr"/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" name="Picture 2"/>
          <p:cNvPicPr/>
          <p:nvPr/>
        </p:nvPicPr>
        <p:blipFill>
          <a:blip r:embed="rId3"/>
          <a:stretch/>
        </p:blipFill>
        <p:spPr>
          <a:xfrm>
            <a:off x="3492360" y="6031800"/>
            <a:ext cx="3666600" cy="952200"/>
          </a:xfrm>
          <a:prstGeom prst="rect">
            <a:avLst/>
          </a:prstGeom>
          <a:ln>
            <a:noFill/>
          </a:ln>
        </p:spPr>
      </p:pic>
      <p:pic>
        <p:nvPicPr>
          <p:cNvPr id="45" name="Image 44"/>
          <p:cNvPicPr/>
          <p:nvPr/>
        </p:nvPicPr>
        <p:blipFill>
          <a:blip r:embed="rId4"/>
          <a:stretch/>
        </p:blipFill>
        <p:spPr>
          <a:xfrm>
            <a:off x="7379640" y="6011640"/>
            <a:ext cx="1008000" cy="1008000"/>
          </a:xfrm>
          <a:prstGeom prst="rect">
            <a:avLst/>
          </a:prstGeom>
          <a:ln>
            <a:noFill/>
          </a:ln>
        </p:spPr>
      </p:pic>
      <p:pic>
        <p:nvPicPr>
          <p:cNvPr id="46" name="Image 45"/>
          <p:cNvPicPr/>
          <p:nvPr/>
        </p:nvPicPr>
        <p:blipFill>
          <a:blip r:embed="rId5"/>
          <a:stretch/>
        </p:blipFill>
        <p:spPr>
          <a:xfrm>
            <a:off x="984960" y="5883480"/>
            <a:ext cx="2399040" cy="1208520"/>
          </a:xfrm>
          <a:prstGeom prst="rect">
            <a:avLst/>
          </a:prstGeom>
          <a:ln>
            <a:noFill/>
          </a:ln>
        </p:spPr>
      </p:pic>
      <p:sp>
        <p:nvSpPr>
          <p:cNvPr id="47" name="TextShape 5"/>
          <p:cNvSpPr txBox="1"/>
          <p:nvPr/>
        </p:nvSpPr>
        <p:spPr>
          <a:xfrm>
            <a:off x="699115" y="5220497"/>
            <a:ext cx="90032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M. Bertin, G. Féraud, X.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Michaut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T.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Putaud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M.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Hassenfratz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L. Philippe, P.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Jeseck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
M.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Angelucci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R.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Cimino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Baglin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C.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Romanzin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J.-H. Fillion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2421" y="2620060"/>
            <a:ext cx="321480" cy="30684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experimental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set-up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SPICES (Surface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Processes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on ICES)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Line 3"/>
          <p:cNvSpPr/>
          <p:nvPr/>
        </p:nvSpPr>
        <p:spPr>
          <a:xfrm>
            <a:off x="5630078" y="4337505"/>
            <a:ext cx="83160" cy="1159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Line 4"/>
          <p:cNvSpPr/>
          <p:nvPr/>
        </p:nvSpPr>
        <p:spPr>
          <a:xfrm>
            <a:off x="5978558" y="4087665"/>
            <a:ext cx="83160" cy="1162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Line 5"/>
          <p:cNvSpPr/>
          <p:nvPr/>
        </p:nvSpPr>
        <p:spPr>
          <a:xfrm flipH="1">
            <a:off x="5655278" y="4453425"/>
            <a:ext cx="57960" cy="417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Line 6"/>
          <p:cNvSpPr/>
          <p:nvPr/>
        </p:nvSpPr>
        <p:spPr>
          <a:xfrm>
            <a:off x="5655278" y="4495185"/>
            <a:ext cx="83160" cy="1159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Line 7"/>
          <p:cNvSpPr/>
          <p:nvPr/>
        </p:nvSpPr>
        <p:spPr>
          <a:xfrm flipH="1">
            <a:off x="6061718" y="4162185"/>
            <a:ext cx="57960" cy="417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Line 8"/>
          <p:cNvSpPr/>
          <p:nvPr/>
        </p:nvSpPr>
        <p:spPr>
          <a:xfrm>
            <a:off x="6125798" y="4157865"/>
            <a:ext cx="83160" cy="1162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Line 9"/>
          <p:cNvSpPr/>
          <p:nvPr/>
        </p:nvSpPr>
        <p:spPr>
          <a:xfrm flipV="1">
            <a:off x="5696678" y="4220145"/>
            <a:ext cx="464760" cy="33300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Line 10"/>
          <p:cNvSpPr/>
          <p:nvPr/>
        </p:nvSpPr>
        <p:spPr>
          <a:xfrm flipH="1" flipV="1">
            <a:off x="5803958" y="4571865"/>
            <a:ext cx="419400" cy="5853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Line 11"/>
          <p:cNvSpPr/>
          <p:nvPr/>
        </p:nvSpPr>
        <p:spPr>
          <a:xfrm flipH="1">
            <a:off x="5735918" y="4567545"/>
            <a:ext cx="57960" cy="414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Line 12"/>
          <p:cNvSpPr/>
          <p:nvPr/>
        </p:nvSpPr>
        <p:spPr>
          <a:xfrm flipH="1">
            <a:off x="6142358" y="4276305"/>
            <a:ext cx="57960" cy="414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Line 13"/>
          <p:cNvSpPr/>
          <p:nvPr/>
        </p:nvSpPr>
        <p:spPr>
          <a:xfrm flipH="1" flipV="1">
            <a:off x="6143078" y="4328865"/>
            <a:ext cx="419400" cy="5853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14"/>
          <p:cNvSpPr/>
          <p:nvPr/>
        </p:nvSpPr>
        <p:spPr>
          <a:xfrm>
            <a:off x="3219878" y="1233585"/>
            <a:ext cx="3285720" cy="3285720"/>
          </a:xfrm>
          <a:prstGeom prst="arc">
            <a:avLst>
              <a:gd name="adj1" fmla="val 1491803"/>
              <a:gd name="adj2" fmla="val 2831573"/>
            </a:avLst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Line 15"/>
          <p:cNvSpPr/>
          <p:nvPr/>
        </p:nvSpPr>
        <p:spPr>
          <a:xfrm>
            <a:off x="6361238" y="3569985"/>
            <a:ext cx="136800" cy="406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Line 16"/>
          <p:cNvSpPr/>
          <p:nvPr/>
        </p:nvSpPr>
        <p:spPr>
          <a:xfrm>
            <a:off x="6483638" y="3158865"/>
            <a:ext cx="136800" cy="410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Line 17"/>
          <p:cNvSpPr/>
          <p:nvPr/>
        </p:nvSpPr>
        <p:spPr>
          <a:xfrm flipH="1">
            <a:off x="6477878" y="3610665"/>
            <a:ext cx="20160" cy="684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Line 18"/>
          <p:cNvSpPr/>
          <p:nvPr/>
        </p:nvSpPr>
        <p:spPr>
          <a:xfrm>
            <a:off x="6477878" y="3679065"/>
            <a:ext cx="136800" cy="406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Line 19"/>
          <p:cNvSpPr/>
          <p:nvPr/>
        </p:nvSpPr>
        <p:spPr>
          <a:xfrm flipH="1">
            <a:off x="6620438" y="3131505"/>
            <a:ext cx="20520" cy="684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Line 20"/>
          <p:cNvSpPr/>
          <p:nvPr/>
        </p:nvSpPr>
        <p:spPr>
          <a:xfrm>
            <a:off x="6643118" y="3124305"/>
            <a:ext cx="136800" cy="406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Line 21"/>
          <p:cNvSpPr/>
          <p:nvPr/>
        </p:nvSpPr>
        <p:spPr>
          <a:xfrm flipV="1">
            <a:off x="6546278" y="3151665"/>
            <a:ext cx="163080" cy="54792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Line 22"/>
          <p:cNvSpPr/>
          <p:nvPr/>
        </p:nvSpPr>
        <p:spPr>
          <a:xfrm>
            <a:off x="4648358" y="4512465"/>
            <a:ext cx="0" cy="1425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Line 23"/>
          <p:cNvSpPr/>
          <p:nvPr/>
        </p:nvSpPr>
        <p:spPr>
          <a:xfrm>
            <a:off x="5076758" y="4512465"/>
            <a:ext cx="0" cy="1425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Line 24"/>
          <p:cNvSpPr/>
          <p:nvPr/>
        </p:nvSpPr>
        <p:spPr>
          <a:xfrm flipH="1">
            <a:off x="4576718" y="4655025"/>
            <a:ext cx="7164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Line 25"/>
          <p:cNvSpPr/>
          <p:nvPr/>
        </p:nvSpPr>
        <p:spPr>
          <a:xfrm>
            <a:off x="4576718" y="4655025"/>
            <a:ext cx="0" cy="1429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Line 26"/>
          <p:cNvSpPr/>
          <p:nvPr/>
        </p:nvSpPr>
        <p:spPr>
          <a:xfrm flipH="1">
            <a:off x="5076758" y="4655025"/>
            <a:ext cx="7164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Line 27"/>
          <p:cNvSpPr/>
          <p:nvPr/>
        </p:nvSpPr>
        <p:spPr>
          <a:xfrm>
            <a:off x="5155598" y="4655025"/>
            <a:ext cx="0" cy="1429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28"/>
          <p:cNvSpPr/>
          <p:nvPr/>
        </p:nvSpPr>
        <p:spPr>
          <a:xfrm>
            <a:off x="3219878" y="1233585"/>
            <a:ext cx="3285720" cy="3285720"/>
          </a:xfrm>
          <a:prstGeom prst="arc">
            <a:avLst>
              <a:gd name="adj1" fmla="val 19332102"/>
              <a:gd name="adj2" fmla="val 21535809"/>
            </a:avLst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29"/>
          <p:cNvSpPr/>
          <p:nvPr/>
        </p:nvSpPr>
        <p:spPr>
          <a:xfrm flipH="1">
            <a:off x="3214838" y="1233585"/>
            <a:ext cx="3285720" cy="3285720"/>
          </a:xfrm>
          <a:prstGeom prst="arc">
            <a:avLst>
              <a:gd name="adj1" fmla="val 1491803"/>
              <a:gd name="adj2" fmla="val 2583153"/>
            </a:avLst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Line 30"/>
          <p:cNvSpPr/>
          <p:nvPr/>
        </p:nvSpPr>
        <p:spPr>
          <a:xfrm flipH="1">
            <a:off x="3237518" y="3569985"/>
            <a:ext cx="136800" cy="406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Line 31"/>
          <p:cNvSpPr/>
          <p:nvPr/>
        </p:nvSpPr>
        <p:spPr>
          <a:xfrm flipH="1">
            <a:off x="3115118" y="3158865"/>
            <a:ext cx="136800" cy="410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Line 32"/>
          <p:cNvSpPr/>
          <p:nvPr/>
        </p:nvSpPr>
        <p:spPr>
          <a:xfrm>
            <a:off x="3237518" y="3610665"/>
            <a:ext cx="20160" cy="684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Line 33"/>
          <p:cNvSpPr/>
          <p:nvPr/>
        </p:nvSpPr>
        <p:spPr>
          <a:xfrm flipH="1">
            <a:off x="3120878" y="3679065"/>
            <a:ext cx="136800" cy="406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Line 34"/>
          <p:cNvSpPr/>
          <p:nvPr/>
        </p:nvSpPr>
        <p:spPr>
          <a:xfrm>
            <a:off x="3094598" y="3131505"/>
            <a:ext cx="20520" cy="684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Line 35"/>
          <p:cNvSpPr/>
          <p:nvPr/>
        </p:nvSpPr>
        <p:spPr>
          <a:xfrm flipH="1">
            <a:off x="2955638" y="3124305"/>
            <a:ext cx="137160" cy="406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Line 36"/>
          <p:cNvSpPr/>
          <p:nvPr/>
        </p:nvSpPr>
        <p:spPr>
          <a:xfrm flipH="1" flipV="1">
            <a:off x="3026198" y="3151665"/>
            <a:ext cx="163080" cy="54792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7"/>
          <p:cNvSpPr/>
          <p:nvPr/>
        </p:nvSpPr>
        <p:spPr>
          <a:xfrm flipH="1">
            <a:off x="3214838" y="1233585"/>
            <a:ext cx="3285720" cy="3285720"/>
          </a:xfrm>
          <a:prstGeom prst="arc">
            <a:avLst>
              <a:gd name="adj1" fmla="val 13994725"/>
              <a:gd name="adj2" fmla="val 21560780"/>
            </a:avLst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Line 38"/>
          <p:cNvSpPr/>
          <p:nvPr/>
        </p:nvSpPr>
        <p:spPr>
          <a:xfrm>
            <a:off x="4695575" y="3170486"/>
            <a:ext cx="6480" cy="15994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Line 39"/>
          <p:cNvSpPr/>
          <p:nvPr/>
        </p:nvSpPr>
        <p:spPr>
          <a:xfrm>
            <a:off x="5029541" y="3170486"/>
            <a:ext cx="9000" cy="15994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Line 40"/>
          <p:cNvSpPr/>
          <p:nvPr/>
        </p:nvSpPr>
        <p:spPr>
          <a:xfrm flipH="1">
            <a:off x="4719638" y="3376665"/>
            <a:ext cx="7164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Line 41"/>
          <p:cNvSpPr/>
          <p:nvPr/>
        </p:nvSpPr>
        <p:spPr>
          <a:xfrm flipH="1">
            <a:off x="4934198" y="3376665"/>
            <a:ext cx="712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Line 42"/>
          <p:cNvSpPr/>
          <p:nvPr/>
        </p:nvSpPr>
        <p:spPr>
          <a:xfrm flipH="1">
            <a:off x="4719638" y="3305025"/>
            <a:ext cx="7164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Line 43"/>
          <p:cNvSpPr/>
          <p:nvPr/>
        </p:nvSpPr>
        <p:spPr>
          <a:xfrm flipH="1">
            <a:off x="4719638" y="3233745"/>
            <a:ext cx="7164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Line 44"/>
          <p:cNvSpPr/>
          <p:nvPr/>
        </p:nvSpPr>
        <p:spPr>
          <a:xfrm flipH="1">
            <a:off x="4934198" y="3305025"/>
            <a:ext cx="712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Line 45"/>
          <p:cNvSpPr/>
          <p:nvPr/>
        </p:nvSpPr>
        <p:spPr>
          <a:xfrm flipH="1">
            <a:off x="4934198" y="3233745"/>
            <a:ext cx="712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46"/>
          <p:cNvSpPr/>
          <p:nvPr/>
        </p:nvSpPr>
        <p:spPr>
          <a:xfrm>
            <a:off x="4434158" y="4798305"/>
            <a:ext cx="856800" cy="571320"/>
          </a:xfrm>
          <a:prstGeom prst="rect">
            <a:avLst/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Line 47"/>
          <p:cNvSpPr/>
          <p:nvPr/>
        </p:nvSpPr>
        <p:spPr>
          <a:xfrm>
            <a:off x="4687554" y="3162465"/>
            <a:ext cx="1080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Line 48"/>
          <p:cNvSpPr/>
          <p:nvPr/>
        </p:nvSpPr>
        <p:spPr>
          <a:xfrm>
            <a:off x="4921541" y="3162465"/>
            <a:ext cx="10800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49"/>
          <p:cNvSpPr/>
          <p:nvPr/>
        </p:nvSpPr>
        <p:spPr>
          <a:xfrm>
            <a:off x="3219878" y="1233585"/>
            <a:ext cx="3285720" cy="3285720"/>
          </a:xfrm>
          <a:prstGeom prst="arc">
            <a:avLst>
              <a:gd name="adj1" fmla="val 5828655"/>
              <a:gd name="adj2" fmla="val 6785927"/>
            </a:avLst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50"/>
          <p:cNvSpPr/>
          <p:nvPr/>
        </p:nvSpPr>
        <p:spPr>
          <a:xfrm>
            <a:off x="3219878" y="1233585"/>
            <a:ext cx="3285720" cy="3285720"/>
          </a:xfrm>
          <a:prstGeom prst="arc">
            <a:avLst>
              <a:gd name="adj1" fmla="val 3774442"/>
              <a:gd name="adj2" fmla="val 4941140"/>
            </a:avLst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51"/>
          <p:cNvSpPr/>
          <p:nvPr/>
        </p:nvSpPr>
        <p:spPr>
          <a:xfrm rot="17157000">
            <a:off x="5903678" y="1964025"/>
            <a:ext cx="503640" cy="2654640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52"/>
          <p:cNvSpPr/>
          <p:nvPr/>
        </p:nvSpPr>
        <p:spPr>
          <a:xfrm rot="26040000" flipH="1">
            <a:off x="3364750" y="1949442"/>
            <a:ext cx="503640" cy="2652840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53"/>
          <p:cNvSpPr/>
          <p:nvPr/>
        </p:nvSpPr>
        <p:spPr>
          <a:xfrm rot="3258600">
            <a:off x="7018238" y="2673945"/>
            <a:ext cx="189360" cy="654840"/>
          </a:xfrm>
          <a:prstGeom prst="moon">
            <a:avLst>
              <a:gd name="adj" fmla="val 50000"/>
            </a:avLst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54"/>
          <p:cNvSpPr/>
          <p:nvPr/>
        </p:nvSpPr>
        <p:spPr>
          <a:xfrm>
            <a:off x="6934358" y="2662425"/>
            <a:ext cx="213840" cy="28548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55"/>
          <p:cNvSpPr/>
          <p:nvPr/>
        </p:nvSpPr>
        <p:spPr>
          <a:xfrm rot="19481400">
            <a:off x="5509118" y="2622105"/>
            <a:ext cx="182520" cy="2654640"/>
          </a:xfrm>
          <a:prstGeom prst="triangle">
            <a:avLst>
              <a:gd name="adj" fmla="val 50000"/>
            </a:avLst>
          </a:prstGeom>
          <a:solidFill>
            <a:srgbClr val="9999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Line 56"/>
          <p:cNvSpPr/>
          <p:nvPr/>
        </p:nvSpPr>
        <p:spPr>
          <a:xfrm flipH="1">
            <a:off x="3570518" y="3991545"/>
            <a:ext cx="83160" cy="1162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Line 57"/>
          <p:cNvSpPr/>
          <p:nvPr/>
        </p:nvSpPr>
        <p:spPr>
          <a:xfrm flipH="1">
            <a:off x="4134278" y="4394745"/>
            <a:ext cx="83160" cy="1162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Line 58"/>
          <p:cNvSpPr/>
          <p:nvPr/>
        </p:nvSpPr>
        <p:spPr>
          <a:xfrm flipH="1" flipV="1">
            <a:off x="3476558" y="4040505"/>
            <a:ext cx="93960" cy="673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Line 59"/>
          <p:cNvSpPr/>
          <p:nvPr/>
        </p:nvSpPr>
        <p:spPr>
          <a:xfrm flipH="1">
            <a:off x="3393398" y="4040505"/>
            <a:ext cx="83160" cy="1162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Line 60"/>
          <p:cNvSpPr/>
          <p:nvPr/>
        </p:nvSpPr>
        <p:spPr>
          <a:xfrm flipH="1" flipV="1">
            <a:off x="4134278" y="4511025"/>
            <a:ext cx="93960" cy="673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Line 61"/>
          <p:cNvSpPr/>
          <p:nvPr/>
        </p:nvSpPr>
        <p:spPr>
          <a:xfrm flipH="1">
            <a:off x="4154798" y="4585185"/>
            <a:ext cx="83160" cy="1162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Line 62"/>
          <p:cNvSpPr/>
          <p:nvPr/>
        </p:nvSpPr>
        <p:spPr>
          <a:xfrm>
            <a:off x="3403478" y="4154265"/>
            <a:ext cx="751680" cy="53784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63"/>
          <p:cNvSpPr/>
          <p:nvPr/>
        </p:nvSpPr>
        <p:spPr>
          <a:xfrm flipH="1">
            <a:off x="4042478" y="5333625"/>
            <a:ext cx="16560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6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QMS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(Hiden Analytical)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64"/>
          <p:cNvSpPr/>
          <p:nvPr/>
        </p:nvSpPr>
        <p:spPr>
          <a:xfrm rot="20334600">
            <a:off x="3053558" y="3135105"/>
            <a:ext cx="4327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CustomShape 65"/>
          <p:cNvSpPr/>
          <p:nvPr/>
        </p:nvSpPr>
        <p:spPr>
          <a:xfrm rot="1265400" flipH="1">
            <a:off x="5837798" y="3045825"/>
            <a:ext cx="4338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CustomShape 66"/>
          <p:cNvSpPr/>
          <p:nvPr/>
        </p:nvSpPr>
        <p:spPr>
          <a:xfrm rot="3280200">
            <a:off x="5342078" y="3857265"/>
            <a:ext cx="7390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VUV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CustomShape 67"/>
          <p:cNvSpPr/>
          <p:nvPr/>
        </p:nvSpPr>
        <p:spPr>
          <a:xfrm flipV="1">
            <a:off x="3466478" y="3215025"/>
            <a:ext cx="428400" cy="142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68"/>
          <p:cNvSpPr/>
          <p:nvPr/>
        </p:nvSpPr>
        <p:spPr>
          <a:xfrm>
            <a:off x="6369878" y="3348945"/>
            <a:ext cx="428400" cy="142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69"/>
          <p:cNvSpPr/>
          <p:nvPr/>
        </p:nvSpPr>
        <p:spPr>
          <a:xfrm rot="5400000" flipV="1">
            <a:off x="5122838" y="3468465"/>
            <a:ext cx="499680" cy="35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030A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70"/>
          <p:cNvSpPr/>
          <p:nvPr/>
        </p:nvSpPr>
        <p:spPr>
          <a:xfrm>
            <a:off x="3308166" y="2113391"/>
            <a:ext cx="1781372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Rotating</a:t>
            </a:r>
            <a:r>
              <a:rPr lang="fr-FR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6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samples</a:t>
            </a:r>
            <a:endParaRPr lang="fr-F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10K &lt; T &lt; 300K</a:t>
            </a:r>
            <a:endParaRPr lang="fr-F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71"/>
          <p:cNvSpPr/>
          <p:nvPr/>
        </p:nvSpPr>
        <p:spPr>
          <a:xfrm>
            <a:off x="6135245" y="5038951"/>
            <a:ext cx="1521588" cy="11193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Synchrotron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0" i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Coupling</a:t>
            </a:r>
            <a:endParaRPr lang="fr-FR" sz="1600" b="0" i="1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fr-FR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(VUV or Soft X-ray </a:t>
            </a:r>
            <a:r>
              <a:rPr lang="fr-FR" sz="1600" i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beamline</a:t>
            </a:r>
            <a:r>
              <a:rPr lang="fr-FR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73"/>
          <p:cNvSpPr/>
          <p:nvPr/>
        </p:nvSpPr>
        <p:spPr>
          <a:xfrm>
            <a:off x="4758521" y="2700240"/>
            <a:ext cx="161640" cy="145440"/>
          </a:xfrm>
          <a:prstGeom prst="ellipse">
            <a:avLst/>
          </a:prstGeom>
          <a:noFill/>
          <a:ln w="12600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74"/>
          <p:cNvSpPr/>
          <p:nvPr/>
        </p:nvSpPr>
        <p:spPr>
          <a:xfrm>
            <a:off x="4582276" y="2529440"/>
            <a:ext cx="503640" cy="482040"/>
          </a:xfrm>
          <a:prstGeom prst="arc">
            <a:avLst>
              <a:gd name="adj1" fmla="val 11310988"/>
              <a:gd name="adj2" fmla="val 209077"/>
            </a:avLst>
          </a:prstGeom>
          <a:noFill/>
          <a:ln w="126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75"/>
          <p:cNvSpPr/>
          <p:nvPr/>
        </p:nvSpPr>
        <p:spPr>
          <a:xfrm>
            <a:off x="4004976" y="1371202"/>
            <a:ext cx="17110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Ultra-high vacuum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 ~ 1.10</a:t>
            </a:r>
            <a:r>
              <a:rPr lang="fr-FR" sz="1600" b="0" i="1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-10</a:t>
            </a:r>
            <a:r>
              <a:rPr lang="fr-FR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Torr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Line 76"/>
          <p:cNvSpPr/>
          <p:nvPr/>
        </p:nvSpPr>
        <p:spPr>
          <a:xfrm flipV="1">
            <a:off x="6153878" y="1773585"/>
            <a:ext cx="99720" cy="1022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Line 77"/>
          <p:cNvSpPr/>
          <p:nvPr/>
        </p:nvSpPr>
        <p:spPr>
          <a:xfrm flipV="1">
            <a:off x="5847158" y="1474065"/>
            <a:ext cx="99720" cy="1026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Line 78"/>
          <p:cNvSpPr/>
          <p:nvPr/>
        </p:nvSpPr>
        <p:spPr>
          <a:xfrm>
            <a:off x="6253598" y="1773585"/>
            <a:ext cx="51120" cy="496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Line 79"/>
          <p:cNvSpPr/>
          <p:nvPr/>
        </p:nvSpPr>
        <p:spPr>
          <a:xfrm flipV="1">
            <a:off x="6304718" y="1721025"/>
            <a:ext cx="99720" cy="1022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Line 80"/>
          <p:cNvSpPr/>
          <p:nvPr/>
        </p:nvSpPr>
        <p:spPr>
          <a:xfrm>
            <a:off x="5895758" y="1424385"/>
            <a:ext cx="51120" cy="496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Line 81"/>
          <p:cNvSpPr/>
          <p:nvPr/>
        </p:nvSpPr>
        <p:spPr>
          <a:xfrm flipV="1">
            <a:off x="5890358" y="1317105"/>
            <a:ext cx="99720" cy="1022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Line 82"/>
          <p:cNvSpPr/>
          <p:nvPr/>
        </p:nvSpPr>
        <p:spPr>
          <a:xfrm flipH="1" flipV="1">
            <a:off x="5945438" y="1373265"/>
            <a:ext cx="409320" cy="39888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83"/>
          <p:cNvSpPr/>
          <p:nvPr/>
        </p:nvSpPr>
        <p:spPr>
          <a:xfrm rot="13437600">
            <a:off x="5765798" y="1052505"/>
            <a:ext cx="110520" cy="1730880"/>
          </a:xfrm>
          <a:prstGeom prst="can">
            <a:avLst>
              <a:gd name="adj" fmla="val 22242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84"/>
          <p:cNvSpPr/>
          <p:nvPr/>
        </p:nvSpPr>
        <p:spPr>
          <a:xfrm rot="13437600">
            <a:off x="5092958" y="2313225"/>
            <a:ext cx="353880" cy="368640"/>
          </a:xfrm>
          <a:prstGeom prst="can">
            <a:avLst>
              <a:gd name="adj" fmla="val 16704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85"/>
          <p:cNvSpPr/>
          <p:nvPr/>
        </p:nvSpPr>
        <p:spPr>
          <a:xfrm flipH="1">
            <a:off x="6171158" y="1256985"/>
            <a:ext cx="287640" cy="29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87"/>
          <p:cNvSpPr/>
          <p:nvPr/>
        </p:nvSpPr>
        <p:spPr>
          <a:xfrm flipH="1">
            <a:off x="5585438" y="2097585"/>
            <a:ext cx="287640" cy="28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88"/>
          <p:cNvSpPr/>
          <p:nvPr/>
        </p:nvSpPr>
        <p:spPr>
          <a:xfrm>
            <a:off x="983936" y="3441465"/>
            <a:ext cx="15120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6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FT-IR Spectrometer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89"/>
          <p:cNvSpPr/>
          <p:nvPr/>
        </p:nvSpPr>
        <p:spPr>
          <a:xfrm>
            <a:off x="7432474" y="3518950"/>
            <a:ext cx="1365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 Detector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90"/>
          <p:cNvSpPr/>
          <p:nvPr/>
        </p:nvSpPr>
        <p:spPr>
          <a:xfrm>
            <a:off x="4833916" y="3020265"/>
            <a:ext cx="360" cy="64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F6228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Line 91"/>
          <p:cNvSpPr/>
          <p:nvPr/>
        </p:nvSpPr>
        <p:spPr>
          <a:xfrm>
            <a:off x="6495878" y="3070305"/>
            <a:ext cx="1558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Line 92"/>
          <p:cNvSpPr/>
          <p:nvPr/>
        </p:nvSpPr>
        <p:spPr>
          <a:xfrm>
            <a:off x="6495878" y="2856825"/>
            <a:ext cx="1558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Line 93"/>
          <p:cNvSpPr/>
          <p:nvPr/>
        </p:nvSpPr>
        <p:spPr>
          <a:xfrm>
            <a:off x="6651758" y="3070305"/>
            <a:ext cx="0" cy="352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Line 94"/>
          <p:cNvSpPr/>
          <p:nvPr/>
        </p:nvSpPr>
        <p:spPr>
          <a:xfrm>
            <a:off x="6651758" y="3105585"/>
            <a:ext cx="1558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Line 95"/>
          <p:cNvSpPr/>
          <p:nvPr/>
        </p:nvSpPr>
        <p:spPr>
          <a:xfrm>
            <a:off x="6651758" y="2821185"/>
            <a:ext cx="0" cy="35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Line 96"/>
          <p:cNvSpPr/>
          <p:nvPr/>
        </p:nvSpPr>
        <p:spPr>
          <a:xfrm>
            <a:off x="6651758" y="2817585"/>
            <a:ext cx="1558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97"/>
          <p:cNvSpPr/>
          <p:nvPr/>
        </p:nvSpPr>
        <p:spPr>
          <a:xfrm flipV="1">
            <a:off x="6729878" y="2821185"/>
            <a:ext cx="0" cy="28440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Line 98"/>
          <p:cNvSpPr/>
          <p:nvPr/>
        </p:nvSpPr>
        <p:spPr>
          <a:xfrm flipH="1">
            <a:off x="3063998" y="3070305"/>
            <a:ext cx="1558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Line 99"/>
          <p:cNvSpPr/>
          <p:nvPr/>
        </p:nvSpPr>
        <p:spPr>
          <a:xfrm flipH="1">
            <a:off x="3063998" y="2856825"/>
            <a:ext cx="1558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Line 100"/>
          <p:cNvSpPr/>
          <p:nvPr/>
        </p:nvSpPr>
        <p:spPr>
          <a:xfrm>
            <a:off x="3063998" y="3070305"/>
            <a:ext cx="0" cy="352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Line 101"/>
          <p:cNvSpPr/>
          <p:nvPr/>
        </p:nvSpPr>
        <p:spPr>
          <a:xfrm flipH="1">
            <a:off x="2908118" y="3105585"/>
            <a:ext cx="1558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Line 102"/>
          <p:cNvSpPr/>
          <p:nvPr/>
        </p:nvSpPr>
        <p:spPr>
          <a:xfrm>
            <a:off x="3063998" y="2821185"/>
            <a:ext cx="0" cy="35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Line 103"/>
          <p:cNvSpPr/>
          <p:nvPr/>
        </p:nvSpPr>
        <p:spPr>
          <a:xfrm flipH="1">
            <a:off x="2908118" y="2817585"/>
            <a:ext cx="155880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Line 104"/>
          <p:cNvSpPr/>
          <p:nvPr/>
        </p:nvSpPr>
        <p:spPr>
          <a:xfrm flipV="1">
            <a:off x="2986238" y="2821185"/>
            <a:ext cx="0" cy="28440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105"/>
          <p:cNvSpPr/>
          <p:nvPr/>
        </p:nvSpPr>
        <p:spPr>
          <a:xfrm flipH="1">
            <a:off x="3209438" y="1233585"/>
            <a:ext cx="3285720" cy="3285720"/>
          </a:xfrm>
          <a:prstGeom prst="arc">
            <a:avLst>
              <a:gd name="adj1" fmla="val 418158"/>
              <a:gd name="adj2" fmla="val 601361"/>
            </a:avLst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106"/>
          <p:cNvSpPr/>
          <p:nvPr/>
        </p:nvSpPr>
        <p:spPr>
          <a:xfrm flipH="1">
            <a:off x="3209438" y="1233585"/>
            <a:ext cx="3285720" cy="3285720"/>
          </a:xfrm>
          <a:prstGeom prst="arc">
            <a:avLst>
              <a:gd name="adj1" fmla="val 10226600"/>
              <a:gd name="adj2" fmla="val 10410063"/>
            </a:avLst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Line 107"/>
          <p:cNvSpPr/>
          <p:nvPr/>
        </p:nvSpPr>
        <p:spPr>
          <a:xfrm flipH="1">
            <a:off x="3729278" y="3507705"/>
            <a:ext cx="532800" cy="7606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Line 108"/>
          <p:cNvSpPr/>
          <p:nvPr/>
        </p:nvSpPr>
        <p:spPr>
          <a:xfrm flipH="1">
            <a:off x="3892358" y="3643785"/>
            <a:ext cx="551520" cy="764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Line 109"/>
          <p:cNvSpPr/>
          <p:nvPr/>
        </p:nvSpPr>
        <p:spPr>
          <a:xfrm flipH="1" flipV="1">
            <a:off x="4158398" y="3654225"/>
            <a:ext cx="47880" cy="35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Line 110"/>
          <p:cNvSpPr/>
          <p:nvPr/>
        </p:nvSpPr>
        <p:spPr>
          <a:xfrm flipH="1" flipV="1">
            <a:off x="4301678" y="3761145"/>
            <a:ext cx="47520" cy="35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Line 111"/>
          <p:cNvSpPr/>
          <p:nvPr/>
        </p:nvSpPr>
        <p:spPr>
          <a:xfrm flipH="1" flipV="1">
            <a:off x="4192958" y="3605265"/>
            <a:ext cx="47880" cy="35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Line 112"/>
          <p:cNvSpPr/>
          <p:nvPr/>
        </p:nvSpPr>
        <p:spPr>
          <a:xfrm flipH="1" flipV="1">
            <a:off x="4227518" y="3556305"/>
            <a:ext cx="47880" cy="35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Line 113"/>
          <p:cNvSpPr/>
          <p:nvPr/>
        </p:nvSpPr>
        <p:spPr>
          <a:xfrm flipH="1" flipV="1">
            <a:off x="4336238" y="3712185"/>
            <a:ext cx="47520" cy="35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Line 114"/>
          <p:cNvSpPr/>
          <p:nvPr/>
        </p:nvSpPr>
        <p:spPr>
          <a:xfrm flipH="1" flipV="1">
            <a:off x="4370798" y="3663585"/>
            <a:ext cx="47520" cy="356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Line 115"/>
          <p:cNvSpPr/>
          <p:nvPr/>
        </p:nvSpPr>
        <p:spPr>
          <a:xfrm>
            <a:off x="4262078" y="3507705"/>
            <a:ext cx="72000" cy="540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Line 116"/>
          <p:cNvSpPr/>
          <p:nvPr/>
        </p:nvSpPr>
        <p:spPr>
          <a:xfrm>
            <a:off x="4380878" y="3596625"/>
            <a:ext cx="72000" cy="540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Line 117"/>
          <p:cNvSpPr/>
          <p:nvPr/>
        </p:nvSpPr>
        <p:spPr>
          <a:xfrm flipH="1">
            <a:off x="4123838" y="3306105"/>
            <a:ext cx="412920" cy="589680"/>
          </a:xfrm>
          <a:prstGeom prst="line">
            <a:avLst/>
          </a:prstGeom>
          <a:ln>
            <a:solidFill>
              <a:srgbClr val="3333FF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118"/>
          <p:cNvSpPr/>
          <p:nvPr/>
        </p:nvSpPr>
        <p:spPr>
          <a:xfrm rot="2100000">
            <a:off x="3178838" y="4361985"/>
            <a:ext cx="856800" cy="571320"/>
          </a:xfrm>
          <a:prstGeom prst="rect">
            <a:avLst/>
          </a:prstGeom>
          <a:noFill/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119"/>
          <p:cNvSpPr/>
          <p:nvPr/>
        </p:nvSpPr>
        <p:spPr>
          <a:xfrm flipH="1">
            <a:off x="2494478" y="4787865"/>
            <a:ext cx="13320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6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QMS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6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(Balzers)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90"/>
          <p:cNvSpPr/>
          <p:nvPr/>
        </p:nvSpPr>
        <p:spPr>
          <a:xfrm>
            <a:off x="4890331" y="3236989"/>
            <a:ext cx="360" cy="64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89"/>
          <p:cNvSpPr/>
          <p:nvPr/>
        </p:nvSpPr>
        <p:spPr>
          <a:xfrm>
            <a:off x="6450062" y="997960"/>
            <a:ext cx="163165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600" b="0" i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Ice</a:t>
            </a:r>
            <a:r>
              <a:rPr lang="fr-FR" sz="16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600" b="0" i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dosing</a:t>
            </a:r>
            <a:r>
              <a:rPr lang="fr-FR" sz="16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system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15055" y="379422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+ion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610419" y="3842974"/>
            <a:ext cx="94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neutrals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5221" y="6331910"/>
            <a:ext cx="9091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mass and quantity of desorbed molecules can be measured as a function of photon energy</a:t>
            </a:r>
          </a:p>
          <a:p>
            <a:r>
              <a:rPr lang="en-US" dirty="0"/>
              <a:t>t</a:t>
            </a:r>
            <a:r>
              <a:rPr lang="en-US" dirty="0" smtClean="0"/>
              <a:t>hanks to synchrotron radiation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504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SPICES @ DESIRS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beamline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9" name="Picture 1"/>
          <p:cNvPicPr/>
          <p:nvPr/>
        </p:nvPicPr>
        <p:blipFill>
          <a:blip r:embed="rId3"/>
          <a:stretch/>
        </p:blipFill>
        <p:spPr>
          <a:xfrm>
            <a:off x="2447512" y="906285"/>
            <a:ext cx="2015640" cy="769320"/>
          </a:xfrm>
          <a:prstGeom prst="rect">
            <a:avLst/>
          </a:prstGeom>
          <a:ln w="9360">
            <a:noFill/>
          </a:ln>
        </p:spPr>
      </p:pic>
      <p:sp>
        <p:nvSpPr>
          <p:cNvPr id="132" name="Line 13"/>
          <p:cNvSpPr/>
          <p:nvPr/>
        </p:nvSpPr>
        <p:spPr>
          <a:xfrm flipV="1">
            <a:off x="3382792" y="2346285"/>
            <a:ext cx="144000" cy="252000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14"/>
          <p:cNvSpPr/>
          <p:nvPr/>
        </p:nvSpPr>
        <p:spPr>
          <a:xfrm>
            <a:off x="2554792" y="1738965"/>
            <a:ext cx="1951200" cy="7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SPICES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4" name="Image 133"/>
          <p:cNvPicPr/>
          <p:nvPr/>
        </p:nvPicPr>
        <p:blipFill>
          <a:blip r:embed="rId4"/>
          <a:stretch/>
        </p:blipFill>
        <p:spPr>
          <a:xfrm rot="5400000">
            <a:off x="548512" y="2427285"/>
            <a:ext cx="5544000" cy="4157640"/>
          </a:xfrm>
          <a:prstGeom prst="rect">
            <a:avLst/>
          </a:prstGeom>
          <a:ln>
            <a:noFill/>
          </a:ln>
        </p:spPr>
      </p:pic>
      <p:pic>
        <p:nvPicPr>
          <p:cNvPr id="135" name="Picture 2"/>
          <p:cNvPicPr/>
          <p:nvPr/>
        </p:nvPicPr>
        <p:blipFill>
          <a:blip r:embed="rId5"/>
          <a:stretch/>
        </p:blipFill>
        <p:spPr>
          <a:xfrm>
            <a:off x="1241872" y="3282285"/>
            <a:ext cx="1523520" cy="742680"/>
          </a:xfrm>
          <a:prstGeom prst="rect">
            <a:avLst/>
          </a:prstGeom>
          <a:ln>
            <a:noFill/>
          </a:ln>
        </p:spPr>
      </p:pic>
      <p:sp>
        <p:nvSpPr>
          <p:cNvPr id="136" name="Line 68"/>
          <p:cNvSpPr/>
          <p:nvPr/>
        </p:nvSpPr>
        <p:spPr>
          <a:xfrm flipH="1" flipV="1">
            <a:off x="1151512" y="1482285"/>
            <a:ext cx="2246400" cy="1800000"/>
          </a:xfrm>
          <a:prstGeom prst="line">
            <a:avLst/>
          </a:prstGeom>
          <a:ln w="36000">
            <a:solidFill>
              <a:srgbClr val="000000"/>
            </a:solidFill>
            <a:round/>
            <a:headEnd type="triangle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69"/>
          <p:cNvSpPr/>
          <p:nvPr/>
        </p:nvSpPr>
        <p:spPr>
          <a:xfrm>
            <a:off x="71512" y="947325"/>
            <a:ext cx="1951200" cy="7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SPICES 2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6295944" y="3595799"/>
            <a:ext cx="2951280" cy="163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000" b="1" strike="noStrike" spc="-1" dirty="0" err="1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Here</a:t>
            </a:r>
            <a:r>
              <a:rPr lang="fr-FR" sz="2000" b="1" strike="noStrike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:</a:t>
            </a:r>
          </a:p>
          <a:p>
            <a:pPr algn="ctr">
              <a:lnSpc>
                <a:spcPct val="100000"/>
              </a:lnSpc>
            </a:pPr>
            <a:r>
              <a:rPr lang="fr-FR" sz="2000" b="1" strike="noStrike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7 </a:t>
            </a:r>
            <a:r>
              <a:rPr lang="fr-FR" sz="2000" b="1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– 14 </a:t>
            </a:r>
            <a:r>
              <a:rPr lang="fr-FR" sz="2000" b="1" strike="noStrike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eV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ΔE ~ 25 </a:t>
            </a:r>
            <a:r>
              <a:rPr lang="fr-FR" sz="2000" b="0" strike="noStrike" spc="-1" dirty="0" err="1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meV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Flux ~ 5 – 14 x </a:t>
            </a:r>
            <a:r>
              <a:rPr lang="fr-FR" sz="2000" b="0" strike="noStrike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10</a:t>
            </a:r>
            <a:r>
              <a:rPr lang="fr-FR" sz="2000" b="0" strike="noStrike" spc="-1" baseline="30000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12</a:t>
            </a:r>
            <a:r>
              <a:rPr lang="fr-FR" sz="2000" b="0" strike="noStrike" spc="-1" baseline="101000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 </a:t>
            </a:r>
            <a:r>
              <a:rPr lang="fr-FR" sz="2000" b="0" strike="noStrike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ph.s</a:t>
            </a:r>
            <a:r>
              <a:rPr lang="fr-FR" sz="2000" b="0" strike="noStrike" spc="-1" baseline="30000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-1</a:t>
            </a:r>
            <a:endParaRPr lang="fr-FR" sz="2000" b="0" strike="noStrike" spc="-1" baseline="30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on a 0.7 cm² spot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5539012" y="1446189"/>
            <a:ext cx="4465144" cy="163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000" b="1" strike="noStrike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DESIRS </a:t>
            </a:r>
            <a:r>
              <a:rPr lang="fr-FR" sz="2000" b="1" strike="noStrike" spc="-1" dirty="0" err="1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Beamline</a:t>
            </a:r>
            <a:r>
              <a:rPr lang="fr-FR" sz="2000" b="1" strike="noStrike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:</a:t>
            </a:r>
          </a:p>
          <a:p>
            <a:pPr algn="ctr">
              <a:lnSpc>
                <a:spcPct val="100000"/>
              </a:lnSpc>
            </a:pPr>
            <a:r>
              <a:rPr lang="fr-FR" sz="2000" spc="-1" dirty="0" err="1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Undulator-based</a:t>
            </a:r>
            <a:r>
              <a:rPr lang="fr-FR" sz="2000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+ </a:t>
            </a:r>
            <a:r>
              <a:rPr lang="fr-FR" sz="2000" spc="-1" dirty="0" err="1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monochromator</a:t>
            </a:r>
            <a:endParaRPr lang="fr-FR" sz="2000" spc="-1" dirty="0" smtClean="0">
              <a:solidFill>
                <a:srgbClr val="604A7B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fr-FR" sz="2000" spc="-1" dirty="0" err="1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Gas</a:t>
            </a:r>
            <a:r>
              <a:rPr lang="fr-FR" sz="2000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fr-FR" sz="2000" spc="-1" dirty="0" err="1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filter</a:t>
            </a:r>
            <a:r>
              <a:rPr lang="fr-FR" sz="2000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for second </a:t>
            </a:r>
            <a:r>
              <a:rPr lang="fr-FR" sz="2000" spc="-1" dirty="0" err="1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harmonics</a:t>
            </a:r>
            <a:r>
              <a:rPr lang="fr-FR" sz="2000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fr-FR" sz="2000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/>
            </a:r>
            <a:br>
              <a:rPr lang="fr-FR" sz="2000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</a:br>
            <a:r>
              <a:rPr lang="fr-FR" sz="2000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5 – 40 </a:t>
            </a:r>
            <a:r>
              <a:rPr lang="fr-FR" sz="2000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eV</a:t>
            </a:r>
            <a:endParaRPr lang="fr-FR" sz="2000" spc="-1" dirty="0" smtClean="0">
              <a:solidFill>
                <a:srgbClr val="604A7B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942421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prototypical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CO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346830"/>
              </p:ext>
            </p:extLst>
          </p:nvPr>
        </p:nvGraphicFramePr>
        <p:xfrm>
          <a:off x="-96252" y="584021"/>
          <a:ext cx="7122695" cy="4592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96252" y="584021"/>
                        <a:ext cx="7122695" cy="4592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080756" y="5425658"/>
            <a:ext cx="476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Strong dependence of the photodesorption yield</a:t>
            </a:r>
            <a:br>
              <a:rPr lang="en-US" dirty="0" smtClean="0"/>
            </a:br>
            <a:r>
              <a:rPr lang="en-US" dirty="0" smtClean="0"/>
              <a:t>on the photon energy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90538" y="5055776"/>
            <a:ext cx="2149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Pure CO </a:t>
            </a:r>
            <a:r>
              <a:rPr lang="fr-FR" sz="2000" dirty="0" err="1" smtClean="0"/>
              <a:t>ice</a:t>
            </a:r>
            <a:r>
              <a:rPr lang="fr-FR" sz="2000" dirty="0" smtClean="0"/>
              <a:t>, 20 ML</a:t>
            </a:r>
            <a:endParaRPr lang="en-US" sz="2000" dirty="0"/>
          </a:p>
        </p:txBody>
      </p:sp>
      <p:sp>
        <p:nvSpPr>
          <p:cNvPr id="8" name="CustomShape 6"/>
          <p:cNvSpPr/>
          <p:nvPr/>
        </p:nvSpPr>
        <p:spPr>
          <a:xfrm>
            <a:off x="437535" y="6268471"/>
            <a:ext cx="2518560" cy="1063440"/>
          </a:xfrm>
          <a:prstGeom prst="rect">
            <a:avLst/>
          </a:prstGeom>
          <a:solidFill>
            <a:srgbClr val="99FF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7"/>
          <p:cNvSpPr/>
          <p:nvPr/>
        </p:nvSpPr>
        <p:spPr>
          <a:xfrm rot="19417200">
            <a:off x="677295" y="635451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8"/>
          <p:cNvSpPr/>
          <p:nvPr/>
        </p:nvSpPr>
        <p:spPr>
          <a:xfrm rot="19417200">
            <a:off x="542295" y="6454591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9"/>
          <p:cNvSpPr/>
          <p:nvPr/>
        </p:nvSpPr>
        <p:spPr>
          <a:xfrm rot="20776200">
            <a:off x="1243575" y="6409591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10"/>
          <p:cNvSpPr/>
          <p:nvPr/>
        </p:nvSpPr>
        <p:spPr>
          <a:xfrm rot="20776200">
            <a:off x="1080855" y="6449191"/>
            <a:ext cx="27864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11"/>
          <p:cNvSpPr/>
          <p:nvPr/>
        </p:nvSpPr>
        <p:spPr>
          <a:xfrm rot="8691600">
            <a:off x="764775" y="6956431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12"/>
          <p:cNvSpPr/>
          <p:nvPr/>
        </p:nvSpPr>
        <p:spPr>
          <a:xfrm rot="8691600">
            <a:off x="901935" y="6858151"/>
            <a:ext cx="27936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3"/>
          <p:cNvSpPr/>
          <p:nvPr/>
        </p:nvSpPr>
        <p:spPr>
          <a:xfrm rot="3951600">
            <a:off x="1595655" y="692943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4"/>
          <p:cNvSpPr/>
          <p:nvPr/>
        </p:nvSpPr>
        <p:spPr>
          <a:xfrm rot="3951600">
            <a:off x="1526175" y="6775351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5"/>
          <p:cNvSpPr/>
          <p:nvPr/>
        </p:nvSpPr>
        <p:spPr>
          <a:xfrm rot="20776200">
            <a:off x="2595015" y="6440191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6"/>
          <p:cNvSpPr/>
          <p:nvPr/>
        </p:nvSpPr>
        <p:spPr>
          <a:xfrm rot="20776200">
            <a:off x="2431575" y="6480151"/>
            <a:ext cx="278640" cy="2617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CustomShape 17"/>
          <p:cNvSpPr/>
          <p:nvPr/>
        </p:nvSpPr>
        <p:spPr>
          <a:xfrm rot="1815000">
            <a:off x="2017935" y="6695431"/>
            <a:ext cx="27900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18"/>
          <p:cNvSpPr/>
          <p:nvPr/>
        </p:nvSpPr>
        <p:spPr>
          <a:xfrm rot="1815000">
            <a:off x="1872135" y="6611191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TextShape 19"/>
          <p:cNvSpPr txBox="1"/>
          <p:nvPr/>
        </p:nvSpPr>
        <p:spPr>
          <a:xfrm>
            <a:off x="2986551" y="6492839"/>
            <a:ext cx="827640" cy="61470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3" name="CustomShape 13"/>
          <p:cNvSpPr/>
          <p:nvPr/>
        </p:nvSpPr>
        <p:spPr>
          <a:xfrm rot="3951600">
            <a:off x="2571794" y="6999064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14"/>
          <p:cNvSpPr/>
          <p:nvPr/>
        </p:nvSpPr>
        <p:spPr>
          <a:xfrm rot="3951600">
            <a:off x="2502314" y="6844984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CustomShape 40"/>
          <p:cNvSpPr/>
          <p:nvPr/>
        </p:nvSpPr>
        <p:spPr>
          <a:xfrm rot="2890200">
            <a:off x="-48538" y="5961318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ZoneTexte 1"/>
          <p:cNvSpPr txBox="1"/>
          <p:nvPr/>
        </p:nvSpPr>
        <p:spPr>
          <a:xfrm>
            <a:off x="1231366" y="1231961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Fayolle et al. </a:t>
            </a:r>
            <a:r>
              <a:rPr lang="fr-FR" dirty="0" smtClean="0"/>
              <a:t>2011</a:t>
            </a:r>
          </a:p>
          <a:p>
            <a:r>
              <a:rPr lang="fr-FR" dirty="0" smtClean="0"/>
              <a:t>Dupuy et al. 2017</a:t>
            </a:r>
          </a:p>
        </p:txBody>
      </p:sp>
    </p:spTree>
    <p:extLst>
      <p:ext uri="{BB962C8B-B14F-4D97-AF65-F5344CB8AC3E}">
        <p14:creationId xmlns:p14="http://schemas.microsoft.com/office/powerpoint/2010/main" val="27970482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prototypical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CO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812351"/>
              </p:ext>
            </p:extLst>
          </p:nvPr>
        </p:nvGraphicFramePr>
        <p:xfrm>
          <a:off x="-96253" y="593594"/>
          <a:ext cx="7122695" cy="4592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96253" y="593594"/>
                        <a:ext cx="7122695" cy="4592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363521" y="1974924"/>
            <a:ext cx="184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</a:t>
            </a:r>
            <a:r>
              <a:rPr lang="fr-FR" baseline="30000" dirty="0" smtClean="0"/>
              <a:t>1</a:t>
            </a:r>
            <a:r>
              <a:rPr lang="el-GR" dirty="0" smtClean="0"/>
              <a:t>Π</a:t>
            </a:r>
            <a:r>
              <a:rPr lang="fr-FR" dirty="0" smtClean="0"/>
              <a:t>(v’)</a:t>
            </a:r>
            <a:r>
              <a:rPr lang="el-GR" dirty="0" smtClean="0"/>
              <a:t> ←</a:t>
            </a:r>
            <a:r>
              <a:rPr lang="fr-FR" dirty="0" smtClean="0"/>
              <a:t> X</a:t>
            </a:r>
            <a:r>
              <a:rPr lang="fr-FR" baseline="30000" dirty="0" smtClean="0"/>
              <a:t>1</a:t>
            </a:r>
            <a:r>
              <a:rPr lang="el-GR" dirty="0" smtClean="0"/>
              <a:t>Σ</a:t>
            </a:r>
            <a:r>
              <a:rPr lang="fr-FR" baseline="30000" dirty="0" smtClean="0"/>
              <a:t>+</a:t>
            </a:r>
            <a:r>
              <a:rPr lang="fr-FR" dirty="0" smtClean="0"/>
              <a:t>(0)</a:t>
            </a:r>
            <a:endParaRPr lang="en-US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1855470" y="2788920"/>
            <a:ext cx="0" cy="15659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996440" y="2788920"/>
            <a:ext cx="0" cy="15659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141220" y="2788920"/>
            <a:ext cx="0" cy="15659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2278380" y="2788920"/>
            <a:ext cx="0" cy="15659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415540" y="2788920"/>
            <a:ext cx="0" cy="15659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541270" y="2788920"/>
            <a:ext cx="0" cy="15659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2651760" y="2788920"/>
            <a:ext cx="0" cy="15659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766060" y="2785110"/>
            <a:ext cx="0" cy="15659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887980" y="2785110"/>
            <a:ext cx="0" cy="15659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728023" y="249913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0</a:t>
            </a:r>
            <a:endParaRPr lang="en-US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863465" y="250174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</a:t>
            </a:r>
            <a:endParaRPr lang="en-US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009963" y="250471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</a:t>
            </a:r>
            <a:endParaRPr lang="en-US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146748" y="250555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3</a:t>
            </a:r>
            <a:endParaRPr lang="en-US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276287" y="251056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4</a:t>
            </a:r>
            <a:endParaRPr lang="en-US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414306" y="250936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5</a:t>
            </a:r>
            <a:endParaRPr lang="en-US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520800" y="250936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6</a:t>
            </a:r>
            <a:endParaRPr lang="en-US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634858" y="250936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7</a:t>
            </a:r>
            <a:endParaRPr lang="en-US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2751843" y="250936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8</a:t>
            </a:r>
            <a:endParaRPr lang="en-US" sz="1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1313190" y="2461416"/>
            <a:ext cx="52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v’ =</a:t>
            </a:r>
            <a:endParaRPr lang="en-US" dirty="0"/>
          </a:p>
        </p:txBody>
      </p:sp>
      <p:sp>
        <p:nvSpPr>
          <p:cNvPr id="30" name="ZoneTexte 29"/>
          <p:cNvSpPr txBox="1"/>
          <p:nvPr/>
        </p:nvSpPr>
        <p:spPr>
          <a:xfrm>
            <a:off x="6292747" y="810202"/>
            <a:ext cx="3697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Molecular</a:t>
            </a:r>
            <a:r>
              <a:rPr lang="fr-FR" dirty="0" smtClean="0"/>
              <a:t> signature of an </a:t>
            </a:r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transition in the </a:t>
            </a:r>
            <a:r>
              <a:rPr lang="fr-FR" dirty="0" err="1" smtClean="0"/>
              <a:t>desorption</a:t>
            </a:r>
            <a:r>
              <a:rPr lang="fr-FR" dirty="0" smtClean="0"/>
              <a:t> </a:t>
            </a:r>
            <a:r>
              <a:rPr lang="fr-FR" dirty="0" err="1" smtClean="0"/>
              <a:t>spectrum</a:t>
            </a:r>
            <a:endParaRPr lang="en-US" dirty="0"/>
          </a:p>
        </p:txBody>
      </p:sp>
      <p:sp>
        <p:nvSpPr>
          <p:cNvPr id="33" name="Line 13"/>
          <p:cNvSpPr/>
          <p:nvPr/>
        </p:nvSpPr>
        <p:spPr>
          <a:xfrm flipV="1">
            <a:off x="6621271" y="1817936"/>
            <a:ext cx="0" cy="19994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Line 14"/>
          <p:cNvSpPr/>
          <p:nvPr/>
        </p:nvSpPr>
        <p:spPr>
          <a:xfrm>
            <a:off x="6947431" y="3607136"/>
            <a:ext cx="745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Line 15"/>
          <p:cNvSpPr/>
          <p:nvPr/>
        </p:nvSpPr>
        <p:spPr>
          <a:xfrm>
            <a:off x="6947431" y="2396816"/>
            <a:ext cx="745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Line 16"/>
          <p:cNvSpPr/>
          <p:nvPr/>
        </p:nvSpPr>
        <p:spPr>
          <a:xfrm>
            <a:off x="6947431" y="2081096"/>
            <a:ext cx="7452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TextShape 17"/>
          <p:cNvSpPr txBox="1"/>
          <p:nvPr/>
        </p:nvSpPr>
        <p:spPr>
          <a:xfrm>
            <a:off x="7692631" y="1817936"/>
            <a:ext cx="2239200" cy="42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Ionization</a:t>
            </a: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threshold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8" name="TextShape 18"/>
          <p:cNvSpPr txBox="1"/>
          <p:nvPr/>
        </p:nvSpPr>
        <p:spPr>
          <a:xfrm>
            <a:off x="7762840" y="2184431"/>
            <a:ext cx="444089" cy="351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l-G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π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9" name="TextShape 19"/>
          <p:cNvSpPr txBox="1"/>
          <p:nvPr/>
        </p:nvSpPr>
        <p:spPr>
          <a:xfrm>
            <a:off x="7728633" y="3413273"/>
            <a:ext cx="565200" cy="509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5</a:t>
            </a:r>
            <a:r>
              <a:rPr lang="el-G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σ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0" name="CustomShape 20"/>
          <p:cNvSpPr/>
          <p:nvPr/>
        </p:nvSpPr>
        <p:spPr>
          <a:xfrm>
            <a:off x="7413631" y="3555296"/>
            <a:ext cx="92880" cy="10512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Line 21"/>
          <p:cNvSpPr/>
          <p:nvPr/>
        </p:nvSpPr>
        <p:spPr>
          <a:xfrm>
            <a:off x="6947431" y="2344256"/>
            <a:ext cx="745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43" name="Line 23"/>
          <p:cNvCxnSpPr/>
          <p:nvPr/>
        </p:nvCxnSpPr>
        <p:spPr>
          <a:xfrm flipH="1" flipV="1">
            <a:off x="7602631" y="2980064"/>
            <a:ext cx="1192680" cy="158040"/>
          </a:xfrm>
          <a:prstGeom prst="curvedConnector3">
            <a:avLst/>
          </a:prstGeom>
          <a:ln>
            <a:solidFill>
              <a:srgbClr val="6600FF"/>
            </a:solidFill>
            <a:tailEnd type="triangle" w="med" len="med"/>
          </a:ln>
        </p:spPr>
      </p:cxnSp>
      <p:sp>
        <p:nvSpPr>
          <p:cNvPr id="44" name="TextShape 24"/>
          <p:cNvSpPr txBox="1"/>
          <p:nvPr/>
        </p:nvSpPr>
        <p:spPr>
          <a:xfrm>
            <a:off x="8821690" y="2966469"/>
            <a:ext cx="558720" cy="506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</a:rPr>
              <a:t>h</a:t>
            </a:r>
            <a:r>
              <a:rPr lang="fr-FR" sz="1800" b="0" strike="noStrike" spc="-1" dirty="0" err="1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υ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5" name="CustomShape 25"/>
          <p:cNvSpPr/>
          <p:nvPr/>
        </p:nvSpPr>
        <p:spPr>
          <a:xfrm>
            <a:off x="7134631" y="3555656"/>
            <a:ext cx="92880" cy="10512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Line 26"/>
          <p:cNvSpPr/>
          <p:nvPr/>
        </p:nvSpPr>
        <p:spPr>
          <a:xfrm flipV="1">
            <a:off x="7462951" y="2396816"/>
            <a:ext cx="0" cy="11052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ZoneTexte 30"/>
          <p:cNvSpPr txBox="1"/>
          <p:nvPr/>
        </p:nvSpPr>
        <p:spPr>
          <a:xfrm>
            <a:off x="6476370" y="146606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</a:t>
            </a:r>
            <a:endParaRPr lang="en-US" dirty="0"/>
          </a:p>
        </p:txBody>
      </p:sp>
      <p:sp>
        <p:nvSpPr>
          <p:cNvPr id="47" name="ZoneTexte 46"/>
          <p:cNvSpPr txBox="1"/>
          <p:nvPr/>
        </p:nvSpPr>
        <p:spPr>
          <a:xfrm>
            <a:off x="6476370" y="4592353"/>
            <a:ext cx="2843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/>
              <a:t>Desorption</a:t>
            </a:r>
            <a:r>
              <a:rPr lang="fr-FR" b="1" dirty="0" smtClean="0"/>
              <a:t> </a:t>
            </a:r>
            <a:r>
              <a:rPr lang="fr-FR" b="1" dirty="0" err="1" smtClean="0"/>
              <a:t>Induced</a:t>
            </a:r>
            <a:r>
              <a:rPr lang="fr-FR" b="1" dirty="0" smtClean="0"/>
              <a:t> by </a:t>
            </a:r>
            <a:br>
              <a:rPr lang="fr-FR" b="1" dirty="0" smtClean="0"/>
            </a:br>
            <a:r>
              <a:rPr lang="fr-FR" b="1" dirty="0" err="1" smtClean="0"/>
              <a:t>Electronic</a:t>
            </a:r>
            <a:r>
              <a:rPr lang="fr-FR" b="1" dirty="0" smtClean="0"/>
              <a:t> Transitions (DIET)</a:t>
            </a:r>
            <a:endParaRPr lang="en-US" b="1" dirty="0"/>
          </a:p>
        </p:txBody>
      </p:sp>
      <p:sp>
        <p:nvSpPr>
          <p:cNvPr id="49" name="CustomShape 8"/>
          <p:cNvSpPr/>
          <p:nvPr/>
        </p:nvSpPr>
        <p:spPr>
          <a:xfrm rot="5400000">
            <a:off x="7655670" y="4061654"/>
            <a:ext cx="523131" cy="360000"/>
          </a:xfrm>
          <a:custGeom>
            <a:avLst/>
            <a:gdLst/>
            <a:ahLst/>
            <a:cxnLst/>
            <a:rect l="0" t="0" r="r" b="b"/>
            <a:pathLst>
              <a:path w="1800" h="1002">
                <a:moveTo>
                  <a:pt x="0" y="249"/>
                </a:moveTo>
                <a:lnTo>
                  <a:pt x="1350" y="250"/>
                </a:lnTo>
                <a:lnTo>
                  <a:pt x="1350" y="0"/>
                </a:lnTo>
                <a:lnTo>
                  <a:pt x="1799" y="500"/>
                </a:lnTo>
                <a:lnTo>
                  <a:pt x="1350" y="1001"/>
                </a:lnTo>
                <a:lnTo>
                  <a:pt x="1350" y="750"/>
                </a:lnTo>
                <a:lnTo>
                  <a:pt x="0" y="750"/>
                </a:lnTo>
                <a:lnTo>
                  <a:pt x="0" y="249"/>
                </a:lnTo>
              </a:path>
            </a:pathLst>
          </a:custGeom>
          <a:solidFill>
            <a:srgbClr val="FF33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ZoneTexte 47"/>
          <p:cNvSpPr txBox="1"/>
          <p:nvPr/>
        </p:nvSpPr>
        <p:spPr>
          <a:xfrm>
            <a:off x="5880459" y="6033300"/>
            <a:ext cx="4073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(Question </a:t>
            </a:r>
            <a:r>
              <a:rPr lang="fr-FR" dirty="0" err="1" smtClean="0"/>
              <a:t>then</a:t>
            </a:r>
            <a:r>
              <a:rPr lang="fr-FR" dirty="0" smtClean="0"/>
              <a:t>: how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electronic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converted</a:t>
            </a:r>
            <a:r>
              <a:rPr lang="fr-FR" dirty="0" smtClean="0"/>
              <a:t> to a </a:t>
            </a:r>
            <a:r>
              <a:rPr lang="fr-FR" dirty="0" err="1" smtClean="0"/>
              <a:t>desorption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?)</a:t>
            </a:r>
            <a:endParaRPr lang="en-US" dirty="0"/>
          </a:p>
        </p:txBody>
      </p:sp>
      <p:sp>
        <p:nvSpPr>
          <p:cNvPr id="50" name="ZoneTexte 49"/>
          <p:cNvSpPr txBox="1"/>
          <p:nvPr/>
        </p:nvSpPr>
        <p:spPr>
          <a:xfrm>
            <a:off x="1080756" y="5539013"/>
            <a:ext cx="476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Strong dependence of the photodesorption yield</a:t>
            </a:r>
            <a:br>
              <a:rPr lang="en-US" dirty="0" smtClean="0"/>
            </a:br>
            <a:r>
              <a:rPr lang="en-US" dirty="0" smtClean="0"/>
              <a:t>on the photon energy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2390538" y="5055776"/>
            <a:ext cx="2149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Pure CO </a:t>
            </a:r>
            <a:r>
              <a:rPr lang="fr-FR" sz="2000" dirty="0" err="1" smtClean="0"/>
              <a:t>ice</a:t>
            </a:r>
            <a:r>
              <a:rPr lang="fr-FR" sz="2000" dirty="0" smtClean="0"/>
              <a:t>, 20 ML</a:t>
            </a:r>
            <a:endParaRPr lang="en-US" sz="2000" dirty="0"/>
          </a:p>
        </p:txBody>
      </p:sp>
      <p:sp>
        <p:nvSpPr>
          <p:cNvPr id="52" name="CustomShape 6"/>
          <p:cNvSpPr/>
          <p:nvPr/>
        </p:nvSpPr>
        <p:spPr>
          <a:xfrm>
            <a:off x="437535" y="6268471"/>
            <a:ext cx="2518560" cy="1063440"/>
          </a:xfrm>
          <a:prstGeom prst="rect">
            <a:avLst/>
          </a:prstGeom>
          <a:solidFill>
            <a:srgbClr val="99FF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7"/>
          <p:cNvSpPr/>
          <p:nvPr/>
        </p:nvSpPr>
        <p:spPr>
          <a:xfrm rot="19417200">
            <a:off x="677295" y="635451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8"/>
          <p:cNvSpPr/>
          <p:nvPr/>
        </p:nvSpPr>
        <p:spPr>
          <a:xfrm rot="19417200">
            <a:off x="542295" y="6454591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9"/>
          <p:cNvSpPr/>
          <p:nvPr/>
        </p:nvSpPr>
        <p:spPr>
          <a:xfrm rot="20776200">
            <a:off x="1243575" y="6409591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10"/>
          <p:cNvSpPr/>
          <p:nvPr/>
        </p:nvSpPr>
        <p:spPr>
          <a:xfrm rot="20776200">
            <a:off x="1080855" y="6449191"/>
            <a:ext cx="27864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1"/>
          <p:cNvSpPr/>
          <p:nvPr/>
        </p:nvSpPr>
        <p:spPr>
          <a:xfrm rot="8691600">
            <a:off x="764775" y="6956431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12"/>
          <p:cNvSpPr/>
          <p:nvPr/>
        </p:nvSpPr>
        <p:spPr>
          <a:xfrm rot="8691600">
            <a:off x="901935" y="6858151"/>
            <a:ext cx="27936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13"/>
          <p:cNvSpPr/>
          <p:nvPr/>
        </p:nvSpPr>
        <p:spPr>
          <a:xfrm rot="3951600">
            <a:off x="1595655" y="692943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14"/>
          <p:cNvSpPr/>
          <p:nvPr/>
        </p:nvSpPr>
        <p:spPr>
          <a:xfrm rot="3951600">
            <a:off x="1526175" y="6775351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15"/>
          <p:cNvSpPr/>
          <p:nvPr/>
        </p:nvSpPr>
        <p:spPr>
          <a:xfrm rot="20776200">
            <a:off x="2595015" y="6440191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16"/>
          <p:cNvSpPr/>
          <p:nvPr/>
        </p:nvSpPr>
        <p:spPr>
          <a:xfrm rot="20776200">
            <a:off x="2431575" y="6480151"/>
            <a:ext cx="278640" cy="2617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17"/>
          <p:cNvSpPr/>
          <p:nvPr/>
        </p:nvSpPr>
        <p:spPr>
          <a:xfrm rot="1815000">
            <a:off x="2017935" y="6695431"/>
            <a:ext cx="27900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18"/>
          <p:cNvSpPr/>
          <p:nvPr/>
        </p:nvSpPr>
        <p:spPr>
          <a:xfrm rot="1815000">
            <a:off x="1872135" y="6611191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TextShape 19"/>
          <p:cNvSpPr txBox="1"/>
          <p:nvPr/>
        </p:nvSpPr>
        <p:spPr>
          <a:xfrm>
            <a:off x="2986551" y="6492839"/>
            <a:ext cx="827640" cy="61470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6" name="CustomShape 13"/>
          <p:cNvSpPr/>
          <p:nvPr/>
        </p:nvSpPr>
        <p:spPr>
          <a:xfrm rot="3951600">
            <a:off x="2571794" y="6999064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14"/>
          <p:cNvSpPr/>
          <p:nvPr/>
        </p:nvSpPr>
        <p:spPr>
          <a:xfrm rot="3951600">
            <a:off x="2502314" y="6844984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40"/>
          <p:cNvSpPr/>
          <p:nvPr/>
        </p:nvSpPr>
        <p:spPr>
          <a:xfrm rot="2890200">
            <a:off x="-48538" y="5961318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ZoneTexte 68"/>
          <p:cNvSpPr txBox="1"/>
          <p:nvPr/>
        </p:nvSpPr>
        <p:spPr>
          <a:xfrm>
            <a:off x="1231366" y="1231961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Fayolle et al. </a:t>
            </a:r>
            <a:r>
              <a:rPr lang="fr-FR" dirty="0" smtClean="0"/>
              <a:t>2011</a:t>
            </a:r>
          </a:p>
          <a:p>
            <a:r>
              <a:rPr lang="fr-FR" dirty="0" smtClean="0"/>
              <a:t>Dupuy et al. 2017</a:t>
            </a:r>
          </a:p>
        </p:txBody>
      </p:sp>
    </p:spTree>
    <p:extLst>
      <p:ext uri="{BB962C8B-B14F-4D97-AF65-F5344CB8AC3E}">
        <p14:creationId xmlns:p14="http://schemas.microsoft.com/office/powerpoint/2010/main" val="2534417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</a:t>
            </a:r>
            <a:r>
              <a:rPr lang="fr-FR" sz="2000" b="1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molecule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514185"/>
              </p:ext>
            </p:extLst>
          </p:nvPr>
        </p:nvGraphicFramePr>
        <p:xfrm>
          <a:off x="-167932" y="517680"/>
          <a:ext cx="5349853" cy="373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67932" y="517680"/>
                        <a:ext cx="5349853" cy="373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463184" y="4256265"/>
            <a:ext cx="2096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Pure N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</a:t>
            </a:r>
            <a:r>
              <a:rPr lang="fr-FR" sz="2000" dirty="0" err="1" smtClean="0"/>
              <a:t>ice</a:t>
            </a:r>
            <a:r>
              <a:rPr lang="fr-FR" sz="2000" dirty="0" smtClean="0"/>
              <a:t>, 30 ML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405658" y="4708910"/>
            <a:ext cx="4187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The DIET </a:t>
            </a:r>
            <a:r>
              <a:rPr lang="fr-FR" dirty="0" err="1" smtClean="0"/>
              <a:t>mechanism</a:t>
            </a:r>
            <a:r>
              <a:rPr lang="fr-FR" dirty="0" smtClean="0"/>
              <a:t> </a:t>
            </a:r>
            <a:r>
              <a:rPr lang="fr-FR" dirty="0" err="1" smtClean="0"/>
              <a:t>implies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photon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dependance</a:t>
            </a:r>
            <a:r>
              <a:rPr lang="fr-FR" dirty="0" smtClean="0"/>
              <a:t> &amp; </a:t>
            </a:r>
            <a:r>
              <a:rPr lang="fr-FR" dirty="0" err="1" smtClean="0"/>
              <a:t>yields</a:t>
            </a:r>
            <a:r>
              <a:rPr lang="fr-FR" dirty="0" smtClean="0"/>
              <a:t> for </a:t>
            </a:r>
            <a:br>
              <a:rPr lang="fr-FR" dirty="0" smtClean="0"/>
            </a:b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molecules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4" y="1030307"/>
            <a:ext cx="2424214" cy="158807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3287308" y="1055370"/>
            <a:ext cx="560792" cy="342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87308" y="2618378"/>
            <a:ext cx="347621" cy="3666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863094" y="2637840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Fayolle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040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Layering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different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ZoneTexte 3"/>
          <p:cNvSpPr txBox="1"/>
          <p:nvPr/>
        </p:nvSpPr>
        <p:spPr>
          <a:xfrm>
            <a:off x="1463184" y="4256265"/>
            <a:ext cx="2096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Pure N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</a:t>
            </a:r>
            <a:r>
              <a:rPr lang="fr-FR" sz="2000" dirty="0" err="1" smtClean="0"/>
              <a:t>ice</a:t>
            </a:r>
            <a:r>
              <a:rPr lang="fr-FR" sz="2000" dirty="0" smtClean="0"/>
              <a:t>, 30 ML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405658" y="4708910"/>
            <a:ext cx="4187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The DIET </a:t>
            </a:r>
            <a:r>
              <a:rPr lang="fr-FR" dirty="0" err="1" smtClean="0"/>
              <a:t>mechanism</a:t>
            </a:r>
            <a:r>
              <a:rPr lang="fr-FR" dirty="0" smtClean="0"/>
              <a:t> </a:t>
            </a:r>
            <a:r>
              <a:rPr lang="fr-FR" dirty="0" err="1" smtClean="0"/>
              <a:t>implies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photon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dependance</a:t>
            </a:r>
            <a:r>
              <a:rPr lang="fr-FR" dirty="0" smtClean="0"/>
              <a:t> &amp; </a:t>
            </a:r>
            <a:r>
              <a:rPr lang="fr-FR" dirty="0" err="1" smtClean="0"/>
              <a:t>yields</a:t>
            </a:r>
            <a:r>
              <a:rPr lang="fr-FR" dirty="0" smtClean="0"/>
              <a:t> for </a:t>
            </a:r>
            <a:br>
              <a:rPr lang="fr-FR" dirty="0" smtClean="0"/>
            </a:b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molecules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4" y="1030307"/>
            <a:ext cx="2424214" cy="158807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3287308" y="1055370"/>
            <a:ext cx="560792" cy="342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87308" y="2618378"/>
            <a:ext cx="347621" cy="3666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stomShape 20"/>
          <p:cNvSpPr/>
          <p:nvPr/>
        </p:nvSpPr>
        <p:spPr>
          <a:xfrm>
            <a:off x="6180874" y="2271133"/>
            <a:ext cx="2518560" cy="4485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CustomShape 21"/>
          <p:cNvSpPr/>
          <p:nvPr/>
        </p:nvSpPr>
        <p:spPr>
          <a:xfrm rot="20776200">
            <a:off x="6295494" y="2369539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TextShape 38"/>
          <p:cNvSpPr txBox="1"/>
          <p:nvPr/>
        </p:nvSpPr>
        <p:spPr>
          <a:xfrm>
            <a:off x="8807134" y="2157548"/>
            <a:ext cx="1014669" cy="59801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lang="fr-FR" b="0" i="1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fr-FR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layer 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7" name="CustomShape 40"/>
          <p:cNvSpPr/>
          <p:nvPr/>
        </p:nvSpPr>
        <p:spPr>
          <a:xfrm rot="2890200">
            <a:off x="4795238" y="1301306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21"/>
          <p:cNvSpPr/>
          <p:nvPr/>
        </p:nvSpPr>
        <p:spPr>
          <a:xfrm rot="20776200">
            <a:off x="6428154" y="2269780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21"/>
          <p:cNvSpPr/>
          <p:nvPr/>
        </p:nvSpPr>
        <p:spPr>
          <a:xfrm rot="20776200">
            <a:off x="6779365" y="2358782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21"/>
          <p:cNvSpPr/>
          <p:nvPr/>
        </p:nvSpPr>
        <p:spPr>
          <a:xfrm rot="20776200">
            <a:off x="6887241" y="241210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21"/>
          <p:cNvSpPr/>
          <p:nvPr/>
        </p:nvSpPr>
        <p:spPr>
          <a:xfrm rot="20776200">
            <a:off x="7286689" y="2322687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21"/>
          <p:cNvSpPr/>
          <p:nvPr/>
        </p:nvSpPr>
        <p:spPr>
          <a:xfrm rot="20776200">
            <a:off x="7435912" y="2307463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21"/>
          <p:cNvSpPr/>
          <p:nvPr/>
        </p:nvSpPr>
        <p:spPr>
          <a:xfrm rot="20776200">
            <a:off x="7764585" y="2254064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21"/>
          <p:cNvSpPr/>
          <p:nvPr/>
        </p:nvSpPr>
        <p:spPr>
          <a:xfrm rot="20776200">
            <a:off x="7897245" y="215430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1"/>
          <p:cNvSpPr/>
          <p:nvPr/>
        </p:nvSpPr>
        <p:spPr>
          <a:xfrm rot="20776200">
            <a:off x="8174913" y="2404584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21"/>
          <p:cNvSpPr/>
          <p:nvPr/>
        </p:nvSpPr>
        <p:spPr>
          <a:xfrm rot="20776200">
            <a:off x="8349485" y="251788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62" name="Obje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256483"/>
              </p:ext>
            </p:extLst>
          </p:nvPr>
        </p:nvGraphicFramePr>
        <p:xfrm>
          <a:off x="-167932" y="517680"/>
          <a:ext cx="5349853" cy="373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67932" y="517680"/>
                        <a:ext cx="5349853" cy="373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ZoneTexte 39"/>
          <p:cNvSpPr txBox="1"/>
          <p:nvPr/>
        </p:nvSpPr>
        <p:spPr>
          <a:xfrm>
            <a:off x="863094" y="2622726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Fayolle et al. 2013</a:t>
            </a:r>
            <a:endParaRPr lang="en-US" dirty="0"/>
          </a:p>
        </p:txBody>
      </p:sp>
      <p:sp>
        <p:nvSpPr>
          <p:cNvPr id="42" name="CustomShape 6"/>
          <p:cNvSpPr/>
          <p:nvPr/>
        </p:nvSpPr>
        <p:spPr>
          <a:xfrm>
            <a:off x="6180874" y="2719333"/>
            <a:ext cx="2518560" cy="1063440"/>
          </a:xfrm>
          <a:prstGeom prst="rect">
            <a:avLst/>
          </a:prstGeom>
          <a:solidFill>
            <a:srgbClr val="99FF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7"/>
          <p:cNvSpPr/>
          <p:nvPr/>
        </p:nvSpPr>
        <p:spPr>
          <a:xfrm rot="19417200">
            <a:off x="6420634" y="2805373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8"/>
          <p:cNvSpPr/>
          <p:nvPr/>
        </p:nvSpPr>
        <p:spPr>
          <a:xfrm rot="19417200">
            <a:off x="6285634" y="2905453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9"/>
          <p:cNvSpPr/>
          <p:nvPr/>
        </p:nvSpPr>
        <p:spPr>
          <a:xfrm rot="20776200">
            <a:off x="6986914" y="2860453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10"/>
          <p:cNvSpPr/>
          <p:nvPr/>
        </p:nvSpPr>
        <p:spPr>
          <a:xfrm rot="20776200">
            <a:off x="6824194" y="2900053"/>
            <a:ext cx="27864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11"/>
          <p:cNvSpPr/>
          <p:nvPr/>
        </p:nvSpPr>
        <p:spPr>
          <a:xfrm rot="8691600">
            <a:off x="6508114" y="3407293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12"/>
          <p:cNvSpPr/>
          <p:nvPr/>
        </p:nvSpPr>
        <p:spPr>
          <a:xfrm rot="8691600">
            <a:off x="6645274" y="3309013"/>
            <a:ext cx="27936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13"/>
          <p:cNvSpPr/>
          <p:nvPr/>
        </p:nvSpPr>
        <p:spPr>
          <a:xfrm rot="3951600">
            <a:off x="7163420" y="343213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14"/>
          <p:cNvSpPr/>
          <p:nvPr/>
        </p:nvSpPr>
        <p:spPr>
          <a:xfrm rot="3951600">
            <a:off x="7093940" y="3278051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15"/>
          <p:cNvSpPr/>
          <p:nvPr/>
        </p:nvSpPr>
        <p:spPr>
          <a:xfrm rot="20776200">
            <a:off x="7940794" y="3043616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16"/>
          <p:cNvSpPr/>
          <p:nvPr/>
        </p:nvSpPr>
        <p:spPr>
          <a:xfrm rot="20776200">
            <a:off x="7777354" y="3083576"/>
            <a:ext cx="278640" cy="2617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17"/>
          <p:cNvSpPr/>
          <p:nvPr/>
        </p:nvSpPr>
        <p:spPr>
          <a:xfrm rot="1815000">
            <a:off x="7702396" y="3468260"/>
            <a:ext cx="27900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18"/>
          <p:cNvSpPr/>
          <p:nvPr/>
        </p:nvSpPr>
        <p:spPr>
          <a:xfrm rot="1815000">
            <a:off x="7556596" y="3384020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TextShape 19"/>
          <p:cNvSpPr txBox="1"/>
          <p:nvPr/>
        </p:nvSpPr>
        <p:spPr>
          <a:xfrm>
            <a:off x="8828131" y="2943701"/>
            <a:ext cx="827640" cy="61470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0" name="CustomShape 13"/>
          <p:cNvSpPr/>
          <p:nvPr/>
        </p:nvSpPr>
        <p:spPr>
          <a:xfrm rot="3951600">
            <a:off x="8315133" y="3449926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14"/>
          <p:cNvSpPr/>
          <p:nvPr/>
        </p:nvSpPr>
        <p:spPr>
          <a:xfrm rot="3951600">
            <a:off x="8245653" y="3295846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755079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Layering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different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ZoneTexte 3"/>
          <p:cNvSpPr txBox="1"/>
          <p:nvPr/>
        </p:nvSpPr>
        <p:spPr>
          <a:xfrm>
            <a:off x="1463184" y="4256265"/>
            <a:ext cx="2096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Pure N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</a:t>
            </a:r>
            <a:r>
              <a:rPr lang="fr-FR" sz="2000" dirty="0" err="1" smtClean="0"/>
              <a:t>ice</a:t>
            </a:r>
            <a:r>
              <a:rPr lang="fr-FR" sz="2000" dirty="0" smtClean="0"/>
              <a:t>, 30 ML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405658" y="4708910"/>
            <a:ext cx="4187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The DIET </a:t>
            </a:r>
            <a:r>
              <a:rPr lang="fr-FR" dirty="0" err="1" smtClean="0"/>
              <a:t>mechanism</a:t>
            </a:r>
            <a:r>
              <a:rPr lang="fr-FR" dirty="0" smtClean="0"/>
              <a:t> </a:t>
            </a:r>
            <a:r>
              <a:rPr lang="fr-FR" dirty="0" err="1" smtClean="0"/>
              <a:t>implies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photon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dependance</a:t>
            </a:r>
            <a:r>
              <a:rPr lang="fr-FR" dirty="0" smtClean="0"/>
              <a:t> &amp; </a:t>
            </a:r>
            <a:r>
              <a:rPr lang="fr-FR" dirty="0" err="1" smtClean="0"/>
              <a:t>yields</a:t>
            </a:r>
            <a:r>
              <a:rPr lang="fr-FR" dirty="0" smtClean="0"/>
              <a:t> for </a:t>
            </a:r>
            <a:br>
              <a:rPr lang="fr-FR" dirty="0" smtClean="0"/>
            </a:b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molecules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4" y="1030307"/>
            <a:ext cx="2424214" cy="158807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3287308" y="1055370"/>
            <a:ext cx="560792" cy="342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87308" y="2618378"/>
            <a:ext cx="347621" cy="3666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stomShape 40"/>
          <p:cNvSpPr/>
          <p:nvPr/>
        </p:nvSpPr>
        <p:spPr>
          <a:xfrm rot="2890200">
            <a:off x="4795238" y="1301306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593549"/>
              </p:ext>
            </p:extLst>
          </p:nvPr>
        </p:nvGraphicFramePr>
        <p:xfrm>
          <a:off x="4688331" y="3639394"/>
          <a:ext cx="5778032" cy="4036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8331" y="3639394"/>
                        <a:ext cx="5778032" cy="4036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256483"/>
              </p:ext>
            </p:extLst>
          </p:nvPr>
        </p:nvGraphicFramePr>
        <p:xfrm>
          <a:off x="-167932" y="517680"/>
          <a:ext cx="5349853" cy="373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7" name="Graph" r:id="rId7" imgW="4154400" imgH="2901600" progId="Origin50.Graph">
                  <p:embed/>
                </p:oleObj>
              </mc:Choice>
              <mc:Fallback>
                <p:oleObj name="Graph" r:id="rId7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67932" y="517680"/>
                        <a:ext cx="5349853" cy="373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ccolade fermante 6"/>
          <p:cNvSpPr/>
          <p:nvPr/>
        </p:nvSpPr>
        <p:spPr>
          <a:xfrm rot="-5400000">
            <a:off x="6549205" y="5605224"/>
            <a:ext cx="247377" cy="1118433"/>
          </a:xfrm>
          <a:prstGeom prst="rightBrac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7568454" y="5836920"/>
            <a:ext cx="579380" cy="54931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5939437" y="5394421"/>
            <a:ext cx="1581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50"/>
                </a:solidFill>
              </a:rPr>
              <a:t>CO absorption </a:t>
            </a:r>
            <a:br>
              <a:rPr lang="fr-FR" dirty="0" smtClean="0">
                <a:solidFill>
                  <a:srgbClr val="00B050"/>
                </a:solidFill>
              </a:rPr>
            </a:br>
            <a:r>
              <a:rPr lang="fr-FR" dirty="0" smtClean="0">
                <a:solidFill>
                  <a:srgbClr val="00B050"/>
                </a:solidFill>
              </a:rPr>
              <a:t>signatures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6" name="CustomShape 6"/>
          <p:cNvSpPr/>
          <p:nvPr/>
        </p:nvSpPr>
        <p:spPr>
          <a:xfrm>
            <a:off x="6180874" y="2719333"/>
            <a:ext cx="2518560" cy="1063440"/>
          </a:xfrm>
          <a:prstGeom prst="rect">
            <a:avLst/>
          </a:prstGeom>
          <a:solidFill>
            <a:srgbClr val="99FF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7"/>
          <p:cNvSpPr/>
          <p:nvPr/>
        </p:nvSpPr>
        <p:spPr>
          <a:xfrm rot="19417200">
            <a:off x="6420634" y="2805373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8"/>
          <p:cNvSpPr/>
          <p:nvPr/>
        </p:nvSpPr>
        <p:spPr>
          <a:xfrm rot="19417200">
            <a:off x="6285634" y="2905453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9"/>
          <p:cNvSpPr/>
          <p:nvPr/>
        </p:nvSpPr>
        <p:spPr>
          <a:xfrm rot="20776200">
            <a:off x="6986914" y="2860453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10"/>
          <p:cNvSpPr/>
          <p:nvPr/>
        </p:nvSpPr>
        <p:spPr>
          <a:xfrm rot="20776200">
            <a:off x="6824194" y="2900053"/>
            <a:ext cx="27864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11"/>
          <p:cNvSpPr/>
          <p:nvPr/>
        </p:nvSpPr>
        <p:spPr>
          <a:xfrm rot="8691600">
            <a:off x="6508114" y="3407293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12"/>
          <p:cNvSpPr/>
          <p:nvPr/>
        </p:nvSpPr>
        <p:spPr>
          <a:xfrm rot="8691600">
            <a:off x="6645274" y="3309013"/>
            <a:ext cx="27936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13"/>
          <p:cNvSpPr/>
          <p:nvPr/>
        </p:nvSpPr>
        <p:spPr>
          <a:xfrm rot="3951600">
            <a:off x="7163420" y="343213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14"/>
          <p:cNvSpPr/>
          <p:nvPr/>
        </p:nvSpPr>
        <p:spPr>
          <a:xfrm rot="3951600">
            <a:off x="7093940" y="3278051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15"/>
          <p:cNvSpPr/>
          <p:nvPr/>
        </p:nvSpPr>
        <p:spPr>
          <a:xfrm rot="20776200">
            <a:off x="7940794" y="3043616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16"/>
          <p:cNvSpPr/>
          <p:nvPr/>
        </p:nvSpPr>
        <p:spPr>
          <a:xfrm rot="20776200">
            <a:off x="7777354" y="3083576"/>
            <a:ext cx="278640" cy="2617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17"/>
          <p:cNvSpPr/>
          <p:nvPr/>
        </p:nvSpPr>
        <p:spPr>
          <a:xfrm rot="1815000">
            <a:off x="7702396" y="3468260"/>
            <a:ext cx="27900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18"/>
          <p:cNvSpPr/>
          <p:nvPr/>
        </p:nvSpPr>
        <p:spPr>
          <a:xfrm rot="1815000">
            <a:off x="7556596" y="3384020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TextShape 19"/>
          <p:cNvSpPr txBox="1"/>
          <p:nvPr/>
        </p:nvSpPr>
        <p:spPr>
          <a:xfrm>
            <a:off x="8828131" y="2943701"/>
            <a:ext cx="827640" cy="61470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2" name="CustomShape 20"/>
          <p:cNvSpPr/>
          <p:nvPr/>
        </p:nvSpPr>
        <p:spPr>
          <a:xfrm>
            <a:off x="6180874" y="2271133"/>
            <a:ext cx="2518560" cy="4485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21"/>
          <p:cNvSpPr/>
          <p:nvPr/>
        </p:nvSpPr>
        <p:spPr>
          <a:xfrm rot="20776200">
            <a:off x="6295494" y="2369539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TextShape 38"/>
          <p:cNvSpPr txBox="1"/>
          <p:nvPr/>
        </p:nvSpPr>
        <p:spPr>
          <a:xfrm>
            <a:off x="8807134" y="2157548"/>
            <a:ext cx="1014669" cy="59801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lang="fr-FR" b="0" i="1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fr-FR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layer 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5" name="CustomShape 21"/>
          <p:cNvSpPr/>
          <p:nvPr/>
        </p:nvSpPr>
        <p:spPr>
          <a:xfrm rot="20776200">
            <a:off x="6428154" y="2269780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21"/>
          <p:cNvSpPr/>
          <p:nvPr/>
        </p:nvSpPr>
        <p:spPr>
          <a:xfrm rot="20776200">
            <a:off x="6779365" y="2358782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21"/>
          <p:cNvSpPr/>
          <p:nvPr/>
        </p:nvSpPr>
        <p:spPr>
          <a:xfrm rot="20776200">
            <a:off x="6887241" y="241210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21"/>
          <p:cNvSpPr/>
          <p:nvPr/>
        </p:nvSpPr>
        <p:spPr>
          <a:xfrm rot="20776200">
            <a:off x="7286689" y="2322687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21"/>
          <p:cNvSpPr/>
          <p:nvPr/>
        </p:nvSpPr>
        <p:spPr>
          <a:xfrm rot="20776200">
            <a:off x="7435912" y="2307463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21"/>
          <p:cNvSpPr/>
          <p:nvPr/>
        </p:nvSpPr>
        <p:spPr>
          <a:xfrm rot="20776200">
            <a:off x="7764585" y="2254064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21"/>
          <p:cNvSpPr/>
          <p:nvPr/>
        </p:nvSpPr>
        <p:spPr>
          <a:xfrm rot="20776200">
            <a:off x="7897245" y="215430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21"/>
          <p:cNvSpPr/>
          <p:nvPr/>
        </p:nvSpPr>
        <p:spPr>
          <a:xfrm rot="20776200">
            <a:off x="8174913" y="2404584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21"/>
          <p:cNvSpPr/>
          <p:nvPr/>
        </p:nvSpPr>
        <p:spPr>
          <a:xfrm rot="20776200">
            <a:off x="8349485" y="251788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13"/>
          <p:cNvSpPr/>
          <p:nvPr/>
        </p:nvSpPr>
        <p:spPr>
          <a:xfrm rot="3951600">
            <a:off x="8315133" y="3449926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14"/>
          <p:cNvSpPr/>
          <p:nvPr/>
        </p:nvSpPr>
        <p:spPr>
          <a:xfrm rot="3951600">
            <a:off x="8245653" y="3295846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ZoneTexte 42"/>
          <p:cNvSpPr txBox="1"/>
          <p:nvPr/>
        </p:nvSpPr>
        <p:spPr>
          <a:xfrm>
            <a:off x="863094" y="2622726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Fayolle et al. 2013</a:t>
            </a:r>
            <a:endParaRPr lang="en-US" dirty="0"/>
          </a:p>
        </p:txBody>
      </p:sp>
      <p:sp>
        <p:nvSpPr>
          <p:cNvPr id="44" name="ZoneTexte 43"/>
          <p:cNvSpPr txBox="1"/>
          <p:nvPr/>
        </p:nvSpPr>
        <p:spPr>
          <a:xfrm>
            <a:off x="5717136" y="4205446"/>
            <a:ext cx="179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Bertin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131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Layering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different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ZoneTexte 3"/>
          <p:cNvSpPr txBox="1"/>
          <p:nvPr/>
        </p:nvSpPr>
        <p:spPr>
          <a:xfrm>
            <a:off x="1463184" y="4256265"/>
            <a:ext cx="2096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Pure N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</a:t>
            </a:r>
            <a:r>
              <a:rPr lang="fr-FR" sz="2000" dirty="0" err="1" smtClean="0"/>
              <a:t>ice</a:t>
            </a:r>
            <a:r>
              <a:rPr lang="fr-FR" sz="2000" dirty="0" smtClean="0"/>
              <a:t>, 30 ML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405658" y="4708910"/>
            <a:ext cx="4187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The DIET </a:t>
            </a:r>
            <a:r>
              <a:rPr lang="fr-FR" dirty="0" err="1" smtClean="0"/>
              <a:t>mechanism</a:t>
            </a:r>
            <a:r>
              <a:rPr lang="fr-FR" dirty="0" smtClean="0"/>
              <a:t> </a:t>
            </a:r>
            <a:r>
              <a:rPr lang="fr-FR" dirty="0" err="1" smtClean="0"/>
              <a:t>implies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photon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dependance</a:t>
            </a:r>
            <a:r>
              <a:rPr lang="fr-FR" dirty="0" smtClean="0"/>
              <a:t> &amp; </a:t>
            </a:r>
            <a:r>
              <a:rPr lang="fr-FR" dirty="0" err="1" smtClean="0"/>
              <a:t>yields</a:t>
            </a:r>
            <a:r>
              <a:rPr lang="fr-FR" dirty="0" smtClean="0"/>
              <a:t> for </a:t>
            </a:r>
            <a:br>
              <a:rPr lang="fr-FR" dirty="0" smtClean="0"/>
            </a:b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molecules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4" y="1030307"/>
            <a:ext cx="2424214" cy="158807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3287308" y="1055370"/>
            <a:ext cx="560792" cy="342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287308" y="2618378"/>
            <a:ext cx="347621" cy="3666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stomShape 6"/>
          <p:cNvSpPr/>
          <p:nvPr/>
        </p:nvSpPr>
        <p:spPr>
          <a:xfrm>
            <a:off x="6180874" y="2719333"/>
            <a:ext cx="2518560" cy="1063440"/>
          </a:xfrm>
          <a:prstGeom prst="rect">
            <a:avLst/>
          </a:prstGeom>
          <a:solidFill>
            <a:srgbClr val="99FF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7"/>
          <p:cNvSpPr/>
          <p:nvPr/>
        </p:nvSpPr>
        <p:spPr>
          <a:xfrm rot="19417200">
            <a:off x="6420634" y="2805373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8"/>
          <p:cNvSpPr/>
          <p:nvPr/>
        </p:nvSpPr>
        <p:spPr>
          <a:xfrm rot="19417200">
            <a:off x="6285634" y="2905453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9"/>
          <p:cNvSpPr/>
          <p:nvPr/>
        </p:nvSpPr>
        <p:spPr>
          <a:xfrm rot="20776200">
            <a:off x="6986914" y="2860453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0"/>
          <p:cNvSpPr/>
          <p:nvPr/>
        </p:nvSpPr>
        <p:spPr>
          <a:xfrm rot="20776200">
            <a:off x="6824194" y="2900053"/>
            <a:ext cx="27864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1"/>
          <p:cNvSpPr/>
          <p:nvPr/>
        </p:nvSpPr>
        <p:spPr>
          <a:xfrm rot="8691600">
            <a:off x="6508114" y="3407293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2"/>
          <p:cNvSpPr/>
          <p:nvPr/>
        </p:nvSpPr>
        <p:spPr>
          <a:xfrm rot="8691600">
            <a:off x="6645274" y="3309013"/>
            <a:ext cx="27936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CustomShape 13"/>
          <p:cNvSpPr/>
          <p:nvPr/>
        </p:nvSpPr>
        <p:spPr>
          <a:xfrm rot="3951600">
            <a:off x="7163420" y="343213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14"/>
          <p:cNvSpPr/>
          <p:nvPr/>
        </p:nvSpPr>
        <p:spPr>
          <a:xfrm rot="3951600">
            <a:off x="7093940" y="3278051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15"/>
          <p:cNvSpPr/>
          <p:nvPr/>
        </p:nvSpPr>
        <p:spPr>
          <a:xfrm rot="20776200">
            <a:off x="7940794" y="3043616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16"/>
          <p:cNvSpPr/>
          <p:nvPr/>
        </p:nvSpPr>
        <p:spPr>
          <a:xfrm rot="20776200">
            <a:off x="7777354" y="3083576"/>
            <a:ext cx="278640" cy="2617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17"/>
          <p:cNvSpPr/>
          <p:nvPr/>
        </p:nvSpPr>
        <p:spPr>
          <a:xfrm rot="1815000">
            <a:off x="7702396" y="3468260"/>
            <a:ext cx="27900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CustomShape 18"/>
          <p:cNvSpPr/>
          <p:nvPr/>
        </p:nvSpPr>
        <p:spPr>
          <a:xfrm rot="1815000">
            <a:off x="7556596" y="3384020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TextShape 19"/>
          <p:cNvSpPr txBox="1"/>
          <p:nvPr/>
        </p:nvSpPr>
        <p:spPr>
          <a:xfrm>
            <a:off x="8828131" y="2943701"/>
            <a:ext cx="827640" cy="61470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7" name="CustomShape 20"/>
          <p:cNvSpPr/>
          <p:nvPr/>
        </p:nvSpPr>
        <p:spPr>
          <a:xfrm>
            <a:off x="6180874" y="2271133"/>
            <a:ext cx="2518560" cy="4485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CustomShape 21"/>
          <p:cNvSpPr/>
          <p:nvPr/>
        </p:nvSpPr>
        <p:spPr>
          <a:xfrm rot="20776200">
            <a:off x="6295494" y="2369539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TextShape 38"/>
          <p:cNvSpPr txBox="1"/>
          <p:nvPr/>
        </p:nvSpPr>
        <p:spPr>
          <a:xfrm>
            <a:off x="8807134" y="2157548"/>
            <a:ext cx="1014669" cy="59801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lang="fr-FR" b="0" i="1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fr-FR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layer 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7" name="CustomShape 40"/>
          <p:cNvSpPr/>
          <p:nvPr/>
        </p:nvSpPr>
        <p:spPr>
          <a:xfrm rot="2890200">
            <a:off x="4795238" y="1301306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21"/>
          <p:cNvSpPr/>
          <p:nvPr/>
        </p:nvSpPr>
        <p:spPr>
          <a:xfrm rot="20776200">
            <a:off x="6428154" y="2269780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21"/>
          <p:cNvSpPr/>
          <p:nvPr/>
        </p:nvSpPr>
        <p:spPr>
          <a:xfrm rot="20776200">
            <a:off x="6779365" y="2358782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21"/>
          <p:cNvSpPr/>
          <p:nvPr/>
        </p:nvSpPr>
        <p:spPr>
          <a:xfrm rot="20776200">
            <a:off x="6887241" y="241210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21"/>
          <p:cNvSpPr/>
          <p:nvPr/>
        </p:nvSpPr>
        <p:spPr>
          <a:xfrm rot="20776200">
            <a:off x="7286689" y="2322687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21"/>
          <p:cNvSpPr/>
          <p:nvPr/>
        </p:nvSpPr>
        <p:spPr>
          <a:xfrm rot="20776200">
            <a:off x="7435912" y="2307463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21"/>
          <p:cNvSpPr/>
          <p:nvPr/>
        </p:nvSpPr>
        <p:spPr>
          <a:xfrm rot="20776200">
            <a:off x="7764585" y="2254064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21"/>
          <p:cNvSpPr/>
          <p:nvPr/>
        </p:nvSpPr>
        <p:spPr>
          <a:xfrm rot="20776200">
            <a:off x="7897245" y="215430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1"/>
          <p:cNvSpPr/>
          <p:nvPr/>
        </p:nvSpPr>
        <p:spPr>
          <a:xfrm rot="20776200">
            <a:off x="8174913" y="2404584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21"/>
          <p:cNvSpPr/>
          <p:nvPr/>
        </p:nvSpPr>
        <p:spPr>
          <a:xfrm rot="20776200">
            <a:off x="8349485" y="251788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13"/>
          <p:cNvSpPr/>
          <p:nvPr/>
        </p:nvSpPr>
        <p:spPr>
          <a:xfrm rot="3951600">
            <a:off x="8315133" y="3449926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14"/>
          <p:cNvSpPr/>
          <p:nvPr/>
        </p:nvSpPr>
        <p:spPr>
          <a:xfrm rot="3951600">
            <a:off x="8245653" y="3295846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593549"/>
              </p:ext>
            </p:extLst>
          </p:nvPr>
        </p:nvGraphicFramePr>
        <p:xfrm>
          <a:off x="4688331" y="3639394"/>
          <a:ext cx="5778032" cy="4036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2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8331" y="3639394"/>
                        <a:ext cx="5778032" cy="4036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256483"/>
              </p:ext>
            </p:extLst>
          </p:nvPr>
        </p:nvGraphicFramePr>
        <p:xfrm>
          <a:off x="-167932" y="517680"/>
          <a:ext cx="5349853" cy="373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3" name="Graph" r:id="rId7" imgW="4154400" imgH="2901600" progId="Origin50.Graph">
                  <p:embed/>
                </p:oleObj>
              </mc:Choice>
              <mc:Fallback>
                <p:oleObj name="Graph" r:id="rId7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67932" y="517680"/>
                        <a:ext cx="5349853" cy="3736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ccolade fermante 6"/>
          <p:cNvSpPr/>
          <p:nvPr/>
        </p:nvSpPr>
        <p:spPr>
          <a:xfrm rot="-5400000">
            <a:off x="6549205" y="5605224"/>
            <a:ext cx="247377" cy="1118433"/>
          </a:xfrm>
          <a:prstGeom prst="rightBrac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7568454" y="5836920"/>
            <a:ext cx="579380" cy="54931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5939437" y="5394421"/>
            <a:ext cx="1581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50"/>
                </a:solidFill>
              </a:rPr>
              <a:t>CO absorption </a:t>
            </a:r>
            <a:br>
              <a:rPr lang="fr-FR" dirty="0" smtClean="0">
                <a:solidFill>
                  <a:srgbClr val="00B050"/>
                </a:solidFill>
              </a:rPr>
            </a:br>
            <a:r>
              <a:rPr lang="fr-FR" dirty="0" smtClean="0">
                <a:solidFill>
                  <a:srgbClr val="00B050"/>
                </a:solidFill>
              </a:rPr>
              <a:t>signatures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3" name="CustomShape 40"/>
          <p:cNvSpPr/>
          <p:nvPr/>
        </p:nvSpPr>
        <p:spPr>
          <a:xfrm rot="2890200">
            <a:off x="5115823" y="2593146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Line 45"/>
          <p:cNvSpPr/>
          <p:nvPr/>
        </p:nvSpPr>
        <p:spPr>
          <a:xfrm flipV="1">
            <a:off x="6864578" y="2488557"/>
            <a:ext cx="1064454" cy="893829"/>
          </a:xfrm>
          <a:prstGeom prst="line">
            <a:avLst/>
          </a:prstGeom>
          <a:ln w="29160">
            <a:solidFill>
              <a:srgbClr val="0000FF"/>
            </a:solidFill>
            <a:custDash>
              <a:ds d="200000" sp="2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9" name="Connecteur droit avec flèche 8"/>
          <p:cNvCxnSpPr/>
          <p:nvPr/>
        </p:nvCxnSpPr>
        <p:spPr>
          <a:xfrm flipV="1">
            <a:off x="8080114" y="1535343"/>
            <a:ext cx="163399" cy="5597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Shape 46"/>
          <p:cNvSpPr txBox="1"/>
          <p:nvPr/>
        </p:nvSpPr>
        <p:spPr>
          <a:xfrm>
            <a:off x="7440154" y="2758735"/>
            <a:ext cx="1342080" cy="2960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Energy</a:t>
            </a:r>
            <a:r>
              <a:rPr lang="fr-FR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transfer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flipH="1">
            <a:off x="3848100" y="6766560"/>
            <a:ext cx="133382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123917" y="6288129"/>
            <a:ext cx="3663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« Indirect »  DIET</a:t>
            </a:r>
          </a:p>
          <a:p>
            <a:pPr algn="ctr"/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transfered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underlying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CO to surface N</a:t>
            </a:r>
            <a:r>
              <a:rPr lang="fr-FR" baseline="-25000" dirty="0" smtClean="0"/>
              <a:t>2</a:t>
            </a:r>
            <a:endParaRPr lang="en-US" baseline="-25000" dirty="0"/>
          </a:p>
        </p:txBody>
      </p:sp>
      <p:sp>
        <p:nvSpPr>
          <p:cNvPr id="49" name="ZoneTexte 48"/>
          <p:cNvSpPr txBox="1"/>
          <p:nvPr/>
        </p:nvSpPr>
        <p:spPr>
          <a:xfrm>
            <a:off x="863094" y="2622726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Fayolle et al. 2013</a:t>
            </a:r>
            <a:endParaRPr lang="en-US" dirty="0"/>
          </a:p>
        </p:txBody>
      </p:sp>
      <p:sp>
        <p:nvSpPr>
          <p:cNvPr id="50" name="ZoneTexte 49"/>
          <p:cNvSpPr txBox="1"/>
          <p:nvPr/>
        </p:nvSpPr>
        <p:spPr>
          <a:xfrm>
            <a:off x="5717136" y="4205446"/>
            <a:ext cx="179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Bertin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8024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</a:t>
            </a:r>
            <a:r>
              <a:rPr lang="fr-FR" sz="2000" b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molecule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opening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the dissociation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channel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05339"/>
              </p:ext>
            </p:extLst>
          </p:nvPr>
        </p:nvGraphicFramePr>
        <p:xfrm>
          <a:off x="91539" y="118461"/>
          <a:ext cx="5745616" cy="44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Graph" r:id="rId4" imgW="3744000" imgH="2880000" progId="Origin50.Graph">
                  <p:embed/>
                </p:oleObj>
              </mc:Choice>
              <mc:Fallback>
                <p:oleObj name="Graph" r:id="rId4" imgW="3744000" imgH="2880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539" y="118461"/>
                        <a:ext cx="5745616" cy="44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Connecteur droit 13"/>
          <p:cNvCxnSpPr/>
          <p:nvPr/>
        </p:nvCxnSpPr>
        <p:spPr>
          <a:xfrm flipH="1" flipV="1">
            <a:off x="2377875" y="1768629"/>
            <a:ext cx="445907" cy="714874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216371" y="1055544"/>
            <a:ext cx="2323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Dissociative </a:t>
            </a:r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states</a:t>
            </a:r>
            <a:r>
              <a:rPr lang="fr-FR" dirty="0"/>
              <a:t> </a:t>
            </a:r>
            <a:r>
              <a:rPr lang="fr-FR" dirty="0" smtClean="0"/>
              <a:t>of CH</a:t>
            </a:r>
            <a:r>
              <a:rPr lang="fr-FR" baseline="-25000" dirty="0" smtClean="0"/>
              <a:t>4</a:t>
            </a:r>
            <a:endParaRPr lang="en-US" baseline="-25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052111" y="815422"/>
            <a:ext cx="345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New possible </a:t>
            </a:r>
            <a:r>
              <a:rPr lang="fr-FR" dirty="0" err="1" smtClean="0"/>
              <a:t>desorption</a:t>
            </a:r>
            <a:r>
              <a:rPr lang="fr-FR" dirty="0" smtClean="0"/>
              <a:t> </a:t>
            </a:r>
            <a:r>
              <a:rPr lang="fr-FR" dirty="0" err="1" smtClean="0"/>
              <a:t>channels</a:t>
            </a:r>
            <a:r>
              <a:rPr lang="fr-FR" dirty="0" smtClean="0"/>
              <a:t>: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6854125" y="127827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(CH</a:t>
            </a:r>
            <a:r>
              <a:rPr lang="fr-FR" baseline="-25000" dirty="0" smtClean="0"/>
              <a:t>4</a:t>
            </a:r>
            <a:r>
              <a:rPr lang="fr-FR" dirty="0" smtClean="0"/>
              <a:t>)* → CH</a:t>
            </a:r>
            <a:r>
              <a:rPr lang="fr-FR" baseline="-25000" dirty="0" smtClean="0"/>
              <a:t>3</a:t>
            </a:r>
            <a:r>
              <a:rPr lang="fr-FR" dirty="0" smtClean="0"/>
              <a:t> + H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5570116" y="2223760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</a:t>
            </a:r>
            <a:r>
              <a:rPr lang="fr-FR" baseline="-25000" dirty="0" smtClean="0"/>
              <a:t>3</a:t>
            </a:r>
            <a:r>
              <a:rPr lang="fr-FR" dirty="0" smtClean="0"/>
              <a:t> + H → CH</a:t>
            </a:r>
            <a:r>
              <a:rPr lang="fr-FR" baseline="-25000" dirty="0" smtClean="0"/>
              <a:t>4</a:t>
            </a:r>
            <a:r>
              <a:rPr lang="fr-FR" dirty="0" smtClean="0"/>
              <a:t> + </a:t>
            </a:r>
            <a:r>
              <a:rPr lang="el-GR" dirty="0" smtClean="0"/>
              <a:t>Δ</a:t>
            </a:r>
            <a:r>
              <a:rPr lang="fr-FR" baseline="-25000" dirty="0" err="1" smtClean="0"/>
              <a:t>r</a:t>
            </a:r>
            <a:r>
              <a:rPr lang="fr-FR" dirty="0" err="1" smtClean="0"/>
              <a:t>H</a:t>
            </a:r>
            <a:endParaRPr lang="en-US" dirty="0"/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7542411" y="2044470"/>
            <a:ext cx="160020" cy="2388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7702431" y="2044470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8319651" y="1582805"/>
            <a:ext cx="1528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~4.5 eV </a:t>
            </a:r>
            <a:r>
              <a:rPr lang="fr-FR" dirty="0" err="1" smtClean="0"/>
              <a:t>that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for </a:t>
            </a:r>
            <a:r>
              <a:rPr lang="fr-FR" dirty="0" err="1" smtClean="0"/>
              <a:t>desorptio</a:t>
            </a:r>
            <a:r>
              <a:rPr lang="fr-FR" dirty="0" err="1"/>
              <a:t>n</a:t>
            </a:r>
            <a:endParaRPr lang="en-US" dirty="0"/>
          </a:p>
        </p:txBody>
      </p:sp>
      <p:sp>
        <p:nvSpPr>
          <p:cNvPr id="26" name="CustomShape 17"/>
          <p:cNvSpPr/>
          <p:nvPr/>
        </p:nvSpPr>
        <p:spPr>
          <a:xfrm>
            <a:off x="220930" y="5497239"/>
            <a:ext cx="1799393" cy="1116000"/>
          </a:xfrm>
          <a:prstGeom prst="rect">
            <a:avLst/>
          </a:prstGeom>
          <a:solidFill>
            <a:srgbClr val="FF99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22"/>
          <p:cNvSpPr/>
          <p:nvPr/>
        </p:nvSpPr>
        <p:spPr>
          <a:xfrm>
            <a:off x="409026" y="5515526"/>
            <a:ext cx="16452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23"/>
          <p:cNvSpPr/>
          <p:nvPr/>
        </p:nvSpPr>
        <p:spPr>
          <a:xfrm rot="20776200">
            <a:off x="270786" y="5527046"/>
            <a:ext cx="274320" cy="2584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CustomShape 25"/>
          <p:cNvSpPr/>
          <p:nvPr/>
        </p:nvSpPr>
        <p:spPr>
          <a:xfrm>
            <a:off x="409026" y="5663486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CustomShape 26"/>
          <p:cNvSpPr/>
          <p:nvPr/>
        </p:nvSpPr>
        <p:spPr>
          <a:xfrm flipV="1">
            <a:off x="297786" y="5441006"/>
            <a:ext cx="16488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27"/>
          <p:cNvSpPr/>
          <p:nvPr/>
        </p:nvSpPr>
        <p:spPr>
          <a:xfrm rot="3861600">
            <a:off x="1129570" y="5705319"/>
            <a:ext cx="16344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CustomShape 28"/>
          <p:cNvSpPr/>
          <p:nvPr/>
        </p:nvSpPr>
        <p:spPr>
          <a:xfrm rot="3037200">
            <a:off x="978010" y="5604159"/>
            <a:ext cx="275400" cy="25776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29"/>
          <p:cNvSpPr/>
          <p:nvPr/>
        </p:nvSpPr>
        <p:spPr>
          <a:xfrm rot="3861600">
            <a:off x="901330" y="5570319"/>
            <a:ext cx="16416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30"/>
          <p:cNvSpPr/>
          <p:nvPr/>
        </p:nvSpPr>
        <p:spPr>
          <a:xfrm rot="3861600">
            <a:off x="995650" y="5769039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31"/>
          <p:cNvSpPr/>
          <p:nvPr/>
        </p:nvSpPr>
        <p:spPr>
          <a:xfrm rot="17739600" flipV="1">
            <a:off x="1140010" y="5565639"/>
            <a:ext cx="16416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2"/>
          <p:cNvSpPr/>
          <p:nvPr/>
        </p:nvSpPr>
        <p:spPr>
          <a:xfrm rot="9957000">
            <a:off x="1633930" y="5678679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33"/>
          <p:cNvSpPr/>
          <p:nvPr/>
        </p:nvSpPr>
        <p:spPr>
          <a:xfrm rot="9133200">
            <a:off x="1643650" y="5537199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4"/>
          <p:cNvSpPr/>
          <p:nvPr/>
        </p:nvSpPr>
        <p:spPr>
          <a:xfrm rot="9957000">
            <a:off x="1811770" y="5480319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35"/>
          <p:cNvSpPr/>
          <p:nvPr/>
        </p:nvSpPr>
        <p:spPr>
          <a:xfrm rot="9957000">
            <a:off x="1598650" y="5533599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36"/>
          <p:cNvSpPr/>
          <p:nvPr/>
        </p:nvSpPr>
        <p:spPr>
          <a:xfrm rot="11643000" flipV="1">
            <a:off x="1757050" y="5701719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42"/>
          <p:cNvSpPr/>
          <p:nvPr/>
        </p:nvSpPr>
        <p:spPr>
          <a:xfrm rot="9957000">
            <a:off x="306610" y="6152079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43"/>
          <p:cNvSpPr/>
          <p:nvPr/>
        </p:nvSpPr>
        <p:spPr>
          <a:xfrm rot="9133200">
            <a:off x="316330" y="6010599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44"/>
          <p:cNvSpPr/>
          <p:nvPr/>
        </p:nvSpPr>
        <p:spPr>
          <a:xfrm rot="9957000">
            <a:off x="484450" y="5953719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45"/>
          <p:cNvSpPr/>
          <p:nvPr/>
        </p:nvSpPr>
        <p:spPr>
          <a:xfrm rot="9957000">
            <a:off x="271330" y="6006999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46"/>
          <p:cNvSpPr/>
          <p:nvPr/>
        </p:nvSpPr>
        <p:spPr>
          <a:xfrm rot="11643000" flipV="1">
            <a:off x="429730" y="6175119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47"/>
          <p:cNvSpPr/>
          <p:nvPr/>
        </p:nvSpPr>
        <p:spPr>
          <a:xfrm rot="9957000">
            <a:off x="1458610" y="6287439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48"/>
          <p:cNvSpPr/>
          <p:nvPr/>
        </p:nvSpPr>
        <p:spPr>
          <a:xfrm rot="9133200">
            <a:off x="1468330" y="6145959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49"/>
          <p:cNvSpPr/>
          <p:nvPr/>
        </p:nvSpPr>
        <p:spPr>
          <a:xfrm rot="9957000">
            <a:off x="1636450" y="6089079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50"/>
          <p:cNvSpPr/>
          <p:nvPr/>
        </p:nvSpPr>
        <p:spPr>
          <a:xfrm rot="9957000">
            <a:off x="1423330" y="6142359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51"/>
          <p:cNvSpPr/>
          <p:nvPr/>
        </p:nvSpPr>
        <p:spPr>
          <a:xfrm rot="11643000" flipV="1">
            <a:off x="1581730" y="6310479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52"/>
          <p:cNvSpPr/>
          <p:nvPr/>
        </p:nvSpPr>
        <p:spPr>
          <a:xfrm rot="13679400">
            <a:off x="852730" y="6181599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53"/>
          <p:cNvSpPr/>
          <p:nvPr/>
        </p:nvSpPr>
        <p:spPr>
          <a:xfrm rot="12855600">
            <a:off x="904210" y="6143079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54"/>
          <p:cNvSpPr/>
          <p:nvPr/>
        </p:nvSpPr>
        <p:spPr>
          <a:xfrm rot="13679400">
            <a:off x="1111570" y="6246039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55"/>
          <p:cNvSpPr/>
          <p:nvPr/>
        </p:nvSpPr>
        <p:spPr>
          <a:xfrm rot="13679400">
            <a:off x="964330" y="6081879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56"/>
          <p:cNvSpPr/>
          <p:nvPr/>
        </p:nvSpPr>
        <p:spPr>
          <a:xfrm rot="7920600" flipV="1">
            <a:off x="881890" y="6293919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67"/>
          <p:cNvSpPr/>
          <p:nvPr/>
        </p:nvSpPr>
        <p:spPr>
          <a:xfrm rot="2890200">
            <a:off x="243114" y="5278425"/>
            <a:ext cx="1083371" cy="188715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B3A2C7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17"/>
          <p:cNvSpPr/>
          <p:nvPr/>
        </p:nvSpPr>
        <p:spPr>
          <a:xfrm>
            <a:off x="3011670" y="4644204"/>
            <a:ext cx="1799393" cy="1116000"/>
          </a:xfrm>
          <a:prstGeom prst="rect">
            <a:avLst/>
          </a:prstGeom>
          <a:solidFill>
            <a:srgbClr val="FF99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27"/>
          <p:cNvSpPr/>
          <p:nvPr/>
        </p:nvSpPr>
        <p:spPr>
          <a:xfrm rot="3861600">
            <a:off x="4202867" y="4998415"/>
            <a:ext cx="16344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28"/>
          <p:cNvSpPr/>
          <p:nvPr/>
        </p:nvSpPr>
        <p:spPr>
          <a:xfrm rot="3037200">
            <a:off x="4051307" y="4897255"/>
            <a:ext cx="275400" cy="25776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29"/>
          <p:cNvSpPr/>
          <p:nvPr/>
        </p:nvSpPr>
        <p:spPr>
          <a:xfrm rot="3861600">
            <a:off x="3654794" y="4809051"/>
            <a:ext cx="16416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30"/>
          <p:cNvSpPr/>
          <p:nvPr/>
        </p:nvSpPr>
        <p:spPr>
          <a:xfrm rot="3861600">
            <a:off x="4068947" y="5062135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31"/>
          <p:cNvSpPr/>
          <p:nvPr/>
        </p:nvSpPr>
        <p:spPr>
          <a:xfrm rot="17739600" flipV="1">
            <a:off x="4213307" y="4858735"/>
            <a:ext cx="16416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32"/>
          <p:cNvSpPr/>
          <p:nvPr/>
        </p:nvSpPr>
        <p:spPr>
          <a:xfrm rot="9957000">
            <a:off x="4424670" y="4825644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33"/>
          <p:cNvSpPr/>
          <p:nvPr/>
        </p:nvSpPr>
        <p:spPr>
          <a:xfrm rot="9133200">
            <a:off x="4434390" y="4684164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34"/>
          <p:cNvSpPr/>
          <p:nvPr/>
        </p:nvSpPr>
        <p:spPr>
          <a:xfrm rot="9957000">
            <a:off x="4602510" y="4627284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5"/>
          <p:cNvSpPr/>
          <p:nvPr/>
        </p:nvSpPr>
        <p:spPr>
          <a:xfrm rot="9957000">
            <a:off x="4389390" y="4680564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36"/>
          <p:cNvSpPr/>
          <p:nvPr/>
        </p:nvSpPr>
        <p:spPr>
          <a:xfrm rot="11643000" flipV="1">
            <a:off x="4547790" y="4848684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42"/>
          <p:cNvSpPr/>
          <p:nvPr/>
        </p:nvSpPr>
        <p:spPr>
          <a:xfrm rot="9957000">
            <a:off x="3097350" y="5299044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43"/>
          <p:cNvSpPr/>
          <p:nvPr/>
        </p:nvSpPr>
        <p:spPr>
          <a:xfrm rot="9133200">
            <a:off x="3107070" y="5157564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44"/>
          <p:cNvSpPr/>
          <p:nvPr/>
        </p:nvSpPr>
        <p:spPr>
          <a:xfrm rot="9957000">
            <a:off x="3275190" y="5100684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45"/>
          <p:cNvSpPr/>
          <p:nvPr/>
        </p:nvSpPr>
        <p:spPr>
          <a:xfrm rot="9957000">
            <a:off x="3062070" y="5153964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46"/>
          <p:cNvSpPr/>
          <p:nvPr/>
        </p:nvSpPr>
        <p:spPr>
          <a:xfrm rot="11643000" flipV="1">
            <a:off x="3220470" y="5322084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47"/>
          <p:cNvSpPr/>
          <p:nvPr/>
        </p:nvSpPr>
        <p:spPr>
          <a:xfrm rot="9957000">
            <a:off x="4249350" y="5434404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8"/>
          <p:cNvSpPr/>
          <p:nvPr/>
        </p:nvSpPr>
        <p:spPr>
          <a:xfrm rot="9133200">
            <a:off x="4259070" y="5292924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49"/>
          <p:cNvSpPr/>
          <p:nvPr/>
        </p:nvSpPr>
        <p:spPr>
          <a:xfrm rot="9957000">
            <a:off x="4427190" y="5236044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50"/>
          <p:cNvSpPr/>
          <p:nvPr/>
        </p:nvSpPr>
        <p:spPr>
          <a:xfrm rot="9957000">
            <a:off x="4214070" y="5289324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51"/>
          <p:cNvSpPr/>
          <p:nvPr/>
        </p:nvSpPr>
        <p:spPr>
          <a:xfrm rot="11643000" flipV="1">
            <a:off x="4372470" y="5457444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52"/>
          <p:cNvSpPr/>
          <p:nvPr/>
        </p:nvSpPr>
        <p:spPr>
          <a:xfrm rot="13679400">
            <a:off x="3643470" y="5328564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53"/>
          <p:cNvSpPr/>
          <p:nvPr/>
        </p:nvSpPr>
        <p:spPr>
          <a:xfrm rot="12855600">
            <a:off x="3694950" y="5290044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54"/>
          <p:cNvSpPr/>
          <p:nvPr/>
        </p:nvSpPr>
        <p:spPr>
          <a:xfrm rot="13679400">
            <a:off x="3902310" y="5393004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55"/>
          <p:cNvSpPr/>
          <p:nvPr/>
        </p:nvSpPr>
        <p:spPr>
          <a:xfrm rot="13679400">
            <a:off x="3755070" y="5228844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56"/>
          <p:cNvSpPr/>
          <p:nvPr/>
        </p:nvSpPr>
        <p:spPr>
          <a:xfrm rot="7920600" flipV="1">
            <a:off x="3672630" y="5440884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2"/>
          <p:cNvSpPr/>
          <p:nvPr/>
        </p:nvSpPr>
        <p:spPr>
          <a:xfrm>
            <a:off x="3242995" y="4629163"/>
            <a:ext cx="16452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23"/>
          <p:cNvSpPr/>
          <p:nvPr/>
        </p:nvSpPr>
        <p:spPr>
          <a:xfrm rot="20776200">
            <a:off x="3104755" y="4640683"/>
            <a:ext cx="274320" cy="2584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25"/>
          <p:cNvSpPr/>
          <p:nvPr/>
        </p:nvSpPr>
        <p:spPr>
          <a:xfrm>
            <a:off x="3242995" y="4777123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26"/>
          <p:cNvSpPr/>
          <p:nvPr/>
        </p:nvSpPr>
        <p:spPr>
          <a:xfrm flipV="1">
            <a:off x="3131755" y="4554643"/>
            <a:ext cx="16488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Forme libre 23"/>
          <p:cNvSpPr/>
          <p:nvPr/>
        </p:nvSpPr>
        <p:spPr>
          <a:xfrm>
            <a:off x="3081546" y="4786997"/>
            <a:ext cx="555413" cy="344247"/>
          </a:xfrm>
          <a:custGeom>
            <a:avLst/>
            <a:gdLst>
              <a:gd name="connsiteX0" fmla="*/ 555413 w 555413"/>
              <a:gd name="connsiteY0" fmla="*/ 31748 h 344247"/>
              <a:gd name="connsiteX1" fmla="*/ 457877 w 555413"/>
              <a:gd name="connsiteY1" fmla="*/ 25652 h 344247"/>
              <a:gd name="connsiteX2" fmla="*/ 494453 w 555413"/>
              <a:gd name="connsiteY2" fmla="*/ 312164 h 344247"/>
              <a:gd name="connsiteX3" fmla="*/ 67733 w 555413"/>
              <a:gd name="connsiteY3" fmla="*/ 318260 h 344247"/>
              <a:gd name="connsiteX4" fmla="*/ 6773 w 555413"/>
              <a:gd name="connsiteY4" fmla="*/ 141476 h 3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3" h="344247">
                <a:moveTo>
                  <a:pt x="555413" y="31748"/>
                </a:moveTo>
                <a:cubicBezTo>
                  <a:pt x="511725" y="5332"/>
                  <a:pt x="468037" y="-21084"/>
                  <a:pt x="457877" y="25652"/>
                </a:cubicBezTo>
                <a:cubicBezTo>
                  <a:pt x="447717" y="72388"/>
                  <a:pt x="559477" y="263396"/>
                  <a:pt x="494453" y="312164"/>
                </a:cubicBezTo>
                <a:cubicBezTo>
                  <a:pt x="429429" y="360932"/>
                  <a:pt x="149013" y="346708"/>
                  <a:pt x="67733" y="318260"/>
                </a:cubicBezTo>
                <a:cubicBezTo>
                  <a:pt x="-13547" y="289812"/>
                  <a:pt x="-3387" y="215644"/>
                  <a:pt x="6773" y="141476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ustomShape 17"/>
          <p:cNvSpPr/>
          <p:nvPr/>
        </p:nvSpPr>
        <p:spPr>
          <a:xfrm>
            <a:off x="5895376" y="4660913"/>
            <a:ext cx="1799393" cy="1116000"/>
          </a:xfrm>
          <a:prstGeom prst="rect">
            <a:avLst/>
          </a:prstGeom>
          <a:solidFill>
            <a:srgbClr val="FF99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27"/>
          <p:cNvSpPr/>
          <p:nvPr/>
        </p:nvSpPr>
        <p:spPr>
          <a:xfrm rot="3861600">
            <a:off x="7086573" y="5015124"/>
            <a:ext cx="16344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28"/>
          <p:cNvSpPr/>
          <p:nvPr/>
        </p:nvSpPr>
        <p:spPr>
          <a:xfrm rot="3037200">
            <a:off x="6935013" y="4913964"/>
            <a:ext cx="275400" cy="25776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29"/>
          <p:cNvSpPr/>
          <p:nvPr/>
        </p:nvSpPr>
        <p:spPr>
          <a:xfrm rot="3861600">
            <a:off x="5850132" y="4319788"/>
            <a:ext cx="16416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30"/>
          <p:cNvSpPr/>
          <p:nvPr/>
        </p:nvSpPr>
        <p:spPr>
          <a:xfrm rot="3861600">
            <a:off x="6952653" y="5078844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31"/>
          <p:cNvSpPr/>
          <p:nvPr/>
        </p:nvSpPr>
        <p:spPr>
          <a:xfrm rot="17739600" flipV="1">
            <a:off x="7097013" y="4875444"/>
            <a:ext cx="16416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32"/>
          <p:cNvSpPr/>
          <p:nvPr/>
        </p:nvSpPr>
        <p:spPr>
          <a:xfrm rot="9957000">
            <a:off x="7308376" y="4842353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33"/>
          <p:cNvSpPr/>
          <p:nvPr/>
        </p:nvSpPr>
        <p:spPr>
          <a:xfrm rot="9133200">
            <a:off x="7318096" y="4700873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34"/>
          <p:cNvSpPr/>
          <p:nvPr/>
        </p:nvSpPr>
        <p:spPr>
          <a:xfrm rot="9957000">
            <a:off x="7460502" y="4630818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35"/>
          <p:cNvSpPr/>
          <p:nvPr/>
        </p:nvSpPr>
        <p:spPr>
          <a:xfrm rot="9957000">
            <a:off x="7273096" y="4697273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36"/>
          <p:cNvSpPr/>
          <p:nvPr/>
        </p:nvSpPr>
        <p:spPr>
          <a:xfrm rot="11643000" flipV="1">
            <a:off x="7405782" y="4852218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42"/>
          <p:cNvSpPr/>
          <p:nvPr/>
        </p:nvSpPr>
        <p:spPr>
          <a:xfrm rot="9957000">
            <a:off x="5981056" y="5315753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43"/>
          <p:cNvSpPr/>
          <p:nvPr/>
        </p:nvSpPr>
        <p:spPr>
          <a:xfrm rot="9133200">
            <a:off x="5990776" y="5174273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44"/>
          <p:cNvSpPr/>
          <p:nvPr/>
        </p:nvSpPr>
        <p:spPr>
          <a:xfrm rot="9957000">
            <a:off x="6158896" y="5117393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45"/>
          <p:cNvSpPr/>
          <p:nvPr/>
        </p:nvSpPr>
        <p:spPr>
          <a:xfrm rot="9957000">
            <a:off x="5945776" y="5170673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46"/>
          <p:cNvSpPr/>
          <p:nvPr/>
        </p:nvSpPr>
        <p:spPr>
          <a:xfrm rot="11643000" flipV="1">
            <a:off x="6104176" y="5338793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47"/>
          <p:cNvSpPr/>
          <p:nvPr/>
        </p:nvSpPr>
        <p:spPr>
          <a:xfrm rot="9957000">
            <a:off x="7133056" y="5451113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48"/>
          <p:cNvSpPr/>
          <p:nvPr/>
        </p:nvSpPr>
        <p:spPr>
          <a:xfrm rot="9133200">
            <a:off x="7142776" y="5309633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49"/>
          <p:cNvSpPr/>
          <p:nvPr/>
        </p:nvSpPr>
        <p:spPr>
          <a:xfrm rot="9957000">
            <a:off x="7310896" y="5252753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50"/>
          <p:cNvSpPr/>
          <p:nvPr/>
        </p:nvSpPr>
        <p:spPr>
          <a:xfrm rot="9957000">
            <a:off x="7097776" y="5306033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51"/>
          <p:cNvSpPr/>
          <p:nvPr/>
        </p:nvSpPr>
        <p:spPr>
          <a:xfrm rot="11643000" flipV="1">
            <a:off x="7256176" y="5474153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52"/>
          <p:cNvSpPr/>
          <p:nvPr/>
        </p:nvSpPr>
        <p:spPr>
          <a:xfrm rot="13679400">
            <a:off x="6527176" y="5345273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53"/>
          <p:cNvSpPr/>
          <p:nvPr/>
        </p:nvSpPr>
        <p:spPr>
          <a:xfrm rot="12855600">
            <a:off x="6578656" y="5306753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54"/>
          <p:cNvSpPr/>
          <p:nvPr/>
        </p:nvSpPr>
        <p:spPr>
          <a:xfrm rot="13679400">
            <a:off x="6786016" y="5409713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55"/>
          <p:cNvSpPr/>
          <p:nvPr/>
        </p:nvSpPr>
        <p:spPr>
          <a:xfrm rot="13679400">
            <a:off x="6638776" y="5245553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56"/>
          <p:cNvSpPr/>
          <p:nvPr/>
        </p:nvSpPr>
        <p:spPr>
          <a:xfrm rot="7920600" flipV="1">
            <a:off x="6556336" y="5457593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22"/>
          <p:cNvSpPr/>
          <p:nvPr/>
        </p:nvSpPr>
        <p:spPr>
          <a:xfrm>
            <a:off x="6060372" y="4187844"/>
            <a:ext cx="16452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23"/>
          <p:cNvSpPr/>
          <p:nvPr/>
        </p:nvSpPr>
        <p:spPr>
          <a:xfrm rot="20776200">
            <a:off x="5922132" y="4199364"/>
            <a:ext cx="274320" cy="2584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25"/>
          <p:cNvSpPr/>
          <p:nvPr/>
        </p:nvSpPr>
        <p:spPr>
          <a:xfrm>
            <a:off x="6060372" y="4335804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26"/>
          <p:cNvSpPr/>
          <p:nvPr/>
        </p:nvSpPr>
        <p:spPr>
          <a:xfrm flipV="1">
            <a:off x="5949132" y="4113324"/>
            <a:ext cx="16488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144" name="Connecteur droit avec flèche 143"/>
          <p:cNvCxnSpPr/>
          <p:nvPr/>
        </p:nvCxnSpPr>
        <p:spPr>
          <a:xfrm flipH="1" flipV="1">
            <a:off x="6086404" y="4500036"/>
            <a:ext cx="136804" cy="3245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Arc 144"/>
          <p:cNvSpPr/>
          <p:nvPr/>
        </p:nvSpPr>
        <p:spPr>
          <a:xfrm rot="4680000">
            <a:off x="6919312" y="1876565"/>
            <a:ext cx="807720" cy="985943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Connecteur droit avec flèche 146"/>
          <p:cNvCxnSpPr/>
          <p:nvPr/>
        </p:nvCxnSpPr>
        <p:spPr>
          <a:xfrm>
            <a:off x="7786471" y="2472146"/>
            <a:ext cx="507962" cy="1590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ZoneTexte 147"/>
          <p:cNvSpPr txBox="1"/>
          <p:nvPr/>
        </p:nvSpPr>
        <p:spPr>
          <a:xfrm>
            <a:off x="7889339" y="2593092"/>
            <a:ext cx="236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And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possible </a:t>
            </a:r>
            <a:r>
              <a:rPr lang="fr-FR" dirty="0" err="1" smtClean="0"/>
              <a:t>reactions</a:t>
            </a:r>
            <a:r>
              <a:rPr lang="fr-FR" dirty="0" smtClean="0"/>
              <a:t> </a:t>
            </a:r>
            <a:r>
              <a:rPr lang="fr-FR" dirty="0" err="1" smtClean="0"/>
              <a:t>involving</a:t>
            </a:r>
            <a:r>
              <a:rPr lang="fr-FR" dirty="0"/>
              <a:t> </a:t>
            </a:r>
            <a:r>
              <a:rPr lang="fr-FR" dirty="0" smtClean="0"/>
              <a:t>CH, CH</a:t>
            </a:r>
            <a:r>
              <a:rPr lang="fr-FR" baseline="-25000" dirty="0" smtClean="0"/>
              <a:t>2</a:t>
            </a:r>
            <a:r>
              <a:rPr lang="fr-FR" dirty="0" smtClean="0"/>
              <a:t>, H</a:t>
            </a:r>
            <a:r>
              <a:rPr lang="fr-FR" baseline="-25000" dirty="0" smtClean="0"/>
              <a:t>2</a:t>
            </a:r>
            <a:r>
              <a:rPr lang="fr-FR" dirty="0" smtClean="0"/>
              <a:t>…</a:t>
            </a:r>
            <a:endParaRPr lang="en-US" baseline="30000" dirty="0"/>
          </a:p>
        </p:txBody>
      </p:sp>
      <p:sp>
        <p:nvSpPr>
          <p:cNvPr id="153" name="Ellipse 152"/>
          <p:cNvSpPr/>
          <p:nvPr/>
        </p:nvSpPr>
        <p:spPr>
          <a:xfrm>
            <a:off x="5507496" y="1737093"/>
            <a:ext cx="332017" cy="3691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ZoneTexte 153"/>
          <p:cNvSpPr txBox="1"/>
          <p:nvPr/>
        </p:nvSpPr>
        <p:spPr>
          <a:xfrm>
            <a:off x="5522736" y="17397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endParaRPr lang="en-US" dirty="0"/>
          </a:p>
        </p:txBody>
      </p:sp>
      <p:sp>
        <p:nvSpPr>
          <p:cNvPr id="156" name="Ellipse 155"/>
          <p:cNvSpPr/>
          <p:nvPr/>
        </p:nvSpPr>
        <p:spPr>
          <a:xfrm>
            <a:off x="5531458" y="3489243"/>
            <a:ext cx="332017" cy="3691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ZoneTexte 156"/>
          <p:cNvSpPr txBox="1"/>
          <p:nvPr/>
        </p:nvSpPr>
        <p:spPr>
          <a:xfrm>
            <a:off x="5546698" y="3491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endParaRPr lang="en-US" dirty="0"/>
          </a:p>
        </p:txBody>
      </p:sp>
      <p:sp>
        <p:nvSpPr>
          <p:cNvPr id="155" name="ZoneTexte 154"/>
          <p:cNvSpPr txBox="1"/>
          <p:nvPr/>
        </p:nvSpPr>
        <p:spPr>
          <a:xfrm>
            <a:off x="5878715" y="3496399"/>
            <a:ext cx="3541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Hot » H </a:t>
            </a:r>
            <a:r>
              <a:rPr lang="fr-FR" dirty="0" err="1" smtClean="0"/>
              <a:t>atom</a:t>
            </a:r>
            <a:r>
              <a:rPr lang="fr-FR" dirty="0" smtClean="0"/>
              <a:t> </a:t>
            </a:r>
            <a:r>
              <a:rPr lang="fr-FR" dirty="0"/>
              <a:t>→</a:t>
            </a:r>
            <a:r>
              <a:rPr lang="fr-FR" dirty="0" smtClean="0"/>
              <a:t> kick-out of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err="1" smtClean="0"/>
              <a:t>molecules</a:t>
            </a:r>
            <a:endParaRPr lang="en-US" dirty="0"/>
          </a:p>
        </p:txBody>
      </p:sp>
      <p:sp>
        <p:nvSpPr>
          <p:cNvPr id="159" name="CustomShape 17"/>
          <p:cNvSpPr/>
          <p:nvPr/>
        </p:nvSpPr>
        <p:spPr>
          <a:xfrm>
            <a:off x="2998515" y="6224469"/>
            <a:ext cx="1799393" cy="1116000"/>
          </a:xfrm>
          <a:prstGeom prst="rect">
            <a:avLst/>
          </a:prstGeom>
          <a:solidFill>
            <a:srgbClr val="FF99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27"/>
          <p:cNvSpPr/>
          <p:nvPr/>
        </p:nvSpPr>
        <p:spPr>
          <a:xfrm rot="3861600">
            <a:off x="4189712" y="6578680"/>
            <a:ext cx="16344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28"/>
          <p:cNvSpPr/>
          <p:nvPr/>
        </p:nvSpPr>
        <p:spPr>
          <a:xfrm rot="3037200">
            <a:off x="4038152" y="6477520"/>
            <a:ext cx="275400" cy="25776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29"/>
          <p:cNvSpPr/>
          <p:nvPr/>
        </p:nvSpPr>
        <p:spPr>
          <a:xfrm rot="3861600">
            <a:off x="3641639" y="6389316"/>
            <a:ext cx="16416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30"/>
          <p:cNvSpPr/>
          <p:nvPr/>
        </p:nvSpPr>
        <p:spPr>
          <a:xfrm rot="3861600">
            <a:off x="4055792" y="6642400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31"/>
          <p:cNvSpPr/>
          <p:nvPr/>
        </p:nvSpPr>
        <p:spPr>
          <a:xfrm rot="17739600" flipV="1">
            <a:off x="4200152" y="6439000"/>
            <a:ext cx="16416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32"/>
          <p:cNvSpPr/>
          <p:nvPr/>
        </p:nvSpPr>
        <p:spPr>
          <a:xfrm rot="9957000">
            <a:off x="4411515" y="6405909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33"/>
          <p:cNvSpPr/>
          <p:nvPr/>
        </p:nvSpPr>
        <p:spPr>
          <a:xfrm rot="9133200">
            <a:off x="4421235" y="6264429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34"/>
          <p:cNvSpPr/>
          <p:nvPr/>
        </p:nvSpPr>
        <p:spPr>
          <a:xfrm rot="9957000">
            <a:off x="4589355" y="6207549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35"/>
          <p:cNvSpPr/>
          <p:nvPr/>
        </p:nvSpPr>
        <p:spPr>
          <a:xfrm rot="9957000">
            <a:off x="4376235" y="6260829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6"/>
          <p:cNvSpPr/>
          <p:nvPr/>
        </p:nvSpPr>
        <p:spPr>
          <a:xfrm rot="11643000" flipV="1">
            <a:off x="4534635" y="6428949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2"/>
          <p:cNvSpPr/>
          <p:nvPr/>
        </p:nvSpPr>
        <p:spPr>
          <a:xfrm rot="9957000">
            <a:off x="3084195" y="6879309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43"/>
          <p:cNvSpPr/>
          <p:nvPr/>
        </p:nvSpPr>
        <p:spPr>
          <a:xfrm rot="9133200">
            <a:off x="3093915" y="6737829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44"/>
          <p:cNvSpPr/>
          <p:nvPr/>
        </p:nvSpPr>
        <p:spPr>
          <a:xfrm rot="9957000">
            <a:off x="3262035" y="6680949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45"/>
          <p:cNvSpPr/>
          <p:nvPr/>
        </p:nvSpPr>
        <p:spPr>
          <a:xfrm rot="9957000">
            <a:off x="3048915" y="6734229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46"/>
          <p:cNvSpPr/>
          <p:nvPr/>
        </p:nvSpPr>
        <p:spPr>
          <a:xfrm rot="11643000" flipV="1">
            <a:off x="3207315" y="6902349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47"/>
          <p:cNvSpPr/>
          <p:nvPr/>
        </p:nvSpPr>
        <p:spPr>
          <a:xfrm rot="9957000">
            <a:off x="4236195" y="7014669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48"/>
          <p:cNvSpPr/>
          <p:nvPr/>
        </p:nvSpPr>
        <p:spPr>
          <a:xfrm rot="9133200">
            <a:off x="4245915" y="6873189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49"/>
          <p:cNvSpPr/>
          <p:nvPr/>
        </p:nvSpPr>
        <p:spPr>
          <a:xfrm rot="9957000">
            <a:off x="4414035" y="6816309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50"/>
          <p:cNvSpPr/>
          <p:nvPr/>
        </p:nvSpPr>
        <p:spPr>
          <a:xfrm rot="9957000">
            <a:off x="4200915" y="6869589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51"/>
          <p:cNvSpPr/>
          <p:nvPr/>
        </p:nvSpPr>
        <p:spPr>
          <a:xfrm rot="11643000" flipV="1">
            <a:off x="4359315" y="7037709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52"/>
          <p:cNvSpPr/>
          <p:nvPr/>
        </p:nvSpPr>
        <p:spPr>
          <a:xfrm rot="13679400">
            <a:off x="3630315" y="6908829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53"/>
          <p:cNvSpPr/>
          <p:nvPr/>
        </p:nvSpPr>
        <p:spPr>
          <a:xfrm rot="12855600">
            <a:off x="3681795" y="6870309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54"/>
          <p:cNvSpPr/>
          <p:nvPr/>
        </p:nvSpPr>
        <p:spPr>
          <a:xfrm rot="13679400">
            <a:off x="3889155" y="6973269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55"/>
          <p:cNvSpPr/>
          <p:nvPr/>
        </p:nvSpPr>
        <p:spPr>
          <a:xfrm rot="13679400">
            <a:off x="3741915" y="6809109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56"/>
          <p:cNvSpPr/>
          <p:nvPr/>
        </p:nvSpPr>
        <p:spPr>
          <a:xfrm rot="7920600" flipV="1">
            <a:off x="3659475" y="7021149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22"/>
          <p:cNvSpPr/>
          <p:nvPr/>
        </p:nvSpPr>
        <p:spPr>
          <a:xfrm>
            <a:off x="3229840" y="6209428"/>
            <a:ext cx="16452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23"/>
          <p:cNvSpPr/>
          <p:nvPr/>
        </p:nvSpPr>
        <p:spPr>
          <a:xfrm rot="20776200">
            <a:off x="3091600" y="6220948"/>
            <a:ext cx="274320" cy="2584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25"/>
          <p:cNvSpPr/>
          <p:nvPr/>
        </p:nvSpPr>
        <p:spPr>
          <a:xfrm>
            <a:off x="3229840" y="6357388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26"/>
          <p:cNvSpPr/>
          <p:nvPr/>
        </p:nvSpPr>
        <p:spPr>
          <a:xfrm flipV="1">
            <a:off x="3118600" y="6134908"/>
            <a:ext cx="16488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17"/>
          <p:cNvSpPr/>
          <p:nvPr/>
        </p:nvSpPr>
        <p:spPr>
          <a:xfrm>
            <a:off x="5878461" y="6189792"/>
            <a:ext cx="1799393" cy="1116000"/>
          </a:xfrm>
          <a:prstGeom prst="rect">
            <a:avLst/>
          </a:prstGeom>
          <a:solidFill>
            <a:srgbClr val="FF99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27"/>
          <p:cNvSpPr/>
          <p:nvPr/>
        </p:nvSpPr>
        <p:spPr>
          <a:xfrm rot="3861600">
            <a:off x="7069658" y="6544003"/>
            <a:ext cx="16344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28"/>
          <p:cNvSpPr/>
          <p:nvPr/>
        </p:nvSpPr>
        <p:spPr>
          <a:xfrm rot="3037200">
            <a:off x="6918098" y="6442843"/>
            <a:ext cx="275400" cy="25776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30"/>
          <p:cNvSpPr/>
          <p:nvPr/>
        </p:nvSpPr>
        <p:spPr>
          <a:xfrm rot="3861600">
            <a:off x="6935738" y="6607723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31"/>
          <p:cNvSpPr/>
          <p:nvPr/>
        </p:nvSpPr>
        <p:spPr>
          <a:xfrm rot="17739600" flipV="1">
            <a:off x="7080098" y="6404323"/>
            <a:ext cx="16416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32"/>
          <p:cNvSpPr/>
          <p:nvPr/>
        </p:nvSpPr>
        <p:spPr>
          <a:xfrm rot="9957000">
            <a:off x="7000062" y="6020902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33"/>
          <p:cNvSpPr/>
          <p:nvPr/>
        </p:nvSpPr>
        <p:spPr>
          <a:xfrm rot="9133200">
            <a:off x="7009782" y="5879422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34"/>
          <p:cNvSpPr/>
          <p:nvPr/>
        </p:nvSpPr>
        <p:spPr>
          <a:xfrm rot="9957000">
            <a:off x="7152188" y="5809367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35"/>
          <p:cNvSpPr/>
          <p:nvPr/>
        </p:nvSpPr>
        <p:spPr>
          <a:xfrm rot="9957000">
            <a:off x="6964782" y="5875822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36"/>
          <p:cNvSpPr/>
          <p:nvPr/>
        </p:nvSpPr>
        <p:spPr>
          <a:xfrm rot="11643000" flipV="1">
            <a:off x="7097468" y="6030767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42"/>
          <p:cNvSpPr/>
          <p:nvPr/>
        </p:nvSpPr>
        <p:spPr>
          <a:xfrm rot="9957000">
            <a:off x="5964141" y="6844632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43"/>
          <p:cNvSpPr/>
          <p:nvPr/>
        </p:nvSpPr>
        <p:spPr>
          <a:xfrm rot="9133200">
            <a:off x="5973861" y="6703152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44"/>
          <p:cNvSpPr/>
          <p:nvPr/>
        </p:nvSpPr>
        <p:spPr>
          <a:xfrm rot="9957000">
            <a:off x="6141981" y="6646272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45"/>
          <p:cNvSpPr/>
          <p:nvPr/>
        </p:nvSpPr>
        <p:spPr>
          <a:xfrm rot="9957000">
            <a:off x="5928861" y="6699552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6"/>
          <p:cNvSpPr/>
          <p:nvPr/>
        </p:nvSpPr>
        <p:spPr>
          <a:xfrm rot="11643000" flipV="1">
            <a:off x="6087261" y="6867672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47"/>
          <p:cNvSpPr/>
          <p:nvPr/>
        </p:nvSpPr>
        <p:spPr>
          <a:xfrm rot="9957000">
            <a:off x="7116141" y="6979992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48"/>
          <p:cNvSpPr/>
          <p:nvPr/>
        </p:nvSpPr>
        <p:spPr>
          <a:xfrm rot="9133200">
            <a:off x="7125861" y="6838512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49"/>
          <p:cNvSpPr/>
          <p:nvPr/>
        </p:nvSpPr>
        <p:spPr>
          <a:xfrm rot="9957000">
            <a:off x="7293981" y="6781632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50"/>
          <p:cNvSpPr/>
          <p:nvPr/>
        </p:nvSpPr>
        <p:spPr>
          <a:xfrm rot="9957000">
            <a:off x="7080861" y="6834912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51"/>
          <p:cNvSpPr/>
          <p:nvPr/>
        </p:nvSpPr>
        <p:spPr>
          <a:xfrm rot="11643000" flipV="1">
            <a:off x="7239261" y="7003032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52"/>
          <p:cNvSpPr/>
          <p:nvPr/>
        </p:nvSpPr>
        <p:spPr>
          <a:xfrm rot="13679400">
            <a:off x="6510261" y="6874152"/>
            <a:ext cx="164880" cy="147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53"/>
          <p:cNvSpPr/>
          <p:nvPr/>
        </p:nvSpPr>
        <p:spPr>
          <a:xfrm rot="12855600">
            <a:off x="6561741" y="6835632"/>
            <a:ext cx="274680" cy="2588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54"/>
          <p:cNvSpPr/>
          <p:nvPr/>
        </p:nvSpPr>
        <p:spPr>
          <a:xfrm rot="13679400">
            <a:off x="6769101" y="6938592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55"/>
          <p:cNvSpPr/>
          <p:nvPr/>
        </p:nvSpPr>
        <p:spPr>
          <a:xfrm rot="13679400">
            <a:off x="6621861" y="6774432"/>
            <a:ext cx="16380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56"/>
          <p:cNvSpPr/>
          <p:nvPr/>
        </p:nvSpPr>
        <p:spPr>
          <a:xfrm rot="7920600" flipV="1">
            <a:off x="6539421" y="6986472"/>
            <a:ext cx="164520" cy="166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Forme libre 221"/>
          <p:cNvSpPr/>
          <p:nvPr/>
        </p:nvSpPr>
        <p:spPr>
          <a:xfrm>
            <a:off x="3810000" y="6561240"/>
            <a:ext cx="609600" cy="350234"/>
          </a:xfrm>
          <a:custGeom>
            <a:avLst/>
            <a:gdLst>
              <a:gd name="connsiteX0" fmla="*/ 0 w 609600"/>
              <a:gd name="connsiteY0" fmla="*/ 7200 h 350234"/>
              <a:gd name="connsiteX1" fmla="*/ 106680 w 609600"/>
              <a:gd name="connsiteY1" fmla="*/ 45300 h 350234"/>
              <a:gd name="connsiteX2" fmla="*/ 259080 w 609600"/>
              <a:gd name="connsiteY2" fmla="*/ 350100 h 350234"/>
              <a:gd name="connsiteX3" fmla="*/ 609600 w 609600"/>
              <a:gd name="connsiteY3" fmla="*/ 75780 h 35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350234">
                <a:moveTo>
                  <a:pt x="0" y="7200"/>
                </a:moveTo>
                <a:cubicBezTo>
                  <a:pt x="31750" y="-2325"/>
                  <a:pt x="63500" y="-11850"/>
                  <a:pt x="106680" y="45300"/>
                </a:cubicBezTo>
                <a:cubicBezTo>
                  <a:pt x="149860" y="102450"/>
                  <a:pt x="175260" y="345020"/>
                  <a:pt x="259080" y="350100"/>
                </a:cubicBezTo>
                <a:cubicBezTo>
                  <a:pt x="342900" y="355180"/>
                  <a:pt x="476250" y="215480"/>
                  <a:pt x="609600" y="7578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CustomShape 22"/>
          <p:cNvSpPr/>
          <p:nvPr/>
        </p:nvSpPr>
        <p:spPr>
          <a:xfrm>
            <a:off x="6046899" y="6205246"/>
            <a:ext cx="16452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23"/>
          <p:cNvSpPr/>
          <p:nvPr/>
        </p:nvSpPr>
        <p:spPr>
          <a:xfrm rot="20776200">
            <a:off x="5908659" y="6216766"/>
            <a:ext cx="274320" cy="2584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25"/>
          <p:cNvSpPr/>
          <p:nvPr/>
        </p:nvSpPr>
        <p:spPr>
          <a:xfrm>
            <a:off x="6046899" y="6353206"/>
            <a:ext cx="164520" cy="1479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26"/>
          <p:cNvSpPr/>
          <p:nvPr/>
        </p:nvSpPr>
        <p:spPr>
          <a:xfrm flipV="1">
            <a:off x="5935659" y="6130726"/>
            <a:ext cx="164880" cy="1656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228" name="Connecteur droit avec flèche 227"/>
          <p:cNvCxnSpPr/>
          <p:nvPr/>
        </p:nvCxnSpPr>
        <p:spPr>
          <a:xfrm flipH="1" flipV="1">
            <a:off x="7305768" y="6140590"/>
            <a:ext cx="115785" cy="2485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CustomShape 29"/>
          <p:cNvSpPr/>
          <p:nvPr/>
        </p:nvSpPr>
        <p:spPr>
          <a:xfrm rot="3861600">
            <a:off x="7527608" y="6313025"/>
            <a:ext cx="164160" cy="148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232" name="Connecteur droit avec flèche 231"/>
          <p:cNvCxnSpPr/>
          <p:nvPr/>
        </p:nvCxnSpPr>
        <p:spPr>
          <a:xfrm flipV="1">
            <a:off x="2247900" y="5297946"/>
            <a:ext cx="575882" cy="513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necteur droit avec flèche 234"/>
          <p:cNvCxnSpPr/>
          <p:nvPr/>
        </p:nvCxnSpPr>
        <p:spPr>
          <a:xfrm>
            <a:off x="2247900" y="6172629"/>
            <a:ext cx="575882" cy="4905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Ellipse 235"/>
          <p:cNvSpPr/>
          <p:nvPr/>
        </p:nvSpPr>
        <p:spPr>
          <a:xfrm>
            <a:off x="2277530" y="5071383"/>
            <a:ext cx="332017" cy="3691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ZoneTexte 236"/>
          <p:cNvSpPr txBox="1"/>
          <p:nvPr/>
        </p:nvSpPr>
        <p:spPr>
          <a:xfrm>
            <a:off x="2292770" y="50740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endParaRPr lang="en-US" dirty="0"/>
          </a:p>
        </p:txBody>
      </p:sp>
      <p:sp>
        <p:nvSpPr>
          <p:cNvPr id="238" name="Ellipse 237"/>
          <p:cNvSpPr/>
          <p:nvPr/>
        </p:nvSpPr>
        <p:spPr>
          <a:xfrm>
            <a:off x="2237370" y="6536380"/>
            <a:ext cx="332017" cy="3691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ZoneTexte 238"/>
          <p:cNvSpPr txBox="1"/>
          <p:nvPr/>
        </p:nvSpPr>
        <p:spPr>
          <a:xfrm>
            <a:off x="2252610" y="65390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endParaRPr lang="en-US" dirty="0"/>
          </a:p>
        </p:txBody>
      </p:sp>
      <p:sp>
        <p:nvSpPr>
          <p:cNvPr id="240" name="ZoneTexte 239"/>
          <p:cNvSpPr txBox="1"/>
          <p:nvPr/>
        </p:nvSpPr>
        <p:spPr>
          <a:xfrm>
            <a:off x="7942789" y="4904778"/>
            <a:ext cx="1921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« </a:t>
            </a:r>
            <a:r>
              <a:rPr lang="fr-FR" dirty="0" err="1" smtClean="0"/>
              <a:t>photochemical</a:t>
            </a:r>
            <a:r>
              <a:rPr lang="fr-FR" dirty="0" smtClean="0"/>
              <a:t> »</a:t>
            </a:r>
          </a:p>
          <a:p>
            <a:pPr algn="ctr"/>
            <a:r>
              <a:rPr lang="fr-FR" dirty="0" err="1" smtClean="0"/>
              <a:t>desorption</a:t>
            </a:r>
            <a:endParaRPr lang="en-US" dirty="0"/>
          </a:p>
        </p:txBody>
      </p:sp>
      <p:sp>
        <p:nvSpPr>
          <p:cNvPr id="241" name="ZoneTexte 240"/>
          <p:cNvSpPr txBox="1"/>
          <p:nvPr/>
        </p:nvSpPr>
        <p:spPr>
          <a:xfrm>
            <a:off x="8415104" y="6413191"/>
            <a:ext cx="95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Kick-out</a:t>
            </a:r>
            <a:endParaRPr lang="en-US" dirty="0"/>
          </a:p>
        </p:txBody>
      </p:sp>
      <p:sp>
        <p:nvSpPr>
          <p:cNvPr id="189" name="ZoneTexte 188"/>
          <p:cNvSpPr txBox="1"/>
          <p:nvPr/>
        </p:nvSpPr>
        <p:spPr>
          <a:xfrm>
            <a:off x="3207587" y="3547509"/>
            <a:ext cx="183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Dupuy et al. 2017</a:t>
            </a:r>
            <a:endParaRPr lang="en-US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964965" y="5192458"/>
            <a:ext cx="7859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avec flèche 192"/>
          <p:cNvCxnSpPr/>
          <p:nvPr/>
        </p:nvCxnSpPr>
        <p:spPr>
          <a:xfrm>
            <a:off x="4979763" y="6772723"/>
            <a:ext cx="7859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7564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</a:t>
            </a:r>
            <a:r>
              <a:rPr lang="fr-FR" sz="2000" b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molecule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indirect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716182"/>
              </p:ext>
            </p:extLst>
          </p:nvPr>
        </p:nvGraphicFramePr>
        <p:xfrm>
          <a:off x="80963" y="266220"/>
          <a:ext cx="6131918" cy="4717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Graph" r:id="rId4" imgW="3744000" imgH="2880000" progId="Origin50.Graph">
                  <p:embed/>
                </p:oleObj>
              </mc:Choice>
              <mc:Fallback>
                <p:oleObj name="Graph" r:id="rId4" imgW="3744000" imgH="2880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963" y="266220"/>
                        <a:ext cx="6131918" cy="4717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947905" y="4334345"/>
            <a:ext cx="353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Combination</a:t>
            </a:r>
            <a:r>
              <a:rPr lang="fr-FR" dirty="0" smtClean="0"/>
              <a:t> of CO + CH</a:t>
            </a:r>
            <a:r>
              <a:rPr lang="fr-FR" baseline="-25000" dirty="0" smtClean="0"/>
              <a:t>4</a:t>
            </a:r>
            <a:r>
              <a:rPr lang="fr-FR" dirty="0" smtClean="0"/>
              <a:t> </a:t>
            </a:r>
            <a:r>
              <a:rPr lang="fr-FR" dirty="0" err="1" smtClean="0"/>
              <a:t>spectra</a:t>
            </a:r>
            <a:endParaRPr lang="fr-FR" dirty="0" smtClean="0"/>
          </a:p>
          <a:p>
            <a:r>
              <a:rPr lang="fr-FR" dirty="0" smtClean="0"/>
              <a:t>→ indirect </a:t>
            </a:r>
            <a:r>
              <a:rPr lang="fr-FR" dirty="0" err="1" smtClean="0"/>
              <a:t>desorption</a:t>
            </a:r>
            <a:r>
              <a:rPr lang="fr-FR" dirty="0" smtClean="0"/>
              <a:t> </a:t>
            </a:r>
            <a:r>
              <a:rPr lang="fr-FR" dirty="0" err="1" smtClean="0"/>
              <a:t>works</a:t>
            </a:r>
            <a:r>
              <a:rPr lang="fr-FR" dirty="0" smtClean="0"/>
              <a:t> as </a:t>
            </a:r>
            <a:r>
              <a:rPr lang="fr-FR" dirty="0" err="1" smtClean="0"/>
              <a:t>well</a:t>
            </a:r>
            <a:endParaRPr lang="en-US" dirty="0"/>
          </a:p>
        </p:txBody>
      </p:sp>
      <p:sp>
        <p:nvSpPr>
          <p:cNvPr id="231" name="TextShape 48"/>
          <p:cNvSpPr txBox="1"/>
          <p:nvPr/>
        </p:nvSpPr>
        <p:spPr>
          <a:xfrm>
            <a:off x="7439371" y="1261199"/>
            <a:ext cx="2835360" cy="338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Desorption of surface molecules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>
            <a:off x="8554135" y="2277781"/>
            <a:ext cx="167040" cy="150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6"/>
          <p:cNvSpPr/>
          <p:nvPr/>
        </p:nvSpPr>
        <p:spPr>
          <a:xfrm>
            <a:off x="6482695" y="2872861"/>
            <a:ext cx="2518560" cy="1063440"/>
          </a:xfrm>
          <a:prstGeom prst="rect">
            <a:avLst/>
          </a:prstGeom>
          <a:solidFill>
            <a:srgbClr val="99FF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7"/>
          <p:cNvSpPr/>
          <p:nvPr/>
        </p:nvSpPr>
        <p:spPr>
          <a:xfrm rot="19417200">
            <a:off x="6722455" y="295890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8"/>
          <p:cNvSpPr/>
          <p:nvPr/>
        </p:nvSpPr>
        <p:spPr>
          <a:xfrm rot="19417200">
            <a:off x="6587455" y="3058981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9"/>
          <p:cNvSpPr/>
          <p:nvPr/>
        </p:nvSpPr>
        <p:spPr>
          <a:xfrm rot="20776200">
            <a:off x="7288735" y="3013981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10"/>
          <p:cNvSpPr/>
          <p:nvPr/>
        </p:nvSpPr>
        <p:spPr>
          <a:xfrm rot="20776200">
            <a:off x="7126015" y="3053581"/>
            <a:ext cx="27864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11"/>
          <p:cNvSpPr/>
          <p:nvPr/>
        </p:nvSpPr>
        <p:spPr>
          <a:xfrm rot="8691600">
            <a:off x="6809935" y="3560821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12"/>
          <p:cNvSpPr/>
          <p:nvPr/>
        </p:nvSpPr>
        <p:spPr>
          <a:xfrm rot="8691600">
            <a:off x="6947095" y="3462541"/>
            <a:ext cx="27936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3"/>
          <p:cNvSpPr/>
          <p:nvPr/>
        </p:nvSpPr>
        <p:spPr>
          <a:xfrm rot="3951600">
            <a:off x="7640815" y="353382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4"/>
          <p:cNvSpPr/>
          <p:nvPr/>
        </p:nvSpPr>
        <p:spPr>
          <a:xfrm rot="3951600">
            <a:off x="7571335" y="3379741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15"/>
          <p:cNvSpPr/>
          <p:nvPr/>
        </p:nvSpPr>
        <p:spPr>
          <a:xfrm rot="20776200">
            <a:off x="8670237" y="3313613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16"/>
          <p:cNvSpPr/>
          <p:nvPr/>
        </p:nvSpPr>
        <p:spPr>
          <a:xfrm rot="20776200">
            <a:off x="8506797" y="3353573"/>
            <a:ext cx="278640" cy="2617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17"/>
          <p:cNvSpPr/>
          <p:nvPr/>
        </p:nvSpPr>
        <p:spPr>
          <a:xfrm rot="1815000">
            <a:off x="8063095" y="3299821"/>
            <a:ext cx="27900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18"/>
          <p:cNvSpPr/>
          <p:nvPr/>
        </p:nvSpPr>
        <p:spPr>
          <a:xfrm rot="1815000">
            <a:off x="7917295" y="3215581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TextShape 19"/>
          <p:cNvSpPr txBox="1"/>
          <p:nvPr/>
        </p:nvSpPr>
        <p:spPr>
          <a:xfrm>
            <a:off x="9047874" y="3131993"/>
            <a:ext cx="758160" cy="59773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 </a:t>
            </a:r>
            <a:r>
              <a:rPr lang="en-US" sz="16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</a:p>
          <a:p>
            <a:r>
              <a:rPr lang="fr-FR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 ML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47" name="CustomShape 20"/>
          <p:cNvSpPr/>
          <p:nvPr/>
        </p:nvSpPr>
        <p:spPr>
          <a:xfrm>
            <a:off x="6482695" y="2424661"/>
            <a:ext cx="2518560" cy="448560"/>
          </a:xfrm>
          <a:prstGeom prst="rect">
            <a:avLst/>
          </a:prstGeom>
          <a:solidFill>
            <a:srgbClr val="FF99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21"/>
          <p:cNvSpPr/>
          <p:nvPr/>
        </p:nvSpPr>
        <p:spPr>
          <a:xfrm rot="20776200">
            <a:off x="8413015" y="2289661"/>
            <a:ext cx="278640" cy="26172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22"/>
          <p:cNvSpPr/>
          <p:nvPr/>
        </p:nvSpPr>
        <p:spPr>
          <a:xfrm>
            <a:off x="8329855" y="2428261"/>
            <a:ext cx="16740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23"/>
          <p:cNvSpPr/>
          <p:nvPr/>
        </p:nvSpPr>
        <p:spPr>
          <a:xfrm>
            <a:off x="8554135" y="2428261"/>
            <a:ext cx="16704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4"/>
          <p:cNvSpPr/>
          <p:nvPr/>
        </p:nvSpPr>
        <p:spPr>
          <a:xfrm flipV="1">
            <a:off x="8441455" y="2203621"/>
            <a:ext cx="167400" cy="168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25"/>
          <p:cNvSpPr/>
          <p:nvPr/>
        </p:nvSpPr>
        <p:spPr>
          <a:xfrm>
            <a:off x="6876175" y="2345101"/>
            <a:ext cx="167040" cy="150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26"/>
          <p:cNvSpPr/>
          <p:nvPr/>
        </p:nvSpPr>
        <p:spPr>
          <a:xfrm rot="20776200">
            <a:off x="6735775" y="2356621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7"/>
          <p:cNvSpPr/>
          <p:nvPr/>
        </p:nvSpPr>
        <p:spPr>
          <a:xfrm>
            <a:off x="6652975" y="2495221"/>
            <a:ext cx="16704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28"/>
          <p:cNvSpPr/>
          <p:nvPr/>
        </p:nvSpPr>
        <p:spPr>
          <a:xfrm>
            <a:off x="6876175" y="2495221"/>
            <a:ext cx="16704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29"/>
          <p:cNvSpPr/>
          <p:nvPr/>
        </p:nvSpPr>
        <p:spPr>
          <a:xfrm flipV="1">
            <a:off x="6763495" y="2266981"/>
            <a:ext cx="167400" cy="168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30"/>
          <p:cNvSpPr/>
          <p:nvPr/>
        </p:nvSpPr>
        <p:spPr>
          <a:xfrm rot="3861600">
            <a:off x="7349215" y="2635621"/>
            <a:ext cx="166320" cy="150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1"/>
          <p:cNvSpPr/>
          <p:nvPr/>
        </p:nvSpPr>
        <p:spPr>
          <a:xfrm rot="3037200">
            <a:off x="7195495" y="2533021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32"/>
          <p:cNvSpPr/>
          <p:nvPr/>
        </p:nvSpPr>
        <p:spPr>
          <a:xfrm rot="3861600">
            <a:off x="7117735" y="2498821"/>
            <a:ext cx="166680" cy="1508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33"/>
          <p:cNvSpPr/>
          <p:nvPr/>
        </p:nvSpPr>
        <p:spPr>
          <a:xfrm rot="3861600">
            <a:off x="7213495" y="2700421"/>
            <a:ext cx="166320" cy="150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34"/>
          <p:cNvSpPr/>
          <p:nvPr/>
        </p:nvSpPr>
        <p:spPr>
          <a:xfrm rot="17739600" flipV="1">
            <a:off x="7360375" y="2491981"/>
            <a:ext cx="166320" cy="168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35"/>
          <p:cNvSpPr/>
          <p:nvPr/>
        </p:nvSpPr>
        <p:spPr>
          <a:xfrm rot="9957000">
            <a:off x="7861495" y="2608981"/>
            <a:ext cx="167040" cy="1497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36"/>
          <p:cNvSpPr/>
          <p:nvPr/>
        </p:nvSpPr>
        <p:spPr>
          <a:xfrm rot="9133200">
            <a:off x="7871575" y="2465341"/>
            <a:ext cx="27864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37"/>
          <p:cNvSpPr/>
          <p:nvPr/>
        </p:nvSpPr>
        <p:spPr>
          <a:xfrm rot="9957000">
            <a:off x="8042215" y="2407741"/>
            <a:ext cx="16704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38"/>
          <p:cNvSpPr/>
          <p:nvPr/>
        </p:nvSpPr>
        <p:spPr>
          <a:xfrm rot="9957000">
            <a:off x="7825855" y="2461741"/>
            <a:ext cx="16632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39"/>
          <p:cNvSpPr/>
          <p:nvPr/>
        </p:nvSpPr>
        <p:spPr>
          <a:xfrm rot="11643000" flipV="1">
            <a:off x="7986415" y="2632381"/>
            <a:ext cx="167040" cy="1688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TextShape 40"/>
          <p:cNvSpPr txBox="1"/>
          <p:nvPr/>
        </p:nvSpPr>
        <p:spPr>
          <a:xfrm>
            <a:off x="9123859" y="2348942"/>
            <a:ext cx="1076800" cy="387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6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</a:t>
            </a:r>
            <a:r>
              <a:rPr lang="fr-FR" sz="1600" b="0" i="1" strike="noStrike" spc="-1" baseline="-33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4</a:t>
            </a:r>
            <a:r>
              <a:rPr lang="fr-FR" sz="16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layer 1 ML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68" name="CustomShape 41"/>
          <p:cNvSpPr/>
          <p:nvPr/>
        </p:nvSpPr>
        <p:spPr>
          <a:xfrm rot="3217433">
            <a:off x="5505566" y="2593493"/>
            <a:ext cx="18266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42"/>
          <p:cNvSpPr/>
          <p:nvPr/>
        </p:nvSpPr>
        <p:spPr>
          <a:xfrm rot="3422200">
            <a:off x="5387230" y="1417833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Line 43"/>
          <p:cNvSpPr/>
          <p:nvPr/>
        </p:nvSpPr>
        <p:spPr>
          <a:xfrm flipV="1">
            <a:off x="7042495" y="1864861"/>
            <a:ext cx="335880" cy="392040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44"/>
          <p:cNvSpPr/>
          <p:nvPr/>
        </p:nvSpPr>
        <p:spPr>
          <a:xfrm flipV="1">
            <a:off x="8721535" y="1864861"/>
            <a:ext cx="335880" cy="392040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Line 45"/>
          <p:cNvSpPr/>
          <p:nvPr/>
        </p:nvSpPr>
        <p:spPr>
          <a:xfrm flipV="1">
            <a:off x="7276135" y="2648581"/>
            <a:ext cx="1077120" cy="839880"/>
          </a:xfrm>
          <a:prstGeom prst="line">
            <a:avLst/>
          </a:prstGeom>
          <a:ln w="29160">
            <a:solidFill>
              <a:srgbClr val="0000FF"/>
            </a:solidFill>
            <a:custDash>
              <a:ds d="200000" sp="2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TextShape 46"/>
          <p:cNvSpPr txBox="1"/>
          <p:nvPr/>
        </p:nvSpPr>
        <p:spPr>
          <a:xfrm>
            <a:off x="7945015" y="2863793"/>
            <a:ext cx="1342080" cy="2960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Energy</a:t>
            </a:r>
            <a:r>
              <a:rPr lang="fr-FR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transfer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228224" y="1161227"/>
            <a:ext cx="183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Dupuy et al.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116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Line 1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TextShape 2"/>
          <p:cNvSpPr txBox="1"/>
          <p:nvPr/>
        </p:nvSpPr>
        <p:spPr>
          <a:xfrm>
            <a:off x="319680" y="144000"/>
            <a:ext cx="549648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Introduction : photon-stimulated desorption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CustomShape 3"/>
          <p:cNvSpPr/>
          <p:nvPr/>
        </p:nvSpPr>
        <p:spPr>
          <a:xfrm>
            <a:off x="1656000" y="3691080"/>
            <a:ext cx="3168000" cy="1152000"/>
          </a:xfrm>
          <a:prstGeom prst="rect">
            <a:avLst/>
          </a:prstGeom>
          <a:solidFill>
            <a:srgbClr val="6699CC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4"/>
          <p:cNvSpPr/>
          <p:nvPr/>
        </p:nvSpPr>
        <p:spPr>
          <a:xfrm>
            <a:off x="2090880" y="383868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5"/>
          <p:cNvSpPr/>
          <p:nvPr/>
        </p:nvSpPr>
        <p:spPr>
          <a:xfrm>
            <a:off x="1926720" y="389376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6"/>
          <p:cNvSpPr/>
          <p:nvPr/>
        </p:nvSpPr>
        <p:spPr>
          <a:xfrm>
            <a:off x="1872000" y="383868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7"/>
          <p:cNvSpPr/>
          <p:nvPr/>
        </p:nvSpPr>
        <p:spPr>
          <a:xfrm rot="13807200">
            <a:off x="2460600" y="390564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8"/>
          <p:cNvSpPr/>
          <p:nvPr/>
        </p:nvSpPr>
        <p:spPr>
          <a:xfrm rot="13807200">
            <a:off x="2560320" y="3864960"/>
            <a:ext cx="27288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9"/>
          <p:cNvSpPr/>
          <p:nvPr/>
        </p:nvSpPr>
        <p:spPr>
          <a:xfrm rot="13807200">
            <a:off x="2601000" y="4073760"/>
            <a:ext cx="16380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0"/>
          <p:cNvSpPr/>
          <p:nvPr/>
        </p:nvSpPr>
        <p:spPr>
          <a:xfrm rot="13807200">
            <a:off x="1898640" y="435564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11"/>
          <p:cNvSpPr/>
          <p:nvPr/>
        </p:nvSpPr>
        <p:spPr>
          <a:xfrm rot="13807200">
            <a:off x="1998360" y="4314960"/>
            <a:ext cx="27288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12"/>
          <p:cNvSpPr/>
          <p:nvPr/>
        </p:nvSpPr>
        <p:spPr>
          <a:xfrm rot="13807200">
            <a:off x="2039400" y="452376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13"/>
          <p:cNvSpPr/>
          <p:nvPr/>
        </p:nvSpPr>
        <p:spPr>
          <a:xfrm rot="16972800">
            <a:off x="3091680" y="390492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14"/>
          <p:cNvSpPr/>
          <p:nvPr/>
        </p:nvSpPr>
        <p:spPr>
          <a:xfrm rot="16972800">
            <a:off x="3118680" y="3981600"/>
            <a:ext cx="27216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15"/>
          <p:cNvSpPr/>
          <p:nvPr/>
        </p:nvSpPr>
        <p:spPr>
          <a:xfrm rot="16972800">
            <a:off x="3042360" y="411840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16"/>
          <p:cNvSpPr/>
          <p:nvPr/>
        </p:nvSpPr>
        <p:spPr>
          <a:xfrm rot="8299800">
            <a:off x="2520000" y="458784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17"/>
          <p:cNvSpPr/>
          <p:nvPr/>
        </p:nvSpPr>
        <p:spPr>
          <a:xfrm rot="8299800">
            <a:off x="2475000" y="4378320"/>
            <a:ext cx="27252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18"/>
          <p:cNvSpPr/>
          <p:nvPr/>
        </p:nvSpPr>
        <p:spPr>
          <a:xfrm rot="8299800">
            <a:off x="2683440" y="444204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19"/>
          <p:cNvSpPr/>
          <p:nvPr/>
        </p:nvSpPr>
        <p:spPr>
          <a:xfrm>
            <a:off x="4057560" y="4227120"/>
            <a:ext cx="163440" cy="1468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20"/>
          <p:cNvSpPr/>
          <p:nvPr/>
        </p:nvSpPr>
        <p:spPr>
          <a:xfrm>
            <a:off x="3893760" y="4281840"/>
            <a:ext cx="27252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21"/>
          <p:cNvSpPr/>
          <p:nvPr/>
        </p:nvSpPr>
        <p:spPr>
          <a:xfrm>
            <a:off x="3839040" y="4227120"/>
            <a:ext cx="163440" cy="1468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22"/>
          <p:cNvSpPr/>
          <p:nvPr/>
        </p:nvSpPr>
        <p:spPr>
          <a:xfrm rot="20476200">
            <a:off x="4500360" y="3777120"/>
            <a:ext cx="16380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CustomShape 23"/>
          <p:cNvSpPr/>
          <p:nvPr/>
        </p:nvSpPr>
        <p:spPr>
          <a:xfrm rot="20476200">
            <a:off x="4376160" y="386172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24"/>
          <p:cNvSpPr/>
          <p:nvPr/>
        </p:nvSpPr>
        <p:spPr>
          <a:xfrm rot="20476200">
            <a:off x="4293000" y="3847320"/>
            <a:ext cx="16380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25"/>
          <p:cNvSpPr/>
          <p:nvPr/>
        </p:nvSpPr>
        <p:spPr>
          <a:xfrm rot="3253800">
            <a:off x="4547160" y="453672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26"/>
          <p:cNvSpPr/>
          <p:nvPr/>
        </p:nvSpPr>
        <p:spPr>
          <a:xfrm rot="3253800">
            <a:off x="4339440" y="445752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27"/>
          <p:cNvSpPr/>
          <p:nvPr/>
        </p:nvSpPr>
        <p:spPr>
          <a:xfrm rot="3253800">
            <a:off x="4419360" y="435924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28"/>
          <p:cNvSpPr/>
          <p:nvPr/>
        </p:nvSpPr>
        <p:spPr>
          <a:xfrm rot="1300200">
            <a:off x="3884760" y="383472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29"/>
          <p:cNvSpPr/>
          <p:nvPr/>
        </p:nvSpPr>
        <p:spPr>
          <a:xfrm rot="1300200">
            <a:off x="3688560" y="384156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30"/>
          <p:cNvSpPr/>
          <p:nvPr/>
        </p:nvSpPr>
        <p:spPr>
          <a:xfrm rot="1300200">
            <a:off x="3681720" y="375408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31"/>
          <p:cNvSpPr/>
          <p:nvPr/>
        </p:nvSpPr>
        <p:spPr>
          <a:xfrm>
            <a:off x="1656000" y="4843080"/>
            <a:ext cx="3168000" cy="916920"/>
          </a:xfrm>
          <a:prstGeom prst="rect">
            <a:avLst/>
          </a:prstGeom>
          <a:solidFill>
            <a:srgbClr val="CC33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32"/>
          <p:cNvSpPr/>
          <p:nvPr/>
        </p:nvSpPr>
        <p:spPr>
          <a:xfrm>
            <a:off x="3436560" y="4460040"/>
            <a:ext cx="163440" cy="1468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33"/>
          <p:cNvSpPr/>
          <p:nvPr/>
        </p:nvSpPr>
        <p:spPr>
          <a:xfrm>
            <a:off x="3272760" y="4514760"/>
            <a:ext cx="27252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34"/>
          <p:cNvSpPr/>
          <p:nvPr/>
        </p:nvSpPr>
        <p:spPr>
          <a:xfrm>
            <a:off x="3217680" y="4460040"/>
            <a:ext cx="163440" cy="1468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35"/>
          <p:cNvSpPr/>
          <p:nvPr/>
        </p:nvSpPr>
        <p:spPr>
          <a:xfrm rot="2890200">
            <a:off x="543240" y="2611080"/>
            <a:ext cx="2829600" cy="81072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B3A2C7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36"/>
          <p:cNvSpPr/>
          <p:nvPr/>
        </p:nvSpPr>
        <p:spPr>
          <a:xfrm rot="8397600">
            <a:off x="2908440" y="350820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37"/>
          <p:cNvSpPr/>
          <p:nvPr/>
        </p:nvSpPr>
        <p:spPr>
          <a:xfrm rot="8397600">
            <a:off x="2867400" y="330012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38"/>
          <p:cNvSpPr/>
          <p:nvPr/>
        </p:nvSpPr>
        <p:spPr>
          <a:xfrm rot="8397600">
            <a:off x="3076200" y="336744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9"/>
          <p:cNvSpPr/>
          <p:nvPr/>
        </p:nvSpPr>
        <p:spPr>
          <a:xfrm rot="4617600">
            <a:off x="3679920" y="289800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40"/>
          <p:cNvSpPr/>
          <p:nvPr/>
        </p:nvSpPr>
        <p:spPr>
          <a:xfrm rot="4617600">
            <a:off x="3494880" y="276228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41"/>
          <p:cNvSpPr/>
          <p:nvPr/>
        </p:nvSpPr>
        <p:spPr>
          <a:xfrm rot="1300200">
            <a:off x="2830680" y="273816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42"/>
          <p:cNvSpPr/>
          <p:nvPr/>
        </p:nvSpPr>
        <p:spPr>
          <a:xfrm rot="1300200">
            <a:off x="2902680" y="279144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43"/>
          <p:cNvSpPr/>
          <p:nvPr/>
        </p:nvSpPr>
        <p:spPr>
          <a:xfrm rot="1300200">
            <a:off x="3321000" y="306936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44"/>
          <p:cNvSpPr/>
          <p:nvPr/>
        </p:nvSpPr>
        <p:spPr>
          <a:xfrm rot="1300200">
            <a:off x="3124800" y="307620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45"/>
          <p:cNvSpPr/>
          <p:nvPr/>
        </p:nvSpPr>
        <p:spPr>
          <a:xfrm rot="1300200">
            <a:off x="3117960" y="298872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Line 46"/>
          <p:cNvSpPr/>
          <p:nvPr/>
        </p:nvSpPr>
        <p:spPr>
          <a:xfrm flipV="1">
            <a:off x="3276000" y="1979640"/>
            <a:ext cx="0" cy="864360"/>
          </a:xfrm>
          <a:prstGeom prst="line">
            <a:avLst/>
          </a:prstGeom>
          <a:ln w="18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TextShape 47"/>
          <p:cNvSpPr txBox="1"/>
          <p:nvPr/>
        </p:nvSpPr>
        <p:spPr>
          <a:xfrm>
            <a:off x="87480" y="1152000"/>
            <a:ext cx="887760" cy="898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400" b="1" strike="noStrike" spc="-1" dirty="0">
                <a:solidFill>
                  <a:srgbClr val="99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UV</a:t>
            </a:r>
            <a:endParaRPr lang="fr-F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400" b="1" strike="noStrike" spc="-1" dirty="0">
                <a:solidFill>
                  <a:srgbClr val="99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  <a:endParaRPr lang="fr-F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Shape 48"/>
          <p:cNvSpPr txBox="1"/>
          <p:nvPr/>
        </p:nvSpPr>
        <p:spPr>
          <a:xfrm>
            <a:off x="0" y="4752000"/>
            <a:ext cx="1474920" cy="1109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000" b="0" strike="noStrike" spc="-1" dirty="0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Cold
Substrate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0" strike="noStrike" spc="-1" dirty="0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(10 - 100K)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Shape 49"/>
          <p:cNvSpPr txBox="1"/>
          <p:nvPr/>
        </p:nvSpPr>
        <p:spPr>
          <a:xfrm>
            <a:off x="0" y="3634920"/>
            <a:ext cx="2328480" cy="1211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fr-FR" sz="2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
</a:t>
            </a:r>
            <a:r>
              <a:rPr lang="fr-FR" sz="2200" b="0" strike="noStrike" spc="-1" dirty="0" err="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lang="fr-FR" sz="2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(CO, </a:t>
            </a:r>
            <a:r>
              <a:rPr lang="fr-FR" sz="22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2200" spc="-1" baseline="-25000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
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2200" b="0" strike="noStrike" spc="-1" baseline="-25000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2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200" b="0" strike="noStrike" spc="-1" baseline="-25000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..)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Shape 50"/>
          <p:cNvSpPr txBox="1"/>
          <p:nvPr/>
        </p:nvSpPr>
        <p:spPr>
          <a:xfrm>
            <a:off x="2129400" y="1152000"/>
            <a:ext cx="2354040" cy="770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Photon-</a:t>
            </a:r>
            <a:r>
              <a:rPr lang="fr-FR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stimulated</a:t>
            </a:r>
            <a:r>
              <a:rPr lang="fr-FR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
</a:t>
            </a:r>
            <a:r>
              <a:rPr lang="fr-FR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Line 51"/>
          <p:cNvSpPr/>
          <p:nvPr/>
        </p:nvSpPr>
        <p:spPr>
          <a:xfrm flipV="1">
            <a:off x="4536000" y="1224000"/>
            <a:ext cx="1152000" cy="216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Line 52"/>
          <p:cNvSpPr/>
          <p:nvPr/>
        </p:nvSpPr>
        <p:spPr>
          <a:xfrm>
            <a:off x="4572000" y="1440000"/>
            <a:ext cx="1116000" cy="360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TextShape 53"/>
          <p:cNvSpPr txBox="1"/>
          <p:nvPr/>
        </p:nvSpPr>
        <p:spPr>
          <a:xfrm>
            <a:off x="5292360" y="2124360"/>
            <a:ext cx="4682520" cy="712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Our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approach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: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using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b="1" i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synchrotron radiation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to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study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photodesorption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TextShape 54"/>
          <p:cNvSpPr txBox="1"/>
          <p:nvPr/>
        </p:nvSpPr>
        <p:spPr>
          <a:xfrm>
            <a:off x="5724000" y="1008360"/>
            <a:ext cx="3702240" cy="1023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Accelerators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: vacuum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dynamics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Astrochemistry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</a:t>
            </a:r>
            <a:r>
              <a:rPr lang="fr-FR" sz="2000" b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molecule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indirect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716182"/>
              </p:ext>
            </p:extLst>
          </p:nvPr>
        </p:nvGraphicFramePr>
        <p:xfrm>
          <a:off x="80963" y="266220"/>
          <a:ext cx="6131918" cy="4717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Graph" r:id="rId4" imgW="3744000" imgH="2880000" progId="Origin50.Graph">
                  <p:embed/>
                </p:oleObj>
              </mc:Choice>
              <mc:Fallback>
                <p:oleObj name="Graph" r:id="rId4" imgW="3744000" imgH="2880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963" y="266220"/>
                        <a:ext cx="6131918" cy="4717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947905" y="4334345"/>
            <a:ext cx="353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Combination</a:t>
            </a:r>
            <a:r>
              <a:rPr lang="fr-FR" dirty="0" smtClean="0"/>
              <a:t> of CO + CH</a:t>
            </a:r>
            <a:r>
              <a:rPr lang="fr-FR" baseline="-25000" dirty="0" smtClean="0"/>
              <a:t>4</a:t>
            </a:r>
            <a:r>
              <a:rPr lang="fr-FR" dirty="0" smtClean="0"/>
              <a:t> </a:t>
            </a:r>
            <a:r>
              <a:rPr lang="fr-FR" dirty="0" err="1" smtClean="0"/>
              <a:t>spectra</a:t>
            </a:r>
            <a:endParaRPr lang="fr-FR" dirty="0" smtClean="0"/>
          </a:p>
          <a:p>
            <a:r>
              <a:rPr lang="fr-FR" dirty="0" smtClean="0"/>
              <a:t>→ indirect </a:t>
            </a:r>
            <a:r>
              <a:rPr lang="fr-FR" dirty="0" err="1" smtClean="0"/>
              <a:t>desorption</a:t>
            </a:r>
            <a:r>
              <a:rPr lang="fr-FR" dirty="0" smtClean="0"/>
              <a:t> </a:t>
            </a:r>
            <a:r>
              <a:rPr lang="fr-FR" dirty="0" err="1" smtClean="0"/>
              <a:t>works</a:t>
            </a:r>
            <a:r>
              <a:rPr lang="fr-FR" dirty="0" smtClean="0"/>
              <a:t> as </a:t>
            </a:r>
            <a:r>
              <a:rPr lang="fr-FR" dirty="0" err="1" smtClean="0"/>
              <a:t>well</a:t>
            </a:r>
            <a:endParaRPr lang="en-US" dirty="0"/>
          </a:p>
        </p:txBody>
      </p:sp>
      <p:sp>
        <p:nvSpPr>
          <p:cNvPr id="188" name="CustomShape 5"/>
          <p:cNvSpPr/>
          <p:nvPr/>
        </p:nvSpPr>
        <p:spPr>
          <a:xfrm>
            <a:off x="8554135" y="2277781"/>
            <a:ext cx="167040" cy="150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6"/>
          <p:cNvSpPr/>
          <p:nvPr/>
        </p:nvSpPr>
        <p:spPr>
          <a:xfrm>
            <a:off x="6482695" y="2872861"/>
            <a:ext cx="2518560" cy="1063440"/>
          </a:xfrm>
          <a:prstGeom prst="rect">
            <a:avLst/>
          </a:prstGeom>
          <a:solidFill>
            <a:srgbClr val="99FF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7"/>
          <p:cNvSpPr/>
          <p:nvPr/>
        </p:nvSpPr>
        <p:spPr>
          <a:xfrm rot="19417200">
            <a:off x="6722455" y="295890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8"/>
          <p:cNvSpPr/>
          <p:nvPr/>
        </p:nvSpPr>
        <p:spPr>
          <a:xfrm rot="19417200">
            <a:off x="6587455" y="3058981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9"/>
          <p:cNvSpPr/>
          <p:nvPr/>
        </p:nvSpPr>
        <p:spPr>
          <a:xfrm rot="20776200">
            <a:off x="7288735" y="3013981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10"/>
          <p:cNvSpPr/>
          <p:nvPr/>
        </p:nvSpPr>
        <p:spPr>
          <a:xfrm rot="20776200">
            <a:off x="7126015" y="3053581"/>
            <a:ext cx="27864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11"/>
          <p:cNvSpPr/>
          <p:nvPr/>
        </p:nvSpPr>
        <p:spPr>
          <a:xfrm rot="8691600">
            <a:off x="6809935" y="3560821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12"/>
          <p:cNvSpPr/>
          <p:nvPr/>
        </p:nvSpPr>
        <p:spPr>
          <a:xfrm rot="8691600">
            <a:off x="6947095" y="3462541"/>
            <a:ext cx="27936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13"/>
          <p:cNvSpPr/>
          <p:nvPr/>
        </p:nvSpPr>
        <p:spPr>
          <a:xfrm rot="3951600">
            <a:off x="7640815" y="3533821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14"/>
          <p:cNvSpPr/>
          <p:nvPr/>
        </p:nvSpPr>
        <p:spPr>
          <a:xfrm rot="3951600">
            <a:off x="7571335" y="3379741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15"/>
          <p:cNvSpPr/>
          <p:nvPr/>
        </p:nvSpPr>
        <p:spPr>
          <a:xfrm rot="20776200">
            <a:off x="8670237" y="3313613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16"/>
          <p:cNvSpPr/>
          <p:nvPr/>
        </p:nvSpPr>
        <p:spPr>
          <a:xfrm rot="20776200">
            <a:off x="8506797" y="3353573"/>
            <a:ext cx="278640" cy="2617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CustomShape 17"/>
          <p:cNvSpPr/>
          <p:nvPr/>
        </p:nvSpPr>
        <p:spPr>
          <a:xfrm rot="1815000">
            <a:off x="8063095" y="3299821"/>
            <a:ext cx="27900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18"/>
          <p:cNvSpPr/>
          <p:nvPr/>
        </p:nvSpPr>
        <p:spPr>
          <a:xfrm rot="1815000">
            <a:off x="7917295" y="3215581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TextShape 19"/>
          <p:cNvSpPr txBox="1"/>
          <p:nvPr/>
        </p:nvSpPr>
        <p:spPr>
          <a:xfrm>
            <a:off x="9047874" y="3131993"/>
            <a:ext cx="758160" cy="59773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 </a:t>
            </a:r>
            <a:r>
              <a:rPr lang="en-US" sz="16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</a:p>
          <a:p>
            <a:r>
              <a:rPr lang="fr-FR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 ML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3" name="CustomShape 20"/>
          <p:cNvSpPr/>
          <p:nvPr/>
        </p:nvSpPr>
        <p:spPr>
          <a:xfrm>
            <a:off x="6482695" y="2424661"/>
            <a:ext cx="2518560" cy="448560"/>
          </a:xfrm>
          <a:prstGeom prst="rect">
            <a:avLst/>
          </a:prstGeom>
          <a:solidFill>
            <a:srgbClr val="FF99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21"/>
          <p:cNvSpPr/>
          <p:nvPr/>
        </p:nvSpPr>
        <p:spPr>
          <a:xfrm rot="20776200">
            <a:off x="8413015" y="2289661"/>
            <a:ext cx="278640" cy="26172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22"/>
          <p:cNvSpPr/>
          <p:nvPr/>
        </p:nvSpPr>
        <p:spPr>
          <a:xfrm>
            <a:off x="8329855" y="2428261"/>
            <a:ext cx="16740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23"/>
          <p:cNvSpPr/>
          <p:nvPr/>
        </p:nvSpPr>
        <p:spPr>
          <a:xfrm>
            <a:off x="8554135" y="2428261"/>
            <a:ext cx="16704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24"/>
          <p:cNvSpPr/>
          <p:nvPr/>
        </p:nvSpPr>
        <p:spPr>
          <a:xfrm flipV="1">
            <a:off x="8441455" y="2203621"/>
            <a:ext cx="167400" cy="168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25"/>
          <p:cNvSpPr/>
          <p:nvPr/>
        </p:nvSpPr>
        <p:spPr>
          <a:xfrm>
            <a:off x="6876175" y="2345101"/>
            <a:ext cx="167040" cy="150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26"/>
          <p:cNvSpPr/>
          <p:nvPr/>
        </p:nvSpPr>
        <p:spPr>
          <a:xfrm rot="20776200">
            <a:off x="6735775" y="2356621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7"/>
          <p:cNvSpPr/>
          <p:nvPr/>
        </p:nvSpPr>
        <p:spPr>
          <a:xfrm>
            <a:off x="6652975" y="2495221"/>
            <a:ext cx="16704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28"/>
          <p:cNvSpPr/>
          <p:nvPr/>
        </p:nvSpPr>
        <p:spPr>
          <a:xfrm>
            <a:off x="6876175" y="2495221"/>
            <a:ext cx="16704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29"/>
          <p:cNvSpPr/>
          <p:nvPr/>
        </p:nvSpPr>
        <p:spPr>
          <a:xfrm flipV="1">
            <a:off x="6763495" y="2266981"/>
            <a:ext cx="167400" cy="168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30"/>
          <p:cNvSpPr/>
          <p:nvPr/>
        </p:nvSpPr>
        <p:spPr>
          <a:xfrm rot="3861600">
            <a:off x="7349215" y="2635621"/>
            <a:ext cx="166320" cy="150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31"/>
          <p:cNvSpPr/>
          <p:nvPr/>
        </p:nvSpPr>
        <p:spPr>
          <a:xfrm rot="3037200">
            <a:off x="7195495" y="2533021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32"/>
          <p:cNvSpPr/>
          <p:nvPr/>
        </p:nvSpPr>
        <p:spPr>
          <a:xfrm rot="3861600">
            <a:off x="7117735" y="2498821"/>
            <a:ext cx="166680" cy="1508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33"/>
          <p:cNvSpPr/>
          <p:nvPr/>
        </p:nvSpPr>
        <p:spPr>
          <a:xfrm rot="3861600">
            <a:off x="7213495" y="2700421"/>
            <a:ext cx="166320" cy="150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34"/>
          <p:cNvSpPr/>
          <p:nvPr/>
        </p:nvSpPr>
        <p:spPr>
          <a:xfrm rot="17739600" flipV="1">
            <a:off x="7360375" y="2491981"/>
            <a:ext cx="166320" cy="168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35"/>
          <p:cNvSpPr/>
          <p:nvPr/>
        </p:nvSpPr>
        <p:spPr>
          <a:xfrm rot="9957000">
            <a:off x="7861495" y="2608981"/>
            <a:ext cx="167040" cy="1497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36"/>
          <p:cNvSpPr/>
          <p:nvPr/>
        </p:nvSpPr>
        <p:spPr>
          <a:xfrm rot="9133200">
            <a:off x="7871575" y="2465341"/>
            <a:ext cx="27864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37"/>
          <p:cNvSpPr/>
          <p:nvPr/>
        </p:nvSpPr>
        <p:spPr>
          <a:xfrm rot="9957000">
            <a:off x="8042215" y="2407741"/>
            <a:ext cx="16704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38"/>
          <p:cNvSpPr/>
          <p:nvPr/>
        </p:nvSpPr>
        <p:spPr>
          <a:xfrm rot="9957000">
            <a:off x="7825855" y="2461741"/>
            <a:ext cx="166320" cy="1501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39"/>
          <p:cNvSpPr/>
          <p:nvPr/>
        </p:nvSpPr>
        <p:spPr>
          <a:xfrm rot="11643000" flipV="1">
            <a:off x="7986415" y="2632381"/>
            <a:ext cx="167040" cy="1688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TextShape 40"/>
          <p:cNvSpPr txBox="1"/>
          <p:nvPr/>
        </p:nvSpPr>
        <p:spPr>
          <a:xfrm>
            <a:off x="9123859" y="2348942"/>
            <a:ext cx="1076800" cy="387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6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</a:t>
            </a:r>
            <a:r>
              <a:rPr lang="fr-FR" sz="1600" b="0" i="1" strike="noStrike" spc="-1" baseline="-33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4</a:t>
            </a:r>
            <a:r>
              <a:rPr lang="fr-FR" sz="16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16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layer 1 ML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25" name="CustomShape 41"/>
          <p:cNvSpPr/>
          <p:nvPr/>
        </p:nvSpPr>
        <p:spPr>
          <a:xfrm rot="3217433">
            <a:off x="5505566" y="2593493"/>
            <a:ext cx="18266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42"/>
          <p:cNvSpPr/>
          <p:nvPr/>
        </p:nvSpPr>
        <p:spPr>
          <a:xfrm rot="3422200">
            <a:off x="5387230" y="1417833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Line 43"/>
          <p:cNvSpPr/>
          <p:nvPr/>
        </p:nvSpPr>
        <p:spPr>
          <a:xfrm flipV="1">
            <a:off x="7042495" y="1864861"/>
            <a:ext cx="335880" cy="392040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Line 44"/>
          <p:cNvSpPr/>
          <p:nvPr/>
        </p:nvSpPr>
        <p:spPr>
          <a:xfrm flipV="1">
            <a:off x="8721535" y="1864861"/>
            <a:ext cx="335880" cy="392040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Line 45"/>
          <p:cNvSpPr/>
          <p:nvPr/>
        </p:nvSpPr>
        <p:spPr>
          <a:xfrm flipV="1">
            <a:off x="7276135" y="2648581"/>
            <a:ext cx="1077120" cy="839880"/>
          </a:xfrm>
          <a:prstGeom prst="line">
            <a:avLst/>
          </a:prstGeom>
          <a:ln w="29160">
            <a:solidFill>
              <a:srgbClr val="0000FF"/>
            </a:solidFill>
            <a:custDash>
              <a:ds d="200000" sp="2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TextShape 46"/>
          <p:cNvSpPr txBox="1"/>
          <p:nvPr/>
        </p:nvSpPr>
        <p:spPr>
          <a:xfrm>
            <a:off x="7945015" y="2863793"/>
            <a:ext cx="1342080" cy="2960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Energy</a:t>
            </a:r>
            <a:r>
              <a:rPr lang="fr-FR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transfer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TextShape 48"/>
          <p:cNvSpPr txBox="1"/>
          <p:nvPr/>
        </p:nvSpPr>
        <p:spPr>
          <a:xfrm>
            <a:off x="7439371" y="1261199"/>
            <a:ext cx="2835360" cy="338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Desorption of surface molecules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1630680" y="3277867"/>
            <a:ext cx="1996440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652061" y="3082501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~1.5e-3 mol/ph</a:t>
            </a:r>
            <a:endParaRPr lang="en-US" b="1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472157" y="3555661"/>
            <a:ext cx="0" cy="1359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787721" y="4961620"/>
            <a:ext cx="3368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Compare </a:t>
            </a:r>
            <a:r>
              <a:rPr lang="fr-FR" dirty="0" err="1" smtClean="0"/>
              <a:t>with</a:t>
            </a:r>
            <a:r>
              <a:rPr lang="fr-FR" dirty="0" smtClean="0"/>
              <a:t> N</a:t>
            </a:r>
            <a:r>
              <a:rPr lang="fr-FR" baseline="-25000" dirty="0" smtClean="0"/>
              <a:t>2</a:t>
            </a:r>
            <a:r>
              <a:rPr lang="fr-FR" dirty="0" smtClean="0"/>
              <a:t> indirect</a:t>
            </a:r>
            <a:br>
              <a:rPr lang="fr-FR" dirty="0" smtClean="0"/>
            </a:br>
            <a:r>
              <a:rPr lang="fr-FR" dirty="0" smtClean="0"/>
              <a:t>CO-</a:t>
            </a:r>
            <a:r>
              <a:rPr lang="fr-FR" dirty="0" err="1" smtClean="0"/>
              <a:t>induced</a:t>
            </a:r>
            <a:r>
              <a:rPr lang="fr-FR" dirty="0" smtClean="0"/>
              <a:t> </a:t>
            </a:r>
            <a:r>
              <a:rPr lang="fr-FR" dirty="0" err="1" smtClean="0"/>
              <a:t>desorption</a:t>
            </a:r>
            <a:r>
              <a:rPr lang="fr-FR" dirty="0" smtClean="0"/>
              <a:t> </a:t>
            </a:r>
            <a:r>
              <a:rPr lang="fr-FR" dirty="0" err="1" smtClean="0"/>
              <a:t>efficiency</a:t>
            </a:r>
            <a:r>
              <a:rPr lang="fr-FR" dirty="0" smtClean="0"/>
              <a:t>:</a:t>
            </a:r>
          </a:p>
          <a:p>
            <a:pPr algn="ctr"/>
            <a:r>
              <a:rPr lang="fr-FR" b="1" dirty="0" smtClean="0"/>
              <a:t>~3e-2 mol/ph</a:t>
            </a:r>
            <a:endParaRPr lang="en-US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89766" y="5898612"/>
            <a:ext cx="59143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r>
              <a:rPr lang="fr-FR" dirty="0" smtClean="0"/>
              <a:t> drive the </a:t>
            </a:r>
            <a:r>
              <a:rPr lang="fr-FR" dirty="0" err="1" smtClean="0"/>
              <a:t>efficiency</a:t>
            </a:r>
            <a:r>
              <a:rPr lang="fr-FR" dirty="0" smtClean="0"/>
              <a:t> of indirect </a:t>
            </a:r>
            <a:r>
              <a:rPr lang="fr-FR" dirty="0" err="1" smtClean="0"/>
              <a:t>desorption</a:t>
            </a:r>
            <a:r>
              <a:rPr lang="fr-FR" dirty="0" smtClean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Binding </a:t>
            </a:r>
            <a:r>
              <a:rPr lang="fr-FR" dirty="0" err="1" smtClean="0"/>
              <a:t>energy</a:t>
            </a:r>
            <a:r>
              <a:rPr lang="fr-FR" dirty="0" smtClean="0"/>
              <a:t>: </a:t>
            </a:r>
            <a:r>
              <a:rPr lang="fr-FR" dirty="0" err="1" smtClean="0"/>
              <a:t>unlikely</a:t>
            </a:r>
            <a:r>
              <a:rPr lang="fr-FR" dirty="0" smtClean="0"/>
              <a:t> (all ~100 </a:t>
            </a:r>
            <a:r>
              <a:rPr lang="fr-FR" dirty="0" err="1" smtClean="0"/>
              <a:t>meV</a:t>
            </a:r>
            <a:r>
              <a:rPr lang="fr-FR" dirty="0" smtClean="0"/>
              <a:t>)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Mass </a:t>
            </a:r>
            <a:r>
              <a:rPr lang="fr-FR" dirty="0" err="1" smtClean="0"/>
              <a:t>mismatch</a:t>
            </a:r>
            <a:r>
              <a:rPr lang="fr-FR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Intra-</a:t>
            </a:r>
            <a:r>
              <a:rPr lang="fr-FR" dirty="0" err="1" smtClean="0"/>
              <a:t>molecular</a:t>
            </a:r>
            <a:r>
              <a:rPr lang="fr-FR" dirty="0" smtClean="0"/>
              <a:t> relaxation?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Inter-</a:t>
            </a:r>
            <a:r>
              <a:rPr lang="fr-FR" dirty="0" err="1" smtClean="0"/>
              <a:t>molecular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transfer</a:t>
            </a:r>
            <a:r>
              <a:rPr lang="fr-FR" dirty="0" smtClean="0"/>
              <a:t>? </a:t>
            </a:r>
            <a:endParaRPr lang="en-US" dirty="0"/>
          </a:p>
        </p:txBody>
      </p:sp>
      <p:sp>
        <p:nvSpPr>
          <p:cNvPr id="13" name="Accolade fermante 12"/>
          <p:cNvSpPr/>
          <p:nvPr/>
        </p:nvSpPr>
        <p:spPr>
          <a:xfrm>
            <a:off x="4271674" y="6285732"/>
            <a:ext cx="305040" cy="102870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4686181" y="6622291"/>
            <a:ext cx="240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Much </a:t>
            </a:r>
            <a:r>
              <a:rPr lang="fr-FR" dirty="0" err="1" smtClean="0"/>
              <a:t>left</a:t>
            </a:r>
            <a:r>
              <a:rPr lang="fr-FR" dirty="0" smtClean="0"/>
              <a:t> to </a:t>
            </a:r>
            <a:r>
              <a:rPr lang="fr-FR" dirty="0" err="1" smtClean="0"/>
              <a:t>investigate</a:t>
            </a:r>
            <a:endParaRPr lang="en-US" dirty="0"/>
          </a:p>
        </p:txBody>
      </p:sp>
      <p:sp>
        <p:nvSpPr>
          <p:cNvPr id="56" name="ZoneTexte 55"/>
          <p:cNvSpPr txBox="1"/>
          <p:nvPr/>
        </p:nvSpPr>
        <p:spPr>
          <a:xfrm>
            <a:off x="1228224" y="1161227"/>
            <a:ext cx="183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Dupuy et al.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0968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Desorption</a:t>
            </a:r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mechanisms</a:t>
            </a:r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fr-FR" sz="2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summary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ZoneTexte 1"/>
          <p:cNvSpPr txBox="1"/>
          <p:nvPr/>
        </p:nvSpPr>
        <p:spPr>
          <a:xfrm>
            <a:off x="152400" y="830580"/>
            <a:ext cx="9763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Desorption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initiated</a:t>
            </a:r>
            <a:r>
              <a:rPr lang="fr-FR" dirty="0" smtClean="0"/>
              <a:t> by an </a:t>
            </a:r>
            <a:r>
              <a:rPr lang="fr-FR" b="1" dirty="0" err="1" smtClean="0"/>
              <a:t>electronic</a:t>
            </a:r>
            <a:r>
              <a:rPr lang="fr-FR" b="1" dirty="0" smtClean="0"/>
              <a:t> transition </a:t>
            </a:r>
            <a:r>
              <a:rPr lang="fr-FR" dirty="0" smtClean="0"/>
              <a:t>(→ information </a:t>
            </a:r>
            <a:r>
              <a:rPr lang="fr-FR" dirty="0" err="1" smtClean="0"/>
              <a:t>brought</a:t>
            </a:r>
            <a:r>
              <a:rPr lang="fr-FR" dirty="0" smtClean="0"/>
              <a:t> by synchrotron radiation)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Mechanism</a:t>
            </a:r>
            <a:r>
              <a:rPr lang="fr-FR" dirty="0" smtClean="0"/>
              <a:t> of conversion of </a:t>
            </a:r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to </a:t>
            </a:r>
            <a:r>
              <a:rPr lang="fr-FR" dirty="0" err="1" smtClean="0"/>
              <a:t>desorption</a:t>
            </a:r>
            <a:r>
              <a:rPr lang="fr-FR" dirty="0" smtClean="0"/>
              <a:t>?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609600" y="1790700"/>
            <a:ext cx="84873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The </a:t>
            </a:r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to </a:t>
            </a:r>
            <a:r>
              <a:rPr lang="fr-FR" b="1" dirty="0" err="1" smtClean="0"/>
              <a:t>dissociate</a:t>
            </a:r>
            <a:r>
              <a:rPr lang="fr-FR" dirty="0" smtClean="0"/>
              <a:t> the </a:t>
            </a:r>
            <a:r>
              <a:rPr lang="fr-FR" dirty="0" err="1" smtClean="0"/>
              <a:t>molecule</a:t>
            </a:r>
            <a:r>
              <a:rPr lang="fr-FR" dirty="0" smtClean="0"/>
              <a:t> if the </a:t>
            </a:r>
            <a:r>
              <a:rPr lang="fr-FR" dirty="0" err="1" smtClean="0"/>
              <a:t>electronic</a:t>
            </a:r>
            <a:r>
              <a:rPr lang="fr-FR" dirty="0" smtClean="0"/>
              <a:t> state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dissociative (</a:t>
            </a:r>
            <a:r>
              <a:rPr lang="fr-FR" dirty="0" err="1" smtClean="0"/>
              <a:t>e.g</a:t>
            </a:r>
            <a:r>
              <a:rPr lang="fr-FR" dirty="0" smtClean="0"/>
              <a:t>. for CH</a:t>
            </a:r>
            <a:r>
              <a:rPr lang="fr-FR" baseline="-25000" dirty="0" smtClean="0"/>
              <a:t>4</a:t>
            </a:r>
            <a:r>
              <a:rPr lang="fr-F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Recombination</a:t>
            </a:r>
            <a:r>
              <a:rPr lang="fr-FR" dirty="0" smtClean="0"/>
              <a:t> </a:t>
            </a:r>
            <a:r>
              <a:rPr lang="fr-FR" dirty="0" err="1" smtClean="0"/>
              <a:t>creates</a:t>
            </a:r>
            <a:r>
              <a:rPr lang="fr-FR" dirty="0" smtClean="0"/>
              <a:t> a « hot » </a:t>
            </a:r>
            <a:br>
              <a:rPr lang="fr-FR" dirty="0" smtClean="0"/>
            </a:br>
            <a:r>
              <a:rPr lang="fr-FR" dirty="0" err="1" smtClean="0"/>
              <a:t>molecule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desorb</a:t>
            </a:r>
            <a:endParaRPr lang="fr-FR" dirty="0" smtClean="0"/>
          </a:p>
          <a:p>
            <a:pPr lvl="1"/>
            <a:endParaRPr lang="fr-F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Energetic</a:t>
            </a:r>
            <a:r>
              <a:rPr lang="fr-FR" dirty="0" smtClean="0"/>
              <a:t> H </a:t>
            </a:r>
            <a:r>
              <a:rPr lang="fr-FR" dirty="0" err="1" smtClean="0"/>
              <a:t>atoms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kick out</a:t>
            </a:r>
            <a:br>
              <a:rPr lang="fr-FR" dirty="0" smtClean="0"/>
            </a:b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molecules</a:t>
            </a:r>
            <a:endParaRPr lang="fr-F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2" name="ZoneTexte 151"/>
          <p:cNvSpPr txBox="1"/>
          <p:nvPr/>
        </p:nvSpPr>
        <p:spPr>
          <a:xfrm>
            <a:off x="609600" y="4297402"/>
            <a:ext cx="791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For non-dissociative </a:t>
            </a:r>
            <a:r>
              <a:rPr lang="fr-FR" dirty="0" err="1" smtClean="0"/>
              <a:t>molecules</a:t>
            </a:r>
            <a:r>
              <a:rPr lang="fr-FR" dirty="0" smtClean="0"/>
              <a:t> (N</a:t>
            </a:r>
            <a:r>
              <a:rPr lang="fr-FR" baseline="-25000" dirty="0" smtClean="0"/>
              <a:t>2</a:t>
            </a:r>
            <a:r>
              <a:rPr lang="fr-FR" dirty="0" smtClean="0"/>
              <a:t>, CO) the exact </a:t>
            </a:r>
            <a:r>
              <a:rPr lang="fr-FR" dirty="0" err="1" smtClean="0"/>
              <a:t>mechanism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elucidated</a:t>
            </a:r>
            <a:r>
              <a:rPr lang="fr-FR" dirty="0" smtClean="0"/>
              <a:t>. </a:t>
            </a:r>
            <a:br>
              <a:rPr lang="fr-FR" dirty="0" smtClean="0"/>
            </a:br>
            <a:r>
              <a:rPr lang="fr-FR" dirty="0" err="1" smtClean="0"/>
              <a:t>Calculations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help (</a:t>
            </a:r>
            <a:r>
              <a:rPr lang="fr-FR" dirty="0" err="1" smtClean="0"/>
              <a:t>e.g</a:t>
            </a:r>
            <a:r>
              <a:rPr lang="fr-FR" dirty="0" smtClean="0"/>
              <a:t>. Van </a:t>
            </a:r>
            <a:r>
              <a:rPr lang="fr-FR" dirty="0" err="1" smtClean="0"/>
              <a:t>Hemert</a:t>
            </a:r>
            <a:r>
              <a:rPr lang="fr-FR" dirty="0" smtClean="0"/>
              <a:t> et al. 2015). </a:t>
            </a:r>
            <a:endParaRPr lang="en-US" dirty="0"/>
          </a:p>
        </p:txBody>
      </p:sp>
      <p:sp>
        <p:nvSpPr>
          <p:cNvPr id="153" name="ZoneTexte 152"/>
          <p:cNvSpPr txBox="1"/>
          <p:nvPr/>
        </p:nvSpPr>
        <p:spPr>
          <a:xfrm>
            <a:off x="152400" y="4948741"/>
            <a:ext cx="7687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Desorption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b="1" dirty="0" smtClean="0"/>
              <a:t>indirect </a:t>
            </a:r>
            <a:r>
              <a:rPr lang="fr-FR" dirty="0"/>
              <a:t>(→ information </a:t>
            </a:r>
            <a:r>
              <a:rPr lang="fr-FR" dirty="0" err="1"/>
              <a:t>brought</a:t>
            </a:r>
            <a:r>
              <a:rPr lang="fr-FR" dirty="0"/>
              <a:t> by synchrotron radiation)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b="1" dirty="0"/>
          </a:p>
        </p:txBody>
      </p:sp>
      <p:sp>
        <p:nvSpPr>
          <p:cNvPr id="154" name="CustomShape 6"/>
          <p:cNvSpPr/>
          <p:nvPr/>
        </p:nvSpPr>
        <p:spPr>
          <a:xfrm>
            <a:off x="4373269" y="6334526"/>
            <a:ext cx="2518560" cy="1063440"/>
          </a:xfrm>
          <a:prstGeom prst="rect">
            <a:avLst/>
          </a:prstGeom>
          <a:solidFill>
            <a:srgbClr val="99FF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7"/>
          <p:cNvSpPr/>
          <p:nvPr/>
        </p:nvSpPr>
        <p:spPr>
          <a:xfrm rot="19417200">
            <a:off x="4613029" y="6420566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8"/>
          <p:cNvSpPr/>
          <p:nvPr/>
        </p:nvSpPr>
        <p:spPr>
          <a:xfrm rot="19417200">
            <a:off x="4478029" y="6520646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9"/>
          <p:cNvSpPr/>
          <p:nvPr/>
        </p:nvSpPr>
        <p:spPr>
          <a:xfrm rot="20776200">
            <a:off x="5179309" y="6475646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10"/>
          <p:cNvSpPr/>
          <p:nvPr/>
        </p:nvSpPr>
        <p:spPr>
          <a:xfrm rot="20776200">
            <a:off x="5016589" y="6515246"/>
            <a:ext cx="27864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11"/>
          <p:cNvSpPr/>
          <p:nvPr/>
        </p:nvSpPr>
        <p:spPr>
          <a:xfrm rot="8691600">
            <a:off x="4700509" y="7022486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12"/>
          <p:cNvSpPr/>
          <p:nvPr/>
        </p:nvSpPr>
        <p:spPr>
          <a:xfrm rot="8691600">
            <a:off x="4837669" y="6924206"/>
            <a:ext cx="27936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13"/>
          <p:cNvSpPr/>
          <p:nvPr/>
        </p:nvSpPr>
        <p:spPr>
          <a:xfrm rot="3951600">
            <a:off x="5355815" y="7047324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14"/>
          <p:cNvSpPr/>
          <p:nvPr/>
        </p:nvSpPr>
        <p:spPr>
          <a:xfrm rot="3951600">
            <a:off x="5286335" y="6893244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15"/>
          <p:cNvSpPr/>
          <p:nvPr/>
        </p:nvSpPr>
        <p:spPr>
          <a:xfrm rot="20776200">
            <a:off x="6133189" y="6658809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16"/>
          <p:cNvSpPr/>
          <p:nvPr/>
        </p:nvSpPr>
        <p:spPr>
          <a:xfrm rot="20776200">
            <a:off x="5969749" y="6698769"/>
            <a:ext cx="278640" cy="2617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17"/>
          <p:cNvSpPr/>
          <p:nvPr/>
        </p:nvSpPr>
        <p:spPr>
          <a:xfrm rot="1815000">
            <a:off x="5894791" y="7083453"/>
            <a:ext cx="27900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18"/>
          <p:cNvSpPr/>
          <p:nvPr/>
        </p:nvSpPr>
        <p:spPr>
          <a:xfrm rot="1815000">
            <a:off x="5748991" y="6999213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TextShape 19"/>
          <p:cNvSpPr txBox="1"/>
          <p:nvPr/>
        </p:nvSpPr>
        <p:spPr>
          <a:xfrm>
            <a:off x="7020526" y="6558894"/>
            <a:ext cx="827640" cy="61470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8" name="CustomShape 20"/>
          <p:cNvSpPr/>
          <p:nvPr/>
        </p:nvSpPr>
        <p:spPr>
          <a:xfrm>
            <a:off x="4373269" y="5886326"/>
            <a:ext cx="2518560" cy="4485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21"/>
          <p:cNvSpPr/>
          <p:nvPr/>
        </p:nvSpPr>
        <p:spPr>
          <a:xfrm rot="20776200">
            <a:off x="4487889" y="5984732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TextShape 38"/>
          <p:cNvSpPr txBox="1"/>
          <p:nvPr/>
        </p:nvSpPr>
        <p:spPr>
          <a:xfrm>
            <a:off x="6999529" y="5772741"/>
            <a:ext cx="1014669" cy="59801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lang="fr-FR" b="0" i="1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fr-FR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layer 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71" name="CustomShape 21"/>
          <p:cNvSpPr/>
          <p:nvPr/>
        </p:nvSpPr>
        <p:spPr>
          <a:xfrm rot="20776200">
            <a:off x="4620549" y="5884973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21"/>
          <p:cNvSpPr/>
          <p:nvPr/>
        </p:nvSpPr>
        <p:spPr>
          <a:xfrm rot="20776200">
            <a:off x="4971760" y="5973975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21"/>
          <p:cNvSpPr/>
          <p:nvPr/>
        </p:nvSpPr>
        <p:spPr>
          <a:xfrm rot="20776200">
            <a:off x="5079636" y="6027298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21"/>
          <p:cNvSpPr/>
          <p:nvPr/>
        </p:nvSpPr>
        <p:spPr>
          <a:xfrm rot="20776200">
            <a:off x="5479084" y="5937880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21"/>
          <p:cNvSpPr/>
          <p:nvPr/>
        </p:nvSpPr>
        <p:spPr>
          <a:xfrm rot="20776200">
            <a:off x="5628307" y="5922656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21"/>
          <p:cNvSpPr/>
          <p:nvPr/>
        </p:nvSpPr>
        <p:spPr>
          <a:xfrm rot="20776200">
            <a:off x="5956980" y="5869257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21"/>
          <p:cNvSpPr/>
          <p:nvPr/>
        </p:nvSpPr>
        <p:spPr>
          <a:xfrm rot="20776200">
            <a:off x="6089640" y="5769498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21"/>
          <p:cNvSpPr/>
          <p:nvPr/>
        </p:nvSpPr>
        <p:spPr>
          <a:xfrm rot="20776200">
            <a:off x="6367308" y="6019777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21"/>
          <p:cNvSpPr/>
          <p:nvPr/>
        </p:nvSpPr>
        <p:spPr>
          <a:xfrm rot="20776200">
            <a:off x="6541880" y="6133078"/>
            <a:ext cx="278640" cy="261720"/>
          </a:xfrm>
          <a:prstGeom prst="ellipse">
            <a:avLst/>
          </a:prstGeom>
          <a:gradFill>
            <a:gsLst>
              <a:gs pos="31000">
                <a:srgbClr val="E5E02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/>
          </a:gra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13"/>
          <p:cNvSpPr/>
          <p:nvPr/>
        </p:nvSpPr>
        <p:spPr>
          <a:xfrm rot="3951600">
            <a:off x="6507528" y="7065119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14"/>
          <p:cNvSpPr/>
          <p:nvPr/>
        </p:nvSpPr>
        <p:spPr>
          <a:xfrm rot="3951600">
            <a:off x="6438048" y="6911039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40"/>
          <p:cNvSpPr/>
          <p:nvPr/>
        </p:nvSpPr>
        <p:spPr>
          <a:xfrm rot="2890200">
            <a:off x="3308218" y="6208339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Line 45"/>
          <p:cNvSpPr/>
          <p:nvPr/>
        </p:nvSpPr>
        <p:spPr>
          <a:xfrm flipV="1">
            <a:off x="5056973" y="6103750"/>
            <a:ext cx="1064454" cy="893829"/>
          </a:xfrm>
          <a:prstGeom prst="line">
            <a:avLst/>
          </a:prstGeom>
          <a:ln w="29160">
            <a:solidFill>
              <a:srgbClr val="0000FF"/>
            </a:solidFill>
            <a:custDash>
              <a:ds d="200000" sp="2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184" name="Connecteur droit avec flèche 183"/>
          <p:cNvCxnSpPr/>
          <p:nvPr/>
        </p:nvCxnSpPr>
        <p:spPr>
          <a:xfrm flipV="1">
            <a:off x="6395359" y="5444651"/>
            <a:ext cx="427707" cy="2947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Shape 46"/>
          <p:cNvSpPr txBox="1"/>
          <p:nvPr/>
        </p:nvSpPr>
        <p:spPr>
          <a:xfrm>
            <a:off x="5632549" y="6373928"/>
            <a:ext cx="1342080" cy="2960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Energy</a:t>
            </a:r>
            <a:r>
              <a:rPr lang="fr-FR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400" b="0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transfer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6888" y="5585082"/>
            <a:ext cx="2365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Parameters</a:t>
            </a:r>
            <a:r>
              <a:rPr lang="fr-FR" dirty="0" smtClean="0"/>
              <a:t> </a:t>
            </a:r>
            <a:r>
              <a:rPr lang="fr-FR" dirty="0" err="1" smtClean="0"/>
              <a:t>driving</a:t>
            </a:r>
            <a:r>
              <a:rPr lang="fr-FR" dirty="0" smtClean="0"/>
              <a:t> the </a:t>
            </a:r>
            <a:br>
              <a:rPr lang="fr-FR" dirty="0" smtClean="0"/>
            </a:br>
            <a:r>
              <a:rPr lang="fr-FR" dirty="0" err="1" smtClean="0"/>
              <a:t>efficiency</a:t>
            </a:r>
            <a:r>
              <a:rPr lang="fr-FR" dirty="0" smtClean="0"/>
              <a:t>? </a:t>
            </a:r>
            <a:endParaRPr lang="en-US" dirty="0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861771" y="6254273"/>
            <a:ext cx="0" cy="3157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240022" y="6654134"/>
            <a:ext cx="11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 </a:t>
            </a:r>
            <a:r>
              <a:rPr lang="fr-FR" dirty="0" err="1" smtClean="0"/>
              <a:t>project</a:t>
            </a:r>
            <a:r>
              <a:rPr lang="fr-FR" dirty="0" smtClean="0"/>
              <a:t>!</a:t>
            </a:r>
            <a:endParaRPr lang="en-US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188" y="2141220"/>
            <a:ext cx="4835070" cy="22563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09160" y="2141220"/>
            <a:ext cx="1631069" cy="297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09160" y="2651760"/>
            <a:ext cx="307496" cy="134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954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 to </a:t>
            </a:r>
            <a:r>
              <a:rPr lang="fr-FR" sz="2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astrophysics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ZoneTexte 2"/>
          <p:cNvSpPr txBox="1"/>
          <p:nvPr/>
        </p:nvSpPr>
        <p:spPr>
          <a:xfrm>
            <a:off x="31047" y="737233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UV </a:t>
            </a:r>
            <a:r>
              <a:rPr lang="fr-FR" sz="2000" b="1" dirty="0" err="1" smtClean="0"/>
              <a:t>fields</a:t>
            </a:r>
            <a:r>
              <a:rPr lang="fr-FR" sz="2000" b="1" dirty="0" smtClean="0"/>
              <a:t> in the ISM</a:t>
            </a:r>
            <a:endParaRPr lang="en-US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59584" y="1117713"/>
            <a:ext cx="347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 the case of </a:t>
            </a:r>
            <a:r>
              <a:rPr lang="fr-FR" dirty="0" err="1" smtClean="0"/>
              <a:t>protoplanetary</a:t>
            </a:r>
            <a:r>
              <a:rPr lang="fr-FR" dirty="0" smtClean="0"/>
              <a:t> </a:t>
            </a:r>
            <a:r>
              <a:rPr lang="fr-FR" dirty="0" err="1" smtClean="0"/>
              <a:t>disks</a:t>
            </a:r>
            <a:r>
              <a:rPr lang="fr-FR" dirty="0" smtClean="0"/>
              <a:t>: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30984" y="1501912"/>
            <a:ext cx="420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Spectrum of the </a:t>
            </a:r>
            <a:r>
              <a:rPr lang="fr-FR" dirty="0" err="1" smtClean="0"/>
              <a:t>stellar</a:t>
            </a:r>
            <a:r>
              <a:rPr lang="fr-FR" dirty="0" smtClean="0"/>
              <a:t> radiation (TW </a:t>
            </a:r>
            <a:r>
              <a:rPr lang="fr-FR" dirty="0" err="1" smtClean="0"/>
              <a:t>Hya</a:t>
            </a:r>
            <a:r>
              <a:rPr lang="fr-FR" dirty="0" smtClean="0"/>
              <a:t>):</a:t>
            </a:r>
            <a:endParaRPr lang="en-US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336100"/>
              </p:ext>
            </p:extLst>
          </p:nvPr>
        </p:nvGraphicFramePr>
        <p:xfrm>
          <a:off x="-136894" y="1545695"/>
          <a:ext cx="4224193" cy="295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0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36894" y="1545695"/>
                        <a:ext cx="4224193" cy="295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" name="ZoneTexte 185"/>
          <p:cNvSpPr txBox="1"/>
          <p:nvPr/>
        </p:nvSpPr>
        <p:spPr>
          <a:xfrm>
            <a:off x="30996" y="4285328"/>
            <a:ext cx="325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External</a:t>
            </a:r>
            <a:r>
              <a:rPr lang="fr-FR" dirty="0" smtClean="0"/>
              <a:t> radiation: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InterStellar</a:t>
            </a:r>
            <a:r>
              <a:rPr lang="fr-FR" dirty="0" smtClean="0"/>
              <a:t> </a:t>
            </a:r>
            <a:r>
              <a:rPr lang="fr-FR" dirty="0" smtClean="0"/>
              <a:t>Radiation Field (ISRF)</a:t>
            </a:r>
            <a:endParaRPr lang="en-US" dirty="0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426514"/>
              </p:ext>
            </p:extLst>
          </p:nvPr>
        </p:nvGraphicFramePr>
        <p:xfrm>
          <a:off x="-135890" y="4678234"/>
          <a:ext cx="4264912" cy="2979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1" name="Graph" r:id="rId6" imgW="4154400" imgH="2901600" progId="Origin50.Graph">
                  <p:embed/>
                </p:oleObj>
              </mc:Choice>
              <mc:Fallback>
                <p:oleObj name="Graph" r:id="rId6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35890" y="4678234"/>
                        <a:ext cx="4264912" cy="2979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cteur droit avec flèche 9"/>
          <p:cNvCxnSpPr/>
          <p:nvPr/>
        </p:nvCxnSpPr>
        <p:spPr>
          <a:xfrm flipV="1">
            <a:off x="2125004" y="2290711"/>
            <a:ext cx="452583" cy="160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613874" y="2081399"/>
            <a:ext cx="57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Ly-</a:t>
            </a:r>
            <a:r>
              <a:rPr lang="el-GR" dirty="0" smtClean="0"/>
              <a:t>α</a:t>
            </a:r>
            <a:endParaRPr lang="en-US" dirty="0"/>
          </a:p>
        </p:txBody>
      </p:sp>
      <p:graphicFrame>
        <p:nvGraphicFramePr>
          <p:cNvPr id="187" name="Objet 1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780215"/>
              </p:ext>
            </p:extLst>
          </p:nvPr>
        </p:nvGraphicFramePr>
        <p:xfrm>
          <a:off x="3793388" y="1673705"/>
          <a:ext cx="3991890" cy="2788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2" name="Graph" r:id="rId8" imgW="4154400" imgH="2901600" progId="Origin50.Graph">
                  <p:embed/>
                </p:oleObj>
              </mc:Choice>
              <mc:Fallback>
                <p:oleObj name="Graph" r:id="rId8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93388" y="1673705"/>
                        <a:ext cx="3991890" cy="2788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5340236" y="1501912"/>
            <a:ext cx="89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Pure N</a:t>
            </a:r>
            <a:r>
              <a:rPr lang="fr-FR" baseline="-25000" dirty="0" smtClean="0"/>
              <a:t>2</a:t>
            </a:r>
            <a:endParaRPr lang="en-US" baseline="-25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401342" y="2501708"/>
            <a:ext cx="259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Stellar</a:t>
            </a:r>
            <a:r>
              <a:rPr lang="fr-FR" dirty="0" smtClean="0"/>
              <a:t>    7e-3 </a:t>
            </a:r>
            <a:r>
              <a:rPr lang="fr-FR" dirty="0" smtClean="0"/>
              <a:t>mol/photon</a:t>
            </a:r>
            <a:endParaRPr lang="en-US" dirty="0"/>
          </a:p>
        </p:txBody>
      </p:sp>
      <p:sp>
        <p:nvSpPr>
          <p:cNvPr id="188" name="ZoneTexte 187"/>
          <p:cNvSpPr txBox="1"/>
          <p:nvPr/>
        </p:nvSpPr>
        <p:spPr>
          <a:xfrm>
            <a:off x="7594089" y="1358024"/>
            <a:ext cx="2180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/>
              <a:t>« </a:t>
            </a:r>
            <a:r>
              <a:rPr lang="fr-FR" sz="2000" b="1" dirty="0" err="1" smtClean="0"/>
              <a:t>Average</a:t>
            </a:r>
            <a:r>
              <a:rPr lang="fr-FR" sz="2000" b="1" dirty="0" smtClean="0"/>
              <a:t> » </a:t>
            </a:r>
            <a:r>
              <a:rPr lang="fr-FR" sz="2000" b="1" dirty="0" err="1" smtClean="0"/>
              <a:t>yields</a:t>
            </a:r>
            <a:endParaRPr lang="fr-FR" sz="2000" b="1" dirty="0" smtClean="0"/>
          </a:p>
        </p:txBody>
      </p:sp>
      <p:sp>
        <p:nvSpPr>
          <p:cNvPr id="189" name="ZoneTexte 188"/>
          <p:cNvSpPr txBox="1"/>
          <p:nvPr/>
        </p:nvSpPr>
        <p:spPr>
          <a:xfrm>
            <a:off x="7401342" y="2829179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ISRF        2e-2 </a:t>
            </a:r>
            <a:r>
              <a:rPr lang="fr-FR" dirty="0" smtClean="0"/>
              <a:t>mol/photon</a:t>
            </a:r>
            <a:endParaRPr lang="en-US" dirty="0"/>
          </a:p>
        </p:txBody>
      </p:sp>
      <p:sp>
        <p:nvSpPr>
          <p:cNvPr id="190" name="ZoneTexte 189"/>
          <p:cNvSpPr txBox="1"/>
          <p:nvPr/>
        </p:nvSpPr>
        <p:spPr>
          <a:xfrm>
            <a:off x="5252391" y="4496335"/>
            <a:ext cx="10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</a:t>
            </a:r>
            <a:r>
              <a:rPr lang="fr-FR" baseline="-25000" dirty="0" smtClean="0"/>
              <a:t>2</a:t>
            </a:r>
            <a:r>
              <a:rPr lang="fr-FR" dirty="0" smtClean="0"/>
              <a:t> on CO</a:t>
            </a:r>
            <a:endParaRPr lang="en-US" baseline="-25000" dirty="0"/>
          </a:p>
        </p:txBody>
      </p:sp>
      <p:sp>
        <p:nvSpPr>
          <p:cNvPr id="191" name="ZoneTexte 190"/>
          <p:cNvSpPr txBox="1"/>
          <p:nvPr/>
        </p:nvSpPr>
        <p:spPr>
          <a:xfrm>
            <a:off x="7321037" y="5829916"/>
            <a:ext cx="259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Stellar</a:t>
            </a:r>
            <a:r>
              <a:rPr lang="fr-FR" dirty="0" smtClean="0"/>
              <a:t>    9e-3 </a:t>
            </a:r>
            <a:r>
              <a:rPr lang="fr-FR" dirty="0" smtClean="0"/>
              <a:t>mol/photon</a:t>
            </a:r>
            <a:endParaRPr lang="en-US" dirty="0"/>
          </a:p>
        </p:txBody>
      </p:sp>
      <p:sp>
        <p:nvSpPr>
          <p:cNvPr id="192" name="ZoneTexte 191"/>
          <p:cNvSpPr txBox="1"/>
          <p:nvPr/>
        </p:nvSpPr>
        <p:spPr>
          <a:xfrm>
            <a:off x="7322162" y="6157387"/>
            <a:ext cx="278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ISRF        2.2e-2 </a:t>
            </a:r>
            <a:r>
              <a:rPr lang="fr-FR" dirty="0" smtClean="0"/>
              <a:t>mol/photon</a:t>
            </a:r>
            <a:endParaRPr lang="en-US" dirty="0"/>
          </a:p>
        </p:txBody>
      </p:sp>
      <p:graphicFrame>
        <p:nvGraphicFramePr>
          <p:cNvPr id="193" name="Objet 1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256864"/>
              </p:ext>
            </p:extLst>
          </p:nvPr>
        </p:nvGraphicFramePr>
        <p:xfrm>
          <a:off x="3794989" y="4683094"/>
          <a:ext cx="3990289" cy="2787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3" name="Graph" r:id="rId10" imgW="4154400" imgH="2901600" progId="Origin50.Graph">
                  <p:embed/>
                </p:oleObj>
              </mc:Choice>
              <mc:Fallback>
                <p:oleObj name="Graph" r:id="rId10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94989" y="4683094"/>
                        <a:ext cx="3990289" cy="2787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561779" y="3687745"/>
            <a:ext cx="2015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Johns-</a:t>
            </a:r>
            <a:r>
              <a:rPr lang="fr-FR" sz="1600" dirty="0" err="1" smtClean="0"/>
              <a:t>Krull</a:t>
            </a:r>
            <a:r>
              <a:rPr lang="fr-FR" sz="1600" dirty="0" smtClean="0"/>
              <a:t> et al. 2007</a:t>
            </a:r>
            <a:endParaRPr lang="en-US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25835" y="6805001"/>
            <a:ext cx="1680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Mathis et al. 1983</a:t>
            </a:r>
            <a:endParaRPr lang="en-US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3527559" y="3861913"/>
            <a:ext cx="609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 smtClean="0"/>
              <a:t>x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0160161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8110086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SPICES @ SEXTANTS </a:t>
            </a:r>
            <a:r>
              <a:rPr lang="fr-FR" sz="2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beamline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" name="Image 21"/>
          <p:cNvPicPr/>
          <p:nvPr/>
        </p:nvPicPr>
        <p:blipFill>
          <a:blip r:embed="rId3"/>
          <a:stretch/>
        </p:blipFill>
        <p:spPr>
          <a:xfrm>
            <a:off x="5369400" y="4081680"/>
            <a:ext cx="4637160" cy="3477960"/>
          </a:xfrm>
          <a:prstGeom prst="rect">
            <a:avLst/>
          </a:prstGeom>
          <a:ln>
            <a:noFill/>
          </a:ln>
        </p:spPr>
      </p:pic>
      <p:sp>
        <p:nvSpPr>
          <p:cNvPr id="23" name="CustomShape 3"/>
          <p:cNvSpPr/>
          <p:nvPr/>
        </p:nvSpPr>
        <p:spPr>
          <a:xfrm>
            <a:off x="2411640" y="4682160"/>
            <a:ext cx="1891080" cy="167040"/>
          </a:xfrm>
          <a:prstGeom prst="rect">
            <a:avLst/>
          </a:prstGeom>
          <a:solidFill>
            <a:srgbClr val="E46C0A"/>
          </a:solidFill>
          <a:ln w="25560">
            <a:solidFill>
              <a:srgbClr val="98480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4"/>
          <p:cNvSpPr/>
          <p:nvPr/>
        </p:nvSpPr>
        <p:spPr>
          <a:xfrm>
            <a:off x="2267640" y="4500000"/>
            <a:ext cx="2519640" cy="1151640"/>
          </a:xfrm>
          <a:prstGeom prst="rect">
            <a:avLst/>
          </a:prstGeom>
          <a:solidFill>
            <a:srgbClr val="6699CC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CustomShape 5"/>
          <p:cNvSpPr/>
          <p:nvPr/>
        </p:nvSpPr>
        <p:spPr>
          <a:xfrm>
            <a:off x="2507760" y="461052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CustomShape 6"/>
          <p:cNvSpPr/>
          <p:nvPr/>
        </p:nvSpPr>
        <p:spPr>
          <a:xfrm>
            <a:off x="2381760" y="465264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CustomShape 7"/>
          <p:cNvSpPr/>
          <p:nvPr/>
        </p:nvSpPr>
        <p:spPr>
          <a:xfrm>
            <a:off x="2339640" y="461052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CustomShape 8"/>
          <p:cNvSpPr/>
          <p:nvPr/>
        </p:nvSpPr>
        <p:spPr>
          <a:xfrm rot="13807200">
            <a:off x="2792160" y="466236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CustomShape 9"/>
          <p:cNvSpPr/>
          <p:nvPr/>
        </p:nvSpPr>
        <p:spPr>
          <a:xfrm rot="13807200">
            <a:off x="2868840" y="463104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CustomShape 10"/>
          <p:cNvSpPr/>
          <p:nvPr/>
        </p:nvSpPr>
        <p:spPr>
          <a:xfrm rot="13807200">
            <a:off x="2900160" y="479160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11"/>
          <p:cNvSpPr/>
          <p:nvPr/>
        </p:nvSpPr>
        <p:spPr>
          <a:xfrm rot="2890200">
            <a:off x="2114280" y="3874320"/>
            <a:ext cx="1689120" cy="39924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B3A2C7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12"/>
          <p:cNvSpPr/>
          <p:nvPr/>
        </p:nvSpPr>
        <p:spPr>
          <a:xfrm>
            <a:off x="215640" y="1764000"/>
            <a:ext cx="2951280" cy="163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X-ray photons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(500 – 600 eV)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ΔE ~ 150 </a:t>
            </a:r>
            <a:r>
              <a:rPr lang="fr-FR" sz="1600" b="0" strike="noStrike" spc="-1" dirty="0" err="1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meV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Flux ~ 2 – 14 x </a:t>
            </a:r>
            <a:r>
              <a:rPr lang="fr-FR" sz="1600" b="0" strike="noStrike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10</a:t>
            </a:r>
            <a:r>
              <a:rPr lang="fr-FR" sz="1600" b="0" strike="noStrike" spc="-1" baseline="30000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12</a:t>
            </a:r>
            <a:r>
              <a:rPr lang="fr-FR" sz="1600" b="0" strike="noStrike" spc="-1" baseline="101000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 </a:t>
            </a:r>
            <a:r>
              <a:rPr lang="fr-FR" sz="1600" b="0" strike="noStrike" spc="-1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photon.s</a:t>
            </a:r>
            <a:r>
              <a:rPr lang="fr-FR" sz="1600" b="0" strike="noStrike" spc="-1" baseline="30000" dirty="0" smtClean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-1</a:t>
            </a:r>
            <a:endParaRPr lang="fr-FR" sz="1800" b="0" strike="noStrike" spc="-1" baseline="30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on a few mm² spot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3" name="CustomShape 13"/>
          <p:cNvSpPr/>
          <p:nvPr/>
        </p:nvSpPr>
        <p:spPr>
          <a:xfrm>
            <a:off x="3439800" y="1812240"/>
            <a:ext cx="234720" cy="1270440"/>
          </a:xfrm>
          <a:prstGeom prst="can">
            <a:avLst>
              <a:gd name="adj" fmla="val 14155"/>
            </a:avLst>
          </a:prstGeom>
          <a:solidFill>
            <a:srgbClr val="BFBFBF"/>
          </a:solidFill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CustomShape 14"/>
          <p:cNvSpPr/>
          <p:nvPr/>
        </p:nvSpPr>
        <p:spPr>
          <a:xfrm>
            <a:off x="3616560" y="1933920"/>
            <a:ext cx="234720" cy="1270440"/>
          </a:xfrm>
          <a:prstGeom prst="can">
            <a:avLst>
              <a:gd name="adj" fmla="val 14155"/>
            </a:avLst>
          </a:prstGeom>
          <a:solidFill>
            <a:srgbClr val="BFBFBF"/>
          </a:solidFill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CustomShape 15"/>
          <p:cNvSpPr/>
          <p:nvPr/>
        </p:nvSpPr>
        <p:spPr>
          <a:xfrm>
            <a:off x="3263400" y="1963080"/>
            <a:ext cx="234360" cy="1270440"/>
          </a:xfrm>
          <a:prstGeom prst="can">
            <a:avLst>
              <a:gd name="adj" fmla="val 14155"/>
            </a:avLst>
          </a:prstGeom>
          <a:solidFill>
            <a:srgbClr val="BFBFBF"/>
          </a:solidFill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16"/>
          <p:cNvSpPr/>
          <p:nvPr/>
        </p:nvSpPr>
        <p:spPr>
          <a:xfrm>
            <a:off x="3439800" y="2113200"/>
            <a:ext cx="234720" cy="1270440"/>
          </a:xfrm>
          <a:prstGeom prst="can">
            <a:avLst>
              <a:gd name="adj" fmla="val 14155"/>
            </a:avLst>
          </a:prstGeom>
          <a:solidFill>
            <a:srgbClr val="BFBFBF"/>
          </a:solidFill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" name="Picture 1"/>
          <p:cNvPicPr/>
          <p:nvPr/>
        </p:nvPicPr>
        <p:blipFill>
          <a:blip r:embed="rId4"/>
          <a:stretch/>
        </p:blipFill>
        <p:spPr>
          <a:xfrm>
            <a:off x="7991280" y="742320"/>
            <a:ext cx="2015640" cy="769320"/>
          </a:xfrm>
          <a:prstGeom prst="rect">
            <a:avLst/>
          </a:prstGeom>
          <a:ln w="9360">
            <a:noFill/>
          </a:ln>
        </p:spPr>
      </p:pic>
      <p:sp>
        <p:nvSpPr>
          <p:cNvPr id="38" name="CustomShape 17"/>
          <p:cNvSpPr/>
          <p:nvPr/>
        </p:nvSpPr>
        <p:spPr>
          <a:xfrm rot="13807200">
            <a:off x="2360160" y="500832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18"/>
          <p:cNvSpPr/>
          <p:nvPr/>
        </p:nvSpPr>
        <p:spPr>
          <a:xfrm rot="13807200">
            <a:off x="2436840" y="497700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19"/>
          <p:cNvSpPr/>
          <p:nvPr/>
        </p:nvSpPr>
        <p:spPr>
          <a:xfrm rot="13807200">
            <a:off x="2468160" y="513756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0"/>
          <p:cNvSpPr/>
          <p:nvPr/>
        </p:nvSpPr>
        <p:spPr>
          <a:xfrm rot="16972800">
            <a:off x="3276720" y="466164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21"/>
          <p:cNvSpPr/>
          <p:nvPr/>
        </p:nvSpPr>
        <p:spPr>
          <a:xfrm rot="16972800">
            <a:off x="3297960" y="471996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22"/>
          <p:cNvSpPr/>
          <p:nvPr/>
        </p:nvSpPr>
        <p:spPr>
          <a:xfrm rot="16972800">
            <a:off x="3238920" y="482580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3"/>
          <p:cNvSpPr/>
          <p:nvPr/>
        </p:nvSpPr>
        <p:spPr>
          <a:xfrm rot="8299800">
            <a:off x="2838240" y="518616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24"/>
          <p:cNvSpPr/>
          <p:nvPr/>
        </p:nvSpPr>
        <p:spPr>
          <a:xfrm rot="8299800">
            <a:off x="2802960" y="502524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5"/>
          <p:cNvSpPr/>
          <p:nvPr/>
        </p:nvSpPr>
        <p:spPr>
          <a:xfrm rot="8299800">
            <a:off x="2963880" y="507420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26"/>
          <p:cNvSpPr/>
          <p:nvPr/>
        </p:nvSpPr>
        <p:spPr>
          <a:xfrm rot="15970200">
            <a:off x="3377880" y="515700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27"/>
          <p:cNvSpPr/>
          <p:nvPr/>
        </p:nvSpPr>
        <p:spPr>
          <a:xfrm rot="15970200">
            <a:off x="3425400" y="519336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28"/>
          <p:cNvSpPr/>
          <p:nvPr/>
        </p:nvSpPr>
        <p:spPr>
          <a:xfrm rot="15970200">
            <a:off x="3389040" y="5324760"/>
            <a:ext cx="125280" cy="1123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29"/>
          <p:cNvSpPr/>
          <p:nvPr/>
        </p:nvSpPr>
        <p:spPr>
          <a:xfrm>
            <a:off x="2723760" y="536400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30"/>
          <p:cNvSpPr/>
          <p:nvPr/>
        </p:nvSpPr>
        <p:spPr>
          <a:xfrm>
            <a:off x="2597760" y="540612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31"/>
          <p:cNvSpPr/>
          <p:nvPr/>
        </p:nvSpPr>
        <p:spPr>
          <a:xfrm>
            <a:off x="2555640" y="536400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32"/>
          <p:cNvSpPr/>
          <p:nvPr/>
        </p:nvSpPr>
        <p:spPr>
          <a:xfrm>
            <a:off x="4019760" y="490896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33"/>
          <p:cNvSpPr/>
          <p:nvPr/>
        </p:nvSpPr>
        <p:spPr>
          <a:xfrm>
            <a:off x="3893760" y="495108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34"/>
          <p:cNvSpPr/>
          <p:nvPr/>
        </p:nvSpPr>
        <p:spPr>
          <a:xfrm>
            <a:off x="3851640" y="490896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35"/>
          <p:cNvSpPr/>
          <p:nvPr/>
        </p:nvSpPr>
        <p:spPr>
          <a:xfrm>
            <a:off x="3947760" y="534096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36"/>
          <p:cNvSpPr/>
          <p:nvPr/>
        </p:nvSpPr>
        <p:spPr>
          <a:xfrm>
            <a:off x="3821760" y="538308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37"/>
          <p:cNvSpPr/>
          <p:nvPr/>
        </p:nvSpPr>
        <p:spPr>
          <a:xfrm>
            <a:off x="3779640" y="534096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38"/>
          <p:cNvSpPr/>
          <p:nvPr/>
        </p:nvSpPr>
        <p:spPr>
          <a:xfrm rot="20476200">
            <a:off x="4581720" y="456264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9"/>
          <p:cNvSpPr/>
          <p:nvPr/>
        </p:nvSpPr>
        <p:spPr>
          <a:xfrm rot="20476200">
            <a:off x="4485960" y="462816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40"/>
          <p:cNvSpPr/>
          <p:nvPr/>
        </p:nvSpPr>
        <p:spPr>
          <a:xfrm rot="20476200">
            <a:off x="4422240" y="461664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41"/>
          <p:cNvSpPr/>
          <p:nvPr/>
        </p:nvSpPr>
        <p:spPr>
          <a:xfrm rot="3253800">
            <a:off x="4395960" y="5146920"/>
            <a:ext cx="12492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42"/>
          <p:cNvSpPr/>
          <p:nvPr/>
        </p:nvSpPr>
        <p:spPr>
          <a:xfrm rot="3253800">
            <a:off x="4236480" y="508608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43"/>
          <p:cNvSpPr/>
          <p:nvPr/>
        </p:nvSpPr>
        <p:spPr>
          <a:xfrm rot="3253800">
            <a:off x="4297680" y="5010480"/>
            <a:ext cx="12492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44"/>
          <p:cNvSpPr/>
          <p:nvPr/>
        </p:nvSpPr>
        <p:spPr>
          <a:xfrm rot="1300200">
            <a:off x="3886560" y="460728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45"/>
          <p:cNvSpPr/>
          <p:nvPr/>
        </p:nvSpPr>
        <p:spPr>
          <a:xfrm rot="1300200">
            <a:off x="3736080" y="4612320"/>
            <a:ext cx="209160" cy="1965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46"/>
          <p:cNvSpPr/>
          <p:nvPr/>
        </p:nvSpPr>
        <p:spPr>
          <a:xfrm rot="1300200">
            <a:off x="3730320" y="4545360"/>
            <a:ext cx="125280" cy="1126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47"/>
          <p:cNvSpPr/>
          <p:nvPr/>
        </p:nvSpPr>
        <p:spPr>
          <a:xfrm>
            <a:off x="-39949" y="4627620"/>
            <a:ext cx="2391941" cy="76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fr-FR" b="0" strike="noStrike" spc="-1" dirty="0" err="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</a:rPr>
              <a:t>Amorphous</a:t>
            </a:r>
            <a:r>
              <a:rPr lang="fr-FR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b="0" strike="noStrike" spc="-1" dirty="0" err="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</a:rPr>
              <a:t>solid</a:t>
            </a:r>
            <a:endParaRPr lang="fr-F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fr-FR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</a:rPr>
              <a:t>water (ASW)</a:t>
            </a:r>
            <a:endParaRPr lang="fr-F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</a:rPr>
              <a:t>~100 </a:t>
            </a:r>
            <a:r>
              <a:rPr lang="fr-FR" b="0" strike="noStrike" spc="-1" dirty="0" err="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</a:rPr>
              <a:t>monolayers</a:t>
            </a:r>
            <a:r>
              <a:rPr lang="fr-FR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</a:rPr>
              <a:t> (ML)</a:t>
            </a:r>
            <a:endParaRPr lang="fr-FR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0" name="Line 48"/>
          <p:cNvSpPr/>
          <p:nvPr/>
        </p:nvSpPr>
        <p:spPr>
          <a:xfrm flipV="1">
            <a:off x="3542040" y="3383640"/>
            <a:ext cx="360" cy="864360"/>
          </a:xfrm>
          <a:prstGeom prst="line">
            <a:avLst/>
          </a:prstGeom>
          <a:ln w="18000">
            <a:solidFill>
              <a:srgbClr val="0099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49"/>
          <p:cNvSpPr/>
          <p:nvPr/>
        </p:nvSpPr>
        <p:spPr>
          <a:xfrm>
            <a:off x="3599640" y="3420000"/>
            <a:ext cx="797760" cy="65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000" b="0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+ions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2000" b="0" strike="noStrike" spc="-1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-ions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CustomShape 50"/>
          <p:cNvSpPr/>
          <p:nvPr/>
        </p:nvSpPr>
        <p:spPr>
          <a:xfrm>
            <a:off x="2195640" y="864000"/>
            <a:ext cx="2824200" cy="85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Quadrupole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mass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spectrometer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(+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kinetic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energy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analysis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</p:txBody>
      </p:sp>
      <p:sp>
        <p:nvSpPr>
          <p:cNvPr id="73" name="CustomShape 51"/>
          <p:cNvSpPr/>
          <p:nvPr/>
        </p:nvSpPr>
        <p:spPr>
          <a:xfrm rot="2700000">
            <a:off x="5314680" y="2592360"/>
            <a:ext cx="192600" cy="904680"/>
          </a:xfrm>
          <a:prstGeom prst="can">
            <a:avLst>
              <a:gd name="adj" fmla="val 14155"/>
            </a:avLst>
          </a:prstGeom>
          <a:solidFill>
            <a:srgbClr val="BFBFBF"/>
          </a:solidFill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52"/>
          <p:cNvSpPr/>
          <p:nvPr/>
        </p:nvSpPr>
        <p:spPr>
          <a:xfrm rot="2700000">
            <a:off x="5340960" y="2770200"/>
            <a:ext cx="192600" cy="905040"/>
          </a:xfrm>
          <a:prstGeom prst="can">
            <a:avLst>
              <a:gd name="adj" fmla="val 14155"/>
            </a:avLst>
          </a:prstGeom>
          <a:solidFill>
            <a:srgbClr val="BFBFBF"/>
          </a:solidFill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53"/>
          <p:cNvSpPr/>
          <p:nvPr/>
        </p:nvSpPr>
        <p:spPr>
          <a:xfrm rot="2700000">
            <a:off x="5136480" y="2565720"/>
            <a:ext cx="191880" cy="904680"/>
          </a:xfrm>
          <a:prstGeom prst="can">
            <a:avLst>
              <a:gd name="adj" fmla="val 14155"/>
            </a:avLst>
          </a:prstGeom>
          <a:solidFill>
            <a:srgbClr val="BFBFBF"/>
          </a:solidFill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54"/>
          <p:cNvSpPr/>
          <p:nvPr/>
        </p:nvSpPr>
        <p:spPr>
          <a:xfrm rot="2700000">
            <a:off x="5163120" y="2743920"/>
            <a:ext cx="192600" cy="904680"/>
          </a:xfrm>
          <a:prstGeom prst="can">
            <a:avLst>
              <a:gd name="adj" fmla="val 14155"/>
            </a:avLst>
          </a:prstGeom>
          <a:solidFill>
            <a:srgbClr val="BFBFBF"/>
          </a:solidFill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Line 55"/>
          <p:cNvSpPr/>
          <p:nvPr/>
        </p:nvSpPr>
        <p:spPr>
          <a:xfrm flipV="1">
            <a:off x="4175640" y="3600000"/>
            <a:ext cx="648000" cy="648000"/>
          </a:xfrm>
          <a:prstGeom prst="line">
            <a:avLst/>
          </a:prstGeom>
          <a:ln w="18000">
            <a:solidFill>
              <a:srgbClr val="0000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56"/>
          <p:cNvSpPr/>
          <p:nvPr/>
        </p:nvSpPr>
        <p:spPr>
          <a:xfrm>
            <a:off x="4844880" y="1989720"/>
            <a:ext cx="204408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Quadrupole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mass </a:t>
            </a: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spectrometer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9" name="CustomShape 57"/>
          <p:cNvSpPr/>
          <p:nvPr/>
        </p:nvSpPr>
        <p:spPr>
          <a:xfrm>
            <a:off x="4607640" y="3708000"/>
            <a:ext cx="10872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000" b="0" strike="noStrike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neutrals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CustomShape 58"/>
          <p:cNvSpPr/>
          <p:nvPr/>
        </p:nvSpPr>
        <p:spPr>
          <a:xfrm>
            <a:off x="2267640" y="5652000"/>
            <a:ext cx="2519640" cy="467640"/>
          </a:xfrm>
          <a:prstGeom prst="rect">
            <a:avLst/>
          </a:prstGeom>
          <a:solidFill>
            <a:srgbClr val="CC33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59"/>
          <p:cNvSpPr/>
          <p:nvPr/>
        </p:nvSpPr>
        <p:spPr>
          <a:xfrm>
            <a:off x="323640" y="5652000"/>
            <a:ext cx="1823400" cy="64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</a:rPr>
              <a:t>Copper </a:t>
            </a:r>
            <a:r>
              <a:rPr lang="fr-FR" sz="1800" b="0" strike="noStrike" spc="-1" dirty="0" err="1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</a:rPr>
              <a:t>substrate</a:t>
            </a:r>
            <a:r>
              <a:rPr lang="fr-FR" sz="1800" b="0" strike="noStrike" spc="-1" dirty="0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</a:rPr>
              <a:t>(15 </a:t>
            </a:r>
            <a:r>
              <a:rPr lang="fr-FR" sz="1800" b="0" strike="noStrike" spc="-1" dirty="0" smtClean="0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</a:rPr>
              <a:t>– 90K)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2" name="CustomShape 60"/>
          <p:cNvSpPr/>
          <p:nvPr/>
        </p:nvSpPr>
        <p:spPr>
          <a:xfrm>
            <a:off x="2267640" y="6120000"/>
            <a:ext cx="827640" cy="179640"/>
          </a:xfrm>
          <a:prstGeom prst="rect">
            <a:avLst/>
          </a:prstGeom>
          <a:solidFill>
            <a:srgbClr val="CC99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61"/>
          <p:cNvSpPr/>
          <p:nvPr/>
        </p:nvSpPr>
        <p:spPr>
          <a:xfrm>
            <a:off x="2267640" y="6120000"/>
            <a:ext cx="2519640" cy="179640"/>
          </a:xfrm>
          <a:prstGeom prst="rect">
            <a:avLst/>
          </a:prstGeom>
          <a:solidFill>
            <a:srgbClr val="CC99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62"/>
          <p:cNvSpPr/>
          <p:nvPr/>
        </p:nvSpPr>
        <p:spPr>
          <a:xfrm>
            <a:off x="3304440" y="6326640"/>
            <a:ext cx="168300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CC99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Kapton</a:t>
            </a:r>
            <a:r>
              <a:rPr lang="fr-FR" sz="1800" b="0" strike="noStrike" spc="-1" dirty="0">
                <a:solidFill>
                  <a:srgbClr val="CC99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isolation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Line 63"/>
          <p:cNvSpPr/>
          <p:nvPr/>
        </p:nvSpPr>
        <p:spPr>
          <a:xfrm flipH="1">
            <a:off x="1871640" y="6048000"/>
            <a:ext cx="39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Line 64"/>
          <p:cNvSpPr/>
          <p:nvPr/>
        </p:nvSpPr>
        <p:spPr>
          <a:xfrm>
            <a:off x="1871640" y="6048000"/>
            <a:ext cx="360" cy="360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65"/>
          <p:cNvSpPr/>
          <p:nvPr/>
        </p:nvSpPr>
        <p:spPr>
          <a:xfrm>
            <a:off x="1007640" y="6277680"/>
            <a:ext cx="172728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Sample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current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8" name="Line 66"/>
          <p:cNvSpPr/>
          <p:nvPr/>
        </p:nvSpPr>
        <p:spPr>
          <a:xfrm>
            <a:off x="1871640" y="6588000"/>
            <a:ext cx="360" cy="32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67"/>
          <p:cNvSpPr/>
          <p:nvPr/>
        </p:nvSpPr>
        <p:spPr>
          <a:xfrm>
            <a:off x="323640" y="6838560"/>
            <a:ext cx="307728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000" b="0" strike="noStrike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</a:rPr>
              <a:t>Total Electron </a:t>
            </a:r>
            <a:r>
              <a:rPr lang="fr-FR" sz="2000" b="0" strike="noStrike" spc="-1" dirty="0" err="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</a:rPr>
              <a:t>Yield</a:t>
            </a:r>
            <a:r>
              <a:rPr lang="fr-FR" sz="2000" b="0" strike="noStrike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</a:rPr>
              <a:t> (TEY)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90" name="Image 89"/>
          <p:cNvPicPr/>
          <p:nvPr/>
        </p:nvPicPr>
        <p:blipFill>
          <a:blip r:embed="rId5"/>
          <a:stretch/>
        </p:blipFill>
        <p:spPr>
          <a:xfrm>
            <a:off x="696240" y="1229221"/>
            <a:ext cx="1402920" cy="549360"/>
          </a:xfrm>
          <a:prstGeom prst="rect">
            <a:avLst/>
          </a:prstGeom>
          <a:ln>
            <a:noFill/>
          </a:ln>
        </p:spPr>
      </p:pic>
      <p:pic>
        <p:nvPicPr>
          <p:cNvPr id="91" name="Image 90"/>
          <p:cNvPicPr/>
          <p:nvPr/>
        </p:nvPicPr>
        <p:blipFill>
          <a:blip r:embed="rId5"/>
          <a:stretch/>
        </p:blipFill>
        <p:spPr>
          <a:xfrm>
            <a:off x="5471280" y="5606280"/>
            <a:ext cx="1127160" cy="441360"/>
          </a:xfrm>
          <a:prstGeom prst="rect">
            <a:avLst/>
          </a:prstGeom>
          <a:ln>
            <a:noFill/>
          </a:ln>
        </p:spPr>
      </p:pic>
      <p:sp>
        <p:nvSpPr>
          <p:cNvPr id="92" name="Line 68"/>
          <p:cNvSpPr/>
          <p:nvPr/>
        </p:nvSpPr>
        <p:spPr>
          <a:xfrm flipV="1">
            <a:off x="8063280" y="2664000"/>
            <a:ext cx="144000" cy="2520000"/>
          </a:xfrm>
          <a:prstGeom prst="line">
            <a:avLst/>
          </a:prstGeom>
          <a:ln w="36000">
            <a:solidFill>
              <a:srgbClr val="000000"/>
            </a:solidFill>
            <a:round/>
            <a:headEnd type="triangle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69"/>
          <p:cNvSpPr/>
          <p:nvPr/>
        </p:nvSpPr>
        <p:spPr>
          <a:xfrm>
            <a:off x="7235280" y="2056680"/>
            <a:ext cx="1951200" cy="7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SPICES 2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Line 70"/>
          <p:cNvSpPr/>
          <p:nvPr/>
        </p:nvSpPr>
        <p:spPr>
          <a:xfrm flipV="1">
            <a:off x="3614040" y="3460320"/>
            <a:ext cx="360" cy="864360"/>
          </a:xfrm>
          <a:prstGeom prst="line">
            <a:avLst/>
          </a:prstGeom>
          <a:ln w="18000">
            <a:solidFill>
              <a:srgbClr val="CC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020473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318960" y="144000"/>
            <a:ext cx="449532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X-ray photodesorption works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Line 3"/>
          <p:cNvSpPr/>
          <p:nvPr/>
        </p:nvSpPr>
        <p:spPr>
          <a:xfrm flipV="1">
            <a:off x="1116360" y="2124360"/>
            <a:ext cx="0" cy="1368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Line 4"/>
          <p:cNvSpPr/>
          <p:nvPr/>
        </p:nvSpPr>
        <p:spPr>
          <a:xfrm>
            <a:off x="1368360" y="2988360"/>
            <a:ext cx="576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Line 5"/>
          <p:cNvSpPr/>
          <p:nvPr/>
        </p:nvSpPr>
        <p:spPr>
          <a:xfrm>
            <a:off x="1368360" y="3204360"/>
            <a:ext cx="576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Line 6"/>
          <p:cNvSpPr/>
          <p:nvPr/>
        </p:nvSpPr>
        <p:spPr>
          <a:xfrm>
            <a:off x="1368360" y="2520360"/>
            <a:ext cx="576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Line 7"/>
          <p:cNvSpPr/>
          <p:nvPr/>
        </p:nvSpPr>
        <p:spPr>
          <a:xfrm>
            <a:off x="1368360" y="2304360"/>
            <a:ext cx="576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TextShape 8"/>
          <p:cNvSpPr txBox="1"/>
          <p:nvPr/>
        </p:nvSpPr>
        <p:spPr>
          <a:xfrm>
            <a:off x="2016359" y="2351880"/>
            <a:ext cx="467641" cy="370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4a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fr-FR" sz="1800" b="0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TextShape 10"/>
          <p:cNvSpPr txBox="1"/>
          <p:nvPr/>
        </p:nvSpPr>
        <p:spPr>
          <a:xfrm>
            <a:off x="2011680" y="3060360"/>
            <a:ext cx="508680" cy="34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3a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fr-FR" sz="1800" b="0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11"/>
          <p:cNvSpPr/>
          <p:nvPr/>
        </p:nvSpPr>
        <p:spPr>
          <a:xfrm>
            <a:off x="1728720" y="316872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12"/>
          <p:cNvSpPr/>
          <p:nvPr/>
        </p:nvSpPr>
        <p:spPr>
          <a:xfrm>
            <a:off x="1548720" y="316872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13"/>
          <p:cNvSpPr/>
          <p:nvPr/>
        </p:nvSpPr>
        <p:spPr>
          <a:xfrm>
            <a:off x="1728720" y="295272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14"/>
          <p:cNvSpPr/>
          <p:nvPr/>
        </p:nvSpPr>
        <p:spPr>
          <a:xfrm>
            <a:off x="1548720" y="295272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Line 15"/>
          <p:cNvSpPr/>
          <p:nvPr/>
        </p:nvSpPr>
        <p:spPr>
          <a:xfrm flipV="1">
            <a:off x="1836360" y="2520360"/>
            <a:ext cx="0" cy="431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94" name="Line 16"/>
          <p:cNvCxnSpPr/>
          <p:nvPr/>
        </p:nvCxnSpPr>
        <p:spPr>
          <a:xfrm flipH="1" flipV="1">
            <a:off x="1958400" y="2772000"/>
            <a:ext cx="921960" cy="108360"/>
          </a:xfrm>
          <a:prstGeom prst="curvedConnector3">
            <a:avLst/>
          </a:prstGeom>
          <a:ln>
            <a:solidFill>
              <a:srgbClr val="6600FF"/>
            </a:solidFill>
            <a:tailEnd type="triangle" w="med" len="med"/>
          </a:ln>
        </p:spPr>
      </p:cxnSp>
      <p:sp>
        <p:nvSpPr>
          <p:cNvPr id="95" name="TextShape 17"/>
          <p:cNvSpPr txBox="1"/>
          <p:nvPr/>
        </p:nvSpPr>
        <p:spPr>
          <a:xfrm>
            <a:off x="2664000" y="2641320"/>
            <a:ext cx="10630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0" strike="noStrike" spc="-1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hυ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fr-FR" sz="1800" b="0" strike="noStrike" spc="-1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(~10 eV)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Line 18"/>
          <p:cNvSpPr/>
          <p:nvPr/>
        </p:nvSpPr>
        <p:spPr>
          <a:xfrm flipV="1">
            <a:off x="6264000" y="2088000"/>
            <a:ext cx="0" cy="1368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Line 19"/>
          <p:cNvSpPr/>
          <p:nvPr/>
        </p:nvSpPr>
        <p:spPr>
          <a:xfrm flipV="1">
            <a:off x="6156000" y="3420000"/>
            <a:ext cx="216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Line 20"/>
          <p:cNvSpPr/>
          <p:nvPr/>
        </p:nvSpPr>
        <p:spPr>
          <a:xfrm flipV="1">
            <a:off x="6156000" y="3456000"/>
            <a:ext cx="216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Line 21"/>
          <p:cNvSpPr/>
          <p:nvPr/>
        </p:nvSpPr>
        <p:spPr>
          <a:xfrm>
            <a:off x="6264000" y="3492000"/>
            <a:ext cx="0" cy="360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Line 22"/>
          <p:cNvSpPr/>
          <p:nvPr/>
        </p:nvSpPr>
        <p:spPr>
          <a:xfrm>
            <a:off x="6516000" y="3744000"/>
            <a:ext cx="576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TextShape 23"/>
          <p:cNvSpPr txBox="1"/>
          <p:nvPr/>
        </p:nvSpPr>
        <p:spPr>
          <a:xfrm>
            <a:off x="7092000" y="3611520"/>
            <a:ext cx="1208720" cy="34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1s (</a:t>
            </a:r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1a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Line 24"/>
          <p:cNvSpPr/>
          <p:nvPr/>
        </p:nvSpPr>
        <p:spPr>
          <a:xfrm>
            <a:off x="6516000" y="2952000"/>
            <a:ext cx="576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Line 25"/>
          <p:cNvSpPr/>
          <p:nvPr/>
        </p:nvSpPr>
        <p:spPr>
          <a:xfrm>
            <a:off x="6516000" y="3168000"/>
            <a:ext cx="576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Line 26"/>
          <p:cNvSpPr/>
          <p:nvPr/>
        </p:nvSpPr>
        <p:spPr>
          <a:xfrm>
            <a:off x="6516000" y="2484000"/>
            <a:ext cx="576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Line 27"/>
          <p:cNvSpPr/>
          <p:nvPr/>
        </p:nvSpPr>
        <p:spPr>
          <a:xfrm>
            <a:off x="6516000" y="2268000"/>
            <a:ext cx="5760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TextShape 28"/>
          <p:cNvSpPr txBox="1"/>
          <p:nvPr/>
        </p:nvSpPr>
        <p:spPr>
          <a:xfrm>
            <a:off x="7163999" y="2315520"/>
            <a:ext cx="647999" cy="34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4a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fr-FR" sz="1800" b="0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TextShape 29"/>
          <p:cNvSpPr txBox="1"/>
          <p:nvPr/>
        </p:nvSpPr>
        <p:spPr>
          <a:xfrm>
            <a:off x="7143680" y="2772000"/>
            <a:ext cx="540000" cy="3463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1b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fr-FR" sz="1800" b="0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TextShape 30"/>
          <p:cNvSpPr txBox="1"/>
          <p:nvPr/>
        </p:nvSpPr>
        <p:spPr>
          <a:xfrm>
            <a:off x="7159320" y="3024000"/>
            <a:ext cx="544680" cy="34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3a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fr-FR" sz="1800" b="0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31"/>
          <p:cNvSpPr/>
          <p:nvPr/>
        </p:nvSpPr>
        <p:spPr>
          <a:xfrm>
            <a:off x="6876000" y="370800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32"/>
          <p:cNvSpPr/>
          <p:nvPr/>
        </p:nvSpPr>
        <p:spPr>
          <a:xfrm>
            <a:off x="6696360" y="370836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33"/>
          <p:cNvSpPr/>
          <p:nvPr/>
        </p:nvSpPr>
        <p:spPr>
          <a:xfrm>
            <a:off x="6876360" y="313236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34"/>
          <p:cNvSpPr/>
          <p:nvPr/>
        </p:nvSpPr>
        <p:spPr>
          <a:xfrm>
            <a:off x="6696360" y="313236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35"/>
          <p:cNvSpPr/>
          <p:nvPr/>
        </p:nvSpPr>
        <p:spPr>
          <a:xfrm>
            <a:off x="6876360" y="291636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36"/>
          <p:cNvSpPr/>
          <p:nvPr/>
        </p:nvSpPr>
        <p:spPr>
          <a:xfrm>
            <a:off x="6696360" y="2916360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Line 37"/>
          <p:cNvSpPr/>
          <p:nvPr/>
        </p:nvSpPr>
        <p:spPr>
          <a:xfrm flipV="1">
            <a:off x="6984000" y="2160000"/>
            <a:ext cx="0" cy="151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116" name="Line 38"/>
          <p:cNvCxnSpPr/>
          <p:nvPr/>
        </p:nvCxnSpPr>
        <p:spPr>
          <a:xfrm flipH="1" flipV="1">
            <a:off x="7092000" y="3384000"/>
            <a:ext cx="921960" cy="108360"/>
          </a:xfrm>
          <a:prstGeom prst="curvedConnector3">
            <a:avLst/>
          </a:prstGeom>
          <a:ln>
            <a:solidFill>
              <a:srgbClr val="6600FF"/>
            </a:solidFill>
            <a:tailEnd type="triangle" w="med" len="med"/>
          </a:ln>
        </p:spPr>
      </p:cxnSp>
      <p:sp>
        <p:nvSpPr>
          <p:cNvPr id="117" name="TextShape 39"/>
          <p:cNvSpPr txBox="1"/>
          <p:nvPr/>
        </p:nvSpPr>
        <p:spPr>
          <a:xfrm>
            <a:off x="8027999" y="3312000"/>
            <a:ext cx="1823923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hυ</a:t>
            </a:r>
            <a:r>
              <a:rPr lang="fr-FR" sz="1800" b="0" strike="noStrike" spc="-1" dirty="0">
                <a:solidFill>
                  <a:srgbClr val="6600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(~540 eV)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TextShape 40"/>
          <p:cNvSpPr txBox="1"/>
          <p:nvPr/>
        </p:nvSpPr>
        <p:spPr>
          <a:xfrm>
            <a:off x="1184040" y="1080000"/>
            <a:ext cx="262692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UV photodesorption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9" name="TextShape 41"/>
          <p:cNvSpPr txBox="1"/>
          <p:nvPr/>
        </p:nvSpPr>
        <p:spPr>
          <a:xfrm>
            <a:off x="504000" y="1656000"/>
            <a:ext cx="39146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Valence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electron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excitation/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ionization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0" name="CustomShape 42"/>
          <p:cNvSpPr/>
          <p:nvPr/>
        </p:nvSpPr>
        <p:spPr>
          <a:xfrm>
            <a:off x="1980000" y="3600000"/>
            <a:ext cx="360000" cy="504000"/>
          </a:xfrm>
          <a:custGeom>
            <a:avLst/>
            <a:gdLst/>
            <a:ahLst/>
            <a:cxnLst/>
            <a:rect l="0" t="0" r="r" b="b"/>
            <a:pathLst>
              <a:path w="1002" h="1401">
                <a:moveTo>
                  <a:pt x="250" y="0"/>
                </a:moveTo>
                <a:lnTo>
                  <a:pt x="250" y="1050"/>
                </a:lnTo>
                <a:lnTo>
                  <a:pt x="0" y="1050"/>
                </a:lnTo>
                <a:lnTo>
                  <a:pt x="500" y="1400"/>
                </a:lnTo>
                <a:lnTo>
                  <a:pt x="1001" y="1050"/>
                </a:lnTo>
                <a:lnTo>
                  <a:pt x="750" y="10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noFill/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TextShape 43"/>
          <p:cNvSpPr txBox="1"/>
          <p:nvPr/>
        </p:nvSpPr>
        <p:spPr>
          <a:xfrm>
            <a:off x="836280" y="4176000"/>
            <a:ext cx="294372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Energy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conversion</a:t>
            </a:r>
          </a:p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Dissociation</a:t>
            </a:r>
          </a:p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Chemical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recombination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 Kick-out</a:t>
            </a:r>
          </a:p>
        </p:txBody>
      </p:sp>
      <p:sp>
        <p:nvSpPr>
          <p:cNvPr id="122" name="CustomShape 44"/>
          <p:cNvSpPr/>
          <p:nvPr/>
        </p:nvSpPr>
        <p:spPr>
          <a:xfrm>
            <a:off x="2016000" y="5472000"/>
            <a:ext cx="360000" cy="504000"/>
          </a:xfrm>
          <a:custGeom>
            <a:avLst/>
            <a:gdLst/>
            <a:ahLst/>
            <a:cxnLst/>
            <a:rect l="0" t="0" r="r" b="b"/>
            <a:pathLst>
              <a:path w="1002" h="1401">
                <a:moveTo>
                  <a:pt x="250" y="0"/>
                </a:moveTo>
                <a:lnTo>
                  <a:pt x="250" y="1050"/>
                </a:lnTo>
                <a:lnTo>
                  <a:pt x="0" y="1050"/>
                </a:lnTo>
                <a:lnTo>
                  <a:pt x="500" y="1400"/>
                </a:lnTo>
                <a:lnTo>
                  <a:pt x="1001" y="1050"/>
                </a:lnTo>
                <a:lnTo>
                  <a:pt x="750" y="10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noFill/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TextShape 45"/>
          <p:cNvSpPr txBox="1"/>
          <p:nvPr/>
        </p:nvSpPr>
        <p:spPr>
          <a:xfrm>
            <a:off x="1548000" y="5989680"/>
            <a:ext cx="129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4" name="TextShape 46"/>
          <p:cNvSpPr txBox="1"/>
          <p:nvPr/>
        </p:nvSpPr>
        <p:spPr>
          <a:xfrm>
            <a:off x="5364000" y="1656000"/>
            <a:ext cx="36021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Core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electron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excitation/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ionization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5" name="CustomShape 47"/>
          <p:cNvSpPr/>
          <p:nvPr/>
        </p:nvSpPr>
        <p:spPr>
          <a:xfrm>
            <a:off x="7020000" y="4024800"/>
            <a:ext cx="360000" cy="504000"/>
          </a:xfrm>
          <a:custGeom>
            <a:avLst/>
            <a:gdLst/>
            <a:ahLst/>
            <a:cxnLst/>
            <a:rect l="0" t="0" r="r" b="b"/>
            <a:pathLst>
              <a:path w="1002" h="1401">
                <a:moveTo>
                  <a:pt x="250" y="0"/>
                </a:moveTo>
                <a:lnTo>
                  <a:pt x="250" y="1050"/>
                </a:lnTo>
                <a:lnTo>
                  <a:pt x="0" y="1050"/>
                </a:lnTo>
                <a:lnTo>
                  <a:pt x="500" y="1400"/>
                </a:lnTo>
                <a:lnTo>
                  <a:pt x="1001" y="1050"/>
                </a:lnTo>
                <a:lnTo>
                  <a:pt x="750" y="10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noFill/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TextShape 48"/>
          <p:cNvSpPr txBox="1"/>
          <p:nvPr/>
        </p:nvSpPr>
        <p:spPr>
          <a:xfrm>
            <a:off x="7056000" y="4608000"/>
            <a:ext cx="3549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</a:p>
        </p:txBody>
      </p:sp>
      <p:sp>
        <p:nvSpPr>
          <p:cNvPr id="127" name="CustomShape 49"/>
          <p:cNvSpPr/>
          <p:nvPr/>
        </p:nvSpPr>
        <p:spPr>
          <a:xfrm>
            <a:off x="7020000" y="5032800"/>
            <a:ext cx="360000" cy="504000"/>
          </a:xfrm>
          <a:custGeom>
            <a:avLst/>
            <a:gdLst/>
            <a:ahLst/>
            <a:cxnLst/>
            <a:rect l="0" t="0" r="r" b="b"/>
            <a:pathLst>
              <a:path w="1002" h="1401">
                <a:moveTo>
                  <a:pt x="250" y="0"/>
                </a:moveTo>
                <a:lnTo>
                  <a:pt x="250" y="1050"/>
                </a:lnTo>
                <a:lnTo>
                  <a:pt x="0" y="1050"/>
                </a:lnTo>
                <a:lnTo>
                  <a:pt x="500" y="1400"/>
                </a:lnTo>
                <a:lnTo>
                  <a:pt x="1001" y="1050"/>
                </a:lnTo>
                <a:lnTo>
                  <a:pt x="750" y="1050"/>
                </a:lnTo>
                <a:lnTo>
                  <a:pt x="750" y="0"/>
                </a:lnTo>
                <a:lnTo>
                  <a:pt x="250" y="0"/>
                </a:lnTo>
              </a:path>
            </a:pathLst>
          </a:custGeom>
          <a:noFill/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TextShape 50"/>
          <p:cNvSpPr txBox="1"/>
          <p:nvPr/>
        </p:nvSpPr>
        <p:spPr>
          <a:xfrm>
            <a:off x="6588000" y="5661720"/>
            <a:ext cx="12826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9" name="TextShape 51"/>
          <p:cNvSpPr txBox="1"/>
          <p:nvPr/>
        </p:nvSpPr>
        <p:spPr>
          <a:xfrm>
            <a:off x="5869080" y="1102320"/>
            <a:ext cx="291024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X-ray photodesorption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30" name="TextShape 52"/>
          <p:cNvSpPr txBox="1"/>
          <p:nvPr/>
        </p:nvSpPr>
        <p:spPr>
          <a:xfrm>
            <a:off x="720000" y="2052000"/>
            <a:ext cx="333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</a:p>
        </p:txBody>
      </p:sp>
      <p:sp>
        <p:nvSpPr>
          <p:cNvPr id="131" name="TextShape 53"/>
          <p:cNvSpPr txBox="1"/>
          <p:nvPr/>
        </p:nvSpPr>
        <p:spPr>
          <a:xfrm>
            <a:off x="5832000" y="2029680"/>
            <a:ext cx="333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</a:p>
        </p:txBody>
      </p:sp>
      <p:sp>
        <p:nvSpPr>
          <p:cNvPr id="55" name="TextShape 10"/>
          <p:cNvSpPr txBox="1"/>
          <p:nvPr/>
        </p:nvSpPr>
        <p:spPr>
          <a:xfrm>
            <a:off x="2011680" y="2816520"/>
            <a:ext cx="508680" cy="348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lang="fr-F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fr-FR" sz="1800" b="0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318960" y="144000"/>
            <a:ext cx="731916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happens when a molecule absorbs an X-ray photon ?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452440" y="1071360"/>
            <a:ext cx="18253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Auger </a:t>
            </a:r>
            <a:r>
              <a:rPr lang="fr-FR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decay</a:t>
            </a:r>
            <a:endParaRPr lang="fr-FR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34" name="Line 3"/>
          <p:cNvSpPr/>
          <p:nvPr/>
        </p:nvSpPr>
        <p:spPr>
          <a:xfrm flipV="1">
            <a:off x="574920" y="2568600"/>
            <a:ext cx="0" cy="20577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Line 4"/>
          <p:cNvSpPr/>
          <p:nvPr/>
        </p:nvSpPr>
        <p:spPr>
          <a:xfrm flipV="1">
            <a:off x="416520" y="4572360"/>
            <a:ext cx="316080" cy="108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Line 5"/>
          <p:cNvSpPr/>
          <p:nvPr/>
        </p:nvSpPr>
        <p:spPr>
          <a:xfrm flipV="1">
            <a:off x="416520" y="4626360"/>
            <a:ext cx="316080" cy="108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Line 6"/>
          <p:cNvSpPr/>
          <p:nvPr/>
        </p:nvSpPr>
        <p:spPr>
          <a:xfrm>
            <a:off x="574920" y="4680720"/>
            <a:ext cx="0" cy="5414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Line 7"/>
          <p:cNvSpPr/>
          <p:nvPr/>
        </p:nvSpPr>
        <p:spPr>
          <a:xfrm>
            <a:off x="943560" y="5059800"/>
            <a:ext cx="8431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TextShape 8"/>
          <p:cNvSpPr txBox="1"/>
          <p:nvPr/>
        </p:nvSpPr>
        <p:spPr>
          <a:xfrm>
            <a:off x="1787040" y="4860000"/>
            <a:ext cx="1440000" cy="524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1s (</a:t>
            </a:r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1a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Line 9"/>
          <p:cNvSpPr/>
          <p:nvPr/>
        </p:nvSpPr>
        <p:spPr>
          <a:xfrm>
            <a:off x="943560" y="3868200"/>
            <a:ext cx="8431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Line 10"/>
          <p:cNvSpPr/>
          <p:nvPr/>
        </p:nvSpPr>
        <p:spPr>
          <a:xfrm>
            <a:off x="943560" y="4193280"/>
            <a:ext cx="8431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Line 11"/>
          <p:cNvSpPr/>
          <p:nvPr/>
        </p:nvSpPr>
        <p:spPr>
          <a:xfrm>
            <a:off x="943560" y="3164400"/>
            <a:ext cx="8431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Line 12"/>
          <p:cNvSpPr/>
          <p:nvPr/>
        </p:nvSpPr>
        <p:spPr>
          <a:xfrm>
            <a:off x="943560" y="2839320"/>
            <a:ext cx="84312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TextShape 13"/>
          <p:cNvSpPr txBox="1"/>
          <p:nvPr/>
        </p:nvSpPr>
        <p:spPr>
          <a:xfrm>
            <a:off x="1787040" y="2568600"/>
            <a:ext cx="2532960" cy="43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Ionization threshold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TextShape 14"/>
          <p:cNvSpPr txBox="1"/>
          <p:nvPr/>
        </p:nvSpPr>
        <p:spPr>
          <a:xfrm>
            <a:off x="1892160" y="2991880"/>
            <a:ext cx="639000" cy="524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4a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fr-FR" sz="1800" b="0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TextShape 15"/>
          <p:cNvSpPr txBox="1"/>
          <p:nvPr/>
        </p:nvSpPr>
        <p:spPr>
          <a:xfrm>
            <a:off x="1892160" y="3702640"/>
            <a:ext cx="639000" cy="524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1b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fr-FR" sz="1800" b="0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TextShape 16"/>
          <p:cNvSpPr txBox="1"/>
          <p:nvPr/>
        </p:nvSpPr>
        <p:spPr>
          <a:xfrm>
            <a:off x="1885320" y="4068360"/>
            <a:ext cx="639360" cy="523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3a</a:t>
            </a:r>
            <a:r>
              <a:rPr lang="fr-FR" sz="14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fr-FR" sz="1800" b="0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17"/>
          <p:cNvSpPr/>
          <p:nvPr/>
        </p:nvSpPr>
        <p:spPr>
          <a:xfrm>
            <a:off x="1470600" y="5005440"/>
            <a:ext cx="105480" cy="10836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CustomShape 18"/>
          <p:cNvSpPr/>
          <p:nvPr/>
        </p:nvSpPr>
        <p:spPr>
          <a:xfrm>
            <a:off x="1207440" y="5005800"/>
            <a:ext cx="105480" cy="10908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19"/>
          <p:cNvSpPr/>
          <p:nvPr/>
        </p:nvSpPr>
        <p:spPr>
          <a:xfrm>
            <a:off x="1470960" y="4139640"/>
            <a:ext cx="105840" cy="108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20"/>
          <p:cNvSpPr/>
          <p:nvPr/>
        </p:nvSpPr>
        <p:spPr>
          <a:xfrm>
            <a:off x="1207440" y="4139640"/>
            <a:ext cx="105480" cy="108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21"/>
          <p:cNvSpPr/>
          <p:nvPr/>
        </p:nvSpPr>
        <p:spPr>
          <a:xfrm>
            <a:off x="1470960" y="3814560"/>
            <a:ext cx="105840" cy="10872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22"/>
          <p:cNvSpPr/>
          <p:nvPr/>
        </p:nvSpPr>
        <p:spPr>
          <a:xfrm>
            <a:off x="1207440" y="3814560"/>
            <a:ext cx="105480" cy="10872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Line 23"/>
          <p:cNvSpPr/>
          <p:nvPr/>
        </p:nvSpPr>
        <p:spPr>
          <a:xfrm>
            <a:off x="1522800" y="4302000"/>
            <a:ext cx="0" cy="6498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Line 24"/>
          <p:cNvSpPr/>
          <p:nvPr/>
        </p:nvSpPr>
        <p:spPr>
          <a:xfrm flipV="1">
            <a:off x="1260000" y="2460240"/>
            <a:ext cx="0" cy="12996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TextShape 25"/>
          <p:cNvSpPr txBox="1"/>
          <p:nvPr/>
        </p:nvSpPr>
        <p:spPr>
          <a:xfrm>
            <a:off x="743760" y="1620000"/>
            <a:ext cx="1141560" cy="794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6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Auger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fr-FR" sz="16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electron
(500 eV)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Line 26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27"/>
          <p:cNvSpPr/>
          <p:nvPr/>
        </p:nvSpPr>
        <p:spPr>
          <a:xfrm>
            <a:off x="3835080" y="2988720"/>
            <a:ext cx="5923440" cy="274562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28"/>
          <p:cNvSpPr/>
          <p:nvPr/>
        </p:nvSpPr>
        <p:spPr>
          <a:xfrm rot="2890200">
            <a:off x="3403800" y="3295080"/>
            <a:ext cx="3148200" cy="56880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B3A2C7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29"/>
          <p:cNvSpPr/>
          <p:nvPr/>
        </p:nvSpPr>
        <p:spPr>
          <a:xfrm>
            <a:off x="3348000" y="1656000"/>
            <a:ext cx="1332360" cy="61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200" b="1" strike="noStrike" spc="-1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X-ray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TextShape 30"/>
          <p:cNvSpPr txBox="1"/>
          <p:nvPr/>
        </p:nvSpPr>
        <p:spPr>
          <a:xfrm>
            <a:off x="288000" y="5496480"/>
            <a:ext cx="2419560" cy="623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Molecular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orbitals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
of water</a:t>
            </a:r>
          </a:p>
        </p:txBody>
      </p:sp>
      <p:sp>
        <p:nvSpPr>
          <p:cNvPr id="162" name="Line 31"/>
          <p:cNvSpPr/>
          <p:nvPr/>
        </p:nvSpPr>
        <p:spPr>
          <a:xfrm flipV="1">
            <a:off x="6166800" y="4731120"/>
            <a:ext cx="512640" cy="204840"/>
          </a:xfrm>
          <a:prstGeom prst="line">
            <a:avLst/>
          </a:prstGeom>
          <a:ln w="1800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Line 32"/>
          <p:cNvSpPr/>
          <p:nvPr/>
        </p:nvSpPr>
        <p:spPr>
          <a:xfrm flipV="1">
            <a:off x="6781680" y="4321080"/>
            <a:ext cx="717480" cy="102600"/>
          </a:xfrm>
          <a:prstGeom prst="line">
            <a:avLst/>
          </a:prstGeom>
          <a:ln w="1800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Line 33"/>
          <p:cNvSpPr/>
          <p:nvPr/>
        </p:nvSpPr>
        <p:spPr>
          <a:xfrm flipH="1" flipV="1">
            <a:off x="7293960" y="4013640"/>
            <a:ext cx="204840" cy="307440"/>
          </a:xfrm>
          <a:prstGeom prst="line">
            <a:avLst/>
          </a:prstGeom>
          <a:ln w="1800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Line 34"/>
          <p:cNvSpPr/>
          <p:nvPr/>
        </p:nvSpPr>
        <p:spPr>
          <a:xfrm flipV="1">
            <a:off x="6679080" y="4423320"/>
            <a:ext cx="102600" cy="307440"/>
          </a:xfrm>
          <a:prstGeom prst="line">
            <a:avLst/>
          </a:prstGeom>
          <a:ln w="1800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Line 35"/>
          <p:cNvSpPr/>
          <p:nvPr/>
        </p:nvSpPr>
        <p:spPr>
          <a:xfrm flipV="1">
            <a:off x="7293960" y="3603600"/>
            <a:ext cx="717480" cy="410040"/>
          </a:xfrm>
          <a:prstGeom prst="line">
            <a:avLst/>
          </a:prstGeom>
          <a:ln w="18000">
            <a:solidFill>
              <a:srgbClr val="FF3333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TextShape 36"/>
          <p:cNvSpPr txBox="1"/>
          <p:nvPr/>
        </p:nvSpPr>
        <p:spPr>
          <a:xfrm>
            <a:off x="8026200" y="3157200"/>
            <a:ext cx="1161720" cy="69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6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Auger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fr-FR" sz="16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electron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Line 37"/>
          <p:cNvSpPr/>
          <p:nvPr/>
        </p:nvSpPr>
        <p:spPr>
          <a:xfrm flipH="1" flipV="1">
            <a:off x="6884280" y="3705840"/>
            <a:ext cx="410040" cy="307440"/>
          </a:xfrm>
          <a:prstGeom prst="line">
            <a:avLst/>
          </a:prstGeom>
          <a:ln w="18000">
            <a:solidFill>
              <a:srgbClr val="00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Line 38"/>
          <p:cNvSpPr/>
          <p:nvPr/>
        </p:nvSpPr>
        <p:spPr>
          <a:xfrm flipH="1" flipV="1">
            <a:off x="7499160" y="4321080"/>
            <a:ext cx="410040" cy="102600"/>
          </a:xfrm>
          <a:prstGeom prst="line">
            <a:avLst/>
          </a:prstGeom>
          <a:ln w="18000">
            <a:solidFill>
              <a:srgbClr val="00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Line 39"/>
          <p:cNvSpPr/>
          <p:nvPr/>
        </p:nvSpPr>
        <p:spPr>
          <a:xfrm flipH="1" flipV="1">
            <a:off x="6576480" y="4115880"/>
            <a:ext cx="204840" cy="307440"/>
          </a:xfrm>
          <a:prstGeom prst="line">
            <a:avLst/>
          </a:prstGeom>
          <a:ln w="18000">
            <a:solidFill>
              <a:srgbClr val="00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Line 40"/>
          <p:cNvSpPr/>
          <p:nvPr/>
        </p:nvSpPr>
        <p:spPr>
          <a:xfrm flipH="1" flipV="1">
            <a:off x="6679080" y="4731120"/>
            <a:ext cx="204840" cy="204840"/>
          </a:xfrm>
          <a:prstGeom prst="line">
            <a:avLst/>
          </a:prstGeom>
          <a:ln w="18000">
            <a:solidFill>
              <a:srgbClr val="00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41"/>
          <p:cNvSpPr/>
          <p:nvPr/>
        </p:nvSpPr>
        <p:spPr>
          <a:xfrm flipV="1">
            <a:off x="6679080" y="4935960"/>
            <a:ext cx="204840" cy="307440"/>
          </a:xfrm>
          <a:prstGeom prst="line">
            <a:avLst/>
          </a:prstGeom>
          <a:ln w="18000">
            <a:solidFill>
              <a:srgbClr val="00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TextShape 42"/>
          <p:cNvSpPr txBox="1"/>
          <p:nvPr/>
        </p:nvSpPr>
        <p:spPr>
          <a:xfrm>
            <a:off x="6666220" y="4693320"/>
            <a:ext cx="2572200" cy="697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600" b="0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Secondary electrons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fr-FR" sz="1600" b="0" strike="noStrike" spc="-1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&amp; excitons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43"/>
          <p:cNvSpPr/>
          <p:nvPr/>
        </p:nvSpPr>
        <p:spPr>
          <a:xfrm rot="20476200">
            <a:off x="6117480" y="4718880"/>
            <a:ext cx="168120" cy="1515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44"/>
          <p:cNvSpPr/>
          <p:nvPr/>
        </p:nvSpPr>
        <p:spPr>
          <a:xfrm rot="20476200">
            <a:off x="5989320" y="4806000"/>
            <a:ext cx="279720" cy="2631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45"/>
          <p:cNvSpPr/>
          <p:nvPr/>
        </p:nvSpPr>
        <p:spPr>
          <a:xfrm rot="20476200">
            <a:off x="5904000" y="4791240"/>
            <a:ext cx="168480" cy="1508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Line 46"/>
          <p:cNvSpPr/>
          <p:nvPr/>
        </p:nvSpPr>
        <p:spPr>
          <a:xfrm flipV="1">
            <a:off x="6860160" y="3099240"/>
            <a:ext cx="192600" cy="577440"/>
          </a:xfrm>
          <a:prstGeom prst="line">
            <a:avLst/>
          </a:prstGeom>
          <a:ln>
            <a:solidFill>
              <a:srgbClr val="000000"/>
            </a:solidFill>
            <a:custDash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47"/>
          <p:cNvSpPr/>
          <p:nvPr/>
        </p:nvSpPr>
        <p:spPr>
          <a:xfrm rot="18600000">
            <a:off x="7021080" y="2667600"/>
            <a:ext cx="167760" cy="1504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48"/>
          <p:cNvSpPr/>
          <p:nvPr/>
        </p:nvSpPr>
        <p:spPr>
          <a:xfrm rot="18600000">
            <a:off x="6977880" y="2770560"/>
            <a:ext cx="279720" cy="2631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49"/>
          <p:cNvSpPr/>
          <p:nvPr/>
        </p:nvSpPr>
        <p:spPr>
          <a:xfrm rot="18600000">
            <a:off x="6876360" y="2839320"/>
            <a:ext cx="167400" cy="15156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Line 50"/>
          <p:cNvSpPr/>
          <p:nvPr/>
        </p:nvSpPr>
        <p:spPr>
          <a:xfrm flipH="1" flipV="1">
            <a:off x="6378840" y="3099240"/>
            <a:ext cx="192600" cy="1016640"/>
          </a:xfrm>
          <a:prstGeom prst="line">
            <a:avLst/>
          </a:prstGeom>
          <a:ln>
            <a:solidFill>
              <a:srgbClr val="000000"/>
            </a:solidFill>
            <a:custDash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51"/>
          <p:cNvSpPr/>
          <p:nvPr/>
        </p:nvSpPr>
        <p:spPr>
          <a:xfrm rot="1560000">
            <a:off x="6366600" y="2817360"/>
            <a:ext cx="168120" cy="1519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52"/>
          <p:cNvSpPr/>
          <p:nvPr/>
        </p:nvSpPr>
        <p:spPr>
          <a:xfrm rot="1560000">
            <a:off x="6159600" y="2812320"/>
            <a:ext cx="280080" cy="2631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53"/>
          <p:cNvSpPr/>
          <p:nvPr/>
        </p:nvSpPr>
        <p:spPr>
          <a:xfrm rot="1560000">
            <a:off x="6164640" y="2719080"/>
            <a:ext cx="168480" cy="15120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ZoneTexte 1"/>
          <p:cNvSpPr txBox="1"/>
          <p:nvPr/>
        </p:nvSpPr>
        <p:spPr>
          <a:xfrm>
            <a:off x="5394562" y="3263395"/>
            <a:ext cx="11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Excitation </a:t>
            </a:r>
            <a:br>
              <a:rPr lang="fr-FR" dirty="0" smtClean="0"/>
            </a:br>
            <a:r>
              <a:rPr lang="fr-FR" dirty="0" smtClean="0"/>
              <a:t>migration</a:t>
            </a:r>
            <a:endParaRPr lang="en-US" dirty="0"/>
          </a:p>
        </p:txBody>
      </p:sp>
      <p:sp>
        <p:nvSpPr>
          <p:cNvPr id="3" name="Arc 2"/>
          <p:cNvSpPr/>
          <p:nvPr/>
        </p:nvSpPr>
        <p:spPr>
          <a:xfrm rot="5280000">
            <a:off x="6139928" y="4992539"/>
            <a:ext cx="260641" cy="152651"/>
          </a:xfrm>
          <a:custGeom>
            <a:avLst/>
            <a:gdLst>
              <a:gd name="connsiteX0" fmla="*/ 115924 w 231849"/>
              <a:gd name="connsiteY0" fmla="*/ 0 h 379080"/>
              <a:gd name="connsiteX1" fmla="*/ 231849 w 231849"/>
              <a:gd name="connsiteY1" fmla="*/ 189540 h 379080"/>
              <a:gd name="connsiteX2" fmla="*/ 115925 w 231849"/>
              <a:gd name="connsiteY2" fmla="*/ 189540 h 379080"/>
              <a:gd name="connsiteX3" fmla="*/ 115924 w 231849"/>
              <a:gd name="connsiteY3" fmla="*/ 0 h 379080"/>
              <a:gd name="connsiteX0" fmla="*/ 115924 w 231849"/>
              <a:gd name="connsiteY0" fmla="*/ 0 h 379080"/>
              <a:gd name="connsiteX1" fmla="*/ 231849 w 231849"/>
              <a:gd name="connsiteY1" fmla="*/ 189540 h 379080"/>
              <a:gd name="connsiteX0" fmla="*/ 178584 w 294509"/>
              <a:gd name="connsiteY0" fmla="*/ 117191 h 306731"/>
              <a:gd name="connsiteX1" fmla="*/ 294509 w 294509"/>
              <a:gd name="connsiteY1" fmla="*/ 306731 h 306731"/>
              <a:gd name="connsiteX2" fmla="*/ 178585 w 294509"/>
              <a:gd name="connsiteY2" fmla="*/ 306731 h 306731"/>
              <a:gd name="connsiteX3" fmla="*/ 178584 w 294509"/>
              <a:gd name="connsiteY3" fmla="*/ 117191 h 306731"/>
              <a:gd name="connsiteX0" fmla="*/ 0 w 294509"/>
              <a:gd name="connsiteY0" fmla="*/ 0 h 306731"/>
              <a:gd name="connsiteX1" fmla="*/ 294509 w 294509"/>
              <a:gd name="connsiteY1" fmla="*/ 306731 h 3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509" h="306731" stroke="0" extrusionOk="0">
                <a:moveTo>
                  <a:pt x="178584" y="117191"/>
                </a:moveTo>
                <a:cubicBezTo>
                  <a:pt x="242608" y="117191"/>
                  <a:pt x="294509" y="202051"/>
                  <a:pt x="294509" y="306731"/>
                </a:cubicBezTo>
                <a:lnTo>
                  <a:pt x="178585" y="306731"/>
                </a:lnTo>
                <a:cubicBezTo>
                  <a:pt x="178585" y="243551"/>
                  <a:pt x="178584" y="180371"/>
                  <a:pt x="178584" y="117191"/>
                </a:cubicBezTo>
                <a:close/>
              </a:path>
              <a:path w="294509" h="306731" fill="none">
                <a:moveTo>
                  <a:pt x="0" y="0"/>
                </a:moveTo>
                <a:cubicBezTo>
                  <a:pt x="64024" y="0"/>
                  <a:pt x="294509" y="202051"/>
                  <a:pt x="294509" y="306731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rme libre 4"/>
          <p:cNvSpPr/>
          <p:nvPr/>
        </p:nvSpPr>
        <p:spPr>
          <a:xfrm>
            <a:off x="5313680" y="2414520"/>
            <a:ext cx="4183474" cy="3245378"/>
          </a:xfrm>
          <a:custGeom>
            <a:avLst/>
            <a:gdLst>
              <a:gd name="connsiteX0" fmla="*/ 931079 w 4281433"/>
              <a:gd name="connsiteY0" fmla="*/ 2201090 h 3615840"/>
              <a:gd name="connsiteX1" fmla="*/ 910759 w 4281433"/>
              <a:gd name="connsiteY1" fmla="*/ 1896290 h 3615840"/>
              <a:gd name="connsiteX2" fmla="*/ 260519 w 4281433"/>
              <a:gd name="connsiteY2" fmla="*/ 1743890 h 3615840"/>
              <a:gd name="connsiteX3" fmla="*/ 128439 w 4281433"/>
              <a:gd name="connsiteY3" fmla="*/ 291010 h 3615840"/>
              <a:gd name="connsiteX4" fmla="*/ 2058839 w 4281433"/>
              <a:gd name="connsiteY4" fmla="*/ 67490 h 3615840"/>
              <a:gd name="connsiteX5" fmla="*/ 4060359 w 4281433"/>
              <a:gd name="connsiteY5" fmla="*/ 1144450 h 3615840"/>
              <a:gd name="connsiteX6" fmla="*/ 3928279 w 4281433"/>
              <a:gd name="connsiteY6" fmla="*/ 3491410 h 3615840"/>
              <a:gd name="connsiteX7" fmla="*/ 1367959 w 4281433"/>
              <a:gd name="connsiteY7" fmla="*/ 3217090 h 3615840"/>
              <a:gd name="connsiteX8" fmla="*/ 1306999 w 4281433"/>
              <a:gd name="connsiteY8" fmla="*/ 2577010 h 3615840"/>
              <a:gd name="connsiteX9" fmla="*/ 931079 w 4281433"/>
              <a:gd name="connsiteY9" fmla="*/ 2201090 h 361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1433" h="3615840">
                <a:moveTo>
                  <a:pt x="931079" y="2201090"/>
                </a:moveTo>
                <a:cubicBezTo>
                  <a:pt x="865039" y="2087637"/>
                  <a:pt x="1022519" y="1972490"/>
                  <a:pt x="910759" y="1896290"/>
                </a:cubicBezTo>
                <a:cubicBezTo>
                  <a:pt x="798999" y="1820090"/>
                  <a:pt x="390906" y="2011437"/>
                  <a:pt x="260519" y="1743890"/>
                </a:cubicBezTo>
                <a:cubicBezTo>
                  <a:pt x="130132" y="1476343"/>
                  <a:pt x="-171281" y="570410"/>
                  <a:pt x="128439" y="291010"/>
                </a:cubicBezTo>
                <a:cubicBezTo>
                  <a:pt x="428159" y="11610"/>
                  <a:pt x="1403519" y="-74750"/>
                  <a:pt x="2058839" y="67490"/>
                </a:cubicBezTo>
                <a:cubicBezTo>
                  <a:pt x="2714159" y="209730"/>
                  <a:pt x="3748786" y="573797"/>
                  <a:pt x="4060359" y="1144450"/>
                </a:cubicBezTo>
                <a:cubicBezTo>
                  <a:pt x="4371932" y="1715103"/>
                  <a:pt x="4377012" y="3145970"/>
                  <a:pt x="3928279" y="3491410"/>
                </a:cubicBezTo>
                <a:cubicBezTo>
                  <a:pt x="3479546" y="3836850"/>
                  <a:pt x="1804839" y="3369490"/>
                  <a:pt x="1367959" y="3217090"/>
                </a:cubicBezTo>
                <a:cubicBezTo>
                  <a:pt x="931079" y="3064690"/>
                  <a:pt x="1373039" y="2748037"/>
                  <a:pt x="1306999" y="2577010"/>
                </a:cubicBezTo>
                <a:cubicBezTo>
                  <a:pt x="1240959" y="2405983"/>
                  <a:pt x="997119" y="2314543"/>
                  <a:pt x="931079" y="220109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5729201" y="1620000"/>
            <a:ext cx="3279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X-ray </a:t>
            </a:r>
            <a:r>
              <a:rPr lang="fr-FR" sz="2000" dirty="0" err="1" smtClean="0">
                <a:solidFill>
                  <a:srgbClr val="FF0000"/>
                </a:solidFill>
              </a:rPr>
              <a:t>induced</a:t>
            </a:r>
            <a:r>
              <a:rPr lang="fr-FR" sz="2000" dirty="0" smtClean="0">
                <a:solidFill>
                  <a:srgbClr val="FF0000"/>
                </a:solidFill>
              </a:rPr>
              <a:t> Electron </a:t>
            </a:r>
            <a:br>
              <a:rPr lang="fr-FR" sz="2000" dirty="0" smtClean="0">
                <a:solidFill>
                  <a:srgbClr val="FF0000"/>
                </a:solidFill>
              </a:rPr>
            </a:br>
            <a:r>
              <a:rPr lang="fr-FR" sz="2000" dirty="0" err="1" smtClean="0">
                <a:solidFill>
                  <a:srgbClr val="FF0000"/>
                </a:solidFill>
              </a:rPr>
              <a:t>Stimulated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Desorption</a:t>
            </a:r>
            <a:r>
              <a:rPr lang="fr-FR" sz="2000" dirty="0" smtClean="0">
                <a:solidFill>
                  <a:srgbClr val="FF0000"/>
                </a:solidFill>
              </a:rPr>
              <a:t> (XESD)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5592140" y="4557216"/>
            <a:ext cx="905619" cy="915492"/>
          </a:xfrm>
          <a:custGeom>
            <a:avLst/>
            <a:gdLst>
              <a:gd name="connsiteX0" fmla="*/ 6020 w 905619"/>
              <a:gd name="connsiteY0" fmla="*/ 167184 h 915492"/>
              <a:gd name="connsiteX1" fmla="*/ 493700 w 905619"/>
              <a:gd name="connsiteY1" fmla="*/ 4624 h 915492"/>
              <a:gd name="connsiteX2" fmla="*/ 900100 w 905619"/>
              <a:gd name="connsiteY2" fmla="*/ 309424 h 915492"/>
              <a:gd name="connsiteX3" fmla="*/ 696900 w 905619"/>
              <a:gd name="connsiteY3" fmla="*/ 898704 h 915492"/>
              <a:gd name="connsiteX4" fmla="*/ 249860 w 905619"/>
              <a:gd name="connsiteY4" fmla="*/ 705664 h 915492"/>
              <a:gd name="connsiteX5" fmla="*/ 6020 w 905619"/>
              <a:gd name="connsiteY5" fmla="*/ 167184 h 91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5619" h="915492">
                <a:moveTo>
                  <a:pt x="6020" y="167184"/>
                </a:moveTo>
                <a:cubicBezTo>
                  <a:pt x="46660" y="50344"/>
                  <a:pt x="344687" y="-19083"/>
                  <a:pt x="493700" y="4624"/>
                </a:cubicBezTo>
                <a:cubicBezTo>
                  <a:pt x="642713" y="28331"/>
                  <a:pt x="866233" y="160411"/>
                  <a:pt x="900100" y="309424"/>
                </a:cubicBezTo>
                <a:cubicBezTo>
                  <a:pt x="933967" y="458437"/>
                  <a:pt x="805273" y="832664"/>
                  <a:pt x="696900" y="898704"/>
                </a:cubicBezTo>
                <a:cubicBezTo>
                  <a:pt x="588527" y="964744"/>
                  <a:pt x="359927" y="822504"/>
                  <a:pt x="249860" y="705664"/>
                </a:cubicBezTo>
                <a:cubicBezTo>
                  <a:pt x="139793" y="588824"/>
                  <a:pt x="-34620" y="284024"/>
                  <a:pt x="6020" y="167184"/>
                </a:cubicBezTo>
                <a:close/>
              </a:path>
            </a:pathLst>
          </a:cu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4776573" y="5681148"/>
            <a:ext cx="2490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2"/>
                </a:solidFill>
              </a:rPr>
              <a:t>« </a:t>
            </a:r>
            <a:r>
              <a:rPr lang="fr-FR" sz="2000" dirty="0" err="1" smtClean="0">
                <a:solidFill>
                  <a:schemeClr val="tx2"/>
                </a:solidFill>
              </a:rPr>
              <a:t>True</a:t>
            </a:r>
            <a:r>
              <a:rPr lang="fr-FR" sz="2000" dirty="0" smtClean="0">
                <a:solidFill>
                  <a:schemeClr val="tx2"/>
                </a:solidFill>
              </a:rPr>
              <a:t> » photon</a:t>
            </a:r>
            <a:br>
              <a:rPr lang="fr-FR" sz="2000" dirty="0" smtClean="0">
                <a:solidFill>
                  <a:schemeClr val="tx2"/>
                </a:solidFill>
              </a:rPr>
            </a:br>
            <a:r>
              <a:rPr lang="fr-FR" sz="2000" dirty="0" err="1" smtClean="0">
                <a:solidFill>
                  <a:schemeClr val="tx2"/>
                </a:solidFill>
              </a:rPr>
              <a:t>stimulated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desorption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2" name="Arc 2"/>
          <p:cNvSpPr/>
          <p:nvPr/>
        </p:nvSpPr>
        <p:spPr>
          <a:xfrm rot="5280000">
            <a:off x="6190728" y="5043339"/>
            <a:ext cx="260641" cy="152651"/>
          </a:xfrm>
          <a:custGeom>
            <a:avLst/>
            <a:gdLst>
              <a:gd name="connsiteX0" fmla="*/ 115924 w 231849"/>
              <a:gd name="connsiteY0" fmla="*/ 0 h 379080"/>
              <a:gd name="connsiteX1" fmla="*/ 231849 w 231849"/>
              <a:gd name="connsiteY1" fmla="*/ 189540 h 379080"/>
              <a:gd name="connsiteX2" fmla="*/ 115925 w 231849"/>
              <a:gd name="connsiteY2" fmla="*/ 189540 h 379080"/>
              <a:gd name="connsiteX3" fmla="*/ 115924 w 231849"/>
              <a:gd name="connsiteY3" fmla="*/ 0 h 379080"/>
              <a:gd name="connsiteX0" fmla="*/ 115924 w 231849"/>
              <a:gd name="connsiteY0" fmla="*/ 0 h 379080"/>
              <a:gd name="connsiteX1" fmla="*/ 231849 w 231849"/>
              <a:gd name="connsiteY1" fmla="*/ 189540 h 379080"/>
              <a:gd name="connsiteX0" fmla="*/ 178584 w 294509"/>
              <a:gd name="connsiteY0" fmla="*/ 117191 h 306731"/>
              <a:gd name="connsiteX1" fmla="*/ 294509 w 294509"/>
              <a:gd name="connsiteY1" fmla="*/ 306731 h 306731"/>
              <a:gd name="connsiteX2" fmla="*/ 178585 w 294509"/>
              <a:gd name="connsiteY2" fmla="*/ 306731 h 306731"/>
              <a:gd name="connsiteX3" fmla="*/ 178584 w 294509"/>
              <a:gd name="connsiteY3" fmla="*/ 117191 h 306731"/>
              <a:gd name="connsiteX0" fmla="*/ 0 w 294509"/>
              <a:gd name="connsiteY0" fmla="*/ 0 h 306731"/>
              <a:gd name="connsiteX1" fmla="*/ 294509 w 294509"/>
              <a:gd name="connsiteY1" fmla="*/ 306731 h 3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509" h="306731" stroke="0" extrusionOk="0">
                <a:moveTo>
                  <a:pt x="178584" y="117191"/>
                </a:moveTo>
                <a:cubicBezTo>
                  <a:pt x="242608" y="117191"/>
                  <a:pt x="294509" y="202051"/>
                  <a:pt x="294509" y="306731"/>
                </a:cubicBezTo>
                <a:lnTo>
                  <a:pt x="178585" y="306731"/>
                </a:lnTo>
                <a:cubicBezTo>
                  <a:pt x="178585" y="243551"/>
                  <a:pt x="178584" y="180371"/>
                  <a:pt x="178584" y="117191"/>
                </a:cubicBezTo>
                <a:close/>
              </a:path>
              <a:path w="294509" h="306731" fill="none">
                <a:moveTo>
                  <a:pt x="0" y="0"/>
                </a:moveTo>
                <a:cubicBezTo>
                  <a:pt x="64024" y="0"/>
                  <a:pt x="294509" y="202051"/>
                  <a:pt x="294509" y="306731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 2"/>
          <p:cNvSpPr/>
          <p:nvPr/>
        </p:nvSpPr>
        <p:spPr>
          <a:xfrm rot="-9120000">
            <a:off x="5844778" y="4995414"/>
            <a:ext cx="260641" cy="152651"/>
          </a:xfrm>
          <a:custGeom>
            <a:avLst/>
            <a:gdLst>
              <a:gd name="connsiteX0" fmla="*/ 115924 w 231849"/>
              <a:gd name="connsiteY0" fmla="*/ 0 h 379080"/>
              <a:gd name="connsiteX1" fmla="*/ 231849 w 231849"/>
              <a:gd name="connsiteY1" fmla="*/ 189540 h 379080"/>
              <a:gd name="connsiteX2" fmla="*/ 115925 w 231849"/>
              <a:gd name="connsiteY2" fmla="*/ 189540 h 379080"/>
              <a:gd name="connsiteX3" fmla="*/ 115924 w 231849"/>
              <a:gd name="connsiteY3" fmla="*/ 0 h 379080"/>
              <a:gd name="connsiteX0" fmla="*/ 115924 w 231849"/>
              <a:gd name="connsiteY0" fmla="*/ 0 h 379080"/>
              <a:gd name="connsiteX1" fmla="*/ 231849 w 231849"/>
              <a:gd name="connsiteY1" fmla="*/ 189540 h 379080"/>
              <a:gd name="connsiteX0" fmla="*/ 178584 w 294509"/>
              <a:gd name="connsiteY0" fmla="*/ 117191 h 306731"/>
              <a:gd name="connsiteX1" fmla="*/ 294509 w 294509"/>
              <a:gd name="connsiteY1" fmla="*/ 306731 h 306731"/>
              <a:gd name="connsiteX2" fmla="*/ 178585 w 294509"/>
              <a:gd name="connsiteY2" fmla="*/ 306731 h 306731"/>
              <a:gd name="connsiteX3" fmla="*/ 178584 w 294509"/>
              <a:gd name="connsiteY3" fmla="*/ 117191 h 306731"/>
              <a:gd name="connsiteX0" fmla="*/ 0 w 294509"/>
              <a:gd name="connsiteY0" fmla="*/ 0 h 306731"/>
              <a:gd name="connsiteX1" fmla="*/ 294509 w 294509"/>
              <a:gd name="connsiteY1" fmla="*/ 306731 h 3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509" h="306731" stroke="0" extrusionOk="0">
                <a:moveTo>
                  <a:pt x="178584" y="117191"/>
                </a:moveTo>
                <a:cubicBezTo>
                  <a:pt x="242608" y="117191"/>
                  <a:pt x="294509" y="202051"/>
                  <a:pt x="294509" y="306731"/>
                </a:cubicBezTo>
                <a:lnTo>
                  <a:pt x="178585" y="306731"/>
                </a:lnTo>
                <a:cubicBezTo>
                  <a:pt x="178585" y="243551"/>
                  <a:pt x="178584" y="180371"/>
                  <a:pt x="178584" y="117191"/>
                </a:cubicBezTo>
                <a:close/>
              </a:path>
              <a:path w="294509" h="306731" fill="none">
                <a:moveTo>
                  <a:pt x="0" y="0"/>
                </a:moveTo>
                <a:cubicBezTo>
                  <a:pt x="64024" y="0"/>
                  <a:pt x="294509" y="202051"/>
                  <a:pt x="294509" y="306731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2"/>
          <p:cNvSpPr/>
          <p:nvPr/>
        </p:nvSpPr>
        <p:spPr>
          <a:xfrm rot="-9120000">
            <a:off x="5763498" y="5036054"/>
            <a:ext cx="260641" cy="152651"/>
          </a:xfrm>
          <a:custGeom>
            <a:avLst/>
            <a:gdLst>
              <a:gd name="connsiteX0" fmla="*/ 115924 w 231849"/>
              <a:gd name="connsiteY0" fmla="*/ 0 h 379080"/>
              <a:gd name="connsiteX1" fmla="*/ 231849 w 231849"/>
              <a:gd name="connsiteY1" fmla="*/ 189540 h 379080"/>
              <a:gd name="connsiteX2" fmla="*/ 115925 w 231849"/>
              <a:gd name="connsiteY2" fmla="*/ 189540 h 379080"/>
              <a:gd name="connsiteX3" fmla="*/ 115924 w 231849"/>
              <a:gd name="connsiteY3" fmla="*/ 0 h 379080"/>
              <a:gd name="connsiteX0" fmla="*/ 115924 w 231849"/>
              <a:gd name="connsiteY0" fmla="*/ 0 h 379080"/>
              <a:gd name="connsiteX1" fmla="*/ 231849 w 231849"/>
              <a:gd name="connsiteY1" fmla="*/ 189540 h 379080"/>
              <a:gd name="connsiteX0" fmla="*/ 178584 w 294509"/>
              <a:gd name="connsiteY0" fmla="*/ 117191 h 306731"/>
              <a:gd name="connsiteX1" fmla="*/ 294509 w 294509"/>
              <a:gd name="connsiteY1" fmla="*/ 306731 h 306731"/>
              <a:gd name="connsiteX2" fmla="*/ 178585 w 294509"/>
              <a:gd name="connsiteY2" fmla="*/ 306731 h 306731"/>
              <a:gd name="connsiteX3" fmla="*/ 178584 w 294509"/>
              <a:gd name="connsiteY3" fmla="*/ 117191 h 306731"/>
              <a:gd name="connsiteX0" fmla="*/ 0 w 294509"/>
              <a:gd name="connsiteY0" fmla="*/ 0 h 306731"/>
              <a:gd name="connsiteX1" fmla="*/ 294509 w 294509"/>
              <a:gd name="connsiteY1" fmla="*/ 306731 h 3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509" h="306731" stroke="0" extrusionOk="0">
                <a:moveTo>
                  <a:pt x="178584" y="117191"/>
                </a:moveTo>
                <a:cubicBezTo>
                  <a:pt x="242608" y="117191"/>
                  <a:pt x="294509" y="202051"/>
                  <a:pt x="294509" y="306731"/>
                </a:cubicBezTo>
                <a:lnTo>
                  <a:pt x="178585" y="306731"/>
                </a:lnTo>
                <a:cubicBezTo>
                  <a:pt x="178585" y="243551"/>
                  <a:pt x="178584" y="180371"/>
                  <a:pt x="178584" y="117191"/>
                </a:cubicBezTo>
                <a:close/>
              </a:path>
              <a:path w="294509" h="306731" fill="none">
                <a:moveTo>
                  <a:pt x="0" y="0"/>
                </a:moveTo>
                <a:cubicBezTo>
                  <a:pt x="64024" y="0"/>
                  <a:pt x="294509" y="202051"/>
                  <a:pt x="294509" y="306731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318960" y="144000"/>
            <a:ext cx="731916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Near-edge X-ray spectroscopy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TextShape 3"/>
          <p:cNvSpPr txBox="1"/>
          <p:nvPr/>
        </p:nvSpPr>
        <p:spPr>
          <a:xfrm>
            <a:off x="2166840" y="697680"/>
            <a:ext cx="55011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1" strike="noStrike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Total Electron yield (TEY) ~ Absorption spectrum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TextShape 19"/>
          <p:cNvSpPr txBox="1"/>
          <p:nvPr/>
        </p:nvSpPr>
        <p:spPr>
          <a:xfrm>
            <a:off x="5688000" y="4202720"/>
            <a:ext cx="4153680" cy="767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Pre-edge</a:t>
            </a:r>
            <a:r>
              <a:rPr lang="fr-F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features</a:t>
            </a:r>
            <a:r>
              <a:rPr lang="fr-F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
</a:t>
            </a:r>
            <a:r>
              <a:rPr lang="fr-FR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Spectroscopic</a:t>
            </a:r>
            <a:r>
              <a:rPr lang="fr-F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signatures of photo-</a:t>
            </a:r>
            <a:r>
              <a:rPr lang="fr-FR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produced</a:t>
            </a:r>
            <a:r>
              <a:rPr lang="fr-F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
</a:t>
            </a:r>
            <a:r>
              <a:rPr lang="fr-FR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radicals</a:t>
            </a:r>
            <a:r>
              <a:rPr lang="fr-F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&amp; </a:t>
            </a:r>
            <a:r>
              <a:rPr lang="fr-FR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products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79" name="TextShape 20"/>
          <p:cNvSpPr txBox="1"/>
          <p:nvPr/>
        </p:nvSpPr>
        <p:spPr>
          <a:xfrm>
            <a:off x="5689280" y="5122440"/>
            <a:ext cx="4335120" cy="38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Concentration </a:t>
            </a:r>
            <a:r>
              <a:rPr lang="fr-FR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wrt</a:t>
            </a:r>
            <a:r>
              <a:rPr lang="fr-F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</a:t>
            </a:r>
            <a:r>
              <a:rPr lang="fr-FR" sz="1600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fr-FR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</a:t>
            </a:r>
            <a:r>
              <a:rPr lang="fr-F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 : (cf. </a:t>
            </a:r>
            <a:r>
              <a:rPr lang="fr-FR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Laffon</a:t>
            </a:r>
            <a:r>
              <a:rPr lang="fr-FR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et al. 2006)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80" name="Image 279"/>
          <p:cNvPicPr/>
          <p:nvPr/>
        </p:nvPicPr>
        <p:blipFill>
          <a:blip r:embed="rId3"/>
          <a:stretch/>
        </p:blipFill>
        <p:spPr>
          <a:xfrm>
            <a:off x="6012000" y="5562000"/>
            <a:ext cx="3168000" cy="1926000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003449"/>
              </p:ext>
            </p:extLst>
          </p:nvPr>
        </p:nvGraphicFramePr>
        <p:xfrm>
          <a:off x="-245818" y="2216736"/>
          <a:ext cx="7883938" cy="5507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6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45818" y="2216736"/>
                        <a:ext cx="7883938" cy="5507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980182"/>
              </p:ext>
            </p:extLst>
          </p:nvPr>
        </p:nvGraphicFramePr>
        <p:xfrm>
          <a:off x="5171099" y="804929"/>
          <a:ext cx="6472819" cy="4521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7" name="Graph" r:id="rId6" imgW="4154400" imgH="2901600" progId="Origin50.Graph">
                  <p:embed/>
                </p:oleObj>
              </mc:Choice>
              <mc:Fallback>
                <p:oleObj name="Graph" r:id="rId6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71099" y="804929"/>
                        <a:ext cx="6472819" cy="4521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rme libre 9"/>
          <p:cNvSpPr/>
          <p:nvPr/>
        </p:nvSpPr>
        <p:spPr>
          <a:xfrm>
            <a:off x="1091686" y="3398141"/>
            <a:ext cx="937260" cy="358519"/>
          </a:xfrm>
          <a:custGeom>
            <a:avLst/>
            <a:gdLst>
              <a:gd name="connsiteX0" fmla="*/ 0 w 937260"/>
              <a:gd name="connsiteY0" fmla="*/ 358519 h 358519"/>
              <a:gd name="connsiteX1" fmla="*/ 457200 w 937260"/>
              <a:gd name="connsiteY1" fmla="*/ 379 h 358519"/>
              <a:gd name="connsiteX2" fmla="*/ 937260 w 937260"/>
              <a:gd name="connsiteY2" fmla="*/ 289939 h 35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260" h="358519">
                <a:moveTo>
                  <a:pt x="0" y="358519"/>
                </a:moveTo>
                <a:cubicBezTo>
                  <a:pt x="150495" y="185164"/>
                  <a:pt x="300990" y="11809"/>
                  <a:pt x="457200" y="379"/>
                </a:cubicBezTo>
                <a:cubicBezTo>
                  <a:pt x="613410" y="-11051"/>
                  <a:pt x="867410" y="239139"/>
                  <a:pt x="937260" y="28993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/>
          <p:cNvCxnSpPr>
            <a:stCxn id="10" idx="1"/>
          </p:cNvCxnSpPr>
          <p:nvPr/>
        </p:nvCxnSpPr>
        <p:spPr>
          <a:xfrm flipV="1">
            <a:off x="1548886" y="2599154"/>
            <a:ext cx="11430" cy="7993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04056" y="2110805"/>
            <a:ext cx="171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</a:t>
            </a:r>
            <a:r>
              <a:rPr lang="fr-FR" baseline="-25000" dirty="0" smtClean="0"/>
              <a:t>2</a:t>
            </a:r>
            <a:r>
              <a:rPr lang="fr-FR" dirty="0" smtClean="0"/>
              <a:t>O </a:t>
            </a:r>
            <a:r>
              <a:rPr lang="fr-FR" dirty="0" err="1" smtClean="0"/>
              <a:t>resonances</a:t>
            </a:r>
            <a:endParaRPr lang="en-US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3512820" y="3970020"/>
            <a:ext cx="15240" cy="6042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988135" y="3323689"/>
            <a:ext cx="11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EXAFS </a:t>
            </a:r>
            <a:br>
              <a:rPr lang="fr-FR" dirty="0" smtClean="0"/>
            </a:br>
            <a:r>
              <a:rPr lang="fr-FR" dirty="0" smtClean="0"/>
              <a:t>oscillation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318960" y="144000"/>
            <a:ext cx="731916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desorbs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1584000" y="1404000"/>
            <a:ext cx="4032000" cy="3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TextShape 3"/>
          <p:cNvSpPr txBox="1"/>
          <p:nvPr/>
        </p:nvSpPr>
        <p:spPr>
          <a:xfrm>
            <a:off x="2412000" y="792000"/>
            <a:ext cx="54518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Photodesorption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yields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@ </a:t>
            </a:r>
            <a:r>
              <a:rPr lang="fr-FR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540 eV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for ASW at 90K</a:t>
            </a:r>
          </a:p>
          <a:p>
            <a:pPr algn="ctr"/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molecule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or ion per incident photon)</a:t>
            </a:r>
          </a:p>
        </p:txBody>
      </p:sp>
      <p:sp>
        <p:nvSpPr>
          <p:cNvPr id="285" name="TextShape 4"/>
          <p:cNvSpPr txBox="1"/>
          <p:nvPr/>
        </p:nvSpPr>
        <p:spPr>
          <a:xfrm>
            <a:off x="1332000" y="6025680"/>
            <a:ext cx="45404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Desorption</a:t>
            </a:r>
            <a:r>
              <a:rPr lang="fr-FR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of </a:t>
            </a:r>
            <a:r>
              <a:rPr lang="fr-FR" sz="20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neutral</a:t>
            </a:r>
            <a:r>
              <a:rPr lang="fr-FR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species</a:t>
            </a:r>
            <a:r>
              <a:rPr lang="fr-FR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dominates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86" name="Line 5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7" name="Image 286"/>
          <p:cNvPicPr/>
          <p:nvPr/>
        </p:nvPicPr>
        <p:blipFill>
          <a:blip r:embed="rId2"/>
          <a:stretch/>
        </p:blipFill>
        <p:spPr>
          <a:xfrm>
            <a:off x="648000" y="1551960"/>
            <a:ext cx="8783640" cy="3632040"/>
          </a:xfrm>
          <a:prstGeom prst="rect">
            <a:avLst/>
          </a:prstGeom>
          <a:ln>
            <a:noFill/>
          </a:ln>
        </p:spPr>
      </p:pic>
      <p:sp>
        <p:nvSpPr>
          <p:cNvPr id="288" name="CustomShape 6"/>
          <p:cNvSpPr/>
          <p:nvPr/>
        </p:nvSpPr>
        <p:spPr>
          <a:xfrm>
            <a:off x="540000" y="6012000"/>
            <a:ext cx="648000" cy="360000"/>
          </a:xfrm>
          <a:custGeom>
            <a:avLst/>
            <a:gdLst/>
            <a:ahLst/>
            <a:cxnLst/>
            <a:rect l="0" t="0" r="r" b="b"/>
            <a:pathLst>
              <a:path w="1801" h="1002">
                <a:moveTo>
                  <a:pt x="0" y="250"/>
                </a:moveTo>
                <a:lnTo>
                  <a:pt x="1350" y="250"/>
                </a:lnTo>
                <a:lnTo>
                  <a:pt x="1350" y="0"/>
                </a:lnTo>
                <a:lnTo>
                  <a:pt x="1800" y="500"/>
                </a:lnTo>
                <a:lnTo>
                  <a:pt x="1350" y="1001"/>
                </a:lnTo>
                <a:lnTo>
                  <a:pt x="1350" y="750"/>
                </a:lnTo>
                <a:lnTo>
                  <a:pt x="0" y="750"/>
                </a:lnTo>
                <a:lnTo>
                  <a:pt x="0" y="250"/>
                </a:lnTo>
              </a:path>
            </a:pathLst>
          </a:custGeom>
          <a:solidFill>
            <a:srgbClr val="FF33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TextShape 7"/>
          <p:cNvSpPr txBox="1"/>
          <p:nvPr/>
        </p:nvSpPr>
        <p:spPr>
          <a:xfrm>
            <a:off x="6516000" y="4752000"/>
            <a:ext cx="2915640" cy="1198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fr-F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</a:t>
            </a:r>
            <a:r>
              <a:rPr lang="fr-FR" sz="2000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O)H</a:t>
            </a:r>
            <a:r>
              <a:rPr lang="fr-FR" sz="20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clusters 
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from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n = 3 to 11</a:t>
            </a:r>
          </a:p>
          <a:p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 ~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0.2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electron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/photon </a:t>
            </a:r>
          </a:p>
        </p:txBody>
      </p:sp>
      <p:sp>
        <p:nvSpPr>
          <p:cNvPr id="290" name="CustomShape 8"/>
          <p:cNvSpPr/>
          <p:nvPr/>
        </p:nvSpPr>
        <p:spPr>
          <a:xfrm>
            <a:off x="540000" y="5580000"/>
            <a:ext cx="648000" cy="360000"/>
          </a:xfrm>
          <a:custGeom>
            <a:avLst/>
            <a:gdLst/>
            <a:ahLst/>
            <a:cxnLst/>
            <a:rect l="0" t="0" r="r" b="b"/>
            <a:pathLst>
              <a:path w="1801" h="1002">
                <a:moveTo>
                  <a:pt x="0" y="250"/>
                </a:moveTo>
                <a:lnTo>
                  <a:pt x="1350" y="250"/>
                </a:lnTo>
                <a:lnTo>
                  <a:pt x="1350" y="0"/>
                </a:lnTo>
                <a:lnTo>
                  <a:pt x="1800" y="500"/>
                </a:lnTo>
                <a:lnTo>
                  <a:pt x="1350" y="1001"/>
                </a:lnTo>
                <a:lnTo>
                  <a:pt x="1350" y="750"/>
                </a:lnTo>
                <a:lnTo>
                  <a:pt x="0" y="750"/>
                </a:lnTo>
                <a:lnTo>
                  <a:pt x="0" y="250"/>
                </a:lnTo>
              </a:path>
            </a:pathLst>
          </a:custGeom>
          <a:solidFill>
            <a:srgbClr val="FF33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TextShape 9"/>
          <p:cNvSpPr txBox="1"/>
          <p:nvPr/>
        </p:nvSpPr>
        <p:spPr>
          <a:xfrm>
            <a:off x="1368360" y="5568720"/>
            <a:ext cx="40570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Many</a:t>
            </a:r>
            <a:r>
              <a:rPr lang="fr-FR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different</a:t>
            </a:r>
            <a:r>
              <a:rPr lang="fr-FR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species</a:t>
            </a:r>
            <a:r>
              <a:rPr lang="fr-FR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are </a:t>
            </a:r>
            <a:r>
              <a:rPr lang="fr-FR" sz="20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observed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5093" y="7131859"/>
            <a:ext cx="4285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Dupuy et al., </a:t>
            </a:r>
            <a:r>
              <a:rPr lang="fr-FR" dirty="0" err="1"/>
              <a:t>accepted</a:t>
            </a:r>
            <a:r>
              <a:rPr lang="fr-FR" dirty="0"/>
              <a:t> in Nature </a:t>
            </a:r>
            <a:r>
              <a:rPr lang="fr-FR" dirty="0" err="1"/>
              <a:t>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318960" y="144000"/>
            <a:ext cx="731916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Parenthesis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on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chemistry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CO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ice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Line 5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65690"/>
              </p:ext>
            </p:extLst>
          </p:nvPr>
        </p:nvGraphicFramePr>
        <p:xfrm>
          <a:off x="2763281" y="267840"/>
          <a:ext cx="8165841" cy="569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Graph" r:id="rId3" imgW="4155840" imgH="2900160" progId="Origin50.Graph">
                  <p:embed/>
                </p:oleObj>
              </mc:Choice>
              <mc:Fallback>
                <p:oleObj name="Graph" r:id="rId3" imgW="415584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63281" y="267840"/>
                        <a:ext cx="8165841" cy="569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ustomShape 6"/>
          <p:cNvSpPr/>
          <p:nvPr/>
        </p:nvSpPr>
        <p:spPr>
          <a:xfrm>
            <a:off x="478500" y="2810773"/>
            <a:ext cx="2518560" cy="1063440"/>
          </a:xfrm>
          <a:prstGeom prst="rect">
            <a:avLst/>
          </a:prstGeom>
          <a:solidFill>
            <a:srgbClr val="99FF9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7"/>
          <p:cNvSpPr/>
          <p:nvPr/>
        </p:nvSpPr>
        <p:spPr>
          <a:xfrm rot="19417200">
            <a:off x="718260" y="2896813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8"/>
          <p:cNvSpPr/>
          <p:nvPr/>
        </p:nvSpPr>
        <p:spPr>
          <a:xfrm rot="19417200">
            <a:off x="583260" y="2996893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9"/>
          <p:cNvSpPr/>
          <p:nvPr/>
        </p:nvSpPr>
        <p:spPr>
          <a:xfrm rot="20776200">
            <a:off x="1284540" y="2951893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0"/>
          <p:cNvSpPr/>
          <p:nvPr/>
        </p:nvSpPr>
        <p:spPr>
          <a:xfrm rot="20776200">
            <a:off x="1121820" y="2991493"/>
            <a:ext cx="27864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1"/>
          <p:cNvSpPr/>
          <p:nvPr/>
        </p:nvSpPr>
        <p:spPr>
          <a:xfrm rot="8691600">
            <a:off x="805740" y="3498733"/>
            <a:ext cx="27936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2"/>
          <p:cNvSpPr/>
          <p:nvPr/>
        </p:nvSpPr>
        <p:spPr>
          <a:xfrm rot="8691600">
            <a:off x="942900" y="3400453"/>
            <a:ext cx="27936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CustomShape 13"/>
          <p:cNvSpPr/>
          <p:nvPr/>
        </p:nvSpPr>
        <p:spPr>
          <a:xfrm rot="3951600">
            <a:off x="1636620" y="3471733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14"/>
          <p:cNvSpPr/>
          <p:nvPr/>
        </p:nvSpPr>
        <p:spPr>
          <a:xfrm rot="3951600">
            <a:off x="1567140" y="3317653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15"/>
          <p:cNvSpPr/>
          <p:nvPr/>
        </p:nvSpPr>
        <p:spPr>
          <a:xfrm rot="20776200">
            <a:off x="2635980" y="2982493"/>
            <a:ext cx="27864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16"/>
          <p:cNvSpPr/>
          <p:nvPr/>
        </p:nvSpPr>
        <p:spPr>
          <a:xfrm rot="20776200">
            <a:off x="2472540" y="3022453"/>
            <a:ext cx="278640" cy="2617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17"/>
          <p:cNvSpPr/>
          <p:nvPr/>
        </p:nvSpPr>
        <p:spPr>
          <a:xfrm rot="1815000">
            <a:off x="2058900" y="3237733"/>
            <a:ext cx="279000" cy="26208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CustomShape 18"/>
          <p:cNvSpPr/>
          <p:nvPr/>
        </p:nvSpPr>
        <p:spPr>
          <a:xfrm rot="1815000">
            <a:off x="1913100" y="3153493"/>
            <a:ext cx="279000" cy="2620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TextShape 19"/>
          <p:cNvSpPr txBox="1"/>
          <p:nvPr/>
        </p:nvSpPr>
        <p:spPr>
          <a:xfrm>
            <a:off x="1362300" y="3986010"/>
            <a:ext cx="876820" cy="61470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 </a:t>
            </a: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  <a:b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100 ML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7" name="CustomShape 13"/>
          <p:cNvSpPr/>
          <p:nvPr/>
        </p:nvSpPr>
        <p:spPr>
          <a:xfrm rot="3951600">
            <a:off x="2612759" y="3541366"/>
            <a:ext cx="279000" cy="262440"/>
          </a:xfrm>
          <a:prstGeom prst="ellipse">
            <a:avLst/>
          </a:prstGeom>
          <a:gradFill>
            <a:gsLst>
              <a:gs pos="0">
                <a:srgbClr val="1E1C11"/>
              </a:gs>
              <a:gs pos="100000">
                <a:srgbClr val="C4BD97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CustomShape 14"/>
          <p:cNvSpPr/>
          <p:nvPr/>
        </p:nvSpPr>
        <p:spPr>
          <a:xfrm rot="3951600">
            <a:off x="2543279" y="3387286"/>
            <a:ext cx="278640" cy="26244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CustomShape 42"/>
          <p:cNvSpPr/>
          <p:nvPr/>
        </p:nvSpPr>
        <p:spPr>
          <a:xfrm rot="3422200">
            <a:off x="425582" y="2176325"/>
            <a:ext cx="1824840" cy="50328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9966CC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CustomShape 29"/>
          <p:cNvSpPr/>
          <p:nvPr/>
        </p:nvSpPr>
        <p:spPr>
          <a:xfrm>
            <a:off x="1173516" y="1553261"/>
            <a:ext cx="1332360" cy="61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200" b="1" strike="noStrike" spc="-1">
                <a:solidFill>
                  <a:srgbClr val="604A7B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X-ray 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6973" y="6147427"/>
            <a:ext cx="394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carbon</a:t>
            </a:r>
            <a:r>
              <a:rPr lang="fr-FR" dirty="0" smtClean="0"/>
              <a:t> (and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hydrogen</a:t>
            </a:r>
            <a:r>
              <a:rPr lang="fr-FR" dirty="0" smtClean="0"/>
              <a:t>)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involved</a:t>
            </a:r>
            <a:r>
              <a:rPr lang="fr-FR" dirty="0" smtClean="0"/>
              <a:t>,</a:t>
            </a:r>
            <a:r>
              <a:rPr lang="en-US" dirty="0"/>
              <a:t> </a:t>
            </a:r>
            <a:r>
              <a:rPr lang="en-US" dirty="0" smtClean="0"/>
              <a:t>the chemical complexity increases rapidly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5235183" y="5924191"/>
            <a:ext cx="322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Numerous</a:t>
            </a:r>
            <a:r>
              <a:rPr lang="fr-FR" dirty="0" smtClean="0"/>
              <a:t> </a:t>
            </a:r>
            <a:r>
              <a:rPr lang="fr-FR" dirty="0" err="1" smtClean="0"/>
              <a:t>C</a:t>
            </a:r>
            <a:r>
              <a:rPr lang="fr-FR" baseline="-25000" dirty="0" err="1" smtClean="0"/>
              <a:t>x</a:t>
            </a:r>
            <a:r>
              <a:rPr lang="fr-FR" dirty="0" err="1" smtClean="0"/>
              <a:t>O</a:t>
            </a:r>
            <a:r>
              <a:rPr lang="fr-FR" baseline="-25000" dirty="0" err="1" smtClean="0"/>
              <a:t>y</a:t>
            </a:r>
            <a:r>
              <a:rPr lang="fr-FR" baseline="30000" dirty="0" smtClean="0"/>
              <a:t>+</a:t>
            </a:r>
            <a:r>
              <a:rPr lang="fr-FR" dirty="0" smtClean="0"/>
              <a:t> </a:t>
            </a:r>
            <a:r>
              <a:rPr lang="fr-FR" dirty="0" err="1" smtClean="0"/>
              <a:t>chains</a:t>
            </a:r>
            <a:r>
              <a:rPr lang="fr-FR" dirty="0" smtClean="0"/>
              <a:t> &amp;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318960" y="144000"/>
            <a:ext cx="731916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Neutral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Line 5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062818"/>
              </p:ext>
            </p:extLst>
          </p:nvPr>
        </p:nvGraphicFramePr>
        <p:xfrm>
          <a:off x="386080" y="304706"/>
          <a:ext cx="9458960" cy="7254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name="Graph" r:id="rId3" imgW="3876480" imgH="2973600" progId="Origin50.Graph">
                  <p:embed/>
                </p:oleObj>
              </mc:Choice>
              <mc:Fallback>
                <p:oleObj name="Graph" r:id="rId3" imgW="3876480" imgH="2973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080" y="304706"/>
                        <a:ext cx="9458960" cy="7254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8300720" y="1076960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H</a:t>
            </a:r>
            <a:r>
              <a:rPr lang="fr-FR" sz="2400" b="1" baseline="-25000" dirty="0" smtClean="0"/>
              <a:t>2</a:t>
            </a:r>
            <a:r>
              <a:rPr lang="fr-FR" sz="2400" b="1" dirty="0" smtClean="0"/>
              <a:t>O</a:t>
            </a:r>
            <a:endParaRPr lang="en-US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8463280" y="4087484"/>
            <a:ext cx="49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O</a:t>
            </a:r>
            <a:r>
              <a:rPr lang="fr-FR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7" name="ZoneTexte 6"/>
          <p:cNvSpPr txBox="1"/>
          <p:nvPr/>
        </p:nvSpPr>
        <p:spPr>
          <a:xfrm>
            <a:off x="4419600" y="4097960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H</a:t>
            </a:r>
            <a:r>
              <a:rPr lang="fr-FR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4" name="ZoneTexte 3"/>
          <p:cNvSpPr txBox="1"/>
          <p:nvPr/>
        </p:nvSpPr>
        <p:spPr>
          <a:xfrm>
            <a:off x="4470400" y="6969760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 = 15 K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318960" y="1367484"/>
            <a:ext cx="46492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Photodesorption </a:t>
            </a:r>
            <a:r>
              <a:rPr lang="fr-FR" sz="2000" dirty="0" err="1" smtClean="0"/>
              <a:t>spectra</a:t>
            </a:r>
            <a:r>
              <a:rPr lang="fr-FR" sz="2000" dirty="0" smtClean="0"/>
              <a:t> of </a:t>
            </a:r>
            <a:r>
              <a:rPr lang="fr-FR" sz="2000" dirty="0" err="1" smtClean="0"/>
              <a:t>neutrals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the absorption </a:t>
            </a:r>
          </a:p>
          <a:p>
            <a:endParaRPr lang="fr-FR" sz="2000" dirty="0"/>
          </a:p>
          <a:p>
            <a:r>
              <a:rPr lang="fr-FR" sz="2000" dirty="0" err="1" smtClean="0"/>
              <a:t>Presumably</a:t>
            </a:r>
            <a:r>
              <a:rPr lang="fr-FR" sz="2000" dirty="0" smtClean="0"/>
              <a:t> </a:t>
            </a:r>
            <a:r>
              <a:rPr lang="fr-FR" sz="2000" dirty="0" err="1" smtClean="0"/>
              <a:t>dominated</a:t>
            </a:r>
            <a:r>
              <a:rPr lang="fr-FR" sz="2000" dirty="0" smtClean="0"/>
              <a:t> by XESD</a:t>
            </a:r>
          </a:p>
          <a:p>
            <a:endParaRPr lang="fr-FR" sz="2000" dirty="0"/>
          </a:p>
          <a:p>
            <a:r>
              <a:rPr lang="fr-FR" sz="2000" dirty="0" err="1" smtClean="0"/>
              <a:t>Astrophysical</a:t>
            </a:r>
            <a:r>
              <a:rPr lang="fr-FR" sz="2000" dirty="0" smtClean="0"/>
              <a:t> </a:t>
            </a:r>
            <a:r>
              <a:rPr lang="fr-FR" sz="2000" dirty="0" err="1" smtClean="0"/>
              <a:t>yields</a:t>
            </a:r>
            <a:r>
              <a:rPr lang="fr-FR" sz="2000" dirty="0" smtClean="0"/>
              <a:t>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derived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1600" dirty="0" smtClean="0"/>
              <a:t>(-&gt; </a:t>
            </a:r>
            <a:r>
              <a:rPr lang="fr-FR" sz="1600" dirty="0" err="1" smtClean="0"/>
              <a:t>see</a:t>
            </a:r>
            <a:r>
              <a:rPr lang="fr-FR" sz="1600" dirty="0" smtClean="0"/>
              <a:t> Dupuy et al., </a:t>
            </a:r>
            <a:r>
              <a:rPr lang="fr-FR" sz="1600" dirty="0" err="1" smtClean="0"/>
              <a:t>accepted</a:t>
            </a:r>
            <a:r>
              <a:rPr lang="fr-FR" sz="1600" dirty="0" smtClean="0"/>
              <a:t> in Nature </a:t>
            </a:r>
            <a:r>
              <a:rPr lang="fr-FR" sz="1600" dirty="0" err="1" smtClean="0"/>
              <a:t>Astronomy</a:t>
            </a:r>
            <a:r>
              <a:rPr lang="fr-FR" sz="1600" dirty="0"/>
              <a:t>)</a:t>
            </a:r>
            <a:r>
              <a:rPr lang="fr-FR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823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040000" y="3060000"/>
            <a:ext cx="4896000" cy="3528000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  <a:effectLst>
            <a:outerShdw dist="50911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TextShape 3"/>
          <p:cNvSpPr txBox="1"/>
          <p:nvPr/>
        </p:nvSpPr>
        <p:spPr>
          <a:xfrm>
            <a:off x="319680" y="144000"/>
            <a:ext cx="549648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Introduction : photon-stimulated desorption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1656000" y="3691080"/>
            <a:ext cx="3168000" cy="1152000"/>
          </a:xfrm>
          <a:prstGeom prst="rect">
            <a:avLst/>
          </a:prstGeom>
          <a:solidFill>
            <a:srgbClr val="6699CC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5"/>
          <p:cNvSpPr/>
          <p:nvPr/>
        </p:nvSpPr>
        <p:spPr>
          <a:xfrm>
            <a:off x="2090880" y="383868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6"/>
          <p:cNvSpPr/>
          <p:nvPr/>
        </p:nvSpPr>
        <p:spPr>
          <a:xfrm>
            <a:off x="1926720" y="389376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7"/>
          <p:cNvSpPr/>
          <p:nvPr/>
        </p:nvSpPr>
        <p:spPr>
          <a:xfrm>
            <a:off x="1872000" y="383868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CustomShape 8"/>
          <p:cNvSpPr/>
          <p:nvPr/>
        </p:nvSpPr>
        <p:spPr>
          <a:xfrm rot="13807200">
            <a:off x="2460600" y="390564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9"/>
          <p:cNvSpPr/>
          <p:nvPr/>
        </p:nvSpPr>
        <p:spPr>
          <a:xfrm rot="13807200">
            <a:off x="2560320" y="3864960"/>
            <a:ext cx="27288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10"/>
          <p:cNvSpPr/>
          <p:nvPr/>
        </p:nvSpPr>
        <p:spPr>
          <a:xfrm rot="13807200">
            <a:off x="2601000" y="4073760"/>
            <a:ext cx="16380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11"/>
          <p:cNvSpPr/>
          <p:nvPr/>
        </p:nvSpPr>
        <p:spPr>
          <a:xfrm rot="13807200">
            <a:off x="1898640" y="435564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12"/>
          <p:cNvSpPr/>
          <p:nvPr/>
        </p:nvSpPr>
        <p:spPr>
          <a:xfrm rot="13807200">
            <a:off x="1998360" y="4314960"/>
            <a:ext cx="27288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13"/>
          <p:cNvSpPr/>
          <p:nvPr/>
        </p:nvSpPr>
        <p:spPr>
          <a:xfrm rot="13807200">
            <a:off x="2039400" y="452376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14"/>
          <p:cNvSpPr/>
          <p:nvPr/>
        </p:nvSpPr>
        <p:spPr>
          <a:xfrm rot="16972800">
            <a:off x="3091680" y="390492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15"/>
          <p:cNvSpPr/>
          <p:nvPr/>
        </p:nvSpPr>
        <p:spPr>
          <a:xfrm rot="16972800">
            <a:off x="3118680" y="3981600"/>
            <a:ext cx="27216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16"/>
          <p:cNvSpPr/>
          <p:nvPr/>
        </p:nvSpPr>
        <p:spPr>
          <a:xfrm rot="16972800">
            <a:off x="3042360" y="411840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17"/>
          <p:cNvSpPr/>
          <p:nvPr/>
        </p:nvSpPr>
        <p:spPr>
          <a:xfrm rot="8299800">
            <a:off x="2520000" y="458784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18"/>
          <p:cNvSpPr/>
          <p:nvPr/>
        </p:nvSpPr>
        <p:spPr>
          <a:xfrm rot="8299800">
            <a:off x="2475000" y="4378320"/>
            <a:ext cx="27252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19"/>
          <p:cNvSpPr/>
          <p:nvPr/>
        </p:nvSpPr>
        <p:spPr>
          <a:xfrm rot="8299800">
            <a:off x="2683440" y="4442040"/>
            <a:ext cx="163440" cy="14652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20"/>
          <p:cNvSpPr/>
          <p:nvPr/>
        </p:nvSpPr>
        <p:spPr>
          <a:xfrm>
            <a:off x="4057560" y="4227120"/>
            <a:ext cx="163440" cy="1468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21"/>
          <p:cNvSpPr/>
          <p:nvPr/>
        </p:nvSpPr>
        <p:spPr>
          <a:xfrm>
            <a:off x="3893760" y="4281840"/>
            <a:ext cx="27252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22"/>
          <p:cNvSpPr/>
          <p:nvPr/>
        </p:nvSpPr>
        <p:spPr>
          <a:xfrm>
            <a:off x="3839040" y="4227120"/>
            <a:ext cx="163440" cy="1468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23"/>
          <p:cNvSpPr/>
          <p:nvPr/>
        </p:nvSpPr>
        <p:spPr>
          <a:xfrm rot="20476200">
            <a:off x="4500360" y="3777120"/>
            <a:ext cx="16380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24"/>
          <p:cNvSpPr/>
          <p:nvPr/>
        </p:nvSpPr>
        <p:spPr>
          <a:xfrm rot="20476200">
            <a:off x="4376160" y="386172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25"/>
          <p:cNvSpPr/>
          <p:nvPr/>
        </p:nvSpPr>
        <p:spPr>
          <a:xfrm rot="20476200">
            <a:off x="4293000" y="3847320"/>
            <a:ext cx="16380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26"/>
          <p:cNvSpPr/>
          <p:nvPr/>
        </p:nvSpPr>
        <p:spPr>
          <a:xfrm rot="3253800">
            <a:off x="4547160" y="453672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27"/>
          <p:cNvSpPr/>
          <p:nvPr/>
        </p:nvSpPr>
        <p:spPr>
          <a:xfrm rot="3253800">
            <a:off x="4339440" y="445752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28"/>
          <p:cNvSpPr/>
          <p:nvPr/>
        </p:nvSpPr>
        <p:spPr>
          <a:xfrm rot="3253800">
            <a:off x="4419360" y="435924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29"/>
          <p:cNvSpPr/>
          <p:nvPr/>
        </p:nvSpPr>
        <p:spPr>
          <a:xfrm rot="1300200">
            <a:off x="3884760" y="383472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30"/>
          <p:cNvSpPr/>
          <p:nvPr/>
        </p:nvSpPr>
        <p:spPr>
          <a:xfrm rot="1300200">
            <a:off x="3688560" y="384156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31"/>
          <p:cNvSpPr/>
          <p:nvPr/>
        </p:nvSpPr>
        <p:spPr>
          <a:xfrm rot="1300200">
            <a:off x="3681720" y="375408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32"/>
          <p:cNvSpPr/>
          <p:nvPr/>
        </p:nvSpPr>
        <p:spPr>
          <a:xfrm>
            <a:off x="1656000" y="4843080"/>
            <a:ext cx="3168000" cy="916920"/>
          </a:xfrm>
          <a:prstGeom prst="rect">
            <a:avLst/>
          </a:prstGeom>
          <a:solidFill>
            <a:srgbClr val="CC33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33"/>
          <p:cNvSpPr/>
          <p:nvPr/>
        </p:nvSpPr>
        <p:spPr>
          <a:xfrm>
            <a:off x="3436560" y="4460040"/>
            <a:ext cx="163440" cy="1468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34"/>
          <p:cNvSpPr/>
          <p:nvPr/>
        </p:nvSpPr>
        <p:spPr>
          <a:xfrm>
            <a:off x="3272760" y="4514760"/>
            <a:ext cx="272520" cy="25632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35"/>
          <p:cNvSpPr/>
          <p:nvPr/>
        </p:nvSpPr>
        <p:spPr>
          <a:xfrm>
            <a:off x="3217680" y="4460040"/>
            <a:ext cx="163440" cy="14688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36"/>
          <p:cNvSpPr/>
          <p:nvPr/>
        </p:nvSpPr>
        <p:spPr>
          <a:xfrm rot="2890200">
            <a:off x="543240" y="2611080"/>
            <a:ext cx="2829600" cy="810720"/>
          </a:xfrm>
          <a:custGeom>
            <a:avLst/>
            <a:gdLst/>
            <a:ahLst/>
            <a:cxnLst/>
            <a:rect l="l" t="t" r="r" b="b"/>
            <a:pathLst>
              <a:path w="2345635" h="848140">
                <a:moveTo>
                  <a:pt x="0" y="481054"/>
                </a:moveTo>
                <a:cubicBezTo>
                  <a:pt x="32468" y="240527"/>
                  <a:pt x="64936" y="0"/>
                  <a:pt x="111318" y="59635"/>
                </a:cubicBezTo>
                <a:cubicBezTo>
                  <a:pt x="157700" y="119270"/>
                  <a:pt x="233238" y="829587"/>
                  <a:pt x="278295" y="838863"/>
                </a:cubicBezTo>
                <a:cubicBezTo>
                  <a:pt x="323352" y="848139"/>
                  <a:pt x="343231" y="121920"/>
                  <a:pt x="381662" y="115294"/>
                </a:cubicBezTo>
                <a:cubicBezTo>
                  <a:pt x="420093" y="108668"/>
                  <a:pt x="471777" y="795130"/>
                  <a:pt x="508883" y="799106"/>
                </a:cubicBezTo>
                <a:cubicBezTo>
                  <a:pt x="545989" y="803082"/>
                  <a:pt x="564543" y="141798"/>
                  <a:pt x="604299" y="139148"/>
                </a:cubicBezTo>
                <a:cubicBezTo>
                  <a:pt x="644056" y="136498"/>
                  <a:pt x="708991" y="776578"/>
                  <a:pt x="747422" y="783204"/>
                </a:cubicBezTo>
                <a:cubicBezTo>
                  <a:pt x="785853" y="789830"/>
                  <a:pt x="796456" y="184206"/>
                  <a:pt x="834887" y="178905"/>
                </a:cubicBezTo>
                <a:cubicBezTo>
                  <a:pt x="873318" y="173604"/>
                  <a:pt x="939579" y="746097"/>
                  <a:pt x="978010" y="751398"/>
                </a:cubicBezTo>
                <a:cubicBezTo>
                  <a:pt x="1016441" y="756699"/>
                  <a:pt x="1027043" y="217336"/>
                  <a:pt x="1065474" y="210710"/>
                </a:cubicBezTo>
                <a:cubicBezTo>
                  <a:pt x="1103905" y="204084"/>
                  <a:pt x="1170167" y="705016"/>
                  <a:pt x="1208598" y="711642"/>
                </a:cubicBezTo>
                <a:cubicBezTo>
                  <a:pt x="1247029" y="718268"/>
                  <a:pt x="1261606" y="255767"/>
                  <a:pt x="1296062" y="250466"/>
                </a:cubicBezTo>
                <a:cubicBezTo>
                  <a:pt x="1330518" y="245165"/>
                  <a:pt x="1379551" y="674536"/>
                  <a:pt x="1415332" y="679837"/>
                </a:cubicBezTo>
                <a:cubicBezTo>
                  <a:pt x="1451113" y="685138"/>
                  <a:pt x="1474966" y="287572"/>
                  <a:pt x="1510747" y="282271"/>
                </a:cubicBezTo>
                <a:cubicBezTo>
                  <a:pt x="1546528" y="276970"/>
                  <a:pt x="1598212" y="642730"/>
                  <a:pt x="1630017" y="648031"/>
                </a:cubicBezTo>
                <a:cubicBezTo>
                  <a:pt x="1661822" y="653332"/>
                  <a:pt x="1672424" y="320703"/>
                  <a:pt x="1701579" y="314077"/>
                </a:cubicBezTo>
                <a:cubicBezTo>
                  <a:pt x="1730734" y="307451"/>
                  <a:pt x="1773141" y="602974"/>
                  <a:pt x="1804946" y="608275"/>
                </a:cubicBezTo>
                <a:cubicBezTo>
                  <a:pt x="1836751" y="613576"/>
                  <a:pt x="1860605" y="348533"/>
                  <a:pt x="1892410" y="345882"/>
                </a:cubicBezTo>
                <a:cubicBezTo>
                  <a:pt x="1924215" y="343232"/>
                  <a:pt x="1966622" y="573819"/>
                  <a:pt x="1995777" y="592372"/>
                </a:cubicBezTo>
                <a:cubicBezTo>
                  <a:pt x="2024932" y="610925"/>
                  <a:pt x="2009030" y="479729"/>
                  <a:pt x="2067339" y="457200"/>
                </a:cubicBezTo>
                <a:cubicBezTo>
                  <a:pt x="2125648" y="434671"/>
                  <a:pt x="2235641" y="445935"/>
                  <a:pt x="2345634" y="457200"/>
                </a:cubicBezTo>
              </a:path>
            </a:pathLst>
          </a:custGeom>
          <a:noFill/>
          <a:ln w="57240">
            <a:solidFill>
              <a:srgbClr val="B3A2C7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37"/>
          <p:cNvSpPr/>
          <p:nvPr/>
        </p:nvSpPr>
        <p:spPr>
          <a:xfrm rot="8397600">
            <a:off x="2908440" y="350820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38"/>
          <p:cNvSpPr/>
          <p:nvPr/>
        </p:nvSpPr>
        <p:spPr>
          <a:xfrm rot="8397600">
            <a:off x="2867400" y="330012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39"/>
          <p:cNvSpPr/>
          <p:nvPr/>
        </p:nvSpPr>
        <p:spPr>
          <a:xfrm rot="8397600">
            <a:off x="3076200" y="336744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40"/>
          <p:cNvSpPr/>
          <p:nvPr/>
        </p:nvSpPr>
        <p:spPr>
          <a:xfrm rot="4617600">
            <a:off x="3679920" y="289800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41"/>
          <p:cNvSpPr/>
          <p:nvPr/>
        </p:nvSpPr>
        <p:spPr>
          <a:xfrm rot="4617600">
            <a:off x="3494880" y="276228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42"/>
          <p:cNvSpPr/>
          <p:nvPr/>
        </p:nvSpPr>
        <p:spPr>
          <a:xfrm rot="1300200">
            <a:off x="2830680" y="273816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43"/>
          <p:cNvSpPr/>
          <p:nvPr/>
        </p:nvSpPr>
        <p:spPr>
          <a:xfrm rot="1300200">
            <a:off x="2902680" y="279144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44"/>
          <p:cNvSpPr/>
          <p:nvPr/>
        </p:nvSpPr>
        <p:spPr>
          <a:xfrm rot="1300200">
            <a:off x="3321000" y="3069360"/>
            <a:ext cx="16344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45"/>
          <p:cNvSpPr/>
          <p:nvPr/>
        </p:nvSpPr>
        <p:spPr>
          <a:xfrm rot="1300200">
            <a:off x="3124800" y="3076200"/>
            <a:ext cx="272520" cy="25596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F2DCDB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46"/>
          <p:cNvSpPr/>
          <p:nvPr/>
        </p:nvSpPr>
        <p:spPr>
          <a:xfrm rot="1300200">
            <a:off x="3117960" y="2988720"/>
            <a:ext cx="163080" cy="147240"/>
          </a:xfrm>
          <a:prstGeom prst="ellipse">
            <a:avLst/>
          </a:prstGeom>
          <a:gradFill>
            <a:gsLst>
              <a:gs pos="0">
                <a:srgbClr val="808080"/>
              </a:gs>
              <a:gs pos="100000">
                <a:srgbClr val="D9D9D9"/>
              </a:gs>
            </a:gsLst>
            <a:lin ang="2700000"/>
          </a:gra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Line 47"/>
          <p:cNvSpPr/>
          <p:nvPr/>
        </p:nvSpPr>
        <p:spPr>
          <a:xfrm flipV="1">
            <a:off x="3276000" y="1979640"/>
            <a:ext cx="0" cy="864360"/>
          </a:xfrm>
          <a:prstGeom prst="line">
            <a:avLst/>
          </a:prstGeom>
          <a:ln w="180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TextShape 51"/>
          <p:cNvSpPr txBox="1"/>
          <p:nvPr/>
        </p:nvSpPr>
        <p:spPr>
          <a:xfrm>
            <a:off x="2129400" y="1152000"/>
            <a:ext cx="2354040" cy="770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Photon-stimulated 
desorption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TextShape 52"/>
          <p:cNvSpPr txBox="1"/>
          <p:nvPr/>
        </p:nvSpPr>
        <p:spPr>
          <a:xfrm>
            <a:off x="5724000" y="1008000"/>
            <a:ext cx="3702240" cy="1023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Accelerators : vacuum dynamics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Astrochemistry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Line 53"/>
          <p:cNvSpPr/>
          <p:nvPr/>
        </p:nvSpPr>
        <p:spPr>
          <a:xfrm flipV="1">
            <a:off x="4536000" y="1224000"/>
            <a:ext cx="1152000" cy="216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TextShape 54"/>
          <p:cNvSpPr txBox="1"/>
          <p:nvPr/>
        </p:nvSpPr>
        <p:spPr>
          <a:xfrm>
            <a:off x="6912000" y="3132000"/>
            <a:ext cx="1232280" cy="43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400" b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Outline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TextShape 55"/>
          <p:cNvSpPr txBox="1"/>
          <p:nvPr/>
        </p:nvSpPr>
        <p:spPr>
          <a:xfrm>
            <a:off x="5168880" y="3852000"/>
            <a:ext cx="4722120" cy="2469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2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I.  Astrochemistry &amp; photon-stimulated 
</a:t>
            </a:r>
            <a:r>
              <a:rPr lang="fr-FR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r>
              <a:rPr lang="fr-FR" sz="22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desorption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22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II. UV photodesorption : DIET &amp; indirect 
</a:t>
            </a:r>
            <a:r>
              <a:rPr lang="fr-FR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r>
              <a:rPr lang="fr-FR" sz="22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desorption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22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III. X-ray photodesorption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TextShape 56"/>
          <p:cNvSpPr txBox="1"/>
          <p:nvPr/>
        </p:nvSpPr>
        <p:spPr>
          <a:xfrm>
            <a:off x="5292000" y="2124000"/>
            <a:ext cx="4682520" cy="712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Our approach : using </a:t>
            </a:r>
            <a:r>
              <a:rPr lang="fr-FR" sz="2000" b="1" i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synchrotron radiation</a:t>
            </a: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to study photodesorption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Line 57"/>
          <p:cNvSpPr/>
          <p:nvPr/>
        </p:nvSpPr>
        <p:spPr>
          <a:xfrm>
            <a:off x="4572000" y="1440720"/>
            <a:ext cx="1116000" cy="360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TextShape 47"/>
          <p:cNvSpPr txBox="1"/>
          <p:nvPr/>
        </p:nvSpPr>
        <p:spPr>
          <a:xfrm>
            <a:off x="87480" y="1152000"/>
            <a:ext cx="887760" cy="898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400" b="1" strike="noStrike" spc="-1" dirty="0">
                <a:solidFill>
                  <a:srgbClr val="99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UV</a:t>
            </a:r>
            <a:endParaRPr lang="fr-F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400" b="1" strike="noStrike" spc="-1" dirty="0">
                <a:solidFill>
                  <a:srgbClr val="99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  <a:endParaRPr lang="fr-FR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Shape 48"/>
          <p:cNvSpPr txBox="1"/>
          <p:nvPr/>
        </p:nvSpPr>
        <p:spPr>
          <a:xfrm>
            <a:off x="0" y="4752000"/>
            <a:ext cx="1474920" cy="1109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000" b="0" strike="noStrike" spc="-1" dirty="0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Cold
Substrate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000" b="0" strike="noStrike" spc="-1" dirty="0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(10 - 100K)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Shape 49"/>
          <p:cNvSpPr txBox="1"/>
          <p:nvPr/>
        </p:nvSpPr>
        <p:spPr>
          <a:xfrm>
            <a:off x="0" y="3634920"/>
            <a:ext cx="2328480" cy="1211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fr-FR" sz="2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
</a:t>
            </a:r>
            <a:r>
              <a:rPr lang="fr-FR" sz="2200" b="0" strike="noStrike" spc="-1" dirty="0" err="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lang="fr-FR" sz="2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(CO, </a:t>
            </a:r>
            <a:r>
              <a:rPr lang="fr-FR" sz="2200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fr-FR" sz="2200" spc="-1" baseline="-25000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
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2200" b="0" strike="noStrike" spc="-1" baseline="-25000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2200" b="0" strike="noStrike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200" b="0" strike="noStrike" spc="-1" baseline="-25000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2200" b="0" strike="noStrike" spc="-1" dirty="0" smtClean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..)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Line 1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TextShape 2"/>
          <p:cNvSpPr txBox="1"/>
          <p:nvPr/>
        </p:nvSpPr>
        <p:spPr>
          <a:xfrm>
            <a:off x="319320" y="144000"/>
            <a:ext cx="7319160" cy="383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Desorption</a:t>
            </a:r>
            <a:r>
              <a:rPr lang="fr-FR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ions : 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lang="fr-FR" sz="2000" b="1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endParaRPr lang="fr-FR" sz="1800" b="0" strike="noStrike" spc="-1" baseline="30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TextShape 4"/>
          <p:cNvSpPr txBox="1"/>
          <p:nvPr/>
        </p:nvSpPr>
        <p:spPr>
          <a:xfrm>
            <a:off x="6194048" y="980089"/>
            <a:ext cx="3816104" cy="225079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</a:t>
            </a:r>
            <a:r>
              <a:rPr lang="fr-F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</a:t>
            </a:r>
            <a:r>
              <a:rPr lang="fr-FR" sz="2000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</a:t>
            </a:r>
            <a:r>
              <a:rPr lang="fr-FR" sz="2000" b="0" strike="noStrike" spc="-1" baseline="101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desorption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spectrum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provides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evidence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that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 </a:t>
            </a:r>
            <a:r>
              <a:rPr lang="fr-F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</a:t>
            </a:r>
            <a:r>
              <a:rPr lang="fr-FR" sz="2000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desorption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dominated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by
</a:t>
            </a:r>
            <a:r>
              <a:rPr lang="fr-FR" sz="2000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direct dissociation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(and not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electron-mediated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dissociation) of a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secondary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product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 : </a:t>
            </a:r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</a:t>
            </a:r>
            <a:r>
              <a:rPr lang="fr-FR" sz="2000" b="1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fr-FR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</a:t>
            </a:r>
            <a:r>
              <a:rPr lang="fr-FR" sz="2000" b="1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endParaRPr lang="fr-FR" sz="2000" b="1" strike="noStrike" spc="-1" baseline="-25000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13" name="TextShape 5"/>
          <p:cNvSpPr txBox="1"/>
          <p:nvPr/>
        </p:nvSpPr>
        <p:spPr>
          <a:xfrm>
            <a:off x="6295336" y="3350232"/>
            <a:ext cx="3537328" cy="107380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Other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O-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bearing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fragments (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OH</a:t>
            </a:r>
            <a:r>
              <a:rPr lang="fr-FR" sz="20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H</a:t>
            </a:r>
            <a:r>
              <a:rPr lang="fr-FR" sz="20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</a:t>
            </a:r>
            <a:r>
              <a:rPr lang="fr-FR" sz="20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O, OH)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also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have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this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spectral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signature!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567856"/>
              </p:ext>
            </p:extLst>
          </p:nvPr>
        </p:nvGraphicFramePr>
        <p:xfrm>
          <a:off x="-592980" y="335700"/>
          <a:ext cx="7795612" cy="5445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92980" y="335700"/>
                        <a:ext cx="7795612" cy="5445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26720" y="5900362"/>
            <a:ext cx="85777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O – H  bond </a:t>
            </a:r>
            <a:r>
              <a:rPr lang="fr-FR" sz="2000" dirty="0" err="1" smtClean="0"/>
              <a:t>breaking</a:t>
            </a:r>
            <a:r>
              <a:rPr lang="fr-FR" sz="2000" dirty="0" smtClean="0"/>
              <a:t>: the light H fragment </a:t>
            </a:r>
            <a:r>
              <a:rPr lang="fr-FR" sz="2000" dirty="0" err="1" smtClean="0"/>
              <a:t>takes</a:t>
            </a:r>
            <a:r>
              <a:rPr lang="fr-FR" sz="2000" dirty="0" smtClean="0"/>
              <a:t> </a:t>
            </a:r>
            <a:r>
              <a:rPr lang="fr-FR" sz="2000" dirty="0" err="1" smtClean="0"/>
              <a:t>away</a:t>
            </a:r>
            <a:r>
              <a:rPr lang="fr-FR" sz="2000" dirty="0" smtClean="0"/>
              <a:t> </a:t>
            </a:r>
            <a:r>
              <a:rPr lang="fr-FR" sz="2000" dirty="0" err="1" smtClean="0"/>
              <a:t>most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kinetic</a:t>
            </a:r>
            <a:r>
              <a:rPr lang="fr-FR" sz="2000" dirty="0" smtClean="0"/>
              <a:t> </a:t>
            </a:r>
            <a:r>
              <a:rPr lang="fr-FR" sz="2000" dirty="0" err="1" smtClean="0"/>
              <a:t>energy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O – O  bond </a:t>
            </a:r>
            <a:r>
              <a:rPr lang="fr-FR" sz="2000" dirty="0" err="1" smtClean="0"/>
              <a:t>breaking</a:t>
            </a:r>
            <a:r>
              <a:rPr lang="fr-FR" sz="2000" dirty="0" smtClean="0"/>
              <a:t>: the </a:t>
            </a:r>
            <a:r>
              <a:rPr lang="fr-FR" sz="2000" dirty="0" err="1" smtClean="0"/>
              <a:t>kinetic</a:t>
            </a:r>
            <a:r>
              <a:rPr lang="fr-FR" sz="2000" dirty="0" smtClean="0"/>
              <a:t> </a:t>
            </a:r>
            <a:r>
              <a:rPr lang="fr-FR" sz="2000" dirty="0" err="1" smtClean="0"/>
              <a:t>energy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equally</a:t>
            </a:r>
            <a:r>
              <a:rPr lang="fr-FR" sz="2000" dirty="0" smtClean="0"/>
              <a:t> </a:t>
            </a:r>
            <a:r>
              <a:rPr lang="fr-FR" sz="2000" dirty="0" err="1" smtClean="0"/>
              <a:t>partitioned</a:t>
            </a:r>
            <a:r>
              <a:rPr lang="fr-FR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84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455017" y="5097410"/>
            <a:ext cx="8966122" cy="962195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  <a:effectLst>
            <a:outerShdw dist="50911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Line 1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TextShape 2"/>
          <p:cNvSpPr txBox="1"/>
          <p:nvPr/>
        </p:nvSpPr>
        <p:spPr>
          <a:xfrm>
            <a:off x="319320" y="144000"/>
            <a:ext cx="7319160" cy="383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64949" y="5255343"/>
            <a:ext cx="834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Interaction of UV or X-ray photons, </a:t>
            </a:r>
            <a:r>
              <a:rPr lang="fr-FR" dirty="0" err="1" smtClean="0"/>
              <a:t>electrons</a:t>
            </a:r>
            <a:r>
              <a:rPr lang="fr-FR" dirty="0" smtClean="0"/>
              <a:t> </a:t>
            </a:r>
            <a:r>
              <a:rPr lang="fr-FR" dirty="0" err="1" smtClean="0"/>
              <a:t>etc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cold surfaces: </a:t>
            </a:r>
            <a:r>
              <a:rPr lang="fr-FR" dirty="0" err="1" smtClean="0"/>
              <a:t>understanding</a:t>
            </a:r>
            <a:r>
              <a:rPr lang="fr-FR" dirty="0" smtClean="0"/>
              <a:t> the </a:t>
            </a:r>
            <a:br>
              <a:rPr lang="fr-FR" dirty="0" smtClean="0"/>
            </a:br>
            <a:r>
              <a:rPr lang="fr-FR" b="1" dirty="0" err="1" smtClean="0"/>
              <a:t>fundamental</a:t>
            </a:r>
            <a:r>
              <a:rPr lang="fr-FR" b="1" dirty="0" smtClean="0"/>
              <a:t> </a:t>
            </a:r>
            <a:r>
              <a:rPr lang="fr-FR" b="1" dirty="0" err="1" smtClean="0"/>
              <a:t>mechanisms</a:t>
            </a:r>
            <a:r>
              <a:rPr lang="fr-FR" b="1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fruitful</a:t>
            </a:r>
            <a:r>
              <a:rPr lang="fr-FR" dirty="0" smtClean="0"/>
              <a:t> </a:t>
            </a:r>
            <a:r>
              <a:rPr lang="fr-FR" dirty="0" smtClean="0"/>
              <a:t>for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communities</a:t>
            </a:r>
            <a:r>
              <a:rPr lang="fr-FR" dirty="0" smtClean="0"/>
              <a:t>!</a:t>
            </a:r>
            <a:endParaRPr lang="en-US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764950" y="1081549"/>
            <a:ext cx="8713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Yields</a:t>
            </a:r>
            <a:r>
              <a:rPr lang="fr-FR" dirty="0" smtClean="0"/>
              <a:t>: </a:t>
            </a:r>
            <a:r>
              <a:rPr lang="fr-FR" dirty="0" err="1" smtClean="0"/>
              <a:t>vary</a:t>
            </a:r>
            <a:r>
              <a:rPr lang="fr-FR" dirty="0" smtClean="0"/>
              <a:t> a lot </a:t>
            </a:r>
            <a:r>
              <a:rPr lang="fr-FR" dirty="0" err="1" smtClean="0"/>
              <a:t>depending</a:t>
            </a:r>
            <a:r>
              <a:rPr lang="fr-FR" dirty="0" smtClean="0"/>
              <a:t> on the </a:t>
            </a:r>
            <a:r>
              <a:rPr lang="fr-FR" dirty="0" err="1" smtClean="0"/>
              <a:t>molecule</a:t>
            </a:r>
            <a:r>
              <a:rPr lang="fr-FR" dirty="0" smtClean="0"/>
              <a:t>, but </a:t>
            </a:r>
            <a:r>
              <a:rPr lang="fr-FR" dirty="0" err="1" smtClean="0"/>
              <a:t>also</a:t>
            </a:r>
            <a:r>
              <a:rPr lang="fr-FR" dirty="0" smtClean="0"/>
              <a:t> on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r>
              <a:rPr lang="fr-FR" dirty="0" smtClean="0"/>
              <a:t> (</a:t>
            </a:r>
            <a:r>
              <a:rPr lang="fr-FR" dirty="0" err="1" smtClean="0"/>
              <a:t>temperature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err="1" smtClean="0"/>
              <a:t>ice</a:t>
            </a:r>
            <a:r>
              <a:rPr lang="fr-FR" dirty="0" smtClean="0"/>
              <a:t> </a:t>
            </a:r>
            <a:r>
              <a:rPr lang="fr-FR" dirty="0" err="1" smtClean="0"/>
              <a:t>thickness</a:t>
            </a:r>
            <a:r>
              <a:rPr lang="fr-FR" dirty="0" smtClean="0"/>
              <a:t>…).</a:t>
            </a:r>
          </a:p>
          <a:p>
            <a:endParaRPr lang="fr-FR" dirty="0"/>
          </a:p>
          <a:p>
            <a:r>
              <a:rPr lang="fr-FR" dirty="0" err="1" smtClean="0"/>
              <a:t>Therefore</a:t>
            </a:r>
            <a:r>
              <a:rPr lang="fr-FR" dirty="0" smtClean="0"/>
              <a:t>: </a:t>
            </a:r>
            <a:r>
              <a:rPr lang="fr-FR" dirty="0" err="1" smtClean="0"/>
              <a:t>understanding</a:t>
            </a:r>
            <a:r>
              <a:rPr lang="fr-FR" dirty="0" smtClean="0"/>
              <a:t> the </a:t>
            </a:r>
            <a:r>
              <a:rPr lang="fr-FR" dirty="0" err="1" smtClean="0"/>
              <a:t>mechanisms</a:t>
            </a:r>
            <a:r>
              <a:rPr lang="fr-FR" dirty="0" smtClean="0"/>
              <a:t> </a:t>
            </a:r>
            <a:r>
              <a:rPr lang="fr-FR" dirty="0" err="1" smtClean="0"/>
              <a:t>instead</a:t>
            </a:r>
            <a:r>
              <a:rPr lang="fr-FR" dirty="0" smtClean="0"/>
              <a:t> to </a:t>
            </a:r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proper</a:t>
            </a:r>
            <a:r>
              <a:rPr lang="fr-FR" dirty="0" smtClean="0"/>
              <a:t> extrapolations </a:t>
            </a:r>
            <a:r>
              <a:rPr lang="fr-FR" dirty="0" err="1" smtClean="0"/>
              <a:t>is</a:t>
            </a:r>
            <a:r>
              <a:rPr lang="fr-FR" dirty="0" smtClean="0"/>
              <a:t> crucial!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4949" y="2620297"/>
            <a:ext cx="905587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Perspectives: 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More </a:t>
            </a:r>
            <a:r>
              <a:rPr lang="fr-FR" dirty="0" err="1" smtClean="0"/>
              <a:t>tools</a:t>
            </a:r>
            <a:r>
              <a:rPr lang="fr-FR" dirty="0" smtClean="0"/>
              <a:t> to </a:t>
            </a:r>
            <a:r>
              <a:rPr lang="fr-FR" dirty="0" err="1" smtClean="0"/>
              <a:t>elucidate</a:t>
            </a:r>
            <a:r>
              <a:rPr lang="fr-FR" dirty="0" smtClean="0"/>
              <a:t> </a:t>
            </a:r>
            <a:r>
              <a:rPr lang="fr-FR" dirty="0" err="1" smtClean="0"/>
              <a:t>mechanisms</a:t>
            </a:r>
            <a:r>
              <a:rPr lang="fr-FR" dirty="0" smtClean="0"/>
              <a:t>: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, </a:t>
            </a:r>
            <a:r>
              <a:rPr lang="fr-FR" dirty="0" err="1" smtClean="0"/>
              <a:t>internal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of </a:t>
            </a:r>
            <a:r>
              <a:rPr lang="fr-FR" dirty="0" err="1" smtClean="0"/>
              <a:t>desorbing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(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filter</a:t>
            </a:r>
            <a:r>
              <a:rPr lang="fr-FR" dirty="0" smtClean="0"/>
              <a:t>, REMPI </a:t>
            </a:r>
            <a:r>
              <a:rPr lang="fr-FR" dirty="0" err="1" smtClean="0"/>
              <a:t>spectroscopy</a:t>
            </a:r>
            <a:r>
              <a:rPr lang="fr-FR" dirty="0" smtClean="0"/>
              <a:t>…)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Systematic</a:t>
            </a:r>
            <a:r>
              <a:rPr lang="fr-FR" dirty="0" smtClean="0"/>
              <a:t> investigation of </a:t>
            </a:r>
            <a:r>
              <a:rPr lang="fr-FR" dirty="0" err="1" smtClean="0"/>
              <a:t>some</a:t>
            </a:r>
            <a:r>
              <a:rPr lang="fr-FR" dirty="0" smtClean="0"/>
              <a:t> layer model </a:t>
            </a:r>
            <a:r>
              <a:rPr lang="fr-FR" dirty="0" err="1" smtClean="0"/>
              <a:t>systems</a:t>
            </a:r>
            <a:r>
              <a:rPr lang="fr-FR" dirty="0" smtClean="0"/>
              <a:t> for </a:t>
            </a:r>
            <a:r>
              <a:rPr lang="fr-FR" dirty="0" err="1" smtClean="0"/>
              <a:t>understanding</a:t>
            </a:r>
            <a:r>
              <a:rPr lang="fr-FR" dirty="0" smtClean="0"/>
              <a:t> indirect </a:t>
            </a:r>
            <a:r>
              <a:rPr lang="fr-FR" dirty="0" err="1" smtClean="0"/>
              <a:t>desorption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2839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320040" y="144000"/>
            <a:ext cx="612900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Multisystem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@ </a:t>
            </a:r>
            <a:r>
              <a:rPr lang="fr-FR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CERN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1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3" name="Image 2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620216" y="2243453"/>
            <a:ext cx="6460409" cy="5316222"/>
          </a:xfrm>
          <a:prstGeom prst="rect">
            <a:avLst/>
          </a:prstGeom>
          <a:ln>
            <a:noFill/>
          </a:ln>
        </p:spPr>
      </p:pic>
      <p:sp>
        <p:nvSpPr>
          <p:cNvPr id="214" name="TextShape 3"/>
          <p:cNvSpPr txBox="1"/>
          <p:nvPr/>
        </p:nvSpPr>
        <p:spPr>
          <a:xfrm>
            <a:off x="231120" y="792000"/>
            <a:ext cx="60328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Set-up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at CERN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designed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by V.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Baglin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B.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Henrist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
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installed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by M.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Haubner</a:t>
            </a:r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B. </a:t>
            </a:r>
            <a:r>
              <a:rPr lang="fr-FR" sz="1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Henrist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16" name="TextShape 5"/>
          <p:cNvSpPr txBox="1"/>
          <p:nvPr/>
        </p:nvSpPr>
        <p:spPr>
          <a:xfrm>
            <a:off x="259380" y="1739689"/>
            <a:ext cx="3125160" cy="1882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Current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status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 :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operational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 ! 
</a:t>
            </a:r>
          </a:p>
        </p:txBody>
      </p:sp>
      <p:sp>
        <p:nvSpPr>
          <p:cNvPr id="218" name="CustomShape 7"/>
          <p:cNvSpPr/>
          <p:nvPr/>
        </p:nvSpPr>
        <p:spPr>
          <a:xfrm rot="5400000">
            <a:off x="1308497" y="3497384"/>
            <a:ext cx="648000" cy="360000"/>
          </a:xfrm>
          <a:custGeom>
            <a:avLst/>
            <a:gdLst/>
            <a:ahLst/>
            <a:cxnLst/>
            <a:rect l="0" t="0" r="r" b="b"/>
            <a:pathLst>
              <a:path w="1801" h="1002">
                <a:moveTo>
                  <a:pt x="0" y="250"/>
                </a:moveTo>
                <a:lnTo>
                  <a:pt x="1350" y="250"/>
                </a:lnTo>
                <a:lnTo>
                  <a:pt x="1350" y="0"/>
                </a:lnTo>
                <a:lnTo>
                  <a:pt x="1800" y="500"/>
                </a:lnTo>
                <a:lnTo>
                  <a:pt x="1350" y="1001"/>
                </a:lnTo>
                <a:lnTo>
                  <a:pt x="1350" y="750"/>
                </a:lnTo>
                <a:lnTo>
                  <a:pt x="0" y="750"/>
                </a:lnTo>
                <a:lnTo>
                  <a:pt x="0" y="250"/>
                </a:lnTo>
              </a:path>
            </a:pathLst>
          </a:custGeom>
          <a:solidFill>
            <a:srgbClr val="FF33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ZoneTexte 1"/>
          <p:cNvSpPr txBox="1"/>
          <p:nvPr/>
        </p:nvSpPr>
        <p:spPr>
          <a:xfrm>
            <a:off x="259380" y="2547371"/>
            <a:ext cx="3106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Goal (for me): </a:t>
            </a:r>
            <a:r>
              <a:rPr lang="fr-FR" dirty="0" err="1" smtClean="0"/>
              <a:t>studying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err="1" smtClean="0"/>
              <a:t>electron-stimulated</a:t>
            </a:r>
            <a:r>
              <a:rPr lang="fr-FR" dirty="0" smtClean="0"/>
              <a:t> </a:t>
            </a:r>
            <a:r>
              <a:rPr lang="fr-FR" dirty="0" err="1" smtClean="0"/>
              <a:t>desorption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231120" y="4161066"/>
            <a:ext cx="295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First </a:t>
            </a:r>
            <a:r>
              <a:rPr lang="fr-FR" dirty="0" err="1" smtClean="0"/>
              <a:t>measurements</a:t>
            </a:r>
            <a:r>
              <a:rPr lang="fr-FR" dirty="0" smtClean="0"/>
              <a:t> on N</a:t>
            </a:r>
            <a:r>
              <a:rPr lang="fr-FR" baseline="-25000" dirty="0" smtClean="0"/>
              <a:t>2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and CO have been </a:t>
            </a:r>
            <a:r>
              <a:rPr lang="fr-FR" dirty="0" err="1" smtClean="0"/>
              <a:t>performed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58938" y="5742224"/>
            <a:ext cx="2495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See</a:t>
            </a:r>
            <a:r>
              <a:rPr lang="fr-FR" dirty="0" smtClean="0"/>
              <a:t> the talk of B. </a:t>
            </a:r>
            <a:r>
              <a:rPr lang="fr-FR" dirty="0" err="1" smtClean="0"/>
              <a:t>Henrist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right </a:t>
            </a:r>
            <a:r>
              <a:rPr lang="fr-FR" dirty="0" err="1" smtClean="0"/>
              <a:t>after</a:t>
            </a:r>
            <a:r>
              <a:rPr lang="fr-FR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2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318960" y="144000"/>
            <a:ext cx="237348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Thanks page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Line 2"/>
          <p:cNvSpPr/>
          <p:nvPr/>
        </p:nvSpPr>
        <p:spPr>
          <a:xfrm>
            <a:off x="288000" y="576000"/>
            <a:ext cx="7776000" cy="36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1" name="Picture 1"/>
          <p:cNvPicPr/>
          <p:nvPr/>
        </p:nvPicPr>
        <p:blipFill>
          <a:blip r:embed="rId2"/>
          <a:stretch/>
        </p:blipFill>
        <p:spPr>
          <a:xfrm>
            <a:off x="4670480" y="4889372"/>
            <a:ext cx="2532240" cy="890280"/>
          </a:xfrm>
          <a:prstGeom prst="rect">
            <a:avLst/>
          </a:prstGeom>
          <a:ln>
            <a:noFill/>
          </a:ln>
        </p:spPr>
      </p:pic>
      <p:pic>
        <p:nvPicPr>
          <p:cNvPr id="392" name="Picture 3"/>
          <p:cNvPicPr/>
          <p:nvPr/>
        </p:nvPicPr>
        <p:blipFill>
          <a:blip r:embed="rId3"/>
          <a:stretch/>
        </p:blipFill>
        <p:spPr>
          <a:xfrm>
            <a:off x="7732040" y="5491292"/>
            <a:ext cx="1079280" cy="1524960"/>
          </a:xfrm>
          <a:prstGeom prst="rect">
            <a:avLst/>
          </a:prstGeom>
          <a:ln>
            <a:noFill/>
          </a:ln>
        </p:spPr>
      </p:pic>
      <p:pic>
        <p:nvPicPr>
          <p:cNvPr id="393" name="Picture 1"/>
          <p:cNvPicPr/>
          <p:nvPr/>
        </p:nvPicPr>
        <p:blipFill>
          <a:blip r:embed="rId4"/>
          <a:stretch/>
        </p:blipFill>
        <p:spPr>
          <a:xfrm>
            <a:off x="5411540" y="6070652"/>
            <a:ext cx="1655640" cy="1126440"/>
          </a:xfrm>
          <a:prstGeom prst="rect">
            <a:avLst/>
          </a:prstGeom>
          <a:ln>
            <a:noFill/>
          </a:ln>
        </p:spPr>
      </p:pic>
      <p:sp>
        <p:nvSpPr>
          <p:cNvPr id="395" name="CustomShape 3"/>
          <p:cNvSpPr/>
          <p:nvPr/>
        </p:nvSpPr>
        <p:spPr>
          <a:xfrm>
            <a:off x="4264200" y="3786512"/>
            <a:ext cx="1378080" cy="45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Support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02" name="Picture 1"/>
          <p:cNvPicPr/>
          <p:nvPr/>
        </p:nvPicPr>
        <p:blipFill>
          <a:blip r:embed="rId5"/>
          <a:stretch/>
        </p:blipFill>
        <p:spPr>
          <a:xfrm>
            <a:off x="2355565" y="4844012"/>
            <a:ext cx="2451240" cy="935640"/>
          </a:xfrm>
          <a:prstGeom prst="rect">
            <a:avLst/>
          </a:prstGeom>
          <a:ln w="9360"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346767" y="1624313"/>
            <a:ext cx="2700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u="sng" dirty="0" smtClean="0"/>
              <a:t>« Photodesorption » team</a:t>
            </a:r>
          </a:p>
          <a:p>
            <a:pPr algn="ctr"/>
            <a:r>
              <a:rPr lang="fr-FR" b="1" dirty="0"/>
              <a:t>M. Bertin</a:t>
            </a:r>
          </a:p>
          <a:p>
            <a:pPr algn="ctr"/>
            <a:r>
              <a:rPr lang="fr-FR" b="1" dirty="0"/>
              <a:t>G. Féraud</a:t>
            </a:r>
          </a:p>
          <a:p>
            <a:pPr algn="ctr"/>
            <a:r>
              <a:rPr lang="fr-FR" b="1" dirty="0"/>
              <a:t>J.-H. </a:t>
            </a:r>
            <a:r>
              <a:rPr lang="fr-FR" b="1" dirty="0" smtClean="0"/>
              <a:t>Fillion</a:t>
            </a:r>
            <a:endParaRPr lang="en-US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106279" y="1185027"/>
            <a:ext cx="16700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u="sng" dirty="0" smtClean="0"/>
              <a:t>… and all the </a:t>
            </a:r>
            <a:br>
              <a:rPr lang="fr-FR" u="sng" dirty="0" smtClean="0"/>
            </a:br>
            <a:r>
              <a:rPr lang="fr-FR" u="sng" dirty="0" smtClean="0"/>
              <a:t>SPICES team</a:t>
            </a:r>
          </a:p>
          <a:p>
            <a:pPr algn="ctr"/>
            <a:r>
              <a:rPr lang="fr-FR" dirty="0" smtClean="0"/>
              <a:t>T. </a:t>
            </a:r>
            <a:r>
              <a:rPr lang="fr-FR" dirty="0" err="1" smtClean="0"/>
              <a:t>Putaud</a:t>
            </a:r>
            <a:endParaRPr lang="fr-FR" dirty="0" smtClean="0"/>
          </a:p>
          <a:p>
            <a:pPr algn="ctr"/>
            <a:r>
              <a:rPr lang="fr-FR" dirty="0" smtClean="0"/>
              <a:t>L. Philippe</a:t>
            </a:r>
          </a:p>
          <a:p>
            <a:pPr algn="ctr"/>
            <a:r>
              <a:rPr lang="fr-FR" dirty="0" smtClean="0"/>
              <a:t>P. </a:t>
            </a:r>
            <a:r>
              <a:rPr lang="fr-FR" dirty="0" err="1" smtClean="0"/>
              <a:t>Jeseck</a:t>
            </a:r>
            <a:endParaRPr lang="fr-FR" dirty="0" smtClean="0"/>
          </a:p>
          <a:p>
            <a:pPr algn="ctr"/>
            <a:r>
              <a:rPr lang="fr-FR" dirty="0"/>
              <a:t>P. </a:t>
            </a:r>
            <a:r>
              <a:rPr lang="fr-FR" dirty="0" smtClean="0"/>
              <a:t>Marie-Jeanne</a:t>
            </a:r>
          </a:p>
          <a:p>
            <a:pPr algn="ctr"/>
            <a:r>
              <a:rPr lang="fr-FR" dirty="0" smtClean="0"/>
              <a:t>X. </a:t>
            </a:r>
            <a:r>
              <a:rPr lang="fr-FR" dirty="0" err="1" smtClean="0"/>
              <a:t>Michaut</a:t>
            </a: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812627" y="853299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Collaborations</a:t>
            </a:r>
            <a:endParaRPr lang="en-US" sz="2000" b="1" u="sng" dirty="0"/>
          </a:p>
        </p:txBody>
      </p:sp>
      <p:sp>
        <p:nvSpPr>
          <p:cNvPr id="6" name="ZoneTexte 5"/>
          <p:cNvSpPr txBox="1"/>
          <p:nvPr/>
        </p:nvSpPr>
        <p:spPr>
          <a:xfrm>
            <a:off x="5349383" y="1405037"/>
            <a:ext cx="2083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u="sng" dirty="0" smtClean="0"/>
              <a:t>LCP (</a:t>
            </a:r>
            <a:r>
              <a:rPr lang="fr-FR" u="sng" dirty="0" err="1" smtClean="0"/>
              <a:t>Univ</a:t>
            </a:r>
            <a:r>
              <a:rPr lang="fr-FR" u="sng" dirty="0" smtClean="0"/>
              <a:t>. Paris Sud)</a:t>
            </a:r>
          </a:p>
          <a:p>
            <a:pPr algn="ctr"/>
            <a:r>
              <a:rPr lang="fr-FR" dirty="0" smtClean="0"/>
              <a:t>C. </a:t>
            </a:r>
            <a:r>
              <a:rPr lang="fr-FR" dirty="0" err="1" smtClean="0"/>
              <a:t>Romanzin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8537779" y="1405036"/>
            <a:ext cx="97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u="sng" dirty="0" smtClean="0"/>
              <a:t>CERN</a:t>
            </a:r>
          </a:p>
          <a:p>
            <a:pPr algn="ctr"/>
            <a:r>
              <a:rPr lang="fr-FR" dirty="0" smtClean="0"/>
              <a:t>V. </a:t>
            </a:r>
            <a:r>
              <a:rPr lang="fr-FR" dirty="0" err="1" smtClean="0"/>
              <a:t>Baglin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7078726" y="2248743"/>
            <a:ext cx="119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u="sng" dirty="0" smtClean="0"/>
              <a:t>LNF (INFN)</a:t>
            </a:r>
          </a:p>
          <a:p>
            <a:pPr algn="ctr"/>
            <a:r>
              <a:rPr lang="fr-FR" dirty="0" smtClean="0"/>
              <a:t>R. </a:t>
            </a:r>
            <a:r>
              <a:rPr lang="fr-FR" dirty="0" err="1" smtClean="0"/>
              <a:t>Cimino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7428" y="806147"/>
            <a:ext cx="4726440" cy="259205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1491488" y="856040"/>
            <a:ext cx="2000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/>
              <a:t>People at LERMA</a:t>
            </a:r>
            <a:endParaRPr lang="en-US" sz="2000" b="1" u="sng" dirty="0"/>
          </a:p>
        </p:txBody>
      </p:sp>
      <p:sp>
        <p:nvSpPr>
          <p:cNvPr id="19" name="Rectangle 18"/>
          <p:cNvSpPr/>
          <p:nvPr/>
        </p:nvSpPr>
        <p:spPr>
          <a:xfrm>
            <a:off x="5223360" y="793930"/>
            <a:ext cx="4726440" cy="259205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/>
          <p:nvPr/>
        </p:nvPicPr>
        <p:blipFill>
          <a:blip r:embed="rId6"/>
          <a:stretch/>
        </p:blipFill>
        <p:spPr>
          <a:xfrm>
            <a:off x="92850" y="6064052"/>
            <a:ext cx="3666600" cy="952200"/>
          </a:xfrm>
          <a:prstGeom prst="rect">
            <a:avLst/>
          </a:prstGeom>
          <a:ln>
            <a:noFill/>
          </a:ln>
        </p:spPr>
      </p:pic>
      <p:pic>
        <p:nvPicPr>
          <p:cNvPr id="21" name="Image 20"/>
          <p:cNvPicPr/>
          <p:nvPr/>
        </p:nvPicPr>
        <p:blipFill>
          <a:blip r:embed="rId7"/>
          <a:stretch/>
        </p:blipFill>
        <p:spPr>
          <a:xfrm>
            <a:off x="92850" y="4759472"/>
            <a:ext cx="2399040" cy="1208520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2186940" y="5967992"/>
            <a:ext cx="860053" cy="122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0" name="Image 399"/>
          <p:cNvPicPr/>
          <p:nvPr/>
        </p:nvPicPr>
        <p:blipFill>
          <a:blip r:embed="rId8"/>
          <a:stretch/>
        </p:blipFill>
        <p:spPr>
          <a:xfrm>
            <a:off x="2866260" y="5967992"/>
            <a:ext cx="1225620" cy="12291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9756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Line 1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TextShape 2"/>
          <p:cNvSpPr txBox="1"/>
          <p:nvPr/>
        </p:nvSpPr>
        <p:spPr>
          <a:xfrm>
            <a:off x="319320" y="144000"/>
            <a:ext cx="7319160" cy="383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</a:t>
            </a:r>
            <a:r>
              <a:rPr lang="fr-FR" sz="2000" b="1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the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role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the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ice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surface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14514"/>
              </p:ext>
            </p:extLst>
          </p:nvPr>
        </p:nvGraphicFramePr>
        <p:xfrm>
          <a:off x="-175588" y="721043"/>
          <a:ext cx="5692468" cy="3976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75588" y="721043"/>
                        <a:ext cx="5692468" cy="3976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18961">
            <a:off x="6679576" y="1855800"/>
            <a:ext cx="1452927" cy="185057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6071450" y="2509147"/>
            <a:ext cx="2865120" cy="1371600"/>
          </a:xfrm>
          <a:custGeom>
            <a:avLst/>
            <a:gdLst>
              <a:gd name="connsiteX0" fmla="*/ 15240 w 2865120"/>
              <a:gd name="connsiteY0" fmla="*/ 0 h 1371600"/>
              <a:gd name="connsiteX1" fmla="*/ 0 w 2865120"/>
              <a:gd name="connsiteY1" fmla="*/ 1348740 h 1371600"/>
              <a:gd name="connsiteX2" fmla="*/ 2865120 w 2865120"/>
              <a:gd name="connsiteY2" fmla="*/ 1371600 h 1371600"/>
              <a:gd name="connsiteX3" fmla="*/ 2865120 w 2865120"/>
              <a:gd name="connsiteY3" fmla="*/ 167640 h 1371600"/>
              <a:gd name="connsiteX4" fmla="*/ 2583180 w 2865120"/>
              <a:gd name="connsiteY4" fmla="*/ 91440 h 1371600"/>
              <a:gd name="connsiteX5" fmla="*/ 2430780 w 2865120"/>
              <a:gd name="connsiteY5" fmla="*/ 175260 h 1371600"/>
              <a:gd name="connsiteX6" fmla="*/ 2156460 w 2865120"/>
              <a:gd name="connsiteY6" fmla="*/ 99060 h 1371600"/>
              <a:gd name="connsiteX7" fmla="*/ 1927860 w 2865120"/>
              <a:gd name="connsiteY7" fmla="*/ 243840 h 1371600"/>
              <a:gd name="connsiteX8" fmla="*/ 1394460 w 2865120"/>
              <a:gd name="connsiteY8" fmla="*/ 137160 h 1371600"/>
              <a:gd name="connsiteX9" fmla="*/ 800100 w 2865120"/>
              <a:gd name="connsiteY9" fmla="*/ 152400 h 1371600"/>
              <a:gd name="connsiteX10" fmla="*/ 487680 w 2865120"/>
              <a:gd name="connsiteY10" fmla="*/ 312420 h 1371600"/>
              <a:gd name="connsiteX11" fmla="*/ 15240 w 2865120"/>
              <a:gd name="connsiteY11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65120" h="1371600">
                <a:moveTo>
                  <a:pt x="15240" y="0"/>
                </a:moveTo>
                <a:lnTo>
                  <a:pt x="0" y="1348740"/>
                </a:lnTo>
                <a:lnTo>
                  <a:pt x="2865120" y="1371600"/>
                </a:lnTo>
                <a:lnTo>
                  <a:pt x="2865120" y="167640"/>
                </a:lnTo>
                <a:lnTo>
                  <a:pt x="2583180" y="91440"/>
                </a:lnTo>
                <a:lnTo>
                  <a:pt x="2430780" y="175260"/>
                </a:lnTo>
                <a:lnTo>
                  <a:pt x="2156460" y="99060"/>
                </a:lnTo>
                <a:lnTo>
                  <a:pt x="1927860" y="243840"/>
                </a:lnTo>
                <a:lnTo>
                  <a:pt x="1394460" y="137160"/>
                </a:lnTo>
                <a:lnTo>
                  <a:pt x="800100" y="152400"/>
                </a:lnTo>
                <a:lnTo>
                  <a:pt x="487680" y="312420"/>
                </a:lnTo>
                <a:lnTo>
                  <a:pt x="1524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rgbClr val="D9D9D9">
                  <a:alpha val="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325839"/>
              </p:ext>
            </p:extLst>
          </p:nvPr>
        </p:nvGraphicFramePr>
        <p:xfrm>
          <a:off x="4408143" y="3733775"/>
          <a:ext cx="5672482" cy="3962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8" name="Graph" r:id="rId6" imgW="4154400" imgH="2901600" progId="Origin50.Graph">
                  <p:embed/>
                </p:oleObj>
              </mc:Choice>
              <mc:Fallback>
                <p:oleObj name="Graph" r:id="rId6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08143" y="3733775"/>
                        <a:ext cx="5672482" cy="3962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367345" y="777645"/>
            <a:ext cx="45422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Resonances</a:t>
            </a:r>
            <a:r>
              <a:rPr lang="fr-FR" dirty="0" smtClean="0"/>
              <a:t> in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r>
              <a:rPr lang="fr-FR" dirty="0" smtClean="0"/>
              <a:t> are </a:t>
            </a:r>
            <a:r>
              <a:rPr lang="fr-FR" dirty="0" err="1" smtClean="0"/>
              <a:t>strongly</a:t>
            </a:r>
            <a:r>
              <a:rPr lang="fr-FR" dirty="0" smtClean="0"/>
              <a:t> </a:t>
            </a:r>
            <a:r>
              <a:rPr lang="fr-FR" dirty="0" err="1" smtClean="0"/>
              <a:t>affected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by H-</a:t>
            </a:r>
            <a:r>
              <a:rPr lang="fr-FR" dirty="0" err="1" smtClean="0"/>
              <a:t>bonding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The </a:t>
            </a:r>
            <a:r>
              <a:rPr lang="en-US" dirty="0" smtClean="0"/>
              <a:t>H+ resonances correspond to surface</a:t>
            </a:r>
            <a:br>
              <a:rPr lang="en-US" dirty="0" smtClean="0"/>
            </a:br>
            <a:r>
              <a:rPr lang="en-US" dirty="0" smtClean="0"/>
              <a:t>molecules with a dangling H:</a:t>
            </a:r>
            <a:endParaRPr lang="fr-FR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792480" y="5114752"/>
            <a:ext cx="3506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At </a:t>
            </a:r>
            <a:r>
              <a:rPr lang="fr-FR" dirty="0" err="1" smtClean="0"/>
              <a:t>low</a:t>
            </a:r>
            <a:r>
              <a:rPr lang="fr-FR" dirty="0" smtClean="0"/>
              <a:t> H</a:t>
            </a:r>
            <a:r>
              <a:rPr lang="fr-FR" baseline="30000" dirty="0" smtClean="0"/>
              <a:t>+</a:t>
            </a:r>
            <a:r>
              <a:rPr lang="fr-FR" dirty="0" smtClean="0"/>
              <a:t> </a:t>
            </a:r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energies</a:t>
            </a:r>
            <a:r>
              <a:rPr lang="fr-FR" dirty="0" smtClean="0"/>
              <a:t>, </a:t>
            </a:r>
            <a:r>
              <a:rPr lang="fr-FR" dirty="0" err="1" smtClean="0"/>
              <a:t>different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features</a:t>
            </a:r>
            <a:r>
              <a:rPr lang="fr-FR" dirty="0" smtClean="0"/>
              <a:t> </a:t>
            </a:r>
            <a:r>
              <a:rPr lang="fr-FR" dirty="0" err="1" smtClean="0"/>
              <a:t>appear</a:t>
            </a:r>
            <a:endParaRPr lang="fr-FR" dirty="0" smtClean="0"/>
          </a:p>
          <a:p>
            <a:r>
              <a:rPr lang="fr-FR" dirty="0" smtClean="0"/>
              <a:t>-&gt; surface </a:t>
            </a:r>
            <a:r>
              <a:rPr lang="fr-FR" dirty="0" err="1" smtClean="0"/>
              <a:t>molecules</a:t>
            </a:r>
            <a:r>
              <a:rPr lang="fr-FR" dirty="0" smtClean="0"/>
              <a:t> in </a:t>
            </a:r>
            <a:r>
              <a:rPr lang="fr-FR" dirty="0" err="1" smtClean="0"/>
              <a:t>particularly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err="1" smtClean="0"/>
              <a:t>distorted</a:t>
            </a:r>
            <a:r>
              <a:rPr lang="fr-FR" dirty="0" smtClean="0"/>
              <a:t> configurations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Line 1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TextShape 2"/>
          <p:cNvSpPr txBox="1"/>
          <p:nvPr/>
        </p:nvSpPr>
        <p:spPr>
          <a:xfrm>
            <a:off x="319320" y="144000"/>
            <a:ext cx="7319160" cy="383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Thickness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effects</a:t>
            </a:r>
            <a:r>
              <a:rPr lang="fr-FR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CO </a:t>
            </a:r>
            <a:r>
              <a:rPr lang="fr-FR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ice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1" y="858869"/>
            <a:ext cx="6022332" cy="42118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96" y="858869"/>
            <a:ext cx="6166807" cy="43129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266" y="1506447"/>
            <a:ext cx="3400974" cy="30177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34692" y="5587139"/>
            <a:ext cx="7007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Distinct </a:t>
            </a:r>
            <a:r>
              <a:rPr lang="fr-FR" dirty="0" err="1" smtClean="0"/>
              <a:t>behaviour</a:t>
            </a:r>
            <a:r>
              <a:rPr lang="fr-FR" dirty="0" smtClean="0"/>
              <a:t> for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electronic</a:t>
            </a:r>
            <a:r>
              <a:rPr lang="fr-FR" dirty="0" smtClean="0"/>
              <a:t> states</a:t>
            </a:r>
            <a:r>
              <a:rPr lang="en-US" dirty="0" smtClean="0"/>
              <a:t>!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For the A – X state: saturation @ 3 ML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For the states </a:t>
            </a:r>
            <a:r>
              <a:rPr lang="fr-FR" dirty="0" err="1" smtClean="0"/>
              <a:t>above</a:t>
            </a:r>
            <a:r>
              <a:rPr lang="fr-FR" dirty="0" smtClean="0"/>
              <a:t>  11 eV : </a:t>
            </a:r>
            <a:r>
              <a:rPr lang="fr-FR" dirty="0" err="1" smtClean="0"/>
              <a:t>much</a:t>
            </a:r>
            <a:r>
              <a:rPr lang="fr-FR" dirty="0" smtClean="0"/>
              <a:t> more </a:t>
            </a:r>
            <a:r>
              <a:rPr lang="fr-FR" dirty="0" err="1" smtClean="0"/>
              <a:t>thickness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, up to 20 ML </a:t>
            </a:r>
          </a:p>
        </p:txBody>
      </p:sp>
    </p:spTree>
    <p:extLst>
      <p:ext uri="{BB962C8B-B14F-4D97-AF65-F5344CB8AC3E}">
        <p14:creationId xmlns:p14="http://schemas.microsoft.com/office/powerpoint/2010/main" val="9847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318960" y="144000"/>
            <a:ext cx="237348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Absolute</a:t>
            </a:r>
            <a:r>
              <a:rPr lang="fr-FR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yields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04" name="Line 2"/>
          <p:cNvSpPr/>
          <p:nvPr/>
        </p:nvSpPr>
        <p:spPr>
          <a:xfrm>
            <a:off x="288000" y="576000"/>
            <a:ext cx="7776000" cy="36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CustomShape 3"/>
          <p:cNvSpPr/>
          <p:nvPr/>
        </p:nvSpPr>
        <p:spPr>
          <a:xfrm>
            <a:off x="144000" y="756000"/>
            <a:ext cx="349344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000" b="0" u="sng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Neutral</a:t>
            </a:r>
            <a:r>
              <a:rPr lang="fr-FR" sz="2000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0" u="sng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desorption</a:t>
            </a:r>
            <a:r>
              <a:rPr lang="fr-FR" sz="2000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calibration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06" name="Image 405"/>
          <p:cNvPicPr/>
          <p:nvPr/>
        </p:nvPicPr>
        <p:blipFill>
          <a:blip r:embed="rId2"/>
          <a:stretch/>
        </p:blipFill>
        <p:spPr>
          <a:xfrm>
            <a:off x="2880000" y="1119960"/>
            <a:ext cx="3306240" cy="1111680"/>
          </a:xfrm>
          <a:prstGeom prst="rect">
            <a:avLst/>
          </a:prstGeom>
          <a:ln>
            <a:noFill/>
          </a:ln>
        </p:spPr>
      </p:pic>
      <p:sp>
        <p:nvSpPr>
          <p:cNvPr id="407" name="CustomShape 4"/>
          <p:cNvSpPr/>
          <p:nvPr/>
        </p:nvSpPr>
        <p:spPr>
          <a:xfrm>
            <a:off x="180000" y="2052000"/>
            <a:ext cx="1692000" cy="42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* </a:t>
            </a:r>
            <a:r>
              <a:rPr lang="fr-FR" sz="1800" b="1" u="sng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Finding</a:t>
            </a:r>
            <a:r>
              <a:rPr lang="fr-FR" sz="18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b="1" u="sng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</a:t>
            </a:r>
            <a:r>
              <a:rPr lang="fr-FR" b="1" u="sng" spc="-1" baseline="-25000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</a:t>
            </a:r>
            <a:r>
              <a:rPr lang="fr-FR" sz="18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 :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08" name="Image 407"/>
          <p:cNvPicPr/>
          <p:nvPr/>
        </p:nvPicPr>
        <p:blipFill>
          <a:blip r:embed="rId3"/>
          <a:stretch/>
        </p:blipFill>
        <p:spPr>
          <a:xfrm>
            <a:off x="5904000" y="1908000"/>
            <a:ext cx="4175640" cy="2476440"/>
          </a:xfrm>
          <a:prstGeom prst="rect">
            <a:avLst/>
          </a:prstGeom>
          <a:ln>
            <a:noFill/>
          </a:ln>
        </p:spPr>
      </p:pic>
      <p:sp>
        <p:nvSpPr>
          <p:cNvPr id="409" name="CustomShape 5"/>
          <p:cNvSpPr/>
          <p:nvPr/>
        </p:nvSpPr>
        <p:spPr>
          <a:xfrm>
            <a:off x="7791300" y="2013294"/>
            <a:ext cx="2159640" cy="863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6"/>
          <p:cNvSpPr/>
          <p:nvPr/>
        </p:nvSpPr>
        <p:spPr>
          <a:xfrm>
            <a:off x="8095680" y="2592000"/>
            <a:ext cx="6879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 ML</a:t>
            </a:r>
          </a:p>
        </p:txBody>
      </p:sp>
      <p:sp>
        <p:nvSpPr>
          <p:cNvPr id="411" name="CustomShape 7"/>
          <p:cNvSpPr/>
          <p:nvPr/>
        </p:nvSpPr>
        <p:spPr>
          <a:xfrm>
            <a:off x="-16200" y="2520000"/>
            <a:ext cx="5863320" cy="112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(1) The dose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required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for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depositing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1ML of CO </a:t>
            </a:r>
          </a:p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determined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by TPD</a:t>
            </a:r>
          </a:p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(2) 1 ML on a 15x15 mm surface =&gt; </a:t>
            </a:r>
            <a:r>
              <a:rPr lang="fr-F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1.78.10</a:t>
            </a:r>
            <a:r>
              <a:rPr lang="fr-FR" sz="18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15</a:t>
            </a:r>
            <a:r>
              <a:rPr lang="fr-F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molecules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(3)   </a:t>
            </a:r>
          </a:p>
        </p:txBody>
      </p:sp>
      <p:sp>
        <p:nvSpPr>
          <p:cNvPr id="412" name="Line 8"/>
          <p:cNvSpPr/>
          <p:nvPr/>
        </p:nvSpPr>
        <p:spPr>
          <a:xfrm flipV="1">
            <a:off x="7848000" y="2952000"/>
            <a:ext cx="432000" cy="50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3" name="Image 412"/>
          <p:cNvPicPr/>
          <p:nvPr/>
        </p:nvPicPr>
        <p:blipFill>
          <a:blip r:embed="rId4"/>
          <a:stretch/>
        </p:blipFill>
        <p:spPr>
          <a:xfrm>
            <a:off x="1476000" y="3365280"/>
            <a:ext cx="3023640" cy="1007280"/>
          </a:xfrm>
          <a:prstGeom prst="rect">
            <a:avLst/>
          </a:prstGeom>
          <a:ln>
            <a:noFill/>
          </a:ln>
        </p:spPr>
      </p:pic>
      <p:sp>
        <p:nvSpPr>
          <p:cNvPr id="414" name="CustomShape 9"/>
          <p:cNvSpPr/>
          <p:nvPr/>
        </p:nvSpPr>
        <p:spPr>
          <a:xfrm>
            <a:off x="144000" y="4372920"/>
            <a:ext cx="3364200" cy="42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* </a:t>
            </a:r>
            <a:r>
              <a:rPr lang="fr-FR" sz="1800" b="1" u="sng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Deducing</a:t>
            </a:r>
            <a:r>
              <a:rPr lang="fr-FR" sz="18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b="1" u="sng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</a:t>
            </a:r>
            <a:r>
              <a:rPr lang="fr-FR" b="1" u="sng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H2O</a:t>
            </a:r>
            <a:r>
              <a:rPr lang="fr-FR" sz="1800" b="1" u="sng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(and </a:t>
            </a:r>
            <a:r>
              <a:rPr lang="fr-FR" sz="1800" b="1" u="sng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others</a:t>
            </a:r>
            <a:r>
              <a:rPr lang="fr-FR" sz="18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 :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15" name="Image 414"/>
          <p:cNvPicPr/>
          <p:nvPr/>
        </p:nvPicPr>
        <p:blipFill>
          <a:blip r:embed="rId5"/>
          <a:stretch/>
        </p:blipFill>
        <p:spPr>
          <a:xfrm>
            <a:off x="36000" y="4982760"/>
            <a:ext cx="5255640" cy="920880"/>
          </a:xfrm>
          <a:prstGeom prst="rect">
            <a:avLst/>
          </a:prstGeom>
          <a:ln>
            <a:noFill/>
          </a:ln>
        </p:spPr>
      </p:pic>
      <p:sp>
        <p:nvSpPr>
          <p:cNvPr id="416" name="Line 10"/>
          <p:cNvSpPr/>
          <p:nvPr/>
        </p:nvSpPr>
        <p:spPr>
          <a:xfrm>
            <a:off x="2664000" y="5832000"/>
            <a:ext cx="360" cy="50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11"/>
          <p:cNvSpPr/>
          <p:nvPr/>
        </p:nvSpPr>
        <p:spPr>
          <a:xfrm>
            <a:off x="1301400" y="6372000"/>
            <a:ext cx="266436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Electron impact</a:t>
            </a: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ionization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cross-sections</a:t>
            </a:r>
          </a:p>
        </p:txBody>
      </p:sp>
      <p:sp>
        <p:nvSpPr>
          <p:cNvPr id="418" name="Line 12"/>
          <p:cNvSpPr/>
          <p:nvPr/>
        </p:nvSpPr>
        <p:spPr>
          <a:xfrm>
            <a:off x="4716000" y="5796000"/>
            <a:ext cx="360" cy="50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13"/>
          <p:cNvSpPr/>
          <p:nvPr/>
        </p:nvSpPr>
        <p:spPr>
          <a:xfrm>
            <a:off x="3821400" y="6372360"/>
            <a:ext cx="1843200" cy="60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QMS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apparatus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function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20" name="Image 419"/>
          <p:cNvPicPr/>
          <p:nvPr/>
        </p:nvPicPr>
        <p:blipFill>
          <a:blip r:embed="rId6"/>
          <a:stretch/>
        </p:blipFill>
        <p:spPr>
          <a:xfrm>
            <a:off x="6131160" y="4608000"/>
            <a:ext cx="3876480" cy="2879640"/>
          </a:xfrm>
          <a:prstGeom prst="rect">
            <a:avLst/>
          </a:prstGeom>
          <a:ln>
            <a:noFill/>
          </a:ln>
        </p:spPr>
      </p:pic>
      <p:sp>
        <p:nvSpPr>
          <p:cNvPr id="421" name="CustomShape 14"/>
          <p:cNvSpPr/>
          <p:nvPr/>
        </p:nvSpPr>
        <p:spPr>
          <a:xfrm>
            <a:off x="7842960" y="5472000"/>
            <a:ext cx="1696680" cy="48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Calibrated</a:t>
            </a: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with</a:t>
            </a: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acetone</a:t>
            </a:r>
            <a:r>
              <a:rPr lang="fr-F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</a:t>
            </a:r>
            <a:r>
              <a:rPr lang="fr-FR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xenon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6826951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318960" y="144000"/>
            <a:ext cx="237348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Absolute</a:t>
            </a:r>
            <a:r>
              <a:rPr lang="fr-FR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yields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23" name="Line 2"/>
          <p:cNvSpPr/>
          <p:nvPr/>
        </p:nvSpPr>
        <p:spPr>
          <a:xfrm>
            <a:off x="288000" y="576000"/>
            <a:ext cx="7776000" cy="36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3"/>
          <p:cNvSpPr/>
          <p:nvPr/>
        </p:nvSpPr>
        <p:spPr>
          <a:xfrm>
            <a:off x="144000" y="756000"/>
            <a:ext cx="302580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000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Ion </a:t>
            </a:r>
            <a:r>
              <a:rPr lang="fr-FR" sz="2000" b="0" u="sng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desorption</a:t>
            </a:r>
            <a:r>
              <a:rPr lang="fr-FR" sz="2000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calibration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25" name="CustomShape 4"/>
          <p:cNvSpPr/>
          <p:nvPr/>
        </p:nvSpPr>
        <p:spPr>
          <a:xfrm>
            <a:off x="576000" y="1368000"/>
            <a:ext cx="8338320" cy="16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*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Efficiency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of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detection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of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our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QMS for </a:t>
            </a:r>
            <a:r>
              <a:rPr lang="fr-F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fr-FR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</a:t>
            </a:r>
            <a:r>
              <a:rPr lang="fr-FR" sz="1800" b="0" strike="noStrike" spc="-1" baseline="101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ion : 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determined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by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comparing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our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on </a:t>
            </a:r>
            <a:r>
              <a:rPr lang="fr-FR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</a:t>
            </a:r>
            <a:r>
              <a:rPr lang="fr-FR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+</a:t>
            </a:r>
            <a:r>
              <a:rPr lang="fr-F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desorption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from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CO to the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yield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derived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by Rosenberg et al. (1985).</a:t>
            </a:r>
          </a:p>
          <a:p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=&gt;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Detection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efficiency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at m/z = 13 : 2 %. </a:t>
            </a:r>
          </a:p>
          <a:p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other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ions : correction by the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apparatus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function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58177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 1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TextShape 2"/>
          <p:cNvSpPr txBox="1"/>
          <p:nvPr/>
        </p:nvSpPr>
        <p:spPr>
          <a:xfrm>
            <a:off x="319680" y="144000"/>
            <a:ext cx="422244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Matter in the universe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TextShape 3"/>
          <p:cNvSpPr txBox="1"/>
          <p:nvPr/>
        </p:nvSpPr>
        <p:spPr>
          <a:xfrm>
            <a:off x="1224000" y="1224000"/>
            <a:ext cx="1944000" cy="93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Ionised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Atomic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Molecular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Image 161"/>
          <p:cNvPicPr/>
          <p:nvPr/>
        </p:nvPicPr>
        <p:blipFill>
          <a:blip r:embed="rId2"/>
          <a:stretch/>
        </p:blipFill>
        <p:spPr>
          <a:xfrm>
            <a:off x="216000" y="2664000"/>
            <a:ext cx="8373960" cy="4710240"/>
          </a:xfrm>
          <a:prstGeom prst="rect">
            <a:avLst/>
          </a:prstGeom>
          <a:ln>
            <a:noFill/>
          </a:ln>
        </p:spPr>
      </p:pic>
      <p:pic>
        <p:nvPicPr>
          <p:cNvPr id="163" name="Image 162"/>
          <p:cNvPicPr/>
          <p:nvPr/>
        </p:nvPicPr>
        <p:blipFill>
          <a:blip r:embed="rId3"/>
          <a:stretch/>
        </p:blipFill>
        <p:spPr>
          <a:xfrm>
            <a:off x="4248000" y="1198800"/>
            <a:ext cx="5644080" cy="1950120"/>
          </a:xfrm>
          <a:prstGeom prst="rect">
            <a:avLst/>
          </a:prstGeom>
          <a:ln>
            <a:noFill/>
          </a:ln>
        </p:spPr>
      </p:pic>
      <p:sp>
        <p:nvSpPr>
          <p:cNvPr id="164" name="TextShape 4"/>
          <p:cNvSpPr txBox="1"/>
          <p:nvPr/>
        </p:nvSpPr>
        <p:spPr>
          <a:xfrm>
            <a:off x="8589960" y="6741720"/>
            <a:ext cx="1142280" cy="54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Credit : 
Bill Saxton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TextShape 5"/>
          <p:cNvSpPr txBox="1"/>
          <p:nvPr/>
        </p:nvSpPr>
        <p:spPr>
          <a:xfrm>
            <a:off x="7036200" y="1015920"/>
            <a:ext cx="3007800" cy="31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Van Dishoeck, FD 168 9 (2014)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TextShape 6"/>
          <p:cNvSpPr txBox="1"/>
          <p:nvPr/>
        </p:nvSpPr>
        <p:spPr>
          <a:xfrm>
            <a:off x="216000" y="4357080"/>
            <a:ext cx="2062800" cy="610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Molecular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cloud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lang="fr-FR" sz="1800" b="0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-10</a:t>
            </a:r>
            <a:r>
              <a:rPr lang="fr-FR" sz="1800" b="0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cm</a:t>
            </a:r>
            <a:r>
              <a:rPr lang="fr-FR" sz="1800" b="0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 10 K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TextShape 7"/>
          <p:cNvSpPr txBox="1"/>
          <p:nvPr/>
        </p:nvSpPr>
        <p:spPr>
          <a:xfrm>
            <a:off x="6203880" y="4357080"/>
            <a:ext cx="2512440" cy="610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Protostellar</a:t>
            </a:r>
            <a:r>
              <a:rPr lang="fr-FR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enveloppe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lang="fr-FR" sz="1800" b="0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cm</a:t>
            </a:r>
            <a:r>
              <a:rPr lang="fr-FR" sz="1800" b="0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 10 - 100 K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TextShape 8"/>
          <p:cNvSpPr txBox="1"/>
          <p:nvPr/>
        </p:nvSpPr>
        <p:spPr>
          <a:xfrm>
            <a:off x="2951999" y="5472000"/>
            <a:ext cx="2794173" cy="610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Protoplanetary</a:t>
            </a:r>
            <a:r>
              <a:rPr lang="fr-FR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disk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lang="fr-FR" sz="1800" b="0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-10</a:t>
            </a:r>
            <a:r>
              <a:rPr lang="fr-FR" sz="1800" b="0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cm</a:t>
            </a:r>
            <a:r>
              <a:rPr lang="fr-FR" sz="1800" b="0" strike="noStrike" spc="-1" baseline="30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lang="fr-FR" sz="1800" b="0" strike="noStrike" spc="-1" baseline="101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fr-FR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 10 - 300 K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TextShape 9"/>
          <p:cNvSpPr txBox="1"/>
          <p:nvPr/>
        </p:nvSpPr>
        <p:spPr>
          <a:xfrm>
            <a:off x="6492240" y="6709680"/>
            <a:ext cx="19317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Planetary system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TextShape 10"/>
          <p:cNvSpPr txBox="1"/>
          <p:nvPr/>
        </p:nvSpPr>
        <p:spPr>
          <a:xfrm>
            <a:off x="56160" y="792000"/>
            <a:ext cx="41918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Matter in space exists in several forms 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320040" y="144000"/>
            <a:ext cx="612900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interstellar medium : a gas and a solid phase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TextShape 3"/>
          <p:cNvSpPr txBox="1"/>
          <p:nvPr/>
        </p:nvSpPr>
        <p:spPr>
          <a:xfrm>
            <a:off x="6731640" y="697680"/>
            <a:ext cx="12963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0" u="sng" strike="noStrike" spc="-1" dirty="0" err="1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Gas</a:t>
            </a:r>
            <a:r>
              <a:rPr lang="fr-FR" u="sng" spc="-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u="sng" strike="noStrike" spc="-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endParaRPr lang="fr-FR" sz="1800" b="0" u="sng" strike="noStrike" spc="-1" dirty="0">
              <a:ln>
                <a:solidFill>
                  <a:schemeClr val="tx1"/>
                </a:solidFill>
              </a:ln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" name="Image 173"/>
          <p:cNvPicPr/>
          <p:nvPr/>
        </p:nvPicPr>
        <p:blipFill>
          <a:blip r:embed="rId2"/>
          <a:stretch/>
        </p:blipFill>
        <p:spPr>
          <a:xfrm>
            <a:off x="5184744" y="3241964"/>
            <a:ext cx="4895881" cy="3966664"/>
          </a:xfrm>
          <a:prstGeom prst="rect">
            <a:avLst/>
          </a:prstGeom>
          <a:ln>
            <a:noFill/>
          </a:ln>
        </p:spPr>
      </p:pic>
      <p:sp>
        <p:nvSpPr>
          <p:cNvPr id="175" name="TextShape 4"/>
          <p:cNvSpPr txBox="1"/>
          <p:nvPr/>
        </p:nvSpPr>
        <p:spPr>
          <a:xfrm>
            <a:off x="5482080" y="1513800"/>
            <a:ext cx="376992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Molecules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detected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mostly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
radio-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astronomy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rotational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lines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&gt;200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detected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far  </a:t>
            </a:r>
          </a:p>
        </p:txBody>
      </p:sp>
      <p:sp>
        <p:nvSpPr>
          <p:cNvPr id="176" name="TextShape 5"/>
          <p:cNvSpPr txBox="1"/>
          <p:nvPr/>
        </p:nvSpPr>
        <p:spPr>
          <a:xfrm>
            <a:off x="1777219" y="695937"/>
            <a:ext cx="13831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0" u="sng" strike="noStrike" spc="-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Solid phase</a:t>
            </a:r>
            <a:endParaRPr lang="fr-FR" sz="1800" b="0" u="sng" strike="noStrike" spc="-1" dirty="0">
              <a:ln>
                <a:solidFill>
                  <a:schemeClr val="tx1"/>
                </a:solidFill>
              </a:ln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3" name="CustomShape 10"/>
          <p:cNvSpPr/>
          <p:nvPr/>
        </p:nvSpPr>
        <p:spPr>
          <a:xfrm>
            <a:off x="2520360" y="4505760"/>
            <a:ext cx="1836000" cy="1362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ZoneTexte 1"/>
          <p:cNvSpPr txBox="1"/>
          <p:nvPr/>
        </p:nvSpPr>
        <p:spPr>
          <a:xfrm>
            <a:off x="265329" y="1111334"/>
            <a:ext cx="46580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Dust</a:t>
            </a:r>
            <a:r>
              <a:rPr lang="fr-FR" dirty="0" smtClean="0"/>
              <a:t> grains (1-1000 nm) </a:t>
            </a:r>
            <a:br>
              <a:rPr lang="fr-FR" dirty="0" smtClean="0"/>
            </a:br>
            <a:r>
              <a:rPr lang="fr-FR" dirty="0" smtClean="0"/>
              <a:t>Silicate/</a:t>
            </a:r>
            <a:r>
              <a:rPr lang="fr-FR" dirty="0" err="1" smtClean="0"/>
              <a:t>carbon</a:t>
            </a:r>
            <a:r>
              <a:rPr lang="fr-FR" dirty="0" smtClean="0"/>
              <a:t> </a:t>
            </a:r>
            <a:r>
              <a:rPr lang="fr-FR" dirty="0" err="1" smtClean="0"/>
              <a:t>core</a:t>
            </a:r>
            <a:r>
              <a:rPr lang="fr-FR" dirty="0" smtClean="0"/>
              <a:t> + </a:t>
            </a:r>
            <a:r>
              <a:rPr lang="fr-FR" dirty="0" err="1" smtClean="0"/>
              <a:t>ice</a:t>
            </a:r>
            <a:r>
              <a:rPr lang="fr-FR" dirty="0" smtClean="0"/>
              <a:t> </a:t>
            </a:r>
            <a:r>
              <a:rPr lang="fr-FR" dirty="0" err="1" smtClean="0"/>
              <a:t>mantle</a:t>
            </a:r>
            <a:r>
              <a:rPr lang="fr-FR" dirty="0" smtClean="0"/>
              <a:t> in cold </a:t>
            </a:r>
            <a:r>
              <a:rPr lang="fr-FR" dirty="0" err="1" smtClean="0"/>
              <a:t>regions</a:t>
            </a:r>
            <a:endParaRPr lang="fr-FR" dirty="0" smtClean="0"/>
          </a:p>
          <a:p>
            <a:endParaRPr lang="fr-FR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Reaction</a:t>
            </a:r>
            <a:r>
              <a:rPr lang="fr-FR" dirty="0" smtClean="0"/>
              <a:t> </a:t>
            </a:r>
            <a:r>
              <a:rPr lang="fr-FR" dirty="0" err="1" smtClean="0"/>
              <a:t>catalysts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 cold </a:t>
            </a:r>
            <a:r>
              <a:rPr lang="fr-FR" dirty="0" err="1" smtClean="0"/>
              <a:t>regions</a:t>
            </a:r>
            <a:r>
              <a:rPr lang="fr-FR" dirty="0" smtClean="0"/>
              <a:t>, </a:t>
            </a:r>
            <a:r>
              <a:rPr lang="fr-FR" dirty="0" err="1" smtClean="0"/>
              <a:t>sink</a:t>
            </a:r>
            <a:r>
              <a:rPr lang="fr-FR" dirty="0" smtClean="0"/>
              <a:t> for </a:t>
            </a:r>
            <a:r>
              <a:rPr lang="fr-FR" dirty="0" err="1" smtClean="0"/>
              <a:t>molecules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(main </a:t>
            </a:r>
            <a:r>
              <a:rPr lang="fr-FR" dirty="0" err="1" smtClean="0"/>
              <a:t>molecular</a:t>
            </a:r>
            <a:r>
              <a:rPr lang="fr-FR" dirty="0" smtClean="0"/>
              <a:t> </a:t>
            </a:r>
            <a:r>
              <a:rPr lang="fr-FR" dirty="0" err="1" smtClean="0"/>
              <a:t>reservoir</a:t>
            </a:r>
            <a:r>
              <a:rPr lang="fr-FR" dirty="0" smtClean="0"/>
              <a:t>)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029" y="3287307"/>
            <a:ext cx="5259372" cy="39666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153523" y="6904312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Boogert</a:t>
            </a:r>
            <a:r>
              <a:rPr lang="fr-FR" sz="1200" dirty="0" smtClean="0"/>
              <a:t> et al.</a:t>
            </a:r>
            <a:br>
              <a:rPr lang="fr-FR" sz="1200" dirty="0" smtClean="0"/>
            </a:br>
            <a:r>
              <a:rPr lang="fr-FR" sz="1200" dirty="0" err="1"/>
              <a:t>Annu</a:t>
            </a:r>
            <a:r>
              <a:rPr lang="fr-FR" sz="1200" dirty="0"/>
              <a:t>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Astron</a:t>
            </a:r>
            <a:r>
              <a:rPr lang="fr-FR" sz="1200" dirty="0"/>
              <a:t>. </a:t>
            </a:r>
            <a:r>
              <a:rPr lang="fr-FR" sz="1200" dirty="0" err="1"/>
              <a:t>Astrophys</a:t>
            </a:r>
            <a:r>
              <a:rPr lang="fr-FR" sz="1200" dirty="0"/>
              <a:t>. 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smtClean="0"/>
              <a:t>2015.53:541-581</a:t>
            </a:r>
            <a:r>
              <a:rPr lang="fr-FR" sz="1200" dirty="0"/>
              <a:t>.</a:t>
            </a:r>
            <a:endParaRPr lang="en-US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116" y="5289551"/>
            <a:ext cx="2185283" cy="151484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757794" y="4742416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Öberg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err="1" smtClean="0"/>
              <a:t>Chem</a:t>
            </a:r>
            <a:r>
              <a:rPr lang="fr-FR" sz="1200" dirty="0" smtClean="0"/>
              <a:t>. </a:t>
            </a:r>
            <a:r>
              <a:rPr lang="fr-FR" sz="1200" dirty="0" err="1" smtClean="0"/>
              <a:t>Rev</a:t>
            </a:r>
            <a:endParaRPr lang="fr-FR" sz="1200" dirty="0" smtClean="0"/>
          </a:p>
          <a:p>
            <a:r>
              <a:rPr lang="fr-FR" sz="1200" dirty="0" smtClean="0"/>
              <a:t>116 9631 2016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/>
          <p:nvPr/>
        </p:nvPicPr>
        <p:blipFill>
          <a:blip r:embed="rId2"/>
          <a:stretch/>
        </p:blipFill>
        <p:spPr>
          <a:xfrm>
            <a:off x="1959201" y="576000"/>
            <a:ext cx="6670921" cy="4360872"/>
          </a:xfrm>
          <a:prstGeom prst="rect">
            <a:avLst/>
          </a:prstGeom>
          <a:ln>
            <a:noFill/>
          </a:ln>
        </p:spPr>
      </p:pic>
      <p:sp>
        <p:nvSpPr>
          <p:cNvPr id="56" name="CustomShape 1"/>
          <p:cNvSpPr/>
          <p:nvPr/>
        </p:nvSpPr>
        <p:spPr>
          <a:xfrm>
            <a:off x="490697" y="6242785"/>
            <a:ext cx="8966122" cy="962195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  <a:effectLst>
            <a:outerShdw dist="50911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TextShape 1"/>
          <p:cNvSpPr txBox="1"/>
          <p:nvPr/>
        </p:nvSpPr>
        <p:spPr>
          <a:xfrm>
            <a:off x="320040" y="144000"/>
            <a:ext cx="612900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Non-thermal desorption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9"/>
          <p:cNvSpPr/>
          <p:nvPr/>
        </p:nvSpPr>
        <p:spPr>
          <a:xfrm>
            <a:off x="6595843" y="4708812"/>
            <a:ext cx="26254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Thermal </a:t>
            </a:r>
            <a:r>
              <a:rPr lang="fr-FR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10"/>
          <p:cNvSpPr/>
          <p:nvPr/>
        </p:nvSpPr>
        <p:spPr>
          <a:xfrm>
            <a:off x="37785" y="3108370"/>
            <a:ext cx="1732491" cy="8020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Non-thermal </a:t>
            </a:r>
            <a:r>
              <a:rPr lang="fr-FR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/>
            </a:r>
            <a:br>
              <a:rPr lang="fr-FR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r>
              <a:rPr lang="fr-FR" sz="24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desorption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11"/>
          <p:cNvSpPr/>
          <p:nvPr/>
        </p:nvSpPr>
        <p:spPr>
          <a:xfrm>
            <a:off x="148800" y="3955742"/>
            <a:ext cx="21740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Energetic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particles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Chemistry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Sputtering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shocks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558ED5"/>
              </a:buClr>
              <a:buFont typeface="Arial"/>
              <a:buChar char="•"/>
            </a:pPr>
            <a:r>
              <a:rPr lang="fr-FR" sz="1800" b="1" strike="noStrike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Photodesorption</a:t>
            </a:r>
            <a:endParaRPr lang="fr-FR" sz="1800" b="0" strike="noStrike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14"/>
          <p:cNvSpPr/>
          <p:nvPr/>
        </p:nvSpPr>
        <p:spPr>
          <a:xfrm>
            <a:off x="196744" y="2659639"/>
            <a:ext cx="1531440" cy="7464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0" strike="noStrike" spc="-1" dirty="0" smtClean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</a:t>
            </a:r>
            <a:r>
              <a:rPr lang="fr-FR" sz="2000" spc="-1" dirty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b="0" strike="noStrike" spc="-1" dirty="0" smtClean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cold </a:t>
            </a:r>
            <a:r>
              <a:rPr lang="fr-FR" sz="2000" b="0" strike="noStrike" spc="-1" dirty="0" err="1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regions</a:t>
            </a:r>
            <a:endParaRPr lang="fr-FR" sz="2000" b="0" strike="noStrike" spc="-1" dirty="0">
              <a:solidFill>
                <a:schemeClr val="tx2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TextShape 16"/>
          <p:cNvSpPr txBox="1"/>
          <p:nvPr/>
        </p:nvSpPr>
        <p:spPr>
          <a:xfrm>
            <a:off x="1591535" y="6376470"/>
            <a:ext cx="83098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Astrochemical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input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quantitative (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 and qualitative (how to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implement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03" name="CustomShape 17"/>
          <p:cNvSpPr/>
          <p:nvPr/>
        </p:nvSpPr>
        <p:spPr>
          <a:xfrm>
            <a:off x="713338" y="6543882"/>
            <a:ext cx="648000" cy="360000"/>
          </a:xfrm>
          <a:custGeom>
            <a:avLst/>
            <a:gdLst/>
            <a:ahLst/>
            <a:cxnLst/>
            <a:rect l="0" t="0" r="r" b="b"/>
            <a:pathLst>
              <a:path w="1801" h="1002">
                <a:moveTo>
                  <a:pt x="0" y="250"/>
                </a:moveTo>
                <a:lnTo>
                  <a:pt x="1350" y="250"/>
                </a:lnTo>
                <a:lnTo>
                  <a:pt x="1350" y="0"/>
                </a:lnTo>
                <a:lnTo>
                  <a:pt x="1800" y="500"/>
                </a:lnTo>
                <a:lnTo>
                  <a:pt x="1350" y="1001"/>
                </a:lnTo>
                <a:lnTo>
                  <a:pt x="1350" y="750"/>
                </a:lnTo>
                <a:lnTo>
                  <a:pt x="0" y="750"/>
                </a:lnTo>
                <a:lnTo>
                  <a:pt x="0" y="250"/>
                </a:lnTo>
              </a:path>
            </a:pathLst>
          </a:custGeom>
          <a:solidFill>
            <a:srgbClr val="FF33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TextShape 6"/>
          <p:cNvSpPr txBox="1"/>
          <p:nvPr/>
        </p:nvSpPr>
        <p:spPr>
          <a:xfrm>
            <a:off x="8040219" y="3164505"/>
            <a:ext cx="1416600" cy="689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Meinert</a:t>
            </a: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al, 
Phys. Life </a:t>
            </a:r>
            <a:r>
              <a:rPr lang="fr-FR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Rev</a:t>
            </a:r>
            <a:r>
              <a:rPr lang="fr-FR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
8 3 307 (2011)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CustomShape 14"/>
          <p:cNvSpPr/>
          <p:nvPr/>
        </p:nvSpPr>
        <p:spPr>
          <a:xfrm>
            <a:off x="7142863" y="5164932"/>
            <a:ext cx="1531440" cy="7464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0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hot </a:t>
            </a:r>
            <a:r>
              <a:rPr lang="fr-FR" sz="2000" b="0" strike="noStrike" spc="-1" dirty="0" err="1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regions</a:t>
            </a:r>
            <a:endParaRPr lang="fr-FR" sz="20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1259304" y="419473"/>
            <a:ext cx="7812505" cy="3736856"/>
            <a:chOff x="1936490" y="1944189"/>
            <a:chExt cx="8526859" cy="4609011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/>
            <a:srcRect t="29199"/>
            <a:stretch/>
          </p:blipFill>
          <p:spPr>
            <a:xfrm>
              <a:off x="1936490" y="2129245"/>
              <a:ext cx="8319020" cy="442395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771595" y="2011680"/>
              <a:ext cx="6691754" cy="901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45769" y="1944189"/>
              <a:ext cx="1354183" cy="570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6" name="TextShape 1"/>
          <p:cNvSpPr txBox="1"/>
          <p:nvPr/>
        </p:nvSpPr>
        <p:spPr>
          <a:xfrm>
            <a:off x="320040" y="144000"/>
            <a:ext cx="612900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 : protoplanetary disks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Line 2"/>
          <p:cNvSpPr/>
          <p:nvPr/>
        </p:nvSpPr>
        <p:spPr>
          <a:xfrm>
            <a:off x="344147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Rectangle 3"/>
          <p:cNvSpPr/>
          <p:nvPr/>
        </p:nvSpPr>
        <p:spPr>
          <a:xfrm>
            <a:off x="3606808" y="4419635"/>
            <a:ext cx="3478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ALMA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image of the TW Hydrae protoplanetary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disk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dust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continuum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@ 870 µm) </a:t>
            </a:r>
          </a:p>
          <a:p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Andrews </a:t>
            </a:r>
            <a:r>
              <a:rPr lang="fr-F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et al 2016</a:t>
            </a: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i="1" dirty="0" err="1">
                <a:latin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, 820, L40</a:t>
            </a:r>
          </a:p>
          <a:p>
            <a:endParaRPr lang="fr-FR" i="1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8" y="4431986"/>
            <a:ext cx="3407918" cy="2950285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V="1">
            <a:off x="5015401" y="1584444"/>
            <a:ext cx="401747" cy="924930"/>
          </a:xfrm>
          <a:prstGeom prst="straightConnector1">
            <a:avLst/>
          </a:prstGeom>
          <a:ln w="95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512957" y="2280403"/>
            <a:ext cx="555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UV</a:t>
            </a:r>
          </a:p>
          <a:p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299002" y="4234969"/>
            <a:ext cx="221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Sketch </a:t>
            </a:r>
            <a:r>
              <a:rPr lang="fr-FR" i="1" dirty="0" err="1" smtClean="0"/>
              <a:t>from</a:t>
            </a:r>
            <a:r>
              <a:rPr lang="fr-FR" i="1" dirty="0" smtClean="0"/>
              <a:t> C. Walsh </a:t>
            </a:r>
            <a:endParaRPr lang="fr-FR" i="1" dirty="0"/>
          </a:p>
        </p:txBody>
      </p:sp>
      <p:sp>
        <p:nvSpPr>
          <p:cNvPr id="2" name="ZoneTexte 1"/>
          <p:cNvSpPr txBox="1"/>
          <p:nvPr/>
        </p:nvSpPr>
        <p:spPr>
          <a:xfrm>
            <a:off x="4663664" y="2701565"/>
            <a:ext cx="893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(external)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05" y="4358764"/>
            <a:ext cx="3208020" cy="32080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24452" y="6029705"/>
            <a:ext cx="3478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SPHERE image of the IM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Lup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disk (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ptical/NIR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scattered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light)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Avenhaus</a:t>
            </a:r>
            <a:r>
              <a:rPr lang="fr-F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 2018, arXiv:1803.10882</a:t>
            </a:r>
            <a:endParaRPr lang="fr-FR" i="1" dirty="0" smtClean="0"/>
          </a:p>
        </p:txBody>
      </p:sp>
      <p:cxnSp>
        <p:nvCxnSpPr>
          <p:cNvPr id="20" name="Connecteur droit 19"/>
          <p:cNvCxnSpPr/>
          <p:nvPr/>
        </p:nvCxnSpPr>
        <p:spPr>
          <a:xfrm flipH="1">
            <a:off x="4417231" y="5630779"/>
            <a:ext cx="304800" cy="2085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3724452" y="5842219"/>
            <a:ext cx="70560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5504087" y="5839326"/>
            <a:ext cx="304800" cy="2085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10800000" flipH="1">
            <a:off x="5805442" y="5843312"/>
            <a:ext cx="70560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118440" y="3808740"/>
            <a:ext cx="7844191" cy="426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452408" y="3773304"/>
            <a:ext cx="19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Sketch by C. Walsh</a:t>
            </a:r>
            <a:endParaRPr lang="en-US" dirty="0"/>
          </a:p>
        </p:txBody>
      </p:sp>
      <p:cxnSp>
        <p:nvCxnSpPr>
          <p:cNvPr id="39" name="Connecteur droit avec flèche 38"/>
          <p:cNvCxnSpPr/>
          <p:nvPr/>
        </p:nvCxnSpPr>
        <p:spPr>
          <a:xfrm flipV="1">
            <a:off x="5110614" y="1682595"/>
            <a:ext cx="401747" cy="924930"/>
          </a:xfrm>
          <a:prstGeom prst="straightConnector1">
            <a:avLst/>
          </a:prstGeom>
          <a:ln w="95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4889477" y="1617083"/>
            <a:ext cx="401747" cy="924930"/>
          </a:xfrm>
          <a:prstGeom prst="straightConnector1">
            <a:avLst/>
          </a:prstGeom>
          <a:ln w="95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320040" y="144000"/>
            <a:ext cx="612900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 : protoplanetary disks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Image 3"/>
          <p:cNvPicPr/>
          <p:nvPr/>
        </p:nvPicPr>
        <p:blipFill>
          <a:blip r:embed="rId2"/>
          <a:stretch/>
        </p:blipFill>
        <p:spPr>
          <a:xfrm>
            <a:off x="1076040" y="1979607"/>
            <a:ext cx="3599640" cy="3534840"/>
          </a:xfrm>
          <a:prstGeom prst="rect">
            <a:avLst/>
          </a:prstGeom>
          <a:ln>
            <a:noFill/>
          </a:ln>
        </p:spPr>
      </p:pic>
      <p:sp>
        <p:nvSpPr>
          <p:cNvPr id="5" name="CustomShape 6"/>
          <p:cNvSpPr/>
          <p:nvPr/>
        </p:nvSpPr>
        <p:spPr>
          <a:xfrm>
            <a:off x="320040" y="1187607"/>
            <a:ext cx="765108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Disk model in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Kamp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et al. (2013) (spatial distribution of </a:t>
            </a:r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gas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phase water) :</a:t>
            </a:r>
          </a:p>
        </p:txBody>
      </p:sp>
      <p:pic>
        <p:nvPicPr>
          <p:cNvPr id="6" name="Image 5"/>
          <p:cNvPicPr/>
          <p:nvPr/>
        </p:nvPicPr>
        <p:blipFill>
          <a:blip r:embed="rId3"/>
          <a:stretch/>
        </p:blipFill>
        <p:spPr>
          <a:xfrm>
            <a:off x="5468040" y="1979607"/>
            <a:ext cx="3578400" cy="3527640"/>
          </a:xfrm>
          <a:prstGeom prst="rect">
            <a:avLst/>
          </a:prstGeom>
          <a:ln>
            <a:noFill/>
          </a:ln>
        </p:spPr>
      </p:pic>
      <p:sp>
        <p:nvSpPr>
          <p:cNvPr id="7" name="CustomShape 7"/>
          <p:cNvSpPr/>
          <p:nvPr/>
        </p:nvSpPr>
        <p:spPr>
          <a:xfrm>
            <a:off x="1832039" y="1583607"/>
            <a:ext cx="2656833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UV photodesorption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stomShape 8"/>
          <p:cNvSpPr/>
          <p:nvPr/>
        </p:nvSpPr>
        <p:spPr>
          <a:xfrm>
            <a:off x="6056280" y="1597287"/>
            <a:ext cx="29901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UV photodesorption </a:t>
            </a:r>
            <a:endParaRPr lang="fr-F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stomShape 9"/>
          <p:cNvSpPr/>
          <p:nvPr/>
        </p:nvSpPr>
        <p:spPr>
          <a:xfrm>
            <a:off x="2264040" y="5305287"/>
            <a:ext cx="1422360" cy="345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Radius (AU)</a:t>
            </a:r>
          </a:p>
        </p:txBody>
      </p:sp>
      <p:sp>
        <p:nvSpPr>
          <p:cNvPr id="10" name="CustomShape 10"/>
          <p:cNvSpPr/>
          <p:nvPr/>
        </p:nvSpPr>
        <p:spPr>
          <a:xfrm>
            <a:off x="6853320" y="5327607"/>
            <a:ext cx="1422360" cy="345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Radius (AU)</a:t>
            </a:r>
          </a:p>
        </p:txBody>
      </p:sp>
      <p:sp>
        <p:nvSpPr>
          <p:cNvPr id="11" name="CustomShape 11"/>
          <p:cNvSpPr/>
          <p:nvPr/>
        </p:nvSpPr>
        <p:spPr>
          <a:xfrm rot="16200000">
            <a:off x="270720" y="3360567"/>
            <a:ext cx="1523160" cy="345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/radius</a:t>
            </a:r>
          </a:p>
        </p:txBody>
      </p:sp>
      <p:sp>
        <p:nvSpPr>
          <p:cNvPr id="12" name="CustomShape 12"/>
          <p:cNvSpPr/>
          <p:nvPr/>
        </p:nvSpPr>
        <p:spPr>
          <a:xfrm rot="16200000">
            <a:off x="4641120" y="3360567"/>
            <a:ext cx="1523160" cy="345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Height</a:t>
            </a:r>
            <a:r>
              <a:rPr lang="fr-F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/radius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2000" y="736280"/>
            <a:ext cx="7192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Explaining cold gas phase water observations (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Hogerheijde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 2011) 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0649" y="5673567"/>
            <a:ext cx="857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Non-thermal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desorption needed to explain “complex” organic molecules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observations 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CN, CH</a:t>
            </a:r>
            <a:r>
              <a:rPr 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OH…)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40707" y="6467465"/>
            <a:ext cx="798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FF0000"/>
                </a:solidFill>
              </a:rPr>
              <a:t>Some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yields</a:t>
            </a:r>
            <a:r>
              <a:rPr lang="fr-FR" dirty="0" smtClean="0">
                <a:solidFill>
                  <a:srgbClr val="FF0000"/>
                </a:solidFill>
              </a:rPr>
              <a:t> are </a:t>
            </a:r>
            <a:r>
              <a:rPr lang="fr-FR" dirty="0" err="1" smtClean="0">
                <a:solidFill>
                  <a:srgbClr val="FF0000"/>
                </a:solidFill>
              </a:rPr>
              <a:t>still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unknown</a:t>
            </a:r>
            <a:r>
              <a:rPr lang="fr-FR" dirty="0" smtClean="0">
                <a:solidFill>
                  <a:srgbClr val="FF0000"/>
                </a:solidFill>
              </a:rPr>
              <a:t>, </a:t>
            </a:r>
            <a:r>
              <a:rPr lang="fr-FR" dirty="0" err="1" smtClean="0">
                <a:solidFill>
                  <a:srgbClr val="FF0000"/>
                </a:solidFill>
              </a:rPr>
              <a:t>others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need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better</a:t>
            </a:r>
            <a:r>
              <a:rPr lang="fr-FR" dirty="0" smtClean="0">
                <a:solidFill>
                  <a:srgbClr val="FF0000"/>
                </a:solidFill>
              </a:rPr>
              <a:t> exploration of the </a:t>
            </a:r>
            <a:r>
              <a:rPr lang="fr-FR" dirty="0" err="1" smtClean="0">
                <a:solidFill>
                  <a:srgbClr val="FF0000"/>
                </a:solidFill>
              </a:rPr>
              <a:t>parameters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The X-ray photodesorption </a:t>
            </a:r>
            <a:r>
              <a:rPr lang="fr-FR" dirty="0" err="1" smtClean="0">
                <a:solidFill>
                  <a:srgbClr val="FF0000"/>
                </a:solidFill>
              </a:rPr>
              <a:t>process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is</a:t>
            </a:r>
            <a:r>
              <a:rPr lang="fr-FR" dirty="0" smtClean="0">
                <a:solidFill>
                  <a:srgbClr val="FF0000"/>
                </a:solidFill>
              </a:rPr>
              <a:t> not </a:t>
            </a:r>
            <a:r>
              <a:rPr lang="fr-FR" dirty="0" err="1" smtClean="0">
                <a:solidFill>
                  <a:srgbClr val="FF0000"/>
                </a:solidFill>
              </a:rPr>
              <a:t>taken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into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account</a:t>
            </a:r>
            <a:r>
              <a:rPr lang="fr-FR" dirty="0" smtClean="0">
                <a:solidFill>
                  <a:srgbClr val="FF0000"/>
                </a:solidFill>
              </a:rPr>
              <a:t> at all </a:t>
            </a:r>
            <a:r>
              <a:rPr lang="fr-FR" dirty="0" err="1" smtClean="0">
                <a:solidFill>
                  <a:srgbClr val="FF0000"/>
                </a:solidFill>
              </a:rPr>
              <a:t>yet</a:t>
            </a:r>
            <a:r>
              <a:rPr lang="fr-FR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20040" y="144000"/>
            <a:ext cx="6129000" cy="373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Accelerators &amp; space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Line 2"/>
          <p:cNvSpPr/>
          <p:nvPr/>
        </p:nvSpPr>
        <p:spPr>
          <a:xfrm>
            <a:off x="288000" y="576000"/>
            <a:ext cx="7776000" cy="0"/>
          </a:xfrm>
          <a:prstGeom prst="line">
            <a:avLst/>
          </a:prstGeom>
          <a:ln w="36000">
            <a:solidFill>
              <a:srgbClr val="3333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TextShape 3"/>
          <p:cNvSpPr txBox="1"/>
          <p:nvPr/>
        </p:nvSpPr>
        <p:spPr>
          <a:xfrm>
            <a:off x="1199612" y="800021"/>
            <a:ext cx="2562262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u="sng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Interstellar</a:t>
            </a:r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medium</a:t>
            </a:r>
            <a:endParaRPr lang="fr-FR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13" name="TextShape 4"/>
          <p:cNvSpPr txBox="1"/>
          <p:nvPr/>
        </p:nvSpPr>
        <p:spPr>
          <a:xfrm>
            <a:off x="320040" y="1146341"/>
            <a:ext cx="4099516" cy="3757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Cold grains </a:t>
            </a:r>
            <a: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10 – 200 K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Chemical composition : 
</a:t>
            </a:r>
            <a:r>
              <a:rPr lang="fr-F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2000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CO,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fr-FR" sz="20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0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b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gas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phase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fr-FR" sz="20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sz="20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mol/cm³)</a:t>
            </a:r>
            <a:b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Energetic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and radiation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UV, X-rays,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cosmic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rays)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interplay</a:t>
            </a:r>
            <a: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gas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-phase and grains</a:t>
            </a:r>
          </a:p>
        </p:txBody>
      </p:sp>
      <p:sp>
        <p:nvSpPr>
          <p:cNvPr id="214" name="TextShape 5"/>
          <p:cNvSpPr txBox="1"/>
          <p:nvPr/>
        </p:nvSpPr>
        <p:spPr>
          <a:xfrm>
            <a:off x="5098156" y="1132123"/>
            <a:ext cx="4775760" cy="41161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Cold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surfaces</a:t>
            </a:r>
            <a:b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(2 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– 20 K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Residual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 :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2000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fr-FR" sz="20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CO,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fr-FR" sz="20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0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b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Ultra-high vacuum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fr-FR" sz="20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sz="20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mol/cm</a:t>
            </a:r>
            <a:r>
              <a:rPr lang="fr-FR" sz="2000" b="0" strike="noStrike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Energetic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and radiation 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synchrotron radiation,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vacuum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endParaRPr lang="fr-F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" name="TextShape 6"/>
          <p:cNvSpPr txBox="1"/>
          <p:nvPr/>
        </p:nvSpPr>
        <p:spPr>
          <a:xfrm>
            <a:off x="6913080" y="800021"/>
            <a:ext cx="6364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0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LHC</a:t>
            </a:r>
            <a:endParaRPr lang="fr-FR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16" name="CustomShape 7"/>
          <p:cNvSpPr/>
          <p:nvPr/>
        </p:nvSpPr>
        <p:spPr>
          <a:xfrm rot="2231586">
            <a:off x="2778927" y="5683529"/>
            <a:ext cx="764376" cy="360000"/>
          </a:xfrm>
          <a:custGeom>
            <a:avLst/>
            <a:gdLst/>
            <a:ahLst/>
            <a:cxnLst/>
            <a:rect l="0" t="0" r="r" b="b"/>
            <a:pathLst>
              <a:path w="1800" h="1002">
                <a:moveTo>
                  <a:pt x="0" y="250"/>
                </a:moveTo>
                <a:lnTo>
                  <a:pt x="1350" y="250"/>
                </a:lnTo>
                <a:lnTo>
                  <a:pt x="1350" y="0"/>
                </a:lnTo>
                <a:lnTo>
                  <a:pt x="1799" y="500"/>
                </a:lnTo>
                <a:lnTo>
                  <a:pt x="1349" y="1001"/>
                </a:lnTo>
                <a:lnTo>
                  <a:pt x="1350" y="750"/>
                </a:lnTo>
                <a:lnTo>
                  <a:pt x="0" y="750"/>
                </a:lnTo>
                <a:lnTo>
                  <a:pt x="0" y="250"/>
                </a:lnTo>
              </a:path>
            </a:pathLst>
          </a:custGeom>
          <a:solidFill>
            <a:srgbClr val="FF33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8"/>
          <p:cNvSpPr/>
          <p:nvPr/>
        </p:nvSpPr>
        <p:spPr>
          <a:xfrm rot="8245114">
            <a:off x="6078604" y="5647685"/>
            <a:ext cx="820911" cy="360000"/>
          </a:xfrm>
          <a:custGeom>
            <a:avLst/>
            <a:gdLst/>
            <a:ahLst/>
            <a:cxnLst/>
            <a:rect l="0" t="0" r="r" b="b"/>
            <a:pathLst>
              <a:path w="1800" h="1002">
                <a:moveTo>
                  <a:pt x="0" y="249"/>
                </a:moveTo>
                <a:lnTo>
                  <a:pt x="1350" y="250"/>
                </a:lnTo>
                <a:lnTo>
                  <a:pt x="1350" y="0"/>
                </a:lnTo>
                <a:lnTo>
                  <a:pt x="1799" y="500"/>
                </a:lnTo>
                <a:lnTo>
                  <a:pt x="1350" y="1001"/>
                </a:lnTo>
                <a:lnTo>
                  <a:pt x="1350" y="750"/>
                </a:lnTo>
                <a:lnTo>
                  <a:pt x="0" y="750"/>
                </a:lnTo>
                <a:lnTo>
                  <a:pt x="0" y="249"/>
                </a:lnTo>
              </a:path>
            </a:pathLst>
          </a:custGeom>
          <a:solidFill>
            <a:srgbClr val="FF33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TextShape 9"/>
          <p:cNvSpPr txBox="1"/>
          <p:nvPr/>
        </p:nvSpPr>
        <p:spPr>
          <a:xfrm>
            <a:off x="2625224" y="6375000"/>
            <a:ext cx="4362632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Quantitative &amp; qualitative investigations 
of ESD and PSD are </a:t>
            </a:r>
            <a:r>
              <a:rPr lang="fr-FR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fr-FR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9" name="CustomShape 10"/>
          <p:cNvSpPr/>
          <p:nvPr/>
        </p:nvSpPr>
        <p:spPr>
          <a:xfrm>
            <a:off x="2657308" y="6386040"/>
            <a:ext cx="4287856" cy="696203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18774</TotalTime>
  <Words>1586</Words>
  <Application>Microsoft Office PowerPoint</Application>
  <PresentationFormat>Personnalisé</PresentationFormat>
  <Paragraphs>463</Paragraphs>
  <Slides>37</Slides>
  <Notes>16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37</vt:i4>
      </vt:variant>
    </vt:vector>
  </HeadingPairs>
  <TitlesOfParts>
    <vt:vector size="46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Graph</vt:lpstr>
      <vt:lpstr>Origin Graph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Rémi </dc:creator>
  <dc:description/>
  <cp:lastModifiedBy>Rémi</cp:lastModifiedBy>
  <cp:revision>109</cp:revision>
  <dcterms:created xsi:type="dcterms:W3CDTF">2018-05-15T12:27:24Z</dcterms:created>
  <dcterms:modified xsi:type="dcterms:W3CDTF">2018-06-04T16:10:02Z</dcterms:modified>
  <dc:language>fr-FR</dc:language>
</cp:coreProperties>
</file>