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mp4" ContentType="video/mp4"/>
  <Default Extension="jpeg" ContentType="image/jpeg"/>
  <Default Extension="rels" ContentType="application/vnd.openxmlformats-package.relationships+xml"/>
  <Default Extension="MOV" ContentType="video/quicktime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4"/>
  </p:notesMasterIdLst>
  <p:sldIdLst>
    <p:sldId id="341" r:id="rId2"/>
    <p:sldId id="406" r:id="rId3"/>
    <p:sldId id="383" r:id="rId4"/>
    <p:sldId id="384" r:id="rId5"/>
    <p:sldId id="408" r:id="rId6"/>
    <p:sldId id="407" r:id="rId7"/>
    <p:sldId id="401" r:id="rId8"/>
    <p:sldId id="386" r:id="rId9"/>
    <p:sldId id="403" r:id="rId10"/>
    <p:sldId id="402" r:id="rId11"/>
    <p:sldId id="404" r:id="rId12"/>
    <p:sldId id="398" r:id="rId13"/>
    <p:sldId id="394" r:id="rId14"/>
    <p:sldId id="396" r:id="rId15"/>
    <p:sldId id="397" r:id="rId16"/>
    <p:sldId id="409" r:id="rId17"/>
    <p:sldId id="405" r:id="rId18"/>
    <p:sldId id="391" r:id="rId19"/>
    <p:sldId id="385" r:id="rId20"/>
    <p:sldId id="392" r:id="rId21"/>
    <p:sldId id="380" r:id="rId22"/>
    <p:sldId id="382" r:id="rId2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2600"/>
    <a:srgbClr val="16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6"/>
    <p:restoredTop sz="91755" autoAdjust="0"/>
  </p:normalViewPr>
  <p:slideViewPr>
    <p:cSldViewPr snapToGrid="0" snapToObjects="1">
      <p:cViewPr varScale="1">
        <p:scale>
          <a:sx n="104" d="100"/>
          <a:sy n="104" d="100"/>
        </p:scale>
        <p:origin x="2216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5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782DB-583B-AE45-92DD-6B07C8073899}" type="datetimeFigureOut">
              <a:rPr lang="it-IT" smtClean="0"/>
              <a:pPr/>
              <a:t>04/06/18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Fare clic per modificare gli stili del testo dello schema</a:t>
            </a:r>
          </a:p>
          <a:p>
            <a:pPr lvl="1"/>
            <a:r>
              <a:rPr lang="x-none" smtClean="0"/>
              <a:t>Secondo livello</a:t>
            </a:r>
          </a:p>
          <a:p>
            <a:pPr lvl="2"/>
            <a:r>
              <a:rPr lang="x-none" smtClean="0"/>
              <a:t>Terzo livello</a:t>
            </a:r>
          </a:p>
          <a:p>
            <a:pPr lvl="3"/>
            <a:r>
              <a:rPr lang="x-none" smtClean="0"/>
              <a:t>Quarto livello</a:t>
            </a:r>
          </a:p>
          <a:p>
            <a:pPr lvl="4"/>
            <a:r>
              <a:rPr lang="x-none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03462-D6DC-A047-A156-554E20D275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529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9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 impedance is dominated by the BPMs. There has to be a better way to do this. Each BPM forms a small cavity and there are hundreds of them.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problems is the very small beam pipe ranging from 7-20 mm in diameter and the fact that full bunch lengthening from harmonic cavities is required. The atypical longitudinal dynamics combined with the impedance makes for an interesting problem.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3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 impedance is dominated by the BPMs. There has to be a better way to do this. Each BPM forms a small cavity and there are hundreds of them.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problems is the very small beam pipe ranging from 7-20 mm in diameter and the fact that full bunch lengthening from harmonic cavities is required. The atypical longitudinal dynamics combined with the impedance makes for an interesting problem.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7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74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03462-D6DC-A047-A156-554E20D27578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16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442960" y="6567805"/>
            <a:ext cx="480060" cy="19875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GB" sz="1000" b="1" kern="1200" smtClean="0">
                <a:solidFill>
                  <a:srgbClr val="1F497D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D0A09B08-B2D3-F541-922C-5AAA23471E8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TextBox 4"/>
          <p:cNvSpPr txBox="1"/>
          <p:nvPr userDrawn="1"/>
        </p:nvSpPr>
        <p:spPr>
          <a:xfrm>
            <a:off x="7360920" y="6454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2" y="6280150"/>
            <a:ext cx="1078992" cy="521208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214313" y="6280150"/>
            <a:ext cx="8715375" cy="506413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214313" y="669925"/>
            <a:ext cx="8715375" cy="54737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ysClr val="window" lastClr="FFFFFF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214313" y="104775"/>
            <a:ext cx="8715375" cy="495300"/>
          </a:xfrm>
          <a:prstGeom prst="rect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n-US" b="1" kern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Segnaposto numero diapositiva 7"/>
          <p:cNvSpPr txBox="1">
            <a:spLocks/>
          </p:cNvSpPr>
          <p:nvPr userDrawn="1"/>
        </p:nvSpPr>
        <p:spPr>
          <a:xfrm>
            <a:off x="7673340" y="6323965"/>
            <a:ext cx="1243648" cy="18351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1000" b="1" smtClean="0">
                <a:solidFill>
                  <a:srgbClr val="1F497D"/>
                </a:solidFill>
                <a:latin typeface="Arial" pitchFamily="34" charset="0"/>
                <a:ea typeface="ヒラギノ角ゴ Pro W3" charset="-128"/>
                <a:cs typeface="ヒラギノ角ゴ Pro W3" charset="-128"/>
              </a:rPr>
              <a:t>Andrea Mostacci</a:t>
            </a:r>
            <a:endParaRPr lang="en-US" sz="1000" b="1" baseline="0" smtClean="0">
              <a:solidFill>
                <a:srgbClr val="1F497D"/>
              </a:solidFill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Segnaposto numero diapositiva 7"/>
          <p:cNvSpPr txBox="1">
            <a:spLocks/>
          </p:cNvSpPr>
          <p:nvPr userDrawn="1"/>
        </p:nvSpPr>
        <p:spPr>
          <a:xfrm>
            <a:off x="2373630" y="6346825"/>
            <a:ext cx="4396740" cy="365125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GB" sz="1000" b="1" noProof="0" dirty="0" smtClean="0">
                <a:solidFill>
                  <a:srgbClr val="1F497D"/>
                </a:solidFill>
                <a:latin typeface="Arial" pitchFamily="34" charset="0"/>
                <a:ea typeface="ヒラギノ角ゴ Pro W3" charset="-128"/>
                <a:cs typeface="ヒラギノ角ゴ Pro W3" charset="-128"/>
              </a:rPr>
              <a:t>Experimental challenge in linear and circular accelerators </a:t>
            </a:r>
          </a:p>
          <a:p>
            <a:pPr algn="ctr">
              <a:defRPr/>
            </a:pPr>
            <a:r>
              <a:rPr lang="en-GB" sz="1000" b="1" noProof="0" dirty="0" smtClean="0">
                <a:solidFill>
                  <a:srgbClr val="1F497D"/>
                </a:solidFill>
                <a:latin typeface="Arial" pitchFamily="34" charset="0"/>
                <a:ea typeface="ヒラギノ角ゴ Pro W3" charset="-128"/>
                <a:cs typeface="ヒラギノ角ゴ Pro W3" charset="-128"/>
              </a:rPr>
              <a:t>driven by impedance issues</a:t>
            </a:r>
          </a:p>
        </p:txBody>
      </p:sp>
      <p:sp>
        <p:nvSpPr>
          <p:cNvPr id="13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442960" y="6567805"/>
            <a:ext cx="480060" cy="19875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GB" sz="1000" b="1" kern="1200" smtClean="0">
                <a:solidFill>
                  <a:srgbClr val="1F497D"/>
                </a:solidFill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D0A09B08-B2D3-F541-922C-5AAA23471E8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tiff"/><Relationship Id="rId7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1.png"/><Relationship Id="rId8" Type="http://schemas.openxmlformats.org/officeDocument/2006/relationships/image" Target="../media/image28.tif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5.png"/><Relationship Id="rId5" Type="http://schemas.openxmlformats.org/officeDocument/2006/relationships/image" Target="../media/image25.png"/><Relationship Id="rId6" Type="http://schemas.openxmlformats.org/officeDocument/2006/relationships/image" Target="../media/image32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4"/>
          <a:stretch/>
        </p:blipFill>
        <p:spPr>
          <a:xfrm>
            <a:off x="17780" y="35243"/>
            <a:ext cx="1745874" cy="1134248"/>
          </a:xfrm>
          <a:prstGeom prst="rect">
            <a:avLst/>
          </a:prstGeom>
        </p:spPr>
      </p:pic>
      <p:sp>
        <p:nvSpPr>
          <p:cNvPr id="19458" name="CasellaDiTesto 2"/>
          <p:cNvSpPr txBox="1">
            <a:spLocks noChangeArrowheads="1"/>
          </p:cNvSpPr>
          <p:nvPr/>
        </p:nvSpPr>
        <p:spPr bwMode="auto">
          <a:xfrm>
            <a:off x="0" y="1569541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Experimental challenge in linear and circular accelerators driven by impedance issues</a:t>
            </a:r>
          </a:p>
        </p:txBody>
      </p:sp>
      <p:sp>
        <p:nvSpPr>
          <p:cNvPr id="14340" name="CasellaDiTesto 4"/>
          <p:cNvSpPr txBox="1">
            <a:spLocks noChangeArrowheads="1"/>
          </p:cNvSpPr>
          <p:nvPr/>
        </p:nvSpPr>
        <p:spPr bwMode="auto">
          <a:xfrm>
            <a:off x="377825" y="2875819"/>
            <a:ext cx="8321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b="1" dirty="0" smtClean="0">
                <a:solidFill>
                  <a:prstClr val="black"/>
                </a:solidFill>
                <a:latin typeface="Calibri"/>
                <a:ea typeface="ヒラギノ角ゴ Pro W3" charset="-128"/>
                <a:cs typeface="ヒラギノ角ゴ Pro W3" charset="-128"/>
              </a:rPr>
              <a:t>A. Mostacci </a:t>
            </a:r>
          </a:p>
          <a:p>
            <a:pPr algn="ctr">
              <a:defRPr/>
            </a:pPr>
            <a:r>
              <a:rPr lang="en-GB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Sapienza, University of Rome and INFN-Rome, Italy</a:t>
            </a:r>
            <a:endParaRPr lang="en-GB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2" t="41900" r="31646" b="41960"/>
          <a:stretch/>
        </p:blipFill>
        <p:spPr>
          <a:xfrm>
            <a:off x="6247130" y="-10093"/>
            <a:ext cx="2896870" cy="881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7923" b="1"/>
          <a:stretch/>
        </p:blipFill>
        <p:spPr>
          <a:xfrm>
            <a:off x="3089330" y="0"/>
            <a:ext cx="1832123" cy="1184367"/>
          </a:xfrm>
          <a:prstGeom prst="rect">
            <a:avLst/>
          </a:prstGeom>
        </p:spPr>
      </p:pic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515319" y="5025844"/>
            <a:ext cx="81841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Discussions 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with J. </a:t>
            </a: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Byrd, E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. </a:t>
            </a:r>
            <a:r>
              <a:rPr lang="en-US" sz="1600" b="1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Chiadroni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, L. </a:t>
            </a:r>
            <a:r>
              <a:rPr lang="en-US" sz="1600" b="1" dirty="0" err="1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Faillace</a:t>
            </a:r>
            <a:r>
              <a:rPr lang="en-US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, </a:t>
            </a: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L. </a:t>
            </a:r>
            <a:r>
              <a:rPr lang="en-US" sz="1600" b="1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Ficcadenti</a:t>
            </a: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, M. </a:t>
            </a:r>
            <a:r>
              <a:rPr lang="en-US" sz="1600" b="1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Migliorati</a:t>
            </a: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, B. </a:t>
            </a:r>
            <a:r>
              <a:rPr lang="en-US" sz="1600" b="1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Salvant</a:t>
            </a: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2" name="Picture 2" descr="https://aries.web.cern.ch/sites/aries.web.cern.ch/files/image/Acknowledgement%20P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6181725"/>
            <a:ext cx="527685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5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10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694988" y="92124"/>
            <a:ext cx="775404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Challenge for NGLR: many small impedance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34" y="864973"/>
            <a:ext cx="6815674" cy="5152768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2" name="CasellaDiTesto 2"/>
          <p:cNvSpPr txBox="1">
            <a:spLocks noChangeArrowheads="1"/>
          </p:cNvSpPr>
          <p:nvPr/>
        </p:nvSpPr>
        <p:spPr bwMode="auto">
          <a:xfrm>
            <a:off x="955266" y="790831"/>
            <a:ext cx="1565934" cy="30777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R. Nagaoka (2018)</a:t>
            </a:r>
            <a:endParaRPr lang="en-GB" sz="14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93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11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283824" y="92124"/>
            <a:ext cx="857638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Challenge for NGLR: interference among devices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67" y="809919"/>
            <a:ext cx="7634357" cy="518311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7254673" y="748134"/>
            <a:ext cx="1565934" cy="30777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R. Nagaoka (2018)</a:t>
            </a:r>
            <a:endParaRPr lang="en-GB" sz="14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89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12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1562213" y="92124"/>
            <a:ext cx="601959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Particle driven plasma accelerator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94398" y="948486"/>
            <a:ext cx="8590107" cy="4562628"/>
            <a:chOff x="294398" y="1195622"/>
            <a:chExt cx="8590107" cy="45626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398" y="1195622"/>
              <a:ext cx="8590107" cy="4562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756" y="5099889"/>
              <a:ext cx="2004455" cy="538161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543698" y="5708825"/>
            <a:ext cx="805660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ea typeface="ヒラギノ角ゴ Pro W3" charset="-128"/>
                <a:cs typeface="ヒラギノ角ゴ Pro W3" charset="-128"/>
              </a:rPr>
              <a:t>M. </a:t>
            </a:r>
            <a:r>
              <a:rPr lang="en-US" sz="1600" b="1" dirty="0" err="1">
                <a:ea typeface="ヒラギノ角ゴ Pro W3" charset="-128"/>
                <a:cs typeface="ヒラギノ角ゴ Pro W3" charset="-128"/>
              </a:rPr>
              <a:t>Ferrario</a:t>
            </a:r>
            <a:r>
              <a:rPr lang="en-US" sz="1600" b="1" dirty="0">
                <a:ea typeface="ヒラギノ角ゴ Pro W3" charset="-128"/>
                <a:cs typeface="ヒラギノ角ゴ Pro W3" charset="-128"/>
              </a:rPr>
              <a:t> et al., SPARC_LAB present and future, NIM B 309, 183–188 (2013)</a:t>
            </a:r>
          </a:p>
        </p:txBody>
      </p:sp>
    </p:spTree>
    <p:extLst>
      <p:ext uri="{BB962C8B-B14F-4D97-AF65-F5344CB8AC3E}">
        <p14:creationId xmlns:p14="http://schemas.microsoft.com/office/powerpoint/2010/main" val="14672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908324" y="6487985"/>
            <a:ext cx="972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Slide </a:t>
            </a:r>
            <a:fld id="{B38097B1-A8EB-5C45-B8B5-CDF371BDB2ED}" type="slidenum">
              <a:rPr lang="uk-UA" sz="1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pPr algn="r"/>
              <a:t>13</a:t>
            </a:fld>
            <a:endParaRPr lang="uk-UA" sz="1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06" y="780733"/>
            <a:ext cx="8370257" cy="4978800"/>
          </a:xfrm>
          <a:prstGeom prst="rect">
            <a:avLst/>
          </a:prstGeom>
        </p:spPr>
      </p:pic>
      <p:sp>
        <p:nvSpPr>
          <p:cNvPr id="4" name="CasellaDiTesto 14"/>
          <p:cNvSpPr txBox="1"/>
          <p:nvPr/>
        </p:nvSpPr>
        <p:spPr>
          <a:xfrm>
            <a:off x="1353066" y="90906"/>
            <a:ext cx="643798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Plasma interaction vacuum chamber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Scarica Plas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6393" y="4906963"/>
            <a:ext cx="2103570" cy="1185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530" y="713240"/>
            <a:ext cx="2004455" cy="538161"/>
          </a:xfrm>
          <a:prstGeom prst="rect">
            <a:avLst/>
          </a:prstGeom>
        </p:spPr>
      </p:pic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264431" y="5718954"/>
            <a:ext cx="612063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Small beam pipe to avoid the H</a:t>
            </a:r>
            <a:r>
              <a:rPr lang="en-GB" sz="1600" b="1" baseline="-25000" dirty="0" smtClean="0">
                <a:ea typeface="ヒラギノ角ゴ Pro W3" charset="-128"/>
                <a:cs typeface="ヒラギノ角ゴ Pro W3" charset="-128"/>
              </a:rPr>
              <a:t>2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 gas leakage into the accelerator.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48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194241" y="6487984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Slide </a:t>
            </a:r>
            <a:fld id="{B38097B1-A8EB-5C45-B8B5-CDF371BDB2ED}" type="slidenum">
              <a:rPr lang="uk-UA" sz="1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pPr algn="r"/>
              <a:t>14</a:t>
            </a:fld>
            <a:endParaRPr lang="uk-UA" sz="1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5" y="1263759"/>
            <a:ext cx="8584085" cy="4828548"/>
          </a:xfrm>
          <a:prstGeom prst="rect">
            <a:avLst/>
          </a:prstGeom>
        </p:spPr>
      </p:pic>
      <p:sp>
        <p:nvSpPr>
          <p:cNvPr id="4" name="CasellaDiTesto 14"/>
          <p:cNvSpPr txBox="1"/>
          <p:nvPr/>
        </p:nvSpPr>
        <p:spPr>
          <a:xfrm>
            <a:off x="579620" y="90906"/>
            <a:ext cx="79848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Plasma interaction vacuum chamber @ </a:t>
            </a:r>
            <a:r>
              <a:rPr lang="en-US" sz="2800" b="1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Sparc</a:t>
            </a: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530" y="713240"/>
            <a:ext cx="2004455" cy="53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15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833649" y="92124"/>
            <a:ext cx="74767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Dielectric wakefield in the plasma capillary</a:t>
            </a:r>
            <a:endParaRPr lang="en-GB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2" y="803621"/>
            <a:ext cx="25812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289" y="710359"/>
            <a:ext cx="2004455" cy="5381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47773" y="1221217"/>
            <a:ext cx="4925621" cy="4807435"/>
            <a:chOff x="3847773" y="1221217"/>
            <a:chExt cx="4925621" cy="48074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7773" y="1221217"/>
              <a:ext cx="4925621" cy="1534339"/>
            </a:xfrm>
            <a:prstGeom prst="rect">
              <a:avLst/>
            </a:prstGeom>
          </p:spPr>
        </p:pic>
        <p:sp>
          <p:nvSpPr>
            <p:cNvPr id="20" name="CasellaDiTesto 2"/>
            <p:cNvSpPr txBox="1">
              <a:spLocks noChangeArrowheads="1"/>
            </p:cNvSpPr>
            <p:nvPr/>
          </p:nvSpPr>
          <p:spPr bwMode="auto">
            <a:xfrm>
              <a:off x="5571495" y="2894738"/>
              <a:ext cx="252227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Charge </a:t>
              </a:r>
              <a:r>
                <a:rPr lang="en-GB" sz="1600" b="1" dirty="0" smtClean="0">
                  <a:ea typeface="ヒラギノ角ゴ Pro W3" charset="-128"/>
                  <a:cs typeface="ヒラギノ角ゴ Pro W3" charset="-128"/>
                </a:rPr>
                <a:t>100pC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Bunch length </a:t>
              </a:r>
              <a:r>
                <a:rPr lang="en-GB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1ps (</a:t>
              </a:r>
              <a:r>
                <a:rPr lang="en-GB" sz="1600" b="1" dirty="0" err="1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rms</a:t>
              </a:r>
              <a:r>
                <a:rPr lang="en-GB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)</a:t>
              </a:r>
              <a:endPara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7750" y="3717252"/>
              <a:ext cx="3086100" cy="23114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" y="3507181"/>
            <a:ext cx="4783323" cy="1905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" y="4197376"/>
            <a:ext cx="4783323" cy="1905072"/>
          </a:xfrm>
          <a:prstGeom prst="rect">
            <a:avLst/>
          </a:prstGeom>
        </p:spPr>
      </p:pic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403699" y="3615117"/>
            <a:ext cx="2522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Courtesy of L. </a:t>
            </a:r>
            <a:r>
              <a:rPr lang="en-GB" sz="1400" b="1" dirty="0" err="1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Ficcadenti</a:t>
            </a:r>
            <a:endParaRPr lang="en-GB" sz="14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7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par>
              <p:cTn id="16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490530" y="3676902"/>
            <a:ext cx="3043891" cy="2317744"/>
            <a:chOff x="5712957" y="3709905"/>
            <a:chExt cx="2957966" cy="2222956"/>
          </a:xfrm>
        </p:grpSpPr>
        <p:pic>
          <p:nvPicPr>
            <p:cNvPr id="13" name="UTLCAM02_capil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5712957" y="3709905"/>
              <a:ext cx="2957966" cy="2222956"/>
            </a:xfrm>
            <a:prstGeom prst="rect">
              <a:avLst/>
            </a:prstGeom>
          </p:spPr>
        </p:pic>
        <p:grpSp>
          <p:nvGrpSpPr>
            <p:cNvPr id="14" name="Gruppo 14"/>
            <p:cNvGrpSpPr/>
            <p:nvPr/>
          </p:nvGrpSpPr>
          <p:grpSpPr>
            <a:xfrm>
              <a:off x="5862612" y="4624013"/>
              <a:ext cx="1176556" cy="1224136"/>
              <a:chOff x="515124" y="3429000"/>
              <a:chExt cx="1176556" cy="1224136"/>
            </a:xfrm>
          </p:grpSpPr>
          <p:cxnSp>
            <p:nvCxnSpPr>
              <p:cNvPr id="21" name="Connettore 2 17"/>
              <p:cNvCxnSpPr/>
              <p:nvPr/>
            </p:nvCxnSpPr>
            <p:spPr>
              <a:xfrm flipV="1">
                <a:off x="515124" y="3429000"/>
                <a:ext cx="0" cy="1224136"/>
              </a:xfrm>
              <a:prstGeom prst="straightConnector1">
                <a:avLst/>
              </a:prstGeom>
              <a:ln w="254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2 18"/>
              <p:cNvCxnSpPr/>
              <p:nvPr/>
            </p:nvCxnSpPr>
            <p:spPr>
              <a:xfrm>
                <a:off x="515124" y="4653136"/>
                <a:ext cx="1176556" cy="0"/>
              </a:xfrm>
              <a:prstGeom prst="straightConnector1">
                <a:avLst/>
              </a:prstGeom>
              <a:ln w="25400">
                <a:solidFill>
                  <a:schemeClr val="bg1">
                    <a:lumMod val="9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ttangolo 19"/>
            <p:cNvSpPr/>
            <p:nvPr/>
          </p:nvSpPr>
          <p:spPr>
            <a:xfrm rot="16200000">
              <a:off x="5687724" y="4100817"/>
              <a:ext cx="7191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Time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6" name="Rettangolo 20"/>
            <p:cNvSpPr/>
            <p:nvPr/>
          </p:nvSpPr>
          <p:spPr>
            <a:xfrm>
              <a:off x="7062958" y="5540382"/>
              <a:ext cx="3118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x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7" name="Rettangolo 24"/>
            <p:cNvSpPr/>
            <p:nvPr/>
          </p:nvSpPr>
          <p:spPr>
            <a:xfrm>
              <a:off x="7385752" y="4276677"/>
              <a:ext cx="5650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Tail</a:t>
              </a:r>
              <a:endParaRPr lang="it-IT" dirty="0">
                <a:solidFill>
                  <a:schemeClr val="bg2"/>
                </a:solidFill>
              </a:endParaRPr>
            </a:p>
          </p:txBody>
        </p:sp>
        <p:sp>
          <p:nvSpPr>
            <p:cNvPr id="19" name="Rettangolo 26"/>
            <p:cNvSpPr/>
            <p:nvPr/>
          </p:nvSpPr>
          <p:spPr>
            <a:xfrm>
              <a:off x="7374779" y="5189634"/>
              <a:ext cx="7489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  <a:latin typeface="Arial" pitchFamily="34" charset="0"/>
                  <a:cs typeface="Arial" pitchFamily="34" charset="0"/>
                </a:rPr>
                <a:t>Head</a:t>
              </a:r>
              <a:endParaRPr lang="it-IT" dirty="0">
                <a:solidFill>
                  <a:schemeClr val="bg2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16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833649" y="92124"/>
            <a:ext cx="747672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Dielectric wakefield in the plasma capillary</a:t>
            </a:r>
            <a:endParaRPr lang="en-GB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2" y="803621"/>
            <a:ext cx="25812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773" y="1221217"/>
            <a:ext cx="4925621" cy="15343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7289" y="710359"/>
            <a:ext cx="2004455" cy="538161"/>
          </a:xfrm>
          <a:prstGeom prst="rect">
            <a:avLst/>
          </a:prstGeom>
        </p:spPr>
      </p:pic>
      <p:sp>
        <p:nvSpPr>
          <p:cNvPr id="20" name="CasellaDiTesto 2"/>
          <p:cNvSpPr txBox="1">
            <a:spLocks noChangeArrowheads="1"/>
          </p:cNvSpPr>
          <p:nvPr/>
        </p:nvSpPr>
        <p:spPr bwMode="auto">
          <a:xfrm>
            <a:off x="5571495" y="2894738"/>
            <a:ext cx="25222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Charge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100pC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Bunch length </a:t>
            </a: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1ps (</a:t>
            </a:r>
            <a:r>
              <a:rPr lang="en-GB" sz="1600" b="1" dirty="0" err="1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rms</a:t>
            </a:r>
            <a:r>
              <a:rPr lang="en-GB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)</a:t>
            </a: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1" y="3507181"/>
            <a:ext cx="4783323" cy="1905072"/>
          </a:xfrm>
          <a:prstGeom prst="rect">
            <a:avLst/>
          </a:prstGeom>
        </p:spPr>
      </p:pic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403699" y="3615117"/>
            <a:ext cx="2522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Courtesy of L. </a:t>
            </a:r>
            <a:r>
              <a:rPr lang="en-GB" sz="1400" b="1" dirty="0" err="1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Ficcadenti</a:t>
            </a:r>
            <a:endParaRPr lang="en-GB" sz="14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579776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17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712614" y="92124"/>
            <a:ext cx="771878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Beam-based </a:t>
            </a:r>
            <a:r>
              <a:rPr lang="en-GB" dirty="0"/>
              <a:t>local impedance measurement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54" y="1150407"/>
            <a:ext cx="4307021" cy="3953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185" y="929665"/>
            <a:ext cx="2704665" cy="2559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761" y="3464859"/>
            <a:ext cx="2927089" cy="2325849"/>
          </a:xfrm>
          <a:prstGeom prst="rect">
            <a:avLst/>
          </a:prstGeom>
        </p:spPr>
      </p:pic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368999" y="738105"/>
            <a:ext cx="8406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ea typeface="ヒラギノ角ゴ Pro W3" charset="-128"/>
                <a:cs typeface="ヒラギノ角ゴ Pro W3" charset="-128"/>
              </a:rPr>
              <a:t>These methods could also help us evaluate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interference effects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 of wakes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experimentally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in rings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266788" y="5847073"/>
            <a:ext cx="86544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Courtesy of R. Nagaoka (2018)</a:t>
            </a:r>
            <a:endParaRPr lang="en-GB" sz="12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CasellaDiTesto 2"/>
          <p:cNvSpPr txBox="1">
            <a:spLocks noChangeArrowheads="1"/>
          </p:cNvSpPr>
          <p:nvPr/>
        </p:nvSpPr>
        <p:spPr bwMode="auto">
          <a:xfrm>
            <a:off x="368999" y="5206576"/>
            <a:ext cx="5212078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See also N. </a:t>
            </a:r>
            <a:r>
              <a:rPr lang="en-GB" sz="1600" b="1" dirty="0" err="1" smtClean="0">
                <a:ea typeface="ヒラギノ角ゴ Pro W3" charset="-128"/>
                <a:cs typeface="ヒラギノ角ゴ Pro W3" charset="-128"/>
              </a:rPr>
              <a:t>Biancacci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, ”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Improved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techniques of impedance calculation and localization in particle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accelerators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”,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PHD thesis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83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18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893761" y="92124"/>
            <a:ext cx="735650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Passive streaking in high brightness </a:t>
            </a:r>
            <a:r>
              <a:rPr lang="en-GB" dirty="0" err="1" smtClean="0"/>
              <a:t>linac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649" y="742401"/>
            <a:ext cx="3056891" cy="1002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83" y="803070"/>
            <a:ext cx="4350381" cy="1206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9946"/>
          <a:stretch/>
        </p:blipFill>
        <p:spPr>
          <a:xfrm>
            <a:off x="261097" y="686381"/>
            <a:ext cx="5744288" cy="14397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09854" y="1976858"/>
            <a:ext cx="3677926" cy="3664616"/>
            <a:chOff x="5209854" y="1976858"/>
            <a:chExt cx="3677926" cy="36646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7070" y="1976858"/>
              <a:ext cx="3530710" cy="126201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9854" y="3255970"/>
              <a:ext cx="3667615" cy="2385504"/>
            </a:xfrm>
            <a:prstGeom prst="rect">
              <a:avLst/>
            </a:prstGeom>
          </p:spPr>
        </p:pic>
        <p:sp>
          <p:nvSpPr>
            <p:cNvPr id="13" name="CasellaDiTesto 2"/>
            <p:cNvSpPr txBox="1">
              <a:spLocks noChangeArrowheads="1"/>
            </p:cNvSpPr>
            <p:nvPr/>
          </p:nvSpPr>
          <p:spPr bwMode="auto">
            <a:xfrm>
              <a:off x="5750610" y="5022418"/>
              <a:ext cx="1206566" cy="279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 smtClean="0">
                  <a:ea typeface="ヒラギノ角ゴ Pro W3" charset="-128"/>
                  <a:cs typeface="ヒラギノ角ゴ Pro W3" charset="-128"/>
                </a:rPr>
                <a:t>140MeV, 200pC</a:t>
              </a:r>
              <a:endParaRPr lang="en-GB" sz="1200" b="1" dirty="0">
                <a:ea typeface="ヒラギノ角ゴ Pro W3" charset="-128"/>
                <a:cs typeface="ヒラギノ角ゴ Pro W3" charset="-12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1097" y="2273764"/>
            <a:ext cx="4936400" cy="2132100"/>
            <a:chOff x="261097" y="2273764"/>
            <a:chExt cx="4936400" cy="21321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5308"/>
            <a:stretch/>
          </p:blipFill>
          <p:spPr>
            <a:xfrm>
              <a:off x="261097" y="2273764"/>
              <a:ext cx="2344445" cy="133793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7290" y="2539789"/>
              <a:ext cx="2480207" cy="87769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636" y="3719406"/>
              <a:ext cx="4603308" cy="686458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3231" y="4637938"/>
            <a:ext cx="2868117" cy="13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19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1383470" y="92124"/>
            <a:ext cx="637706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dirty="0"/>
              <a:t>Small aperture vacuum components</a:t>
            </a:r>
          </a:p>
        </p:txBody>
      </p:sp>
      <p:sp>
        <p:nvSpPr>
          <p:cNvPr id="6" name="Rettangolo 11"/>
          <p:cNvSpPr/>
          <p:nvPr/>
        </p:nvSpPr>
        <p:spPr>
          <a:xfrm>
            <a:off x="284657" y="730458"/>
            <a:ext cx="86191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Relevant for novel advanced photon sources </a:t>
            </a:r>
            <a:r>
              <a:rPr lang="en-GB" sz="1600" b="1" dirty="0" smtClean="0"/>
              <a:t>with multi-bend </a:t>
            </a:r>
            <a:r>
              <a:rPr lang="en-GB" sz="1600" b="1" dirty="0" err="1" smtClean="0"/>
              <a:t>achromat</a:t>
            </a:r>
            <a:r>
              <a:rPr lang="en-GB" sz="1600" b="1" dirty="0" smtClean="0"/>
              <a:t> lattice.</a:t>
            </a:r>
            <a:endParaRPr lang="en-GB" sz="1600" b="1" dirty="0"/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858883" y="5630959"/>
            <a:ext cx="2889508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M. </a:t>
            </a:r>
            <a:r>
              <a:rPr lang="en-US" sz="1200" b="1" dirty="0" err="1" smtClean="0">
                <a:solidFill>
                  <a:schemeClr val="bg1"/>
                </a:solidFill>
              </a:rPr>
              <a:t>Sangroula</a:t>
            </a:r>
            <a:r>
              <a:rPr lang="en-US" sz="1200" b="1" dirty="0" smtClean="0">
                <a:solidFill>
                  <a:schemeClr val="bg1"/>
                </a:solidFill>
              </a:rPr>
              <a:t> et al., WEPVA134, IPAC 2017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Rettangolo 11"/>
          <p:cNvSpPr/>
          <p:nvPr/>
        </p:nvSpPr>
        <p:spPr>
          <a:xfrm>
            <a:off x="262426" y="1663853"/>
            <a:ext cx="8619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The </a:t>
            </a:r>
            <a:r>
              <a:rPr lang="en-GB" sz="1600" b="1" dirty="0" err="1" smtClean="0"/>
              <a:t>Gobau</a:t>
            </a:r>
            <a:r>
              <a:rPr lang="en-GB" sz="1600" b="1" dirty="0" smtClean="0"/>
              <a:t> line (G-line) </a:t>
            </a:r>
            <a:r>
              <a:rPr lang="en-GB" sz="1600" b="1" dirty="0"/>
              <a:t>is a </a:t>
            </a:r>
            <a:r>
              <a:rPr lang="en-GB" sz="1600" b="1" dirty="0">
                <a:solidFill>
                  <a:srgbClr val="FF0000"/>
                </a:solidFill>
              </a:rPr>
              <a:t>dielectric coated single wire transmission </a:t>
            </a:r>
            <a:r>
              <a:rPr lang="en-GB" sz="1600" b="1" dirty="0"/>
              <a:t>line based </a:t>
            </a:r>
            <a:r>
              <a:rPr lang="en-GB" sz="1600" b="1" dirty="0" smtClean="0"/>
              <a:t>on surface waves. </a:t>
            </a:r>
            <a:r>
              <a:rPr lang="en-GB" sz="1600" b="1" dirty="0"/>
              <a:t>A surface wave propagates in the interface between the central conductor and thin dielectric material coated on its surface. Surface-wave based transmission line permits RF energy to be launched on the wire, travel though a </a:t>
            </a:r>
            <a:r>
              <a:rPr lang="en-GB" sz="1600" b="1" dirty="0" smtClean="0"/>
              <a:t>beamline </a:t>
            </a:r>
            <a:r>
              <a:rPr lang="en-GB" sz="1600" b="1" dirty="0"/>
              <a:t>component, and then finally be absorbed in a load.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8510" y="1203380"/>
            <a:ext cx="86053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Traditional </a:t>
            </a:r>
            <a:r>
              <a:rPr lang="en-US" sz="1600" b="1" dirty="0"/>
              <a:t>coaxial </a:t>
            </a:r>
            <a:r>
              <a:rPr lang="en-US" sz="1600" b="1" dirty="0" smtClean="0"/>
              <a:t>wire method needs </a:t>
            </a:r>
            <a:r>
              <a:rPr lang="en-US" sz="1600" b="1" dirty="0" smtClean="0">
                <a:solidFill>
                  <a:srgbClr val="FF0000"/>
                </a:solidFill>
              </a:rPr>
              <a:t>too large wire diameter </a:t>
            </a:r>
            <a:r>
              <a:rPr lang="en-US" sz="1600" b="1" dirty="0" smtClean="0"/>
              <a:t>in DUT for reasonable matching. </a:t>
            </a:r>
            <a:endParaRPr lang="en-US" sz="1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10" y="3933308"/>
            <a:ext cx="4150325" cy="13591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2426" y="2862990"/>
            <a:ext cx="8641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Cones</a:t>
            </a:r>
            <a:r>
              <a:rPr lang="en-US" sz="1600" b="1" dirty="0" smtClean="0"/>
              <a:t> to excite the field and to match the single wire impedance to the 50Ohm. </a:t>
            </a:r>
            <a:r>
              <a:rPr lang="en-US" sz="1600" b="1" dirty="0" smtClean="0">
                <a:solidFill>
                  <a:srgbClr val="FF0000"/>
                </a:solidFill>
              </a:rPr>
              <a:t>Very flexible set-up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817" y="3480412"/>
            <a:ext cx="3921169" cy="1989276"/>
          </a:xfrm>
          <a:prstGeom prst="rect">
            <a:avLst/>
          </a:prstGeom>
        </p:spPr>
      </p:pic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5611088" y="5651575"/>
            <a:ext cx="2362936" cy="2769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 dirty="0" smtClean="0">
                <a:solidFill>
                  <a:schemeClr val="bg1"/>
                </a:solidFill>
              </a:rPr>
              <a:t>F. </a:t>
            </a:r>
            <a:r>
              <a:rPr lang="en-US" sz="1200" b="1" dirty="0" err="1" smtClean="0">
                <a:solidFill>
                  <a:schemeClr val="bg1"/>
                </a:solidFill>
              </a:rPr>
              <a:t>Stulle</a:t>
            </a:r>
            <a:r>
              <a:rPr lang="en-US" sz="1200" b="1" dirty="0" smtClean="0">
                <a:solidFill>
                  <a:schemeClr val="bg1"/>
                </a:solidFill>
              </a:rPr>
              <a:t> et al., WEPG41, IBIC 2016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3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691744" y="90488"/>
            <a:ext cx="17605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OUTLINE</a:t>
            </a:r>
            <a:endParaRPr lang="en-US" sz="2800" b="1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358348" y="769882"/>
            <a:ext cx="8402594" cy="36933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Experimental challenge in linear and circular accelerators driven by impedance issues</a:t>
            </a:r>
          </a:p>
        </p:txBody>
      </p:sp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3805939" y="5036127"/>
            <a:ext cx="40216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rgbClr val="0070C0"/>
                </a:solidFill>
                <a:ea typeface="ヒラギノ角ゴ Pro W3" charset="-128"/>
                <a:cs typeface="ヒラギノ角ゴ Pro W3" charset="-128"/>
              </a:rPr>
              <a:t>Experimental challenges for impedance measurements in </a:t>
            </a:r>
            <a:r>
              <a:rPr lang="en-GB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future accelerators</a:t>
            </a:r>
            <a:endParaRPr lang="en-GB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9921" y="6487298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E76970F3-34B6-B042-8D4B-1DAC07B550A7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pPr algn="r"/>
              <a:t>2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741491" y="1701232"/>
            <a:ext cx="6600215" cy="2899719"/>
            <a:chOff x="368995" y="1322016"/>
            <a:chExt cx="6600215" cy="2899719"/>
          </a:xfrm>
        </p:grpSpPr>
        <p:cxnSp>
          <p:nvCxnSpPr>
            <p:cNvPr id="19" name="Straight Connector 18"/>
            <p:cNvCxnSpPr>
              <a:stCxn id="17" idx="6"/>
            </p:cNvCxnSpPr>
            <p:nvPr/>
          </p:nvCxnSpPr>
          <p:spPr>
            <a:xfrm flipV="1">
              <a:off x="3150973" y="1945191"/>
              <a:ext cx="857518" cy="100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17" idx="5"/>
            </p:cNvCxnSpPr>
            <p:nvPr/>
          </p:nvCxnSpPr>
          <p:spPr>
            <a:xfrm>
              <a:off x="2743562" y="2387555"/>
              <a:ext cx="1964362" cy="69752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100648" y="2587554"/>
              <a:ext cx="332795" cy="50736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045562" y="1363911"/>
              <a:ext cx="1791730" cy="1248357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47059"/>
              </a:schemeClr>
            </a:solidFill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Big circular machines</a:t>
              </a:r>
            </a:p>
            <a:p>
              <a:pPr algn="ctr"/>
              <a:r>
                <a:rPr lang="en-US" b="1" dirty="0" smtClean="0"/>
                <a:t>(FCC-</a:t>
              </a:r>
              <a:r>
                <a:rPr lang="en-US" b="1" dirty="0" err="1" smtClean="0"/>
                <a:t>ee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565221" y="2762273"/>
              <a:ext cx="2403989" cy="1248357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47059"/>
              </a:schemeClr>
            </a:solidFill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”Small” circular machines</a:t>
              </a:r>
            </a:p>
            <a:p>
              <a:pPr algn="ctr"/>
              <a:r>
                <a:rPr lang="en-US" b="1" dirty="0" smtClean="0"/>
                <a:t>(Low </a:t>
              </a:r>
              <a:r>
                <a:rPr lang="en-US" b="1" dirty="0" smtClean="0">
                  <a:latin typeface="Symbol" charset="2"/>
                  <a:ea typeface="Symbol" charset="2"/>
                  <a:cs typeface="Symbol" charset="2"/>
                </a:rPr>
                <a:t>e</a:t>
              </a:r>
              <a:r>
                <a:rPr lang="en-US" b="1" dirty="0" smtClean="0"/>
                <a:t> ring)</a:t>
              </a:r>
              <a:endParaRPr lang="en-US" b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1967387" y="2973378"/>
              <a:ext cx="2076805" cy="1248357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47059"/>
              </a:schemeClr>
            </a:solidFill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Compact linacs (</a:t>
              </a:r>
              <a:r>
                <a:rPr lang="en-US" b="1" smtClean="0"/>
                <a:t>plasma acc.)</a:t>
              </a:r>
              <a:endParaRPr lang="en-US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368995" y="1322016"/>
              <a:ext cx="2781978" cy="1248357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47059"/>
              </a:schemeClr>
            </a:solidFill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Impedance/wakes issues</a:t>
              </a:r>
              <a:endParaRPr lang="en-US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4367" y="2949589"/>
            <a:ext cx="2414248" cy="2688614"/>
            <a:chOff x="472582" y="2863090"/>
            <a:chExt cx="2414248" cy="2688614"/>
          </a:xfrm>
        </p:grpSpPr>
        <p:cxnSp>
          <p:nvCxnSpPr>
            <p:cNvPr id="33" name="Straight Connector 32"/>
            <p:cNvCxnSpPr>
              <a:endCxn id="32" idx="0"/>
            </p:cNvCxnSpPr>
            <p:nvPr/>
          </p:nvCxnSpPr>
          <p:spPr>
            <a:xfrm flipH="1">
              <a:off x="1679706" y="2863090"/>
              <a:ext cx="964640" cy="1440257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472582" y="4303347"/>
              <a:ext cx="2414248" cy="1248357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47059"/>
              </a:schemeClr>
            </a:solidFill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Measurement issues in ring </a:t>
              </a:r>
              <a:r>
                <a:rPr lang="en-US" b="1" smtClean="0"/>
                <a:t>and Linacs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0695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20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1268062" y="92124"/>
            <a:ext cx="66078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Why such a discussion @ e-cloud18?</a:t>
            </a:r>
            <a:endParaRPr lang="en-GB" dirty="0"/>
          </a:p>
        </p:txBody>
      </p:sp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369006" y="726480"/>
            <a:ext cx="8406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Actual solutions to e-cloud, such as NEG coating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or Laser Ablation Surface Engineered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surfaces, may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increase slightly the impedance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993848" y="3776259"/>
            <a:ext cx="978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FCC-</a:t>
            </a:r>
            <a:r>
              <a:rPr lang="en-GB" sz="1600" b="1" dirty="0" err="1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ee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369006" y="1410199"/>
            <a:ext cx="8406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At the moment, the only approach is an estimation based on simulation. Such effect may become an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issue only when the whole machine is built </a:t>
            </a:r>
            <a:r>
              <a:rPr lang="mr-IN" sz="1600" b="1" dirty="0" smtClean="0">
                <a:ea typeface="ヒラギノ角ゴ Pro W3" charset="-128"/>
                <a:cs typeface="ヒラギノ角ゴ Pro W3" charset="-128"/>
              </a:rPr>
              <a:t>…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369006" y="2178081"/>
            <a:ext cx="8406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The design of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future electron machines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is facing similar problems.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CasellaDiTesto 2"/>
          <p:cNvSpPr txBox="1">
            <a:spLocks noChangeArrowheads="1"/>
          </p:cNvSpPr>
          <p:nvPr/>
        </p:nvSpPr>
        <p:spPr bwMode="auto">
          <a:xfrm>
            <a:off x="369007" y="2801149"/>
            <a:ext cx="2227890" cy="5847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Many small impedance devices</a:t>
            </a:r>
            <a:endParaRPr lang="en-GB" sz="16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3390269" y="2801148"/>
            <a:ext cx="2361941" cy="5847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Interference between highly packed devices</a:t>
            </a:r>
            <a:endParaRPr lang="en-GB" sz="16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CasellaDiTesto 2"/>
          <p:cNvSpPr txBox="1">
            <a:spLocks noChangeArrowheads="1"/>
          </p:cNvSpPr>
          <p:nvPr/>
        </p:nvSpPr>
        <p:spPr bwMode="auto">
          <a:xfrm>
            <a:off x="6545581" y="2801148"/>
            <a:ext cx="2229435" cy="5847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Impedance sources close to the beam</a:t>
            </a:r>
            <a:endParaRPr lang="en-GB" sz="16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5" name="CasellaDiTesto 2"/>
          <p:cNvSpPr txBox="1">
            <a:spLocks noChangeArrowheads="1"/>
          </p:cNvSpPr>
          <p:nvPr/>
        </p:nvSpPr>
        <p:spPr bwMode="auto">
          <a:xfrm>
            <a:off x="369006" y="4355855"/>
            <a:ext cx="84060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Worldwide effort is ongoing to make relevant measurements on machines (e.g. DAFNE, J. Byrd @ APS-U, </a:t>
            </a:r>
            <a:r>
              <a:rPr lang="mr-IN" sz="1600" b="1" dirty="0" smtClean="0">
                <a:ea typeface="ヒラギノ角ゴ Pro W3" charset="-128"/>
                <a:cs typeface="ヒラギノ角ゴ Pro W3" charset="-128"/>
              </a:rPr>
              <a:t>…</a:t>
            </a:r>
            <a:r>
              <a:rPr lang="en-US" sz="1600" b="1" dirty="0" smtClean="0">
                <a:ea typeface="ヒラギノ角ゴ Pro W3" charset="-128"/>
                <a:cs typeface="ヒラギノ角ゴ Pro W3" charset="-128"/>
              </a:rPr>
              <a:t>) using the modern </a:t>
            </a:r>
            <a:r>
              <a:rPr lang="en-US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impedance localization techniques</a:t>
            </a:r>
            <a:r>
              <a:rPr lang="en-US" sz="1600" b="1" dirty="0" smtClean="0">
                <a:ea typeface="ヒラギノ角ゴ Pro W3" charset="-128"/>
                <a:cs typeface="ヒラギノ角ゴ Pro W3" charset="-128"/>
              </a:rPr>
              <a:t> (initially developed in the context of existent machines upgrade).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CasellaDiTesto 2"/>
          <p:cNvSpPr txBox="1">
            <a:spLocks noChangeArrowheads="1"/>
          </p:cNvSpPr>
          <p:nvPr/>
        </p:nvSpPr>
        <p:spPr bwMode="auto">
          <a:xfrm>
            <a:off x="368234" y="5221629"/>
            <a:ext cx="84060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ea typeface="ヒラギノ角ゴ Pro W3" charset="-128"/>
                <a:cs typeface="ヒラギノ角ゴ Pro W3" charset="-128"/>
              </a:rPr>
              <a:t>Impedance measurements in </a:t>
            </a:r>
            <a:r>
              <a:rPr lang="en-US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high brightness </a:t>
            </a:r>
            <a:r>
              <a:rPr lang="en-US" sz="1600" b="1" dirty="0" smtClean="0">
                <a:ea typeface="ヒラギノ角ゴ Pro W3" charset="-128"/>
                <a:cs typeface="ヒラギノ角ゴ Pro W3" charset="-128"/>
              </a:rPr>
              <a:t>(i.e. high current) </a:t>
            </a:r>
            <a:r>
              <a:rPr lang="en-US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linacs</a:t>
            </a:r>
            <a:r>
              <a:rPr lang="en-US" sz="1600" b="1" dirty="0" smtClean="0">
                <a:ea typeface="ヒラギノ角ゴ Pro W3" charset="-128"/>
                <a:cs typeface="ヒラギノ角ゴ Pro W3" charset="-128"/>
              </a:rPr>
              <a:t> may be an option (e.g. CLEAR, </a:t>
            </a:r>
            <a:r>
              <a:rPr lang="mr-IN" sz="1600" b="1" dirty="0" smtClean="0">
                <a:ea typeface="ヒラギノ角ゴ Pro W3" charset="-128"/>
                <a:cs typeface="ヒラギノ角ゴ Pro W3" charset="-128"/>
              </a:rPr>
              <a:t>…</a:t>
            </a:r>
            <a:r>
              <a:rPr lang="en-US" sz="1600" b="1" dirty="0" smtClean="0">
                <a:ea typeface="ヒラギノ角ゴ Pro W3" charset="-128"/>
                <a:cs typeface="ヒラギノ角ゴ Pro W3" charset="-128"/>
              </a:rPr>
              <a:t>)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CasellaDiTesto 2"/>
          <p:cNvSpPr txBox="1">
            <a:spLocks noChangeArrowheads="1"/>
          </p:cNvSpPr>
          <p:nvPr/>
        </p:nvSpPr>
        <p:spPr bwMode="auto">
          <a:xfrm>
            <a:off x="368234" y="5742525"/>
            <a:ext cx="8406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ea typeface="ヒラギノ角ゴ Pro W3" charset="-128"/>
                <a:cs typeface="ヒラギノ角ゴ Pro W3" charset="-128"/>
              </a:rPr>
              <a:t>Bench measurements are following as well (e.g. small beam pipe components for NGLS)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8" name="CasellaDiTesto 2"/>
          <p:cNvSpPr txBox="1">
            <a:spLocks noChangeArrowheads="1"/>
          </p:cNvSpPr>
          <p:nvPr/>
        </p:nvSpPr>
        <p:spPr bwMode="auto">
          <a:xfrm>
            <a:off x="3390269" y="3775635"/>
            <a:ext cx="24054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Low </a:t>
            </a:r>
            <a:r>
              <a:rPr lang="en-GB" sz="1600" b="1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Emittance Rings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9" name="CasellaDiTesto 2"/>
          <p:cNvSpPr txBox="1">
            <a:spLocks noChangeArrowheads="1"/>
          </p:cNvSpPr>
          <p:nvPr/>
        </p:nvSpPr>
        <p:spPr bwMode="auto">
          <a:xfrm>
            <a:off x="6547133" y="3771750"/>
            <a:ext cx="2098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Plasma accelerators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4" name="Straight Arrow Connector 3"/>
          <p:cNvCxnSpPr>
            <a:stCxn id="5" idx="0"/>
          </p:cNvCxnSpPr>
          <p:nvPr/>
        </p:nvCxnSpPr>
        <p:spPr>
          <a:xfrm flipV="1">
            <a:off x="1482952" y="3486912"/>
            <a:ext cx="0" cy="289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938974" y="3560708"/>
            <a:ext cx="1669858" cy="380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571239" y="3482403"/>
            <a:ext cx="0" cy="289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613933" y="3461520"/>
            <a:ext cx="0" cy="289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153345" y="3532351"/>
            <a:ext cx="1498180" cy="34254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1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153054" y="90488"/>
            <a:ext cx="283791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rPr>
              <a:t>CONCLUSIONS</a:t>
            </a:r>
            <a:endParaRPr lang="en-US" sz="2800" b="1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01374" y="6487298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8AC8F6BF-6B4C-B04F-99FC-A2977DBBEF75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21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401055" y="5615362"/>
            <a:ext cx="81631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rPr>
              <a:t>Novel accelerator design solution may be in conflict with impedance reduction policy.</a:t>
            </a: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9" name="CasellaDiTesto 2"/>
          <p:cNvSpPr txBox="1">
            <a:spLocks noChangeArrowheads="1"/>
          </p:cNvSpPr>
          <p:nvPr/>
        </p:nvSpPr>
        <p:spPr bwMode="auto">
          <a:xfrm>
            <a:off x="747583" y="769882"/>
            <a:ext cx="7648834" cy="33855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Experimental challenge in linear and circular accelerators driven by impedance issues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1056" y="1377594"/>
            <a:ext cx="8143521" cy="1384232"/>
            <a:chOff x="401056" y="1241667"/>
            <a:chExt cx="8143521" cy="1384232"/>
          </a:xfrm>
        </p:grpSpPr>
        <p:sp>
          <p:nvSpPr>
            <p:cNvPr id="10" name="CasellaDiTesto 2"/>
            <p:cNvSpPr txBox="1">
              <a:spLocks noChangeArrowheads="1"/>
            </p:cNvSpPr>
            <p:nvPr/>
          </p:nvSpPr>
          <p:spPr bwMode="auto">
            <a:xfrm>
              <a:off x="401056" y="1293591"/>
              <a:ext cx="558991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Big circular machines (FCC)</a:t>
              </a:r>
              <a:r>
                <a:rPr lang="en-GB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: many small impedances devices.</a:t>
              </a:r>
              <a:endPara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6808" y="1241667"/>
              <a:ext cx="2087769" cy="138423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01056" y="1959705"/>
            <a:ext cx="8081736" cy="1581193"/>
            <a:chOff x="401056" y="1823778"/>
            <a:chExt cx="8081736" cy="1581193"/>
          </a:xfrm>
        </p:grpSpPr>
        <p:sp>
          <p:nvSpPr>
            <p:cNvPr id="13" name="CasellaDiTesto 2"/>
            <p:cNvSpPr txBox="1">
              <a:spLocks noChangeArrowheads="1"/>
            </p:cNvSpPr>
            <p:nvPr/>
          </p:nvSpPr>
          <p:spPr bwMode="auto">
            <a:xfrm>
              <a:off x="401056" y="1933783"/>
              <a:ext cx="539426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”Small” circular machines (NGLR)</a:t>
              </a:r>
              <a:r>
                <a:rPr lang="en-GB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: </a:t>
              </a:r>
              <a:r>
                <a:rPr lang="en-US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small beam pipes, NEG coating, interference between the devices.</a:t>
              </a:r>
              <a:endPara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4626" y="1823778"/>
              <a:ext cx="1958166" cy="158119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01056" y="2653253"/>
            <a:ext cx="8143521" cy="1734803"/>
            <a:chOff x="401056" y="2517326"/>
            <a:chExt cx="8143521" cy="1734803"/>
          </a:xfrm>
        </p:grpSpPr>
        <p:sp>
          <p:nvSpPr>
            <p:cNvPr id="14" name="CasellaDiTesto 2"/>
            <p:cNvSpPr txBox="1">
              <a:spLocks noChangeArrowheads="1"/>
            </p:cNvSpPr>
            <p:nvPr/>
          </p:nvSpPr>
          <p:spPr bwMode="auto">
            <a:xfrm>
              <a:off x="401056" y="2820196"/>
              <a:ext cx="529541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Compact linacs (Plasma acc.)</a:t>
              </a:r>
              <a:r>
                <a:rPr lang="en-GB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:</a:t>
              </a:r>
              <a:r>
                <a:rPr lang="en-US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 high current issue, devices close to beam trajectory.</a:t>
              </a:r>
              <a:endPara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  <p:pic>
          <p:nvPicPr>
            <p:cNvPr id="22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3954" y="2517326"/>
              <a:ext cx="2020623" cy="1734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401056" y="3343937"/>
            <a:ext cx="8163157" cy="1577501"/>
            <a:chOff x="401056" y="3208010"/>
            <a:chExt cx="8163157" cy="1577501"/>
          </a:xfrm>
        </p:grpSpPr>
        <p:sp>
          <p:nvSpPr>
            <p:cNvPr id="6" name="CasellaDiTesto 2"/>
            <p:cNvSpPr txBox="1">
              <a:spLocks noChangeArrowheads="1"/>
            </p:cNvSpPr>
            <p:nvPr/>
          </p:nvSpPr>
          <p:spPr bwMode="auto">
            <a:xfrm>
              <a:off x="401056" y="3706609"/>
              <a:ext cx="509770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Test measurement on </a:t>
              </a:r>
              <a:r>
                <a:rPr lang="en-US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existent circular accelerator </a:t>
              </a:r>
              <a:r>
                <a:rPr lang="en-US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can be done using modern impedance localization techniques.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b="21642"/>
            <a:stretch/>
          </p:blipFill>
          <p:spPr>
            <a:xfrm>
              <a:off x="6437171" y="3208010"/>
              <a:ext cx="2127042" cy="157750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58348" y="4388056"/>
            <a:ext cx="8529432" cy="1049743"/>
            <a:chOff x="358348" y="4252129"/>
            <a:chExt cx="8529432" cy="1049743"/>
          </a:xfrm>
        </p:grpSpPr>
        <p:sp>
          <p:nvSpPr>
            <p:cNvPr id="20" name="CasellaDiTesto 2"/>
            <p:cNvSpPr txBox="1">
              <a:spLocks noChangeArrowheads="1"/>
            </p:cNvSpPr>
            <p:nvPr/>
          </p:nvSpPr>
          <p:spPr bwMode="auto">
            <a:xfrm>
              <a:off x="358348" y="4593022"/>
              <a:ext cx="496343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Test measurement on </a:t>
              </a:r>
              <a:r>
                <a:rPr lang="en-US" sz="1600" b="1" dirty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existent </a:t>
              </a:r>
              <a:r>
                <a:rPr lang="en-US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high brightness Linacs </a:t>
              </a:r>
              <a:r>
                <a:rPr lang="en-US" sz="1600" b="1" dirty="0" smtClean="0">
                  <a:solidFill>
                    <a:prstClr val="black"/>
                  </a:solidFill>
                  <a:ea typeface="ヒラギノ角ゴ Pro W3" charset="-128"/>
                  <a:cs typeface="ヒラギノ角ゴ Pro W3" charset="-128"/>
                </a:rPr>
                <a:t>may be also feasible (several wakefield based devices)</a:t>
              </a:r>
              <a:endParaRPr lang="en-GB" sz="1600" b="1" dirty="0">
                <a:solidFill>
                  <a:prstClr val="black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0927" y="4252129"/>
              <a:ext cx="2936853" cy="1049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35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605" y="5647038"/>
            <a:ext cx="9032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Thanks for </a:t>
            </a:r>
            <a:r>
              <a:rPr lang="en-US" sz="6000" b="1" smtClean="0">
                <a:solidFill>
                  <a:schemeClr val="bg1"/>
                </a:solidFill>
              </a:rPr>
              <a:t>your attention!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3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1407521" y="92124"/>
            <a:ext cx="632897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Resistive wall impedance @ FCC-</a:t>
            </a:r>
            <a:r>
              <a:rPr lang="en-GB" dirty="0" err="1" smtClean="0"/>
              <a:t>ee</a:t>
            </a:r>
            <a:endParaRPr lang="en-GB" dirty="0"/>
          </a:p>
        </p:txBody>
      </p:sp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1214726" y="5361055"/>
            <a:ext cx="67145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Resistive wall impedance is driving the impedance budget for </a:t>
            </a:r>
            <a:r>
              <a:rPr lang="en-GB" sz="1600" b="1" u="sng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FCC-</a:t>
            </a:r>
            <a:r>
              <a:rPr lang="en-GB" sz="1600" b="1" u="sng" dirty="0" err="1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ee</a:t>
            </a:r>
            <a:endParaRPr lang="en-GB" sz="1600" b="1" dirty="0">
              <a:solidFill>
                <a:prstClr val="black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156116" y="5847073"/>
            <a:ext cx="8837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M. </a:t>
            </a:r>
            <a:r>
              <a:rPr lang="en-GB" sz="1200" b="1" dirty="0" err="1" smtClean="0">
                <a:ea typeface="ヒラギノ角ゴ Pro W3" charset="-128"/>
                <a:cs typeface="ヒラギノ角ゴ Pro W3" charset="-128"/>
              </a:rPr>
              <a:t>Migliorati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 et al., </a:t>
            </a:r>
            <a:r>
              <a:rPr lang="en-GB" sz="1200" b="1" dirty="0">
                <a:ea typeface="ヒラギノ角ゴ Pro W3" charset="-128"/>
                <a:cs typeface="ヒラギノ角ゴ Pro W3" charset="-128"/>
              </a:rPr>
              <a:t>Impact of the resistive wall impedance on beam dynamics in the Future Circular e </a:t>
            </a:r>
            <a:r>
              <a:rPr lang="en-GB" sz="1200" b="1" baseline="30000" dirty="0">
                <a:ea typeface="ヒラギノ角ゴ Pro W3" charset="-128"/>
                <a:cs typeface="ヒラギノ角ゴ Pro W3" charset="-128"/>
              </a:rPr>
              <a:t>+</a:t>
            </a:r>
            <a:r>
              <a:rPr lang="en-GB" sz="1200" b="1" dirty="0">
                <a:ea typeface="ヒラギノ角ゴ Pro W3" charset="-128"/>
                <a:cs typeface="ヒラギノ角ゴ Pro W3" charset="-128"/>
              </a:rPr>
              <a:t> e </a:t>
            </a:r>
            <a:r>
              <a:rPr lang="en-GB" sz="1200" b="1" baseline="30000" dirty="0">
                <a:ea typeface="ヒラギノ角ゴ Pro W3" charset="-128"/>
                <a:cs typeface="ヒラギノ角ゴ Pro W3" charset="-128"/>
              </a:rPr>
              <a:t>−</a:t>
            </a:r>
            <a:r>
              <a:rPr lang="en-GB" sz="1200" b="1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Collider, PRAB, 041001 (2018)</a:t>
            </a:r>
            <a:endParaRPr lang="en-GB" sz="12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256032" y="736141"/>
            <a:ext cx="86317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Resistive wall impedance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is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responsible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of quite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low intensity thresholds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, for both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microwave instability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 in the longitudinal plane and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transverse mode coupling instability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 (TMCI) in the transverse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plane.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256032" y="2374231"/>
            <a:ext cx="86317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ea typeface="ヒラギノ角ゴ Pro W3" charset="-128"/>
                <a:cs typeface="ヒラギノ角ゴ Pro W3" charset="-128"/>
              </a:rPr>
              <a:t>Resistive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wall contribution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to the total broad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band impedance is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proportional to the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machine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length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 (not true for other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machine devices, i.e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bellows,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RF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cavities, etc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.). It is critical for microwave instability.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CasellaDiTesto 2"/>
          <p:cNvSpPr txBox="1">
            <a:spLocks noChangeArrowheads="1"/>
          </p:cNvSpPr>
          <p:nvPr/>
        </p:nvSpPr>
        <p:spPr bwMode="auto">
          <a:xfrm>
            <a:off x="256032" y="3351604"/>
            <a:ext cx="86317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A bit less critical contribution to the transverse impedance, but the effective transverse impedance is slightly below the threshold.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256032" y="4257573"/>
            <a:ext cx="86317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The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dominant effect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of the coating comes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mainly from the thickness of the coating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while it depends only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marginally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on its conductivity, as long as the thickness of the coating remains much smaller that the skin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depths (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see E. Belli talk on Tuesday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).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5" name="CasellaDiTesto 2"/>
          <p:cNvSpPr txBox="1">
            <a:spLocks noChangeArrowheads="1"/>
          </p:cNvSpPr>
          <p:nvPr/>
        </p:nvSpPr>
        <p:spPr bwMode="auto">
          <a:xfrm>
            <a:off x="285750" y="1643080"/>
            <a:ext cx="86317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A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thin layer of coating is foreseen to reduce the secondary electron yield for electron cloud mitigation and, in some cases, to help the pumping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process.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6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4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779148" y="92124"/>
            <a:ext cx="75857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Synchrotron radiation absorbers @ FCC-</a:t>
            </a:r>
            <a:r>
              <a:rPr lang="en-GB" dirty="0" err="1" smtClean="0"/>
              <a:t>ee</a:t>
            </a:r>
            <a:endParaRPr lang="en-GB" dirty="0"/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7004492" y="5865685"/>
            <a:ext cx="1883288" cy="281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Courtesy of M. </a:t>
            </a:r>
            <a:r>
              <a:rPr lang="en-GB" sz="1200" b="1" dirty="0" err="1" smtClean="0">
                <a:ea typeface="ヒラギノ角ゴ Pro W3" charset="-128"/>
                <a:cs typeface="ヒラギノ角ゴ Pro W3" charset="-128"/>
              </a:rPr>
              <a:t>Migliorati</a:t>
            </a:r>
            <a:endParaRPr lang="en-GB" sz="1200" b="1" dirty="0">
              <a:ea typeface="ヒラギノ角ゴ Pro W3" charset="-128"/>
              <a:cs typeface="ヒラギノ角ゴ Pro W3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872" y="1086962"/>
            <a:ext cx="3774330" cy="1993389"/>
            <a:chOff x="266788" y="972835"/>
            <a:chExt cx="3774330" cy="19933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18432"/>
            <a:stretch/>
          </p:blipFill>
          <p:spPr>
            <a:xfrm>
              <a:off x="266788" y="972835"/>
              <a:ext cx="3774330" cy="1993389"/>
            </a:xfrm>
            <a:prstGeom prst="rect">
              <a:avLst/>
            </a:prstGeom>
          </p:spPr>
        </p:pic>
        <p:sp>
          <p:nvSpPr>
            <p:cNvPr id="15" name="CasellaDiTesto 2"/>
            <p:cNvSpPr txBox="1">
              <a:spLocks noChangeArrowheads="1"/>
            </p:cNvSpPr>
            <p:nvPr/>
          </p:nvSpPr>
          <p:spPr bwMode="auto">
            <a:xfrm>
              <a:off x="2284549" y="2512788"/>
              <a:ext cx="15700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 smtClean="0">
                  <a:ea typeface="ヒラギノ角ゴ Pro W3" charset="-128"/>
                  <a:cs typeface="ヒラギノ角ゴ Pro W3" charset="-128"/>
                </a:rPr>
                <a:t>Elliptic chamber</a:t>
              </a:r>
              <a:endParaRPr lang="en-GB" sz="1600" b="1" dirty="0"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18" name="CasellaDiTesto 2"/>
          <p:cNvSpPr txBox="1">
            <a:spLocks noChangeArrowheads="1"/>
          </p:cNvSpPr>
          <p:nvPr/>
        </p:nvSpPr>
        <p:spPr bwMode="auto">
          <a:xfrm>
            <a:off x="1262159" y="735723"/>
            <a:ext cx="1768236" cy="338554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Original design</a:t>
            </a:r>
            <a:endParaRPr lang="en-GB" sz="16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9" name="CasellaDiTesto 2"/>
          <p:cNvSpPr txBox="1">
            <a:spLocks noChangeArrowheads="1"/>
          </p:cNvSpPr>
          <p:nvPr/>
        </p:nvSpPr>
        <p:spPr bwMode="auto">
          <a:xfrm>
            <a:off x="705155" y="3068825"/>
            <a:ext cx="30355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Metallic absorbers every 4-6m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(total number ~9300)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07795" y="772898"/>
            <a:ext cx="8240619" cy="5311758"/>
            <a:chOff x="407795" y="772898"/>
            <a:chExt cx="8240619" cy="5311758"/>
          </a:xfrm>
        </p:grpSpPr>
        <p:grpSp>
          <p:nvGrpSpPr>
            <p:cNvPr id="6" name="Group 5"/>
            <p:cNvGrpSpPr/>
            <p:nvPr/>
          </p:nvGrpSpPr>
          <p:grpSpPr>
            <a:xfrm>
              <a:off x="4875058" y="1141440"/>
              <a:ext cx="3708793" cy="1958576"/>
              <a:chOff x="4199557" y="1115792"/>
              <a:chExt cx="4384293" cy="231530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199557" y="1115792"/>
                <a:ext cx="4384293" cy="2315301"/>
                <a:chOff x="4199557" y="1115792"/>
                <a:chExt cx="4384293" cy="2315301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99557" y="1115792"/>
                  <a:ext cx="4384293" cy="2315301"/>
                </a:xfrm>
                <a:prstGeom prst="rect">
                  <a:avLst/>
                </a:prstGeom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4594010" y="1184710"/>
                  <a:ext cx="3685910" cy="24264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430872" y="3082164"/>
                <a:ext cx="21529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600" b="1" dirty="0" smtClean="0">
                    <a:solidFill>
                      <a:schemeClr val="bg1"/>
                    </a:solidFill>
                  </a:rPr>
                  <a:t>Ref. Y. </a:t>
                </a:r>
                <a:r>
                  <a:rPr lang="en-GB" sz="1600" b="1" dirty="0" err="1" smtClean="0">
                    <a:solidFill>
                      <a:schemeClr val="bg1"/>
                    </a:solidFill>
                  </a:rPr>
                  <a:t>Suetsugu</a:t>
                </a:r>
                <a:r>
                  <a:rPr lang="en-GB" sz="1600" b="1" dirty="0" smtClean="0">
                    <a:solidFill>
                      <a:schemeClr val="bg1"/>
                    </a:solidFill>
                  </a:rPr>
                  <a:t>, KEK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1464" y="3208790"/>
              <a:ext cx="3766950" cy="2497562"/>
            </a:xfrm>
            <a:prstGeom prst="rect">
              <a:avLst/>
            </a:prstGeom>
          </p:spPr>
        </p:pic>
        <p:sp>
          <p:nvSpPr>
            <p:cNvPr id="17" name="CasellaDiTesto 2"/>
            <p:cNvSpPr txBox="1">
              <a:spLocks noChangeArrowheads="1"/>
            </p:cNvSpPr>
            <p:nvPr/>
          </p:nvSpPr>
          <p:spPr bwMode="auto">
            <a:xfrm>
              <a:off x="5845335" y="772898"/>
              <a:ext cx="1768236" cy="338554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smtClean="0">
                  <a:solidFill>
                    <a:schemeClr val="bg1"/>
                  </a:solidFill>
                  <a:ea typeface="ヒラギノ角ゴ Pro W3" charset="-128"/>
                  <a:cs typeface="ヒラギノ角ゴ Pro W3" charset="-128"/>
                </a:rPr>
                <a:t>Improved design</a:t>
              </a:r>
              <a:endParaRPr lang="en-GB" sz="16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21" name="CasellaDiTesto 2"/>
            <p:cNvSpPr txBox="1">
              <a:spLocks noChangeArrowheads="1"/>
            </p:cNvSpPr>
            <p:nvPr/>
          </p:nvSpPr>
          <p:spPr bwMode="auto">
            <a:xfrm>
              <a:off x="420152" y="3838735"/>
              <a:ext cx="395414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 smtClean="0">
                  <a:ea typeface="ヒラギノ角ゴ Pro W3" charset="-128"/>
                  <a:cs typeface="ヒラギノ角ゴ Pro W3" charset="-128"/>
                </a:rPr>
                <a:t>Round vacuum chamber in </a:t>
              </a:r>
              <a:r>
                <a:rPr lang="en-GB" sz="1600" b="1" dirty="0">
                  <a:ea typeface="ヒラギノ角ゴ Pro W3" charset="-128"/>
                  <a:cs typeface="ヒラギノ角ゴ Pro W3" charset="-128"/>
                </a:rPr>
                <a:t>order </a:t>
              </a:r>
              <a:r>
                <a:rPr lang="en-GB" sz="1600" b="1" dirty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to avoid large incoherent </a:t>
              </a:r>
              <a:r>
                <a:rPr lang="en-GB" sz="1600" b="1" dirty="0" err="1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betatron</a:t>
              </a:r>
              <a:r>
                <a:rPr lang="en-GB" sz="1600" b="1" dirty="0">
                  <a:ea typeface="ヒラギノ角ゴ Pro W3" charset="-128"/>
                  <a:cs typeface="ヒラギノ角ゴ Pro W3" charset="-128"/>
                </a:rPr>
                <a:t> </a:t>
              </a:r>
              <a:r>
                <a:rPr lang="en-GB" sz="1600" b="1" dirty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tune shift </a:t>
              </a:r>
              <a:r>
                <a:rPr lang="en-GB" sz="1600" b="1" dirty="0">
                  <a:ea typeface="ヒラギノ角ゴ Pro W3" charset="-128"/>
                  <a:cs typeface="ヒラギノ角ゴ Pro W3" charset="-128"/>
                </a:rPr>
                <a:t>due to the </a:t>
              </a:r>
              <a:r>
                <a:rPr lang="en-GB" sz="1600" b="1" dirty="0" err="1">
                  <a:ea typeface="ヒラギノ角ゴ Pro W3" charset="-128"/>
                  <a:cs typeface="ヒラギノ角ゴ Pro W3" charset="-128"/>
                </a:rPr>
                <a:t>quadrupolar</a:t>
              </a:r>
              <a:r>
                <a:rPr lang="en-GB" sz="1600" b="1" dirty="0">
                  <a:ea typeface="ヒラギノ角ゴ Pro W3" charset="-128"/>
                  <a:cs typeface="ヒラギノ角ゴ Pro W3" charset="-128"/>
                </a:rPr>
                <a:t> resistive wall wake </a:t>
              </a:r>
              <a:r>
                <a:rPr lang="en-GB" sz="1600" b="1" dirty="0" smtClean="0">
                  <a:ea typeface="ヒラギノ角ゴ Pro W3" charset="-128"/>
                  <a:cs typeface="ヒラギノ角ゴ Pro W3" charset="-128"/>
                </a:rPr>
                <a:t>fields.</a:t>
              </a:r>
              <a:endParaRPr lang="en-GB" sz="1600" b="1" dirty="0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7795" y="4761217"/>
              <a:ext cx="4436182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Racetrack profile slots </a:t>
              </a:r>
              <a:r>
                <a:rPr lang="en-US" sz="1600" b="1" dirty="0">
                  <a:ea typeface="ヒラギノ角ゴ Pro W3" charset="-128"/>
                  <a:cs typeface="ヒラギノ角ゴ Pro W3" charset="-128"/>
                </a:rPr>
                <a:t>for vacuum pumps</a:t>
              </a:r>
              <a:r>
                <a:rPr lang="en-US" sz="1600" b="1" dirty="0" smtClean="0">
                  <a:ea typeface="ヒラギノ角ゴ Pro W3" charset="-128"/>
                  <a:cs typeface="ヒラギノ角ゴ Pro W3" charset="-128"/>
                </a:rPr>
                <a:t> in front of the absorbers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dirty="0" smtClean="0">
                <a:ea typeface="ヒラギノ角ゴ Pro W3" charset="-128"/>
                <a:cs typeface="ヒラギノ角ゴ Pro W3" charset="-128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ea typeface="ヒラギノ角ゴ Pro W3" charset="-128"/>
                  <a:cs typeface="ヒラギノ角ゴ Pro W3" charset="-128"/>
                </a:rPr>
                <a:t>Behind </a:t>
              </a:r>
              <a:r>
                <a:rPr lang="en-US" sz="1600" b="1" dirty="0">
                  <a:ea typeface="ヒラギノ角ゴ Pro W3" charset="-128"/>
                  <a:cs typeface="ヒラギノ角ゴ Pro W3" charset="-128"/>
                </a:rPr>
                <a:t>the slots, a cylindrical volume and a flange will be installed to support a </a:t>
              </a:r>
              <a:r>
                <a:rPr lang="en-US" sz="1600" b="1" dirty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NEG </a:t>
              </a:r>
              <a:r>
                <a:rPr lang="en-US" sz="1600" b="1" dirty="0" smtClean="0">
                  <a:solidFill>
                    <a:srgbClr val="FF0000"/>
                  </a:solidFill>
                  <a:ea typeface="ヒラギノ角ゴ Pro W3" charset="-128"/>
                  <a:cs typeface="ヒラギノ角ゴ Pro W3" charset="-128"/>
                </a:rPr>
                <a:t>pumping</a:t>
              </a:r>
              <a:r>
                <a:rPr lang="en-US" sz="1600" b="1" dirty="0" smtClean="0">
                  <a:ea typeface="ヒラギノ角ゴ Pro W3" charset="-128"/>
                  <a:cs typeface="ヒラギノ角ゴ Pro W3" charset="-128"/>
                </a:rPr>
                <a:t>. </a:t>
              </a:r>
              <a:endParaRPr lang="en-US" sz="1600" b="1" dirty="0">
                <a:ea typeface="ヒラギノ角ゴ Pro W3" charset="-128"/>
                <a:cs typeface="ヒラギノ角ゴ Pro W3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5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779148" y="92124"/>
            <a:ext cx="75857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Synchrotron radiation absorbers @ FCC-</a:t>
            </a:r>
            <a:r>
              <a:rPr lang="en-GB" dirty="0" err="1" smtClean="0"/>
              <a:t>ee</a:t>
            </a:r>
            <a:endParaRPr lang="en-GB" dirty="0"/>
          </a:p>
        </p:txBody>
      </p:sp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331936" y="4669263"/>
            <a:ext cx="8406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smtClean="0">
                <a:ea typeface="ヒラギノ角ゴ Pro W3" charset="-128"/>
                <a:cs typeface="ヒラギノ角ゴ Pro W3" charset="-128"/>
              </a:rPr>
              <a:t>The new absorbers design gives a contribution smaller than RW one, but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2786" y="767111"/>
            <a:ext cx="6842101" cy="3882761"/>
            <a:chOff x="1362786" y="767111"/>
            <a:chExt cx="6842101" cy="38827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7039" t="5169" r="18001" b="34265"/>
            <a:stretch/>
          </p:blipFill>
          <p:spPr>
            <a:xfrm>
              <a:off x="1362786" y="767111"/>
              <a:ext cx="6842101" cy="388276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535827" y="3258258"/>
              <a:ext cx="129214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solidFill>
                    <a:srgbClr val="FF0000"/>
                  </a:solidFill>
                </a:rPr>
                <a:t>Resistive wall</a:t>
              </a:r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35826" y="2997756"/>
              <a:ext cx="23601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B050"/>
                  </a:solidFill>
                </a:rPr>
                <a:t>Simplified model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48183" y="2761921"/>
              <a:ext cx="234778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70C0"/>
                  </a:solidFill>
                </a:rPr>
                <a:t>Initial absorber design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48183" y="3536909"/>
              <a:ext cx="234778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40FF"/>
                  </a:solidFill>
                </a:rPr>
                <a:t>New absorber design</a:t>
              </a:r>
              <a:endParaRPr lang="en-US" sz="1600" dirty="0">
                <a:solidFill>
                  <a:srgbClr val="FF40FF"/>
                </a:solidFill>
              </a:endParaRPr>
            </a:p>
          </p:txBody>
        </p:sp>
      </p:grp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7049535" y="716731"/>
            <a:ext cx="18284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Courtesy of M. </a:t>
            </a:r>
            <a:r>
              <a:rPr lang="en-GB" sz="1200" b="1" dirty="0" err="1" smtClean="0">
                <a:ea typeface="ヒラギノ角ゴ Pro W3" charset="-128"/>
                <a:cs typeface="ヒラギノ角ゴ Pro W3" charset="-128"/>
              </a:rPr>
              <a:t>Migliorati</a:t>
            </a:r>
            <a:endParaRPr lang="en-GB" sz="12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331936" y="4982180"/>
            <a:ext cx="8406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- the simulation result is close to the noise (single device)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CasellaDiTesto 2"/>
          <p:cNvSpPr txBox="1">
            <a:spLocks noChangeArrowheads="1"/>
          </p:cNvSpPr>
          <p:nvPr/>
        </p:nvSpPr>
        <p:spPr bwMode="auto">
          <a:xfrm>
            <a:off x="325763" y="5295097"/>
            <a:ext cx="38384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- the estimations are done only by codes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936" y="5633651"/>
            <a:ext cx="8406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- any error in the impedance estimation </a:t>
            </a:r>
            <a:r>
              <a:rPr lang="en-GB" sz="1600" b="1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will be multiplied</a:t>
            </a:r>
            <a:endParaRPr lang="en-GB" sz="1600" b="1" dirty="0">
              <a:solidFill>
                <a:srgbClr val="FF00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48269" y="5139100"/>
            <a:ext cx="2714391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Independent evaluation </a:t>
            </a:r>
            <a:r>
              <a:rPr lang="en-GB" sz="1600" b="1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with dedicated  </a:t>
            </a:r>
            <a:r>
              <a:rPr lang="en-GB" sz="16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measurements?</a:t>
            </a:r>
            <a:endParaRPr lang="en-GB" sz="16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5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6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808813" y="92124"/>
            <a:ext cx="752641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Challenge for impedance design @ FCC-</a:t>
            </a:r>
            <a:r>
              <a:rPr lang="en-GB" dirty="0" err="1" smtClean="0"/>
              <a:t>ee</a:t>
            </a:r>
            <a:endParaRPr lang="en-GB" dirty="0"/>
          </a:p>
        </p:txBody>
      </p:sp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3138617" y="784621"/>
            <a:ext cx="2866767" cy="338554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Many small </a:t>
            </a:r>
            <a:r>
              <a:rPr lang="en-GB" sz="1600" b="1" smtClean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impedance devices</a:t>
            </a:r>
            <a:endParaRPr lang="en-GB" sz="1600" b="1" dirty="0">
              <a:solidFill>
                <a:schemeClr val="bg1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461599" y="1239196"/>
            <a:ext cx="82208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smtClean="0">
                <a:ea typeface="ヒラギノ角ゴ Pro W3" charset="-128"/>
                <a:cs typeface="ヒラギノ角ゴ Pro W3" charset="-128"/>
              </a:rPr>
              <a:t>Since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impedance optimisation has become a standard procedure, it happens for many devices.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CasellaDiTesto 2"/>
          <p:cNvSpPr txBox="1">
            <a:spLocks noChangeArrowheads="1"/>
          </p:cNvSpPr>
          <p:nvPr/>
        </p:nvSpPr>
        <p:spPr bwMode="auto">
          <a:xfrm>
            <a:off x="7059325" y="735079"/>
            <a:ext cx="18284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Courtesy of M. </a:t>
            </a:r>
            <a:r>
              <a:rPr lang="en-GB" sz="1200" b="1" dirty="0" err="1" smtClean="0">
                <a:ea typeface="ヒラギノ角ゴ Pro W3" charset="-128"/>
                <a:cs typeface="ヒラギノ角ゴ Pro W3" charset="-128"/>
              </a:rPr>
              <a:t>Migliorati</a:t>
            </a:r>
            <a:endParaRPr lang="en-GB" sz="1200" b="1" dirty="0">
              <a:ea typeface="ヒラギノ角ゴ Pro W3" charset="-128"/>
              <a:cs typeface="ヒラギノ角ゴ Pro W3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4788" y="1664249"/>
            <a:ext cx="4257234" cy="2784732"/>
            <a:chOff x="314788" y="1849604"/>
            <a:chExt cx="4257234" cy="27847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788" y="1849604"/>
              <a:ext cx="4257234" cy="2784732"/>
            </a:xfrm>
            <a:prstGeom prst="rect">
              <a:avLst/>
            </a:prstGeom>
          </p:spPr>
        </p:pic>
        <p:sp>
          <p:nvSpPr>
            <p:cNvPr id="19" name="CasellaDiTesto 2"/>
            <p:cNvSpPr txBox="1">
              <a:spLocks noChangeArrowheads="1"/>
            </p:cNvSpPr>
            <p:nvPr/>
          </p:nvSpPr>
          <p:spPr bwMode="auto">
            <a:xfrm>
              <a:off x="481770" y="2026843"/>
              <a:ext cx="24344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smtClean="0">
                  <a:solidFill>
                    <a:schemeClr val="bg1"/>
                  </a:solidFill>
                  <a:ea typeface="ヒラギノ角ゴ Pro W3" charset="-128"/>
                  <a:cs typeface="ヒラギノ角ゴ Pro W3" charset="-128"/>
                </a:rPr>
                <a:t>SR absorbers</a:t>
              </a:r>
              <a:endParaRPr lang="en-GB" sz="16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8813" y="2283139"/>
            <a:ext cx="6919784" cy="2380817"/>
            <a:chOff x="808813" y="2283139"/>
            <a:chExt cx="6919784" cy="238081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813" y="2283139"/>
              <a:ext cx="6919784" cy="2380817"/>
            </a:xfrm>
            <a:prstGeom prst="rect">
              <a:avLst/>
            </a:prstGeom>
          </p:spPr>
        </p:pic>
        <p:sp>
          <p:nvSpPr>
            <p:cNvPr id="22" name="CasellaDiTesto 2"/>
            <p:cNvSpPr txBox="1">
              <a:spLocks noChangeArrowheads="1"/>
            </p:cNvSpPr>
            <p:nvPr/>
          </p:nvSpPr>
          <p:spPr bwMode="auto">
            <a:xfrm>
              <a:off x="1226192" y="2357281"/>
              <a:ext cx="243442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smtClean="0">
                  <a:solidFill>
                    <a:schemeClr val="bg1"/>
                  </a:solidFill>
                  <a:ea typeface="ヒラギノ角ゴ Pro W3" charset="-128"/>
                  <a:cs typeface="ヒラギノ角ゴ Pro W3" charset="-128"/>
                </a:rPr>
                <a:t>Collimators</a:t>
              </a:r>
              <a:endParaRPr lang="en-GB" sz="16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98982" y="2885431"/>
            <a:ext cx="3802086" cy="2070443"/>
            <a:chOff x="1698982" y="2885431"/>
            <a:chExt cx="3802086" cy="207044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8982" y="2885431"/>
              <a:ext cx="3802086" cy="2070443"/>
            </a:xfrm>
            <a:prstGeom prst="rect">
              <a:avLst/>
            </a:prstGeom>
          </p:spPr>
        </p:pic>
        <p:sp>
          <p:nvSpPr>
            <p:cNvPr id="25" name="CasellaDiTesto 2"/>
            <p:cNvSpPr txBox="1">
              <a:spLocks noChangeArrowheads="1"/>
            </p:cNvSpPr>
            <p:nvPr/>
          </p:nvSpPr>
          <p:spPr bwMode="auto">
            <a:xfrm>
              <a:off x="4037290" y="2959573"/>
              <a:ext cx="146125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 smtClean="0">
                  <a:solidFill>
                    <a:schemeClr val="bg1"/>
                  </a:solidFill>
                  <a:ea typeface="ヒラギノ角ゴ Pro W3" charset="-128"/>
                  <a:cs typeface="ヒラギノ角ゴ Pro W3" charset="-128"/>
                </a:rPr>
                <a:t>RF fingers inside bellows</a:t>
              </a:r>
              <a:endParaRPr lang="en-GB" sz="16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46027" y="4281079"/>
            <a:ext cx="7237091" cy="1823368"/>
            <a:chOff x="1546027" y="4281079"/>
            <a:chExt cx="7237091" cy="182336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9663" y="4281282"/>
              <a:ext cx="4013455" cy="167467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6027" y="4281079"/>
              <a:ext cx="3225177" cy="1823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16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7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1363439" y="92124"/>
            <a:ext cx="64171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 smtClean="0"/>
              <a:t>Design issue of low emittance rings</a:t>
            </a:r>
            <a:endParaRPr lang="en-GB" dirty="0"/>
          </a:p>
        </p:txBody>
      </p:sp>
      <p:sp>
        <p:nvSpPr>
          <p:cNvPr id="10" name="CasellaDiTesto 2"/>
          <p:cNvSpPr txBox="1">
            <a:spLocks noChangeArrowheads="1"/>
          </p:cNvSpPr>
          <p:nvPr/>
        </p:nvSpPr>
        <p:spPr bwMode="auto">
          <a:xfrm>
            <a:off x="271462" y="723609"/>
            <a:ext cx="8406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N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ext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G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eneration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ight source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R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ings (NGLRs) aim to ultra-low emittance and high beam current.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82624" y="1158253"/>
            <a:ext cx="6648186" cy="4808836"/>
            <a:chOff x="1011936" y="1267981"/>
            <a:chExt cx="6648186" cy="48088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1936" y="1267981"/>
              <a:ext cx="6648186" cy="4808836"/>
            </a:xfrm>
            <a:prstGeom prst="rect">
              <a:avLst/>
            </a:prstGeom>
            <a:ln w="76200">
              <a:solidFill>
                <a:srgbClr val="00B050"/>
              </a:solidFill>
            </a:ln>
          </p:spPr>
        </p:pic>
        <p:sp>
          <p:nvSpPr>
            <p:cNvPr id="5" name="CasellaDiTesto 2"/>
            <p:cNvSpPr txBox="1">
              <a:spLocks noChangeArrowheads="1"/>
            </p:cNvSpPr>
            <p:nvPr/>
          </p:nvSpPr>
          <p:spPr bwMode="auto">
            <a:xfrm>
              <a:off x="6094188" y="2596896"/>
              <a:ext cx="1565934" cy="307777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400" b="1" dirty="0" smtClean="0">
                  <a:solidFill>
                    <a:schemeClr val="bg1"/>
                  </a:solidFill>
                  <a:ea typeface="ヒラギノ角ゴ Pro W3" charset="-128"/>
                  <a:cs typeface="ヒラギノ角ゴ Pro W3" charset="-128"/>
                </a:rPr>
                <a:t>R. Nagaoka (2018)</a:t>
              </a:r>
              <a:endParaRPr lang="en-GB" sz="1400" b="1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36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8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1153440" y="92124"/>
            <a:ext cx="683712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/>
              <a:t>Design issue of low emittance </a:t>
            </a:r>
            <a:r>
              <a:rPr lang="en-GB" dirty="0" smtClean="0"/>
              <a:t>rings (2)</a:t>
            </a:r>
            <a:endParaRPr lang="en-GB" dirty="0"/>
          </a:p>
        </p:txBody>
      </p:sp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323395" y="4748361"/>
            <a:ext cx="8406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smtClean="0">
                <a:ea typeface="ヒラギノ角ゴ Pro W3" charset="-128"/>
                <a:cs typeface="ヒラギノ角ゴ Pro W3" charset="-128"/>
              </a:rPr>
              <a:t>The </a:t>
            </a:r>
            <a:r>
              <a:rPr lang="en-GB" sz="1600" b="1">
                <a:ea typeface="ヒラギノ角ゴ Pro W3" charset="-128"/>
                <a:cs typeface="ヒラギノ角ゴ Pro W3" charset="-128"/>
              </a:rPr>
              <a:t>strategy of the design of NGLR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enhance impedance: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smaller pipe radius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and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NEG coating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8693"/>
          <a:stretch/>
        </p:blipFill>
        <p:spPr>
          <a:xfrm>
            <a:off x="338946" y="1742304"/>
            <a:ext cx="8365745" cy="2892801"/>
          </a:xfrm>
          <a:prstGeom prst="rect">
            <a:avLst/>
          </a:prstGeom>
          <a:ln w="76200">
            <a:noFill/>
          </a:ln>
        </p:spPr>
      </p:pic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298681" y="5293743"/>
            <a:ext cx="85890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ea typeface="ヒラギノ角ゴ Pro W3" charset="-128"/>
                <a:cs typeface="ヒラギノ角ゴ Pro W3" charset="-128"/>
              </a:rPr>
              <a:t>Due to reduced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pipe radius,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larger relative contributions of tiny slits, holes, steps,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... as well as Z</a:t>
            </a:r>
            <a:r>
              <a:rPr lang="en-GB" sz="1600" b="1" baseline="-25000" dirty="0" smtClean="0">
                <a:ea typeface="ヒラギノ角ゴ Pro W3" charset="-128"/>
                <a:cs typeface="ヒラギノ角ゴ Pro W3" charset="-128"/>
              </a:rPr>
              <a:t>RW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CasellaDiTesto 2"/>
          <p:cNvSpPr txBox="1">
            <a:spLocks noChangeArrowheads="1"/>
          </p:cNvSpPr>
          <p:nvPr/>
        </p:nvSpPr>
        <p:spPr bwMode="auto">
          <a:xfrm>
            <a:off x="266788" y="5847073"/>
            <a:ext cx="86544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Courtesy of R. Nagaoka (2018)</a:t>
            </a:r>
            <a:endParaRPr lang="en-GB" sz="12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5" name="CasellaDiTesto 2"/>
          <p:cNvSpPr txBox="1">
            <a:spLocks noChangeArrowheads="1"/>
          </p:cNvSpPr>
          <p:nvPr/>
        </p:nvSpPr>
        <p:spPr bwMode="auto">
          <a:xfrm>
            <a:off x="277454" y="790842"/>
            <a:ext cx="8589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Multi Bend </a:t>
            </a:r>
            <a:r>
              <a:rPr lang="en-GB" sz="1600" b="1" dirty="0" err="1" smtClean="0">
                <a:ea typeface="ヒラギノ角ゴ Pro W3" charset="-128"/>
                <a:cs typeface="ヒラギノ角ゴ Pro W3" charset="-128"/>
              </a:rPr>
              <a:t>Achromat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 lattice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generally requires the magnet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lattice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to be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 tightly packed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with dipoles, quadrupoles, </a:t>
            </a:r>
            <a:r>
              <a:rPr lang="en-GB" sz="1600" b="1" dirty="0" err="1">
                <a:ea typeface="ヒラギノ角ゴ Pro W3" charset="-128"/>
                <a:cs typeface="ヒラギノ角ゴ Pro W3" charset="-128"/>
              </a:rPr>
              <a:t>sextupoles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 and plus all other standard elements such as flanges, BPMs, ... </a:t>
            </a:r>
          </a:p>
        </p:txBody>
      </p:sp>
    </p:spTree>
    <p:extLst>
      <p:ext uri="{BB962C8B-B14F-4D97-AF65-F5344CB8AC3E}">
        <p14:creationId xmlns:p14="http://schemas.microsoft.com/office/powerpoint/2010/main" val="2593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79920" y="6487298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</a:rPr>
              <a:t>Slide </a:t>
            </a:r>
            <a:fld id="{2782AAB9-100D-9744-BDA8-E4A324042966}" type="slidenum">
              <a:rPr lang="en-US" sz="1200" b="1" smtClean="0">
                <a:solidFill>
                  <a:schemeClr val="accent1">
                    <a:lumMod val="75000"/>
                  </a:schemeClr>
                </a:solidFill>
              </a:rPr>
              <a:t>9</a:t>
            </a:fld>
            <a:endParaRPr lang="en-US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2"/>
          <p:cNvSpPr txBox="1">
            <a:spLocks noChangeArrowheads="1"/>
          </p:cNvSpPr>
          <p:nvPr/>
        </p:nvSpPr>
        <p:spPr bwMode="auto">
          <a:xfrm>
            <a:off x="1153440" y="92124"/>
            <a:ext cx="683712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-128"/>
                <a:cs typeface="ヒラギノ角ゴ Pro W3" charset="-128"/>
              </a:defRPr>
            </a:lvl1pPr>
          </a:lstStyle>
          <a:p>
            <a:r>
              <a:rPr lang="en-GB" dirty="0"/>
              <a:t>Design issue of low emittance </a:t>
            </a:r>
            <a:r>
              <a:rPr lang="en-GB" dirty="0" smtClean="0"/>
              <a:t>rings (2)</a:t>
            </a:r>
            <a:endParaRPr lang="en-GB" dirty="0"/>
          </a:p>
        </p:txBody>
      </p:sp>
      <p:sp>
        <p:nvSpPr>
          <p:cNvPr id="11" name="CasellaDiTesto 2"/>
          <p:cNvSpPr txBox="1">
            <a:spLocks noChangeArrowheads="1"/>
          </p:cNvSpPr>
          <p:nvPr/>
        </p:nvSpPr>
        <p:spPr bwMode="auto">
          <a:xfrm>
            <a:off x="323395" y="4748361"/>
            <a:ext cx="84060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smtClean="0">
                <a:ea typeface="ヒラギノ角ゴ Pro W3" charset="-128"/>
                <a:cs typeface="ヒラギノ角ゴ Pro W3" charset="-128"/>
              </a:rPr>
              <a:t>The </a:t>
            </a:r>
            <a:r>
              <a:rPr lang="en-GB" sz="1600" b="1">
                <a:ea typeface="ヒラギノ角ゴ Pro W3" charset="-128"/>
                <a:cs typeface="ヒラギノ角ゴ Pro W3" charset="-128"/>
              </a:rPr>
              <a:t>strategy of the design of NGLR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enhance impedance: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smaller pipe radius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and </a:t>
            </a:r>
            <a:r>
              <a:rPr lang="en-GB" sz="1600" b="1" dirty="0" smtClean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NEG coating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8693"/>
          <a:stretch/>
        </p:blipFill>
        <p:spPr>
          <a:xfrm>
            <a:off x="338946" y="1742304"/>
            <a:ext cx="8365745" cy="2892801"/>
          </a:xfrm>
          <a:prstGeom prst="rect">
            <a:avLst/>
          </a:prstGeom>
          <a:ln w="76200">
            <a:noFill/>
          </a:ln>
        </p:spPr>
      </p:pic>
      <p:sp>
        <p:nvSpPr>
          <p:cNvPr id="13" name="CasellaDiTesto 2"/>
          <p:cNvSpPr txBox="1">
            <a:spLocks noChangeArrowheads="1"/>
          </p:cNvSpPr>
          <p:nvPr/>
        </p:nvSpPr>
        <p:spPr bwMode="auto">
          <a:xfrm>
            <a:off x="298681" y="5293743"/>
            <a:ext cx="85890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ea typeface="ヒラギノ角ゴ Pro W3" charset="-128"/>
                <a:cs typeface="ヒラギノ角ゴ Pro W3" charset="-128"/>
              </a:rPr>
              <a:t>Due to reduced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pipe radius,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larger relative contributions of tiny slits, holes, steps, 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... as well as Z</a:t>
            </a:r>
            <a:r>
              <a:rPr lang="en-GB" sz="1600" b="1" baseline="-25000" dirty="0" smtClean="0">
                <a:ea typeface="ヒラギノ角ゴ Pro W3" charset="-128"/>
                <a:cs typeface="ヒラギノ角ゴ Pro W3" charset="-128"/>
              </a:rPr>
              <a:t>RW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. </a:t>
            </a:r>
            <a:endParaRPr lang="en-GB" sz="16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CasellaDiTesto 2"/>
          <p:cNvSpPr txBox="1">
            <a:spLocks noChangeArrowheads="1"/>
          </p:cNvSpPr>
          <p:nvPr/>
        </p:nvSpPr>
        <p:spPr bwMode="auto">
          <a:xfrm>
            <a:off x="266788" y="5847073"/>
            <a:ext cx="86544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Courtesy of R. Nagaoka (2018)</a:t>
            </a:r>
            <a:endParaRPr lang="en-GB" sz="1200" b="1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5" name="CasellaDiTesto 2"/>
          <p:cNvSpPr txBox="1">
            <a:spLocks noChangeArrowheads="1"/>
          </p:cNvSpPr>
          <p:nvPr/>
        </p:nvSpPr>
        <p:spPr bwMode="auto">
          <a:xfrm>
            <a:off x="277454" y="790842"/>
            <a:ext cx="8589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Multi Bend </a:t>
            </a:r>
            <a:r>
              <a:rPr lang="en-GB" sz="1600" b="1" dirty="0" err="1" smtClean="0">
                <a:ea typeface="ヒラギノ角ゴ Pro W3" charset="-128"/>
                <a:cs typeface="ヒラギノ角ゴ Pro W3" charset="-128"/>
              </a:rPr>
              <a:t>Achromat</a:t>
            </a:r>
            <a:r>
              <a:rPr lang="en-GB" sz="1600" b="1" dirty="0" smtClean="0">
                <a:ea typeface="ヒラギノ角ゴ Pro W3" charset="-128"/>
                <a:cs typeface="ヒラギノ角ゴ Pro W3" charset="-128"/>
              </a:rPr>
              <a:t> lattice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generally requires the magnet 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lattice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to be</a:t>
            </a:r>
            <a:r>
              <a:rPr lang="en-GB" sz="1600" b="1" dirty="0">
                <a:solidFill>
                  <a:srgbClr val="FF0000"/>
                </a:solidFill>
                <a:ea typeface="ヒラギノ角ゴ Pro W3" charset="-128"/>
                <a:cs typeface="ヒラギノ角ゴ Pro W3" charset="-128"/>
              </a:rPr>
              <a:t> tightly packed 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with dipoles, quadrupoles, </a:t>
            </a:r>
            <a:r>
              <a:rPr lang="en-GB" sz="1600" b="1" dirty="0" err="1">
                <a:ea typeface="ヒラギノ角ゴ Pro W3" charset="-128"/>
                <a:cs typeface="ヒラギノ角ゴ Pro W3" charset="-128"/>
              </a:rPr>
              <a:t>sextupoles</a:t>
            </a:r>
            <a:r>
              <a:rPr lang="en-GB" sz="1600" b="1" dirty="0">
                <a:ea typeface="ヒラギノ角ゴ Pro W3" charset="-128"/>
                <a:cs typeface="ヒラギノ角ゴ Pro W3" charset="-128"/>
              </a:rPr>
              <a:t> and plus all other standard elements such as flanges, BPMs, ...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65" y="830435"/>
            <a:ext cx="6894989" cy="5174949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08458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28238</TotalTime>
  <Words>1477</Words>
  <Application>Microsoft Macintosh PowerPoint</Application>
  <PresentationFormat>On-screen Show (4:3)</PresentationFormat>
  <Paragraphs>153</Paragraphs>
  <Slides>22</Slides>
  <Notes>5</Notes>
  <HiddenSlides>1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Symbol</vt:lpstr>
      <vt:lpstr>ヒラギノ角ゴ Pro W3</vt:lpstr>
      <vt:lpstr>2_Tema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 Mostacci</dc:creator>
  <cp:lastModifiedBy>Andrea Mostacci</cp:lastModifiedBy>
  <cp:revision>993</cp:revision>
  <cp:lastPrinted>2017-08-22T19:55:53Z</cp:lastPrinted>
  <dcterms:created xsi:type="dcterms:W3CDTF">2014-04-24T13:53:56Z</dcterms:created>
  <dcterms:modified xsi:type="dcterms:W3CDTF">2018-06-04T15:50:04Z</dcterms:modified>
</cp:coreProperties>
</file>