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4"/>
  </p:notesMasterIdLst>
  <p:sldIdLst>
    <p:sldId id="428" r:id="rId3"/>
    <p:sldId id="431" r:id="rId4"/>
    <p:sldId id="398" r:id="rId5"/>
    <p:sldId id="305" r:id="rId6"/>
    <p:sldId id="399" r:id="rId7"/>
    <p:sldId id="400" r:id="rId8"/>
    <p:sldId id="401" r:id="rId9"/>
    <p:sldId id="298" r:id="rId10"/>
    <p:sldId id="404" r:id="rId11"/>
    <p:sldId id="316" r:id="rId12"/>
    <p:sldId id="432" r:id="rId13"/>
    <p:sldId id="409" r:id="rId14"/>
    <p:sldId id="430" r:id="rId15"/>
    <p:sldId id="433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34" r:id="rId26"/>
    <p:sldId id="426" r:id="rId27"/>
    <p:sldId id="270" r:id="rId28"/>
    <p:sldId id="271" r:id="rId29"/>
    <p:sldId id="273" r:id="rId30"/>
    <p:sldId id="274" r:id="rId31"/>
    <p:sldId id="435" r:id="rId32"/>
    <p:sldId id="411" r:id="rId33"/>
    <p:sldId id="412" r:id="rId34"/>
    <p:sldId id="436" r:id="rId35"/>
    <p:sldId id="414" r:id="rId36"/>
    <p:sldId id="413" r:id="rId37"/>
    <p:sldId id="415" r:id="rId38"/>
    <p:sldId id="437" r:id="rId39"/>
    <p:sldId id="278" r:id="rId40"/>
    <p:sldId id="279" r:id="rId41"/>
    <p:sldId id="280" r:id="rId42"/>
    <p:sldId id="281" r:id="rId43"/>
    <p:sldId id="427" r:id="rId44"/>
    <p:sldId id="438" r:id="rId45"/>
    <p:sldId id="402" r:id="rId46"/>
    <p:sldId id="302" r:id="rId47"/>
    <p:sldId id="310" r:id="rId48"/>
    <p:sldId id="311" r:id="rId49"/>
    <p:sldId id="287" r:id="rId50"/>
    <p:sldId id="405" r:id="rId51"/>
    <p:sldId id="299" r:id="rId52"/>
    <p:sldId id="345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9417"/>
    <a:srgbClr val="FD8081"/>
    <a:srgbClr val="8083FC"/>
    <a:srgbClr val="0B24FB"/>
    <a:srgbClr val="20BAFC"/>
    <a:srgbClr val="40FEC9"/>
    <a:srgbClr val="FEC42E"/>
    <a:srgbClr val="FD6D21"/>
    <a:srgbClr val="7F0308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0"/>
    <p:restoredTop sz="94659"/>
  </p:normalViewPr>
  <p:slideViewPr>
    <p:cSldViewPr snapToGrid="0" snapToObjects="1">
      <p:cViewPr varScale="1">
        <p:scale>
          <a:sx n="90" d="100"/>
          <a:sy n="90" d="100"/>
        </p:scale>
        <p:origin x="20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74A40-470C-6145-A2DF-CE2CD70F746E}" type="datetimeFigureOut">
              <a:rPr lang="en-US" smtClean="0"/>
              <a:t>6/4/18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940D1-CC6C-4546-9086-3F5A346F1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4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0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5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2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98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00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55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46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87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01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FEB2-6338-4267-A227-D335C78B08C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8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45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45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4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23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31344-4DEF-A14D-B720-E3BEE27D9E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4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4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7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770399"/>
            <a:ext cx="252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0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155267"/>
            <a:ext cx="8226854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2" y="2408918"/>
            <a:ext cx="1545657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33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753867"/>
            <a:ext cx="252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1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2587713"/>
            <a:ext cx="1221946" cy="1682575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155267"/>
            <a:ext cx="8226854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65178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5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880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5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132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009274" y="6356351"/>
            <a:ext cx="6069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07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6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17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2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4" y="5101967"/>
            <a:ext cx="8231187" cy="5961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8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269778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70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55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1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91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3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07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155267"/>
            <a:ext cx="8226854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2" y="2408918"/>
            <a:ext cx="1545657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36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4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4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3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8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3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80E24-0057-3947-A3F2-AF3C49A168F6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B4297-2E11-C44E-BA42-F599F36DA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3531"/>
            <a:ext cx="9144000" cy="942936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7"/>
            <a:ext cx="8229600" cy="4270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Report on BIH task-force, L. Tavian, Chamonix'18, 29 January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0217"/>
            <a:ext cx="9144000" cy="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5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gif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ndico.cern.ch/event/660465/contributions/2694373/attachments/1510945/2359719/20170723_analysis_50ns_fill.pptx" TargetMode="Externa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762000" y="2312338"/>
            <a:ext cx="762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Overview on heat loads in the LHC</a:t>
            </a:r>
          </a:p>
          <a:p>
            <a:pPr algn="ctr"/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G. Iadarola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with input many colleagues from the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CERN e-cloud working group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and the Beam Induced Heat Load Task Force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A2EB8A2-74B9-F849-B910-8A5F98ECCE67}"/>
              </a:ext>
            </a:extLst>
          </p:cNvPr>
          <p:cNvSpPr/>
          <p:nvPr/>
        </p:nvSpPr>
        <p:spPr>
          <a:xfrm>
            <a:off x="1597778" y="5163237"/>
            <a:ext cx="5948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" pitchFamily="34" charset="0"/>
              </a:rPr>
              <a:t>Special thanks to the CERN cryogenics team for the work done to setup and improve the heat load measurements</a:t>
            </a:r>
          </a:p>
        </p:txBody>
      </p:sp>
    </p:spTree>
    <p:extLst>
      <p:ext uri="{BB962C8B-B14F-4D97-AF65-F5344CB8AC3E}">
        <p14:creationId xmlns:p14="http://schemas.microsoft.com/office/powerpoint/2010/main" val="110974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1821" y="592944"/>
            <a:ext cx="8024885" cy="132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In </a:t>
            </a:r>
            <a:r>
              <a:rPr lang="en-US" sz="1700" b="1" dirty="0">
                <a:solidFill>
                  <a:srgbClr val="FF0000"/>
                </a:solidFill>
              </a:rPr>
              <a:t>present </a:t>
            </a:r>
            <a:r>
              <a:rPr lang="en-US" sz="1700" dirty="0">
                <a:solidFill>
                  <a:schemeClr val="tx2"/>
                </a:solidFill>
              </a:rPr>
              <a:t>configuration: small contributions from </a:t>
            </a:r>
            <a:r>
              <a:rPr lang="en-US" sz="1700" b="1" dirty="0">
                <a:solidFill>
                  <a:srgbClr val="FF0000"/>
                </a:solidFill>
              </a:rPr>
              <a:t>impedance and synchrotron radiation</a:t>
            </a:r>
            <a:r>
              <a:rPr lang="en-US" sz="1700" dirty="0">
                <a:solidFill>
                  <a:schemeClr val="tx2"/>
                </a:solidFill>
              </a:rPr>
              <a:t>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 large available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 margins to cope with e-cloud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When moving to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larger beam intensities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(and to 7 </a:t>
            </a:r>
            <a:r>
              <a:rPr lang="en-US" sz="1700" dirty="0" err="1">
                <a:solidFill>
                  <a:schemeClr val="tx2"/>
                </a:solidFill>
                <a:sym typeface="Wingdings"/>
              </a:rPr>
              <a:t>TeV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) the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margin reduces strongly</a:t>
            </a:r>
          </a:p>
          <a:p>
            <a:pPr marL="579438" lvl="1" indent="-255588">
              <a:lnSpc>
                <a:spcPct val="120000"/>
              </a:lnSpc>
              <a:buFont typeface="Wingdings" pitchFamily="2" charset="2"/>
              <a:buChar char="à"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In the high load sectors margin is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not sufficient to stand the intensity increase</a:t>
            </a:r>
            <a:endParaRPr lang="en-US" sz="1700" b="1" dirty="0">
              <a:solidFill>
                <a:srgbClr val="FF0000"/>
              </a:solidFill>
            </a:endParaRPr>
          </a:p>
        </p:txBody>
      </p:sp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Implications for the High-Luminosity upgrade (HL-LHC)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" y="2018912"/>
            <a:ext cx="5491418" cy="41185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921" y="2437428"/>
            <a:ext cx="4249899" cy="337838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/>
          <p:cNvSpPr/>
          <p:nvPr/>
        </p:nvSpPr>
        <p:spPr>
          <a:xfrm>
            <a:off x="691818" y="2450760"/>
            <a:ext cx="4236196" cy="30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Maximum allowed by cryogenics</a:t>
            </a:r>
            <a:endParaRPr lang="en-US" sz="1200" baseline="300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12504" r="61263" b="82999"/>
          <a:stretch/>
        </p:blipFill>
        <p:spPr>
          <a:xfrm>
            <a:off x="1073221" y="2161125"/>
            <a:ext cx="1873474" cy="2133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17682" r="67237" b="77771"/>
          <a:stretch/>
        </p:blipFill>
        <p:spPr>
          <a:xfrm>
            <a:off x="3168802" y="2155845"/>
            <a:ext cx="1420140" cy="21567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459706" y="2784646"/>
            <a:ext cx="0" cy="2494323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7386" y="2791975"/>
            <a:ext cx="722345" cy="510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latin typeface="Arial" charset="0"/>
                <a:ea typeface="Arial" charset="0"/>
                <a:cs typeface="Arial" charset="0"/>
              </a:rPr>
              <a:t>Margin</a:t>
            </a:r>
          </a:p>
          <a:p>
            <a:pPr lvl="0" algn="ctr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~7 kW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90231" y="2849707"/>
            <a:ext cx="0" cy="2431651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48129" y="3767126"/>
            <a:ext cx="1159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e-cloud S12</a:t>
            </a:r>
          </a:p>
          <a:p>
            <a:pPr lvl="0"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(2017)</a:t>
            </a:r>
          </a:p>
          <a:p>
            <a:pPr lvl="0"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~6 kW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89225" y="2771848"/>
            <a:ext cx="0" cy="146965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32462" y="2754953"/>
            <a:ext cx="722345" cy="510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latin typeface="Arial" charset="0"/>
                <a:ea typeface="Arial" charset="0"/>
                <a:cs typeface="Arial" charset="0"/>
              </a:rPr>
              <a:t>Margin</a:t>
            </a:r>
          </a:p>
          <a:p>
            <a:pPr lvl="0" algn="ctr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~4 kW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6886" y="5938226"/>
            <a:ext cx="1360746" cy="715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2556b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1.1e11 p/bunch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6.5 </a:t>
            </a:r>
            <a:r>
              <a:rPr lang="en-US" sz="1200" i="1" dirty="0" err="1">
                <a:latin typeface="Arial" charset="0"/>
                <a:ea typeface="Arial" charset="0"/>
                <a:cs typeface="Arial" charset="0"/>
              </a:rPr>
              <a:t>TeV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58127" y="5938226"/>
            <a:ext cx="1360747" cy="715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2748b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2.2e11 p/bunch</a:t>
            </a:r>
          </a:p>
          <a:p>
            <a:pPr lvl="0"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7 </a:t>
            </a:r>
            <a:r>
              <a:rPr lang="en-US" sz="1200" i="1" dirty="0" err="1">
                <a:latin typeface="Arial" charset="0"/>
                <a:ea typeface="Arial" charset="0"/>
                <a:cs typeface="Arial" charset="0"/>
              </a:rPr>
              <a:t>TeV</a:t>
            </a:r>
            <a:endParaRPr lang="en-US" sz="12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909476" y="4545362"/>
            <a:ext cx="0" cy="73599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891969" y="4651046"/>
            <a:ext cx="1159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e-cloud S34</a:t>
            </a:r>
          </a:p>
          <a:p>
            <a:pPr lvl="0"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(2017)</a:t>
            </a:r>
          </a:p>
          <a:p>
            <a:pPr lvl="0"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~2kW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104E87-95E3-9342-A4D0-FAB7C14C2DDD}"/>
              </a:ext>
            </a:extLst>
          </p:cNvPr>
          <p:cNvSpPr/>
          <p:nvPr/>
        </p:nvSpPr>
        <p:spPr>
          <a:xfrm>
            <a:off x="5090616" y="2677599"/>
            <a:ext cx="3875964" cy="298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b="1" dirty="0">
                <a:solidFill>
                  <a:srgbClr val="FF0000"/>
                </a:solidFill>
              </a:rPr>
              <a:t>Dedicated Task Force </a:t>
            </a:r>
            <a:r>
              <a:rPr lang="en-US" sz="1700" dirty="0">
                <a:solidFill>
                  <a:schemeClr val="tx2"/>
                </a:solidFill>
              </a:rPr>
              <a:t>setup at the end of 2017 for in-depth analysis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endParaRPr lang="en-US" sz="500" dirty="0">
              <a:solidFill>
                <a:schemeClr val="tx2"/>
              </a:solidFill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Considered also</a:t>
            </a:r>
            <a:r>
              <a:rPr lang="en-US" sz="1700" b="1" dirty="0">
                <a:solidFill>
                  <a:srgbClr val="FF0000"/>
                </a:solidFill>
              </a:rPr>
              <a:t> heating mechanisms different from e-cloud</a:t>
            </a:r>
            <a:r>
              <a:rPr lang="en-US" sz="1700" dirty="0">
                <a:solidFill>
                  <a:schemeClr val="tx2"/>
                </a:solidFill>
              </a:rPr>
              <a:t>:</a:t>
            </a:r>
          </a:p>
          <a:p>
            <a:pPr marL="755650" lvl="1" indent="-285750">
              <a:lnSpc>
                <a:spcPct val="120000"/>
              </a:lnSpc>
              <a:buClr>
                <a:schemeClr val="tx2"/>
              </a:buClr>
              <a:buFont typeface="Wingdings" pitchFamily="2" charset="2"/>
              <a:buChar char="à"/>
              <a:defRPr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They were all discarded</a:t>
            </a:r>
          </a:p>
          <a:p>
            <a:pPr marL="755650" lvl="1" indent="-285750">
              <a:lnSpc>
                <a:spcPct val="120000"/>
              </a:lnSpc>
              <a:buClr>
                <a:schemeClr val="tx2"/>
              </a:buClr>
              <a:buFont typeface="Wingdings" pitchFamily="2" charset="2"/>
              <a:buChar char="à"/>
              <a:defRPr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e-cloud heating remains the most solid hypothesis </a:t>
            </a:r>
            <a:endParaRPr lang="en-US" sz="1700" dirty="0">
              <a:solidFill>
                <a:schemeClr val="tx2"/>
              </a:solidFill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endParaRPr lang="en-US" sz="1700" dirty="0">
              <a:solidFill>
                <a:schemeClr val="tx2"/>
              </a:solidFill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endParaRPr lang="en-US" sz="1700" b="1" dirty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5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9061" y="1061321"/>
            <a:ext cx="7952014" cy="411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Introduction and main observations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Comparison against beam energy loss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Heat load distribution along the machine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Effect of shutdown periods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Inferred 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SEY</a:t>
            </a:r>
            <a:r>
              <a:rPr lang="en-US" sz="2000" b="1" baseline="-250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max</a:t>
            </a:r>
            <a:endParaRPr lang="en-US" sz="2000" b="1" baseline="-25000" dirty="0">
              <a:solidFill>
                <a:schemeClr val="bg1">
                  <a:lumMod val="75000"/>
                </a:schemeClr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Observed dependence on the beam properties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Data from special instrumented cells</a:t>
            </a:r>
          </a:p>
          <a:p>
            <a:pPr marL="1200150" lvl="3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67005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Comparison against beam power loss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F11CBE-4EC8-2344-BD9E-EACD48272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813" y="1663711"/>
            <a:ext cx="4819650" cy="48143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B7F705-F7D3-544F-8CAB-3A60DFD5A49F}"/>
              </a:ext>
            </a:extLst>
          </p:cNvPr>
          <p:cNvSpPr/>
          <p:nvPr/>
        </p:nvSpPr>
        <p:spPr>
          <a:xfrm>
            <a:off x="214308" y="6377671"/>
            <a:ext cx="8843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details on the RF measurements see: J. Esteban Muller, “Synchronous Phase Shift at LHC”, ECLOUD12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C0F082-3007-F246-A754-B361EE549543}"/>
              </a:ext>
            </a:extLst>
          </p:cNvPr>
          <p:cNvSpPr/>
          <p:nvPr/>
        </p:nvSpPr>
        <p:spPr>
          <a:xfrm>
            <a:off x="1134686" y="561846"/>
            <a:ext cx="7874758" cy="101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The power deposited in the form of the heat load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ultimately comes from the beam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The power lost by the beam can be inferred from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RF stable phase measurements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Found to be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consistent with heat load measurements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from the cryogenics </a:t>
            </a:r>
            <a:endParaRPr lang="en-US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60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Comparison against beam power loss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9A408-C877-AE42-94F1-992321103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28" t="52736" r="1945" b="2345"/>
          <a:stretch/>
        </p:blipFill>
        <p:spPr>
          <a:xfrm>
            <a:off x="1656080" y="1746837"/>
            <a:ext cx="5831840" cy="24921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2174ABE-4E08-5A40-8A01-B7A10B2964FC}"/>
              </a:ext>
            </a:extLst>
          </p:cNvPr>
          <p:cNvGrpSpPr/>
          <p:nvPr/>
        </p:nvGrpSpPr>
        <p:grpSpPr>
          <a:xfrm>
            <a:off x="1982217" y="1977390"/>
            <a:ext cx="4968493" cy="4427220"/>
            <a:chOff x="1982217" y="1977390"/>
            <a:chExt cx="4968493" cy="44272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2BF269-6E4C-9544-8038-8815AA80D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333" t="55929" r="3750" b="2801"/>
            <a:stretch/>
          </p:blipFill>
          <p:spPr>
            <a:xfrm>
              <a:off x="1982217" y="4470912"/>
              <a:ext cx="4831333" cy="19304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D53E039-B305-FF43-90F2-AE14AB037A1F}"/>
                </a:ext>
              </a:extLst>
            </p:cNvPr>
            <p:cNvSpPr/>
            <p:nvPr/>
          </p:nvSpPr>
          <p:spPr>
            <a:xfrm>
              <a:off x="3430270" y="1977390"/>
              <a:ext cx="937260" cy="1828800"/>
            </a:xfrm>
            <a:prstGeom prst="rect">
              <a:avLst/>
            </a:prstGeom>
            <a:noFill/>
            <a:ln w="28575">
              <a:solidFill>
                <a:srgbClr val="14941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37BAED-A76F-EB46-A321-F1C431BA0E91}"/>
                </a:ext>
              </a:extLst>
            </p:cNvPr>
            <p:cNvSpPr/>
            <p:nvPr/>
          </p:nvSpPr>
          <p:spPr>
            <a:xfrm>
              <a:off x="1982470" y="4309110"/>
              <a:ext cx="4968240" cy="2095500"/>
            </a:xfrm>
            <a:prstGeom prst="rect">
              <a:avLst/>
            </a:prstGeom>
            <a:noFill/>
            <a:ln w="28575">
              <a:solidFill>
                <a:srgbClr val="14941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49417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486A8A8-4AD0-FB46-BEE9-704880C19805}"/>
                </a:ext>
              </a:extLst>
            </p:cNvPr>
            <p:cNvCxnSpPr/>
            <p:nvPr/>
          </p:nvCxnSpPr>
          <p:spPr>
            <a:xfrm flipV="1">
              <a:off x="1990090" y="3817620"/>
              <a:ext cx="1440180" cy="491490"/>
            </a:xfrm>
            <a:prstGeom prst="line">
              <a:avLst/>
            </a:prstGeom>
            <a:ln w="28575">
              <a:solidFill>
                <a:srgbClr val="14941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9785C5-8580-424D-9AB8-9D524F2998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94200" y="3810000"/>
              <a:ext cx="2556510" cy="510540"/>
            </a:xfrm>
            <a:prstGeom prst="line">
              <a:avLst/>
            </a:prstGeom>
            <a:ln w="28575">
              <a:solidFill>
                <a:srgbClr val="14941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C86172-4206-AE4E-86B7-A05A2DD924E5}"/>
              </a:ext>
            </a:extLst>
          </p:cNvPr>
          <p:cNvSpPr/>
          <p:nvPr/>
        </p:nvSpPr>
        <p:spPr>
          <a:xfrm>
            <a:off x="1091817" y="518983"/>
            <a:ext cx="8052183" cy="195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RF stable phase measurements also provide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bunch-by-bunch power loss measurements</a:t>
            </a:r>
          </a:p>
          <a:p>
            <a:pPr marL="755650" lvl="1" indent="-285750">
              <a:lnSpc>
                <a:spcPct val="120000"/>
              </a:lnSpc>
              <a:buFont typeface="Wingdings" pitchFamily="2" charset="2"/>
              <a:buChar char="à"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e-cloud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pattern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 is clearly visible</a:t>
            </a:r>
          </a:p>
          <a:p>
            <a:pPr marL="755650" lvl="1" indent="-285750">
              <a:lnSpc>
                <a:spcPct val="120000"/>
              </a:lnSpc>
              <a:buFont typeface="Wingdings" pitchFamily="2" charset="2"/>
              <a:buChar char="à"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Heat load is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generated mainly by bunches at the tail of the trains</a:t>
            </a:r>
          </a:p>
          <a:p>
            <a:pPr marL="755650" lvl="1" indent="-285750">
              <a:lnSpc>
                <a:spcPct val="120000"/>
              </a:lnSpc>
              <a:buFont typeface="Wingdings" pitchFamily="2" charset="2"/>
              <a:buChar char="à"/>
              <a:defRPr/>
            </a:pPr>
            <a:endParaRPr lang="en-US" sz="1700" dirty="0">
              <a:solidFill>
                <a:schemeClr val="tx2"/>
              </a:solidFill>
              <a:sym typeface="Wingdings"/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defRPr/>
            </a:pPr>
            <a:endParaRPr lang="en-US" sz="1700" dirty="0">
              <a:solidFill>
                <a:schemeClr val="tx2"/>
              </a:solidFill>
              <a:sym typeface="Wingdings"/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defRPr/>
            </a:pPr>
            <a:endParaRPr lang="en-US" sz="1700" dirty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4E711-D0E7-3B4D-82F5-5EB799B4EEA0}"/>
              </a:ext>
            </a:extLst>
          </p:cNvPr>
          <p:cNvSpPr txBox="1"/>
          <p:nvPr/>
        </p:nvSpPr>
        <p:spPr>
          <a:xfrm>
            <a:off x="2171700" y="1575771"/>
            <a:ext cx="4972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 6.5 </a:t>
            </a:r>
            <a:r>
              <a:rPr lang="en-US" b="1" dirty="0" err="1"/>
              <a:t>TeV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725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9061" y="1061321"/>
            <a:ext cx="7952014" cy="411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Introduction and main observations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Comparison against beam energy loss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Heat load distribution along the machine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Effect of shutdown periods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Inferred 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SEY</a:t>
            </a:r>
            <a:r>
              <a:rPr lang="en-US" sz="2000" b="1" baseline="-250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max</a:t>
            </a:r>
            <a:endParaRPr lang="en-US" sz="2000" b="1" baseline="-25000" dirty="0">
              <a:solidFill>
                <a:schemeClr val="bg1">
                  <a:lumMod val="75000"/>
                </a:schemeClr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Observed dependence on the beam properties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Data from special instrumented cells</a:t>
            </a:r>
          </a:p>
          <a:p>
            <a:pPr marL="1200150" lvl="3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3431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ring</a:t>
            </a:r>
            <a:endParaRPr lang="en-GB" sz="2400" b="1" dirty="0">
              <a:solidFill>
                <a:schemeClr val="tx2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930CA9-B9DB-044C-9003-86A6F61E8D47}"/>
              </a:ext>
            </a:extLst>
          </p:cNvPr>
          <p:cNvGrpSpPr/>
          <p:nvPr/>
        </p:nvGrpSpPr>
        <p:grpSpPr>
          <a:xfrm>
            <a:off x="603459" y="1367790"/>
            <a:ext cx="3822282" cy="4343400"/>
            <a:chOff x="266700" y="1536700"/>
            <a:chExt cx="3822282" cy="4343400"/>
          </a:xfrm>
        </p:grpSpPr>
        <p:sp>
          <p:nvSpPr>
            <p:cNvPr id="3" name="Block Arc 2">
              <a:extLst>
                <a:ext uri="{FF2B5EF4-FFF2-40B4-BE49-F238E27FC236}">
                  <a16:creationId xmlns:a16="http://schemas.microsoft.com/office/drawing/2014/main" id="{471797C1-CA45-734D-8005-277146FAF818}"/>
                </a:ext>
              </a:extLst>
            </p:cNvPr>
            <p:cNvSpPr/>
            <p:nvPr/>
          </p:nvSpPr>
          <p:spPr>
            <a:xfrm>
              <a:off x="746301" y="1703400"/>
              <a:ext cx="2880000" cy="2880000"/>
            </a:xfrm>
            <a:prstGeom prst="blockArc">
              <a:avLst>
                <a:gd name="adj1" fmla="val 10815193"/>
                <a:gd name="adj2" fmla="val 13460803"/>
                <a:gd name="adj3" fmla="val 13589"/>
              </a:avLst>
            </a:prstGeom>
            <a:solidFill>
              <a:srgbClr val="0B2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02598755-0176-8E43-B32A-EE8603231302}"/>
                </a:ext>
              </a:extLst>
            </p:cNvPr>
            <p:cNvSpPr/>
            <p:nvPr/>
          </p:nvSpPr>
          <p:spPr>
            <a:xfrm>
              <a:off x="746301" y="170340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20BA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EB0FFAEF-BC5F-1A4C-B42C-4B832576FB35}"/>
                </a:ext>
              </a:extLst>
            </p:cNvPr>
            <p:cNvSpPr/>
            <p:nvPr/>
          </p:nvSpPr>
          <p:spPr>
            <a:xfrm rot="5400000">
              <a:off x="746301" y="1703400"/>
              <a:ext cx="2880000" cy="2880000"/>
            </a:xfrm>
            <a:prstGeom prst="blockArc">
              <a:avLst>
                <a:gd name="adj1" fmla="val 10800000"/>
                <a:gd name="adj2" fmla="val 13460803"/>
                <a:gd name="adj3" fmla="val 13589"/>
              </a:avLst>
            </a:prstGeom>
            <a:solidFill>
              <a:srgbClr val="40FE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68CE7874-6E47-DC43-86B4-7560BDFE50BC}"/>
                </a:ext>
              </a:extLst>
            </p:cNvPr>
            <p:cNvSpPr/>
            <p:nvPr/>
          </p:nvSpPr>
          <p:spPr>
            <a:xfrm rot="5400000">
              <a:off x="746301" y="170340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20BA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24951675-5CDF-3C4A-9D7F-AEA3E477AD9C}"/>
                </a:ext>
              </a:extLst>
            </p:cNvPr>
            <p:cNvSpPr/>
            <p:nvPr/>
          </p:nvSpPr>
          <p:spPr>
            <a:xfrm flipV="1">
              <a:off x="746301" y="1684350"/>
              <a:ext cx="2880000" cy="2880000"/>
            </a:xfrm>
            <a:prstGeom prst="blockArc">
              <a:avLst>
                <a:gd name="adj1" fmla="val 10860498"/>
                <a:gd name="adj2" fmla="val 13460803"/>
                <a:gd name="adj3" fmla="val 13589"/>
              </a:avLst>
            </a:prstGeom>
            <a:solidFill>
              <a:srgbClr val="FD6D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EAE71A39-3C53-774D-9AF8-F5F7FE9D024E}"/>
                </a:ext>
              </a:extLst>
            </p:cNvPr>
            <p:cNvSpPr/>
            <p:nvPr/>
          </p:nvSpPr>
          <p:spPr>
            <a:xfrm flipV="1">
              <a:off x="746301" y="168435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7F03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>
              <a:extLst>
                <a:ext uri="{FF2B5EF4-FFF2-40B4-BE49-F238E27FC236}">
                  <a16:creationId xmlns:a16="http://schemas.microsoft.com/office/drawing/2014/main" id="{CBAA7CB6-3419-2747-9A13-4243CFBB91B5}"/>
                </a:ext>
              </a:extLst>
            </p:cNvPr>
            <p:cNvSpPr/>
            <p:nvPr/>
          </p:nvSpPr>
          <p:spPr>
            <a:xfrm rot="16200000" flipV="1">
              <a:off x="746301" y="1684350"/>
              <a:ext cx="2880000" cy="2880000"/>
            </a:xfrm>
            <a:prstGeom prst="blockArc">
              <a:avLst>
                <a:gd name="adj1" fmla="val 10800000"/>
                <a:gd name="adj2" fmla="val 13460803"/>
                <a:gd name="adj3" fmla="val 13589"/>
              </a:avLst>
            </a:prstGeom>
            <a:solidFill>
              <a:srgbClr val="7F03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CDED02C5-5EA6-CC47-8461-A48F9EDE65F7}"/>
                </a:ext>
              </a:extLst>
            </p:cNvPr>
            <p:cNvSpPr/>
            <p:nvPr/>
          </p:nvSpPr>
          <p:spPr>
            <a:xfrm rot="16200000" flipV="1">
              <a:off x="746301" y="1684350"/>
              <a:ext cx="2880000" cy="2880000"/>
            </a:xfrm>
            <a:prstGeom prst="blockArc">
              <a:avLst>
                <a:gd name="adj1" fmla="val 13480863"/>
                <a:gd name="adj2" fmla="val 16165314"/>
                <a:gd name="adj3" fmla="val 13566"/>
              </a:avLst>
            </a:prstGeom>
            <a:solidFill>
              <a:srgbClr val="FEC4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8546C1-ACE0-1146-B26F-C8E6B043AFE7}"/>
                </a:ext>
              </a:extLst>
            </p:cNvPr>
            <p:cNvSpPr/>
            <p:nvPr/>
          </p:nvSpPr>
          <p:spPr>
            <a:xfrm>
              <a:off x="1024251" y="1968500"/>
              <a:ext cx="2324100" cy="2324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B001EA4-A041-9144-93EA-50C6BE11549B}"/>
                </a:ext>
              </a:extLst>
            </p:cNvPr>
            <p:cNvGrpSpPr/>
            <p:nvPr/>
          </p:nvGrpSpPr>
          <p:grpSpPr>
            <a:xfrm>
              <a:off x="1195713" y="4419600"/>
              <a:ext cx="2051709" cy="323165"/>
              <a:chOff x="1227463" y="4394200"/>
              <a:chExt cx="2051709" cy="32316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2A9FAF-63D8-EA48-989B-13FAAE64EF11}"/>
                  </a:ext>
                </a:extLst>
              </p:cNvPr>
              <p:cNvSpPr txBox="1"/>
              <p:nvPr/>
            </p:nvSpPr>
            <p:spPr>
              <a:xfrm>
                <a:off x="1227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S12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0E5540-398E-BD44-86E0-13BEF353F0A9}"/>
                  </a:ext>
                </a:extLst>
              </p:cNvPr>
              <p:cNvSpPr txBox="1"/>
              <p:nvPr/>
            </p:nvSpPr>
            <p:spPr>
              <a:xfrm>
                <a:off x="2751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S81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6A32955-0064-484F-B9F2-AE1E35686B4A}"/>
                </a:ext>
              </a:extLst>
            </p:cNvPr>
            <p:cNvGrpSpPr/>
            <p:nvPr/>
          </p:nvGrpSpPr>
          <p:grpSpPr>
            <a:xfrm>
              <a:off x="363863" y="3556000"/>
              <a:ext cx="3715409" cy="323165"/>
              <a:chOff x="363863" y="3530600"/>
              <a:chExt cx="3715409" cy="32316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D93845E-0E7B-6B4F-8BDB-715AC3FCF9F7}"/>
                  </a:ext>
                </a:extLst>
              </p:cNvPr>
              <p:cNvSpPr txBox="1"/>
              <p:nvPr/>
            </p:nvSpPr>
            <p:spPr>
              <a:xfrm>
                <a:off x="3638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S23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A769BE4-7A08-FC47-A14E-2C5E9E6495EF}"/>
                  </a:ext>
                </a:extLst>
              </p:cNvPr>
              <p:cNvSpPr txBox="1"/>
              <p:nvPr/>
            </p:nvSpPr>
            <p:spPr>
              <a:xfrm>
                <a:off x="35515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S78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3D4114E-3E9E-114B-B579-3542589C06A6}"/>
                </a:ext>
              </a:extLst>
            </p:cNvPr>
            <p:cNvGrpSpPr/>
            <p:nvPr/>
          </p:nvGrpSpPr>
          <p:grpSpPr>
            <a:xfrm>
              <a:off x="363863" y="2387600"/>
              <a:ext cx="3715409" cy="323165"/>
              <a:chOff x="363863" y="3530600"/>
              <a:chExt cx="3715409" cy="32316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64D074-774F-3741-B991-DA171F907F7C}"/>
                  </a:ext>
                </a:extLst>
              </p:cNvPr>
              <p:cNvSpPr txBox="1"/>
              <p:nvPr/>
            </p:nvSpPr>
            <p:spPr>
              <a:xfrm>
                <a:off x="3638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S34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43B1D83-BD5D-FC4C-9033-003B81A21BF6}"/>
                  </a:ext>
                </a:extLst>
              </p:cNvPr>
              <p:cNvSpPr txBox="1"/>
              <p:nvPr/>
            </p:nvSpPr>
            <p:spPr>
              <a:xfrm>
                <a:off x="3551563" y="35306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S67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1AE1875-56D7-FE4F-90AF-D1DC1D55E728}"/>
                </a:ext>
              </a:extLst>
            </p:cNvPr>
            <p:cNvGrpSpPr/>
            <p:nvPr/>
          </p:nvGrpSpPr>
          <p:grpSpPr>
            <a:xfrm>
              <a:off x="1195713" y="1536700"/>
              <a:ext cx="2051709" cy="323165"/>
              <a:chOff x="1227463" y="4394200"/>
              <a:chExt cx="2051709" cy="323165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D6B81DD-3F5F-B94B-8084-B73548105F9F}"/>
                  </a:ext>
                </a:extLst>
              </p:cNvPr>
              <p:cNvSpPr txBox="1"/>
              <p:nvPr/>
            </p:nvSpPr>
            <p:spPr>
              <a:xfrm>
                <a:off x="1227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S45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E8FED6B-0499-6F42-A855-3B320E9D4863}"/>
                  </a:ext>
                </a:extLst>
              </p:cNvPr>
              <p:cNvSpPr txBox="1"/>
              <p:nvPr/>
            </p:nvSpPr>
            <p:spPr>
              <a:xfrm>
                <a:off x="2751463" y="4394200"/>
                <a:ext cx="527709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S56</a:t>
                </a: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6D32394-3ADA-6544-B7D7-748E16A20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" y="4819650"/>
              <a:ext cx="3822282" cy="1060450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93101F68-6CB4-2048-A9D6-697D170A8349}"/>
              </a:ext>
            </a:extLst>
          </p:cNvPr>
          <p:cNvSpPr/>
          <p:nvPr/>
        </p:nvSpPr>
        <p:spPr>
          <a:xfrm>
            <a:off x="5056326" y="974529"/>
            <a:ext cx="3875964" cy="45588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The heat loads are </a:t>
            </a:r>
            <a:r>
              <a:rPr lang="en-US" sz="1700" b="1" dirty="0">
                <a:solidFill>
                  <a:srgbClr val="FF0000"/>
                </a:solidFill>
              </a:rPr>
              <a:t>distributed very unevenly</a:t>
            </a:r>
            <a:r>
              <a:rPr lang="en-US" sz="1700" dirty="0">
                <a:solidFill>
                  <a:schemeClr val="tx2"/>
                </a:solidFill>
              </a:rPr>
              <a:t> along the machine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It is possible to identify </a:t>
            </a:r>
            <a:r>
              <a:rPr lang="en-US" sz="1700" b="1" dirty="0">
                <a:solidFill>
                  <a:srgbClr val="FF0000"/>
                </a:solidFill>
              </a:rPr>
              <a:t>two families </a:t>
            </a:r>
          </a:p>
          <a:p>
            <a:pPr marL="755650" lvl="1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A group of </a:t>
            </a:r>
            <a:r>
              <a:rPr lang="en-US" sz="1700" b="1" dirty="0">
                <a:solidFill>
                  <a:srgbClr val="FF0000"/>
                </a:solidFill>
              </a:rPr>
              <a:t>high-load sectors </a:t>
            </a:r>
            <a:r>
              <a:rPr lang="en-US" sz="1700" dirty="0">
                <a:solidFill>
                  <a:schemeClr val="tx2"/>
                </a:solidFill>
              </a:rPr>
              <a:t>(including S12, S23, S78, S81)</a:t>
            </a:r>
          </a:p>
          <a:p>
            <a:pPr marL="755650" lvl="1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A group of </a:t>
            </a:r>
            <a:r>
              <a:rPr lang="en-US" sz="1700" b="1" dirty="0">
                <a:solidFill>
                  <a:srgbClr val="FF0000"/>
                </a:solidFill>
              </a:rPr>
              <a:t>low-load sectors </a:t>
            </a:r>
            <a:r>
              <a:rPr lang="en-US" sz="1700" dirty="0">
                <a:solidFill>
                  <a:schemeClr val="tx2"/>
                </a:solidFill>
              </a:rPr>
              <a:t>(including S34, S45, S56, S67)</a:t>
            </a:r>
          </a:p>
          <a:p>
            <a:pPr marL="2984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endParaRPr lang="en-US" sz="1700" dirty="0">
              <a:solidFill>
                <a:schemeClr val="tx2"/>
              </a:solidFill>
            </a:endParaRPr>
          </a:p>
          <a:p>
            <a:pPr marL="2984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High-load sectors are </a:t>
            </a:r>
            <a:r>
              <a:rPr lang="en-US" sz="1700" b="1" dirty="0">
                <a:solidFill>
                  <a:srgbClr val="FF0000"/>
                </a:solidFill>
              </a:rPr>
              <a:t>contiguous</a:t>
            </a:r>
          </a:p>
          <a:p>
            <a:pPr marL="2984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The </a:t>
            </a:r>
            <a:r>
              <a:rPr lang="en-US" sz="1700" b="1" dirty="0">
                <a:solidFill>
                  <a:srgbClr val="FF0000"/>
                </a:solidFill>
              </a:rPr>
              <a:t>machine is practically split </a:t>
            </a:r>
            <a:r>
              <a:rPr lang="en-US" sz="1700" dirty="0">
                <a:solidFill>
                  <a:schemeClr val="tx2"/>
                </a:solidFill>
              </a:rPr>
              <a:t>in a good and a bad part</a:t>
            </a:r>
          </a:p>
          <a:p>
            <a:pPr marL="755650" lvl="1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  <a:defRPr/>
            </a:pPr>
            <a:endParaRPr lang="en-US" sz="1700" dirty="0">
              <a:solidFill>
                <a:schemeClr val="tx2"/>
              </a:solidFill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endParaRPr lang="en-US" sz="500" dirty="0">
              <a:solidFill>
                <a:schemeClr val="tx2"/>
              </a:solidFill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endParaRPr lang="en-US" sz="1700" dirty="0">
              <a:solidFill>
                <a:schemeClr val="tx2"/>
              </a:solidFill>
            </a:endParaRP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defRPr/>
            </a:pPr>
            <a:endParaRPr lang="en-US" sz="1700" b="1" dirty="0">
              <a:solidFill>
                <a:srgbClr val="FF0000"/>
              </a:solidFill>
              <a:sym typeface="Wingding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6B1D2C-F9C9-FA42-B48B-38FF9950A26B}"/>
              </a:ext>
            </a:extLst>
          </p:cNvPr>
          <p:cNvCxnSpPr/>
          <p:nvPr/>
        </p:nvCxnSpPr>
        <p:spPr>
          <a:xfrm>
            <a:off x="651510" y="2960370"/>
            <a:ext cx="382905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6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4A0B5-28A3-3D48-8A95-5DBFCA5146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58"/>
          <a:stretch/>
        </p:blipFill>
        <p:spPr>
          <a:xfrm>
            <a:off x="612000" y="1498600"/>
            <a:ext cx="7920000" cy="521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60AA7-933F-C84D-B30B-A5B0369072CE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BB445B-1E7F-5C43-8B24-EBFCAD6740DA}"/>
              </a:ext>
            </a:extLst>
          </p:cNvPr>
          <p:cNvSpPr txBox="1"/>
          <p:nvPr/>
        </p:nvSpPr>
        <p:spPr>
          <a:xfrm>
            <a:off x="1104653" y="1689100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12 (high load)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0A0B2-32D9-D94B-BD58-52CDF9F5C9C2}"/>
              </a:ext>
            </a:extLst>
          </p:cNvPr>
          <p:cNvSpPr/>
          <p:nvPr/>
        </p:nvSpPr>
        <p:spPr>
          <a:xfrm>
            <a:off x="1280160" y="654489"/>
            <a:ext cx="7720710" cy="6992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Increase with respect to 50 ns is </a:t>
            </a:r>
            <a:r>
              <a:rPr lang="en-US" sz="1700" b="1" dirty="0">
                <a:solidFill>
                  <a:srgbClr val="FF0000"/>
                </a:solidFill>
              </a:rPr>
              <a:t>observed in all cells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Large </a:t>
            </a:r>
            <a:r>
              <a:rPr lang="en-US" sz="1700" b="1" dirty="0">
                <a:solidFill>
                  <a:srgbClr val="FF0000"/>
                </a:solidFill>
              </a:rPr>
              <a:t>differences</a:t>
            </a:r>
            <a:r>
              <a:rPr lang="en-US" sz="1700" dirty="0">
                <a:solidFill>
                  <a:schemeClr val="tx2"/>
                </a:solidFill>
              </a:rPr>
              <a:t> are present </a:t>
            </a:r>
            <a:r>
              <a:rPr lang="en-US" sz="1700" b="1" dirty="0">
                <a:solidFill>
                  <a:srgbClr val="FF0000"/>
                </a:solidFill>
              </a:rPr>
              <a:t>from cell to cell</a:t>
            </a:r>
          </a:p>
        </p:txBody>
      </p:sp>
    </p:spTree>
    <p:extLst>
      <p:ext uri="{BB962C8B-B14F-4D97-AF65-F5344CB8AC3E}">
        <p14:creationId xmlns:p14="http://schemas.microsoft.com/office/powerpoint/2010/main" val="1296556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9FF486-5457-9D45-AE93-FFA4D1A1D1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39"/>
          <a:stretch/>
        </p:blipFill>
        <p:spPr>
          <a:xfrm>
            <a:off x="612000" y="1458200"/>
            <a:ext cx="7920000" cy="525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21911B-794D-5343-AE73-0C3B8653CB94}"/>
              </a:ext>
            </a:extLst>
          </p:cNvPr>
          <p:cNvSpPr txBox="1"/>
          <p:nvPr/>
        </p:nvSpPr>
        <p:spPr>
          <a:xfrm>
            <a:off x="1104653" y="1689100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23 (high load)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3B8BA-C2AD-7644-AF99-6DBC51A890A1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98D80-54C4-D44B-BDC7-55FCB96A48C3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6C12A-1079-544F-BA69-F0A5D4E5986D}"/>
              </a:ext>
            </a:extLst>
          </p:cNvPr>
          <p:cNvSpPr/>
          <p:nvPr/>
        </p:nvSpPr>
        <p:spPr>
          <a:xfrm>
            <a:off x="1280160" y="654489"/>
            <a:ext cx="7720710" cy="6992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Increase with respect to 50 ns is </a:t>
            </a:r>
            <a:r>
              <a:rPr lang="en-US" sz="1700" b="1" dirty="0">
                <a:solidFill>
                  <a:srgbClr val="FF0000"/>
                </a:solidFill>
              </a:rPr>
              <a:t>observed in all cells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Large </a:t>
            </a:r>
            <a:r>
              <a:rPr lang="en-US" sz="1700" b="1" dirty="0">
                <a:solidFill>
                  <a:srgbClr val="FF0000"/>
                </a:solidFill>
              </a:rPr>
              <a:t>differences</a:t>
            </a:r>
            <a:r>
              <a:rPr lang="en-US" sz="1700" dirty="0">
                <a:solidFill>
                  <a:schemeClr val="tx2"/>
                </a:solidFill>
              </a:rPr>
              <a:t> are present </a:t>
            </a:r>
            <a:r>
              <a:rPr lang="en-US" sz="1700" b="1" dirty="0">
                <a:solidFill>
                  <a:srgbClr val="FF0000"/>
                </a:solidFill>
              </a:rPr>
              <a:t>from cell to cell</a:t>
            </a:r>
          </a:p>
        </p:txBody>
      </p:sp>
    </p:spTree>
    <p:extLst>
      <p:ext uri="{BB962C8B-B14F-4D97-AF65-F5344CB8AC3E}">
        <p14:creationId xmlns:p14="http://schemas.microsoft.com/office/powerpoint/2010/main" val="3075974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1BC22E-73EE-B547-9A77-096F8D19F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6"/>
          <a:stretch/>
        </p:blipFill>
        <p:spPr>
          <a:xfrm>
            <a:off x="612000" y="1476600"/>
            <a:ext cx="7920000" cy="523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1A8BBC-C7AE-9547-A17A-EE3F8988524F}"/>
              </a:ext>
            </a:extLst>
          </p:cNvPr>
          <p:cNvSpPr txBox="1"/>
          <p:nvPr/>
        </p:nvSpPr>
        <p:spPr>
          <a:xfrm>
            <a:off x="1104653" y="1689100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34 (low load)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7B831-E3BE-4043-95C9-D84174B8F3A9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EBA2A-0708-B042-BC31-FFC69EC9CB3B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C4F21B-117E-9548-AB09-14DDA604CC6E}"/>
              </a:ext>
            </a:extLst>
          </p:cNvPr>
          <p:cNvSpPr/>
          <p:nvPr/>
        </p:nvSpPr>
        <p:spPr>
          <a:xfrm>
            <a:off x="1280160" y="654489"/>
            <a:ext cx="7863840" cy="6992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For </a:t>
            </a:r>
            <a:r>
              <a:rPr lang="en-US" sz="1700" b="1" dirty="0">
                <a:solidFill>
                  <a:srgbClr val="FF0000"/>
                </a:solidFill>
              </a:rPr>
              <a:t>low-load sectors</a:t>
            </a:r>
            <a:r>
              <a:rPr lang="en-US" sz="1700" dirty="0">
                <a:solidFill>
                  <a:schemeClr val="tx2"/>
                </a:solidFill>
              </a:rPr>
              <a:t>, heat load per bunch is much more similar for  50 ns and 25 ns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A few outliers are present</a:t>
            </a:r>
            <a:endParaRPr lang="en-US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03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2DBFE1-CF96-484E-BFB4-C70A0068E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6"/>
          <a:stretch/>
        </p:blipFill>
        <p:spPr>
          <a:xfrm>
            <a:off x="612000" y="1476600"/>
            <a:ext cx="7920000" cy="523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81AE5C-C8E4-FB4E-9C98-7EC17A3D333A}"/>
              </a:ext>
            </a:extLst>
          </p:cNvPr>
          <p:cNvSpPr txBox="1"/>
          <p:nvPr/>
        </p:nvSpPr>
        <p:spPr>
          <a:xfrm>
            <a:off x="1104653" y="1689100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45 (low load)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CF64E-8695-1C4F-999E-15544EA03FA9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26AA7-F3CB-C049-BF30-A62F86EA6D95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39733-847E-E049-AB3E-485E0568B77C}"/>
              </a:ext>
            </a:extLst>
          </p:cNvPr>
          <p:cNvSpPr/>
          <p:nvPr/>
        </p:nvSpPr>
        <p:spPr>
          <a:xfrm>
            <a:off x="1280160" y="654489"/>
            <a:ext cx="7863840" cy="6992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For </a:t>
            </a:r>
            <a:r>
              <a:rPr lang="en-US" sz="1700" b="1" dirty="0">
                <a:solidFill>
                  <a:srgbClr val="FF0000"/>
                </a:solidFill>
              </a:rPr>
              <a:t>low-load sectors</a:t>
            </a:r>
            <a:r>
              <a:rPr lang="en-US" sz="1700" dirty="0">
                <a:solidFill>
                  <a:schemeClr val="tx2"/>
                </a:solidFill>
              </a:rPr>
              <a:t>, heat load per bunch is much more similar for  50 ns and 25 ns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A few outliers are present</a:t>
            </a:r>
            <a:endParaRPr lang="en-US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6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9061" y="1061321"/>
            <a:ext cx="7952014" cy="411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Introduction and main observations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Comparison against beam energy loss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Heat load distribution along the machine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Effect of shutdown periods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Inferred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SEY</a:t>
            </a:r>
            <a:r>
              <a:rPr lang="en-US" sz="2000" b="1" baseline="-25000" dirty="0" err="1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max</a:t>
            </a:r>
            <a:endParaRPr lang="en-US" sz="2000" b="1" baseline="-25000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Observed dependence on the beam properties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Data from special instrumented cells</a:t>
            </a:r>
          </a:p>
          <a:p>
            <a:pPr marL="1200150" lvl="3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36955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35083FE-1C7D-7E4A-A17C-52280C684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62"/>
          <a:stretch/>
        </p:blipFill>
        <p:spPr>
          <a:xfrm>
            <a:off x="612000" y="1487600"/>
            <a:ext cx="7920000" cy="522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596018-7178-4D4F-9E48-8BF8B39CFABD}"/>
              </a:ext>
            </a:extLst>
          </p:cNvPr>
          <p:cNvSpPr txBox="1"/>
          <p:nvPr/>
        </p:nvSpPr>
        <p:spPr>
          <a:xfrm>
            <a:off x="1104653" y="1689100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56 (low load)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64CDEE-95A6-C343-84C3-0BA2D3D8EC18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A6B52-4A34-E54A-9281-40532C91BDF3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48995-C627-6542-9C77-0E188132D11F}"/>
              </a:ext>
            </a:extLst>
          </p:cNvPr>
          <p:cNvSpPr/>
          <p:nvPr/>
        </p:nvSpPr>
        <p:spPr>
          <a:xfrm>
            <a:off x="1280160" y="654489"/>
            <a:ext cx="7863840" cy="6992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For </a:t>
            </a:r>
            <a:r>
              <a:rPr lang="en-US" sz="1700" b="1" dirty="0">
                <a:solidFill>
                  <a:srgbClr val="FF0000"/>
                </a:solidFill>
              </a:rPr>
              <a:t>low-load sectors</a:t>
            </a:r>
            <a:r>
              <a:rPr lang="en-US" sz="1700" dirty="0">
                <a:solidFill>
                  <a:schemeClr val="tx2"/>
                </a:solidFill>
              </a:rPr>
              <a:t>, heat load per bunch is much more similar for  50 ns and 25 ns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A few outliers are present</a:t>
            </a:r>
            <a:endParaRPr lang="en-US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80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D3D6DD9-EA7F-6C48-87BA-2F69A350A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7"/>
          <a:stretch/>
        </p:blipFill>
        <p:spPr>
          <a:xfrm>
            <a:off x="612000" y="1435100"/>
            <a:ext cx="7920000" cy="527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894D5D-98D8-C54D-AAD7-552F59730536}"/>
              </a:ext>
            </a:extLst>
          </p:cNvPr>
          <p:cNvSpPr txBox="1"/>
          <p:nvPr/>
        </p:nvSpPr>
        <p:spPr>
          <a:xfrm>
            <a:off x="1104653" y="1689100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67 (low load)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0B425-61CE-5441-8E21-2BFC7C97150C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74143-CA1F-754D-8DEE-7872B2161CF3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D9F053-AD4F-AE4C-A799-AE65C58D808C}"/>
              </a:ext>
            </a:extLst>
          </p:cNvPr>
          <p:cNvSpPr/>
          <p:nvPr/>
        </p:nvSpPr>
        <p:spPr>
          <a:xfrm>
            <a:off x="1280160" y="654489"/>
            <a:ext cx="7863840" cy="6992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For </a:t>
            </a:r>
            <a:r>
              <a:rPr lang="en-US" sz="1700" b="1" dirty="0">
                <a:solidFill>
                  <a:srgbClr val="FF0000"/>
                </a:solidFill>
              </a:rPr>
              <a:t>low-load sectors</a:t>
            </a:r>
            <a:r>
              <a:rPr lang="en-US" sz="1700" dirty="0">
                <a:solidFill>
                  <a:schemeClr val="tx2"/>
                </a:solidFill>
              </a:rPr>
              <a:t>, heat load per bunch is much more similar for  50 ns and 25 ns</a:t>
            </a:r>
          </a:p>
          <a:p>
            <a:pPr marL="2984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A few outliers are present</a:t>
            </a:r>
            <a:endParaRPr lang="en-US" sz="1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5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315517-F5D8-0448-9B53-A06E02158D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0"/>
          <a:stretch/>
        </p:blipFill>
        <p:spPr>
          <a:xfrm>
            <a:off x="612000" y="1465600"/>
            <a:ext cx="7920000" cy="524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D5A1B2-DDFF-664C-A87A-6664DA289837}"/>
              </a:ext>
            </a:extLst>
          </p:cNvPr>
          <p:cNvSpPr txBox="1"/>
          <p:nvPr/>
        </p:nvSpPr>
        <p:spPr>
          <a:xfrm>
            <a:off x="1104653" y="1689100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78 (high load)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00621-2E09-0940-9404-651B73B5583F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60F76-A51E-9F44-8AD0-7FAEE9BF05FD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42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5ED0387-8EAC-F04D-ABC6-95AC3DD8C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58"/>
          <a:stretch/>
        </p:blipFill>
        <p:spPr>
          <a:xfrm>
            <a:off x="612000" y="1498600"/>
            <a:ext cx="7920000" cy="521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8B3478-F690-644B-8582-A98B623CFA4F}"/>
              </a:ext>
            </a:extLst>
          </p:cNvPr>
          <p:cNvSpPr txBox="1"/>
          <p:nvPr/>
        </p:nvSpPr>
        <p:spPr>
          <a:xfrm>
            <a:off x="1104653" y="1689100"/>
            <a:ext cx="221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Sector 81 (high load)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899B0-6DDA-7B4D-936B-31ECA98683D7}"/>
              </a:ext>
            </a:extLst>
          </p:cNvPr>
          <p:cNvSpPr txBox="1"/>
          <p:nvPr/>
        </p:nvSpPr>
        <p:spPr>
          <a:xfrm>
            <a:off x="7505453" y="1676400"/>
            <a:ext cx="70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A63C3-B4D7-E744-B165-AC10F18EEE6B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Distribution along the machine: cell-by-cell observations</a:t>
            </a:r>
            <a:endParaRPr lang="en-GB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30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9061" y="1061321"/>
            <a:ext cx="7952014" cy="411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Introduction and main observations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Comparison against beam energy loss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Heat load distribution along the machine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Effect of shutdown periods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Inferred </a:t>
            </a:r>
            <a:r>
              <a:rPr lang="en-US" sz="2000" b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SEY</a:t>
            </a:r>
            <a:r>
              <a:rPr lang="en-US" sz="2000" b="1" baseline="-25000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max</a:t>
            </a:r>
            <a:endParaRPr lang="en-US" sz="2000" b="1" baseline="-25000" dirty="0">
              <a:solidFill>
                <a:schemeClr val="bg1">
                  <a:lumMod val="75000"/>
                </a:schemeClr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Observed dependence on the beam properties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Data from special instrumented cells</a:t>
            </a:r>
          </a:p>
          <a:p>
            <a:pPr marL="1200150" lvl="3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1241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hevron 10">
            <a:extLst>
              <a:ext uri="{FF2B5EF4-FFF2-40B4-BE49-F238E27FC236}">
                <a16:creationId xmlns:a16="http://schemas.microsoft.com/office/drawing/2014/main" id="{B955D620-B7B5-F948-A025-1463CEE7DACC}"/>
              </a:ext>
            </a:extLst>
          </p:cNvPr>
          <p:cNvSpPr/>
          <p:nvPr/>
        </p:nvSpPr>
        <p:spPr>
          <a:xfrm>
            <a:off x="1293395" y="843078"/>
            <a:ext cx="2664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 (50 ns)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AA7D7271-7B59-494A-84F3-04DE40578376}"/>
              </a:ext>
            </a:extLst>
          </p:cNvPr>
          <p:cNvSpPr/>
          <p:nvPr/>
        </p:nvSpPr>
        <p:spPr>
          <a:xfrm>
            <a:off x="3832321" y="843078"/>
            <a:ext cx="1260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LS1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31B2F3A3-6712-BF4C-B37A-E483F2AB2DF8}"/>
              </a:ext>
            </a:extLst>
          </p:cNvPr>
          <p:cNvSpPr/>
          <p:nvPr/>
        </p:nvSpPr>
        <p:spPr>
          <a:xfrm>
            <a:off x="4967247" y="843078"/>
            <a:ext cx="3204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 (25 ns)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D8208187-3402-BF44-B091-BE6BF8591206}"/>
              </a:ext>
            </a:extLst>
          </p:cNvPr>
          <p:cNvSpPr/>
          <p:nvPr/>
        </p:nvSpPr>
        <p:spPr>
          <a:xfrm>
            <a:off x="8046173" y="843078"/>
            <a:ext cx="1260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364600-4701-374E-8010-F239EC3F4DF1}"/>
              </a:ext>
            </a:extLst>
          </p:cNvPr>
          <p:cNvSpPr txBox="1"/>
          <p:nvPr/>
        </p:nvSpPr>
        <p:spPr>
          <a:xfrm>
            <a:off x="1197142" y="52725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6B5860-338C-E947-84FF-D9684D7955EA}"/>
              </a:ext>
            </a:extLst>
          </p:cNvPr>
          <p:cNvSpPr txBox="1"/>
          <p:nvPr/>
        </p:nvSpPr>
        <p:spPr>
          <a:xfrm>
            <a:off x="3755857" y="52725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F3F978-643A-7F4E-BB9B-C0E1F556CD3F}"/>
              </a:ext>
            </a:extLst>
          </p:cNvPr>
          <p:cNvSpPr txBox="1"/>
          <p:nvPr/>
        </p:nvSpPr>
        <p:spPr>
          <a:xfrm>
            <a:off x="4902867" y="527250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EC782-66A5-F243-B302-986CDAB7110C}"/>
              </a:ext>
            </a:extLst>
          </p:cNvPr>
          <p:cNvSpPr txBox="1"/>
          <p:nvPr/>
        </p:nvSpPr>
        <p:spPr>
          <a:xfrm>
            <a:off x="7958889" y="52725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ABE87-0E28-294E-8895-F18601F02072}"/>
              </a:ext>
            </a:extLst>
          </p:cNvPr>
          <p:cNvCxnSpPr>
            <a:cxnSpLocks/>
          </p:cNvCxnSpPr>
          <p:nvPr/>
        </p:nvCxnSpPr>
        <p:spPr>
          <a:xfrm>
            <a:off x="7613984" y="527251"/>
            <a:ext cx="0" cy="9625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2AD9995-D8FE-D642-8B39-A457E29367CC}"/>
              </a:ext>
            </a:extLst>
          </p:cNvPr>
          <p:cNvSpPr txBox="1"/>
          <p:nvPr/>
        </p:nvSpPr>
        <p:spPr>
          <a:xfrm>
            <a:off x="7167211" y="1396331"/>
            <a:ext cx="848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206E432D-B6D0-0148-8810-41BF65571AE1}"/>
              </a:ext>
            </a:extLst>
          </p:cNvPr>
          <p:cNvSpPr/>
          <p:nvPr/>
        </p:nvSpPr>
        <p:spPr>
          <a:xfrm>
            <a:off x="3464021" y="843078"/>
            <a:ext cx="422179" cy="406067"/>
          </a:xfrm>
          <a:prstGeom prst="chevron">
            <a:avLst/>
          </a:prstGeom>
          <a:solidFill>
            <a:srgbClr val="FF0000">
              <a:alpha val="54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ED7B5B-8FF1-284E-8E92-FD151F36CDEC}"/>
              </a:ext>
            </a:extLst>
          </p:cNvPr>
          <p:cNvSpPr txBox="1"/>
          <p:nvPr/>
        </p:nvSpPr>
        <p:spPr>
          <a:xfrm>
            <a:off x="3640821" y="1437494"/>
            <a:ext cx="3167717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period 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25 ns beams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FC91C9-A841-2F44-A84F-AED0BA4DC751}"/>
              </a:ext>
            </a:extLst>
          </p:cNvPr>
          <p:cNvCxnSpPr>
            <a:cxnSpLocks/>
          </p:cNvCxnSpPr>
          <p:nvPr/>
        </p:nvCxnSpPr>
        <p:spPr>
          <a:xfrm>
            <a:off x="3634284" y="1182899"/>
            <a:ext cx="0" cy="800841"/>
          </a:xfrm>
          <a:prstGeom prst="line">
            <a:avLst/>
          </a:prstGeom>
          <a:ln w="12700"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CA806C-0F15-E34A-990D-4C4F5E29AF40}"/>
              </a:ext>
            </a:extLst>
          </p:cNvPr>
          <p:cNvGrpSpPr>
            <a:grpSpLocks noChangeAspect="1"/>
          </p:cNvGrpSpPr>
          <p:nvPr/>
        </p:nvGrpSpPr>
        <p:grpSpPr>
          <a:xfrm>
            <a:off x="-331153" y="3226736"/>
            <a:ext cx="9450954" cy="3215549"/>
            <a:chOff x="-87545" y="3403600"/>
            <a:chExt cx="9207346" cy="3132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8A2267-6058-C44C-B85D-AE1B339EC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0" r="30666" b="35278"/>
            <a:stretch/>
          </p:blipFill>
          <p:spPr>
            <a:xfrm>
              <a:off x="4370894" y="3420532"/>
              <a:ext cx="4670320" cy="28955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69684B6-CA2B-AC42-B888-3D898589E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35" r="29500" b="34941"/>
            <a:stretch/>
          </p:blipFill>
          <p:spPr>
            <a:xfrm>
              <a:off x="-87545" y="3403600"/>
              <a:ext cx="4748907" cy="29294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137AD8-F04A-704B-898B-65F79DF529F1}"/>
                </a:ext>
              </a:extLst>
            </p:cNvPr>
            <p:cNvSpPr txBox="1"/>
            <p:nvPr/>
          </p:nvSpPr>
          <p:spPr>
            <a:xfrm>
              <a:off x="769815" y="3571498"/>
              <a:ext cx="1130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Before LS1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3B753E-7662-3C42-888E-BEF1ABD1FFEC}"/>
                </a:ext>
              </a:extLst>
            </p:cNvPr>
            <p:cNvSpPr txBox="1"/>
            <p:nvPr/>
          </p:nvSpPr>
          <p:spPr>
            <a:xfrm>
              <a:off x="5207650" y="3571498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After LS1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D8574B3-E660-4544-9325-9F17115D7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952" r="29500" b="2352"/>
            <a:stretch/>
          </p:blipFill>
          <p:spPr>
            <a:xfrm>
              <a:off x="-87545" y="6349998"/>
              <a:ext cx="4748907" cy="18626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2BC904B-C11E-004C-A319-9E3D15642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952" r="29500" b="2352"/>
            <a:stretch/>
          </p:blipFill>
          <p:spPr>
            <a:xfrm>
              <a:off x="4370894" y="6349998"/>
              <a:ext cx="4748907" cy="18626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BE1040-A232-4F4B-AC02-CD140B413CF8}"/>
                </a:ext>
              </a:extLst>
            </p:cNvPr>
            <p:cNvSpPr/>
            <p:nvPr/>
          </p:nvSpPr>
          <p:spPr>
            <a:xfrm>
              <a:off x="270933" y="6163733"/>
              <a:ext cx="237067" cy="28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06A971-9B04-8746-B451-D7D317627F77}"/>
                </a:ext>
              </a:extLst>
            </p:cNvPr>
            <p:cNvSpPr/>
            <p:nvPr/>
          </p:nvSpPr>
          <p:spPr>
            <a:xfrm>
              <a:off x="4762067" y="6218161"/>
              <a:ext cx="237067" cy="28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1C4E0C8-6E30-0C46-8B78-67CEB48AB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66" t="35834" r="2500" b="31358"/>
            <a:stretch/>
          </p:blipFill>
          <p:spPr>
            <a:xfrm>
              <a:off x="3786510" y="5025486"/>
              <a:ext cx="855828" cy="1484750"/>
            </a:xfrm>
            <a:prstGeom prst="rect">
              <a:avLst/>
            </a:prstGeom>
          </p:spPr>
        </p:pic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C733A59C-89D8-3346-A2DB-F8EDA11DC813}"/>
              </a:ext>
            </a:extLst>
          </p:cNvPr>
          <p:cNvSpPr txBox="1"/>
          <p:nvPr/>
        </p:nvSpPr>
        <p:spPr>
          <a:xfrm>
            <a:off x="149822" y="2219592"/>
            <a:ext cx="8905278" cy="77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20000"/>
              </a:lnSpc>
              <a:buFont typeface="Arial" charset="0"/>
              <a:buChar char="•"/>
              <a:defRPr sz="1600">
                <a:solidFill>
                  <a:schemeClr val="tx2"/>
                </a:solidFill>
                <a:latin typeface="Calibri" pitchFamily="34" charset="0"/>
              </a:defRPr>
            </a:lvl1pPr>
            <a:lvl2pPr marL="742950" lvl="1" indent="-285750">
              <a:lnSpc>
                <a:spcPct val="120000"/>
              </a:lnSpc>
              <a:buFont typeface="Arial" charset="0"/>
              <a:buChar char="•"/>
              <a:defRPr sz="2000"/>
            </a:lvl2pPr>
          </a:lstStyle>
          <a:p>
            <a:pPr marL="0" indent="0">
              <a:spcAft>
                <a:spcPts val="600"/>
              </a:spcAft>
              <a:buNone/>
            </a:pPr>
            <a:r>
              <a:rPr lang="en-US" sz="1700" dirty="0">
                <a:cs typeface="Calibri" panose="020F0502020204030204" pitchFamily="34" charset="0"/>
              </a:rPr>
              <a:t>A test </a:t>
            </a:r>
            <a:r>
              <a:rPr lang="en-US" sz="1700" b="1" dirty="0">
                <a:solidFill>
                  <a:srgbClr val="FF0000"/>
                </a:solidFill>
                <a:cs typeface="Calibri" panose="020F0502020204030204" pitchFamily="34" charset="0"/>
              </a:rPr>
              <a:t>period with 25 ns beams took place in 2012, </a:t>
            </a:r>
            <a:r>
              <a:rPr lang="en-US" sz="1700" dirty="0">
                <a:solidFill>
                  <a:schemeClr val="tx2"/>
                </a:solidFill>
                <a:cs typeface="Calibri" panose="020F0502020204030204" pitchFamily="34" charset="0"/>
                <a:sym typeface="Wingdings" pitchFamily="2" charset="2"/>
              </a:rPr>
              <a:t>data can be directly compared against Run 2 </a:t>
            </a:r>
          </a:p>
          <a:p>
            <a:pPr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à"/>
            </a:pPr>
            <a:r>
              <a:rPr lang="en-US" sz="1700" b="1" dirty="0">
                <a:solidFill>
                  <a:srgbClr val="FF0000"/>
                </a:solidFill>
                <a:cs typeface="Calibri" panose="020F0502020204030204" pitchFamily="34" charset="0"/>
                <a:sym typeface="Wingdings" pitchFamily="2" charset="2"/>
              </a:rPr>
              <a:t>Heat load differences appeared only after LS1</a:t>
            </a:r>
            <a:r>
              <a:rPr lang="en-US" sz="1700" dirty="0">
                <a:solidFill>
                  <a:schemeClr val="tx2"/>
                </a:solidFill>
                <a:cs typeface="Calibri" panose="020F0502020204030204" pitchFamily="34" charset="0"/>
                <a:sym typeface="Wingdings" pitchFamily="2" charset="2"/>
              </a:rPr>
              <a:t> (in which all sectors warmed up and vented)!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3D2C7D-2AC7-D94B-9528-398F91196454}"/>
              </a:ext>
            </a:extLst>
          </p:cNvPr>
          <p:cNvSpPr txBox="1"/>
          <p:nvPr/>
        </p:nvSpPr>
        <p:spPr>
          <a:xfrm>
            <a:off x="584867" y="4795518"/>
            <a:ext cx="2107533" cy="61555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Differences</a:t>
            </a:r>
            <a:r>
              <a:rPr lang="en-US" sz="1700" dirty="0">
                <a:solidFill>
                  <a:schemeClr val="tx2"/>
                </a:solidFill>
              </a:rPr>
              <a:t> were not present in 2012!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473BA70-99BA-6448-B3C0-95E7E30BE197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692400" y="5103295"/>
            <a:ext cx="622300" cy="4542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175263E-EDBA-4641-A136-6563725042D9}"/>
              </a:ext>
            </a:extLst>
          </p:cNvPr>
          <p:cNvSpPr txBox="1"/>
          <p:nvPr/>
        </p:nvSpPr>
        <p:spPr>
          <a:xfrm>
            <a:off x="7226301" y="4287518"/>
            <a:ext cx="1803399" cy="113877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</a:rPr>
              <a:t>In the high load sectors, loads are </a:t>
            </a:r>
            <a:r>
              <a:rPr lang="en-US" sz="1700" b="1" dirty="0">
                <a:solidFill>
                  <a:srgbClr val="FF0000"/>
                </a:solidFill>
              </a:rPr>
              <a:t>4 times larger than before LS1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6E97118-AED1-0A45-AB33-2FDF9969621D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6769100" y="4856905"/>
            <a:ext cx="457201" cy="4847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7">
            <a:extLst>
              <a:ext uri="{FF2B5EF4-FFF2-40B4-BE49-F238E27FC236}">
                <a16:creationId xmlns:a16="http://schemas.microsoft.com/office/drawing/2014/main" id="{CBA9EBE4-420B-214B-9B13-086497B242E9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Were the heat load differences always present?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D4464-B4A4-9343-9031-C8F74B9BA15F}"/>
              </a:ext>
            </a:extLst>
          </p:cNvPr>
          <p:cNvSpPr/>
          <p:nvPr/>
        </p:nvSpPr>
        <p:spPr>
          <a:xfrm>
            <a:off x="3794760" y="742950"/>
            <a:ext cx="1360170" cy="58293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36" grpId="0" animBg="1"/>
      <p:bldP spid="3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5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Can a thermal cycle change the situation?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168097" y="621101"/>
            <a:ext cx="7838478" cy="1824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20000"/>
              </a:lnSpc>
              <a:buFont typeface="Arial" charset="0"/>
              <a:buChar char="•"/>
              <a:defRPr sz="1600">
                <a:solidFill>
                  <a:schemeClr val="tx2"/>
                </a:solidFill>
                <a:latin typeface="Calibri" pitchFamily="34" charset="0"/>
              </a:defRPr>
            </a:lvl1pPr>
            <a:lvl2pPr marL="742950" lvl="1" indent="-285750">
              <a:lnSpc>
                <a:spcPct val="120000"/>
              </a:lnSpc>
              <a:buFont typeface="Arial" charset="0"/>
              <a:buChar char="•"/>
              <a:defRPr sz="2000"/>
            </a:lvl2pPr>
          </a:lstStyle>
          <a:p>
            <a:r>
              <a:rPr lang="en-US" sz="1800" dirty="0"/>
              <a:t>In the </a:t>
            </a:r>
            <a:r>
              <a:rPr lang="en-US" sz="1800" b="1" dirty="0">
                <a:solidFill>
                  <a:srgbClr val="FF0000"/>
                </a:solidFill>
              </a:rPr>
              <a:t>2016-17 winter shutdown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FF0000"/>
                </a:solidFill>
              </a:rPr>
              <a:t>Sector 12 </a:t>
            </a:r>
            <a:r>
              <a:rPr lang="en-US" sz="1800" dirty="0"/>
              <a:t>had to be</a:t>
            </a:r>
            <a:r>
              <a:rPr lang="en-US" sz="1800" b="1" dirty="0">
                <a:solidFill>
                  <a:srgbClr val="FF0000"/>
                </a:solidFill>
              </a:rPr>
              <a:t> warmed-up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rgbClr val="FF0000"/>
                </a:solidFill>
              </a:rPr>
              <a:t>vented</a:t>
            </a:r>
            <a:r>
              <a:rPr lang="en-US" sz="1800" dirty="0"/>
              <a:t> to replace a faulty main magnet </a:t>
            </a:r>
            <a:endParaRPr lang="en-US" sz="1800" dirty="0">
              <a:solidFill>
                <a:schemeClr val="tx2"/>
              </a:solidFill>
              <a:sym typeface="Wingdings"/>
            </a:endParaRPr>
          </a:p>
          <a:p>
            <a:endParaRPr lang="en-US" sz="500" dirty="0">
              <a:sym typeface="Wingdings"/>
            </a:endParaRPr>
          </a:p>
          <a:p>
            <a:r>
              <a:rPr lang="en-US" sz="1800" dirty="0">
                <a:sym typeface="Wingdings"/>
              </a:rPr>
              <a:t>Situation </a:t>
            </a:r>
            <a:r>
              <a:rPr lang="en-US" sz="1800" b="1" dirty="0">
                <a:solidFill>
                  <a:srgbClr val="FF0000"/>
                </a:solidFill>
                <a:sym typeface="Wingdings"/>
              </a:rPr>
              <a:t>right after the the cool-down</a:t>
            </a:r>
            <a:r>
              <a:rPr lang="en-US" sz="1800" dirty="0">
                <a:sym typeface="Wingdings"/>
              </a:rPr>
              <a:t>, before conditioning:</a:t>
            </a:r>
            <a:endParaRPr lang="en-US" sz="1800" dirty="0">
              <a:solidFill>
                <a:schemeClr val="tx2"/>
              </a:solidFill>
              <a:sym typeface="Wingdings"/>
            </a:endParaRPr>
          </a:p>
          <a:p>
            <a:pPr lvl="1">
              <a:buClr>
                <a:schemeClr val="tx2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2"/>
                </a:solidFill>
              </a:rPr>
              <a:t>Large </a:t>
            </a:r>
            <a:r>
              <a:rPr lang="en-US" sz="1800" b="1" dirty="0">
                <a:solidFill>
                  <a:srgbClr val="FF0000"/>
                </a:solidFill>
              </a:rPr>
              <a:t>deconditioning observed in S12 </a:t>
            </a:r>
            <a:r>
              <a:rPr lang="en-US" sz="1800" dirty="0">
                <a:solidFill>
                  <a:schemeClr val="tx2"/>
                </a:solidFill>
              </a:rPr>
              <a:t>(as expected)</a:t>
            </a:r>
          </a:p>
          <a:p>
            <a:pPr lvl="1">
              <a:buClr>
                <a:schemeClr val="tx2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2"/>
                </a:solidFill>
                <a:sym typeface="Wingdings"/>
              </a:rPr>
              <a:t>Conditioning of other sectors (which stayed cold) was basically preserved</a:t>
            </a:r>
            <a:endParaRPr lang="en-US" sz="1400" dirty="0">
              <a:solidFill>
                <a:schemeClr val="tx2"/>
              </a:solidFill>
              <a:sym typeface="Wingding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0355" y="2759460"/>
            <a:ext cx="8743950" cy="3372666"/>
            <a:chOff x="247650" y="1609401"/>
            <a:chExt cx="8743950" cy="33726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84" t="6374" r="8084" b="47975"/>
            <a:stretch/>
          </p:blipFill>
          <p:spPr>
            <a:xfrm>
              <a:off x="247650" y="1609401"/>
              <a:ext cx="8743950" cy="33726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420927" y="1907881"/>
              <a:ext cx="1386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7F7FFF"/>
                  </a:solidFill>
                  <a:latin typeface="Arial" charset="0"/>
                  <a:ea typeface="Arial" charset="0"/>
                  <a:cs typeface="Arial" charset="0"/>
                </a:rPr>
                <a:t>2016 (end)</a:t>
              </a:r>
            </a:p>
            <a:p>
              <a:pPr algn="r"/>
              <a:r>
                <a:rPr lang="en-US" sz="1600" b="1" dirty="0">
                  <a:solidFill>
                    <a:srgbClr val="FF7F7F"/>
                  </a:solidFill>
                  <a:latin typeface="Arial" charset="0"/>
                  <a:ea typeface="Arial" charset="0"/>
                  <a:cs typeface="Arial" charset="0"/>
                </a:rPr>
                <a:t>2017 (before scrubbing)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7529010" y="2683350"/>
              <a:ext cx="12786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(450 GeV)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1418897" y="3782900"/>
            <a:ext cx="0" cy="108011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16200000">
            <a:off x="1029047" y="4161999"/>
            <a:ext cx="1063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Vented</a:t>
            </a:r>
          </a:p>
        </p:txBody>
      </p:sp>
    </p:spTree>
    <p:extLst>
      <p:ext uri="{BB962C8B-B14F-4D97-AF65-F5344CB8AC3E}">
        <p14:creationId xmlns:p14="http://schemas.microsoft.com/office/powerpoint/2010/main" val="9735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472" y="1427748"/>
            <a:ext cx="3755406" cy="5282594"/>
            <a:chOff x="123984" y="1191330"/>
            <a:chExt cx="4071733" cy="57275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984" y="1443789"/>
              <a:ext cx="4071733" cy="547510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42338" y="1191330"/>
              <a:ext cx="3900543" cy="333702"/>
              <a:chOff x="142338" y="1191330"/>
              <a:chExt cx="3900543" cy="33370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2338" y="1191330"/>
                <a:ext cx="1224098" cy="333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Nb</a:t>
                </a:r>
                <a:r>
                  <a:rPr lang="en-US" sz="1400" b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inj.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898899" y="1191330"/>
                <a:ext cx="431604" cy="3077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72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30269" y="1191330"/>
                <a:ext cx="442024" cy="3077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144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761637" y="1191330"/>
                <a:ext cx="830677" cy="30777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144/288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94225" y="1191330"/>
                <a:ext cx="1448656" cy="307777"/>
              </a:xfrm>
              <a:prstGeom prst="rect">
                <a:avLst/>
              </a:prstGeom>
              <a:solidFill>
                <a:srgbClr val="548235">
                  <a:alpha val="72941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288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191000" y="1245728"/>
            <a:ext cx="4686300" cy="210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Courier New" charset="0"/>
              <a:buChar char="o"/>
            </a:pPr>
            <a:endParaRPr lang="en-US" sz="8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Courier New" charset="0"/>
              <a:buChar char="o"/>
            </a:pP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Evident conditioning observed over </a:t>
            </a: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first 4 d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Courier New" charset="0"/>
              <a:buChar char="o"/>
            </a:pP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On day 4 heat load similar to end-2016 </a:t>
            </a: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were reached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Courier New" charset="0"/>
              <a:buChar char="o"/>
            </a:pP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No evolution observed thereafter </a:t>
            </a: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(important info for planning future scrubbing runs)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Courier New" charset="0"/>
              <a:buChar char="o"/>
            </a:pP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Impossible to get back to 2012 levels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548" y="3259890"/>
            <a:ext cx="658332" cy="13956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Arc heat loads during the 2017 scrubbing run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5613" y="606383"/>
            <a:ext cx="7863857" cy="699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Seven days of </a:t>
            </a: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scrubbing</a:t>
            </a: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were allocated at the beginning of 2017 </a:t>
            </a: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re-condition Sector 12</a:t>
            </a:r>
            <a:endParaRPr lang="en-US" sz="17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19500" y="5207000"/>
            <a:ext cx="7747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81400" y="4940300"/>
            <a:ext cx="88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S12-2016</a:t>
            </a:r>
            <a:endParaRPr lang="en-US" sz="1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632200" y="5638800"/>
            <a:ext cx="7747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1400" y="5168900"/>
            <a:ext cx="95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</a:p>
          <a:p>
            <a:r>
              <a:rPr lang="en-US" sz="1400" dirty="0"/>
              <a:t>S12-2012</a:t>
            </a:r>
          </a:p>
        </p:txBody>
      </p:sp>
    </p:spTree>
    <p:extLst>
      <p:ext uri="{BB962C8B-B14F-4D97-AF65-F5344CB8AC3E}">
        <p14:creationId xmlns:p14="http://schemas.microsoft.com/office/powerpoint/2010/main" val="3086798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Cell-by-cell analysis at 450 GeV: S12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9"/>
          <a:stretch/>
        </p:blipFill>
        <p:spPr>
          <a:xfrm>
            <a:off x="252000" y="1151052"/>
            <a:ext cx="8640000" cy="5706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062" y="1363579"/>
            <a:ext cx="3700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72F3"/>
                </a:solidFill>
                <a:latin typeface="Arial" charset="0"/>
                <a:ea typeface="Arial" charset="0"/>
                <a:cs typeface="Arial" charset="0"/>
              </a:rPr>
              <a:t>End 2016   </a:t>
            </a:r>
            <a:r>
              <a:rPr lang="en-US" sz="1400" b="1" dirty="0">
                <a:solidFill>
                  <a:srgbClr val="FF7F7F"/>
                </a:solidFill>
                <a:latin typeface="Arial" charset="0"/>
                <a:ea typeface="Arial" charset="0"/>
                <a:cs typeface="Arial" charset="0"/>
              </a:rPr>
              <a:t>2017 </a:t>
            </a:r>
            <a:r>
              <a:rPr lang="mr-IN" sz="1400" b="1" dirty="0">
                <a:solidFill>
                  <a:srgbClr val="FF7F7F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400" b="1" dirty="0">
                <a:solidFill>
                  <a:srgbClr val="FF7F7F"/>
                </a:solidFill>
                <a:latin typeface="Arial" charset="0"/>
                <a:ea typeface="Arial" charset="0"/>
                <a:cs typeface="Arial" charset="0"/>
              </a:rPr>
              <a:t> beginning of scrubbing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5031" y="529663"/>
            <a:ext cx="79889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Particularly interesting to look at cell-by-cell behavior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Heat load </a:t>
            </a:r>
            <a:r>
              <a:rPr lang="en-US" b="1" dirty="0">
                <a:solidFill>
                  <a:srgbClr val="FF0000"/>
                </a:solidFill>
              </a:rPr>
              <a:t>increase observed on all cells</a:t>
            </a:r>
          </a:p>
        </p:txBody>
      </p:sp>
    </p:spTree>
    <p:extLst>
      <p:ext uri="{BB962C8B-B14F-4D97-AF65-F5344CB8AC3E}">
        <p14:creationId xmlns:p14="http://schemas.microsoft.com/office/powerpoint/2010/main" val="3655263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90"/>
          <a:stretch/>
        </p:blipFill>
        <p:spPr>
          <a:xfrm>
            <a:off x="252000" y="1122946"/>
            <a:ext cx="8640000" cy="5735053"/>
          </a:xfrm>
          <a:prstGeom prst="rect">
            <a:avLst/>
          </a:prstGeom>
        </p:spPr>
      </p:pic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Cell-by-cell analysis at </a:t>
            </a:r>
            <a:r>
              <a:rPr lang="nl-NL" sz="2400" b="1" dirty="0">
                <a:solidFill>
                  <a:schemeClr val="tx2"/>
                </a:solidFill>
                <a:latin typeface="Calibri" pitchFamily="34" charset="0"/>
              </a:rPr>
              <a:t>450 </a:t>
            </a:r>
            <a:r>
              <a:rPr lang="nl-NL" sz="2400" b="1" dirty="0" err="1">
                <a:solidFill>
                  <a:schemeClr val="tx2"/>
                </a:solidFill>
                <a:latin typeface="Calibri" pitchFamily="34" charset="0"/>
              </a:rPr>
              <a:t>GeV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: S12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062" y="1363579"/>
            <a:ext cx="3214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272F3"/>
                </a:solidFill>
                <a:latin typeface="Arial" charset="0"/>
                <a:ea typeface="Arial" charset="0"/>
                <a:cs typeface="Arial" charset="0"/>
              </a:rPr>
              <a:t>End 2016   </a:t>
            </a:r>
            <a:r>
              <a:rPr lang="en-US" sz="1400" b="1" dirty="0">
                <a:solidFill>
                  <a:srgbClr val="FF7F7F"/>
                </a:solidFill>
                <a:latin typeface="Arial" charset="0"/>
                <a:ea typeface="Arial" charset="0"/>
                <a:cs typeface="Arial" charset="0"/>
              </a:rPr>
              <a:t>2017 </a:t>
            </a:r>
            <a:r>
              <a:rPr lang="mr-IN" sz="1400" b="1" dirty="0">
                <a:solidFill>
                  <a:srgbClr val="FF7F7F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400" b="1" dirty="0">
                <a:solidFill>
                  <a:srgbClr val="FF7F7F"/>
                </a:solidFill>
                <a:latin typeface="Arial" charset="0"/>
                <a:ea typeface="Arial" charset="0"/>
                <a:cs typeface="Arial" charset="0"/>
              </a:rPr>
              <a:t> end of scrubbing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5031" y="513898"/>
            <a:ext cx="79889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Situation at the end of scrubbing run was practically </a:t>
            </a:r>
            <a:r>
              <a:rPr lang="en-US" b="1" dirty="0">
                <a:solidFill>
                  <a:srgbClr val="FF0000"/>
                </a:solidFill>
              </a:rPr>
              <a:t>identical to end-2016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/>
                </a:solidFill>
                <a:sym typeface="Wingdings"/>
              </a:rPr>
              <a:t> </a:t>
            </a:r>
            <a:r>
              <a:rPr lang="en-US" b="1" dirty="0">
                <a:solidFill>
                  <a:srgbClr val="FF0000"/>
                </a:solidFill>
              </a:rPr>
              <a:t>Effect of LS1 is somehow more permanent than effect of 2016-17 venting</a:t>
            </a:r>
          </a:p>
        </p:txBody>
      </p:sp>
    </p:spTree>
    <p:extLst>
      <p:ext uri="{BB962C8B-B14F-4D97-AF65-F5344CB8AC3E}">
        <p14:creationId xmlns:p14="http://schemas.microsoft.com/office/powerpoint/2010/main" val="168564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Large Hadron Collider (LHC)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191986" y="589834"/>
            <a:ext cx="7952014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</a:pP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27-km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 proton (and ion) collider:</a:t>
            </a: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Energy: 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injection at 450 GeV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/>
              </a:rPr>
              <a:t> collisions at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7 </a:t>
            </a:r>
            <a:r>
              <a:rPr lang="en-US" sz="1700" dirty="0" err="1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TeV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 (6.5 </a:t>
            </a:r>
            <a:r>
              <a:rPr lang="en-US" sz="1700" dirty="0" err="1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TeV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 achieved)</a:t>
            </a:r>
            <a:endParaRPr lang="en-US" sz="1700" dirty="0">
              <a:solidFill>
                <a:schemeClr val="tx2"/>
              </a:solidFill>
              <a:latin typeface="Calibri" pitchFamily="34" charset="0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Beam intensity:</a:t>
            </a:r>
            <a:r>
              <a:rPr lang="en-US" sz="1700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2800 bunches (2556 achieved), 1.1e11p/bunch, 25 ns </a:t>
            </a: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Luminosity: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 L = 1e34 cm</a:t>
            </a:r>
            <a:r>
              <a:rPr lang="en-US" sz="1700" baseline="300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-2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s</a:t>
            </a:r>
            <a:r>
              <a:rPr lang="en-US" sz="1700" baseline="300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-1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 (L = 2.0e34 cm</a:t>
            </a:r>
            <a:r>
              <a:rPr lang="en-US" sz="1700" baseline="300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-2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s</a:t>
            </a:r>
            <a:r>
              <a:rPr lang="en-US" sz="1700" baseline="300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-1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achieved)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02322" y="2002657"/>
            <a:ext cx="7403124" cy="4504880"/>
            <a:chOff x="384188" y="1304764"/>
            <a:chExt cx="8460940" cy="5148572"/>
          </a:xfrm>
        </p:grpSpPr>
        <p:pic>
          <p:nvPicPr>
            <p:cNvPr id="31746" name="Picture 2" descr="https://news.slac.stanford.edu/sites/default/files/images/image/cern-lhc-aeria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2" b="8902"/>
            <a:stretch/>
          </p:blipFill>
          <p:spPr bwMode="auto">
            <a:xfrm>
              <a:off x="384188" y="1304764"/>
              <a:ext cx="8460940" cy="5148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5-Point Star 1"/>
            <p:cNvSpPr/>
            <p:nvPr/>
          </p:nvSpPr>
          <p:spPr>
            <a:xfrm>
              <a:off x="791796" y="4293096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896036" y="2996952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7848364" y="4077072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6552220" y="3284984"/>
              <a:ext cx="391616" cy="396044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760132" y="5684262"/>
              <a:ext cx="684076" cy="18259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 rot="20621608">
              <a:off x="5686023" y="5768669"/>
              <a:ext cx="991507" cy="3869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en-US" sz="1600" b="1" dirty="0">
                  <a:solidFill>
                    <a:srgbClr val="0000FF"/>
                  </a:solidFill>
                  <a:latin typeface="Calibri" pitchFamily="34" charset="0"/>
                </a:rPr>
                <a:t>Beam 1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20750845">
              <a:off x="5523340" y="5195095"/>
              <a:ext cx="991507" cy="3869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pitchFamily="34" charset="0"/>
                </a:rPr>
                <a:t> Beam 2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760132" y="5485012"/>
              <a:ext cx="684076" cy="1825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6177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9061" y="1061321"/>
            <a:ext cx="7952014" cy="411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Introduction and main observations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Comparison against beam energy loss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Heat load distribution along the machine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Effect of shutdown periods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Inferred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SEY</a:t>
            </a:r>
            <a:r>
              <a:rPr lang="en-US" sz="2000" b="1" baseline="-25000" dirty="0" err="1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max</a:t>
            </a:r>
            <a:endParaRPr lang="en-US" sz="2000" b="1" baseline="-25000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Observed dependence on the beam properties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Data from special instrumented cells</a:t>
            </a:r>
          </a:p>
          <a:p>
            <a:pPr marL="1200150" lvl="3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4553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60C73FA-9A2B-5B43-A8F5-15A250C41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9"/>
          <a:stretch/>
        </p:blipFill>
        <p:spPr>
          <a:xfrm>
            <a:off x="1869878" y="1417983"/>
            <a:ext cx="7808788" cy="5224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6148A-067D-B846-95DE-70324EA84A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3" t="-463" r="-265" b="51518"/>
          <a:stretch/>
        </p:blipFill>
        <p:spPr>
          <a:xfrm>
            <a:off x="88765" y="1564409"/>
            <a:ext cx="2414822" cy="23961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7F2AFA-6B7C-784A-B76B-060B226CEFA0}"/>
              </a:ext>
            </a:extLst>
          </p:cNvPr>
          <p:cNvCxnSpPr>
            <a:cxnSpLocks/>
          </p:cNvCxnSpPr>
          <p:nvPr/>
        </p:nvCxnSpPr>
        <p:spPr>
          <a:xfrm flipH="1">
            <a:off x="1519518" y="2842334"/>
            <a:ext cx="646803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75D39F-C283-E74E-8AF2-341E6B0B4372}"/>
              </a:ext>
            </a:extLst>
          </p:cNvPr>
          <p:cNvCxnSpPr>
            <a:cxnSpLocks/>
          </p:cNvCxnSpPr>
          <p:nvPr/>
        </p:nvCxnSpPr>
        <p:spPr>
          <a:xfrm flipH="1">
            <a:off x="1169894" y="3241479"/>
            <a:ext cx="6817660" cy="0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81B7BB-8DD7-704E-A40A-F685AAA9377D}"/>
              </a:ext>
            </a:extLst>
          </p:cNvPr>
          <p:cNvCxnSpPr>
            <a:cxnSpLocks/>
          </p:cNvCxnSpPr>
          <p:nvPr/>
        </p:nvCxnSpPr>
        <p:spPr>
          <a:xfrm>
            <a:off x="1503880" y="2837935"/>
            <a:ext cx="0" cy="84895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60D94C-58DE-1249-986F-8EE85A4B0EA4}"/>
              </a:ext>
            </a:extLst>
          </p:cNvPr>
          <p:cNvCxnSpPr>
            <a:cxnSpLocks/>
          </p:cNvCxnSpPr>
          <p:nvPr/>
        </p:nvCxnSpPr>
        <p:spPr>
          <a:xfrm>
            <a:off x="1158242" y="3245618"/>
            <a:ext cx="0" cy="441269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6FC3D50-8C94-AE41-8229-D6B14190FE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6" t="58444" r="37967" b="15651"/>
          <a:stretch/>
        </p:blipFill>
        <p:spPr>
          <a:xfrm>
            <a:off x="420706" y="3953850"/>
            <a:ext cx="1231824" cy="1763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C29C5F-4092-EB47-936B-C47ED3A294AE}"/>
              </a:ext>
            </a:extLst>
          </p:cNvPr>
          <p:cNvSpPr txBox="1"/>
          <p:nvPr/>
        </p:nvSpPr>
        <p:spPr>
          <a:xfrm>
            <a:off x="516836" y="1722781"/>
            <a:ext cx="1113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6.5 </a:t>
            </a:r>
            <a:r>
              <a:rPr lang="en-US" sz="1600" dirty="0" err="1"/>
              <a:t>TeV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657496-48F0-5C4F-9E0C-D991AACE25A2}"/>
              </a:ext>
            </a:extLst>
          </p:cNvPr>
          <p:cNvSpPr txBox="1"/>
          <p:nvPr/>
        </p:nvSpPr>
        <p:spPr>
          <a:xfrm>
            <a:off x="510210" y="1318589"/>
            <a:ext cx="1358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29955C-E953-9848-A6D7-FB807B16BF24}"/>
              </a:ext>
            </a:extLst>
          </p:cNvPr>
          <p:cNvSpPr txBox="1"/>
          <p:nvPr/>
        </p:nvSpPr>
        <p:spPr>
          <a:xfrm>
            <a:off x="7895976" y="1676400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GeV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en-US" sz="1600" b="1" dirty="0" err="1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1600" b="1" dirty="0">
              <a:solidFill>
                <a:srgbClr val="FD80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A3D817-3820-7F48-B66D-7294FBF2BC1D}"/>
              </a:ext>
            </a:extLst>
          </p:cNvPr>
          <p:cNvSpPr txBox="1"/>
          <p:nvPr/>
        </p:nvSpPr>
        <p:spPr>
          <a:xfrm>
            <a:off x="2862470" y="1272207"/>
            <a:ext cx="601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Measurements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E49A18-929D-B54A-B1BA-993E2BBB18A8}"/>
              </a:ext>
            </a:extLst>
          </p:cNvPr>
          <p:cNvSpPr txBox="1"/>
          <p:nvPr/>
        </p:nvSpPr>
        <p:spPr>
          <a:xfrm>
            <a:off x="8017566" y="2696813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High-load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D106E4-E122-AD49-A4E3-5BB42BC31426}"/>
              </a:ext>
            </a:extLst>
          </p:cNvPr>
          <p:cNvSpPr txBox="1"/>
          <p:nvPr/>
        </p:nvSpPr>
        <p:spPr>
          <a:xfrm>
            <a:off x="8010940" y="3087754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49417"/>
                </a:solidFill>
              </a:rPr>
              <a:t>Low-load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6C978-B489-AE43-B581-FCF0D7011278}"/>
              </a:ext>
            </a:extLst>
          </p:cNvPr>
          <p:cNvSpPr txBox="1"/>
          <p:nvPr/>
        </p:nvSpPr>
        <p:spPr>
          <a:xfrm>
            <a:off x="1179444" y="667785"/>
            <a:ext cx="79645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</a:rPr>
              <a:t>A ballpark estimate can be made comparing the average arc loads against simulations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61D06-F198-EE4E-AA73-4430582D2C41}"/>
              </a:ext>
            </a:extLst>
          </p:cNvPr>
          <p:cNvSpPr txBox="1"/>
          <p:nvPr/>
        </p:nvSpPr>
        <p:spPr>
          <a:xfrm>
            <a:off x="278296" y="5870712"/>
            <a:ext cx="2319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For details on simulation model see </a:t>
            </a:r>
            <a:r>
              <a:rPr lang="en-US" sz="1400" b="1" i="1" dirty="0">
                <a:solidFill>
                  <a:schemeClr val="tx2"/>
                </a:solidFill>
              </a:rPr>
              <a:t>talk by P. </a:t>
            </a:r>
            <a:r>
              <a:rPr lang="en-US" sz="1400" b="1" i="1" dirty="0" err="1">
                <a:solidFill>
                  <a:schemeClr val="tx2"/>
                </a:solidFill>
              </a:rPr>
              <a:t>Dijkstal</a:t>
            </a:r>
            <a:endParaRPr lang="en-US" sz="1400" b="1" i="1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6A235D-BB4B-E044-A286-AD9B1C5E8687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Inferred </a:t>
            </a:r>
            <a:r>
              <a:rPr lang="en-US" sz="2400" b="1" dirty="0" err="1">
                <a:solidFill>
                  <a:schemeClr val="tx2"/>
                </a:solidFill>
              </a:rPr>
              <a:t>SEY</a:t>
            </a:r>
            <a:r>
              <a:rPr lang="en-US" sz="2400" b="1" baseline="-25000" dirty="0" err="1">
                <a:solidFill>
                  <a:schemeClr val="tx2"/>
                </a:solidFill>
              </a:rPr>
              <a:t>max</a:t>
            </a:r>
            <a:r>
              <a:rPr lang="en-US" sz="2400" b="1" dirty="0">
                <a:solidFill>
                  <a:schemeClr val="tx2"/>
                </a:solidFill>
              </a:rPr>
              <a:t> range</a:t>
            </a:r>
            <a:endParaRPr lang="en-GB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8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0C73FA-9A2B-5B43-A8F5-15A250C41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8"/>
          <a:stretch/>
        </p:blipFill>
        <p:spPr>
          <a:xfrm>
            <a:off x="1869878" y="1457739"/>
            <a:ext cx="7808788" cy="5185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B3CA79-FF7B-B147-8683-EDC43C9B93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 r="63015" b="50211"/>
          <a:stretch/>
        </p:blipFill>
        <p:spPr>
          <a:xfrm>
            <a:off x="10633" y="1521551"/>
            <a:ext cx="2519916" cy="2443624"/>
          </a:xfrm>
          <a:prstGeom prst="rect">
            <a:avLst/>
          </a:prstGeom>
        </p:spPr>
      </p:pic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7F2AFA-6B7C-784A-B76B-060B226CEFA0}"/>
              </a:ext>
            </a:extLst>
          </p:cNvPr>
          <p:cNvCxnSpPr>
            <a:cxnSpLocks/>
          </p:cNvCxnSpPr>
          <p:nvPr/>
        </p:nvCxnSpPr>
        <p:spPr>
          <a:xfrm flipH="1">
            <a:off x="1486930" y="3094452"/>
            <a:ext cx="6500624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75D39F-C283-E74E-8AF2-341E6B0B4372}"/>
              </a:ext>
            </a:extLst>
          </p:cNvPr>
          <p:cNvCxnSpPr>
            <a:cxnSpLocks/>
          </p:cNvCxnSpPr>
          <p:nvPr/>
        </p:nvCxnSpPr>
        <p:spPr>
          <a:xfrm flipH="1">
            <a:off x="1169894" y="3422240"/>
            <a:ext cx="6817660" cy="0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60D94C-58DE-1249-986F-8EE85A4B0EA4}"/>
              </a:ext>
            </a:extLst>
          </p:cNvPr>
          <p:cNvCxnSpPr>
            <a:cxnSpLocks/>
          </p:cNvCxnSpPr>
          <p:nvPr/>
        </p:nvCxnSpPr>
        <p:spPr>
          <a:xfrm>
            <a:off x="1158242" y="3410465"/>
            <a:ext cx="0" cy="284039"/>
          </a:xfrm>
          <a:prstGeom prst="line">
            <a:avLst/>
          </a:prstGeom>
          <a:ln w="19050">
            <a:solidFill>
              <a:srgbClr val="1494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A823C7-33A7-7147-8128-5CBDF256D78B}"/>
              </a:ext>
            </a:extLst>
          </p:cNvPr>
          <p:cNvCxnSpPr>
            <a:cxnSpLocks/>
          </p:cNvCxnSpPr>
          <p:nvPr/>
        </p:nvCxnSpPr>
        <p:spPr>
          <a:xfrm>
            <a:off x="1503880" y="3085070"/>
            <a:ext cx="0" cy="6053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CA9335-2E99-FF42-9EF3-3DE6F100DF3B}"/>
              </a:ext>
            </a:extLst>
          </p:cNvPr>
          <p:cNvSpPr txBox="1"/>
          <p:nvPr/>
        </p:nvSpPr>
        <p:spPr>
          <a:xfrm>
            <a:off x="516836" y="1722781"/>
            <a:ext cx="1113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450 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E7F204-AA17-B349-917D-A826B12CB9F2}"/>
              </a:ext>
            </a:extLst>
          </p:cNvPr>
          <p:cNvSpPr txBox="1"/>
          <p:nvPr/>
        </p:nvSpPr>
        <p:spPr>
          <a:xfrm>
            <a:off x="510210" y="1318589"/>
            <a:ext cx="1358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60857-258F-6A4C-AD36-6F7D3C7F89B3}"/>
              </a:ext>
            </a:extLst>
          </p:cNvPr>
          <p:cNvSpPr txBox="1"/>
          <p:nvPr/>
        </p:nvSpPr>
        <p:spPr>
          <a:xfrm>
            <a:off x="7895976" y="1676400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808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GeV</a:t>
            </a:r>
          </a:p>
          <a:p>
            <a:pPr algn="r"/>
            <a:r>
              <a:rPr lang="en-US" sz="1600" b="1" dirty="0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en-US" sz="1600" b="1" dirty="0" err="1">
                <a:solidFill>
                  <a:srgbClr val="FD8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1600" b="1" dirty="0">
              <a:solidFill>
                <a:srgbClr val="FD80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D16985-5A2C-7048-923C-9AEC5F409472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Inferred </a:t>
            </a:r>
            <a:r>
              <a:rPr lang="en-US" sz="2400" b="1" dirty="0" err="1">
                <a:solidFill>
                  <a:schemeClr val="tx2"/>
                </a:solidFill>
              </a:rPr>
              <a:t>SEY</a:t>
            </a:r>
            <a:r>
              <a:rPr lang="en-US" sz="2400" b="1" baseline="-25000" dirty="0" err="1">
                <a:solidFill>
                  <a:schemeClr val="tx2"/>
                </a:solidFill>
              </a:rPr>
              <a:t>max</a:t>
            </a:r>
            <a:r>
              <a:rPr lang="en-US" sz="2400" b="1" dirty="0">
                <a:solidFill>
                  <a:schemeClr val="tx2"/>
                </a:solidFill>
              </a:rPr>
              <a:t> range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2BD0E3-37F7-854F-9914-92EBFBC823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6" t="58444" r="37967" b="15651"/>
          <a:stretch/>
        </p:blipFill>
        <p:spPr>
          <a:xfrm>
            <a:off x="420706" y="3953850"/>
            <a:ext cx="1231824" cy="17634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C1FB7E-935E-2B4E-8A4C-1864199CF27C}"/>
              </a:ext>
            </a:extLst>
          </p:cNvPr>
          <p:cNvSpPr txBox="1"/>
          <p:nvPr/>
        </p:nvSpPr>
        <p:spPr>
          <a:xfrm>
            <a:off x="2862470" y="1272207"/>
            <a:ext cx="601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Measurements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0B0551-A073-5E45-84F2-3D04AE731B02}"/>
              </a:ext>
            </a:extLst>
          </p:cNvPr>
          <p:cNvSpPr txBox="1"/>
          <p:nvPr/>
        </p:nvSpPr>
        <p:spPr>
          <a:xfrm>
            <a:off x="8017566" y="2948601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High-load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D3FBE2-63BB-F840-8AF3-3B28F29A6131}"/>
              </a:ext>
            </a:extLst>
          </p:cNvPr>
          <p:cNvSpPr txBox="1"/>
          <p:nvPr/>
        </p:nvSpPr>
        <p:spPr>
          <a:xfrm>
            <a:off x="8010940" y="3260030"/>
            <a:ext cx="90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49417"/>
                </a:solidFill>
              </a:rPr>
              <a:t>Low-load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C98FF3-49AD-3A43-97FD-5E6D12C1A0B0}"/>
              </a:ext>
            </a:extLst>
          </p:cNvPr>
          <p:cNvSpPr txBox="1"/>
          <p:nvPr/>
        </p:nvSpPr>
        <p:spPr>
          <a:xfrm>
            <a:off x="278296" y="5870712"/>
            <a:ext cx="2319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For details on simulation model see </a:t>
            </a:r>
            <a:r>
              <a:rPr lang="en-US" sz="1400" b="1" i="1" dirty="0">
                <a:solidFill>
                  <a:schemeClr val="tx2"/>
                </a:solidFill>
              </a:rPr>
              <a:t>talk by P. </a:t>
            </a:r>
            <a:r>
              <a:rPr lang="en-US" sz="1400" b="1" i="1" dirty="0" err="1">
                <a:solidFill>
                  <a:schemeClr val="tx2"/>
                </a:solidFill>
              </a:rPr>
              <a:t>Dijkstal</a:t>
            </a:r>
            <a:endParaRPr lang="en-US" sz="1400" b="1" i="1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E7BE12-A191-F14E-8400-3D542B7642BA}"/>
              </a:ext>
            </a:extLst>
          </p:cNvPr>
          <p:cNvSpPr txBox="1"/>
          <p:nvPr/>
        </p:nvSpPr>
        <p:spPr>
          <a:xfrm>
            <a:off x="1179444" y="667785"/>
            <a:ext cx="79645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</a:rPr>
              <a:t>A ballpark estimate can be made comparing the average arc loads against simulations</a:t>
            </a:r>
          </a:p>
        </p:txBody>
      </p:sp>
    </p:spTree>
    <p:extLst>
      <p:ext uri="{BB962C8B-B14F-4D97-AF65-F5344CB8AC3E}">
        <p14:creationId xmlns:p14="http://schemas.microsoft.com/office/powerpoint/2010/main" val="452664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9061" y="1061321"/>
            <a:ext cx="7952014" cy="411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Introduction and main observations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Comparison against beam energy loss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Heat load distribution along the machine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Effect of shutdown periods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Inferred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SEY</a:t>
            </a:r>
            <a:r>
              <a:rPr lang="en-US" sz="2000" b="1" baseline="-25000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max</a:t>
            </a:r>
            <a:endParaRPr lang="en-US" sz="2000" b="1" baseline="-25000" dirty="0">
              <a:solidFill>
                <a:schemeClr val="bg1">
                  <a:lumMod val="65000"/>
                </a:schemeClr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Observed dependence on the beam properties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Data from special instrumented cells</a:t>
            </a:r>
          </a:p>
          <a:p>
            <a:pPr marL="1200150" lvl="3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33592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Dependence on the bunch spacing </a:t>
            </a:r>
            <a:endParaRPr lang="en-GB" sz="2400" b="1" dirty="0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ABE75E-DCDD-354A-B9E3-55AD1330410C}"/>
              </a:ext>
            </a:extLst>
          </p:cNvPr>
          <p:cNvGrpSpPr>
            <a:grpSpLocks noChangeAspect="1"/>
          </p:cNvGrpSpPr>
          <p:nvPr/>
        </p:nvGrpSpPr>
        <p:grpSpPr>
          <a:xfrm>
            <a:off x="144250" y="1555845"/>
            <a:ext cx="8855501" cy="5299426"/>
            <a:chOff x="612645" y="1699480"/>
            <a:chExt cx="8433035" cy="50466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92E9CD-FF90-B742-BBCA-17B3428DF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851"/>
            <a:stretch/>
          </p:blipFill>
          <p:spPr>
            <a:xfrm>
              <a:off x="612645" y="1699480"/>
              <a:ext cx="5935832" cy="25962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9CE179-4274-3747-AC51-DCDE943BD3B5}"/>
                </a:ext>
              </a:extLst>
            </p:cNvPr>
            <p:cNvSpPr txBox="1"/>
            <p:nvPr/>
          </p:nvSpPr>
          <p:spPr>
            <a:xfrm>
              <a:off x="6084299" y="3152542"/>
              <a:ext cx="2961381" cy="487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(*)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8b+4e: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scheme interleaving 25 ns trains of 8b with empty gaps of 125 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C9CB24-9BE1-B740-8973-9C65B38BEFDE}"/>
                </a:ext>
              </a:extLst>
            </p:cNvPr>
            <p:cNvSpPr txBox="1"/>
            <p:nvPr/>
          </p:nvSpPr>
          <p:spPr>
            <a:xfrm>
              <a:off x="1371599" y="1870066"/>
              <a:ext cx="28341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Sector 12 (high load)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2F3080-76DC-E94D-AECB-897398E56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0768"/>
            <a:stretch/>
          </p:blipFill>
          <p:spPr>
            <a:xfrm>
              <a:off x="612645" y="4176216"/>
              <a:ext cx="5935831" cy="25698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D3BA70-AB42-EE4B-8D72-4A8C9914C56A}"/>
                </a:ext>
              </a:extLst>
            </p:cNvPr>
            <p:cNvSpPr txBox="1"/>
            <p:nvPr/>
          </p:nvSpPr>
          <p:spPr>
            <a:xfrm>
              <a:off x="3837295" y="6184709"/>
              <a:ext cx="614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(*)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58A24D-9D4C-0C49-AFBE-F89EBFAE89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86622" y="1850494"/>
              <a:ext cx="2444733" cy="1145529"/>
              <a:chOff x="864705" y="1909927"/>
              <a:chExt cx="1826120" cy="85566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9599F7E-8A5A-F74F-8FC6-CF735E2E33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66087" b="-4167"/>
              <a:stretch/>
            </p:blipFill>
            <p:spPr>
              <a:xfrm>
                <a:off x="903728" y="2206102"/>
                <a:ext cx="1787097" cy="272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AE5B61F-BE57-4845-AF78-C9C1255C0D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0901" r="25186" b="-4167"/>
              <a:stretch/>
            </p:blipFill>
            <p:spPr>
              <a:xfrm>
                <a:off x="864705" y="1909927"/>
                <a:ext cx="1787097" cy="27214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905ED36-A363-1A41-89C7-726AD305EA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9566" t="4167"/>
              <a:stretch/>
            </p:blipFill>
            <p:spPr>
              <a:xfrm>
                <a:off x="920973" y="2515219"/>
                <a:ext cx="1076781" cy="25037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F2E94F-6326-C543-971F-9DB307B6B360}"/>
                </a:ext>
              </a:extLst>
            </p:cNvPr>
            <p:cNvSpPr txBox="1"/>
            <p:nvPr/>
          </p:nvSpPr>
          <p:spPr>
            <a:xfrm>
              <a:off x="3835020" y="3745709"/>
              <a:ext cx="614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(*)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C1084B-F85D-2642-9A29-334FA2C46687}"/>
                </a:ext>
              </a:extLst>
            </p:cNvPr>
            <p:cNvSpPr txBox="1"/>
            <p:nvPr/>
          </p:nvSpPr>
          <p:spPr>
            <a:xfrm>
              <a:off x="1360225" y="4308140"/>
              <a:ext cx="28341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Sector 34 (low load)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D1FB22B-DB9C-0543-823A-630EC629C423}"/>
              </a:ext>
            </a:extLst>
          </p:cNvPr>
          <p:cNvSpPr/>
          <p:nvPr/>
        </p:nvSpPr>
        <p:spPr>
          <a:xfrm>
            <a:off x="1091822" y="518982"/>
            <a:ext cx="7874758" cy="101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Different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bunch patterns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have been explored:</a:t>
            </a:r>
          </a:p>
          <a:p>
            <a:pPr marL="755650" lvl="1" indent="-285750">
              <a:lnSpc>
                <a:spcPct val="120000"/>
              </a:lnSpc>
              <a:buFont typeface="Wingdings" pitchFamily="2" charset="2"/>
              <a:buChar char="à"/>
              <a:defRPr/>
            </a:pP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Excess </a:t>
            </a:r>
            <a:r>
              <a:rPr lang="en-US" sz="1700" b="1" dirty="0" err="1">
                <a:solidFill>
                  <a:srgbClr val="FF0000"/>
                </a:solidFill>
                <a:sym typeface="Wingdings" pitchFamily="2" charset="2"/>
              </a:rPr>
              <a:t>w.r.t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. impedance 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and synchrotron radiation and differences among sectors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visible only with the 25 ns variants</a:t>
            </a:r>
            <a:endParaRPr lang="en-US" sz="1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28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Dependence on the bunch intensity 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30F8A-0990-824D-BE86-50C4955FD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2565399"/>
            <a:ext cx="4503300" cy="3302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C1365A-F429-5443-BEE4-0ED870E8C854}"/>
              </a:ext>
            </a:extLst>
          </p:cNvPr>
          <p:cNvSpPr/>
          <p:nvPr/>
        </p:nvSpPr>
        <p:spPr>
          <a:xfrm>
            <a:off x="1160061" y="653539"/>
            <a:ext cx="7874758" cy="101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</a:rPr>
              <a:t>Measurements have been taken with </a:t>
            </a:r>
            <a:r>
              <a:rPr lang="en-US" sz="1700" b="1" dirty="0">
                <a:solidFill>
                  <a:srgbClr val="FF0000"/>
                </a:solidFill>
              </a:rPr>
              <a:t>25 ns beams with different bunch intensity</a:t>
            </a:r>
          </a:p>
          <a:p>
            <a:pPr marL="7556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Inferred </a:t>
            </a:r>
            <a:r>
              <a:rPr lang="en-US" sz="1700" b="1" dirty="0">
                <a:solidFill>
                  <a:srgbClr val="FF0000"/>
                </a:solidFill>
              </a:rPr>
              <a:t>intensity threshold </a:t>
            </a:r>
            <a:r>
              <a:rPr lang="en-US" sz="1700" dirty="0">
                <a:solidFill>
                  <a:schemeClr val="tx2"/>
                </a:solidFill>
              </a:rPr>
              <a:t>around 0.4e11 p/bunch </a:t>
            </a:r>
          </a:p>
          <a:p>
            <a:pPr marL="7556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Consistent with e-cloud simulations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0037EB-3883-3144-B4BE-B680442BF4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66"/>
          <a:stretch/>
        </p:blipFill>
        <p:spPr>
          <a:xfrm>
            <a:off x="4459274" y="2071562"/>
            <a:ext cx="4586166" cy="39736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686B3C-0D22-B342-A1CE-97F37F76238A}"/>
              </a:ext>
            </a:extLst>
          </p:cNvPr>
          <p:cNvGrpSpPr/>
          <p:nvPr/>
        </p:nvGrpSpPr>
        <p:grpSpPr>
          <a:xfrm>
            <a:off x="5191195" y="2462479"/>
            <a:ext cx="2164756" cy="1252917"/>
            <a:chOff x="5861783" y="1648425"/>
            <a:chExt cx="2157326" cy="12486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4E56C1-B94B-D846-9C04-F2FF539A36E8}"/>
                </a:ext>
              </a:extLst>
            </p:cNvPr>
            <p:cNvSpPr txBox="1"/>
            <p:nvPr/>
          </p:nvSpPr>
          <p:spPr>
            <a:xfrm>
              <a:off x="6157308" y="1886190"/>
              <a:ext cx="1861801" cy="29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e-cloud in quadrupoles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67B4E5-51D4-974D-B545-FD5C00243B79}"/>
                </a:ext>
              </a:extLst>
            </p:cNvPr>
            <p:cNvSpPr/>
            <p:nvPr/>
          </p:nvSpPr>
          <p:spPr>
            <a:xfrm>
              <a:off x="5861783" y="1976897"/>
              <a:ext cx="342774" cy="149205"/>
            </a:xfrm>
            <a:prstGeom prst="rect">
              <a:avLst/>
            </a:prstGeom>
            <a:solidFill>
              <a:srgbClr val="B2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9A7F2D-EB76-FC49-B49F-48E2F3DF8681}"/>
                </a:ext>
              </a:extLst>
            </p:cNvPr>
            <p:cNvSpPr txBox="1"/>
            <p:nvPr/>
          </p:nvSpPr>
          <p:spPr>
            <a:xfrm>
              <a:off x="6157308" y="1648425"/>
              <a:ext cx="1477801" cy="29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e-cloud in dipoles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6531A6-267E-4741-8863-CE844593D17D}"/>
                </a:ext>
              </a:extLst>
            </p:cNvPr>
            <p:cNvSpPr/>
            <p:nvPr/>
          </p:nvSpPr>
          <p:spPr>
            <a:xfrm>
              <a:off x="5861783" y="1739132"/>
              <a:ext cx="342774" cy="149205"/>
            </a:xfrm>
            <a:prstGeom prst="rect">
              <a:avLst/>
            </a:prstGeom>
            <a:solidFill>
              <a:srgbClr val="FF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6E8066-F09C-6E42-991F-8917E78316FD}"/>
                </a:ext>
              </a:extLst>
            </p:cNvPr>
            <p:cNvSpPr txBox="1"/>
            <p:nvPr/>
          </p:nvSpPr>
          <p:spPr>
            <a:xfrm>
              <a:off x="6157309" y="2123955"/>
              <a:ext cx="1315934" cy="29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e-cloud in drifts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67E91F-2823-3344-8A56-6CE294519502}"/>
                </a:ext>
              </a:extLst>
            </p:cNvPr>
            <p:cNvSpPr/>
            <p:nvPr/>
          </p:nvSpPr>
          <p:spPr>
            <a:xfrm>
              <a:off x="5861783" y="2214662"/>
              <a:ext cx="342774" cy="149205"/>
            </a:xfrm>
            <a:prstGeom prst="rect">
              <a:avLst/>
            </a:prstGeom>
            <a:solidFill>
              <a:srgbClr val="FF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BB769A-B326-484F-BCB5-B0DDB97A4582}"/>
                </a:ext>
              </a:extLst>
            </p:cNvPr>
            <p:cNvSpPr txBox="1"/>
            <p:nvPr/>
          </p:nvSpPr>
          <p:spPr>
            <a:xfrm>
              <a:off x="6157308" y="2361721"/>
              <a:ext cx="1012867" cy="29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 charset="0"/>
                  <a:ea typeface="Arial" charset="0"/>
                  <a:cs typeface="Arial" charset="0"/>
                </a:rPr>
                <a:t>Impedance</a:t>
              </a:r>
              <a:endParaRPr lang="en-US" sz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1C2582-ECD7-FB4B-8EE9-D8FFEC0B0000}"/>
                </a:ext>
              </a:extLst>
            </p:cNvPr>
            <p:cNvSpPr/>
            <p:nvPr/>
          </p:nvSpPr>
          <p:spPr>
            <a:xfrm>
              <a:off x="5861783" y="2452428"/>
              <a:ext cx="342774" cy="14920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F7BE23-16D5-E240-A00F-6A563A91C507}"/>
                </a:ext>
              </a:extLst>
            </p:cNvPr>
            <p:cNvSpPr txBox="1"/>
            <p:nvPr/>
          </p:nvSpPr>
          <p:spPr>
            <a:xfrm>
              <a:off x="6157308" y="2599484"/>
              <a:ext cx="1763648" cy="29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Synchrotron radiation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3C7262D-1CD3-614E-9276-1EE76A0651DC}"/>
                </a:ext>
              </a:extLst>
            </p:cNvPr>
            <p:cNvSpPr/>
            <p:nvPr/>
          </p:nvSpPr>
          <p:spPr>
            <a:xfrm>
              <a:off x="5861783" y="2671801"/>
              <a:ext cx="342774" cy="14920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E91CD67-BC0E-6449-92D3-7EB72865807C}"/>
              </a:ext>
            </a:extLst>
          </p:cNvPr>
          <p:cNvSpPr/>
          <p:nvPr/>
        </p:nvSpPr>
        <p:spPr>
          <a:xfrm>
            <a:off x="8902700" y="2413000"/>
            <a:ext cx="190500" cy="189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710720-85DE-9540-9D86-8C68D9E434D3}"/>
              </a:ext>
            </a:extLst>
          </p:cNvPr>
          <p:cNvSpPr txBox="1"/>
          <p:nvPr/>
        </p:nvSpPr>
        <p:spPr>
          <a:xfrm>
            <a:off x="673100" y="21971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Measurements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6D7C45-6D3E-CC45-AC68-2D0335961894}"/>
              </a:ext>
            </a:extLst>
          </p:cNvPr>
          <p:cNvSpPr/>
          <p:nvPr/>
        </p:nvSpPr>
        <p:spPr>
          <a:xfrm rot="16200000">
            <a:off x="6877050" y="1301750"/>
            <a:ext cx="2159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327A18-67FF-AD4A-BF6A-74F1A8B7C441}"/>
              </a:ext>
            </a:extLst>
          </p:cNvPr>
          <p:cNvSpPr txBox="1"/>
          <p:nvPr/>
        </p:nvSpPr>
        <p:spPr>
          <a:xfrm>
            <a:off x="5118100" y="205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Simulations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B0BFEB-797F-3C4F-BEA6-825687F15396}"/>
              </a:ext>
            </a:extLst>
          </p:cNvPr>
          <p:cNvSpPr txBox="1"/>
          <p:nvPr/>
        </p:nvSpPr>
        <p:spPr>
          <a:xfrm>
            <a:off x="5105400" y="2489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tx2"/>
                </a:solidFill>
              </a:rPr>
              <a:t>SEY</a:t>
            </a:r>
            <a:r>
              <a:rPr lang="en-US" b="1" baseline="-25000" dirty="0" err="1">
                <a:solidFill>
                  <a:schemeClr val="tx2"/>
                </a:solidFill>
              </a:rPr>
              <a:t>max</a:t>
            </a:r>
            <a:r>
              <a:rPr lang="en-US" b="1" dirty="0">
                <a:solidFill>
                  <a:schemeClr val="tx2"/>
                </a:solidFill>
              </a:rPr>
              <a:t> = 1.35</a:t>
            </a:r>
          </a:p>
        </p:txBody>
      </p:sp>
    </p:spTree>
    <p:extLst>
      <p:ext uri="{BB962C8B-B14F-4D97-AF65-F5344CB8AC3E}">
        <p14:creationId xmlns:p14="http://schemas.microsoft.com/office/powerpoint/2010/main" val="5424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Dependence on the beam energy</a:t>
            </a:r>
            <a:endParaRPr lang="en-GB" sz="2400" b="1" dirty="0">
              <a:solidFill>
                <a:schemeClr val="tx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7A0497-EB92-A045-AC51-9FFB334ABC52}"/>
              </a:ext>
            </a:extLst>
          </p:cNvPr>
          <p:cNvGrpSpPr/>
          <p:nvPr/>
        </p:nvGrpSpPr>
        <p:grpSpPr>
          <a:xfrm>
            <a:off x="1106995" y="2108200"/>
            <a:ext cx="6930011" cy="3755390"/>
            <a:chOff x="1106995" y="2108200"/>
            <a:chExt cx="6930011" cy="375539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BE30D3-ACFF-8E42-95DF-336D30978CD3}"/>
                </a:ext>
              </a:extLst>
            </p:cNvPr>
            <p:cNvSpPr/>
            <p:nvPr/>
          </p:nvSpPr>
          <p:spPr>
            <a:xfrm>
              <a:off x="4705268" y="2434590"/>
              <a:ext cx="1327232" cy="2914650"/>
            </a:xfrm>
            <a:prstGeom prst="rect">
              <a:avLst/>
            </a:prstGeom>
            <a:solidFill>
              <a:schemeClr val="accent2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108681-F869-D541-8BBB-E4889C9F2913}"/>
                </a:ext>
              </a:extLst>
            </p:cNvPr>
            <p:cNvSpPr/>
            <p:nvPr/>
          </p:nvSpPr>
          <p:spPr>
            <a:xfrm>
              <a:off x="3384468" y="2434590"/>
              <a:ext cx="616032" cy="2914650"/>
            </a:xfrm>
            <a:prstGeom prst="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9E5AF3-C6E3-AD46-9757-A1F07AEE8C11}"/>
                </a:ext>
              </a:extLst>
            </p:cNvPr>
            <p:cNvGrpSpPr/>
            <p:nvPr/>
          </p:nvGrpSpPr>
          <p:grpSpPr>
            <a:xfrm>
              <a:off x="1106995" y="2251710"/>
              <a:ext cx="6930011" cy="3611880"/>
              <a:chOff x="1619629" y="1794510"/>
              <a:chExt cx="6930011" cy="361188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2E454F06-E186-F44D-B5CA-350AE25152F4}"/>
                  </a:ext>
                </a:extLst>
              </p:cNvPr>
              <p:cNvGrpSpPr/>
              <p:nvPr/>
            </p:nvGrpSpPr>
            <p:grpSpPr>
              <a:xfrm>
                <a:off x="1619629" y="1794510"/>
                <a:ext cx="6598541" cy="3543300"/>
                <a:chOff x="1619629" y="1794510"/>
                <a:chExt cx="6598541" cy="35433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4064B74C-FFBE-154E-A7FA-371F2A801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6779" r="12970" b="34105"/>
                <a:stretch/>
              </p:blipFill>
              <p:spPr>
                <a:xfrm>
                  <a:off x="1619629" y="1794510"/>
                  <a:ext cx="6598541" cy="3353256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E8D7970-5A48-CD4D-B2C3-A7E66ECF0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93359" r="30156" b="3014"/>
                <a:stretch/>
              </p:blipFill>
              <p:spPr>
                <a:xfrm>
                  <a:off x="1619629" y="5132070"/>
                  <a:ext cx="5295521" cy="20574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495BF98-AA1B-C041-85A8-0505D8EAA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3109" t="38751" r="5936" b="29210"/>
              <a:stretch/>
            </p:blipFill>
            <p:spPr>
              <a:xfrm>
                <a:off x="6960870" y="3589020"/>
                <a:ext cx="1588770" cy="1817370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5E8F1B-C60B-974A-A7AA-1AFF00909578}"/>
                </a:ext>
              </a:extLst>
            </p:cNvPr>
            <p:cNvSpPr txBox="1"/>
            <p:nvPr/>
          </p:nvSpPr>
          <p:spPr>
            <a:xfrm>
              <a:off x="3086100" y="2108200"/>
              <a:ext cx="11881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Acceleration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60C8B9-ED89-704B-B23B-90275E2B8B7B}"/>
                </a:ext>
              </a:extLst>
            </p:cNvPr>
            <p:cNvSpPr txBox="1"/>
            <p:nvPr/>
          </p:nvSpPr>
          <p:spPr>
            <a:xfrm>
              <a:off x="4711700" y="2108200"/>
              <a:ext cx="12954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Collisions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ED2F46-93E2-974C-84FE-734CB9D750FF}"/>
              </a:ext>
            </a:extLst>
          </p:cNvPr>
          <p:cNvSpPr/>
          <p:nvPr/>
        </p:nvSpPr>
        <p:spPr>
          <a:xfrm>
            <a:off x="1131486" y="596391"/>
            <a:ext cx="7798202" cy="101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</a:rPr>
              <a:t>Large heat loads and heat load differences are </a:t>
            </a:r>
            <a:r>
              <a:rPr lang="en-US" sz="1700" b="1" dirty="0">
                <a:solidFill>
                  <a:srgbClr val="FF0000"/>
                </a:solidFill>
              </a:rPr>
              <a:t>already present at injection energy </a:t>
            </a:r>
            <a:r>
              <a:rPr lang="en-US" sz="1700" dirty="0">
                <a:solidFill>
                  <a:schemeClr val="tx2"/>
                </a:solidFill>
              </a:rPr>
              <a:t>(450 GeV) and </a:t>
            </a:r>
            <a:r>
              <a:rPr lang="en-US" sz="1700" b="1" dirty="0">
                <a:solidFill>
                  <a:srgbClr val="FF0000"/>
                </a:solidFill>
              </a:rPr>
              <a:t>increase only moderately during the energy ramp</a:t>
            </a:r>
          </a:p>
          <a:p>
            <a:pPr marL="469900" lvl="1">
              <a:lnSpc>
                <a:spcPct val="120000"/>
              </a:lnSpc>
              <a:defRPr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 It is unlikely that photoelectrons from synchrotron radiation play a major role</a:t>
            </a:r>
            <a:endParaRPr lang="en-US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48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49061" y="1061321"/>
            <a:ext cx="7952014" cy="4114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Introduction and main observations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Comparison against beam energy loss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Heat load distribution along the machine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Effect of shutdown periods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Inferred </a:t>
            </a:r>
            <a:r>
              <a:rPr lang="en-US" sz="2000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SEY</a:t>
            </a:r>
            <a:r>
              <a:rPr lang="en-US" sz="2000" b="1" baseline="-25000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max</a:t>
            </a:r>
            <a:endParaRPr lang="en-US" sz="2000" b="1" baseline="-25000" dirty="0">
              <a:solidFill>
                <a:schemeClr val="bg1">
                  <a:lumMod val="65000"/>
                </a:schemeClr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Observed dependence on the beam properties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Data from special instrumented cells</a:t>
            </a:r>
          </a:p>
          <a:p>
            <a:pPr marL="1200150" lvl="3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marL="742950" lvl="2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9491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0" y="0"/>
            <a:ext cx="8929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Special instrumented half-cells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" r="3688"/>
          <a:stretch/>
        </p:blipFill>
        <p:spPr>
          <a:xfrm>
            <a:off x="-1" y="3142946"/>
            <a:ext cx="9144001" cy="2293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1" y="4581045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5845" y="4581045"/>
            <a:ext cx="81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2246" y="4581045"/>
            <a:ext cx="81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D3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7357" y="4581045"/>
            <a:ext cx="81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8713" y="820674"/>
            <a:ext cx="8015287" cy="19550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charset="0"/>
              <a:buChar char="•"/>
              <a:tabLst/>
              <a:defRPr/>
            </a:pPr>
            <a:r>
              <a:rPr lang="en-US" sz="1700" dirty="0">
                <a:solidFill>
                  <a:schemeClr val="tx2"/>
                </a:solidFill>
              </a:rPr>
              <a:t>A small selection of arc half-cells have been equipped with </a:t>
            </a:r>
            <a:r>
              <a:rPr lang="en-US" sz="1700" b="1" dirty="0">
                <a:solidFill>
                  <a:srgbClr val="FF0000"/>
                </a:solidFill>
              </a:rPr>
              <a:t>extra thermometers to measure the heat loads magnet by magnet 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Courier New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3 cells in S45 </a:t>
            </a:r>
            <a:r>
              <a:rPr lang="en-US" sz="1700" dirty="0">
                <a:solidFill>
                  <a:schemeClr val="tx2"/>
                </a:solidFill>
              </a:rPr>
              <a:t>were instrumented during </a:t>
            </a:r>
            <a:r>
              <a:rPr lang="en-US" sz="1700" b="1" dirty="0">
                <a:solidFill>
                  <a:srgbClr val="FF0000"/>
                </a:solidFill>
              </a:rPr>
              <a:t>LS1</a:t>
            </a:r>
            <a:r>
              <a:rPr lang="en-US" sz="1700" dirty="0">
                <a:solidFill>
                  <a:schemeClr val="tx2"/>
                </a:solidFill>
              </a:rPr>
              <a:t> (they always showed relatively low heat loads 2016-17)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Courier New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1 cell in S12 </a:t>
            </a:r>
            <a:r>
              <a:rPr lang="en-US" sz="1700" dirty="0">
                <a:solidFill>
                  <a:schemeClr val="tx2"/>
                </a:solidFill>
              </a:rPr>
              <a:t>instrumented during the </a:t>
            </a:r>
            <a:r>
              <a:rPr lang="en-US" sz="1700" b="1" dirty="0">
                <a:solidFill>
                  <a:srgbClr val="FF0000"/>
                </a:solidFill>
              </a:rPr>
              <a:t>2016-17 winter shutdown </a:t>
            </a:r>
            <a:r>
              <a:rPr lang="en-US" sz="1700" dirty="0">
                <a:solidFill>
                  <a:schemeClr val="tx2"/>
                </a:solidFill>
              </a:rPr>
              <a:t>when one of the </a:t>
            </a:r>
            <a:r>
              <a:rPr lang="en-US" sz="1700" b="1" dirty="0">
                <a:solidFill>
                  <a:srgbClr val="FF0000"/>
                </a:solidFill>
              </a:rPr>
              <a:t>magnets had to be exchanged</a:t>
            </a:r>
            <a:r>
              <a:rPr lang="en-US" sz="1700" dirty="0">
                <a:solidFill>
                  <a:schemeClr val="tx2"/>
                </a:solidFill>
              </a:rPr>
              <a:t> (it shows a large heat load)</a:t>
            </a:r>
          </a:p>
        </p:txBody>
      </p:sp>
    </p:spTree>
    <p:extLst>
      <p:ext uri="{BB962C8B-B14F-4D97-AF65-F5344CB8AC3E}">
        <p14:creationId xmlns:p14="http://schemas.microsoft.com/office/powerpoint/2010/main" val="3942193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Dipole magnets</a:t>
            </a: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: scrubbing 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run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95"/>
          <a:stretch/>
        </p:blipFill>
        <p:spPr>
          <a:xfrm>
            <a:off x="160419" y="1276360"/>
            <a:ext cx="7454819" cy="5400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2084" y="1203158"/>
            <a:ext cx="3771678" cy="283866"/>
            <a:chOff x="-46494" y="1191330"/>
            <a:chExt cx="4089375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-46494" y="1191330"/>
              <a:ext cx="1412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Nbun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inj.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8899" y="1191330"/>
              <a:ext cx="431604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72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30269" y="1191330"/>
              <a:ext cx="442024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144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1637" y="1191330"/>
              <a:ext cx="830677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144/288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94225" y="1191330"/>
              <a:ext cx="1448656" cy="307777"/>
            </a:xfrm>
            <a:prstGeom prst="rect">
              <a:avLst/>
            </a:prstGeom>
            <a:solidFill>
              <a:srgbClr val="548235">
                <a:alpha val="72941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288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39452" y="5133472"/>
            <a:ext cx="3144253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Low heat load</a:t>
            </a:r>
            <a:r>
              <a:rPr lang="en-US" sz="1600" dirty="0">
                <a:solidFill>
                  <a:schemeClr val="tx2"/>
                </a:solidFill>
              </a:rPr>
              <a:t> observed in existing instrumented cells in </a:t>
            </a:r>
            <a:r>
              <a:rPr lang="en-US" sz="1600" b="1" dirty="0">
                <a:solidFill>
                  <a:srgbClr val="FF0000"/>
                </a:solidFill>
              </a:rPr>
              <a:t>S45  </a:t>
            </a:r>
          </a:p>
        </p:txBody>
      </p:sp>
      <p:cxnSp>
        <p:nvCxnSpPr>
          <p:cNvPr id="22" name="Straight Arrow Connector 21"/>
          <p:cNvCxnSpPr>
            <a:stCxn id="4" idx="1"/>
          </p:cNvCxnSpPr>
          <p:nvPr/>
        </p:nvCxnSpPr>
        <p:spPr>
          <a:xfrm flipH="1">
            <a:off x="2149642" y="5425860"/>
            <a:ext cx="689810" cy="4936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FA43923-F12B-AA4F-AD78-478394FB2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52" t="8995" r="6456" b="54492"/>
          <a:stretch/>
        </p:blipFill>
        <p:spPr>
          <a:xfrm>
            <a:off x="7586663" y="1628775"/>
            <a:ext cx="985837" cy="1971676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EFCEDE18-CA1F-7C43-B31A-8150FD5DA02F}"/>
              </a:ext>
            </a:extLst>
          </p:cNvPr>
          <p:cNvSpPr/>
          <p:nvPr/>
        </p:nvSpPr>
        <p:spPr>
          <a:xfrm>
            <a:off x="8543925" y="1609724"/>
            <a:ext cx="157163" cy="57626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D0493B5-6B9F-1642-A71F-62C5B977EE81}"/>
              </a:ext>
            </a:extLst>
          </p:cNvPr>
          <p:cNvSpPr/>
          <p:nvPr/>
        </p:nvSpPr>
        <p:spPr>
          <a:xfrm>
            <a:off x="8543924" y="2233612"/>
            <a:ext cx="157163" cy="135255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796C5-EF0D-0B4C-AB84-3B5F8D7E5E2D}"/>
              </a:ext>
            </a:extLst>
          </p:cNvPr>
          <p:cNvSpPr txBox="1"/>
          <p:nvPr/>
        </p:nvSpPr>
        <p:spPr>
          <a:xfrm>
            <a:off x="8638549" y="170973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5A0528-D07F-0348-A7E3-CD431815F06D}"/>
              </a:ext>
            </a:extLst>
          </p:cNvPr>
          <p:cNvSpPr txBox="1"/>
          <p:nvPr/>
        </p:nvSpPr>
        <p:spPr>
          <a:xfrm>
            <a:off x="8638549" y="271063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S45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6A1C3F-F582-EB44-9616-0E62671A1B6D}"/>
              </a:ext>
            </a:extLst>
          </p:cNvPr>
          <p:cNvSpPr/>
          <p:nvPr/>
        </p:nvSpPr>
        <p:spPr>
          <a:xfrm>
            <a:off x="1269242" y="467799"/>
            <a:ext cx="7874758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</a:rPr>
              <a:t>Particularly interesting to look at what happened </a:t>
            </a:r>
            <a:r>
              <a:rPr lang="en-US" sz="1700" b="1" dirty="0">
                <a:solidFill>
                  <a:srgbClr val="FF0000"/>
                </a:solidFill>
              </a:rPr>
              <a:t>right after the 2016-17 winner shutdown</a:t>
            </a:r>
            <a:r>
              <a:rPr lang="en-US" sz="1700" dirty="0">
                <a:solidFill>
                  <a:schemeClr val="tx2"/>
                </a:solidFill>
              </a:rPr>
              <a:t> when </a:t>
            </a:r>
            <a:r>
              <a:rPr lang="en-US" sz="1700" b="1" dirty="0">
                <a:solidFill>
                  <a:srgbClr val="FF0000"/>
                </a:solidFill>
              </a:rPr>
              <a:t>S12 vented</a:t>
            </a:r>
            <a:r>
              <a:rPr lang="en-US" sz="1700" dirty="0">
                <a:solidFill>
                  <a:schemeClr val="tx2"/>
                </a:solidFill>
              </a:rPr>
              <a:t>, </a:t>
            </a:r>
            <a:r>
              <a:rPr lang="en-US" sz="1700" b="1" dirty="0">
                <a:solidFill>
                  <a:srgbClr val="FF0000"/>
                </a:solidFill>
              </a:rPr>
              <a:t>31L2-D4 dipole exchanged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D013B8-B292-264C-942B-77594E30D6E3}"/>
              </a:ext>
            </a:extLst>
          </p:cNvPr>
          <p:cNvSpPr/>
          <p:nvPr/>
        </p:nvSpPr>
        <p:spPr>
          <a:xfrm>
            <a:off x="7586663" y="2014537"/>
            <a:ext cx="985837" cy="15716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Large Hadron Collider (LHC)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" y="1052736"/>
            <a:ext cx="5182940" cy="42124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40571" y="692696"/>
            <a:ext cx="3888432" cy="147732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8-fold symmetric structure: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</a:rPr>
              <a:t>8 Long Straight Sections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 (LSS) to host experiments and other equipment 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8 Arcs </a:t>
            </a:r>
            <a:r>
              <a:rPr lang="en-US" sz="1600" dirty="0">
                <a:solidFill>
                  <a:schemeClr val="tx2"/>
                </a:solidFill>
                <a:latin typeface="Calibri" pitchFamily="34" charset="0"/>
                <a:sym typeface="Wingdings" panose="05000000000000000000" pitchFamily="2" charset="2"/>
              </a:rPr>
              <a:t>(2.45 km each - Periodic magnet lattice, to bend and focus the beams)</a:t>
            </a:r>
            <a:endParaRPr lang="en-US" sz="1600" b="1" dirty="0">
              <a:solidFill>
                <a:srgbClr val="FF000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31640" y="2600908"/>
            <a:ext cx="6426714" cy="3775573"/>
            <a:chOff x="1331640" y="2600908"/>
            <a:chExt cx="6426714" cy="3775573"/>
          </a:xfrm>
        </p:grpSpPr>
        <p:cxnSp>
          <p:nvCxnSpPr>
            <p:cNvPr id="14" name="Straight Arrow Connector 13"/>
            <p:cNvCxnSpPr>
              <a:stCxn id="12" idx="1"/>
            </p:cNvCxnSpPr>
            <p:nvPr/>
          </p:nvCxnSpPr>
          <p:spPr>
            <a:xfrm flipH="1" flipV="1">
              <a:off x="1331640" y="3753036"/>
              <a:ext cx="1422158" cy="735659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4" descr="http://4.bp.blogspot.com/-VpPGBc_1VvM/TdrPT-gKgQI/AAAAAAAABVc/sgFKeCh5AYk/s1600/LHC+tunnel+2.jpg"/>
            <p:cNvPicPr>
              <a:picLocks noChangeAspect="1" noChangeArrowheads="1"/>
            </p:cNvPicPr>
            <p:nvPr/>
          </p:nvPicPr>
          <p:blipFill>
            <a:blip r:embed="rId4" cstate="print">
              <a:lum bright="-4000" contrast="-36000"/>
            </a:blip>
            <a:srcRect l="8830" r="2941"/>
            <a:stretch>
              <a:fillRect/>
            </a:stretch>
          </p:blipFill>
          <p:spPr bwMode="auto">
            <a:xfrm>
              <a:off x="2753798" y="2600908"/>
              <a:ext cx="5004556" cy="3775573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4910140" y="5566240"/>
              <a:ext cx="20064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</a:rPr>
                <a:t>8.33 T dipoles</a:t>
              </a:r>
            </a:p>
            <a:p>
              <a:pPr marL="0" lvl="1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</a:rPr>
                <a:t>223 T/m </a:t>
              </a:r>
              <a:r>
                <a:rPr lang="en-US" sz="1600" b="1" dirty="0" err="1">
                  <a:solidFill>
                    <a:schemeClr val="bg1"/>
                  </a:solidFill>
                  <a:latin typeface="Calibri" pitchFamily="34" charset="0"/>
                </a:rPr>
                <a:t>quadrupoles</a:t>
              </a:r>
              <a:endParaRPr lang="en-US" sz="16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01383" y="5552073"/>
              <a:ext cx="17324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ctr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</a:rPr>
                <a:t>Main magnets</a:t>
              </a:r>
            </a:p>
            <a:p>
              <a:pPr marL="0" lvl="1" algn="ctr"/>
              <a:r>
                <a:rPr lang="en-US" sz="1600" b="1" dirty="0">
                  <a:solidFill>
                    <a:schemeClr val="bg1"/>
                  </a:solidFill>
                  <a:latin typeface="Calibri" pitchFamily="34" charset="0"/>
                </a:rPr>
                <a:t>(superconducting)</a:t>
              </a:r>
            </a:p>
          </p:txBody>
        </p:sp>
        <p:sp>
          <p:nvSpPr>
            <p:cNvPr id="5" name="Left Brace 4"/>
            <p:cNvSpPr/>
            <p:nvPr/>
          </p:nvSpPr>
          <p:spPr>
            <a:xfrm>
              <a:off x="4824028" y="5625244"/>
              <a:ext cx="108012" cy="468052"/>
            </a:xfrm>
            <a:prstGeom prst="leftBrac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63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95"/>
          <a:stretch/>
        </p:blipFill>
        <p:spPr>
          <a:xfrm>
            <a:off x="160419" y="1276360"/>
            <a:ext cx="7454819" cy="5400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2084" y="1203158"/>
            <a:ext cx="3771678" cy="283866"/>
            <a:chOff x="-46494" y="1191330"/>
            <a:chExt cx="4089375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-46494" y="1191330"/>
              <a:ext cx="1412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Nbun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inj.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8899" y="1191330"/>
              <a:ext cx="431604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72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30269" y="1191330"/>
              <a:ext cx="442024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144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1637" y="1191330"/>
              <a:ext cx="830677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144/288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94225" y="1191330"/>
              <a:ext cx="1448656" cy="307777"/>
            </a:xfrm>
            <a:prstGeom prst="rect">
              <a:avLst/>
            </a:prstGeom>
            <a:solidFill>
              <a:srgbClr val="548235">
                <a:alpha val="72941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288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97768" y="5037219"/>
            <a:ext cx="3231482" cy="87716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Newly installed magnet in 31L2 conditioned very rapidly </a:t>
            </a:r>
            <a:r>
              <a:rPr lang="en-US" sz="1700" dirty="0">
                <a:solidFill>
                  <a:schemeClr val="tx2"/>
                </a:solidFill>
              </a:rPr>
              <a:t>to the level of those in S45</a:t>
            </a:r>
          </a:p>
        </p:txBody>
      </p:sp>
      <p:cxnSp>
        <p:nvCxnSpPr>
          <p:cNvPr id="22" name="Straight Arrow Connector 21"/>
          <p:cNvCxnSpPr>
            <a:stCxn id="4" idx="1"/>
          </p:cNvCxnSpPr>
          <p:nvPr/>
        </p:nvCxnSpPr>
        <p:spPr>
          <a:xfrm flipH="1">
            <a:off x="1507958" y="5475801"/>
            <a:ext cx="689810" cy="3474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Dipole magnets: scrubbing run data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105773-7599-6B41-A39D-13705D62D0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52" t="8995" r="6456" b="54492"/>
          <a:stretch/>
        </p:blipFill>
        <p:spPr>
          <a:xfrm>
            <a:off x="7586663" y="1628775"/>
            <a:ext cx="985837" cy="1971676"/>
          </a:xfrm>
          <a:prstGeom prst="rect">
            <a:avLst/>
          </a:prstGeom>
        </p:spPr>
      </p:pic>
      <p:sp>
        <p:nvSpPr>
          <p:cNvPr id="23" name="Right Brace 22">
            <a:extLst>
              <a:ext uri="{FF2B5EF4-FFF2-40B4-BE49-F238E27FC236}">
                <a16:creationId xmlns:a16="http://schemas.microsoft.com/office/drawing/2014/main" id="{1365D1E4-1A30-C146-A579-8F7ABFDFC28B}"/>
              </a:ext>
            </a:extLst>
          </p:cNvPr>
          <p:cNvSpPr/>
          <p:nvPr/>
        </p:nvSpPr>
        <p:spPr>
          <a:xfrm>
            <a:off x="8543925" y="1609724"/>
            <a:ext cx="157163" cy="57626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E18B3D95-1520-C742-BDF2-508FBBEAAC45}"/>
              </a:ext>
            </a:extLst>
          </p:cNvPr>
          <p:cNvSpPr/>
          <p:nvPr/>
        </p:nvSpPr>
        <p:spPr>
          <a:xfrm>
            <a:off x="8543924" y="2233612"/>
            <a:ext cx="157163" cy="135255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9ADFA1-CC9E-0246-90F2-887B4AC7414B}"/>
              </a:ext>
            </a:extLst>
          </p:cNvPr>
          <p:cNvSpPr txBox="1"/>
          <p:nvPr/>
        </p:nvSpPr>
        <p:spPr>
          <a:xfrm>
            <a:off x="8638549" y="170973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0F77D9-5B05-CC42-8335-40EC2390C24C}"/>
              </a:ext>
            </a:extLst>
          </p:cNvPr>
          <p:cNvSpPr txBox="1"/>
          <p:nvPr/>
        </p:nvSpPr>
        <p:spPr>
          <a:xfrm>
            <a:off x="8638549" y="271063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572155-CC0E-094F-8641-BACA4DFDCBE7}"/>
              </a:ext>
            </a:extLst>
          </p:cNvPr>
          <p:cNvSpPr/>
          <p:nvPr/>
        </p:nvSpPr>
        <p:spPr>
          <a:xfrm>
            <a:off x="1269242" y="467799"/>
            <a:ext cx="7874758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</a:rPr>
              <a:t>Particularly interesting to look at what happened </a:t>
            </a:r>
            <a:r>
              <a:rPr lang="en-US" sz="1700" b="1" dirty="0">
                <a:solidFill>
                  <a:srgbClr val="FF0000"/>
                </a:solidFill>
              </a:rPr>
              <a:t>right after the 2016-17 winner shutdown</a:t>
            </a:r>
            <a:r>
              <a:rPr lang="en-US" sz="1700" dirty="0">
                <a:solidFill>
                  <a:schemeClr val="tx2"/>
                </a:solidFill>
              </a:rPr>
              <a:t> when </a:t>
            </a:r>
            <a:r>
              <a:rPr lang="en-US" sz="1700" b="1" dirty="0">
                <a:solidFill>
                  <a:srgbClr val="FF0000"/>
                </a:solidFill>
              </a:rPr>
              <a:t>S12 vented</a:t>
            </a:r>
            <a:r>
              <a:rPr lang="en-US" sz="1700" dirty="0">
                <a:solidFill>
                  <a:schemeClr val="tx2"/>
                </a:solidFill>
              </a:rPr>
              <a:t>, </a:t>
            </a:r>
            <a:r>
              <a:rPr lang="en-US" sz="1700" b="1" dirty="0">
                <a:solidFill>
                  <a:srgbClr val="FF0000"/>
                </a:solidFill>
              </a:rPr>
              <a:t>31L2-D4 dipole exchanged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51BF06-A073-CC44-AAB7-CE22CC243FC0}"/>
              </a:ext>
            </a:extLst>
          </p:cNvPr>
          <p:cNvSpPr/>
          <p:nvPr/>
        </p:nvSpPr>
        <p:spPr>
          <a:xfrm>
            <a:off x="7586663" y="2014537"/>
            <a:ext cx="985837" cy="15716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2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51"/>
          <a:stretch/>
        </p:blipFill>
        <p:spPr>
          <a:xfrm>
            <a:off x="160419" y="1276360"/>
            <a:ext cx="7440531" cy="5400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2084" y="1203158"/>
            <a:ext cx="3771678" cy="283866"/>
            <a:chOff x="-46494" y="1191330"/>
            <a:chExt cx="4089375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-46494" y="1191330"/>
              <a:ext cx="1412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Nbun</a:t>
              </a:r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inj.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8899" y="1191330"/>
              <a:ext cx="431604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72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30269" y="1191330"/>
              <a:ext cx="442024" cy="30777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144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1637" y="1191330"/>
              <a:ext cx="830677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144/288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94225" y="1191330"/>
              <a:ext cx="1448656" cy="307777"/>
            </a:xfrm>
            <a:prstGeom prst="rect">
              <a:avLst/>
            </a:prstGeom>
            <a:solidFill>
              <a:srgbClr val="548235">
                <a:alpha val="72941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288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26567" y="4571998"/>
            <a:ext cx="4503071" cy="113877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Other dipoles </a:t>
            </a:r>
            <a:r>
              <a:rPr lang="en-US" sz="1700" dirty="0">
                <a:solidFill>
                  <a:schemeClr val="tx2"/>
                </a:solidFill>
              </a:rPr>
              <a:t>at 31L2 show a </a:t>
            </a:r>
            <a:r>
              <a:rPr lang="en-US" sz="1700" b="1" dirty="0">
                <a:solidFill>
                  <a:srgbClr val="FF0000"/>
                </a:solidFill>
              </a:rPr>
              <a:t>much larger heat load  and very little conditioning</a:t>
            </a:r>
          </a:p>
          <a:p>
            <a:pPr marL="285750" indent="-285750">
              <a:buFont typeface="Wingdings" charset="2"/>
              <a:buChar char="à"/>
            </a:pPr>
            <a:r>
              <a:rPr lang="en-US" sz="1700" dirty="0">
                <a:solidFill>
                  <a:schemeClr val="tx2"/>
                </a:solidFill>
              </a:rPr>
              <a:t>Most likely, also other high-load cells have this kind of behavior in some of their magnets</a:t>
            </a:r>
          </a:p>
        </p:txBody>
      </p:sp>
      <p:cxnSp>
        <p:nvCxnSpPr>
          <p:cNvPr id="22" name="Straight Arrow Connector 21"/>
          <p:cNvCxnSpPr>
            <a:cxnSpLocks/>
            <a:stCxn id="4" idx="1"/>
          </p:cNvCxnSpPr>
          <p:nvPr/>
        </p:nvCxnSpPr>
        <p:spPr>
          <a:xfrm flipH="1">
            <a:off x="3336761" y="5141385"/>
            <a:ext cx="689806" cy="2166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4" idx="1"/>
          </p:cNvCxnSpPr>
          <p:nvPr/>
        </p:nvCxnSpPr>
        <p:spPr>
          <a:xfrm flipH="1" flipV="1">
            <a:off x="3449053" y="4876813"/>
            <a:ext cx="577514" cy="2645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Dipole magnets: scrubbing run data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1D0C3-0E36-214F-A424-29F896FFF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52" t="8995" r="6456" b="54492"/>
          <a:stretch/>
        </p:blipFill>
        <p:spPr>
          <a:xfrm>
            <a:off x="7586663" y="1628775"/>
            <a:ext cx="985837" cy="1971676"/>
          </a:xfrm>
          <a:prstGeom prst="rect">
            <a:avLst/>
          </a:prstGeom>
        </p:spPr>
      </p:pic>
      <p:sp>
        <p:nvSpPr>
          <p:cNvPr id="24" name="Right Brace 23">
            <a:extLst>
              <a:ext uri="{FF2B5EF4-FFF2-40B4-BE49-F238E27FC236}">
                <a16:creationId xmlns:a16="http://schemas.microsoft.com/office/drawing/2014/main" id="{F4CD65EF-6E30-4241-B7A2-13866F0A9DCD}"/>
              </a:ext>
            </a:extLst>
          </p:cNvPr>
          <p:cNvSpPr/>
          <p:nvPr/>
        </p:nvSpPr>
        <p:spPr>
          <a:xfrm>
            <a:off x="8543925" y="1609724"/>
            <a:ext cx="157163" cy="57626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7295E3D-D4F2-7743-A5B5-2D6D74C2329F}"/>
              </a:ext>
            </a:extLst>
          </p:cNvPr>
          <p:cNvSpPr/>
          <p:nvPr/>
        </p:nvSpPr>
        <p:spPr>
          <a:xfrm>
            <a:off x="8543924" y="2233612"/>
            <a:ext cx="157163" cy="135255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B60AFF-0110-3842-BBC6-41000C5EE2A1}"/>
              </a:ext>
            </a:extLst>
          </p:cNvPr>
          <p:cNvSpPr txBox="1"/>
          <p:nvPr/>
        </p:nvSpPr>
        <p:spPr>
          <a:xfrm>
            <a:off x="8638549" y="170973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BE47B1-CF8F-BE46-8616-47A2C58DB3FA}"/>
              </a:ext>
            </a:extLst>
          </p:cNvPr>
          <p:cNvSpPr txBox="1"/>
          <p:nvPr/>
        </p:nvSpPr>
        <p:spPr>
          <a:xfrm>
            <a:off x="8638549" y="271063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S45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B2E515-9AF3-154C-A1AE-B80D7AE5CD83}"/>
              </a:ext>
            </a:extLst>
          </p:cNvPr>
          <p:cNvSpPr/>
          <p:nvPr/>
        </p:nvSpPr>
        <p:spPr>
          <a:xfrm>
            <a:off x="1269242" y="467799"/>
            <a:ext cx="7874758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700" dirty="0">
                <a:solidFill>
                  <a:schemeClr val="tx2"/>
                </a:solidFill>
              </a:rPr>
              <a:t>Particularly interesting to look at what happened </a:t>
            </a:r>
            <a:r>
              <a:rPr lang="en-US" sz="1700" b="1" dirty="0">
                <a:solidFill>
                  <a:srgbClr val="FF0000"/>
                </a:solidFill>
              </a:rPr>
              <a:t>right after the 2016-17 winner shutdown</a:t>
            </a:r>
            <a:r>
              <a:rPr lang="en-US" sz="1700" dirty="0">
                <a:solidFill>
                  <a:schemeClr val="tx2"/>
                </a:solidFill>
              </a:rPr>
              <a:t> when </a:t>
            </a:r>
            <a:r>
              <a:rPr lang="en-US" sz="1700" b="1" dirty="0">
                <a:solidFill>
                  <a:srgbClr val="FF0000"/>
                </a:solidFill>
              </a:rPr>
              <a:t>S12 vented</a:t>
            </a:r>
            <a:r>
              <a:rPr lang="en-US" sz="1700" dirty="0">
                <a:solidFill>
                  <a:schemeClr val="tx2"/>
                </a:solidFill>
              </a:rPr>
              <a:t>, </a:t>
            </a:r>
            <a:r>
              <a:rPr lang="en-US" sz="1700" b="1" dirty="0">
                <a:solidFill>
                  <a:srgbClr val="FF0000"/>
                </a:solidFill>
              </a:rPr>
              <a:t>31L2-D4 dipole exchanged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E440F3-21BD-9448-9375-0BBBB78F5BD7}"/>
              </a:ext>
            </a:extLst>
          </p:cNvPr>
          <p:cNvSpPr/>
          <p:nvPr/>
        </p:nvSpPr>
        <p:spPr>
          <a:xfrm>
            <a:off x="7586663" y="2014537"/>
            <a:ext cx="985837" cy="15716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75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Tests at the interconnection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500B4-3DA5-8E44-B4C9-8BBAB3C4D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958" y="1027826"/>
            <a:ext cx="2571417" cy="1917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B08B5-1B1C-504A-8A37-D835B6928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795" y="3818022"/>
            <a:ext cx="3309502" cy="2536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6E04D8-E5A8-3845-8EDA-39F3504A3764}"/>
              </a:ext>
            </a:extLst>
          </p:cNvPr>
          <p:cNvSpPr/>
          <p:nvPr/>
        </p:nvSpPr>
        <p:spPr>
          <a:xfrm>
            <a:off x="302374" y="1054968"/>
            <a:ext cx="5638800" cy="195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Efforts are ongoing to </a:t>
            </a: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further localize the source</a:t>
            </a: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Analysis of </a:t>
            </a: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heat load transients 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Solenoid</a:t>
            </a: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installed at </a:t>
            </a: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interconnection</a:t>
            </a: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between magnets (where Plug-In Modules are installed)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Additional </a:t>
            </a:r>
            <a:r>
              <a:rPr lang="en-US" sz="17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ionization chamber sensors </a:t>
            </a:r>
            <a:r>
              <a:rPr lang="en-US" sz="17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(BLMs) installed to measure beam-gas interactions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531F96-12AD-7940-94D4-E7DAE0FBC93C}"/>
              </a:ext>
            </a:extLst>
          </p:cNvPr>
          <p:cNvSpPr/>
          <p:nvPr/>
        </p:nvSpPr>
        <p:spPr>
          <a:xfrm>
            <a:off x="350874" y="3533236"/>
            <a:ext cx="5007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Effect of solenoidal field on BLM signal visible but small </a:t>
            </a:r>
            <a:endParaRPr lang="en-US" sz="16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37B623-4013-2D44-85EA-D7255A9153AA}"/>
              </a:ext>
            </a:extLst>
          </p:cNvPr>
          <p:cNvGrpSpPr/>
          <p:nvPr/>
        </p:nvGrpSpPr>
        <p:grpSpPr>
          <a:xfrm>
            <a:off x="361506" y="3859618"/>
            <a:ext cx="4960267" cy="2326478"/>
            <a:chOff x="499729" y="4178595"/>
            <a:chExt cx="4960267" cy="23264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7618B4-34BA-AF4D-9261-639C252DE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08" t="28089"/>
            <a:stretch/>
          </p:blipFill>
          <p:spPr>
            <a:xfrm>
              <a:off x="499729" y="4178595"/>
              <a:ext cx="4960267" cy="23264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3CAD4A-6973-AE4E-84EE-610DD606F751}"/>
                </a:ext>
              </a:extLst>
            </p:cNvPr>
            <p:cNvSpPr/>
            <p:nvPr/>
          </p:nvSpPr>
          <p:spPr>
            <a:xfrm>
              <a:off x="1917404" y="4270427"/>
              <a:ext cx="18784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149417"/>
                  </a:solidFill>
                  <a:latin typeface="Calibri" charset="0"/>
                  <a:ea typeface="Calibri" charset="0"/>
                  <a:cs typeface="Calibri" charset="0"/>
                </a:rPr>
                <a:t>Solenoid current</a:t>
              </a:r>
              <a:endParaRPr lang="en-US" sz="1600" b="1" dirty="0">
                <a:solidFill>
                  <a:srgbClr val="149417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901E3A-6B5C-464C-BE09-3F9E9F06D007}"/>
                </a:ext>
              </a:extLst>
            </p:cNvPr>
            <p:cNvSpPr/>
            <p:nvPr/>
          </p:nvSpPr>
          <p:spPr>
            <a:xfrm rot="387472">
              <a:off x="1942211" y="5092683"/>
              <a:ext cx="18784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BLM signal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DB38CD9-05C7-4442-B618-8059A9B64228}"/>
              </a:ext>
            </a:extLst>
          </p:cNvPr>
          <p:cNvSpPr/>
          <p:nvPr/>
        </p:nvSpPr>
        <p:spPr>
          <a:xfrm>
            <a:off x="6081823" y="719152"/>
            <a:ext cx="25411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Plug-in module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47741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Summary</a:t>
            </a:r>
          </a:p>
        </p:txBody>
      </p:sp>
      <p:grpSp>
        <p:nvGrpSpPr>
          <p:cNvPr id="7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36D6D71-AC4A-1A4F-9A88-E9230849C280}"/>
              </a:ext>
            </a:extLst>
          </p:cNvPr>
          <p:cNvSpPr/>
          <p:nvPr/>
        </p:nvSpPr>
        <p:spPr>
          <a:xfrm>
            <a:off x="1157288" y="626343"/>
            <a:ext cx="7843837" cy="5720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Large heat loads 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on the arc beam screens are observed only when operating with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25 ns bunch space spacing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. Worrisome when scaling to HL-LHC.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 pitchFamily="2" charset="2"/>
            </a:endParaRP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Heat loads are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very different</a:t>
            </a:r>
            <a:r>
              <a:rPr lang="en-US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 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when moving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from arc-to-arc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from cell-to-cell 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from magnet-to-magnet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, which are identical by design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 pitchFamily="2" charset="2"/>
            </a:endParaRP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Large differences appeared only after the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2013-15 shutdown 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in which the arcs were warmed-up and exposed to air, but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no further change was observed when the operation was repeated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 on one of the sectors in 2016-17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en-US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 pitchFamily="2" charset="2"/>
            </a:endParaRP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Several observed features are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compatible with e-cloud effects</a:t>
            </a: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 pitchFamily="2" charset="2"/>
              </a:rPr>
              <a:t>, and very difficult to explain with other considered mechanisms (e.g. impedance, synchrotron radiation, beam losses):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Dependence on the bunch spacing 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Dependence on bunch intensity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Bunch-by-bunch patter on beam power loss (RF)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Dependence on energy</a:t>
            </a:r>
          </a:p>
        </p:txBody>
      </p:sp>
    </p:spTree>
    <p:extLst>
      <p:ext uri="{BB962C8B-B14F-4D97-AF65-F5344CB8AC3E}">
        <p14:creationId xmlns:p14="http://schemas.microsoft.com/office/powerpoint/2010/main" val="37875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6CCD63F8-1212-4845-9D10-34C42873235F}"/>
              </a:ext>
            </a:extLst>
          </p:cNvPr>
          <p:cNvSpPr txBox="1"/>
          <p:nvPr/>
        </p:nvSpPr>
        <p:spPr>
          <a:xfrm>
            <a:off x="762000" y="2983831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Thanks for your attention!</a:t>
            </a:r>
          </a:p>
        </p:txBody>
      </p:sp>
      <p:grpSp>
        <p:nvGrpSpPr>
          <p:cNvPr id="11" name="Gruppo 29">
            <a:extLst>
              <a:ext uri="{FF2B5EF4-FFF2-40B4-BE49-F238E27FC236}">
                <a16:creationId xmlns:a16="http://schemas.microsoft.com/office/drawing/2014/main" id="{7129CF40-15CD-8949-B083-9E5EFBEBD071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2" name="Straight Connector 6">
              <a:extLst>
                <a:ext uri="{FF2B5EF4-FFF2-40B4-BE49-F238E27FC236}">
                  <a16:creationId xmlns:a16="http://schemas.microsoft.com/office/drawing/2014/main" id="{8CE8E89B-DB56-534B-BEA5-B545CB855AD5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C:\Octavio\CERN\cern_logo_white.gif">
              <a:extLst>
                <a:ext uri="{FF2B5EF4-FFF2-40B4-BE49-F238E27FC236}">
                  <a16:creationId xmlns:a16="http://schemas.microsoft.com/office/drawing/2014/main" id="{E51110CA-5C71-134C-90F6-A610ACDFD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1D8E3E87-32DE-4844-AB9A-C484E6F81751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4444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0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What about the dipole that was taken out?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2000" y="3571886"/>
            <a:ext cx="8640000" cy="2943225"/>
            <a:chOff x="252000" y="3571886"/>
            <a:chExt cx="8640000" cy="2943225"/>
          </a:xfrm>
        </p:grpSpPr>
        <p:grpSp>
          <p:nvGrpSpPr>
            <p:cNvPr id="6" name="Group 5"/>
            <p:cNvGrpSpPr/>
            <p:nvPr/>
          </p:nvGrpSpPr>
          <p:grpSpPr>
            <a:xfrm>
              <a:off x="252000" y="3571886"/>
              <a:ext cx="8640000" cy="2943225"/>
              <a:chOff x="209138" y="3571886"/>
              <a:chExt cx="8640000" cy="294322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9138" y="3571886"/>
                <a:ext cx="8640000" cy="2943225"/>
              </a:xfrm>
              <a:prstGeom prst="rect">
                <a:avLst/>
              </a:prstGeom>
            </p:spPr>
          </p:pic>
          <p:cxnSp>
            <p:nvCxnSpPr>
              <p:cNvPr id="20" name="Straight Arrow Connector 19"/>
              <p:cNvCxnSpPr/>
              <p:nvPr/>
            </p:nvCxnSpPr>
            <p:spPr>
              <a:xfrm>
                <a:off x="5135000" y="3964708"/>
                <a:ext cx="0" cy="64500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786062" y="3835316"/>
              <a:ext cx="3256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272F3"/>
                  </a:solidFill>
                  <a:latin typeface="Arial" charset="0"/>
                  <a:ea typeface="Arial" charset="0"/>
                  <a:cs typeface="Arial" charset="0"/>
                </a:rPr>
                <a:t>End 2016   </a:t>
              </a:r>
              <a:r>
                <a:rPr lang="en-US" sz="1400" b="1" dirty="0">
                  <a:solidFill>
                    <a:srgbClr val="FF7F7F"/>
                  </a:solidFill>
                  <a:latin typeface="Arial" charset="0"/>
                  <a:ea typeface="Arial" charset="0"/>
                  <a:cs typeface="Arial" charset="0"/>
                </a:rPr>
                <a:t>2017 </a:t>
              </a:r>
              <a:r>
                <a:rPr lang="mr-IN" sz="1400" b="1" dirty="0">
                  <a:solidFill>
                    <a:srgbClr val="FF7F7F"/>
                  </a:solidFill>
                  <a:latin typeface="Arial" charset="0"/>
                  <a:ea typeface="Arial" charset="0"/>
                  <a:cs typeface="Arial" charset="0"/>
                </a:rPr>
                <a:t>–</a:t>
              </a:r>
              <a:r>
                <a:rPr lang="en-US" sz="1400" b="1" dirty="0">
                  <a:solidFill>
                    <a:srgbClr val="FF7F7F"/>
                  </a:solidFill>
                  <a:latin typeface="Arial" charset="0"/>
                  <a:ea typeface="Arial" charset="0"/>
                  <a:cs typeface="Arial" charset="0"/>
                </a:rPr>
                <a:t> last </a:t>
              </a:r>
              <a:r>
                <a:rPr lang="en-US" sz="1400" b="1">
                  <a:solidFill>
                    <a:srgbClr val="FF7F7F"/>
                  </a:solidFill>
                  <a:latin typeface="Arial" charset="0"/>
                  <a:ea typeface="Arial" charset="0"/>
                  <a:cs typeface="Arial" charset="0"/>
                </a:rPr>
                <a:t>fill before TS1</a:t>
              </a:r>
              <a:endParaRPr lang="en-US" sz="1400" b="1" dirty="0">
                <a:solidFill>
                  <a:srgbClr val="F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179512" y="599491"/>
            <a:ext cx="756443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No magnet-by-magnet diagnostics in 31L2 before the EYETS but:</a:t>
            </a:r>
            <a:endParaRPr lang="en-US" sz="1700" b="1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Total cell heat load </a:t>
            </a:r>
            <a:r>
              <a:rPr lang="en-US" sz="1700" dirty="0">
                <a:solidFill>
                  <a:schemeClr val="tx2"/>
                </a:solidFill>
              </a:rPr>
              <a:t>measured now is </a:t>
            </a:r>
            <a:r>
              <a:rPr lang="en-US" sz="1700" b="1" dirty="0">
                <a:solidFill>
                  <a:srgbClr val="FF0000"/>
                </a:solidFill>
              </a:rPr>
              <a:t>extremely similar to end-2016 values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Other cells show that </a:t>
            </a:r>
            <a:r>
              <a:rPr lang="en-US" sz="1700" b="1" dirty="0">
                <a:solidFill>
                  <a:srgbClr val="FF0000"/>
                </a:solidFill>
              </a:rPr>
              <a:t>other magnets have practically recovered </a:t>
            </a:r>
            <a:r>
              <a:rPr lang="en-US" sz="1700" dirty="0">
                <a:solidFill>
                  <a:schemeClr val="tx2"/>
                </a:solidFill>
              </a:rPr>
              <a:t>the end-2016 conditioning state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sz="1700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Wingdings" charset="2"/>
              <a:buChar char="à"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This means that the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old magnet was behaving similarly to the newly installed one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Wingdings" charset="2"/>
              <a:buChar char="à"/>
            </a:pPr>
            <a:r>
              <a:rPr lang="en-US" sz="1700" b="1" dirty="0">
                <a:solidFill>
                  <a:srgbClr val="FF0000"/>
                </a:solidFill>
                <a:sym typeface="Wingdings"/>
              </a:rPr>
              <a:t>The extracted magnet was a low-load magnet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(consistent with the fact that no issue was revealed by the lab analysis by TE-VSC)</a:t>
            </a:r>
            <a:endParaRPr lang="en-US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88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Investigation on possible causes and sources of abnormal beam induced heating (1/2)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>
                <a:solidFill>
                  <a:srgbClr val="0055A0">
                    <a:tint val="75000"/>
                  </a:srgbClr>
                </a:solidFill>
                <a:latin typeface="Arial"/>
              </a:rPr>
              <a:t>Report on BIH task-force, L. Tavian, Chamonix'18, 29 January 2018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46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16568" y="1851026"/>
          <a:ext cx="8704848" cy="3474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2232">
                  <a:extLst>
                    <a:ext uri="{9D8B030D-6E8A-4147-A177-3AD203B41FA5}">
                      <a16:colId xmlns:a16="http://schemas.microsoft.com/office/drawing/2014/main" val="3351973759"/>
                    </a:ext>
                  </a:extLst>
                </a:gridCol>
                <a:gridCol w="5727032">
                  <a:extLst>
                    <a:ext uri="{9D8B030D-6E8A-4147-A177-3AD203B41FA5}">
                      <a16:colId xmlns:a16="http://schemas.microsoft.com/office/drawing/2014/main" val="1769488420"/>
                    </a:ext>
                  </a:extLst>
                </a:gridCol>
                <a:gridCol w="1365584">
                  <a:extLst>
                    <a:ext uri="{9D8B030D-6E8A-4147-A177-3AD203B41FA5}">
                      <a16:colId xmlns:a16="http://schemas.microsoft.com/office/drawing/2014/main" val="58172650"/>
                    </a:ext>
                  </a:extLst>
                </a:gridCol>
              </a:tblGrid>
              <a:tr h="2675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Category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Abnormal beam-induced</a:t>
                      </a:r>
                      <a:r>
                        <a:rPr lang="en-US" sz="1200" baseline="0" dirty="0"/>
                        <a:t> heating</a:t>
                      </a:r>
                      <a:r>
                        <a:rPr lang="en-US" sz="1200" dirty="0"/>
                        <a:t> cause or source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Credibility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9122148"/>
                  </a:ext>
                </a:extLst>
              </a:tr>
              <a:tr h="267539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Measurement</a:t>
                      </a:r>
                      <a:r>
                        <a:rPr lang="en-US" sz="1200" baseline="0" dirty="0"/>
                        <a:t> artefact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Measurement</a:t>
                      </a:r>
                      <a:r>
                        <a:rPr lang="en-US" sz="1200" baseline="0" dirty="0"/>
                        <a:t> inaccuracy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2506244"/>
                  </a:ext>
                </a:extLst>
              </a:tr>
              <a:tr h="45481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All beam-screens receive the same power but in low-load sectors, part of the beam-induced heating is transferred to the cold-mass.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034297"/>
                  </a:ext>
                </a:extLst>
              </a:tr>
              <a:tr h="267539">
                <a:tc rowSpan="2"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BS manufacturing and tolerances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Beam-screen manufacturing process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717662"/>
                  </a:ext>
                </a:extLst>
              </a:tr>
              <a:tr h="267539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Beam-screen angular 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6623243"/>
                  </a:ext>
                </a:extLst>
              </a:tr>
              <a:tr h="267539">
                <a:tc rowSpan="7"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LS1 intervention on beam pipes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Plug-ins</a:t>
                      </a:r>
                      <a:r>
                        <a:rPr lang="en-GB" sz="1200" baseline="0" dirty="0"/>
                        <a:t> module</a:t>
                      </a:r>
                      <a:r>
                        <a:rPr lang="en-GB" sz="1200" dirty="0"/>
                        <a:t> exchange and endoscopic inspection on the beam vacuum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887940"/>
                  </a:ext>
                </a:extLst>
              </a:tr>
              <a:tr h="267539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RF ball material, </a:t>
                      </a:r>
                      <a:r>
                        <a:rPr lang="en-GB" sz="1200" dirty="0"/>
                        <a:t>air quality during venting or RF ball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956159"/>
                  </a:ext>
                </a:extLst>
              </a:tr>
              <a:tr h="267539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Magnet change and training activities during LS1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810997"/>
                  </a:ext>
                </a:extLst>
              </a:tr>
              <a:tr h="267539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Duration of vented and pump-down periods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1495949"/>
                  </a:ext>
                </a:extLst>
              </a:tr>
              <a:tr h="267539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Beam vacuum pressure before </a:t>
                      </a:r>
                      <a:r>
                        <a:rPr lang="en-GB" sz="1200" dirty="0" err="1"/>
                        <a:t>cooldown</a:t>
                      </a:r>
                      <a:r>
                        <a:rPr lang="en-GB" sz="1200" dirty="0"/>
                        <a:t> start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2982101"/>
                  </a:ext>
                </a:extLst>
              </a:tr>
              <a:tr h="267539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Effect of venting with beam-screen below room temperature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169777"/>
                  </a:ext>
                </a:extLst>
              </a:tr>
              <a:tr h="267539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Regenerative heating of beam screens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58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028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Investigation on possible causes and sources of abnormal beam induced heating (2/2)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>
                <a:solidFill>
                  <a:srgbClr val="0055A0">
                    <a:tint val="75000"/>
                  </a:srgbClr>
                </a:solidFill>
                <a:latin typeface="Arial"/>
              </a:rPr>
              <a:t>Report on BIH task-force, L. Tavian, Chamonix'18, 29 January 2018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47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16568" y="1851026"/>
          <a:ext cx="8704848" cy="3840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2232">
                  <a:extLst>
                    <a:ext uri="{9D8B030D-6E8A-4147-A177-3AD203B41FA5}">
                      <a16:colId xmlns:a16="http://schemas.microsoft.com/office/drawing/2014/main" val="3351973759"/>
                    </a:ext>
                  </a:extLst>
                </a:gridCol>
                <a:gridCol w="5727032">
                  <a:extLst>
                    <a:ext uri="{9D8B030D-6E8A-4147-A177-3AD203B41FA5}">
                      <a16:colId xmlns:a16="http://schemas.microsoft.com/office/drawing/2014/main" val="1769488420"/>
                    </a:ext>
                  </a:extLst>
                </a:gridCol>
                <a:gridCol w="1365584">
                  <a:extLst>
                    <a:ext uri="{9D8B030D-6E8A-4147-A177-3AD203B41FA5}">
                      <a16:colId xmlns:a16="http://schemas.microsoft.com/office/drawing/2014/main" val="58172650"/>
                    </a:ext>
                  </a:extLst>
                </a:gridCol>
              </a:tblGrid>
              <a:tr h="23668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Category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Abnormal beam-</a:t>
                      </a:r>
                      <a:r>
                        <a:rPr lang="en-US" sz="1200" dirty="0" err="1"/>
                        <a:t>indued</a:t>
                      </a:r>
                      <a:r>
                        <a:rPr lang="en-US" sz="1200" baseline="0" dirty="0"/>
                        <a:t> heating </a:t>
                      </a:r>
                      <a:r>
                        <a:rPr lang="en-US" sz="1200" dirty="0"/>
                        <a:t>cause or source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Credibility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9122148"/>
                  </a:ext>
                </a:extLst>
              </a:tr>
              <a:tr h="236681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Beam operation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Collisions in detectors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2506244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Bump in S81 to avoid the ULO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034297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Degradation of sectors during the Run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3717662"/>
                  </a:ext>
                </a:extLst>
              </a:tr>
              <a:tr h="236681">
                <a:tc rowSpan="10"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Heat load deposition process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Direct loss of proton particle energy in the beam screen 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6623243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Image current on beam-screen wall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887940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Beam instabilities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956159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Degradation by beam losses (SEY,…)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810997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Electromagnetic dissipation in new protective half-shells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1495949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Power loss from impedance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2982101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Heat deposited in the magnet interconnect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169777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FF0000"/>
                          </a:solidFill>
                        </a:rPr>
                        <a:t>Driven by hardware non-conformity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580641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>
                          <a:solidFill>
                            <a:srgbClr val="FF0000"/>
                          </a:solidFill>
                        </a:rPr>
                        <a:t>Driven by the position in the machine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497851"/>
                  </a:ext>
                </a:extLst>
              </a:tr>
              <a:tr h="236681">
                <a:tc vMerge="1"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E-cloud deposition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GB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6425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324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7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Intensity ramp-up with 25 ns beams: heat loads</a:t>
            </a:r>
          </a:p>
        </p:txBody>
      </p:sp>
      <p:sp>
        <p:nvSpPr>
          <p:cNvPr id="5" name="Rectangle 4"/>
          <p:cNvSpPr/>
          <p:nvPr/>
        </p:nvSpPr>
        <p:spPr>
          <a:xfrm>
            <a:off x="-1263162" y="965951"/>
            <a:ext cx="8006862" cy="156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Around ~1450b. (1.5x10</a:t>
            </a:r>
            <a:r>
              <a:rPr lang="en-GB" sz="1600" baseline="30000" dirty="0">
                <a:solidFill>
                  <a:schemeClr val="tx2"/>
                </a:solidFill>
              </a:rPr>
              <a:t>14 </a:t>
            </a:r>
            <a:r>
              <a:rPr lang="en-GB" sz="1600" dirty="0">
                <a:solidFill>
                  <a:schemeClr val="tx2"/>
                </a:solidFill>
              </a:rPr>
              <a:t>p) we started approaching the </a:t>
            </a:r>
            <a:r>
              <a:rPr lang="en-GB" sz="1600" b="1" dirty="0">
                <a:solidFill>
                  <a:srgbClr val="FF0000"/>
                </a:solidFill>
              </a:rPr>
              <a:t>limit of the available cooling capacity </a:t>
            </a:r>
            <a:r>
              <a:rPr lang="en-GB" sz="1600" dirty="0">
                <a:solidFill>
                  <a:schemeClr val="tx2"/>
                </a:solidFill>
              </a:rPr>
              <a:t>on the arc beams screens. Additional margin gained by: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Increased </a:t>
            </a:r>
            <a:r>
              <a:rPr lang="en-GB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longitudinal emittance blow-up </a:t>
            </a: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on the ramp </a:t>
            </a:r>
          </a:p>
          <a:p>
            <a:pPr marL="742950" lvl="1" indent="-285750">
              <a:lnSpc>
                <a:spcPct val="120000"/>
              </a:lnSpc>
              <a:buClr>
                <a:schemeClr val="tx2"/>
              </a:buClr>
              <a:buFont typeface="Wingdings" panose="05000000000000000000" pitchFamily="2" charset="2"/>
              <a:buChar char="à"/>
            </a:pPr>
            <a:r>
              <a:rPr lang="en-GB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optimized filling scheme </a:t>
            </a: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to gain additional margin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/>
              <a:buChar char="•"/>
            </a:pP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By the end of the proton run </a:t>
            </a:r>
            <a:r>
              <a:rPr lang="en-GB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reached 2244b. </a:t>
            </a:r>
            <a:r>
              <a:rPr lang="en-GB" sz="1600" dirty="0">
                <a:solidFill>
                  <a:schemeClr val="tx2"/>
                </a:solidFill>
                <a:sym typeface="Wingdings" panose="05000000000000000000" pitchFamily="2" charset="2"/>
              </a:rPr>
              <a:t>(in trains of 36 b.) with </a:t>
            </a:r>
            <a:r>
              <a:rPr lang="en-GB" sz="1600" b="1" dirty="0">
                <a:solidFill>
                  <a:srgbClr val="FF0000"/>
                </a:solidFill>
              </a:rPr>
              <a:t>1.2x10</a:t>
            </a:r>
            <a:r>
              <a:rPr lang="en-GB" sz="1600" b="1" baseline="30000" dirty="0">
                <a:solidFill>
                  <a:srgbClr val="FF0000"/>
                </a:solidFill>
              </a:rPr>
              <a:t>11 </a:t>
            </a:r>
            <a:r>
              <a:rPr lang="en-GB" sz="1600" b="1" dirty="0">
                <a:solidFill>
                  <a:srgbClr val="FF0000"/>
                </a:solidFill>
              </a:rPr>
              <a:t>ppb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A144B0-87EA-284E-972C-2E22606297BC}"/>
              </a:ext>
            </a:extLst>
          </p:cNvPr>
          <p:cNvGrpSpPr/>
          <p:nvPr/>
        </p:nvGrpSpPr>
        <p:grpSpPr>
          <a:xfrm>
            <a:off x="200216" y="2604267"/>
            <a:ext cx="8740914" cy="4176286"/>
            <a:chOff x="200216" y="2299467"/>
            <a:chExt cx="8740914" cy="4176286"/>
          </a:xfrm>
        </p:grpSpPr>
        <p:grpSp>
          <p:nvGrpSpPr>
            <p:cNvPr id="3" name="Group 2"/>
            <p:cNvGrpSpPr/>
            <p:nvPr/>
          </p:nvGrpSpPr>
          <p:grpSpPr>
            <a:xfrm>
              <a:off x="670629" y="4381624"/>
              <a:ext cx="8270501" cy="2094129"/>
              <a:chOff x="670629" y="4381624"/>
              <a:chExt cx="8270501" cy="209412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662" t="80796" r="20845" b="8905"/>
              <a:stretch/>
            </p:blipFill>
            <p:spPr>
              <a:xfrm>
                <a:off x="833525" y="5877908"/>
                <a:ext cx="8107605" cy="597845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322403" y="5772945"/>
                <a:ext cx="178420" cy="220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327868" y="5804433"/>
                <a:ext cx="267411" cy="1049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52721" y="4524078"/>
                <a:ext cx="833988" cy="119236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662" t="32328" r="20845" b="43884"/>
              <a:stretch/>
            </p:blipFill>
            <p:spPr>
              <a:xfrm>
                <a:off x="670629" y="4381624"/>
                <a:ext cx="8107605" cy="1380825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670629" y="2299467"/>
              <a:ext cx="8107605" cy="1561619"/>
              <a:chOff x="670629" y="2299467"/>
              <a:chExt cx="8107605" cy="156161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652721" y="2574394"/>
                <a:ext cx="833988" cy="119236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645813" y="2299467"/>
                <a:ext cx="830697" cy="260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</a:rPr>
                  <a:t>High </a:t>
                </a:r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en-US" sz="1200" b="1" dirty="0">
                    <a:solidFill>
                      <a:schemeClr val="accent4">
                        <a:lumMod val="75000"/>
                      </a:schemeClr>
                    </a:solidFill>
                    <a:latin typeface="Arial"/>
                    <a:cs typeface="Arial"/>
                  </a:rPr>
                  <a:t>*</a:t>
                </a: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662" t="6196" r="20845" b="67664"/>
              <a:stretch/>
            </p:blipFill>
            <p:spPr>
              <a:xfrm>
                <a:off x="670629" y="2343762"/>
                <a:ext cx="8107605" cy="1517324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328187" y="3813595"/>
              <a:ext cx="7998009" cy="275407"/>
              <a:chOff x="328187" y="3813595"/>
              <a:chExt cx="7998009" cy="27540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520949" y="3816620"/>
                <a:ext cx="735619" cy="27127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72 bpi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258211" y="3816620"/>
                <a:ext cx="2486060" cy="27127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144 bpi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721024" y="3816620"/>
                <a:ext cx="924789" cy="27127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72g72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503816" y="3816620"/>
                <a:ext cx="814467" cy="27127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72g72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278695" y="3816620"/>
                <a:ext cx="1047501" cy="27127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(4x36) bpi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28187" y="3813595"/>
                <a:ext cx="1212042" cy="275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chemeClr val="accent6">
                        <a:lumMod val="50000"/>
                      </a:schemeClr>
                    </a:solidFill>
                    <a:latin typeface="Arial"/>
                    <a:cs typeface="Arial"/>
                  </a:rPr>
                  <a:t>Filling pattern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00216" y="4129934"/>
              <a:ext cx="8125978" cy="286710"/>
              <a:chOff x="200216" y="4129934"/>
              <a:chExt cx="8125978" cy="28671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519633" y="4145370"/>
                <a:ext cx="2354026" cy="27127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/>
                    <a:cs typeface="Arial"/>
                  </a:rPr>
                  <a:t>1.25 ns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868176" y="4145369"/>
                <a:ext cx="658965" cy="2712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/>
                    <a:cs typeface="Arial"/>
                  </a:rPr>
                  <a:t>1.3 ns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487992" y="4145370"/>
                <a:ext cx="1157821" cy="27127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/>
                    <a:cs typeface="Arial"/>
                  </a:rPr>
                  <a:t>1.35 ns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503380" y="4145370"/>
                <a:ext cx="1822814" cy="27127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/>
                    <a:cs typeface="Arial"/>
                  </a:rPr>
                  <a:t>1.35 ns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00216" y="4129934"/>
                <a:ext cx="1340013" cy="275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Target b. length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634664" y="3984074"/>
              <a:ext cx="86307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</a:rPr>
                <a:t>100 ns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39824CF-A8B0-BB4C-958F-A2AC8D60AD0F}"/>
              </a:ext>
            </a:extLst>
          </p:cNvPr>
          <p:cNvSpPr/>
          <p:nvPr/>
        </p:nvSpPr>
        <p:spPr>
          <a:xfrm>
            <a:off x="3810712" y="658976"/>
            <a:ext cx="8419271" cy="244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In the first stages, even with relatively low number of bunches,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dirty="0">
                <a:solidFill>
                  <a:srgbClr val="44546A"/>
                </a:solidFill>
              </a:rPr>
              <a:t>strong</a:t>
            </a:r>
            <a:r>
              <a:rPr lang="en-GB" sz="1600" b="1" dirty="0">
                <a:solidFill>
                  <a:srgbClr val="44546A"/>
                </a:solidFill>
              </a:rPr>
              <a:t> </a:t>
            </a:r>
            <a:r>
              <a:rPr lang="en-GB" sz="1600" b="1" dirty="0">
                <a:solidFill>
                  <a:srgbClr val="FF0000"/>
                </a:solidFill>
              </a:rPr>
              <a:t>transients of the beam screen temperatures</a:t>
            </a:r>
            <a:r>
              <a:rPr lang="en-GB" sz="1600" dirty="0">
                <a:solidFill>
                  <a:srgbClr val="44546A"/>
                </a:solidFill>
              </a:rPr>
              <a:t> were observed</a:t>
            </a:r>
            <a:r>
              <a:rPr lang="en-GB" sz="1600" dirty="0">
                <a:solidFill>
                  <a:schemeClr val="tx2"/>
                </a:solidFill>
              </a:rPr>
              <a:t>, leading to loss of </a:t>
            </a:r>
            <a:r>
              <a:rPr lang="en-GB" sz="1600" dirty="0" err="1">
                <a:solidFill>
                  <a:schemeClr val="tx2"/>
                </a:solidFill>
              </a:rPr>
              <a:t>cryo</a:t>
            </a:r>
            <a:r>
              <a:rPr lang="en-GB" sz="1600" dirty="0">
                <a:solidFill>
                  <a:schemeClr val="tx2"/>
                </a:solidFill>
              </a:rPr>
              <a:t>-conditions :</a:t>
            </a:r>
          </a:p>
          <a:p>
            <a:pPr marL="742950" lvl="1" indent="-285750">
              <a:lnSpc>
                <a:spcPct val="120000"/>
              </a:lnSpc>
              <a:buFont typeface="Courier New"/>
              <a:buChar char="o"/>
            </a:pPr>
            <a:r>
              <a:rPr lang="en-GB" sz="1600" dirty="0">
                <a:solidFill>
                  <a:schemeClr val="tx2"/>
                </a:solidFill>
              </a:rPr>
              <a:t>Intensity ramp-up performed in </a:t>
            </a:r>
            <a:r>
              <a:rPr lang="en-GB" sz="1600" b="1" dirty="0">
                <a:solidFill>
                  <a:srgbClr val="FF0000"/>
                </a:solidFill>
              </a:rPr>
              <a:t>“mini-steps” </a:t>
            </a:r>
            <a:r>
              <a:rPr lang="en-GB" sz="1600" dirty="0">
                <a:solidFill>
                  <a:schemeClr val="tx2"/>
                </a:solidFill>
              </a:rPr>
              <a:t>for fine tuning of </a:t>
            </a:r>
            <a:r>
              <a:rPr lang="en-GB" sz="1600" dirty="0" err="1">
                <a:solidFill>
                  <a:schemeClr val="tx2"/>
                </a:solidFill>
              </a:rPr>
              <a:t>cryo</a:t>
            </a:r>
            <a:r>
              <a:rPr lang="en-GB" sz="1600" dirty="0">
                <a:solidFill>
                  <a:schemeClr val="tx2"/>
                </a:solidFill>
              </a:rPr>
              <a:t>-regulations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2"/>
                </a:solidFill>
              </a:rPr>
              <a:t>During the first stages, </a:t>
            </a:r>
            <a:r>
              <a:rPr lang="en-GB" sz="1600" b="1" dirty="0">
                <a:solidFill>
                  <a:srgbClr val="FF0000"/>
                </a:solidFill>
              </a:rPr>
              <a:t>injection speed often decreased </a:t>
            </a:r>
            <a:r>
              <a:rPr lang="en-GB" sz="1600" dirty="0">
                <a:solidFill>
                  <a:schemeClr val="tx2"/>
                </a:solidFill>
              </a:rPr>
              <a:t>to control beam screen temperatures 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2"/>
                </a:solidFill>
              </a:rPr>
              <a:t>Limitation from transients strongly </a:t>
            </a:r>
            <a:r>
              <a:rPr lang="en-GB" sz="1600" b="1" dirty="0">
                <a:solidFill>
                  <a:srgbClr val="FF0000"/>
                </a:solidFill>
              </a:rPr>
              <a:t>mitigated over the year by </a:t>
            </a:r>
            <a:r>
              <a:rPr lang="en-GB" sz="1600" dirty="0">
                <a:solidFill>
                  <a:schemeClr val="tx2"/>
                </a:solidFill>
              </a:rPr>
              <a:t>(see talk by K. </a:t>
            </a:r>
            <a:r>
              <a:rPr lang="en-GB" sz="1600" dirty="0" err="1">
                <a:solidFill>
                  <a:schemeClr val="tx2"/>
                </a:solidFill>
              </a:rPr>
              <a:t>Brodzinsky</a:t>
            </a:r>
            <a:r>
              <a:rPr lang="en-GB" sz="1600" dirty="0">
                <a:solidFill>
                  <a:schemeClr val="tx2"/>
                </a:solidFill>
              </a:rPr>
              <a:t>):</a:t>
            </a:r>
          </a:p>
          <a:p>
            <a:pPr marL="1200150" lvl="2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à"/>
            </a:pPr>
            <a:r>
              <a:rPr lang="en-GB" sz="1600" b="1" dirty="0">
                <a:solidFill>
                  <a:srgbClr val="FF0000"/>
                </a:solidFill>
              </a:rPr>
              <a:t>Modified </a:t>
            </a:r>
            <a:r>
              <a:rPr lang="en-GB" sz="1600" b="1" dirty="0" err="1">
                <a:solidFill>
                  <a:srgbClr val="FF0000"/>
                </a:solidFill>
              </a:rPr>
              <a:t>Cryo</a:t>
            </a:r>
            <a:r>
              <a:rPr lang="en-GB" sz="1600" b="1" dirty="0">
                <a:solidFill>
                  <a:srgbClr val="FF0000"/>
                </a:solidFill>
              </a:rPr>
              <a:t> Maintain rules </a:t>
            </a:r>
            <a:r>
              <a:rPr lang="en-GB" sz="1600" dirty="0">
                <a:solidFill>
                  <a:schemeClr val="tx2"/>
                </a:solidFill>
              </a:rPr>
              <a:t>to allow for larger temperature excursion</a:t>
            </a:r>
          </a:p>
          <a:p>
            <a:pPr marL="1200150" lvl="2" indent="-285750">
              <a:lnSpc>
                <a:spcPct val="120000"/>
              </a:lnSpc>
              <a:buClr>
                <a:schemeClr val="tx2"/>
              </a:buClr>
              <a:buFont typeface="Wingdings" charset="2"/>
              <a:buChar char="à"/>
            </a:pPr>
            <a:r>
              <a:rPr lang="en-GB" sz="1600" dirty="0">
                <a:solidFill>
                  <a:schemeClr val="tx2"/>
                </a:solidFill>
              </a:rPr>
              <a:t>Improvement on </a:t>
            </a:r>
            <a:r>
              <a:rPr lang="en-GB" sz="1600" b="1" dirty="0">
                <a:solidFill>
                  <a:srgbClr val="FF0000"/>
                </a:solidFill>
              </a:rPr>
              <a:t>cryogenic feed-forward </a:t>
            </a:r>
            <a:r>
              <a:rPr lang="en-GB" sz="1600" dirty="0">
                <a:solidFill>
                  <a:schemeClr val="tx2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23307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6CCD63F8-1212-4845-9D10-34C42873235F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Evolution during run 2</a:t>
            </a:r>
          </a:p>
        </p:txBody>
      </p:sp>
      <p:grpSp>
        <p:nvGrpSpPr>
          <p:cNvPr id="11" name="Gruppo 29">
            <a:extLst>
              <a:ext uri="{FF2B5EF4-FFF2-40B4-BE49-F238E27FC236}">
                <a16:creationId xmlns:a16="http://schemas.microsoft.com/office/drawing/2014/main" id="{7129CF40-15CD-8949-B083-9E5EFBEBD071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2" name="Straight Connector 6">
              <a:extLst>
                <a:ext uri="{FF2B5EF4-FFF2-40B4-BE49-F238E27FC236}">
                  <a16:creationId xmlns:a16="http://schemas.microsoft.com/office/drawing/2014/main" id="{8CE8E89B-DB56-534B-BEA5-B545CB855AD5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C:\Octavio\CERN\cern_logo_white.gif">
              <a:extLst>
                <a:ext uri="{FF2B5EF4-FFF2-40B4-BE49-F238E27FC236}">
                  <a16:creationId xmlns:a16="http://schemas.microsoft.com/office/drawing/2014/main" id="{E51110CA-5C71-134C-90F6-A610ACDFD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1D8E3E87-32DE-4844-AB9A-C484E6F81751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303D91-1738-C641-9ECA-88444B991E05}"/>
              </a:ext>
            </a:extLst>
          </p:cNvPr>
          <p:cNvGrpSpPr/>
          <p:nvPr/>
        </p:nvGrpSpPr>
        <p:grpSpPr>
          <a:xfrm>
            <a:off x="4749800" y="629444"/>
            <a:ext cx="3873500" cy="6228556"/>
            <a:chOff x="-12700" y="629444"/>
            <a:chExt cx="3873500" cy="62285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6011FE-C9D1-D64B-9236-7956D324E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693" r="57778"/>
            <a:stretch/>
          </p:blipFill>
          <p:spPr>
            <a:xfrm>
              <a:off x="-12700" y="4210844"/>
              <a:ext cx="3860800" cy="264715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E731AA-6485-FC45-BAE1-71ACD554B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111" t="5423" r="18472" b="53864"/>
            <a:stretch/>
          </p:blipFill>
          <p:spPr>
            <a:xfrm>
              <a:off x="165100" y="2458244"/>
              <a:ext cx="3695700" cy="19486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0B9ED9-C9FB-7945-B55A-7BFF8ACD9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28" t="4362" r="58055" b="54925"/>
            <a:stretch/>
          </p:blipFill>
          <p:spPr>
            <a:xfrm>
              <a:off x="139700" y="629444"/>
              <a:ext cx="3695700" cy="194865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31F756-2A9C-8E47-9651-170E54985A7C}"/>
              </a:ext>
            </a:extLst>
          </p:cNvPr>
          <p:cNvSpPr/>
          <p:nvPr/>
        </p:nvSpPr>
        <p:spPr>
          <a:xfrm>
            <a:off x="7682163" y="4449754"/>
            <a:ext cx="190800" cy="194126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FE08B2-DABC-CB4D-B1F3-136033DB4BE1}"/>
              </a:ext>
            </a:extLst>
          </p:cNvPr>
          <p:cNvSpPr/>
          <p:nvPr/>
        </p:nvSpPr>
        <p:spPr>
          <a:xfrm>
            <a:off x="5626859" y="2578812"/>
            <a:ext cx="75298" cy="153434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B13BF0-0D75-674F-A0B8-9A0E953FAB30}"/>
              </a:ext>
            </a:extLst>
          </p:cNvPr>
          <p:cNvSpPr/>
          <p:nvPr/>
        </p:nvSpPr>
        <p:spPr>
          <a:xfrm>
            <a:off x="5626859" y="4450620"/>
            <a:ext cx="75298" cy="19404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C3ED87-1B4A-3D4C-8EBB-3C529FFD366F}"/>
              </a:ext>
            </a:extLst>
          </p:cNvPr>
          <p:cNvSpPr/>
          <p:nvPr/>
        </p:nvSpPr>
        <p:spPr>
          <a:xfrm>
            <a:off x="7682163" y="2578812"/>
            <a:ext cx="190800" cy="153434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E181B1-2559-E447-8637-6C48A54F7988}"/>
              </a:ext>
            </a:extLst>
          </p:cNvPr>
          <p:cNvSpPr/>
          <p:nvPr/>
        </p:nvSpPr>
        <p:spPr>
          <a:xfrm>
            <a:off x="5626859" y="800812"/>
            <a:ext cx="75298" cy="153434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908CD19-E6BF-1948-B4D2-A279FACD4B6C}"/>
              </a:ext>
            </a:extLst>
          </p:cNvPr>
          <p:cNvSpPr/>
          <p:nvPr/>
        </p:nvSpPr>
        <p:spPr>
          <a:xfrm>
            <a:off x="7682163" y="799542"/>
            <a:ext cx="190800" cy="153434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8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po 29">
            <a:extLst>
              <a:ext uri="{FF2B5EF4-FFF2-40B4-BE49-F238E27FC236}">
                <a16:creationId xmlns:a16="http://schemas.microsoft.com/office/drawing/2014/main" id="{2729AEBE-9BA7-2342-B9DE-6BCDD3DCCECC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0" name="Straight Connector 6">
              <a:extLst>
                <a:ext uri="{FF2B5EF4-FFF2-40B4-BE49-F238E27FC236}">
                  <a16:creationId xmlns:a16="http://schemas.microsoft.com/office/drawing/2014/main" id="{1C03071C-5BF0-3048-8AE3-13BB2314EF8C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2" descr="C:\Octavio\CERN\cern_logo_white.gif">
              <a:extLst>
                <a:ext uri="{FF2B5EF4-FFF2-40B4-BE49-F238E27FC236}">
                  <a16:creationId xmlns:a16="http://schemas.microsoft.com/office/drawing/2014/main" id="{D9A36CD2-F36C-3149-BF91-D97DDD328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2" name="Straight Connector 6">
              <a:extLst>
                <a:ext uri="{FF2B5EF4-FFF2-40B4-BE49-F238E27FC236}">
                  <a16:creationId xmlns:a16="http://schemas.microsoft.com/office/drawing/2014/main" id="{11C7E3CC-FA9B-C945-825C-53756CA7BB3D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242900-950B-B24C-860B-1DF12B3BE73A}"/>
              </a:ext>
            </a:extLst>
          </p:cNvPr>
          <p:cNvGrpSpPr/>
          <p:nvPr/>
        </p:nvGrpSpPr>
        <p:grpSpPr>
          <a:xfrm>
            <a:off x="-1990326" y="4689888"/>
            <a:ext cx="13226363" cy="2139400"/>
            <a:chOff x="-1990326" y="4635296"/>
            <a:chExt cx="13226363" cy="213940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455CF0D-1E77-C242-A46D-6979F9228077}"/>
                </a:ext>
              </a:extLst>
            </p:cNvPr>
            <p:cNvGrpSpPr/>
            <p:nvPr/>
          </p:nvGrpSpPr>
          <p:grpSpPr>
            <a:xfrm>
              <a:off x="-118976" y="5126181"/>
              <a:ext cx="9677400" cy="1039097"/>
              <a:chOff x="-219075" y="2552700"/>
              <a:chExt cx="9677400" cy="150876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63AE975-58C3-7D4F-BF3C-2C2369C94D28}"/>
                  </a:ext>
                </a:extLst>
              </p:cNvPr>
              <p:cNvSpPr/>
              <p:nvPr/>
            </p:nvSpPr>
            <p:spPr>
              <a:xfrm>
                <a:off x="582386" y="2552700"/>
                <a:ext cx="137160" cy="1508760"/>
              </a:xfrm>
              <a:prstGeom prst="rect">
                <a:avLst/>
              </a:prstGeom>
              <a:solidFill>
                <a:schemeClr val="accent6">
                  <a:lumMod val="75000"/>
                  <a:alpha val="57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595F893-4891-FD46-9708-CDE1B596CF0E}"/>
                  </a:ext>
                </a:extLst>
              </p:cNvPr>
              <p:cNvSpPr/>
              <p:nvPr/>
            </p:nvSpPr>
            <p:spPr>
              <a:xfrm>
                <a:off x="823777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D06DC46-489B-8646-9B97-8D71624A84F2}"/>
                  </a:ext>
                </a:extLst>
              </p:cNvPr>
              <p:cNvSpPr/>
              <p:nvPr/>
            </p:nvSpPr>
            <p:spPr>
              <a:xfrm>
                <a:off x="1625238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BF423AC-DE08-B24B-88C6-CEF661385645}"/>
                  </a:ext>
                </a:extLst>
              </p:cNvPr>
              <p:cNvSpPr/>
              <p:nvPr/>
            </p:nvSpPr>
            <p:spPr>
              <a:xfrm>
                <a:off x="2426699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05895A0-41E1-F04B-9E6B-A2449CEF8AC7}"/>
                  </a:ext>
                </a:extLst>
              </p:cNvPr>
              <p:cNvSpPr/>
              <p:nvPr/>
            </p:nvSpPr>
            <p:spPr>
              <a:xfrm>
                <a:off x="3228160" y="2552700"/>
                <a:ext cx="137160" cy="1508760"/>
              </a:xfrm>
              <a:prstGeom prst="rect">
                <a:avLst/>
              </a:prstGeom>
              <a:solidFill>
                <a:schemeClr val="accent6">
                  <a:lumMod val="75000"/>
                  <a:alpha val="57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F3DFA72-7862-6741-9E0A-4A6DB1BC4032}"/>
                  </a:ext>
                </a:extLst>
              </p:cNvPr>
              <p:cNvSpPr/>
              <p:nvPr/>
            </p:nvSpPr>
            <p:spPr>
              <a:xfrm>
                <a:off x="3469551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90195CA-E090-0C43-9BAA-D2D5B9AFFA41}"/>
                  </a:ext>
                </a:extLst>
              </p:cNvPr>
              <p:cNvSpPr/>
              <p:nvPr/>
            </p:nvSpPr>
            <p:spPr>
              <a:xfrm>
                <a:off x="4271012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01AA7E-231B-ED4C-8477-E108D38A65FB}"/>
                  </a:ext>
                </a:extLst>
              </p:cNvPr>
              <p:cNvSpPr/>
              <p:nvPr/>
            </p:nvSpPr>
            <p:spPr>
              <a:xfrm>
                <a:off x="5072473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42F50D8-357B-7344-A7C0-982829362B5D}"/>
                  </a:ext>
                </a:extLst>
              </p:cNvPr>
              <p:cNvSpPr/>
              <p:nvPr/>
            </p:nvSpPr>
            <p:spPr>
              <a:xfrm>
                <a:off x="5873934" y="2552700"/>
                <a:ext cx="137160" cy="1508760"/>
              </a:xfrm>
              <a:prstGeom prst="rect">
                <a:avLst/>
              </a:prstGeom>
              <a:solidFill>
                <a:schemeClr val="accent6">
                  <a:lumMod val="75000"/>
                  <a:alpha val="57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26F458B-CC6D-A64E-A235-5615BAC444FF}"/>
                  </a:ext>
                </a:extLst>
              </p:cNvPr>
              <p:cNvSpPr/>
              <p:nvPr/>
            </p:nvSpPr>
            <p:spPr>
              <a:xfrm>
                <a:off x="6115325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93759FA-DC9A-C54F-9A0E-443575C0D7FF}"/>
                  </a:ext>
                </a:extLst>
              </p:cNvPr>
              <p:cNvSpPr/>
              <p:nvPr/>
            </p:nvSpPr>
            <p:spPr>
              <a:xfrm>
                <a:off x="6916786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FF916C0-5EA7-3A43-A8CF-DDE4BA0EB8A5}"/>
                  </a:ext>
                </a:extLst>
              </p:cNvPr>
              <p:cNvSpPr/>
              <p:nvPr/>
            </p:nvSpPr>
            <p:spPr>
              <a:xfrm>
                <a:off x="7718247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923DAAC-3D27-2541-934C-210B3ED1D0CC}"/>
                  </a:ext>
                </a:extLst>
              </p:cNvPr>
              <p:cNvSpPr/>
              <p:nvPr/>
            </p:nvSpPr>
            <p:spPr>
              <a:xfrm>
                <a:off x="8519708" y="2552700"/>
                <a:ext cx="137160" cy="1508760"/>
              </a:xfrm>
              <a:prstGeom prst="rect">
                <a:avLst/>
              </a:prstGeom>
              <a:solidFill>
                <a:schemeClr val="accent6">
                  <a:lumMod val="75000"/>
                  <a:alpha val="57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9244E47-6E63-644E-A387-AB71562A3E82}"/>
                  </a:ext>
                </a:extLst>
              </p:cNvPr>
              <p:cNvSpPr/>
              <p:nvPr/>
            </p:nvSpPr>
            <p:spPr>
              <a:xfrm>
                <a:off x="8761095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CFC44F3-15B5-9E46-A55C-ED6770F2ACB9}"/>
                  </a:ext>
                </a:extLst>
              </p:cNvPr>
              <p:cNvSpPr/>
              <p:nvPr/>
            </p:nvSpPr>
            <p:spPr>
              <a:xfrm>
                <a:off x="-219075" y="2552700"/>
                <a:ext cx="697230" cy="1508760"/>
              </a:xfrm>
              <a:prstGeom prst="rect">
                <a:avLst/>
              </a:prstGeom>
              <a:solidFill>
                <a:schemeClr val="accent1">
                  <a:alpha val="5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66DA7A1-E42F-874B-993E-6EC99EBA21D0}"/>
                </a:ext>
              </a:extLst>
            </p:cNvPr>
            <p:cNvGrpSpPr/>
            <p:nvPr/>
          </p:nvGrpSpPr>
          <p:grpSpPr>
            <a:xfrm>
              <a:off x="-421871" y="5349095"/>
              <a:ext cx="10176873" cy="593270"/>
              <a:chOff x="-601980" y="3089909"/>
              <a:chExt cx="10176873" cy="861423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D01547B-23F2-5E4E-9DD1-E084AE3A792B}"/>
                  </a:ext>
                </a:extLst>
              </p:cNvPr>
              <p:cNvSpPr/>
              <p:nvPr/>
            </p:nvSpPr>
            <p:spPr>
              <a:xfrm>
                <a:off x="-601980" y="3783329"/>
                <a:ext cx="10176873" cy="168003"/>
              </a:xfrm>
              <a:prstGeom prst="rect">
                <a:avLst/>
              </a:prstGeom>
              <a:solidFill>
                <a:schemeClr val="dk1">
                  <a:alpha val="26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8771420-2D1B-854A-9202-D4DAAFBA61E7}"/>
                  </a:ext>
                </a:extLst>
              </p:cNvPr>
              <p:cNvSpPr/>
              <p:nvPr/>
            </p:nvSpPr>
            <p:spPr>
              <a:xfrm>
                <a:off x="-601980" y="3089909"/>
                <a:ext cx="10176873" cy="168003"/>
              </a:xfrm>
              <a:prstGeom prst="rect">
                <a:avLst/>
              </a:prstGeom>
              <a:solidFill>
                <a:schemeClr val="dk1">
                  <a:alpha val="26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EF5EE85-C3A6-1B48-9F6B-A74ED36A8542}"/>
                </a:ext>
              </a:extLst>
            </p:cNvPr>
            <p:cNvGrpSpPr/>
            <p:nvPr/>
          </p:nvGrpSpPr>
          <p:grpSpPr>
            <a:xfrm>
              <a:off x="-1600550" y="5399076"/>
              <a:ext cx="12836583" cy="0"/>
              <a:chOff x="-1766805" y="3154681"/>
              <a:chExt cx="12836583" cy="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EF29BA2-D9B9-C54E-B623-C69217E65434}"/>
                  </a:ext>
                </a:extLst>
              </p:cNvPr>
              <p:cNvCxnSpPr/>
              <p:nvPr/>
            </p:nvCxnSpPr>
            <p:spPr>
              <a:xfrm>
                <a:off x="-1766805" y="3154681"/>
                <a:ext cx="3074670" cy="0"/>
              </a:xfrm>
              <a:prstGeom prst="straightConnector1">
                <a:avLst/>
              </a:prstGeom>
              <a:ln w="19050">
                <a:solidFill>
                  <a:srgbClr val="0432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D91B1D63-2ECA-6C41-A15A-D300E29C0DEA}"/>
                  </a:ext>
                </a:extLst>
              </p:cNvPr>
              <p:cNvCxnSpPr/>
              <p:nvPr/>
            </p:nvCxnSpPr>
            <p:spPr>
              <a:xfrm>
                <a:off x="1487166" y="3154681"/>
                <a:ext cx="3074670" cy="0"/>
              </a:xfrm>
              <a:prstGeom prst="straightConnector1">
                <a:avLst/>
              </a:prstGeom>
              <a:ln w="19050">
                <a:solidFill>
                  <a:srgbClr val="0432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CD23F63-A210-D543-AE9D-828E8665FFF6}"/>
                  </a:ext>
                </a:extLst>
              </p:cNvPr>
              <p:cNvCxnSpPr/>
              <p:nvPr/>
            </p:nvCxnSpPr>
            <p:spPr>
              <a:xfrm>
                <a:off x="4741137" y="3154681"/>
                <a:ext cx="3074670" cy="0"/>
              </a:xfrm>
              <a:prstGeom prst="straightConnector1">
                <a:avLst/>
              </a:prstGeom>
              <a:ln w="19050">
                <a:solidFill>
                  <a:srgbClr val="0432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B5E71F7F-E0A5-F742-8A94-17E800935D41}"/>
                  </a:ext>
                </a:extLst>
              </p:cNvPr>
              <p:cNvCxnSpPr/>
              <p:nvPr/>
            </p:nvCxnSpPr>
            <p:spPr>
              <a:xfrm>
                <a:off x="7995108" y="3154681"/>
                <a:ext cx="3074670" cy="0"/>
              </a:xfrm>
              <a:prstGeom prst="straightConnector1">
                <a:avLst/>
              </a:prstGeom>
              <a:ln w="19050">
                <a:solidFill>
                  <a:srgbClr val="0432FF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B65366C-0A14-C94F-AC93-1343857EE125}"/>
                </a:ext>
              </a:extLst>
            </p:cNvPr>
            <p:cNvGrpSpPr/>
            <p:nvPr/>
          </p:nvGrpSpPr>
          <p:grpSpPr>
            <a:xfrm>
              <a:off x="-1600550" y="5885706"/>
              <a:ext cx="12836583" cy="0"/>
              <a:chOff x="-1780659" y="3819699"/>
              <a:chExt cx="12836583" cy="0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3884868-796B-1D44-A077-131C36698A4D}"/>
                  </a:ext>
                </a:extLst>
              </p:cNvPr>
              <p:cNvCxnSpPr/>
              <p:nvPr/>
            </p:nvCxnSpPr>
            <p:spPr>
              <a:xfrm>
                <a:off x="-1780659" y="3819699"/>
                <a:ext cx="307467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stealth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92AA9A74-E8DA-7E43-A3F0-3193B8C67C4D}"/>
                  </a:ext>
                </a:extLst>
              </p:cNvPr>
              <p:cNvCxnSpPr/>
              <p:nvPr/>
            </p:nvCxnSpPr>
            <p:spPr>
              <a:xfrm>
                <a:off x="1473312" y="3819699"/>
                <a:ext cx="307467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stealth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12573F7C-9FEC-CD49-A956-87F5A961BE77}"/>
                  </a:ext>
                </a:extLst>
              </p:cNvPr>
              <p:cNvCxnSpPr/>
              <p:nvPr/>
            </p:nvCxnSpPr>
            <p:spPr>
              <a:xfrm>
                <a:off x="4727283" y="3819699"/>
                <a:ext cx="307467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stealth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4C09DC69-C7FE-6948-8EEE-0FE3D3FF6EDA}"/>
                  </a:ext>
                </a:extLst>
              </p:cNvPr>
              <p:cNvCxnSpPr/>
              <p:nvPr/>
            </p:nvCxnSpPr>
            <p:spPr>
              <a:xfrm>
                <a:off x="7981254" y="3819699"/>
                <a:ext cx="307467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stealth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D8C62DA-A33A-7D47-83C8-4C1B5A1ECA8F}"/>
                </a:ext>
              </a:extLst>
            </p:cNvPr>
            <p:cNvSpPr txBox="1"/>
            <p:nvPr/>
          </p:nvSpPr>
          <p:spPr>
            <a:xfrm>
              <a:off x="352082" y="6220698"/>
              <a:ext cx="7938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Quad</a:t>
              </a:r>
            </a:p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(3.1 m)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973B1A2-D8DA-CC40-A093-7A1135F6EAD2}"/>
                </a:ext>
              </a:extLst>
            </p:cNvPr>
            <p:cNvSpPr txBox="1"/>
            <p:nvPr/>
          </p:nvSpPr>
          <p:spPr>
            <a:xfrm>
              <a:off x="1091697" y="6359197"/>
              <a:ext cx="1960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Dipoles (3 x 14.3 m)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B539A0-7388-004C-A311-9D5F0EFF0E97}"/>
                </a:ext>
              </a:extLst>
            </p:cNvPr>
            <p:cNvSpPr txBox="1"/>
            <p:nvPr/>
          </p:nvSpPr>
          <p:spPr>
            <a:xfrm>
              <a:off x="2998298" y="6220698"/>
              <a:ext cx="7938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Quad</a:t>
              </a:r>
            </a:p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(3.1 m)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FC060CA-BCA7-524B-B36B-CAC721D75C7A}"/>
                </a:ext>
              </a:extLst>
            </p:cNvPr>
            <p:cNvSpPr txBox="1"/>
            <p:nvPr/>
          </p:nvSpPr>
          <p:spPr>
            <a:xfrm>
              <a:off x="3737913" y="6359197"/>
              <a:ext cx="1960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Dipoles (3 x 14.3 m)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55703D-8166-6248-9871-518F26714737}"/>
                </a:ext>
              </a:extLst>
            </p:cNvPr>
            <p:cNvSpPr txBox="1"/>
            <p:nvPr/>
          </p:nvSpPr>
          <p:spPr>
            <a:xfrm>
              <a:off x="5644514" y="6220698"/>
              <a:ext cx="7938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Quad</a:t>
              </a:r>
            </a:p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(3.1 m)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C0DEF8-F317-944E-B522-1E494B159C97}"/>
                </a:ext>
              </a:extLst>
            </p:cNvPr>
            <p:cNvSpPr txBox="1"/>
            <p:nvPr/>
          </p:nvSpPr>
          <p:spPr>
            <a:xfrm>
              <a:off x="6384129" y="6359197"/>
              <a:ext cx="1960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Dipoles (3 x 14.3 m)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0CD5265-019C-5B47-8A17-739038AA1A95}"/>
                </a:ext>
              </a:extLst>
            </p:cNvPr>
            <p:cNvSpPr txBox="1"/>
            <p:nvPr/>
          </p:nvSpPr>
          <p:spPr>
            <a:xfrm>
              <a:off x="8290733" y="6220698"/>
              <a:ext cx="7938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Quad</a:t>
              </a:r>
            </a:p>
            <a:p>
              <a:pPr algn="ctr"/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(3.1 m)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B4EA508B-D4A5-3844-87E5-2CBF610AB430}"/>
                </a:ext>
              </a:extLst>
            </p:cNvPr>
            <p:cNvCxnSpPr>
              <a:cxnSpLocks/>
            </p:cNvCxnSpPr>
            <p:nvPr/>
          </p:nvCxnSpPr>
          <p:spPr>
            <a:xfrm>
              <a:off x="669747" y="4969584"/>
              <a:ext cx="2586071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076ACC9-742E-DD4C-B8C9-A024B6C0A77E}"/>
                </a:ext>
              </a:extLst>
            </p:cNvPr>
            <p:cNvCxnSpPr>
              <a:cxnSpLocks/>
            </p:cNvCxnSpPr>
            <p:nvPr/>
          </p:nvCxnSpPr>
          <p:spPr>
            <a:xfrm>
              <a:off x="3329820" y="4969584"/>
              <a:ext cx="2586071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918485F-05DE-AB48-A94B-39242723B6AA}"/>
                </a:ext>
              </a:extLst>
            </p:cNvPr>
            <p:cNvCxnSpPr>
              <a:cxnSpLocks/>
            </p:cNvCxnSpPr>
            <p:nvPr/>
          </p:nvCxnSpPr>
          <p:spPr>
            <a:xfrm>
              <a:off x="5989893" y="4969584"/>
              <a:ext cx="2586071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B33F25E-16F2-274A-9F31-E90CE7F28117}"/>
                </a:ext>
              </a:extLst>
            </p:cNvPr>
            <p:cNvCxnSpPr>
              <a:cxnSpLocks/>
            </p:cNvCxnSpPr>
            <p:nvPr/>
          </p:nvCxnSpPr>
          <p:spPr>
            <a:xfrm>
              <a:off x="8649966" y="4969584"/>
              <a:ext cx="2586071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A4AF521-84D6-F348-BC68-E8DA64A150BB}"/>
                </a:ext>
              </a:extLst>
            </p:cNvPr>
            <p:cNvCxnSpPr>
              <a:cxnSpLocks/>
            </p:cNvCxnSpPr>
            <p:nvPr/>
          </p:nvCxnSpPr>
          <p:spPr>
            <a:xfrm>
              <a:off x="-1990326" y="4969584"/>
              <a:ext cx="2586071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0A5BD67-C6C2-2E43-BAB8-4F4C62F2C967}"/>
                </a:ext>
              </a:extLst>
            </p:cNvPr>
            <p:cNvSpPr txBox="1"/>
            <p:nvPr/>
          </p:nvSpPr>
          <p:spPr>
            <a:xfrm>
              <a:off x="681070" y="4635296"/>
              <a:ext cx="2566626" cy="33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Half-cell (53.4 m)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F538FBC-CEF7-3747-83BE-509352B3866B}"/>
                </a:ext>
              </a:extLst>
            </p:cNvPr>
            <p:cNvSpPr txBox="1"/>
            <p:nvPr/>
          </p:nvSpPr>
          <p:spPr>
            <a:xfrm>
              <a:off x="3371398" y="4635296"/>
              <a:ext cx="2566626" cy="33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Half-cell (53.4 m)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94CA0D9-596A-0A4F-BB0B-F84630B3FEA6}"/>
                </a:ext>
              </a:extLst>
            </p:cNvPr>
            <p:cNvSpPr txBox="1"/>
            <p:nvPr/>
          </p:nvSpPr>
          <p:spPr>
            <a:xfrm>
              <a:off x="5987079" y="4635296"/>
              <a:ext cx="2566626" cy="33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Half-cell (53.4 m)</a:t>
              </a:r>
            </a:p>
          </p:txBody>
        </p:sp>
      </p:grpSp>
      <p:pic>
        <p:nvPicPr>
          <p:cNvPr id="83" name="Picture 2" descr="http://www.bng.bilfinger.com/fileadmin/power_bng/Presse/presse_20090116_deutsches_museum_3.jpg">
            <a:extLst>
              <a:ext uri="{FF2B5EF4-FFF2-40B4-BE49-F238E27FC236}">
                <a16:creationId xmlns:a16="http://schemas.microsoft.com/office/drawing/2014/main" id="{69980E6F-FFF2-FB44-8B8E-1507599E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48" y="1251565"/>
            <a:ext cx="4717132" cy="31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F841C75-EB9B-7A41-983D-58C5B2D5A243}"/>
              </a:ext>
            </a:extLst>
          </p:cNvPr>
          <p:cNvCxnSpPr/>
          <p:nvPr/>
        </p:nvCxnSpPr>
        <p:spPr>
          <a:xfrm flipH="1">
            <a:off x="4023308" y="3273582"/>
            <a:ext cx="525199" cy="2888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383BD3B-5BE9-7F42-9B60-893AD63D47DF}"/>
              </a:ext>
            </a:extLst>
          </p:cNvPr>
          <p:cNvCxnSpPr/>
          <p:nvPr/>
        </p:nvCxnSpPr>
        <p:spPr>
          <a:xfrm flipV="1">
            <a:off x="5861505" y="3693741"/>
            <a:ext cx="472679" cy="2888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3926AB4B-0273-DD47-B4F3-B4A1DA32CB22}"/>
              </a:ext>
            </a:extLst>
          </p:cNvPr>
          <p:cNvSpPr/>
          <p:nvPr/>
        </p:nvSpPr>
        <p:spPr>
          <a:xfrm>
            <a:off x="7613836" y="3364644"/>
            <a:ext cx="1489219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marL="0" lvl="2" algn="ctr"/>
            <a:r>
              <a:rPr lang="en-US" sz="1400" b="1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Superconducting coils</a:t>
            </a:r>
            <a:r>
              <a:rPr lang="en-US" sz="1400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 (1.9 K)</a:t>
            </a:r>
            <a:endParaRPr lang="en-US" sz="1400" baseline="30000" dirty="0">
              <a:solidFill>
                <a:srgbClr val="00B05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F9C43E9-4B2B-4B40-A351-3AD6D7318350}"/>
              </a:ext>
            </a:extLst>
          </p:cNvPr>
          <p:cNvCxnSpPr>
            <a:cxnSpLocks/>
            <a:stCxn id="87" idx="1"/>
          </p:cNvCxnSpPr>
          <p:nvPr/>
        </p:nvCxnSpPr>
        <p:spPr>
          <a:xfrm flipH="1" flipV="1">
            <a:off x="7148244" y="3562442"/>
            <a:ext cx="465592" cy="638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FC3E8F05-C20F-C240-8825-D2F43AFECD34}"/>
              </a:ext>
            </a:extLst>
          </p:cNvPr>
          <p:cNvSpPr/>
          <p:nvPr/>
        </p:nvSpPr>
        <p:spPr>
          <a:xfrm>
            <a:off x="7129528" y="4059234"/>
            <a:ext cx="126384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marL="0" lvl="2" algn="ctr"/>
            <a:r>
              <a:rPr lang="en-US" sz="1400" b="1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Beam screen </a:t>
            </a:r>
          </a:p>
          <a:p>
            <a:pPr marL="0" lvl="2" algn="ctr"/>
            <a:r>
              <a:rPr lang="en-US" sz="1400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(5 – 20 K)</a:t>
            </a:r>
            <a:endParaRPr lang="en-US" sz="1400" baseline="30000" dirty="0">
              <a:solidFill>
                <a:srgbClr val="00B050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79B296F2-4228-6F4C-A207-B4F1784B66AB}"/>
              </a:ext>
            </a:extLst>
          </p:cNvPr>
          <p:cNvCxnSpPr>
            <a:cxnSpLocks/>
          </p:cNvCxnSpPr>
          <p:nvPr/>
        </p:nvCxnSpPr>
        <p:spPr>
          <a:xfrm flipH="1" flipV="1">
            <a:off x="6591869" y="3875964"/>
            <a:ext cx="537659" cy="30220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9ED4245C-3EF5-3843-8D45-08A6DE1F4C4B}"/>
              </a:ext>
            </a:extLst>
          </p:cNvPr>
          <p:cNvSpPr/>
          <p:nvPr/>
        </p:nvSpPr>
        <p:spPr>
          <a:xfrm>
            <a:off x="5684354" y="1764375"/>
            <a:ext cx="226695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marL="0" lvl="2" algn="ctr"/>
            <a:r>
              <a:rPr lang="en-US" sz="1400" b="1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Beam screen cooling circuit </a:t>
            </a:r>
          </a:p>
          <a:p>
            <a:pPr marL="0" lvl="2" algn="ctr"/>
            <a:r>
              <a:rPr lang="en-US" sz="1400" dirty="0">
                <a:solidFill>
                  <a:srgbClr val="00B050"/>
                </a:solidFill>
                <a:latin typeface="Calibri" pitchFamily="34" charset="0"/>
                <a:sym typeface="Wingdings" panose="05000000000000000000" pitchFamily="2" charset="2"/>
              </a:rPr>
              <a:t>(helium)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DEEC7FC4-1613-2E4C-BFEA-14BD57A0E878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6351103" y="2287595"/>
            <a:ext cx="466726" cy="11648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12878F2-8277-454F-A2E5-03AAEE03F782}"/>
              </a:ext>
            </a:extLst>
          </p:cNvPr>
          <p:cNvSpPr/>
          <p:nvPr/>
        </p:nvSpPr>
        <p:spPr>
          <a:xfrm>
            <a:off x="6361042" y="1280964"/>
            <a:ext cx="24844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en-US" sz="1600" b="1" dirty="0">
                <a:solidFill>
                  <a:schemeClr val="bg1"/>
                </a:solidFill>
                <a:latin typeface="Calibri" pitchFamily="34" charset="0"/>
              </a:rPr>
              <a:t>Section of a main dipole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680B5ED-AA7E-1547-AB2D-8D80C9DC1B57}"/>
              </a:ext>
            </a:extLst>
          </p:cNvPr>
          <p:cNvSpPr/>
          <p:nvPr/>
        </p:nvSpPr>
        <p:spPr>
          <a:xfrm>
            <a:off x="136308" y="1115777"/>
            <a:ext cx="3888432" cy="353943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The beam screen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intercepts beam-induced heat loads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(RF heating, synch. radiation, e-cloud)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It is held by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low conductivity supports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and is actively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cooled with a helium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flow to operate in the range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5-20 K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By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measuring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 the thermodynamic properties of helium, it is possible to know the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heat load on the screen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Magnets in each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“half-cell”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 (53.4 m long) share the same cooling circuit</a:t>
            </a:r>
          </a:p>
          <a:p>
            <a:pPr marL="577850" lvl="2" indent="-282575">
              <a:spcAft>
                <a:spcPts val="600"/>
              </a:spcAft>
              <a:buFont typeface="Wingdings" pitchFamily="2" charset="2"/>
              <a:buChar char="à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Heat load is measured per half-cell</a:t>
            </a:r>
          </a:p>
        </p:txBody>
      </p:sp>
      <p:sp>
        <p:nvSpPr>
          <p:cNvPr id="113" name="TextBox 7">
            <a:extLst>
              <a:ext uri="{FF2B5EF4-FFF2-40B4-BE49-F238E27FC236}">
                <a16:creationId xmlns:a16="http://schemas.microsoft.com/office/drawing/2014/main" id="{C30D504B-F8FE-9840-B3B2-74419E6DCB93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LHC beam screens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8C805-3EF8-274E-B7A1-3B039D21FCFF}"/>
              </a:ext>
            </a:extLst>
          </p:cNvPr>
          <p:cNvSpPr/>
          <p:nvPr/>
        </p:nvSpPr>
        <p:spPr>
          <a:xfrm>
            <a:off x="1153237" y="520175"/>
            <a:ext cx="77041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To avoid too high power deposition on the superconducting coils a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beam screen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is inserted in installed inside the 1.9 K cold bore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213BFD-A8EF-B74E-830C-9E4B341E3A37}"/>
              </a:ext>
            </a:extLst>
          </p:cNvPr>
          <p:cNvSpPr/>
          <p:nvPr/>
        </p:nvSpPr>
        <p:spPr>
          <a:xfrm>
            <a:off x="4012101" y="4352409"/>
            <a:ext cx="281833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700" i="1" dirty="0">
                <a:solidFill>
                  <a:schemeClr val="tx2"/>
                </a:solidFill>
                <a:latin typeface="Calibri" pitchFamily="34" charset="0"/>
              </a:rPr>
              <a:t>More details in B. </a:t>
            </a:r>
            <a:r>
              <a:rPr lang="en-US" sz="1700" i="1" dirty="0" err="1">
                <a:solidFill>
                  <a:schemeClr val="tx2"/>
                </a:solidFill>
                <a:latin typeface="Calibri" pitchFamily="34" charset="0"/>
              </a:rPr>
              <a:t>Bradu’s</a:t>
            </a:r>
            <a:r>
              <a:rPr lang="en-US" sz="1700" i="1" dirty="0">
                <a:solidFill>
                  <a:schemeClr val="tx2"/>
                </a:solidFill>
                <a:latin typeface="Calibri" pitchFamily="34" charset="0"/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8718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3000" y="619310"/>
            <a:ext cx="8001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b="1" dirty="0">
                <a:solidFill>
                  <a:srgbClr val="FF0000"/>
                </a:solidFill>
              </a:rPr>
              <a:t>Electron cloud suppression with 50 ns confirmed by heat load</a:t>
            </a:r>
            <a:r>
              <a:rPr lang="en-US" sz="1700" dirty="0">
                <a:solidFill>
                  <a:schemeClr val="tx2"/>
                </a:solidFill>
              </a:rPr>
              <a:t> measurements on the beams-screens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Consistent with expectations from impedance and synchrotron radiation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700" dirty="0">
                <a:solidFill>
                  <a:schemeClr val="tx2"/>
                </a:solidFill>
              </a:rPr>
              <a:t>Large </a:t>
            </a:r>
            <a:r>
              <a:rPr lang="en-US" sz="1700" b="1" dirty="0">
                <a:solidFill>
                  <a:srgbClr val="FF0000"/>
                </a:solidFill>
              </a:rPr>
              <a:t>differences between sectors </a:t>
            </a:r>
            <a:r>
              <a:rPr lang="en-US" sz="1700" dirty="0">
                <a:solidFill>
                  <a:schemeClr val="tx2"/>
                </a:solidFill>
              </a:rPr>
              <a:t>observed with 25 ns are not visible </a:t>
            </a:r>
            <a:r>
              <a:rPr lang="en-US" sz="1700" b="1" dirty="0">
                <a:solidFill>
                  <a:srgbClr val="FF0000"/>
                </a:solidFill>
              </a:rPr>
              <a:t>with 50 ns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0" y="1995716"/>
            <a:ext cx="9148346" cy="4862284"/>
            <a:chOff x="47501" y="885373"/>
            <a:chExt cx="9148346" cy="48622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80" b="4435"/>
            <a:stretch/>
          </p:blipFill>
          <p:spPr>
            <a:xfrm>
              <a:off x="47501" y="885373"/>
              <a:ext cx="9148346" cy="48622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89945" y="1894116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25 ns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24174" y="1894116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50 ns</a:t>
              </a:r>
            </a:p>
          </p:txBody>
        </p:sp>
      </p:grpSp>
      <p:grpSp>
        <p:nvGrpSpPr>
          <p:cNvPr id="10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4" t="7333" r="29727"/>
          <a:stretch/>
        </p:blipFill>
        <p:spPr>
          <a:xfrm>
            <a:off x="1352137" y="1970973"/>
            <a:ext cx="4441371" cy="46520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338684" y="6550223"/>
            <a:ext cx="3868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More data on 50 ns test in 2017 can be found </a:t>
            </a:r>
            <a:r>
              <a:rPr lang="en-US" sz="1400" dirty="0">
                <a:hlinkClick r:id="rId5"/>
              </a:rPr>
              <a:t>here</a:t>
            </a:r>
            <a:endParaRPr lang="en-US" sz="1400" dirty="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DF1D795E-C4C9-3846-A1B5-AA68749660B2}"/>
              </a:ext>
            </a:extLst>
          </p:cNvPr>
          <p:cNvSpPr txBox="1"/>
          <p:nvPr/>
        </p:nvSpPr>
        <p:spPr>
          <a:xfrm>
            <a:off x="1447800" y="-446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Heat loads are strongly dependent on bunch spacing</a:t>
            </a:r>
          </a:p>
        </p:txBody>
      </p:sp>
    </p:spTree>
    <p:extLst>
      <p:ext uri="{BB962C8B-B14F-4D97-AF65-F5344CB8AC3E}">
        <p14:creationId xmlns:p14="http://schemas.microsoft.com/office/powerpoint/2010/main" val="4254951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2B8DB06F-170C-DB4C-96F0-DADD83C50719}"/>
              </a:ext>
            </a:extLst>
          </p:cNvPr>
          <p:cNvSpPr txBox="1"/>
          <p:nvPr/>
        </p:nvSpPr>
        <p:spPr>
          <a:xfrm>
            <a:off x="1447800" y="-446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Arc heat loads - scaling with bunch intensity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041BCD-58A9-A54A-BCA0-64DAC73DDE39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2744662"/>
            <a:ext cx="4675085" cy="3960000"/>
            <a:chOff x="1" y="2736391"/>
            <a:chExt cx="4352079" cy="36864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A15E4D-A661-9748-A08D-0C45F2D351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" y="2736391"/>
              <a:ext cx="4203507" cy="3686400"/>
              <a:chOff x="1116001" y="526472"/>
              <a:chExt cx="4925042" cy="431917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733"/>
              <a:stretch/>
            </p:blipFill>
            <p:spPr>
              <a:xfrm>
                <a:off x="1116001" y="526472"/>
                <a:ext cx="4925042" cy="4319172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 rot="16200000">
                <a:off x="4555824" y="1633201"/>
                <a:ext cx="163936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1" indent="-285750" algn="r">
                  <a:spcBef>
                    <a:spcPts val="600"/>
                  </a:spcBef>
                  <a:buClr>
                    <a:schemeClr val="tx2"/>
                  </a:buClr>
                  <a:defRPr/>
                </a:pPr>
                <a:r>
                  <a:rPr lang="en-US" sz="1400" b="1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HL-LHC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1820884" y="2643896"/>
                <a:ext cx="4069277" cy="1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1794663" y="2625045"/>
                <a:ext cx="3213483" cy="369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lvl="1" indent="-285750">
                  <a:spcBef>
                    <a:spcPts val="600"/>
                  </a:spcBef>
                  <a:buClr>
                    <a:schemeClr val="tx2"/>
                  </a:buClr>
                  <a:defRPr/>
                </a:pPr>
                <a:r>
                  <a:rPr lang="en-US" sz="1400" b="1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8 kW/arc (~160W/</a:t>
                </a:r>
                <a:r>
                  <a:rPr lang="en-US" sz="1400" b="1" dirty="0" err="1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hcell</a:t>
                </a:r>
                <a:r>
                  <a:rPr lang="en-US" sz="1400" b="1" dirty="0">
                    <a:solidFill>
                      <a:schemeClr val="accent1"/>
                    </a:solidFill>
                    <a:latin typeface="Arial" charset="0"/>
                    <a:ea typeface="Arial" charset="0"/>
                    <a:cs typeface="Arial" charset="0"/>
                  </a:rPr>
                  <a:t>)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534877" y="950026"/>
                <a:ext cx="0" cy="3360717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E2F274-380A-6048-B994-30D0BC665600}"/>
                </a:ext>
              </a:extLst>
            </p:cNvPr>
            <p:cNvGrpSpPr/>
            <p:nvPr/>
          </p:nvGrpSpPr>
          <p:grpSpPr>
            <a:xfrm>
              <a:off x="704123" y="3332292"/>
              <a:ext cx="2138959" cy="276999"/>
              <a:chOff x="1120812" y="2355798"/>
              <a:chExt cx="2138959" cy="276999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526604" y="2355798"/>
                <a:ext cx="17331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e-cloud in quadrupoles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C4F3EE4-7DFB-414C-99CF-EDEA1F3A827F}"/>
                  </a:ext>
                </a:extLst>
              </p:cNvPr>
              <p:cNvSpPr/>
              <p:nvPr/>
            </p:nvSpPr>
            <p:spPr>
              <a:xfrm>
                <a:off x="1120812" y="2440238"/>
                <a:ext cx="393539" cy="138896"/>
              </a:xfrm>
              <a:prstGeom prst="rect">
                <a:avLst/>
              </a:prstGeom>
              <a:solidFill>
                <a:srgbClr val="B2B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5375583-EFF8-AB49-A9D3-D0D8448AE225}"/>
                </a:ext>
              </a:extLst>
            </p:cNvPr>
            <p:cNvGrpSpPr/>
            <p:nvPr/>
          </p:nvGrpSpPr>
          <p:grpSpPr>
            <a:xfrm>
              <a:off x="704123" y="3110954"/>
              <a:ext cx="1781490" cy="276999"/>
              <a:chOff x="1120812" y="2087614"/>
              <a:chExt cx="1781490" cy="27699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26604" y="2087614"/>
                <a:ext cx="13756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e-cloud in dipoles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D7600B7-4210-ED44-B91D-9C72AECDDC35}"/>
                  </a:ext>
                </a:extLst>
              </p:cNvPr>
              <p:cNvSpPr/>
              <p:nvPr/>
            </p:nvSpPr>
            <p:spPr>
              <a:xfrm>
                <a:off x="1120812" y="2172054"/>
                <a:ext cx="393539" cy="138896"/>
              </a:xfrm>
              <a:prstGeom prst="rect">
                <a:avLst/>
              </a:prstGeom>
              <a:solidFill>
                <a:srgbClr val="FFE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F5B73AF-8CBE-9942-B311-FFD0232093E3}"/>
                </a:ext>
              </a:extLst>
            </p:cNvPr>
            <p:cNvGrpSpPr/>
            <p:nvPr/>
          </p:nvGrpSpPr>
          <p:grpSpPr>
            <a:xfrm>
              <a:off x="704123" y="3553630"/>
              <a:ext cx="1630807" cy="276999"/>
              <a:chOff x="1120812" y="1819429"/>
              <a:chExt cx="1630807" cy="27699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526604" y="1819429"/>
                <a:ext cx="12250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e-cloud in drifts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D072937-8169-384F-AA83-969E19920035}"/>
                  </a:ext>
                </a:extLst>
              </p:cNvPr>
              <p:cNvSpPr/>
              <p:nvPr/>
            </p:nvSpPr>
            <p:spPr>
              <a:xfrm>
                <a:off x="1120812" y="1903869"/>
                <a:ext cx="393539" cy="138896"/>
              </a:xfrm>
              <a:prstGeom prst="rect">
                <a:avLst/>
              </a:prstGeom>
              <a:solidFill>
                <a:srgbClr val="FF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4EB82A8-88AC-EB41-9F75-F70A14CFC7E8}"/>
                </a:ext>
              </a:extLst>
            </p:cNvPr>
            <p:cNvGrpSpPr/>
            <p:nvPr/>
          </p:nvGrpSpPr>
          <p:grpSpPr>
            <a:xfrm>
              <a:off x="704123" y="3774968"/>
              <a:ext cx="1348679" cy="276999"/>
              <a:chOff x="1120812" y="1551244"/>
              <a:chExt cx="1348679" cy="276999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526604" y="1551244"/>
                <a:ext cx="942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 charset="0"/>
                    <a:ea typeface="Arial" charset="0"/>
                    <a:cs typeface="Arial" charset="0"/>
                  </a:rPr>
                  <a:t>Impedance</a:t>
                </a:r>
                <a:endParaRPr lang="en-US" sz="1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A062F5A-99CF-1B46-8E39-7D4CAA12F0BA}"/>
                  </a:ext>
                </a:extLst>
              </p:cNvPr>
              <p:cNvSpPr/>
              <p:nvPr/>
            </p:nvSpPr>
            <p:spPr>
              <a:xfrm>
                <a:off x="1120812" y="1635684"/>
                <a:ext cx="393539" cy="138896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0A0B8CE-20E2-AD43-A598-1A7F45785CB3}"/>
                </a:ext>
              </a:extLst>
            </p:cNvPr>
            <p:cNvGrpSpPr/>
            <p:nvPr/>
          </p:nvGrpSpPr>
          <p:grpSpPr>
            <a:xfrm>
              <a:off x="704123" y="3996304"/>
              <a:ext cx="2047588" cy="276999"/>
              <a:chOff x="1120812" y="1283059"/>
              <a:chExt cx="2047588" cy="27699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526604" y="1283059"/>
                <a:ext cx="16417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Synchrotron radiation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853E8F7-60ED-9E44-8662-6DEE1E5F8C8A}"/>
                  </a:ext>
                </a:extLst>
              </p:cNvPr>
              <p:cNvSpPr/>
              <p:nvPr/>
            </p:nvSpPr>
            <p:spPr>
              <a:xfrm>
                <a:off x="1120812" y="1350379"/>
                <a:ext cx="393539" cy="138896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4DD85E0-2228-4E4F-AB90-B366E5F1E3BF}"/>
                </a:ext>
              </a:extLst>
            </p:cNvPr>
            <p:cNvSpPr/>
            <p:nvPr/>
          </p:nvSpPr>
          <p:spPr>
            <a:xfrm flipH="1">
              <a:off x="4097436" y="3129932"/>
              <a:ext cx="254644" cy="1331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A81EC-5403-324C-8409-150A68E3EC2C}"/>
                </a:ext>
              </a:extLst>
            </p:cNvPr>
            <p:cNvSpPr/>
            <p:nvPr/>
          </p:nvSpPr>
          <p:spPr>
            <a:xfrm flipH="1">
              <a:off x="1356162" y="2831040"/>
              <a:ext cx="1965769" cy="266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3511030-1B0E-194D-99C0-4004040D1CE4}"/>
              </a:ext>
            </a:extLst>
          </p:cNvPr>
          <p:cNvGrpSpPr>
            <a:grpSpLocks noChangeAspect="1"/>
          </p:cNvGrpSpPr>
          <p:nvPr/>
        </p:nvGrpSpPr>
        <p:grpSpPr>
          <a:xfrm>
            <a:off x="4490878" y="2744662"/>
            <a:ext cx="4682324" cy="3960000"/>
            <a:chOff x="4692583" y="2736391"/>
            <a:chExt cx="4358819" cy="3686400"/>
          </a:xfrm>
        </p:grpSpPr>
        <p:sp>
          <p:nvSpPr>
            <p:cNvPr id="23" name="Rectangle 22"/>
            <p:cNvSpPr/>
            <p:nvPr/>
          </p:nvSpPr>
          <p:spPr>
            <a:xfrm>
              <a:off x="5944953" y="3152249"/>
              <a:ext cx="1845705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600"/>
                </a:spcBef>
                <a:buClr>
                  <a:schemeClr val="tx2"/>
                </a:buClr>
              </a:pPr>
              <a:r>
                <a:rPr lang="en-US" sz="1700" dirty="0">
                  <a:solidFill>
                    <a:schemeClr val="tx2"/>
                  </a:solidFill>
                </a:rPr>
                <a:t>Present situation in the </a:t>
              </a:r>
              <a:r>
                <a:rPr lang="en-US" sz="1700" b="1" dirty="0">
                  <a:solidFill>
                    <a:srgbClr val="FF0000"/>
                  </a:solidFill>
                </a:rPr>
                <a:t>low-load sectors</a:t>
              </a:r>
              <a:endParaRPr lang="en-US" sz="1700" b="1" dirty="0">
                <a:solidFill>
                  <a:schemeClr val="tx2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0E6015C-17C6-3747-B316-2F1CA8D4B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66"/>
            <a:stretch/>
          </p:blipFill>
          <p:spPr>
            <a:xfrm>
              <a:off x="4692583" y="2736391"/>
              <a:ext cx="4254652" cy="368640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726589-9E1E-3D48-A448-F7FB13584BC5}"/>
                </a:ext>
              </a:extLst>
            </p:cNvPr>
            <p:cNvSpPr/>
            <p:nvPr/>
          </p:nvSpPr>
          <p:spPr>
            <a:xfrm flipH="1">
              <a:off x="8787111" y="3073987"/>
              <a:ext cx="264291" cy="1641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29832B-AB1F-FC4D-B811-1CACDCBC032F}"/>
                </a:ext>
              </a:extLst>
            </p:cNvPr>
            <p:cNvSpPr/>
            <p:nvPr/>
          </p:nvSpPr>
          <p:spPr>
            <a:xfrm flipH="1">
              <a:off x="6067115" y="2831040"/>
              <a:ext cx="1965769" cy="266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D290D2F-A74E-6C47-85C2-51CEAB4C92F7}"/>
                </a:ext>
              </a:extLst>
            </p:cNvPr>
            <p:cNvSpPr/>
            <p:nvPr/>
          </p:nvSpPr>
          <p:spPr>
            <a:xfrm rot="16200000">
              <a:off x="7606490" y="3672017"/>
              <a:ext cx="1399191" cy="262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 algn="r">
                <a:spcBef>
                  <a:spcPts val="600"/>
                </a:spcBef>
                <a:buClr>
                  <a:schemeClr val="tx2"/>
                </a:buClr>
                <a:defRPr/>
              </a:pPr>
              <a:r>
                <a:rPr lang="en-US" sz="14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HL-LHC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23CA84C-3A3A-6944-B7F9-A91B0D58E1C6}"/>
                </a:ext>
              </a:extLst>
            </p:cNvPr>
            <p:cNvCxnSpPr/>
            <p:nvPr/>
          </p:nvCxnSpPr>
          <p:spPr>
            <a:xfrm flipH="1">
              <a:off x="5272228" y="4534642"/>
              <a:ext cx="3473114" cy="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92C069E-C0C2-A243-A115-0563506FC2A1}"/>
                </a:ext>
              </a:extLst>
            </p:cNvPr>
            <p:cNvSpPr/>
            <p:nvPr/>
          </p:nvSpPr>
          <p:spPr>
            <a:xfrm>
              <a:off x="5249849" y="4518553"/>
              <a:ext cx="2742697" cy="315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>
                <a:spcBef>
                  <a:spcPts val="600"/>
                </a:spcBef>
                <a:buClr>
                  <a:schemeClr val="tx2"/>
                </a:buClr>
                <a:defRPr/>
              </a:pPr>
              <a:r>
                <a:rPr lang="en-US" sz="14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8 kW/arc (~160W/</a:t>
              </a:r>
              <a:r>
                <a:rPr lang="en-US" sz="1400" b="1" dirty="0" err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hcell</a:t>
              </a:r>
              <a:r>
                <a:rPr lang="en-US" sz="14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AC20FEE-8C2D-4B4D-A415-38DA205780EF}"/>
                </a:ext>
              </a:extLst>
            </p:cNvPr>
            <p:cNvCxnSpPr/>
            <p:nvPr/>
          </p:nvCxnSpPr>
          <p:spPr>
            <a:xfrm flipV="1">
              <a:off x="8442109" y="3088929"/>
              <a:ext cx="0" cy="286836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2931CACD-BEE6-8343-BCC5-92CEAE615E5F}"/>
              </a:ext>
            </a:extLst>
          </p:cNvPr>
          <p:cNvSpPr/>
          <p:nvPr/>
        </p:nvSpPr>
        <p:spPr>
          <a:xfrm>
            <a:off x="650414" y="2499568"/>
            <a:ext cx="3733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Present state of the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low-load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sectors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(Sec. 34, 45, 56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, 67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- SEY = 1.25)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7E405E3-EFF5-4544-8B27-92C19BFD0D8D}"/>
              </a:ext>
            </a:extLst>
          </p:cNvPr>
          <p:cNvSpPr/>
          <p:nvPr/>
        </p:nvSpPr>
        <p:spPr>
          <a:xfrm>
            <a:off x="5060989" y="2499568"/>
            <a:ext cx="3858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Present state of the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high-load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sectors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(Sec. 12, 23, 78, 81, SEY = 1.35)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A5461B-2D2B-1B4B-A42C-F784BCCE5F00}"/>
              </a:ext>
            </a:extLst>
          </p:cNvPr>
          <p:cNvSpPr txBox="1"/>
          <p:nvPr/>
        </p:nvSpPr>
        <p:spPr>
          <a:xfrm rot="16200000">
            <a:off x="-1261494" y="4574151"/>
            <a:ext cx="3093722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Heat load [kW/arc]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F11C09-C3F7-1E4C-9CA3-3365CB78EDC6}"/>
              </a:ext>
            </a:extLst>
          </p:cNvPr>
          <p:cNvSpPr txBox="1"/>
          <p:nvPr/>
        </p:nvSpPr>
        <p:spPr>
          <a:xfrm>
            <a:off x="672591" y="6445736"/>
            <a:ext cx="3746809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Bunch intensity [10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p/bunch]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052249-A300-F24A-839F-504402565D3D}"/>
              </a:ext>
            </a:extLst>
          </p:cNvPr>
          <p:cNvSpPr txBox="1"/>
          <p:nvPr/>
        </p:nvSpPr>
        <p:spPr>
          <a:xfrm rot="16200000">
            <a:off x="3234307" y="4574151"/>
            <a:ext cx="3093722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Heat load [kW/arc]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AC22BF-A897-E547-B149-389D24DA7BEF}"/>
              </a:ext>
            </a:extLst>
          </p:cNvPr>
          <p:cNvSpPr txBox="1"/>
          <p:nvPr/>
        </p:nvSpPr>
        <p:spPr>
          <a:xfrm>
            <a:off x="5117592" y="6445736"/>
            <a:ext cx="3746809" cy="200055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Bunch intensity [10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p/bunch]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AE8EAE-35D6-3441-809E-42532F8780CA}"/>
              </a:ext>
            </a:extLst>
          </p:cNvPr>
          <p:cNvSpPr txBox="1"/>
          <p:nvPr/>
        </p:nvSpPr>
        <p:spPr>
          <a:xfrm>
            <a:off x="-3912433" y="6895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9365B5A-FFF0-FD4C-AA48-E0D5CE805670}"/>
              </a:ext>
            </a:extLst>
          </p:cNvPr>
          <p:cNvSpPr txBox="1"/>
          <p:nvPr/>
        </p:nvSpPr>
        <p:spPr>
          <a:xfrm>
            <a:off x="169253" y="6448406"/>
            <a:ext cx="1013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G. </a:t>
            </a:r>
            <a:r>
              <a:rPr lang="en-US" sz="1600" i="1" dirty="0" err="1">
                <a:solidFill>
                  <a:schemeClr val="tx2"/>
                </a:solidFill>
              </a:rPr>
              <a:t>Skripka</a:t>
            </a:r>
            <a:endParaRPr lang="en-US" sz="1600" i="1" dirty="0">
              <a:solidFill>
                <a:schemeClr val="tx2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8094C7-95C7-A942-BF71-4E2D85AF28C0}"/>
              </a:ext>
            </a:extLst>
          </p:cNvPr>
          <p:cNvGrpSpPr/>
          <p:nvPr/>
        </p:nvGrpSpPr>
        <p:grpSpPr>
          <a:xfrm>
            <a:off x="0" y="144087"/>
            <a:ext cx="9144000" cy="602142"/>
            <a:chOff x="0" y="144087"/>
            <a:chExt cx="9144000" cy="602142"/>
          </a:xfrm>
        </p:grpSpPr>
        <p:grpSp>
          <p:nvGrpSpPr>
            <p:cNvPr id="56" name="Gruppo 23">
              <a:extLst>
                <a:ext uri="{FF2B5EF4-FFF2-40B4-BE49-F238E27FC236}">
                  <a16:creationId xmlns:a16="http://schemas.microsoft.com/office/drawing/2014/main" id="{9E1EBC91-D665-4D41-8993-75F31828740C}"/>
                </a:ext>
              </a:extLst>
            </p:cNvPr>
            <p:cNvGrpSpPr/>
            <p:nvPr/>
          </p:nvGrpSpPr>
          <p:grpSpPr>
            <a:xfrm>
              <a:off x="0" y="457200"/>
              <a:ext cx="9144000" cy="0"/>
              <a:chOff x="0" y="457200"/>
              <a:chExt cx="9144000" cy="0"/>
            </a:xfrm>
          </p:grpSpPr>
          <p:cxnSp>
            <p:nvCxnSpPr>
              <p:cNvPr id="59" name="Straight Connector 6">
                <a:extLst>
                  <a:ext uri="{FF2B5EF4-FFF2-40B4-BE49-F238E27FC236}">
                    <a16:creationId xmlns:a16="http://schemas.microsoft.com/office/drawing/2014/main" id="{96F54441-EFA1-2D44-A8F6-3B1761758302}"/>
                  </a:ext>
                </a:extLst>
              </p:cNvPr>
              <p:cNvCxnSpPr/>
              <p:nvPr/>
            </p:nvCxnSpPr>
            <p:spPr>
              <a:xfrm>
                <a:off x="1143000" y="457200"/>
                <a:ext cx="8001000" cy="0"/>
              </a:xfrm>
              <a:prstGeom prst="line">
                <a:avLst/>
              </a:prstGeom>
              <a:ln w="34925" cap="rnd">
                <a:solidFill>
                  <a:srgbClr val="0093BD"/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596D2B9-5940-AB49-9DB5-EE392DDECE0B}"/>
                  </a:ext>
                </a:extLst>
              </p:cNvPr>
              <p:cNvCxnSpPr/>
              <p:nvPr/>
            </p:nvCxnSpPr>
            <p:spPr>
              <a:xfrm>
                <a:off x="0" y="457200"/>
                <a:ext cx="152400" cy="0"/>
              </a:xfrm>
              <a:prstGeom prst="line">
                <a:avLst/>
              </a:prstGeom>
              <a:ln w="34925" cap="rnd">
                <a:solidFill>
                  <a:srgbClr val="0093BD"/>
                </a:solidFill>
                <a:round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ECA7606-98ED-C140-95CB-378A22C16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9" t="12864" r="6448" b="12724"/>
            <a:stretch/>
          </p:blipFill>
          <p:spPr>
            <a:xfrm>
              <a:off x="233449" y="144087"/>
              <a:ext cx="1392151" cy="602142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DB551D9-64FD-7C47-A05A-034ED6E1FBD4}"/>
              </a:ext>
            </a:extLst>
          </p:cNvPr>
          <p:cNvSpPr/>
          <p:nvPr/>
        </p:nvSpPr>
        <p:spPr>
          <a:xfrm>
            <a:off x="1516284" y="484866"/>
            <a:ext cx="762771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chemeClr val="tx2"/>
              </a:buClr>
            </a:pPr>
            <a:r>
              <a:rPr lang="en-US" sz="1700" dirty="0">
                <a:solidFill>
                  <a:schemeClr val="tx2"/>
                </a:solidFill>
              </a:rPr>
              <a:t>Assuming surface properties are </a:t>
            </a:r>
            <a:r>
              <a:rPr lang="en-US" sz="1700" u="sng" dirty="0">
                <a:solidFill>
                  <a:schemeClr val="tx2"/>
                </a:solidFill>
              </a:rPr>
              <a:t>uniform along the arc half-cell</a:t>
            </a:r>
            <a:r>
              <a:rPr lang="en-US" sz="1700" dirty="0">
                <a:solidFill>
                  <a:schemeClr val="tx2"/>
                </a:solidFill>
              </a:rPr>
              <a:t> (probably optimistic):</a:t>
            </a:r>
          </a:p>
          <a:p>
            <a:pPr marL="285750" lvl="1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Present conditioning achieved in the </a:t>
            </a:r>
            <a:r>
              <a:rPr lang="en-US" sz="1700" b="1" dirty="0">
                <a:solidFill>
                  <a:srgbClr val="FF0000"/>
                </a:solidFill>
              </a:rPr>
              <a:t>low-load sectors </a:t>
            </a:r>
            <a:r>
              <a:rPr lang="en-US" sz="1700" dirty="0">
                <a:solidFill>
                  <a:schemeClr val="tx2"/>
                </a:solidFill>
              </a:rPr>
              <a:t>is </a:t>
            </a:r>
            <a:r>
              <a:rPr lang="en-US" sz="1700" b="1" dirty="0">
                <a:solidFill>
                  <a:srgbClr val="FF0000"/>
                </a:solidFill>
              </a:rPr>
              <a:t>compatible with HL-LHC</a:t>
            </a:r>
          </a:p>
          <a:p>
            <a:pPr marL="285750" lvl="1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Expected heat load for the </a:t>
            </a:r>
            <a:r>
              <a:rPr lang="en-US" sz="1700" b="1" dirty="0">
                <a:solidFill>
                  <a:srgbClr val="FF0000"/>
                </a:solidFill>
              </a:rPr>
              <a:t>high-load sectors </a:t>
            </a:r>
            <a:r>
              <a:rPr lang="en-US" sz="1700" dirty="0">
                <a:solidFill>
                  <a:schemeClr val="tx2"/>
                </a:solidFill>
              </a:rPr>
              <a:t>is </a:t>
            </a:r>
            <a:r>
              <a:rPr lang="en-US" sz="1700" b="1" dirty="0">
                <a:solidFill>
                  <a:srgbClr val="FF0000"/>
                </a:solidFill>
              </a:rPr>
              <a:t>~10 kW/arc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 not acceptable</a:t>
            </a:r>
            <a:endParaRPr lang="en-US" sz="1700" b="1" dirty="0">
              <a:solidFill>
                <a:srgbClr val="FF0000"/>
              </a:solidFill>
            </a:endParaRPr>
          </a:p>
          <a:p>
            <a:pPr marL="742950" lvl="2" indent="-285750">
              <a:spcBef>
                <a:spcPts val="600"/>
              </a:spcBef>
              <a:buClr>
                <a:schemeClr val="tx2"/>
              </a:buClr>
              <a:buFont typeface="Wingdings" charset="2"/>
              <a:buChar char="à"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Ongoing work to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identify and suppress the source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of differences among arcs is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very important for HL-LHC</a:t>
            </a:r>
          </a:p>
          <a:p>
            <a:pPr marL="742950" lvl="2" indent="-285750">
              <a:spcBef>
                <a:spcPts val="600"/>
              </a:spcBef>
              <a:buClr>
                <a:schemeClr val="tx2"/>
              </a:buClr>
              <a:buFont typeface="Wingdings" charset="2"/>
              <a:buChar char="à"/>
            </a:pPr>
            <a:r>
              <a:rPr lang="en-US" sz="1700" dirty="0">
                <a:solidFill>
                  <a:schemeClr val="tx2"/>
                </a:solidFill>
                <a:sym typeface="Wingdings"/>
              </a:rPr>
              <a:t>A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solid backup plan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must be available…</a:t>
            </a:r>
            <a:endParaRPr lang="en-US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3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4">
            <a:extLst>
              <a:ext uri="{FF2B5EF4-FFF2-40B4-BE49-F238E27FC236}">
                <a16:creationId xmlns:a16="http://schemas.microsoft.com/office/drawing/2014/main" id="{D48AD891-4763-0349-9F27-29E057EF32CC}"/>
              </a:ext>
            </a:extLst>
          </p:cNvPr>
          <p:cNvSpPr/>
          <p:nvPr/>
        </p:nvSpPr>
        <p:spPr>
          <a:xfrm>
            <a:off x="112295" y="1310438"/>
            <a:ext cx="2664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486A0297-6256-6C41-9252-07C981CB3B69}"/>
              </a:ext>
            </a:extLst>
          </p:cNvPr>
          <p:cNvSpPr/>
          <p:nvPr/>
        </p:nvSpPr>
        <p:spPr>
          <a:xfrm>
            <a:off x="2651221" y="1310438"/>
            <a:ext cx="1260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LS1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4411DB51-5A6D-3D47-BB49-500EBF428935}"/>
              </a:ext>
            </a:extLst>
          </p:cNvPr>
          <p:cNvSpPr/>
          <p:nvPr/>
        </p:nvSpPr>
        <p:spPr>
          <a:xfrm>
            <a:off x="3786147" y="1310438"/>
            <a:ext cx="3204000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3502D2AB-FE3D-BE46-BE9B-A2DCE42DE963}"/>
              </a:ext>
            </a:extLst>
          </p:cNvPr>
          <p:cNvSpPr/>
          <p:nvPr/>
        </p:nvSpPr>
        <p:spPr>
          <a:xfrm>
            <a:off x="6865073" y="1310438"/>
            <a:ext cx="1260000" cy="406067"/>
          </a:xfrm>
          <a:prstGeom prst="chevron">
            <a:avLst/>
          </a:prstGeom>
          <a:solidFill>
            <a:schemeClr val="accent2">
              <a:alpha val="63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LS2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E2BD5AA0-3E90-8348-9488-FC9F53143C17}"/>
              </a:ext>
            </a:extLst>
          </p:cNvPr>
          <p:cNvSpPr/>
          <p:nvPr/>
        </p:nvSpPr>
        <p:spPr>
          <a:xfrm>
            <a:off x="7999998" y="1310438"/>
            <a:ext cx="3253539" cy="406067"/>
          </a:xfrm>
          <a:prstGeom prst="chevron">
            <a:avLst/>
          </a:prstGeom>
          <a:solidFill>
            <a:schemeClr val="accent6">
              <a:alpha val="63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3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CCD63F8-1212-4845-9D10-34C42873235F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Run 1 and Run 2: the two eras of the LHC history </a:t>
            </a:r>
          </a:p>
        </p:txBody>
      </p:sp>
      <p:grpSp>
        <p:nvGrpSpPr>
          <p:cNvPr id="11" name="Gruppo 29">
            <a:extLst>
              <a:ext uri="{FF2B5EF4-FFF2-40B4-BE49-F238E27FC236}">
                <a16:creationId xmlns:a16="http://schemas.microsoft.com/office/drawing/2014/main" id="{7129CF40-15CD-8949-B083-9E5EFBEBD071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2" name="Straight Connector 6">
              <a:extLst>
                <a:ext uri="{FF2B5EF4-FFF2-40B4-BE49-F238E27FC236}">
                  <a16:creationId xmlns:a16="http://schemas.microsoft.com/office/drawing/2014/main" id="{8CE8E89B-DB56-534B-BEA5-B545CB855AD5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C:\Octavio\CERN\cern_logo_white.gif">
              <a:extLst>
                <a:ext uri="{FF2B5EF4-FFF2-40B4-BE49-F238E27FC236}">
                  <a16:creationId xmlns:a16="http://schemas.microsoft.com/office/drawing/2014/main" id="{E51110CA-5C71-134C-90F6-A610ACDFD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1D8E3E87-32DE-4844-AB9A-C484E6F81751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C66F13-FF9F-C14F-A186-FB799EF12C9F}"/>
              </a:ext>
            </a:extLst>
          </p:cNvPr>
          <p:cNvSpPr txBox="1"/>
          <p:nvPr/>
        </p:nvSpPr>
        <p:spPr>
          <a:xfrm>
            <a:off x="16042" y="99461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A4D5A-C7F7-2647-BED9-83F0C0C02835}"/>
              </a:ext>
            </a:extLst>
          </p:cNvPr>
          <p:cNvSpPr txBox="1"/>
          <p:nvPr/>
        </p:nvSpPr>
        <p:spPr>
          <a:xfrm>
            <a:off x="2574757" y="99461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E3F2A4-5610-F74B-AF14-90667D90C5CE}"/>
              </a:ext>
            </a:extLst>
          </p:cNvPr>
          <p:cNvSpPr txBox="1"/>
          <p:nvPr/>
        </p:nvSpPr>
        <p:spPr>
          <a:xfrm>
            <a:off x="3721767" y="994610"/>
            <a:ext cx="63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9EF5F-8C93-BF41-BE75-12CC60F4D221}"/>
              </a:ext>
            </a:extLst>
          </p:cNvPr>
          <p:cNvSpPr txBox="1"/>
          <p:nvPr/>
        </p:nvSpPr>
        <p:spPr>
          <a:xfrm>
            <a:off x="6777789" y="99461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0CA154-1AD5-6B4F-A46F-0AB96E9CDBAD}"/>
              </a:ext>
            </a:extLst>
          </p:cNvPr>
          <p:cNvSpPr txBox="1"/>
          <p:nvPr/>
        </p:nvSpPr>
        <p:spPr>
          <a:xfrm>
            <a:off x="7924799" y="99461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827249-04CC-C348-99FF-071CDCAD3D7C}"/>
              </a:ext>
            </a:extLst>
          </p:cNvPr>
          <p:cNvSpPr txBox="1"/>
          <p:nvPr/>
        </p:nvSpPr>
        <p:spPr>
          <a:xfrm>
            <a:off x="313421" y="2260454"/>
            <a:ext cx="3167717" cy="142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Run 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 data taking with: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energy: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3.5 - 4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Bunch spacing: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50 ns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Max. n. of bunches: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1380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Bunch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1.7e11p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8CCE54-C048-504C-8229-5F5412BF178D}"/>
              </a:ext>
            </a:extLst>
          </p:cNvPr>
          <p:cNvCxnSpPr>
            <a:cxnSpLocks/>
          </p:cNvCxnSpPr>
          <p:nvPr/>
        </p:nvCxnSpPr>
        <p:spPr>
          <a:xfrm>
            <a:off x="306884" y="1853459"/>
            <a:ext cx="0" cy="1829541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C6EAB9C-1C91-EA4A-8F10-F428910BA77F}"/>
              </a:ext>
            </a:extLst>
          </p:cNvPr>
          <p:cNvSpPr txBox="1"/>
          <p:nvPr/>
        </p:nvSpPr>
        <p:spPr>
          <a:xfrm>
            <a:off x="4043211" y="2260454"/>
            <a:ext cx="3167717" cy="142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Run 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 data taking with: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energy: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Bunch spacing: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25 ns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Max. n. of bunches: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2556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Bunch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1.2e11p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E5CFBB-034A-1A41-AF2B-1AAE1AC99A29}"/>
              </a:ext>
            </a:extLst>
          </p:cNvPr>
          <p:cNvCxnSpPr>
            <a:cxnSpLocks/>
          </p:cNvCxnSpPr>
          <p:nvPr/>
        </p:nvCxnSpPr>
        <p:spPr>
          <a:xfrm>
            <a:off x="4036674" y="1853459"/>
            <a:ext cx="0" cy="1829541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0A6B77-E3B6-1B43-BEE4-41E72E715E34}"/>
              </a:ext>
            </a:extLst>
          </p:cNvPr>
          <p:cNvCxnSpPr>
            <a:cxnSpLocks/>
          </p:cNvCxnSpPr>
          <p:nvPr/>
        </p:nvCxnSpPr>
        <p:spPr>
          <a:xfrm>
            <a:off x="3306759" y="1877522"/>
            <a:ext cx="0" cy="3655373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647AED9-FDF0-F34A-A819-504435AAAA1B}"/>
              </a:ext>
            </a:extLst>
          </p:cNvPr>
          <p:cNvSpPr txBox="1"/>
          <p:nvPr/>
        </p:nvSpPr>
        <p:spPr>
          <a:xfrm>
            <a:off x="3329337" y="3840602"/>
            <a:ext cx="2718537" cy="169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Long Shutdown 1: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beam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Consolidation and maintenance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 arcs were warmed up and vented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110D68C-97E0-8A49-81BC-121E03FF6F1F}"/>
              </a:ext>
            </a:extLst>
          </p:cNvPr>
          <p:cNvCxnSpPr>
            <a:cxnSpLocks/>
          </p:cNvCxnSpPr>
          <p:nvPr/>
        </p:nvCxnSpPr>
        <p:spPr>
          <a:xfrm>
            <a:off x="6432884" y="994611"/>
            <a:ext cx="0" cy="9625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39397F-4BC0-AC45-B3C0-FDF4E92A06B4}"/>
              </a:ext>
            </a:extLst>
          </p:cNvPr>
          <p:cNvSpPr txBox="1"/>
          <p:nvPr/>
        </p:nvSpPr>
        <p:spPr>
          <a:xfrm>
            <a:off x="6031831" y="697831"/>
            <a:ext cx="848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88944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84C745-8F93-C94B-A34B-C1D16EDFEC99}"/>
              </a:ext>
            </a:extLst>
          </p:cNvPr>
          <p:cNvGrpSpPr/>
          <p:nvPr/>
        </p:nvGrpSpPr>
        <p:grpSpPr>
          <a:xfrm>
            <a:off x="4577318" y="960569"/>
            <a:ext cx="4530202" cy="3169471"/>
            <a:chOff x="4577318" y="1052009"/>
            <a:chExt cx="4530202" cy="31694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EEC60A-117F-DA46-BD0B-4D9D9668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1" t="7224" r="29521" b="34812"/>
            <a:stretch/>
          </p:blipFill>
          <p:spPr>
            <a:xfrm>
              <a:off x="4577318" y="1052009"/>
              <a:ext cx="4530202" cy="297975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13DDF15-687E-5A4B-A073-F8A58067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83" t="93410" r="29665" b="3255"/>
            <a:stretch/>
          </p:blipFill>
          <p:spPr>
            <a:xfrm>
              <a:off x="4577318" y="4050030"/>
              <a:ext cx="4518089" cy="17145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D04E64-9C7D-DA4B-97C2-8C0E32FBCE72}"/>
              </a:ext>
            </a:extLst>
          </p:cNvPr>
          <p:cNvGrpSpPr/>
          <p:nvPr/>
        </p:nvGrpSpPr>
        <p:grpSpPr>
          <a:xfrm>
            <a:off x="95568" y="948455"/>
            <a:ext cx="4518089" cy="3143485"/>
            <a:chOff x="95568" y="1039895"/>
            <a:chExt cx="4518089" cy="314348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737E59-E942-F54B-9A97-2136D37BF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83" t="6989" r="29665" b="34105"/>
            <a:stretch/>
          </p:blipFill>
          <p:spPr>
            <a:xfrm>
              <a:off x="95568" y="1039895"/>
              <a:ext cx="4518089" cy="302820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4BC1DF-7F53-214D-B8C8-0A219C646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83" t="93410" r="29665" b="3255"/>
            <a:stretch/>
          </p:blipFill>
          <p:spPr>
            <a:xfrm>
              <a:off x="95568" y="4011930"/>
              <a:ext cx="4518089" cy="17145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6556F09-A371-BE4C-9C71-23D98071C90C}"/>
              </a:ext>
            </a:extLst>
          </p:cNvPr>
          <p:cNvSpPr/>
          <p:nvPr/>
        </p:nvSpPr>
        <p:spPr>
          <a:xfrm>
            <a:off x="2975214" y="2419745"/>
            <a:ext cx="1501254" cy="9826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97B080-C2CD-0442-9C6C-433AFC4E4084}"/>
              </a:ext>
            </a:extLst>
          </p:cNvPr>
          <p:cNvGrpSpPr/>
          <p:nvPr/>
        </p:nvGrpSpPr>
        <p:grpSpPr>
          <a:xfrm>
            <a:off x="3022470" y="2487579"/>
            <a:ext cx="1411467" cy="885447"/>
            <a:chOff x="3789929" y="4583875"/>
            <a:chExt cx="1411467" cy="88544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827A819-8F63-8E4B-8B63-A3D6D778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91" t="40480" r="14555" b="46853"/>
            <a:stretch/>
          </p:blipFill>
          <p:spPr>
            <a:xfrm>
              <a:off x="3823855" y="4607626"/>
              <a:ext cx="795647" cy="68876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5F090B-95A8-BB4E-B239-1E7A6809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7" t="53329" r="15890" b="33567"/>
            <a:stretch/>
          </p:blipFill>
          <p:spPr>
            <a:xfrm>
              <a:off x="4477001" y="4583875"/>
              <a:ext cx="724395" cy="71251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2179048-84BB-644C-BCE5-BDAB59B95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75" t="66251" r="6919" b="30073"/>
            <a:stretch/>
          </p:blipFill>
          <p:spPr>
            <a:xfrm>
              <a:off x="3789929" y="5269421"/>
              <a:ext cx="1387816" cy="19990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3853DB8-09E4-FF4A-9E46-04208447E8F4}"/>
              </a:ext>
            </a:extLst>
          </p:cNvPr>
          <p:cNvSpPr txBox="1"/>
          <p:nvPr/>
        </p:nvSpPr>
        <p:spPr>
          <a:xfrm>
            <a:off x="616424" y="2560493"/>
            <a:ext cx="358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Avg. half-cell load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62B00E-D598-B546-9BAB-12FC9BF82552}"/>
              </a:ext>
            </a:extLst>
          </p:cNvPr>
          <p:cNvSpPr txBox="1"/>
          <p:nvPr/>
        </p:nvSpPr>
        <p:spPr>
          <a:xfrm>
            <a:off x="641444" y="565986"/>
            <a:ext cx="358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Run 1 configuration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50 ns, 1.7e11 p/bunch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01762-219B-5F4F-B14F-67435E8468A3}"/>
              </a:ext>
            </a:extLst>
          </p:cNvPr>
          <p:cNvSpPr txBox="1"/>
          <p:nvPr/>
        </p:nvSpPr>
        <p:spPr>
          <a:xfrm>
            <a:off x="5161129" y="565986"/>
            <a:ext cx="358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Run 2 configuration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6.5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25 ns, 1.2e11 p/bunch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CCD63F8-1212-4845-9D10-34C42873235F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Heat loads on beam screens: Run 1 vs Run 2</a:t>
            </a:r>
          </a:p>
        </p:txBody>
      </p:sp>
      <p:grpSp>
        <p:nvGrpSpPr>
          <p:cNvPr id="11" name="Gruppo 29">
            <a:extLst>
              <a:ext uri="{FF2B5EF4-FFF2-40B4-BE49-F238E27FC236}">
                <a16:creationId xmlns:a16="http://schemas.microsoft.com/office/drawing/2014/main" id="{7129CF40-15CD-8949-B083-9E5EFBEBD071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2" name="Straight Connector 6">
              <a:extLst>
                <a:ext uri="{FF2B5EF4-FFF2-40B4-BE49-F238E27FC236}">
                  <a16:creationId xmlns:a16="http://schemas.microsoft.com/office/drawing/2014/main" id="{8CE8E89B-DB56-534B-BEA5-B545CB855AD5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C:\Octavio\CERN\cern_logo_white.gif">
              <a:extLst>
                <a:ext uri="{FF2B5EF4-FFF2-40B4-BE49-F238E27FC236}">
                  <a16:creationId xmlns:a16="http://schemas.microsoft.com/office/drawing/2014/main" id="{E51110CA-5C71-134C-90F6-A610ACDFD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1D8E3E87-32DE-4844-AB9A-C484E6F81751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8FE8377-E8EB-4840-B37C-CE82A5C198B0}"/>
              </a:ext>
            </a:extLst>
          </p:cNvPr>
          <p:cNvSpPr/>
          <p:nvPr/>
        </p:nvSpPr>
        <p:spPr>
          <a:xfrm>
            <a:off x="463856" y="4144149"/>
            <a:ext cx="3888432" cy="215443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In Run 1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heat loads were very modest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(~10 W/</a:t>
            </a:r>
            <a:r>
              <a:rPr lang="en-US" sz="1700" dirty="0" err="1">
                <a:solidFill>
                  <a:schemeClr val="tx2"/>
                </a:solidFill>
                <a:latin typeface="Calibri" pitchFamily="34" charset="0"/>
              </a:rPr>
              <a:t>hcell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)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Compatible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 with estimated heat from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impedance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 and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synchrotron radiation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Heat loads were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extremely similar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for the eight arcs 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6EE08E-680F-9F4A-960B-5CFB42E51B06}"/>
              </a:ext>
            </a:extLst>
          </p:cNvPr>
          <p:cNvSpPr/>
          <p:nvPr/>
        </p:nvSpPr>
        <p:spPr>
          <a:xfrm>
            <a:off x="4680488" y="4144149"/>
            <a:ext cx="4463512" cy="241604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In Run 2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heat loads became much larger       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(&gt;100 W/</a:t>
            </a:r>
            <a:r>
              <a:rPr lang="en-US" sz="1700" dirty="0" err="1">
                <a:solidFill>
                  <a:schemeClr val="tx2"/>
                </a:solidFill>
                <a:latin typeface="Calibri" pitchFamily="34" charset="0"/>
              </a:rPr>
              <a:t>hcell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) </a:t>
            </a:r>
          </a:p>
          <a:p>
            <a:pPr marL="587375" lvl="2" indent="-309563"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à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Need for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new feed-forward control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on the </a:t>
            </a:r>
            <a:r>
              <a:rPr lang="en-US" sz="1700" dirty="0" err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cryo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 regulations (see B. </a:t>
            </a:r>
            <a:r>
              <a:rPr lang="en-US" sz="1700" dirty="0" err="1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Bradu’s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  <a:sym typeface="Wingdings" pitchFamily="2" charset="2"/>
              </a:rPr>
              <a:t> talk)</a:t>
            </a:r>
            <a:endParaRPr lang="en-US" sz="1700" dirty="0">
              <a:solidFill>
                <a:schemeClr val="tx2"/>
              </a:solidFill>
              <a:latin typeface="Calibri" pitchFamily="34" charset="0"/>
            </a:endParaRP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Much larger than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estimated loads from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impedance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 and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synchrotron radiation</a:t>
            </a:r>
          </a:p>
          <a:p>
            <a:pPr marL="285750" lvl="1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Very </a:t>
            </a:r>
            <a:r>
              <a:rPr lang="en-US" sz="1700" b="1" dirty="0">
                <a:solidFill>
                  <a:srgbClr val="FF0000"/>
                </a:solidFill>
                <a:latin typeface="Calibri" pitchFamily="34" charset="0"/>
              </a:rPr>
              <a:t>large differences among for the eight 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arcs (up to a factor of 3). Not at all expected! </a:t>
            </a:r>
            <a:endParaRPr lang="en-US" sz="170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43C1EFB-5EB0-7245-83C1-8B988BA82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95" t="10493" r="13305" b="77726"/>
          <a:stretch/>
        </p:blipFill>
        <p:spPr>
          <a:xfrm>
            <a:off x="2963476" y="1632361"/>
            <a:ext cx="1092530" cy="6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5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0" y="1995716"/>
            <a:ext cx="9148346" cy="4862284"/>
            <a:chOff x="47501" y="885373"/>
            <a:chExt cx="9148346" cy="48622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80" b="4435"/>
            <a:stretch/>
          </p:blipFill>
          <p:spPr>
            <a:xfrm>
              <a:off x="47501" y="885373"/>
              <a:ext cx="9148346" cy="48622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89945" y="1894116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25 ns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24174" y="1894116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50 ns</a:t>
              </a:r>
            </a:p>
          </p:txBody>
        </p:sp>
      </p:grpSp>
      <p:grpSp>
        <p:nvGrpSpPr>
          <p:cNvPr id="10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3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7"/>
          <p:cNvSpPr txBox="1"/>
          <p:nvPr/>
        </p:nvSpPr>
        <p:spPr>
          <a:xfrm>
            <a:off x="1447800" y="-446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key parameter is the bunch spacing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3000" y="605662"/>
            <a:ext cx="8001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b="1" dirty="0">
                <a:solidFill>
                  <a:srgbClr val="FF0000"/>
                </a:solidFill>
              </a:rPr>
              <a:t>Dedicated tests </a:t>
            </a:r>
            <a:r>
              <a:rPr lang="en-US" sz="1700" dirty="0">
                <a:solidFill>
                  <a:schemeClr val="tx2"/>
                </a:solidFill>
              </a:rPr>
              <a:t>showed that the change that causes such a radical heat load increase, is the reduction of the bunch spacing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à"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This behavior is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not compatible with impedance and synchrotron radiation 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heating while is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expected for e-cloud effects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2BF0BD-A8B7-5F4F-A90C-D1589B04A91C}"/>
              </a:ext>
            </a:extLst>
          </p:cNvPr>
          <p:cNvSpPr txBox="1"/>
          <p:nvPr/>
        </p:nvSpPr>
        <p:spPr>
          <a:xfrm>
            <a:off x="1062692" y="1968319"/>
            <a:ext cx="657935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700" b="1" dirty="0">
                <a:solidFill>
                  <a:schemeClr val="tx2"/>
                </a:solidFill>
              </a:rPr>
              <a:t>Test with 50 ns beams in Run 2 (2017)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D1996-2927-6649-BE2D-F18ABEC4091A}"/>
              </a:ext>
            </a:extLst>
          </p:cNvPr>
          <p:cNvSpPr txBox="1"/>
          <p:nvPr/>
        </p:nvSpPr>
        <p:spPr>
          <a:xfrm>
            <a:off x="3953984" y="3657773"/>
            <a:ext cx="358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Avg. half-cell load</a:t>
            </a:r>
          </a:p>
        </p:txBody>
      </p:sp>
    </p:spTree>
    <p:extLst>
      <p:ext uri="{BB962C8B-B14F-4D97-AF65-F5344CB8AC3E}">
        <p14:creationId xmlns:p14="http://schemas.microsoft.com/office/powerpoint/2010/main" val="291783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6CCD63F8-1212-4845-9D10-34C42873235F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Evolution during Run 2</a:t>
            </a:r>
          </a:p>
        </p:txBody>
      </p:sp>
      <p:grpSp>
        <p:nvGrpSpPr>
          <p:cNvPr id="11" name="Gruppo 29">
            <a:extLst>
              <a:ext uri="{FF2B5EF4-FFF2-40B4-BE49-F238E27FC236}">
                <a16:creationId xmlns:a16="http://schemas.microsoft.com/office/drawing/2014/main" id="{7129CF40-15CD-8949-B083-9E5EFBEBD071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2" name="Straight Connector 6">
              <a:extLst>
                <a:ext uri="{FF2B5EF4-FFF2-40B4-BE49-F238E27FC236}">
                  <a16:creationId xmlns:a16="http://schemas.microsoft.com/office/drawing/2014/main" id="{8CE8E89B-DB56-534B-BEA5-B545CB855AD5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C:\Octavio\CERN\cern_logo_white.gif">
              <a:extLst>
                <a:ext uri="{FF2B5EF4-FFF2-40B4-BE49-F238E27FC236}">
                  <a16:creationId xmlns:a16="http://schemas.microsoft.com/office/drawing/2014/main" id="{E51110CA-5C71-134C-90F6-A610ACDFD4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4" name="Straight Connector 6">
              <a:extLst>
                <a:ext uri="{FF2B5EF4-FFF2-40B4-BE49-F238E27FC236}">
                  <a16:creationId xmlns:a16="http://schemas.microsoft.com/office/drawing/2014/main" id="{1D8E3E87-32DE-4844-AB9A-C484E6F81751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E96B4-AFCB-9A47-989B-1815653E6C58}"/>
              </a:ext>
            </a:extLst>
          </p:cNvPr>
          <p:cNvGrpSpPr>
            <a:grpSpLocks noChangeAspect="1"/>
          </p:cNvGrpSpPr>
          <p:nvPr/>
        </p:nvGrpSpPr>
        <p:grpSpPr>
          <a:xfrm>
            <a:off x="3611813" y="652495"/>
            <a:ext cx="5385243" cy="6185167"/>
            <a:chOff x="3721100" y="1014404"/>
            <a:chExt cx="4853617" cy="557457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D9BB7B2-33A0-914B-9B65-CA444503F4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1100" y="1086644"/>
              <a:ext cx="4800600" cy="5502332"/>
              <a:chOff x="4749800" y="629444"/>
              <a:chExt cx="3860800" cy="442515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96011FE-C9D1-D64B-9236-7956D324E1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4693" r="57778"/>
              <a:stretch/>
            </p:blipFill>
            <p:spPr>
              <a:xfrm>
                <a:off x="4749800" y="2407444"/>
                <a:ext cx="3860800" cy="264715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C0B9ED9-C9FB-7945-B55A-7BFF8ACD95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28" t="4362" r="58055" b="54925"/>
              <a:stretch/>
            </p:blipFill>
            <p:spPr>
              <a:xfrm>
                <a:off x="4902200" y="629444"/>
                <a:ext cx="3695700" cy="1948656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31F756-2A9C-8E47-9651-170E54985A7C}"/>
                  </a:ext>
                </a:extLst>
              </p:cNvPr>
              <p:cNvSpPr/>
              <p:nvPr/>
            </p:nvSpPr>
            <p:spPr>
              <a:xfrm>
                <a:off x="7682163" y="2646355"/>
                <a:ext cx="190800" cy="1926977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B13BF0-0D75-674F-A0B8-9A0E953FAB30}"/>
                  </a:ext>
                </a:extLst>
              </p:cNvPr>
              <p:cNvSpPr/>
              <p:nvPr/>
            </p:nvSpPr>
            <p:spPr>
              <a:xfrm>
                <a:off x="5626859" y="2647220"/>
                <a:ext cx="75298" cy="192822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2E181B1-2559-E447-8637-6C48A54F7988}"/>
                  </a:ext>
                </a:extLst>
              </p:cNvPr>
              <p:cNvSpPr/>
              <p:nvPr/>
            </p:nvSpPr>
            <p:spPr>
              <a:xfrm>
                <a:off x="5626859" y="800812"/>
                <a:ext cx="75298" cy="1534347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08CD19-E6BF-1948-B4D2-A279FACD4B6C}"/>
                  </a:ext>
                </a:extLst>
              </p:cNvPr>
              <p:cNvSpPr/>
              <p:nvPr/>
            </p:nvSpPr>
            <p:spPr>
              <a:xfrm>
                <a:off x="7682163" y="799542"/>
                <a:ext cx="190800" cy="1534347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428CEF5-560D-C246-86B2-8087DE5A2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058" t="7212" r="9453" b="60566"/>
            <a:stretch/>
          </p:blipFill>
          <p:spPr>
            <a:xfrm>
              <a:off x="7667045" y="2747038"/>
              <a:ext cx="907672" cy="18034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7D30A8-BF76-0148-8424-6D12F48AA594}"/>
                </a:ext>
              </a:extLst>
            </p:cNvPr>
            <p:cNvSpPr txBox="1"/>
            <p:nvPr/>
          </p:nvSpPr>
          <p:spPr>
            <a:xfrm rot="5400000">
              <a:off x="6642901" y="4292600"/>
              <a:ext cx="167225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 bunch trains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36E073-9F15-1A44-BE8E-5B2F9CFF5ECC}"/>
                </a:ext>
              </a:extLst>
            </p:cNvPr>
            <p:cNvSpPr txBox="1"/>
            <p:nvPr/>
          </p:nvSpPr>
          <p:spPr>
            <a:xfrm>
              <a:off x="4513420" y="1014404"/>
              <a:ext cx="553631" cy="291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1281DB-A211-6F4E-A7E7-4F116DBCE7A9}"/>
                </a:ext>
              </a:extLst>
            </p:cNvPr>
            <p:cNvSpPr txBox="1"/>
            <p:nvPr/>
          </p:nvSpPr>
          <p:spPr>
            <a:xfrm>
              <a:off x="6952619" y="1014404"/>
              <a:ext cx="553631" cy="291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585A93-9C0A-D743-8E68-AB996BAEC73C}"/>
                </a:ext>
              </a:extLst>
            </p:cNvPr>
            <p:cNvSpPr txBox="1"/>
            <p:nvPr/>
          </p:nvSpPr>
          <p:spPr>
            <a:xfrm>
              <a:off x="5598512" y="1014404"/>
              <a:ext cx="553631" cy="291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665B3E-D276-A84D-BD67-F00A6004D63D}"/>
                </a:ext>
              </a:extLst>
            </p:cNvPr>
            <p:cNvSpPr txBox="1"/>
            <p:nvPr/>
          </p:nvSpPr>
          <p:spPr>
            <a:xfrm>
              <a:off x="7918219" y="1014404"/>
              <a:ext cx="553631" cy="291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1EA5478-0EEB-9942-9064-5852E7064660}"/>
                </a:ext>
              </a:extLst>
            </p:cNvPr>
            <p:cNvSpPr/>
            <p:nvPr/>
          </p:nvSpPr>
          <p:spPr>
            <a:xfrm rot="19332276">
              <a:off x="6085705" y="4382372"/>
              <a:ext cx="83773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Vented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991DDDA-0447-9A4D-AB6B-9E004799BA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500" y="4495800"/>
              <a:ext cx="520700" cy="4064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588672D-E1C0-C64B-9577-BB2954F16460}"/>
              </a:ext>
            </a:extLst>
          </p:cNvPr>
          <p:cNvSpPr txBox="1"/>
          <p:nvPr/>
        </p:nvSpPr>
        <p:spPr>
          <a:xfrm>
            <a:off x="136479" y="1124277"/>
            <a:ext cx="375313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Heat load </a:t>
            </a:r>
            <a:r>
              <a:rPr lang="en-US" sz="1700" b="1" dirty="0">
                <a:solidFill>
                  <a:srgbClr val="FF0000"/>
                </a:solidFill>
              </a:rPr>
              <a:t>evolution has been closely </a:t>
            </a:r>
            <a:r>
              <a:rPr lang="en-US" sz="1700" dirty="0">
                <a:solidFill>
                  <a:schemeClr val="tx2"/>
                </a:solidFill>
              </a:rPr>
              <a:t>monitored during the entire Run 2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</a:rPr>
              <a:t>Conditioning observed </a:t>
            </a:r>
            <a:r>
              <a:rPr lang="en-US" sz="1700" dirty="0">
                <a:solidFill>
                  <a:schemeClr val="tx2"/>
                </a:solidFill>
              </a:rPr>
              <a:t>on all sectors but </a:t>
            </a:r>
            <a:r>
              <a:rPr lang="en-US" sz="1700" b="1" dirty="0">
                <a:solidFill>
                  <a:srgbClr val="FF0000"/>
                </a:solidFill>
              </a:rPr>
              <a:t>only until mid-2016</a:t>
            </a:r>
          </a:p>
          <a:p>
            <a:pPr>
              <a:spcBef>
                <a:spcPts val="600"/>
              </a:spcBef>
            </a:pPr>
            <a:r>
              <a:rPr lang="en-US" sz="17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0000"/>
                </a:solidFill>
              </a:rPr>
              <a:t>Differences</a:t>
            </a:r>
            <a:r>
              <a:rPr lang="en-US" sz="1700" dirty="0">
                <a:solidFill>
                  <a:schemeClr val="tx2"/>
                </a:solidFill>
              </a:rPr>
              <a:t> among the eight sectors </a:t>
            </a:r>
            <a:r>
              <a:rPr lang="en-US" sz="1700" b="1" dirty="0">
                <a:solidFill>
                  <a:srgbClr val="FF0000"/>
                </a:solidFill>
              </a:rPr>
              <a:t>remained basically unchanged </a:t>
            </a:r>
            <a:r>
              <a:rPr lang="en-US" sz="1700" dirty="0">
                <a:solidFill>
                  <a:schemeClr val="tx2"/>
                </a:solidFill>
              </a:rPr>
              <a:t>during the entire process!</a:t>
            </a:r>
          </a:p>
          <a:p>
            <a:pPr marL="635000" lvl="1" indent="-311150">
              <a:spcBef>
                <a:spcPts val="600"/>
              </a:spcBef>
              <a:buFont typeface="Wingdings" pitchFamily="2" charset="2"/>
              <a:buChar char="à"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Differences are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unexpected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  (the eight arcs are by design identical) and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remain unexplained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!</a:t>
            </a:r>
          </a:p>
          <a:p>
            <a:pPr>
              <a:spcBef>
                <a:spcPts val="600"/>
              </a:spcBef>
            </a:pPr>
            <a:endParaRPr lang="en-US" sz="17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3825</TotalTime>
  <Words>3317</Words>
  <Application>Microsoft Macintosh PowerPoint</Application>
  <PresentationFormat>On-screen Show (4:3)</PresentationFormat>
  <Paragraphs>575</Paragraphs>
  <Slides>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Calibri Light</vt:lpstr>
      <vt:lpstr>Courier New</vt:lpstr>
      <vt:lpstr>Optima</vt:lpstr>
      <vt:lpstr>Symbol</vt:lpstr>
      <vt:lpstr>Wingdings</vt:lpstr>
      <vt:lpstr>Office Theme</vt:lpstr>
      <vt:lpstr>CERNCorporate16-9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Investigation on possible causes and sources of abnormal beam induced heating (1/2)</vt:lpstr>
      <vt:lpstr>Investigation on possible causes and sources of abnormal beam induced heating (2/2)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Iadarola</dc:creator>
  <cp:lastModifiedBy>Giovanni Iadarola</cp:lastModifiedBy>
  <cp:revision>157</cp:revision>
  <dcterms:created xsi:type="dcterms:W3CDTF">2018-06-01T17:34:39Z</dcterms:created>
  <dcterms:modified xsi:type="dcterms:W3CDTF">2018-06-04T13:27:00Z</dcterms:modified>
</cp:coreProperties>
</file>