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8"/>
  </p:notesMasterIdLst>
  <p:sldIdLst>
    <p:sldId id="256" r:id="rId4"/>
    <p:sldId id="277" r:id="rId5"/>
    <p:sldId id="276" r:id="rId6"/>
    <p:sldId id="315" r:id="rId7"/>
    <p:sldId id="280" r:id="rId8"/>
    <p:sldId id="282" r:id="rId9"/>
    <p:sldId id="284" r:id="rId10"/>
    <p:sldId id="293" r:id="rId11"/>
    <p:sldId id="285" r:id="rId12"/>
    <p:sldId id="292" r:id="rId13"/>
    <p:sldId id="291" r:id="rId14"/>
    <p:sldId id="274" r:id="rId15"/>
    <p:sldId id="316" r:id="rId16"/>
    <p:sldId id="303" r:id="rId17"/>
    <p:sldId id="312" r:id="rId18"/>
    <p:sldId id="313" r:id="rId19"/>
    <p:sldId id="314" r:id="rId20"/>
    <p:sldId id="288" r:id="rId21"/>
    <p:sldId id="300" r:id="rId22"/>
    <p:sldId id="290" r:id="rId23"/>
    <p:sldId id="299" r:id="rId24"/>
    <p:sldId id="289" r:id="rId25"/>
    <p:sldId id="273" r:id="rId26"/>
    <p:sldId id="296" r:id="rId27"/>
    <p:sldId id="294" r:id="rId28"/>
    <p:sldId id="295" r:id="rId29"/>
    <p:sldId id="262" r:id="rId30"/>
    <p:sldId id="266" r:id="rId31"/>
    <p:sldId id="267" r:id="rId32"/>
    <p:sldId id="268" r:id="rId33"/>
    <p:sldId id="272" r:id="rId34"/>
    <p:sldId id="305" r:id="rId35"/>
    <p:sldId id="306" r:id="rId36"/>
    <p:sldId id="297" r:id="rId37"/>
    <p:sldId id="307" r:id="rId38"/>
    <p:sldId id="317" r:id="rId39"/>
    <p:sldId id="318" r:id="rId40"/>
    <p:sldId id="298" r:id="rId41"/>
    <p:sldId id="311" r:id="rId42"/>
    <p:sldId id="309" r:id="rId43"/>
    <p:sldId id="310" r:id="rId44"/>
    <p:sldId id="304" r:id="rId45"/>
    <p:sldId id="275" r:id="rId46"/>
    <p:sldId id="31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8" autoAdjust="0"/>
    <p:restoredTop sz="94660"/>
  </p:normalViewPr>
  <p:slideViewPr>
    <p:cSldViewPr snapToGrid="0">
      <p:cViewPr varScale="1">
        <p:scale>
          <a:sx n="52" d="100"/>
          <a:sy n="52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Relationship Id="rId4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DD3CA-B1E6-46D8-8A56-67A53BFF0EC4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405F9-B3FB-4B60-930A-E8027EBA10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31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5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0500" y="539750"/>
            <a:ext cx="6478588" cy="3644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72" y="4343400"/>
            <a:ext cx="5030456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3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01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776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05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16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764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003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638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773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56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472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903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8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251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5DB35-B6D3-4ECB-9091-EFD94908E2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587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929E6-36EC-4BE5-A0E3-62F9359518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486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2D60F-A9AA-40C5-BFAA-89AB90BF97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220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60CFC-D9AC-49AD-979B-08615732CC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264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2CC4A-05FD-4E90-8187-072C0F7640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013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78200-8C87-4CF1-B22C-27D7F367C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246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1196-D457-4A90-BD40-8BD02D242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34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31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5DC93-28B7-46A4-9CC4-F4F082BF4D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258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F63CF-BDF3-4DB3-8775-31235E3E0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88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1349B-67A2-4821-B753-FF501C5AE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902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F0750-1F5D-4CBF-BA55-901B60C13A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98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29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9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544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28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1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62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135A8-65BD-49EE-8C7B-2126F9A9B87B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0131-F1E3-4759-8822-96530CF9B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19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2DF6D-FC0C-4B35-9770-7C6890DEDC58}" type="datetimeFigureOut">
              <a:rPr lang="en-GB" smtClean="0"/>
              <a:t>04/06/2018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04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13526"/>
            <a:ext cx="3860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r>
              <a:rPr lang="en-US" altLang="en-US"/>
              <a:t>Frank Zimmermann, RLC 07.07.2006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DE1995-4745-4D21-913F-58ABB5B14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07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2.mp4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emf"/><Relationship Id="rId11" Type="http://schemas.openxmlformats.org/officeDocument/2006/relationships/image" Target="../media/image92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1.emf"/><Relationship Id="rId4" Type="http://schemas.openxmlformats.org/officeDocument/2006/relationships/image" Target="../media/image88.emf"/><Relationship Id="rId9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4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3.e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bright="-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1" y="0"/>
            <a:ext cx="1252074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479" y="594359"/>
            <a:ext cx="86599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i="1" dirty="0">
                <a:solidFill>
                  <a:schemeClr val="bg1"/>
                </a:solidFill>
              </a:rPr>
              <a:t>Electron Cloud Effects in Accelerators </a:t>
            </a:r>
            <a:endParaRPr lang="en-US" sz="6600" i="1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115" y="2712710"/>
            <a:ext cx="2775712" cy="4150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6204" y="4131724"/>
            <a:ext cx="6918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Frank Zimmermann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ECLOUD’18, La </a:t>
            </a:r>
            <a:r>
              <a:rPr lang="en-US" sz="3600" dirty="0" err="1" smtClean="0">
                <a:solidFill>
                  <a:schemeClr val="bg1"/>
                </a:solidFill>
              </a:rPr>
              <a:t>Biodola</a:t>
            </a:r>
            <a:r>
              <a:rPr lang="en-US" sz="3600" dirty="0" smtClean="0">
                <a:solidFill>
                  <a:schemeClr val="bg1"/>
                </a:solidFill>
              </a:rPr>
              <a:t>, 3 June 2018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" y="5565621"/>
            <a:ext cx="1577669" cy="11086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95" y="5409909"/>
            <a:ext cx="1893343" cy="14354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72508" y="5619823"/>
            <a:ext cx="5343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Work supported by the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European Commission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under </a:t>
            </a:r>
            <a:r>
              <a:rPr kumimoji="0" lang="en-GB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the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HORIZON 2020 </a:t>
            </a:r>
            <a:r>
              <a:rPr kumimoji="0" lang="en-GB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project</a:t>
            </a:r>
            <a:r>
              <a:rPr lang="en-GB" sz="2000" i="1" kern="0" dirty="0" smtClean="0">
                <a:solidFill>
                  <a:schemeClr val="bg1"/>
                </a:solidFill>
              </a:rPr>
              <a:t> </a:t>
            </a:r>
            <a:r>
              <a:rPr lang="en-GB" sz="2000" b="1" i="1" kern="0" dirty="0" smtClean="0">
                <a:solidFill>
                  <a:schemeClr val="bg1"/>
                </a:solidFill>
                <a:latin typeface="Calibri" panose="020F0502020204030204"/>
              </a:rPr>
              <a:t>A</a:t>
            </a:r>
            <a:r>
              <a:rPr kumimoji="0" lang="en-GB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RIES</a:t>
            </a:r>
            <a:r>
              <a:rPr kumimoji="0" lang="en-GB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grant </a:t>
            </a:r>
            <a:r>
              <a:rPr kumimoji="0" lang="en-GB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agreement 730871</a:t>
            </a:r>
            <a:endParaRPr kumimoji="0" lang="en-GB" sz="20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661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iminoCollins-for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661400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749979" y="5145420"/>
            <a:ext cx="2442021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R. </a:t>
            </a:r>
            <a:r>
              <a:rPr lang="en-US" sz="2400" dirty="0" err="1">
                <a:solidFill>
                  <a:srgbClr val="0000CC"/>
                </a:solidFill>
              </a:rPr>
              <a:t>Cimino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endParaRPr lang="en-US" sz="2400" dirty="0" smtClean="0">
              <a:solidFill>
                <a:srgbClr val="0000CC"/>
              </a:solidFill>
            </a:endParaRPr>
          </a:p>
          <a:p>
            <a:r>
              <a:rPr lang="en-US" sz="2400" dirty="0" smtClean="0">
                <a:solidFill>
                  <a:srgbClr val="0000CC"/>
                </a:solidFill>
              </a:rPr>
              <a:t>I</a:t>
            </a:r>
            <a:r>
              <a:rPr lang="en-US" sz="2400" dirty="0">
                <a:solidFill>
                  <a:srgbClr val="0000CC"/>
                </a:solidFill>
              </a:rPr>
              <a:t>. </a:t>
            </a:r>
            <a:r>
              <a:rPr lang="en-US" sz="2400" dirty="0" smtClean="0">
                <a:solidFill>
                  <a:srgbClr val="0000CC"/>
                </a:solidFill>
              </a:rPr>
              <a:t>Collins et al, PRL 93, 1, e</a:t>
            </a:r>
            <a:r>
              <a:rPr lang="en-GB" sz="2400" dirty="0" smtClean="0">
                <a:solidFill>
                  <a:srgbClr val="0000CC"/>
                </a:solidFill>
              </a:rPr>
              <a:t>014801, </a:t>
            </a:r>
            <a:r>
              <a:rPr lang="en-US" sz="2400" dirty="0" smtClean="0">
                <a:solidFill>
                  <a:srgbClr val="0000CC"/>
                </a:solidFill>
              </a:rPr>
              <a:t>July 2004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4130" y="6191860"/>
            <a:ext cx="79531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probability of </a:t>
            </a:r>
            <a:r>
              <a:rPr lang="en-US" sz="2800" dirty="0" smtClean="0">
                <a:solidFill>
                  <a:srgbClr val="FF0000"/>
                </a:solidFill>
              </a:rPr>
              <a:t>elastic e- reflection </a:t>
            </a:r>
            <a:r>
              <a:rPr lang="en-US" sz="2800" i="1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FF0000"/>
                </a:solidFill>
              </a:rPr>
              <a:t> may approach 1</a:t>
            </a:r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838200"/>
            <a:ext cx="1019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yield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779911" y="691142"/>
            <a:ext cx="854435" cy="873554"/>
          </a:xfrm>
          <a:prstGeom prst="straightConnector1">
            <a:avLst/>
          </a:prstGeom>
          <a:ln w="476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779911" y="1564696"/>
            <a:ext cx="2304257" cy="1288240"/>
          </a:xfrm>
          <a:prstGeom prst="straightConnector1">
            <a:avLst/>
          </a:prstGeom>
          <a:ln w="476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8879" y="-77216"/>
            <a:ext cx="5869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conditioning of Cu sample at 10 K</a:t>
            </a:r>
            <a:endParaRPr lang="en-GB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2123728" y="2988072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&gt;1 C</a:t>
            </a:r>
            <a:r>
              <a:rPr lang="en-US" sz="2400" b="1" i="1" dirty="0" smtClean="0">
                <a:solidFill>
                  <a:srgbClr val="0000CC"/>
                </a:solidFill>
              </a:rPr>
              <a:t>/</a:t>
            </a:r>
            <a:r>
              <a:rPr lang="en-US" sz="2400" b="1" dirty="0" smtClean="0">
                <a:solidFill>
                  <a:srgbClr val="0000CC"/>
                </a:solidFill>
              </a:rPr>
              <a:t>cm</a:t>
            </a:r>
            <a:r>
              <a:rPr lang="en-US" sz="2400" b="1" baseline="30000" dirty="0" smtClean="0">
                <a:solidFill>
                  <a:srgbClr val="0000CC"/>
                </a:solidFill>
              </a:rPr>
              <a:t>2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2685505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400 </a:t>
            </a:r>
            <a:r>
              <a:rPr lang="en-US" sz="2400" b="1" dirty="0" err="1" smtClean="0">
                <a:solidFill>
                  <a:srgbClr val="0000CC"/>
                </a:solidFill>
              </a:rPr>
              <a:t>eV</a:t>
            </a:r>
            <a:r>
              <a:rPr lang="en-US" sz="2400" b="1" dirty="0" smtClean="0">
                <a:solidFill>
                  <a:srgbClr val="0000CC"/>
                </a:solidFill>
              </a:rPr>
              <a:t> e</a:t>
            </a:r>
            <a:r>
              <a:rPr lang="en-US" sz="2400" b="1" baseline="30000" dirty="0" smtClean="0">
                <a:solidFill>
                  <a:srgbClr val="0000CC"/>
                </a:solidFill>
              </a:rPr>
              <a:t>-</a:t>
            </a:r>
            <a:endParaRPr lang="en-GB" sz="2400" b="1" baseline="30000" dirty="0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59656" y="1161775"/>
            <a:ext cx="3332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1" dirty="0"/>
              <a:t>Can Low-Energy Electrons Affect High-Energy Physics Accelerators?</a:t>
            </a:r>
          </a:p>
        </p:txBody>
      </p:sp>
    </p:spTree>
    <p:extLst>
      <p:ext uri="{BB962C8B-B14F-4D97-AF65-F5344CB8AC3E}">
        <p14:creationId xmlns:p14="http://schemas.microsoft.com/office/powerpoint/2010/main" val="12605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7039" y="132630"/>
            <a:ext cx="8226854" cy="5589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GB" sz="3200" b="1" dirty="0"/>
              <a:t>i</a:t>
            </a:r>
            <a:r>
              <a:rPr lang="en-GB" sz="3200" b="1" dirty="0" smtClean="0"/>
              <a:t>llustration LHC scrubbing routine </a:t>
            </a:r>
          </a:p>
          <a:p>
            <a:pPr defTabSz="914400"/>
            <a:r>
              <a:rPr lang="en-GB" sz="3200" b="1" dirty="0"/>
              <a:t>d</a:t>
            </a:r>
            <a:r>
              <a:rPr lang="en-GB" sz="3200" b="1" dirty="0" smtClean="0"/>
              <a:t>uring 2017 start up </a:t>
            </a:r>
          </a:p>
          <a:p>
            <a:pPr defTabSz="914400"/>
            <a:endParaRPr lang="en-GB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969"/>
          <a:stretch/>
        </p:blipFill>
        <p:spPr>
          <a:xfrm>
            <a:off x="6508233" y="-120843"/>
            <a:ext cx="5401827" cy="6753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349" y="1310564"/>
            <a:ext cx="4576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</a:t>
            </a:r>
            <a:r>
              <a:rPr lang="en-US" sz="2400" b="1" dirty="0" smtClean="0"/>
              <a:t>ain goal: </a:t>
            </a:r>
            <a:r>
              <a:rPr lang="en-US" sz="2400" b="1" dirty="0"/>
              <a:t>reconditioning of S12 after thermal cycle and venting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680" y="2516428"/>
            <a:ext cx="5224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 week </a:t>
            </a:r>
            <a:r>
              <a:rPr lang="en-US" sz="2400" dirty="0"/>
              <a:t>of </a:t>
            </a: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dedicated scrubbing</a:t>
            </a:r>
            <a:r>
              <a:rPr lang="en-US" sz="2400" dirty="0"/>
              <a:t> was done with standard </a:t>
            </a: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25 ns beam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4 days </a:t>
            </a:r>
            <a:r>
              <a:rPr lang="en-US" sz="2400" dirty="0"/>
              <a:t>were needed to get S12 back to pre EYETS value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 day </a:t>
            </a:r>
            <a:r>
              <a:rPr lang="en-US" sz="2400" dirty="0"/>
              <a:t>was enough for all other sectors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7145E-8969-B443-B17E-CC28E5A52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6" y="4645621"/>
            <a:ext cx="6410572" cy="1846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74378" y="6027003"/>
            <a:ext cx="161762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G. Iadarola,</a:t>
            </a:r>
          </a:p>
          <a:p>
            <a:r>
              <a:rPr lang="en-US" sz="2400" dirty="0" smtClean="0">
                <a:solidFill>
                  <a:srgbClr val="0000CC"/>
                </a:solidFill>
              </a:rPr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442501"/>
            <a:ext cx="237622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M. </a:t>
            </a:r>
            <a:r>
              <a:rPr lang="en-US" sz="2400" dirty="0" err="1" smtClean="0">
                <a:solidFill>
                  <a:srgbClr val="0000CC"/>
                </a:solidFill>
              </a:rPr>
              <a:t>Solfaroli</a:t>
            </a:r>
            <a:r>
              <a:rPr lang="en-US" sz="2400" dirty="0" smtClean="0">
                <a:solidFill>
                  <a:srgbClr val="0000CC"/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9793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0015" y="6217935"/>
            <a:ext cx="404615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Esteban Muller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latin typeface="Calibri" panose="020F0502020204030204"/>
              </a:rPr>
              <a:t>et al</a:t>
            </a:r>
            <a:r>
              <a:rPr lang="en-US" sz="2400" dirty="0" smtClean="0">
                <a:solidFill>
                  <a:srgbClr val="0000CC"/>
                </a:solidFill>
                <a:latin typeface="Calibri" panose="020F0502020204030204"/>
              </a:rPr>
              <a:t>.,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91" y="144262"/>
            <a:ext cx="11516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detecting electron cloud – synchronous phase shift at LHC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4" y="1078003"/>
            <a:ext cx="5395244" cy="4175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2711999"/>
            <a:ext cx="6408936" cy="3140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68" y="898439"/>
            <a:ext cx="5818632" cy="1813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791" y="5541219"/>
            <a:ext cx="6686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  <a:r>
              <a:rPr lang="en-US" sz="3600" dirty="0" smtClean="0"/>
              <a:t>onsistent with heat load detected by LHC cryogenic system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186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frankz\ESA travel February 2009\ESA photos\IMG_4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670"/>
            <a:ext cx="12369338" cy="939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9651" y="-166255"/>
            <a:ext cx="6438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visit to ESA/ESTEC 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in February 2009</a:t>
            </a:r>
            <a:endParaRPr lang="en-GB" sz="32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92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L1030968"/>
          <p:cNvPicPr>
            <a:picLocks noChangeAspect="1" noChangeArrowheads="1"/>
          </p:cNvPicPr>
          <p:nvPr/>
        </p:nvPicPr>
        <p:blipFill>
          <a:blip r:embed="rId2" cstate="print"/>
          <a:srcRect l="28421" t="935" r="4736" b="30760"/>
          <a:stretch>
            <a:fillRect/>
          </a:stretch>
        </p:blipFill>
        <p:spPr bwMode="auto">
          <a:xfrm>
            <a:off x="533400" y="990600"/>
            <a:ext cx="52578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0" y="4013200"/>
            <a:ext cx="9286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Antenna1</a:t>
            </a: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5410200" y="4010025"/>
            <a:ext cx="9286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Antenna3</a:t>
            </a: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304800" y="4010025"/>
            <a:ext cx="5822950" cy="1233488"/>
            <a:chOff x="192" y="2526"/>
            <a:chExt cx="3668" cy="777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356" y="2740"/>
              <a:ext cx="444" cy="138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836" y="2740"/>
              <a:ext cx="444" cy="138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2288" y="2740"/>
              <a:ext cx="444" cy="138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1808" y="2740"/>
              <a:ext cx="444" cy="138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>
              <a:off x="1484" y="2740"/>
              <a:ext cx="288" cy="138"/>
            </a:xfrm>
            <a:prstGeom prst="rect">
              <a:avLst/>
            </a:prstGeom>
            <a:solidFill>
              <a:srgbClr val="33CCCC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3" name="Rectangle 19"/>
            <p:cNvSpPr>
              <a:spLocks noChangeArrowheads="1"/>
            </p:cNvSpPr>
            <p:nvPr/>
          </p:nvSpPr>
          <p:spPr bwMode="auto">
            <a:xfrm>
              <a:off x="2770" y="2740"/>
              <a:ext cx="444" cy="138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3252" y="2740"/>
              <a:ext cx="444" cy="138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5" name="Oval 21"/>
            <p:cNvSpPr>
              <a:spLocks noChangeArrowheads="1"/>
            </p:cNvSpPr>
            <p:nvPr/>
          </p:nvSpPr>
          <p:spPr bwMode="auto">
            <a:xfrm>
              <a:off x="192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1316" y="2740"/>
              <a:ext cx="144" cy="1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3716" y="2740"/>
              <a:ext cx="144" cy="14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264" y="3072"/>
              <a:ext cx="11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>
              <a:off x="1412" y="3072"/>
              <a:ext cx="23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568" y="3072"/>
              <a:ext cx="563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14.4 m</a:t>
              </a: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2208" y="3068"/>
              <a:ext cx="563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33.1 m</a:t>
              </a:r>
            </a:p>
          </p:txBody>
        </p:sp>
        <p:sp>
          <p:nvSpPr>
            <p:cNvPr id="22" name="Text Box 33"/>
            <p:cNvSpPr txBox="1">
              <a:spLocks noChangeArrowheads="1"/>
            </p:cNvSpPr>
            <p:nvPr/>
          </p:nvSpPr>
          <p:spPr bwMode="auto">
            <a:xfrm>
              <a:off x="1152" y="2526"/>
              <a:ext cx="1180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Antenna2 (excitation)</a:t>
              </a:r>
            </a:p>
          </p:txBody>
        </p:sp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2303" y="2720"/>
              <a:ext cx="410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dipole</a:t>
              </a:r>
            </a:p>
          </p:txBody>
        </p:sp>
        <p:sp>
          <p:nvSpPr>
            <p:cNvPr id="24" name="Text Box 38"/>
            <p:cNvSpPr txBox="1">
              <a:spLocks noChangeArrowheads="1"/>
            </p:cNvSpPr>
            <p:nvPr/>
          </p:nvSpPr>
          <p:spPr bwMode="auto">
            <a:xfrm>
              <a:off x="1458" y="2718"/>
              <a:ext cx="354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quad</a:t>
              </a:r>
            </a:p>
          </p:txBody>
        </p:sp>
      </p:grpSp>
      <p:pic>
        <p:nvPicPr>
          <p:cNvPr id="25" name="Picture 9" descr="IMG_1438"/>
          <p:cNvPicPr>
            <a:picLocks noChangeAspect="1" noChangeArrowheads="1"/>
          </p:cNvPicPr>
          <p:nvPr/>
        </p:nvPicPr>
        <p:blipFill>
          <a:blip r:embed="rId3" cstate="print"/>
          <a:srcRect l="14476" t="7722" r="13390" b="31859"/>
          <a:stretch>
            <a:fillRect/>
          </a:stretch>
        </p:blipFill>
        <p:spPr bwMode="auto">
          <a:xfrm>
            <a:off x="142875" y="5245100"/>
            <a:ext cx="244792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2638425" y="5219700"/>
            <a:ext cx="3886200" cy="1155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lang="en-US" sz="1400">
                <a:solidFill>
                  <a:srgbClr val="000000"/>
                </a:solidFill>
              </a:rPr>
              <a:t>Principle idea:</a:t>
            </a:r>
          </a:p>
          <a:p>
            <a:pPr marL="457200" indent="-457200"/>
            <a:r>
              <a:rPr lang="en-US" sz="1400">
                <a:solidFill>
                  <a:srgbClr val="000000"/>
                </a:solidFill>
              </a:rPr>
              <a:t>“When electromagnetic waves are transmitted</a:t>
            </a:r>
          </a:p>
          <a:p>
            <a:pPr marL="457200" indent="-457200"/>
            <a:r>
              <a:rPr lang="en-US" sz="1400">
                <a:solidFill>
                  <a:srgbClr val="000000"/>
                </a:solidFill>
              </a:rPr>
              <a:t>through a not too dense plasma, they</a:t>
            </a:r>
          </a:p>
          <a:p>
            <a:pPr marL="457200" indent="-457200"/>
            <a:r>
              <a:rPr lang="en-US" sz="1400">
                <a:solidFill>
                  <a:srgbClr val="000000"/>
                </a:solidFill>
              </a:rPr>
              <a:t>experience a phase shift and possibly a small</a:t>
            </a:r>
          </a:p>
          <a:p>
            <a:pPr marL="457200" indent="-457200"/>
            <a:r>
              <a:rPr lang="en-US" sz="1400">
                <a:solidFill>
                  <a:srgbClr val="000000"/>
                </a:solidFill>
              </a:rPr>
              <a:t>attenuation”</a:t>
            </a:r>
          </a:p>
        </p:txBody>
      </p:sp>
      <p:pic>
        <p:nvPicPr>
          <p:cNvPr id="27" name="Picture 13" descr="ecloud-PRL-paper 2008 SLAC-1_Page_4"/>
          <p:cNvPicPr>
            <a:picLocks noChangeAspect="1" noChangeArrowheads="1"/>
          </p:cNvPicPr>
          <p:nvPr/>
        </p:nvPicPr>
        <p:blipFill>
          <a:blip r:embed="rId4"/>
          <a:srcRect t="61363" r="50000" b="7576"/>
          <a:stretch>
            <a:fillRect/>
          </a:stretch>
        </p:blipFill>
        <p:spPr bwMode="auto">
          <a:xfrm>
            <a:off x="6273800" y="990600"/>
            <a:ext cx="5616810" cy="451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8919030" y="6375400"/>
            <a:ext cx="327297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CC"/>
                </a:solidFill>
                <a:latin typeface="Calibri" panose="020F0502020204030204"/>
              </a:rPr>
              <a:t>S. De </a:t>
            </a:r>
            <a:r>
              <a:rPr lang="en-US" sz="2400" dirty="0" err="1" smtClean="0">
                <a:solidFill>
                  <a:srgbClr val="0000CC"/>
                </a:solidFill>
                <a:latin typeface="Calibri" panose="020F0502020204030204"/>
              </a:rPr>
              <a:t>Santis</a:t>
            </a:r>
            <a:r>
              <a:rPr lang="en-US" sz="2400" dirty="0" smtClean="0">
                <a:solidFill>
                  <a:srgbClr val="0000CC"/>
                </a:solidFill>
                <a:latin typeface="Calibri" panose="020F0502020204030204"/>
              </a:rPr>
              <a:t> et al., 2008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00564" y="6396335"/>
            <a:ext cx="48787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CC"/>
                </a:solidFill>
                <a:latin typeface="Calibri" panose="020F0502020204030204"/>
              </a:rPr>
              <a:t>F. Caspers, T. </a:t>
            </a:r>
            <a:r>
              <a:rPr lang="en-US" sz="2400" dirty="0" err="1" smtClean="0">
                <a:solidFill>
                  <a:srgbClr val="0000CC"/>
                </a:solidFill>
                <a:latin typeface="Calibri" panose="020F0502020204030204"/>
              </a:rPr>
              <a:t>Kroyer</a:t>
            </a:r>
            <a:r>
              <a:rPr lang="en-US" sz="2400" dirty="0" smtClean="0">
                <a:solidFill>
                  <a:srgbClr val="0000CC"/>
                </a:solidFill>
                <a:latin typeface="Calibri" panose="020F0502020204030204"/>
              </a:rPr>
              <a:t> et al., 2004, 2008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9917" y="194705"/>
            <a:ext cx="12186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detecting electron cloud – phase modulation of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signal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09365" y="981420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SPS</a:t>
            </a:r>
            <a:endParaRPr lang="en-GB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960485" y="841036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PEP-II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657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563" y="174385"/>
            <a:ext cx="8675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wave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transmission at FNAL Recycler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2640" y="6375400"/>
            <a:ext cx="24993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00CC"/>
                </a:solidFill>
                <a:latin typeface="Calibri" panose="020F0502020204030204"/>
              </a:rPr>
              <a:t>S. Antipov, 2017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1179389"/>
            <a:ext cx="11027089" cy="46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472" y="2288680"/>
            <a:ext cx="6090258" cy="37174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177" y="1463664"/>
            <a:ext cx="6910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Cross-section of a Recycler permanent combined function dipole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" y="2354480"/>
            <a:ext cx="4403714" cy="3227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1"/>
          <a:stretch/>
        </p:blipFill>
        <p:spPr>
          <a:xfrm>
            <a:off x="516980" y="2068386"/>
            <a:ext cx="5922342" cy="3474617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2393925" y="3780251"/>
            <a:ext cx="957605" cy="542176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3300" y="5627248"/>
            <a:ext cx="519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About 10</a:t>
            </a:r>
            <a:r>
              <a:rPr lang="en-US" baseline="30000" dirty="0" smtClean="0">
                <a:solidFill>
                  <a:schemeClr val="accent2"/>
                </a:solidFill>
              </a:rPr>
              <a:t>-2</a:t>
            </a:r>
            <a:r>
              <a:rPr lang="en-US" dirty="0" smtClean="0">
                <a:solidFill>
                  <a:schemeClr val="accent2"/>
                </a:solidFill>
              </a:rPr>
              <a:t> of electrons are trapped by magnetic field</a:t>
            </a:r>
            <a:r>
              <a:rPr lang="en-US" baseline="30000" dirty="0" smtClean="0">
                <a:solidFill>
                  <a:schemeClr val="accent2"/>
                </a:solidFill>
              </a:rPr>
              <a:t> </a:t>
            </a:r>
            <a:endParaRPr lang="en-US" baseline="30000" dirty="0">
              <a:solidFill>
                <a:schemeClr val="accent2"/>
              </a:solidFill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212402"/>
              </p:ext>
            </p:extLst>
          </p:nvPr>
        </p:nvGraphicFramePr>
        <p:xfrm>
          <a:off x="4359567" y="6071905"/>
          <a:ext cx="2415035" cy="68463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357"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Central field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baseline="0" dirty="0" smtClean="0"/>
                        <a:t>Gradient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461"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1.38 </a:t>
                      </a:r>
                      <a:r>
                        <a:rPr lang="en-US" sz="1600" kern="1200" dirty="0" err="1" smtClean="0"/>
                        <a:t>kG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3.4 </a:t>
                      </a:r>
                      <a:r>
                        <a:rPr lang="en-US" sz="1600" kern="1200" dirty="0" err="1" smtClean="0"/>
                        <a:t>kG</a:t>
                      </a:r>
                      <a:r>
                        <a:rPr lang="en-US" sz="1600" kern="1200" dirty="0" smtClean="0"/>
                        <a:t>/m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13" y="1946561"/>
            <a:ext cx="5239743" cy="42095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84900" y="143879"/>
            <a:ext cx="10953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e-cloud trapped in combined function magnets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92640" y="6375400"/>
            <a:ext cx="24993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00CC"/>
                </a:solidFill>
                <a:latin typeface="Calibri" panose="020F0502020204030204"/>
              </a:rPr>
              <a:t>S. Antipov, 2017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2014" y="796052"/>
            <a:ext cx="9059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rapping in quadrupole &amp; </a:t>
            </a:r>
            <a:r>
              <a:rPr lang="en-US" sz="2000" dirty="0" err="1" smtClean="0"/>
              <a:t>sextupole</a:t>
            </a:r>
            <a:r>
              <a:rPr lang="en-US" sz="2000" dirty="0" smtClean="0"/>
              <a:t> fields demonstrated by L. Wang et al. (EPAC2002)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 rot="20542852">
            <a:off x="184591" y="2915190"/>
            <a:ext cx="11393888" cy="132343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e-cloud presence inside combined-function </a:t>
            </a:r>
            <a:r>
              <a:rPr lang="en-US" sz="4000" dirty="0" err="1" smtClean="0">
                <a:solidFill>
                  <a:srgbClr val="0000CC"/>
                </a:solidFill>
              </a:rPr>
              <a:t>nmagnet</a:t>
            </a:r>
            <a:endParaRPr lang="en-US" sz="4000" dirty="0" smtClean="0">
              <a:solidFill>
                <a:srgbClr val="0000CC"/>
              </a:solidFill>
            </a:endParaRPr>
          </a:p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confirmed by </a:t>
            </a:r>
            <a:r>
              <a:rPr lang="en-US" sz="4000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m</a:t>
            </a:r>
            <a:r>
              <a:rPr lang="en-US" sz="4000" dirty="0" err="1" smtClean="0">
                <a:solidFill>
                  <a:srgbClr val="0000CC"/>
                </a:solidFill>
              </a:rPr>
              <a:t>wave</a:t>
            </a:r>
            <a:r>
              <a:rPr lang="en-US" sz="4000" dirty="0" smtClean="0">
                <a:solidFill>
                  <a:srgbClr val="0000CC"/>
                </a:solidFill>
              </a:rPr>
              <a:t> measurement</a:t>
            </a:r>
            <a:endParaRPr lang="en-GB" sz="4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6396335"/>
            <a:ext cx="415834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CC"/>
                </a:solidFill>
                <a:latin typeface="Calibri" panose="020F0502020204030204"/>
              </a:rPr>
              <a:t>H. </a:t>
            </a:r>
            <a:r>
              <a:rPr lang="en-US" sz="2400" noProof="0" dirty="0" err="1" smtClean="0">
                <a:solidFill>
                  <a:srgbClr val="0000CC"/>
                </a:solidFill>
                <a:latin typeface="Calibri" panose="020F0502020204030204"/>
              </a:rPr>
              <a:t>Fukuma</a:t>
            </a:r>
            <a:r>
              <a:rPr lang="en-US" sz="2400" noProof="0" dirty="0" smtClean="0">
                <a:solidFill>
                  <a:srgbClr val="0000CC"/>
                </a:solidFill>
                <a:latin typeface="Calibri" panose="020F0502020204030204"/>
              </a:rPr>
              <a:t> et al., ~1999 - 2001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b="10545"/>
          <a:stretch/>
        </p:blipFill>
        <p:spPr>
          <a:xfrm>
            <a:off x="249381" y="0"/>
            <a:ext cx="11188931" cy="6265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542852">
            <a:off x="980339" y="2915190"/>
            <a:ext cx="9802427" cy="132343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1999: vertical blow up of KEKB positron beam;</a:t>
            </a:r>
          </a:p>
          <a:p>
            <a:pPr algn="ctr"/>
            <a:r>
              <a:rPr lang="en-US" sz="4000" dirty="0">
                <a:solidFill>
                  <a:srgbClr val="0000CC"/>
                </a:solidFill>
              </a:rPr>
              <a:t>i</a:t>
            </a:r>
            <a:r>
              <a:rPr lang="en-US" sz="4000" dirty="0" smtClean="0">
                <a:solidFill>
                  <a:srgbClr val="0000CC"/>
                </a:solidFill>
              </a:rPr>
              <a:t>n the following years suppressed by solenoids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7193" y="0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KEKB commissioning</a:t>
            </a:r>
            <a:endParaRPr lang="en-GB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22" y="811450"/>
            <a:ext cx="6858082" cy="5134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8" y="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42852">
            <a:off x="1144636" y="2022231"/>
            <a:ext cx="3089624" cy="3539430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KEKB LER e</a:t>
            </a:r>
            <a:r>
              <a:rPr lang="en-US" sz="3200" baseline="30000" dirty="0" smtClean="0">
                <a:solidFill>
                  <a:srgbClr val="0000CC"/>
                </a:solidFill>
              </a:rPr>
              <a:t>+</a:t>
            </a:r>
            <a:r>
              <a:rPr lang="en-US" sz="3200" dirty="0" smtClean="0">
                <a:solidFill>
                  <a:srgbClr val="0000CC"/>
                </a:solidFill>
              </a:rPr>
              <a:t> vertical blow up explained by</a:t>
            </a:r>
          </a:p>
          <a:p>
            <a:pPr algn="ctr"/>
            <a:r>
              <a:rPr lang="en-US" sz="3200" b="1" dirty="0">
                <a:solidFill>
                  <a:srgbClr val="0000CC"/>
                </a:solidFill>
              </a:rPr>
              <a:t>s</a:t>
            </a:r>
            <a:r>
              <a:rPr lang="en-US" sz="3200" b="1" dirty="0" smtClean="0">
                <a:solidFill>
                  <a:srgbClr val="0000CC"/>
                </a:solidFill>
              </a:rPr>
              <a:t>ingle-bunch e-cloud instability</a:t>
            </a:r>
            <a:r>
              <a:rPr lang="en-US" sz="3200" dirty="0" smtClean="0">
                <a:solidFill>
                  <a:srgbClr val="0000CC"/>
                </a:solidFill>
              </a:rPr>
              <a:t>, simulations, 2-particle model</a:t>
            </a:r>
            <a:endParaRPr lang="en-GB" sz="3200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542852">
            <a:off x="7688119" y="2281637"/>
            <a:ext cx="3503895" cy="2062103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 resonator impedance model and TMCI-like descriptio</a:t>
            </a:r>
            <a:r>
              <a:rPr lang="en-US" sz="3200" dirty="0">
                <a:solidFill>
                  <a:srgbClr val="0000CC"/>
                </a:solidFill>
              </a:rPr>
              <a:t>n</a:t>
            </a:r>
            <a:endParaRPr lang="en-GB" sz="32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3"/>
            <a:ext cx="40269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K. Ohmi, F. Zimmermann, 2000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8608" y="6396334"/>
            <a:ext cx="630339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K. Ohmi, F. Zimmermann, E. </a:t>
            </a:r>
            <a:r>
              <a:rPr lang="en-US" sz="2400" dirty="0" err="1" smtClean="0">
                <a:solidFill>
                  <a:srgbClr val="0000CC"/>
                </a:solidFill>
              </a:rPr>
              <a:t>Perevedentsev</a:t>
            </a:r>
            <a:r>
              <a:rPr lang="en-US" sz="2400" dirty="0" smtClean="0">
                <a:solidFill>
                  <a:srgbClr val="0000CC"/>
                </a:solidFill>
              </a:rPr>
              <a:t>, </a:t>
            </a:r>
            <a:r>
              <a:rPr lang="en-US" sz="2400" dirty="0" smtClean="0">
                <a:solidFill>
                  <a:srgbClr val="0000CC"/>
                </a:solidFill>
              </a:rPr>
              <a:t>2000</a:t>
            </a:r>
            <a:endParaRPr lang="en-GB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4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_Workfolder\ベローズ_永久磁石_20160428 photo\Resized\P4280062.jpg">
            <a:extLst>
              <a:ext uri="{FF2B5EF4-FFF2-40B4-BE49-F238E27FC236}">
                <a16:creationId xmlns:a16="http://schemas.microsoft.com/office/drawing/2014/main" id="{BDCA2950-1EDA-4D8F-9DDA-5FDEB280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24" y="3186275"/>
            <a:ext cx="3858965" cy="289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38213" y="824235"/>
            <a:ext cx="6883489" cy="4765153"/>
            <a:chOff x="6646372" y="2555363"/>
            <a:chExt cx="2497628" cy="1729004"/>
          </a:xfrm>
        </p:grpSpPr>
        <p:pic>
          <p:nvPicPr>
            <p:cNvPr id="3" name="図 30">
              <a:extLst>
                <a:ext uri="{FF2B5EF4-FFF2-40B4-BE49-F238E27FC236}">
                  <a16:creationId xmlns:a16="http://schemas.microsoft.com/office/drawing/2014/main" id="{62AD2050-F6E9-415D-9298-BEF7D6F54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44"/>
            <a:stretch/>
          </p:blipFill>
          <p:spPr>
            <a:xfrm>
              <a:off x="6646372" y="2555363"/>
              <a:ext cx="2497628" cy="1729004"/>
            </a:xfrm>
            <a:prstGeom prst="rect">
              <a:avLst/>
            </a:prstGeom>
          </p:spPr>
        </p:pic>
        <p:cxnSp>
          <p:nvCxnSpPr>
            <p:cNvPr id="5" name="直線コネクタ 31">
              <a:extLst>
                <a:ext uri="{FF2B5EF4-FFF2-40B4-BE49-F238E27FC236}">
                  <a16:creationId xmlns:a16="http://schemas.microsoft.com/office/drawing/2014/main" id="{85D2CE97-2518-4275-8FE1-C75044B4158F}"/>
                </a:ext>
              </a:extLst>
            </p:cNvPr>
            <p:cNvCxnSpPr>
              <a:cxnSpLocks/>
            </p:cNvCxnSpPr>
            <p:nvPr/>
          </p:nvCxnSpPr>
          <p:spPr>
            <a:xfrm>
              <a:off x="8673461" y="3021817"/>
              <a:ext cx="0" cy="982717"/>
            </a:xfrm>
            <a:prstGeom prst="line">
              <a:avLst/>
            </a:prstGeom>
            <a:ln w="28575">
              <a:solidFill>
                <a:srgbClr val="E46C0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13">
              <a:extLst>
                <a:ext uri="{FF2B5EF4-FFF2-40B4-BE49-F238E27FC236}">
                  <a16:creationId xmlns:a16="http://schemas.microsoft.com/office/drawing/2014/main" id="{3571B164-9FA9-405F-83B1-E376D1DA233E}"/>
                </a:ext>
              </a:extLst>
            </p:cNvPr>
            <p:cNvSpPr txBox="1"/>
            <p:nvPr/>
          </p:nvSpPr>
          <p:spPr>
            <a:xfrm>
              <a:off x="7734338" y="2694141"/>
              <a:ext cx="1000815" cy="301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800" i="1" dirty="0" err="1">
                  <a:solidFill>
                    <a:srgbClr val="008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ja-JP" sz="4800" baseline="-25000" dirty="0" err="1">
                  <a:solidFill>
                    <a:srgbClr val="008000"/>
                  </a:solidFill>
                </a:rPr>
                <a:t>y</a:t>
              </a:r>
              <a:r>
                <a:rPr lang="en-US" altLang="ja-JP" sz="4800" dirty="0">
                  <a:solidFill>
                    <a:srgbClr val="008000"/>
                  </a:solidFill>
                </a:rPr>
                <a:t> blowup</a:t>
              </a:r>
              <a:endParaRPr kumimoji="1" lang="ja-JP" altLang="en-US" sz="4800" dirty="0">
                <a:solidFill>
                  <a:srgbClr val="008000"/>
                </a:solidFill>
              </a:endParaRPr>
            </a:p>
          </p:txBody>
        </p:sp>
        <p:sp>
          <p:nvSpPr>
            <p:cNvPr id="7" name="テキスト ボックス 14">
              <a:extLst>
                <a:ext uri="{FF2B5EF4-FFF2-40B4-BE49-F238E27FC236}">
                  <a16:creationId xmlns:a16="http://schemas.microsoft.com/office/drawing/2014/main" id="{5175BC77-4BF5-45F1-B22E-CB88B466CE62}"/>
                </a:ext>
              </a:extLst>
            </p:cNvPr>
            <p:cNvSpPr txBox="1"/>
            <p:nvPr/>
          </p:nvSpPr>
          <p:spPr>
            <a:xfrm>
              <a:off x="8140598" y="3775118"/>
              <a:ext cx="532898" cy="212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solidFill>
                    <a:schemeClr val="accent6">
                      <a:lumMod val="75000"/>
                    </a:schemeClr>
                  </a:solidFill>
                </a:rPr>
                <a:t>900 mA</a:t>
              </a:r>
              <a:endParaRPr kumimoji="1" lang="ja-JP" altLang="en-US" sz="3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" name="テキスト ボックス 15">
            <a:extLst>
              <a:ext uri="{FF2B5EF4-FFF2-40B4-BE49-F238E27FC236}">
                <a16:creationId xmlns:a16="http://schemas.microsoft.com/office/drawing/2014/main" id="{1B68CD04-5CD2-4BCA-9841-2BCD185CD095}"/>
              </a:ext>
            </a:extLst>
          </p:cNvPr>
          <p:cNvSpPr txBox="1"/>
          <p:nvPr/>
        </p:nvSpPr>
        <p:spPr>
          <a:xfrm>
            <a:off x="7781824" y="2375815"/>
            <a:ext cx="3498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8000"/>
                </a:solidFill>
              </a:rPr>
              <a:t>after installing permanent </a:t>
            </a:r>
          </a:p>
          <a:p>
            <a:r>
              <a:rPr lang="en-US" altLang="ja-JP" sz="2400" dirty="0" smtClean="0">
                <a:solidFill>
                  <a:srgbClr val="008000"/>
                </a:solidFill>
              </a:rPr>
              <a:t>magnets at </a:t>
            </a:r>
            <a:r>
              <a:rPr lang="en-US" altLang="ja-JP" sz="2400" dirty="0">
                <a:solidFill>
                  <a:srgbClr val="008000"/>
                </a:solidFill>
              </a:rPr>
              <a:t>bellows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989317" y="166933"/>
            <a:ext cx="10621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SuperKEKB</a:t>
            </a:r>
            <a:r>
              <a:rPr lang="en-US" sz="5400" dirty="0" smtClean="0"/>
              <a:t> commissioning phase 1  </a:t>
            </a:r>
            <a:endParaRPr lang="en-GB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10397"/>
            <a:ext cx="418050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Y. </a:t>
            </a:r>
            <a:r>
              <a:rPr lang="en-US" sz="2400" dirty="0" err="1" smtClean="0">
                <a:solidFill>
                  <a:srgbClr val="0000CC"/>
                </a:solidFill>
              </a:rPr>
              <a:t>Suetsugu</a:t>
            </a:r>
            <a:r>
              <a:rPr lang="en-US" sz="2400" dirty="0" smtClean="0">
                <a:solidFill>
                  <a:srgbClr val="0000CC"/>
                </a:solidFill>
              </a:rPr>
              <a:t>, K. Ohmi et al., 2016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025" y="5539174"/>
            <a:ext cx="396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 smtClean="0">
                <a:solidFill>
                  <a:srgbClr val="FF0000"/>
                </a:solidFill>
              </a:rPr>
              <a:t>esign current: 3.6 A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6408" y="1022043"/>
            <a:ext cx="4145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</a:t>
            </a:r>
            <a:r>
              <a:rPr lang="en-US" sz="3600" dirty="0" smtClean="0"/>
              <a:t>any countermeasures</a:t>
            </a:r>
            <a:endParaRPr lang="en-GB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80860" y="2573716"/>
            <a:ext cx="900964" cy="0"/>
          </a:xfrm>
          <a:prstGeom prst="straightConnector1">
            <a:avLst/>
          </a:prstGeom>
          <a:ln w="47625">
            <a:solidFill>
              <a:schemeClr val="accent3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59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" y="174821"/>
            <a:ext cx="4633097" cy="6548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1521" y="174821"/>
            <a:ext cx="7650480" cy="1754326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CC"/>
                </a:solidFill>
              </a:rPr>
              <a:t>p</a:t>
            </a:r>
            <a:r>
              <a:rPr lang="en-US" sz="3600" dirty="0" smtClean="0">
                <a:solidFill>
                  <a:srgbClr val="0000CC"/>
                </a:solidFill>
              </a:rPr>
              <a:t>ressure rise in 7-m long Al chamber with bunched beam in ISR due to “bunch-induced  </a:t>
            </a:r>
            <a:r>
              <a:rPr lang="en-US" sz="3600" dirty="0" err="1">
                <a:solidFill>
                  <a:srgbClr val="0000CC"/>
                </a:solidFill>
              </a:rPr>
              <a:t>multipactoring</a:t>
            </a:r>
            <a:r>
              <a:rPr lang="en-US" sz="3600" dirty="0" smtClean="0">
                <a:solidFill>
                  <a:srgbClr val="0000CC"/>
                </a:solidFill>
              </a:rPr>
              <a:t>”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230992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O. </a:t>
            </a:r>
            <a:r>
              <a:rPr lang="en-US" sz="2400" dirty="0" err="1" smtClean="0">
                <a:solidFill>
                  <a:srgbClr val="0000CC"/>
                </a:solidFill>
              </a:rPr>
              <a:t>Gröbner</a:t>
            </a:r>
            <a:r>
              <a:rPr lang="en-US" sz="2400" dirty="0">
                <a:solidFill>
                  <a:srgbClr val="0000CC"/>
                </a:solidFill>
              </a:rPr>
              <a:t>,</a:t>
            </a:r>
            <a:r>
              <a:rPr lang="en-US" sz="2400" dirty="0" smtClean="0">
                <a:solidFill>
                  <a:srgbClr val="0000CC"/>
                </a:solidFill>
              </a:rPr>
              <a:t> 1977</a:t>
            </a:r>
            <a:endParaRPr lang="en-GB" sz="2400" dirty="0">
              <a:solidFill>
                <a:srgbClr val="0000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1997896"/>
            <a:ext cx="6266688" cy="261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4475783"/>
            <a:ext cx="5998029" cy="23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4262"/>
            <a:ext cx="12487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ingle-bunch e-cloud instability – worse at higher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beam energy!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4" y="925550"/>
            <a:ext cx="4248596" cy="1086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635" y="1879079"/>
            <a:ext cx="541752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Zimmermann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resented at CERN, ABP-RLC Meeting , 18 Nov. 2005; also  CERN-GSI bilateral meeting, 30 March 2006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93" y="1058293"/>
            <a:ext cx="5818073" cy="4029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3" y="5222449"/>
            <a:ext cx="11494817" cy="1437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2" y="2458137"/>
            <a:ext cx="5599973" cy="2573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98903" y="929613"/>
            <a:ext cx="22657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Rumolo et 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2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6" y="961353"/>
            <a:ext cx="7890163" cy="53196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7716" y="187805"/>
            <a:ext cx="11416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ingle-bunch e-cloud instability – worse at lower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intensity!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21863" y="6408184"/>
            <a:ext cx="23072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Romano et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al.,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6741" y="1428750"/>
            <a:ext cx="317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onsistent with LHC observations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42" y="3206685"/>
            <a:ext cx="3372476" cy="1652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9670" y="5280660"/>
            <a:ext cx="2713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ccepted for publication</a:t>
            </a:r>
          </a:p>
          <a:p>
            <a:r>
              <a:rPr lang="en-US" sz="2000" dirty="0" smtClean="0"/>
              <a:t>In PRAB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577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9" y="3062794"/>
            <a:ext cx="5740408" cy="3795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0785" y="48713"/>
            <a:ext cx="10093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eam manipulations - satellites and clearing bunches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0275" y="1259607"/>
            <a:ext cx="5379876" cy="1669048"/>
            <a:chOff x="688157" y="1121286"/>
            <a:chExt cx="5379876" cy="16690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57" y="1121286"/>
              <a:ext cx="5379876" cy="1669048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901938" y="1807029"/>
              <a:ext cx="127262" cy="8775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5886" y="1797177"/>
              <a:ext cx="128027" cy="9144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889532" y="1807029"/>
              <a:ext cx="127262" cy="8775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43825" y="1543131"/>
              <a:ext cx="1243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satellite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986" y="3383276"/>
            <a:ext cx="128027" cy="914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0275" y="76411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Ruggiero, X.L. Zhang, Workshop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Instabilities of High Intensity Hadron Beams in Rings, Upton, NY, USA, 28 Jun - 1 Jul 1999, pp.40-8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47" y="754426"/>
            <a:ext cx="5239743" cy="420597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033" y="5019779"/>
            <a:ext cx="4785775" cy="1048603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791778" y="6068382"/>
            <a:ext cx="4960269" cy="731255"/>
            <a:chOff x="1096963" y="2921967"/>
            <a:chExt cx="10058400" cy="1482835"/>
          </a:xfrm>
        </p:grpSpPr>
        <p:pic>
          <p:nvPicPr>
            <p:cNvPr id="15" name="Content Placeholder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6963" y="2942149"/>
              <a:ext cx="4938712" cy="14626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</p:pic>
        <p:pic>
          <p:nvPicPr>
            <p:cNvPr id="16" name="Content Placeholder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238" y="2921967"/>
              <a:ext cx="4937125" cy="1467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0221686" y="656394"/>
            <a:ext cx="16912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Antipov, 2017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37962" y="992595"/>
            <a:ext cx="17874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Ruggiero, 1999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77381"/>
            <a:ext cx="8941346" cy="5706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9143" y="5627914"/>
            <a:ext cx="1564083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G. Iadarola</a:t>
            </a:r>
          </a:p>
          <a:p>
            <a:r>
              <a:rPr lang="en-US" sz="2400" dirty="0" smtClean="0">
                <a:solidFill>
                  <a:srgbClr val="0000CC"/>
                </a:solidFill>
              </a:rPr>
              <a:t>G. Rumolo,</a:t>
            </a:r>
          </a:p>
          <a:p>
            <a:r>
              <a:rPr lang="en-US" sz="2400" dirty="0" smtClean="0">
                <a:solidFill>
                  <a:srgbClr val="0000CC"/>
                </a:solidFill>
              </a:rPr>
              <a:t>Evian 2014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4262"/>
            <a:ext cx="1159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    how far can we push “beam scrubbing”? – special beams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987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210" y="0"/>
            <a:ext cx="120357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Laser Ablation Surface Engineered (LASE) </a:t>
            </a:r>
            <a:r>
              <a:rPr lang="en-GB" sz="4000" dirty="0" smtClean="0"/>
              <a:t>surfaces </a:t>
            </a:r>
            <a:r>
              <a:rPr lang="en-GB" sz="4000" dirty="0"/>
              <a:t>for e-cloud mitigation</a:t>
            </a:r>
          </a:p>
        </p:txBody>
      </p:sp>
      <p:pic>
        <p:nvPicPr>
          <p:cNvPr id="4" name="Picture 3" descr="Fig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4" y="2426164"/>
            <a:ext cx="5367185" cy="4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04" y="884740"/>
            <a:ext cx="5671491" cy="59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184" y="1243429"/>
            <a:ext cx="2811468" cy="1548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252" y="1331132"/>
            <a:ext cx="248568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O. </a:t>
            </a:r>
            <a:r>
              <a:rPr lang="en-US" sz="2400" dirty="0" err="1" smtClean="0">
                <a:solidFill>
                  <a:srgbClr val="0000CC"/>
                </a:solidFill>
              </a:rPr>
              <a:t>Malyshev</a:t>
            </a:r>
            <a:r>
              <a:rPr lang="en-US" sz="2400" dirty="0" smtClean="0">
                <a:solidFill>
                  <a:srgbClr val="0000CC"/>
                </a:solidFill>
              </a:rPr>
              <a:t> et al.,</a:t>
            </a:r>
          </a:p>
          <a:p>
            <a:r>
              <a:rPr lang="en-US" sz="2400" dirty="0" smtClean="0">
                <a:solidFill>
                  <a:srgbClr val="0000CC"/>
                </a:solidFill>
              </a:rPr>
              <a:t>2018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8734" y="5827514"/>
            <a:ext cx="5253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</a:rPr>
              <a:t>first </a:t>
            </a:r>
            <a:r>
              <a:rPr lang="en-GB" sz="3200" dirty="0">
                <a:solidFill>
                  <a:srgbClr val="FFFF00"/>
                </a:solidFill>
              </a:rPr>
              <a:t>accelerator test </a:t>
            </a:r>
            <a:r>
              <a:rPr lang="en-GB" sz="3200" dirty="0" smtClean="0">
                <a:solidFill>
                  <a:srgbClr val="FFFF00"/>
                </a:solidFill>
              </a:rPr>
              <a:t>in the </a:t>
            </a:r>
            <a:r>
              <a:rPr lang="en-GB" sz="3200" dirty="0">
                <a:solidFill>
                  <a:srgbClr val="FFFF00"/>
                </a:solidFill>
              </a:rPr>
              <a:t>SPS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9117" y="3524516"/>
            <a:ext cx="3878580" cy="83099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SEY </a:t>
            </a:r>
            <a:r>
              <a:rPr lang="en-GB" sz="2400" b="1" dirty="0">
                <a:solidFill>
                  <a:srgbClr val="FF0000"/>
                </a:solidFill>
              </a:rPr>
              <a:t>&lt; 1 can be achieved on Cu, Al and stainless steel</a:t>
            </a:r>
          </a:p>
        </p:txBody>
      </p:sp>
    </p:spTree>
    <p:extLst>
      <p:ext uri="{BB962C8B-B14F-4D97-AF65-F5344CB8AC3E}">
        <p14:creationId xmlns:p14="http://schemas.microsoft.com/office/powerpoint/2010/main" val="30470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91440"/>
            <a:ext cx="11747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</a:t>
            </a:r>
            <a:r>
              <a:rPr lang="en-US" sz="3600" dirty="0" smtClean="0"/>
              <a:t>n-situ installation of clearing electrodes proposed </a:t>
            </a:r>
            <a:r>
              <a:rPr lang="en-US" sz="3600" dirty="0"/>
              <a:t>f</a:t>
            </a:r>
            <a:r>
              <a:rPr lang="en-US" sz="3600" dirty="0" smtClean="0"/>
              <a:t>or the LHC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087755"/>
            <a:ext cx="3888907" cy="3518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87" y="1087755"/>
            <a:ext cx="3873589" cy="2684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" y="5057775"/>
            <a:ext cx="3943350" cy="1657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31" y="834390"/>
            <a:ext cx="3678151" cy="4594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61" y="4011930"/>
            <a:ext cx="2722214" cy="23829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46165" y="6396335"/>
            <a:ext cx="23458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P. McIntyre, 2005</a:t>
            </a:r>
            <a:endParaRPr lang="en-GB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5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622" y="3900"/>
            <a:ext cx="9445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</a:t>
            </a:r>
            <a:r>
              <a:rPr lang="en-US" sz="4000" dirty="0" smtClean="0"/>
              <a:t>n-situ coating under development for </a:t>
            </a:r>
            <a:r>
              <a:rPr lang="en-US" sz="4000" dirty="0" err="1" smtClean="0"/>
              <a:t>eRHIC</a:t>
            </a:r>
            <a:endParaRPr lang="en-GB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31467" y="6331416"/>
            <a:ext cx="289701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A. </a:t>
            </a:r>
            <a:r>
              <a:rPr lang="en-US" sz="2400" dirty="0" err="1" smtClean="0">
                <a:solidFill>
                  <a:srgbClr val="0000CC"/>
                </a:solidFill>
              </a:rPr>
              <a:t>Hershcovitch</a:t>
            </a:r>
            <a:r>
              <a:rPr lang="en-US" sz="2400" dirty="0" smtClean="0">
                <a:solidFill>
                  <a:srgbClr val="0000CC"/>
                </a:solidFill>
              </a:rPr>
              <a:t>, 2018</a:t>
            </a:r>
            <a:endParaRPr lang="en-GB" sz="2400" dirty="0">
              <a:solidFill>
                <a:srgbClr val="0000CC"/>
              </a:solidFill>
            </a:endParaRPr>
          </a:p>
        </p:txBody>
      </p:sp>
      <p:pic>
        <p:nvPicPr>
          <p:cNvPr id="4" name="Content Placeholder 5" descr="C:\Users\hershcovitch\AppData\Local\Microsoft\Windows\Temporary Internet Files\Content.Word\complete cathode 11-12-1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599"/>
            <a:ext cx="83058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6.2 meter history_6-17-13\cathode measured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b="36548"/>
          <a:stretch/>
        </p:blipFill>
        <p:spPr bwMode="auto">
          <a:xfrm>
            <a:off x="0" y="3609499"/>
            <a:ext cx="8305800" cy="2362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0159" y="4267379"/>
            <a:ext cx="7145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50-cm long cathode magnetron mole assembly</a:t>
            </a:r>
          </a:p>
        </p:txBody>
      </p:sp>
      <p:sp>
        <p:nvSpPr>
          <p:cNvPr id="7" name="Rectangle 6"/>
          <p:cNvSpPr/>
          <p:nvPr/>
        </p:nvSpPr>
        <p:spPr>
          <a:xfrm>
            <a:off x="901043" y="1071503"/>
            <a:ext cx="69875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50-cm 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long cathode magnetron spring loaded guide </a:t>
            </a:r>
            <a:r>
              <a:rPr 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wheels; leading 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edge guide wheels are inserted in a RHIC tube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05800" y="737771"/>
            <a:ext cx="3886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excellent adhesion; resistivity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of coated RHIC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tube close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 Cu @ room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T; cabling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system developed; m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agnetron carriage features spring-loaded guide wheel 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assembly;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successfully crossed bellows &amp; adjusted for different tube diameters, while </a:t>
            </a: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keeping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magnetron </a:t>
            </a: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centered</a:t>
            </a:r>
          </a:p>
          <a:p>
            <a:pPr>
              <a:defRPr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next steps: optimize </a:t>
            </a:r>
            <a:r>
              <a:rPr lang="en-GB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RF conductivity at cryogenic temperatures; </a:t>
            </a:r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need </a:t>
            </a:r>
            <a:r>
              <a:rPr lang="en-GB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 ion assisted deposition (IAD</a:t>
            </a:r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); </a:t>
            </a:r>
            <a:r>
              <a:rPr lang="en-GB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magnet quench and thermal cycling tests on copper coated RHIC cold bore </a:t>
            </a:r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tubing; </a:t>
            </a:r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perform </a:t>
            </a:r>
            <a:r>
              <a:rPr lang="en-GB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coating inside a RHIC dipole to determine coating </a:t>
            </a:r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speed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…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8479" y="6211669"/>
            <a:ext cx="5271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</a:rPr>
              <a:t>Cu, </a:t>
            </a:r>
            <a:r>
              <a:rPr lang="en-US" sz="3600" dirty="0" err="1" smtClean="0">
                <a:solidFill>
                  <a:srgbClr val="0000CC"/>
                </a:solidFill>
              </a:rPr>
              <a:t>TiN</a:t>
            </a:r>
            <a:r>
              <a:rPr lang="en-US" sz="3600" dirty="0" smtClean="0">
                <a:solidFill>
                  <a:srgbClr val="0000CC"/>
                </a:solidFill>
              </a:rPr>
              <a:t>, NEG, a-C coatings..</a:t>
            </a:r>
            <a:endParaRPr lang="en-GB" sz="3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18" t="26242" b="13265"/>
          <a:stretch/>
        </p:blipFill>
        <p:spPr>
          <a:xfrm>
            <a:off x="4858797" y="68455"/>
            <a:ext cx="7333203" cy="2985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45" y="0"/>
            <a:ext cx="5365800" cy="3504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440" y="111760"/>
            <a:ext cx="3648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twostream</a:t>
            </a:r>
            <a:r>
              <a:rPr lang="en-US" sz="2000" dirty="0" smtClean="0">
                <a:solidFill>
                  <a:srgbClr val="FF0000"/>
                </a:solidFill>
              </a:rPr>
              <a:t> instabilities 2001, KEK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8214" y="2485673"/>
            <a:ext cx="1984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ECLOUD02, CERN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6213" y="3116830"/>
            <a:ext cx="4882533" cy="3656661"/>
            <a:chOff x="-12677" y="2781995"/>
            <a:chExt cx="3777304" cy="28289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77" y="2781995"/>
              <a:ext cx="3777304" cy="28289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162476" y="5241588"/>
              <a:ext cx="662484" cy="357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Napa</a:t>
              </a:r>
              <a:endParaRPr lang="en-GB" sz="2400" b="1" dirty="0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660849" y="2907060"/>
            <a:ext cx="5275468" cy="3950940"/>
            <a:chOff x="3777304" y="2781995"/>
            <a:chExt cx="4438650" cy="33242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304" y="2781995"/>
              <a:ext cx="4438650" cy="33242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26065" y="2817799"/>
              <a:ext cx="713746" cy="336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Daegu</a:t>
              </a:r>
              <a:endParaRPr lang="en-GB" sz="20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7" y="2781237"/>
            <a:ext cx="4438650" cy="2190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12" y="4767105"/>
            <a:ext cx="2798025" cy="20958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56629" y="2737517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 </a:t>
            </a:r>
            <a:r>
              <a:rPr lang="en-US" sz="1600" b="1" dirty="0" err="1" smtClean="0"/>
              <a:t>Biodola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4228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550" y="201732"/>
            <a:ext cx="9268539" cy="6656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542852">
            <a:off x="2896005" y="2745036"/>
            <a:ext cx="7589001" cy="1569660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CC"/>
                </a:solidFill>
              </a:rPr>
              <a:t>CARE HHH-2004 dream:</a:t>
            </a:r>
          </a:p>
          <a:p>
            <a:pPr algn="ctr"/>
            <a:r>
              <a:rPr lang="en-US" sz="4800" dirty="0">
                <a:solidFill>
                  <a:srgbClr val="0000CC"/>
                </a:solidFill>
              </a:rPr>
              <a:t>c</a:t>
            </a:r>
            <a:r>
              <a:rPr lang="en-US" sz="4800" dirty="0" smtClean="0">
                <a:solidFill>
                  <a:srgbClr val="0000CC"/>
                </a:solidFill>
              </a:rPr>
              <a:t>omplete </a:t>
            </a:r>
            <a:r>
              <a:rPr lang="en-US" sz="4800" dirty="0" smtClean="0">
                <a:solidFill>
                  <a:srgbClr val="0000CC"/>
                </a:solidFill>
              </a:rPr>
              <a:t>e-cloud simulation?</a:t>
            </a:r>
            <a:endParaRPr lang="en-GB" sz="4800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50114"/>
            <a:ext cx="200025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F. Zimmermann, 2004</a:t>
            </a:r>
          </a:p>
        </p:txBody>
      </p:sp>
    </p:spTree>
    <p:extLst>
      <p:ext uri="{BB962C8B-B14F-4D97-AF65-F5344CB8AC3E}">
        <p14:creationId xmlns:p14="http://schemas.microsoft.com/office/powerpoint/2010/main" val="9655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4-26 at 2.28.56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1" y="93436"/>
            <a:ext cx="3348947" cy="2186462"/>
          </a:xfrm>
          <a:prstGeom prst="rect">
            <a:avLst/>
          </a:prstGeom>
        </p:spPr>
      </p:pic>
      <p:pic>
        <p:nvPicPr>
          <p:cNvPr id="3" name="Picture 2" descr="Screen Shot 2012-04-26 at 2.29.14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35" y="106981"/>
            <a:ext cx="3320687" cy="2172917"/>
          </a:xfrm>
          <a:prstGeom prst="rect">
            <a:avLst/>
          </a:prstGeom>
        </p:spPr>
      </p:pic>
      <p:pic>
        <p:nvPicPr>
          <p:cNvPr id="4" name="Picture 3" descr="Screen Shot 2012-04-26 at 2.29.23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49" y="139177"/>
            <a:ext cx="3268938" cy="2140721"/>
          </a:xfrm>
          <a:prstGeom prst="rect">
            <a:avLst/>
          </a:prstGeom>
        </p:spPr>
      </p:pic>
      <p:pic>
        <p:nvPicPr>
          <p:cNvPr id="5" name="Picture 4" descr="Screen Shot 2012-04-26 at 2.29.31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2" y="2360994"/>
            <a:ext cx="3348947" cy="2184742"/>
          </a:xfrm>
          <a:prstGeom prst="rect">
            <a:avLst/>
          </a:prstGeom>
        </p:spPr>
      </p:pic>
      <p:pic>
        <p:nvPicPr>
          <p:cNvPr id="6" name="Picture 5" descr="Screen Shot 2012-04-26 at 2.29.41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35" y="2360994"/>
            <a:ext cx="3346628" cy="2184742"/>
          </a:xfrm>
          <a:prstGeom prst="rect">
            <a:avLst/>
          </a:prstGeom>
        </p:spPr>
      </p:pic>
      <p:pic>
        <p:nvPicPr>
          <p:cNvPr id="7" name="Picture 6" descr="Screen Shot 2012-04-26 at 2.29.55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58" y="2375152"/>
            <a:ext cx="3327243" cy="2170583"/>
          </a:xfrm>
          <a:prstGeom prst="rect">
            <a:avLst/>
          </a:prstGeom>
        </p:spPr>
      </p:pic>
      <p:pic>
        <p:nvPicPr>
          <p:cNvPr id="8" name="Picture 7" descr="Screen Shot 2012-04-26 at 2.30.05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8" y="4648302"/>
            <a:ext cx="3298812" cy="2143984"/>
          </a:xfrm>
          <a:prstGeom prst="rect">
            <a:avLst/>
          </a:prstGeom>
        </p:spPr>
      </p:pic>
      <p:pic>
        <p:nvPicPr>
          <p:cNvPr id="9" name="Picture 8" descr="Screen Shot 2012-04-26 at 2.30.15 P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35" y="4678238"/>
            <a:ext cx="3338684" cy="2179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72457" y="4746526"/>
            <a:ext cx="36081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1186C"/>
                </a:solidFill>
                <a:latin typeface="Calibri"/>
                <a:cs typeface="Calibri"/>
              </a:rPr>
              <a:t>CERN SPS </a:t>
            </a:r>
          </a:p>
          <a:p>
            <a:pPr algn="ctr"/>
            <a:r>
              <a:rPr lang="en-US" sz="3200" dirty="0">
                <a:solidFill>
                  <a:srgbClr val="01186C"/>
                </a:solidFill>
                <a:latin typeface="Calibri"/>
                <a:cs typeface="Calibri"/>
              </a:rPr>
              <a:t>at injection (26 </a:t>
            </a:r>
            <a:r>
              <a:rPr lang="en-US" sz="3200" dirty="0" err="1">
                <a:solidFill>
                  <a:srgbClr val="01186C"/>
                </a:solidFill>
                <a:latin typeface="Calibri"/>
                <a:cs typeface="Calibri"/>
              </a:rPr>
              <a:t>GeV</a:t>
            </a:r>
            <a:r>
              <a:rPr lang="en-US" sz="3200" dirty="0">
                <a:solidFill>
                  <a:srgbClr val="01186C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49004" y="1544432"/>
            <a:ext cx="856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Turn 1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81045" y="5520239"/>
            <a:ext cx="111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Turn 500</a:t>
            </a: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 rot="19570323">
            <a:off x="1414114" y="2397616"/>
            <a:ext cx="8790215" cy="1811277"/>
          </a:xfrm>
          <a:solidFill>
            <a:srgbClr val="FFC000">
              <a:alpha val="70000"/>
            </a:srgbClr>
          </a:soli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Calibri"/>
                <a:cs typeface="Calibri"/>
              </a:rPr>
              <a:t>Warp-</a:t>
            </a:r>
            <a:r>
              <a:rPr lang="en-US" sz="4000" dirty="0" err="1" smtClean="0">
                <a:solidFill>
                  <a:srgbClr val="0000CC"/>
                </a:solidFill>
                <a:latin typeface="Calibri"/>
                <a:cs typeface="Calibri"/>
              </a:rPr>
              <a:t>Posinst</a:t>
            </a:r>
            <a:r>
              <a:rPr lang="en-US" sz="4000" dirty="0" smtClean="0">
                <a:solidFill>
                  <a:srgbClr val="0000CC"/>
                </a:solidFill>
                <a:latin typeface="Calibri"/>
                <a:cs typeface="Calibri"/>
              </a:rPr>
              <a:t> fully </a:t>
            </a:r>
            <a:r>
              <a:rPr lang="en-US" sz="4000" dirty="0">
                <a:solidFill>
                  <a:srgbClr val="0000CC"/>
                </a:solidFill>
                <a:latin typeface="Calibri"/>
                <a:cs typeface="Calibri"/>
              </a:rPr>
              <a:t>self-consistent </a:t>
            </a:r>
            <a:r>
              <a:rPr lang="en-US" sz="4000" dirty="0" smtClean="0">
                <a:solidFill>
                  <a:srgbClr val="0000CC"/>
                </a:solidFill>
                <a:latin typeface="Calibri"/>
                <a:cs typeface="Calibri"/>
              </a:rPr>
              <a:t>simulation (many bunches, many turns): </a:t>
            </a:r>
            <a:br>
              <a:rPr lang="en-US" sz="4000" dirty="0" smtClean="0">
                <a:solidFill>
                  <a:srgbClr val="0000CC"/>
                </a:solidFill>
                <a:latin typeface="Calibri"/>
                <a:cs typeface="Calibri"/>
              </a:rPr>
            </a:br>
            <a:r>
              <a:rPr lang="en-US" sz="4000" b="1" dirty="0" smtClean="0">
                <a:solidFill>
                  <a:srgbClr val="0000CC"/>
                </a:solidFill>
                <a:latin typeface="Calibri"/>
                <a:cs typeface="Calibri"/>
              </a:rPr>
              <a:t>e-cloud build-up </a:t>
            </a:r>
            <a:r>
              <a:rPr lang="en-US" sz="4000" b="1" u="sng" dirty="0">
                <a:solidFill>
                  <a:srgbClr val="0000CC"/>
                </a:solidFill>
                <a:latin typeface="Calibri"/>
                <a:cs typeface="Calibri"/>
              </a:rPr>
              <a:t>&amp;</a:t>
            </a:r>
            <a:r>
              <a:rPr lang="en-US" sz="4000" b="1" dirty="0">
                <a:solidFill>
                  <a:srgbClr val="0000CC"/>
                </a:solidFill>
                <a:latin typeface="Calibri"/>
                <a:cs typeface="Calibri"/>
              </a:rPr>
              <a:t> beam dynamics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7319" y="6457890"/>
            <a:ext cx="172468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J.-l. </a:t>
            </a:r>
            <a:r>
              <a:rPr lang="en-US" sz="2000" dirty="0" err="1" smtClean="0">
                <a:solidFill>
                  <a:srgbClr val="0000CC"/>
                </a:solidFill>
              </a:rPr>
              <a:t>Vay</a:t>
            </a:r>
            <a:r>
              <a:rPr lang="en-US" sz="2000" dirty="0" smtClean="0">
                <a:solidFill>
                  <a:srgbClr val="0000CC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33679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3" y="0"/>
            <a:ext cx="526749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30" y="250372"/>
            <a:ext cx="5017160" cy="6607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542852">
            <a:off x="368751" y="2938047"/>
            <a:ext cx="11993220" cy="132343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00CC"/>
                </a:solidFill>
              </a:rPr>
              <a:t>m</a:t>
            </a:r>
            <a:r>
              <a:rPr lang="en-US" sz="4000" dirty="0" smtClean="0">
                <a:solidFill>
                  <a:srgbClr val="0000CC"/>
                </a:solidFill>
              </a:rPr>
              <a:t>ulti-bunch e</a:t>
            </a:r>
            <a:r>
              <a:rPr lang="en-US" sz="4000" baseline="30000" dirty="0" smtClean="0">
                <a:solidFill>
                  <a:srgbClr val="0000CC"/>
                </a:solidFill>
              </a:rPr>
              <a:t>+</a:t>
            </a:r>
            <a:r>
              <a:rPr lang="en-US" sz="4000" dirty="0" smtClean="0">
                <a:solidFill>
                  <a:srgbClr val="0000CC"/>
                </a:solidFill>
              </a:rPr>
              <a:t> beam instability driven by photoelectrons</a:t>
            </a:r>
          </a:p>
          <a:p>
            <a:pPr algn="ctr"/>
            <a:r>
              <a:rPr lang="en-US" sz="4000" dirty="0">
                <a:solidFill>
                  <a:srgbClr val="0000CC"/>
                </a:solidFill>
              </a:rPr>
              <a:t>e</a:t>
            </a:r>
            <a:r>
              <a:rPr lang="en-US" sz="4000" dirty="0" smtClean="0">
                <a:solidFill>
                  <a:srgbClr val="0000CC"/>
                </a:solidFill>
              </a:rPr>
              <a:t>xplains observations in KEK Photon Factory </a:t>
            </a:r>
            <a:endParaRPr lang="en-GB" sz="4000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275152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M. Izawa et al., 1995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52045" y="6396334"/>
            <a:ext cx="193995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K. Ohmi, 1995</a:t>
            </a:r>
            <a:endParaRPr lang="en-GB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4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1" name="Rectangle 3"/>
          <p:cNvSpPr>
            <a:spLocks noGrp="1" noChangeArrowheads="1"/>
          </p:cNvSpPr>
          <p:nvPr>
            <p:ph type="title"/>
          </p:nvPr>
        </p:nvSpPr>
        <p:spPr>
          <a:xfrm>
            <a:off x="205740" y="20706"/>
            <a:ext cx="11986260" cy="8382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/>
                <a:cs typeface="Calibri"/>
              </a:rPr>
              <a:t>Warp-</a:t>
            </a:r>
            <a:r>
              <a:rPr lang="en-US" sz="3200" dirty="0" err="1">
                <a:latin typeface="Calibri"/>
                <a:cs typeface="Calibri"/>
              </a:rPr>
              <a:t>Posinst</a:t>
            </a:r>
            <a:r>
              <a:rPr lang="en-US" sz="3200" dirty="0">
                <a:latin typeface="Calibri"/>
                <a:cs typeface="Calibri"/>
              </a:rPr>
              <a:t> enabled first direct simulation of a train of 3x72 bunches  </a:t>
            </a:r>
            <a:r>
              <a:rPr lang="en-US" sz="1600" dirty="0">
                <a:latin typeface="Calibri"/>
                <a:cs typeface="Calibri"/>
              </a:rPr>
              <a:t/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400" i="1" dirty="0">
                <a:latin typeface="Calibri"/>
                <a:cs typeface="Calibri"/>
              </a:rPr>
              <a:t>   </a:t>
            </a:r>
            <a:r>
              <a:rPr lang="en-US" sz="1600" i="1" dirty="0">
                <a:latin typeface="Calibri"/>
                <a:cs typeface="Calibri"/>
              </a:rPr>
              <a:t>    -- using 9,600 CPUs on Franklin supercomputer (NERSC, U.S.A.)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40121" y="952518"/>
            <a:ext cx="6876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1186C"/>
                </a:solidFill>
                <a:latin typeface="Calibri"/>
                <a:cs typeface="Calibri"/>
              </a:rPr>
              <a:t>a</a:t>
            </a:r>
            <a:r>
              <a:rPr lang="en-US" sz="2400" dirty="0" smtClean="0">
                <a:solidFill>
                  <a:srgbClr val="01186C"/>
                </a:solidFill>
                <a:latin typeface="Calibri"/>
                <a:cs typeface="Calibri"/>
              </a:rPr>
              <a:t>verage </a:t>
            </a:r>
            <a:r>
              <a:rPr lang="en-US" sz="2400" dirty="0">
                <a:solidFill>
                  <a:srgbClr val="01186C"/>
                </a:solidFill>
                <a:latin typeface="Calibri"/>
                <a:cs typeface="Calibri"/>
              </a:rPr>
              <a:t>electron cloud density history at fixed station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80" y="5752197"/>
            <a:ext cx="12104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  <a:latin typeface="Calibri"/>
                <a:cs typeface="Calibri"/>
              </a:rPr>
              <a:t>s</a:t>
            </a:r>
            <a:r>
              <a:rPr lang="en-US" sz="3200" dirty="0" smtClean="0">
                <a:solidFill>
                  <a:srgbClr val="800000"/>
                </a:solidFill>
                <a:latin typeface="Calibri"/>
                <a:cs typeface="Calibri"/>
              </a:rPr>
              <a:t>ubstantial </a:t>
            </a:r>
            <a:r>
              <a:rPr lang="en-US" sz="3200" dirty="0">
                <a:solidFill>
                  <a:srgbClr val="800000"/>
                </a:solidFill>
                <a:latin typeface="Calibri"/>
                <a:cs typeface="Calibri"/>
              </a:rPr>
              <a:t>density rise in tails of batches between turns 0 and </a:t>
            </a:r>
            <a:r>
              <a:rPr lang="en-US" sz="3200" dirty="0" smtClean="0">
                <a:solidFill>
                  <a:srgbClr val="800000"/>
                </a:solidFill>
                <a:latin typeface="Calibri"/>
                <a:cs typeface="Calibri"/>
              </a:rPr>
              <a:t>800</a:t>
            </a:r>
            <a:endParaRPr lang="en-US" sz="32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pic>
        <p:nvPicPr>
          <p:cNvPr id="17" name="Picture 16" descr="TUEPPB006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321850"/>
            <a:ext cx="6182926" cy="44587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67319" y="6457890"/>
            <a:ext cx="172468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J.-l. </a:t>
            </a:r>
            <a:r>
              <a:rPr lang="en-US" sz="2000" dirty="0" err="1" smtClean="0">
                <a:solidFill>
                  <a:srgbClr val="0000CC"/>
                </a:solidFill>
              </a:rPr>
              <a:t>Vay</a:t>
            </a:r>
            <a:r>
              <a:rPr lang="en-US" sz="2000" dirty="0" smtClean="0">
                <a:solidFill>
                  <a:srgbClr val="0000CC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3169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_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113" y="620486"/>
            <a:ext cx="5214257" cy="5214257"/>
          </a:xfrm>
          <a:prstGeom prst="rect">
            <a:avLst/>
          </a:prstGeom>
        </p:spPr>
      </p:pic>
      <p:pic>
        <p:nvPicPr>
          <p:cNvPr id="5" name="movie_10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7885" y="707571"/>
            <a:ext cx="5050972" cy="5050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67319" y="6457890"/>
            <a:ext cx="172468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J.-l. </a:t>
            </a:r>
            <a:r>
              <a:rPr lang="en-US" sz="2000" dirty="0" err="1" smtClean="0">
                <a:solidFill>
                  <a:srgbClr val="0000CC"/>
                </a:solidFill>
              </a:rPr>
              <a:t>Vay</a:t>
            </a:r>
            <a:r>
              <a:rPr lang="en-US" sz="2000" dirty="0" smtClean="0">
                <a:solidFill>
                  <a:srgbClr val="0000CC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27847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761244" y="6193908"/>
            <a:ext cx="3860800" cy="24447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  <a:latin typeface="Arial" panose="020B0604020202020204" pitchFamily="34" charset="0"/>
              </a:rPr>
              <a:t>Frank Zimmermann, RLC 07.07.2006</a:t>
            </a:r>
          </a:p>
        </p:txBody>
      </p:sp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2209800" y="1371601"/>
          <a:ext cx="3124200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Equation" r:id="rId3" imgW="1752600" imgH="508000" progId="Equation.3">
                  <p:embed/>
                </p:oleObj>
              </mc:Choice>
              <mc:Fallback>
                <p:oleObj name="Equation" r:id="rId3" imgW="1752600" imgH="508000" progId="Equation.3">
                  <p:embed/>
                  <p:pic>
                    <p:nvPicPr>
                      <p:cNvPr id="512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371601"/>
                        <a:ext cx="3124200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815513"/>
              </p:ext>
            </p:extLst>
          </p:nvPr>
        </p:nvGraphicFramePr>
        <p:xfrm>
          <a:off x="441325" y="3530877"/>
          <a:ext cx="289560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5" imgW="1765300" imgH="482600" progId="Equation.3">
                  <p:embed/>
                </p:oleObj>
              </mc:Choice>
              <mc:Fallback>
                <p:oleObj name="Equation" r:id="rId5" imgW="1765300" imgH="482600" progId="Equation.3">
                  <p:embed/>
                  <p:pic>
                    <p:nvPicPr>
                      <p:cNvPr id="51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3530877"/>
                        <a:ext cx="2895600" cy="798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559652"/>
              </p:ext>
            </p:extLst>
          </p:nvPr>
        </p:nvGraphicFramePr>
        <p:xfrm>
          <a:off x="4130675" y="4831705"/>
          <a:ext cx="51816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7" imgW="2971800" imgH="622300" progId="Equation.3">
                  <p:embed/>
                </p:oleObj>
              </mc:Choice>
              <mc:Fallback>
                <p:oleObj name="Equation" r:id="rId7" imgW="2971800" imgH="622300" progId="Equation.3">
                  <p:embed/>
                  <p:pic>
                    <p:nvPicPr>
                      <p:cNvPr id="5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0675" y="4831705"/>
                        <a:ext cx="5181600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705963"/>
              </p:ext>
            </p:extLst>
          </p:nvPr>
        </p:nvGraphicFramePr>
        <p:xfrm>
          <a:off x="4079037" y="3626850"/>
          <a:ext cx="30480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9" imgW="1777229" imgH="495085" progId="Equation.3">
                  <p:embed/>
                </p:oleObj>
              </mc:Choice>
              <mc:Fallback>
                <p:oleObj name="Equation" r:id="rId9" imgW="1777229" imgH="495085" progId="Equation.3">
                  <p:embed/>
                  <p:pic>
                    <p:nvPicPr>
                      <p:cNvPr id="51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037" y="3626850"/>
                        <a:ext cx="3048000" cy="827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-1524000" y="2329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1" y="1806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371601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1" y="27966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524000" y="2981325"/>
            <a:ext cx="1841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>
                <a:solidFill>
                  <a:srgbClr val="00000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/>
            </a:r>
            <a:br>
              <a:rPr lang="en-US" altLang="ko-KR" sz="1200">
                <a:solidFill>
                  <a:srgbClr val="00000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</a:br>
            <a:endParaRPr lang="en-US" altLang="ko-KR" sz="900">
              <a:solidFill>
                <a:srgbClr val="000000"/>
              </a:solidFill>
              <a:latin typeface="Arial" panose="020B0604020202020204" pitchFamily="34" charset="0"/>
              <a:ea typeface="Batang" pitchFamily="18" charset="-127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000000"/>
              </a:solidFill>
              <a:latin typeface="Arial" panose="020B0604020202020204" pitchFamily="34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1524001" y="41015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965325" y="168275"/>
            <a:ext cx="83375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stability </a:t>
            </a:r>
            <a:r>
              <a:rPr lang="en-US" alt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diagram </a:t>
            </a: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with pinched electron cloud</a:t>
            </a:r>
          </a:p>
        </p:txBody>
      </p:sp>
      <p:pic>
        <p:nvPicPr>
          <p:cNvPr id="5137" name="Picture 17" descr="profi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6" y="820221"/>
            <a:ext cx="274955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7848600" y="1066800"/>
            <a:ext cx="1174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assumed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bunch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profile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889125" y="950913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model: quasi-parabolic profile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254000" y="2877621"/>
            <a:ext cx="342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linear tune shift along the bunch</a:t>
            </a:r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 flipV="1">
            <a:off x="7231812" y="3115746"/>
            <a:ext cx="2133600" cy="16002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7231812" y="4715946"/>
            <a:ext cx="21336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 flipV="1">
            <a:off x="7384212" y="3115746"/>
            <a:ext cx="0" cy="1600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8892337" y="4298434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9060613" y="3268146"/>
            <a:ext cx="1262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  <a:r>
              <a:rPr lang="en-US" altLang="en-US" sz="2400" baseline="-25000">
                <a:solidFill>
                  <a:srgbClr val="000000"/>
                </a:solidFill>
                <a:latin typeface="Arial" panose="020B0604020202020204" pitchFamily="34" charset="0"/>
              </a:rPr>
              <a:t>ec,max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6613" y="3115746"/>
            <a:ext cx="60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  <a:endParaRPr lang="en-US" altLang="en-US" sz="2400" baseline="-25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3336925" y="4715946"/>
            <a:ext cx="7937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 rot="198632">
            <a:off x="3420877" y="3610126"/>
            <a:ext cx="12378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9517812" y="3877746"/>
            <a:ext cx="241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assumed e-cloud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tune shift along bunch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573" y="6457890"/>
            <a:ext cx="500320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F. Zimmermann, 2006 – unpublished</a:t>
            </a:r>
          </a:p>
        </p:txBody>
      </p:sp>
    </p:spTree>
    <p:extLst>
      <p:ext uri="{BB962C8B-B14F-4D97-AF65-F5344CB8AC3E}">
        <p14:creationId xmlns:p14="http://schemas.microsoft.com/office/powerpoint/2010/main" val="354614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sper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75050"/>
            <a:ext cx="4724400" cy="32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524001" y="1867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1524001" y="24870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1524001" y="3625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534839" y="3860801"/>
            <a:ext cx="399329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>
                <a:solidFill>
                  <a:srgbClr val="0000FF"/>
                </a:solidFill>
                <a:latin typeface="Arial" panose="020B0604020202020204" pitchFamily="34" charset="0"/>
              </a:rPr>
              <a:t>though e- </a:t>
            </a:r>
            <a:r>
              <a:rPr lang="en-US" altLang="en-US" sz="2000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potential moves </a:t>
            </a:r>
            <a:r>
              <a:rPr lang="en-US" altLang="en-US" sz="2000" i="1" dirty="0">
                <a:solidFill>
                  <a:srgbClr val="0000FF"/>
                </a:solidFill>
                <a:latin typeface="Arial" panose="020B0604020202020204" pitchFamily="34" charset="0"/>
              </a:rPr>
              <a:t>with </a:t>
            </a:r>
            <a:r>
              <a:rPr lang="en-US" altLang="en-US" sz="2000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beam, the </a:t>
            </a:r>
            <a:r>
              <a:rPr lang="en-US" altLang="en-US" sz="2000" i="1" dirty="0">
                <a:solidFill>
                  <a:srgbClr val="0000FF"/>
                </a:solidFill>
                <a:latin typeface="Arial" panose="020B0604020202020204" pitchFamily="34" charset="0"/>
              </a:rPr>
              <a:t>e-cloud </a:t>
            </a:r>
            <a:r>
              <a:rPr lang="en-US" altLang="en-US" sz="2000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alone creates non-trivial stability </a:t>
            </a:r>
            <a:r>
              <a:rPr lang="en-US" altLang="en-US" sz="2000" i="1" dirty="0">
                <a:solidFill>
                  <a:srgbClr val="0000FF"/>
                </a:solidFill>
                <a:latin typeface="Arial" panose="020B0604020202020204" pitchFamily="34" charset="0"/>
              </a:rPr>
              <a:t>diagram!??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7696200" y="2438401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dispersion relation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534839" y="5572253"/>
            <a:ext cx="53487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note: </a:t>
            </a:r>
            <a:r>
              <a:rPr lang="en-US" altLang="en-US" sz="2400" i="1" dirty="0" err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  <a:r>
              <a:rPr lang="en-US" altLang="en-US" sz="2400" i="1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ec,max</a:t>
            </a:r>
            <a:r>
              <a:rPr lang="en-US" alt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 can be huge ~0.1-0.2!</a:t>
            </a:r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1524001" y="27347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094" name="Object 22"/>
          <p:cNvGraphicFramePr>
            <a:graphicFrameLocks noChangeAspect="1"/>
          </p:cNvGraphicFramePr>
          <p:nvPr/>
        </p:nvGraphicFramePr>
        <p:xfrm>
          <a:off x="2819400" y="2133601"/>
          <a:ext cx="4800600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4" imgW="3492500" imgH="1016000" progId="Equation.3">
                  <p:embed/>
                </p:oleObj>
              </mc:Choice>
              <mc:Fallback>
                <p:oleObj name="Equation" r:id="rId4" imgW="3492500" imgH="1016000" progId="Equation.3">
                  <p:embed/>
                  <p:pic>
                    <p:nvPicPr>
                      <p:cNvPr id="3094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1"/>
                        <a:ext cx="4800600" cy="1400175"/>
                      </a:xfrm>
                      <a:prstGeom prst="rect">
                        <a:avLst/>
                      </a:prstGeom>
                      <a:noFill/>
                      <a:ln w="349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524001" y="26871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096" name="Object 24"/>
          <p:cNvGraphicFramePr>
            <a:graphicFrameLocks noChangeAspect="1"/>
          </p:cNvGraphicFramePr>
          <p:nvPr/>
        </p:nvGraphicFramePr>
        <p:xfrm>
          <a:off x="1905000" y="457200"/>
          <a:ext cx="6324600" cy="153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6" imgW="4584700" imgH="1117600" progId="Equation.3">
                  <p:embed/>
                </p:oleObj>
              </mc:Choice>
              <mc:Fallback>
                <p:oleObj name="Equation" r:id="rId6" imgW="4584700" imgH="1117600" progId="Equation.3">
                  <p:embed/>
                  <p:pic>
                    <p:nvPicPr>
                      <p:cNvPr id="3096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57200"/>
                        <a:ext cx="6324600" cy="1538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6553199" y="228600"/>
            <a:ext cx="45576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combine results from </a:t>
            </a:r>
            <a:r>
              <a:rPr lang="en-US" alt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Hereward, </a:t>
            </a:r>
            <a:r>
              <a:rPr lang="en-US" altLang="en-US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Möhl-Schönauer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Chao, Metral-Ruggiero</a:t>
            </a:r>
            <a:endParaRPr lang="en-US" altLang="en-US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8305801" y="1066801"/>
            <a:ext cx="36504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dirty="0">
                <a:solidFill>
                  <a:srgbClr val="000000"/>
                </a:solidFill>
                <a:latin typeface="Arial" panose="020B0604020202020204" pitchFamily="34" charset="0"/>
              </a:rPr>
              <a:t>&amp; assume </a:t>
            </a:r>
            <a:r>
              <a:rPr lang="en-US" altLang="en-US" sz="16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synchrotr</a:t>
            </a:r>
            <a:endParaRPr lang="en-US" altLang="en-US" sz="16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period </a:t>
            </a:r>
            <a:r>
              <a:rPr lang="en-US" altLang="en-US" sz="1600" i="1" dirty="0">
                <a:solidFill>
                  <a:srgbClr val="000000"/>
                </a:solidFill>
                <a:latin typeface="Arial" panose="020B0604020202020204" pitchFamily="34" charset="0"/>
              </a:rPr>
              <a:t>is </a:t>
            </a:r>
            <a:r>
              <a:rPr lang="en-US" altLang="en-US" sz="1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long compared </a:t>
            </a:r>
            <a:r>
              <a:rPr lang="en-US" altLang="en-US" sz="1600" i="1" dirty="0">
                <a:solidFill>
                  <a:srgbClr val="000000"/>
                </a:solidFill>
                <a:latin typeface="Arial" panose="020B0604020202020204" pitchFamily="34" charset="0"/>
              </a:rPr>
              <a:t>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dirty="0">
                <a:solidFill>
                  <a:srgbClr val="000000"/>
                </a:solidFill>
                <a:latin typeface="Arial" panose="020B0604020202020204" pitchFamily="34" charset="0"/>
              </a:rPr>
              <a:t>instability rise time</a:t>
            </a: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1905000" y="2209801"/>
            <a:ext cx="7937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8229600" y="5026026"/>
            <a:ext cx="2228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trace when </a:t>
            </a:r>
            <a:r>
              <a:rPr lang="en-US" altLang="en-US" i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runs along real axis;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computed by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latin typeface="Arial" panose="020B0604020202020204" pitchFamily="34" charset="0"/>
              </a:rPr>
              <a:t>Mathematica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573" y="6457890"/>
            <a:ext cx="500320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F. Zimmermann, 2006 – unpublished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05801" y="6613525"/>
            <a:ext cx="3860800" cy="24447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Frank Zimmermann, RLC 07.07.2006</a:t>
            </a:r>
          </a:p>
        </p:txBody>
      </p:sp>
    </p:spTree>
    <p:extLst>
      <p:ext uri="{BB962C8B-B14F-4D97-AF65-F5344CB8AC3E}">
        <p14:creationId xmlns:p14="http://schemas.microsoft.com/office/powerpoint/2010/main" val="29752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/>
          <p:cNvPicPr>
            <a:picLocks noChangeAspect="1"/>
          </p:cNvPicPr>
          <p:nvPr/>
        </p:nvPicPr>
        <p:blipFill rotWithShape="1">
          <a:blip r:embed="rId2"/>
          <a:srcRect t="11357"/>
          <a:stretch/>
        </p:blipFill>
        <p:spPr>
          <a:xfrm>
            <a:off x="-1377676" y="1510182"/>
            <a:ext cx="9402117" cy="5451363"/>
          </a:xfrm>
          <a:prstGeom prst="rect">
            <a:avLst/>
          </a:prstGeom>
        </p:spPr>
      </p:pic>
      <p:sp>
        <p:nvSpPr>
          <p:cNvPr id="137" name="Rectangle 136"/>
          <p:cNvSpPr/>
          <p:nvPr/>
        </p:nvSpPr>
        <p:spPr>
          <a:xfrm>
            <a:off x="156210" y="0"/>
            <a:ext cx="12035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2017-18L “16L2” problem in the LHC – mitigated by empty buckets and adding weak magnets fields (e-cloud signature!)  </a:t>
            </a:r>
            <a:endParaRPr lang="en-GB" sz="3600" dirty="0"/>
          </a:p>
        </p:txBody>
      </p:sp>
      <p:sp>
        <p:nvSpPr>
          <p:cNvPr id="138" name="TextBox 137"/>
          <p:cNvSpPr txBox="1"/>
          <p:nvPr/>
        </p:nvSpPr>
        <p:spPr>
          <a:xfrm>
            <a:off x="0" y="6444624"/>
            <a:ext cx="172468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F. Bordry, 2018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355080" y="1466358"/>
            <a:ext cx="566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high electron cloud with frozen air/water on surface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2781476"/>
            <a:ext cx="5010777" cy="2368808"/>
          </a:xfrm>
          <a:prstGeom prst="rect">
            <a:avLst/>
          </a:prstGeom>
        </p:spPr>
      </p:pic>
      <p:sp>
        <p:nvSpPr>
          <p:cNvPr id="143" name="TextBox 142"/>
          <p:cNvSpPr txBox="1"/>
          <p:nvPr/>
        </p:nvSpPr>
        <p:spPr>
          <a:xfrm>
            <a:off x="8697349" y="6444624"/>
            <a:ext cx="349465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D. </a:t>
            </a:r>
            <a:r>
              <a:rPr lang="en-US" sz="2000" dirty="0" err="1" smtClean="0">
                <a:solidFill>
                  <a:srgbClr val="0000CC"/>
                </a:solidFill>
              </a:rPr>
              <a:t>Mirarchi</a:t>
            </a:r>
            <a:r>
              <a:rPr lang="en-US" sz="2000" dirty="0" smtClean="0">
                <a:solidFill>
                  <a:srgbClr val="0000CC"/>
                </a:solidFill>
              </a:rPr>
              <a:t>, A. </a:t>
            </a:r>
            <a:r>
              <a:rPr lang="en-US" sz="2000" dirty="0" err="1" smtClean="0">
                <a:solidFill>
                  <a:srgbClr val="0000CC"/>
                </a:solidFill>
              </a:rPr>
              <a:t>Meregheti</a:t>
            </a:r>
            <a:r>
              <a:rPr lang="en-US" sz="2000" dirty="0" smtClean="0">
                <a:solidFill>
                  <a:srgbClr val="0000CC"/>
                </a:solidFill>
              </a:rPr>
              <a:t>, 2018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488992" y="5265073"/>
            <a:ext cx="3409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loss spike evolution, May 2018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1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4885" y="988194"/>
            <a:ext cx="5228851" cy="58379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24598" y="1391374"/>
            <a:ext cx="1117813" cy="108484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1897" y="2024706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  <a:latin typeface="Arial"/>
              </a:rPr>
              <a:t>HE-LHC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49363" y="140273"/>
            <a:ext cx="11306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electron cloud in FCC-</a:t>
            </a:r>
            <a:r>
              <a:rPr lang="en-US" sz="4000" dirty="0" err="1" smtClean="0"/>
              <a:t>hh</a:t>
            </a:r>
            <a:r>
              <a:rPr lang="en-US" sz="4000" dirty="0" smtClean="0"/>
              <a:t>, HE-LHC and FCC-</a:t>
            </a:r>
            <a:r>
              <a:rPr lang="en-US" sz="4000" dirty="0" err="1" smtClean="0"/>
              <a:t>ee</a:t>
            </a:r>
            <a:r>
              <a:rPr lang="en-US" sz="4000" dirty="0" smtClean="0"/>
              <a:t> (e+ ring)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678548" y="992977"/>
            <a:ext cx="647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antechambers &amp; coating/LASE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46" y="4763123"/>
            <a:ext cx="2829376" cy="1934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39" y="4820051"/>
            <a:ext cx="2882433" cy="1820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14759" y="4090785"/>
            <a:ext cx="1877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C377B"/>
                </a:solidFill>
                <a:latin typeface="Arial"/>
              </a:rPr>
              <a:t>Vacuum chamber cross section: </a:t>
            </a:r>
            <a:r>
              <a:rPr lang="en-GB" sz="1400" dirty="0" smtClean="0">
                <a:solidFill>
                  <a:srgbClr val="0C377B"/>
                </a:solidFill>
                <a:latin typeface="Arial"/>
              </a:rPr>
              <a:t>70 mm ID with ”winglets” in the plane of the orbit (</a:t>
            </a:r>
            <a:r>
              <a:rPr lang="en-GB" sz="1400" dirty="0" err="1" smtClean="0">
                <a:solidFill>
                  <a:srgbClr val="0C377B"/>
                </a:solidFill>
                <a:latin typeface="Arial"/>
              </a:rPr>
              <a:t>SuperKEKB</a:t>
            </a:r>
            <a:r>
              <a:rPr lang="en-GB" sz="1400" dirty="0" smtClean="0">
                <a:solidFill>
                  <a:srgbClr val="0C377B"/>
                </a:solidFill>
                <a:latin typeface="Arial"/>
              </a:rPr>
              <a:t>-like</a:t>
            </a:r>
            <a:r>
              <a:rPr lang="en-GB" sz="1400" dirty="0" smtClean="0">
                <a:solidFill>
                  <a:srgbClr val="0C377B"/>
                </a:solidFill>
                <a:latin typeface="Arial"/>
              </a:rPr>
              <a:t>);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" r="65631"/>
          <a:stretch/>
        </p:blipFill>
        <p:spPr>
          <a:xfrm>
            <a:off x="8245732" y="5812269"/>
            <a:ext cx="913168" cy="652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" r="54302"/>
          <a:stretch/>
        </p:blipFill>
        <p:spPr>
          <a:xfrm>
            <a:off x="7320776" y="1700863"/>
            <a:ext cx="3196479" cy="2953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28028" y="2024706"/>
            <a:ext cx="1518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FCC-</a:t>
            </a:r>
            <a:r>
              <a:rPr lang="en-US" sz="3200" dirty="0" err="1" smtClean="0"/>
              <a:t>hh</a:t>
            </a:r>
            <a:endParaRPr lang="en-GB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08328" y="3907181"/>
            <a:ext cx="1518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FCC-</a:t>
            </a:r>
            <a:r>
              <a:rPr lang="en-US" sz="3200" dirty="0" err="1" smtClean="0"/>
              <a:t>ee</a:t>
            </a:r>
            <a:endParaRPr lang="en-GB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0314759" y="2966508"/>
            <a:ext cx="1724681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R. Kersevan,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C. </a:t>
            </a:r>
            <a:r>
              <a:rPr lang="en-US" sz="2000" dirty="0" err="1" smtClean="0">
                <a:solidFill>
                  <a:srgbClr val="0000CC"/>
                </a:solidFill>
              </a:rPr>
              <a:t>Garion</a:t>
            </a:r>
            <a:r>
              <a:rPr lang="en-US" sz="2000" dirty="0" smtClean="0">
                <a:solidFill>
                  <a:srgbClr val="0000CC"/>
                </a:solidFill>
              </a:rPr>
              <a:t>, et al., </a:t>
            </a:r>
            <a:r>
              <a:rPr lang="en-US" sz="2000" dirty="0" smtClean="0">
                <a:solidFill>
                  <a:srgbClr val="0000CC"/>
                </a:solidFill>
              </a:rPr>
              <a:t>2013-2018</a:t>
            </a:r>
            <a:endParaRPr lang="en-US" sz="20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3" y="1181533"/>
            <a:ext cx="6074237" cy="5206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9651" y="258203"/>
            <a:ext cx="8228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e</a:t>
            </a:r>
            <a:r>
              <a:rPr lang="en-US" sz="5400" dirty="0" smtClean="0"/>
              <a:t>lectron cloud in the HE-LHC</a:t>
            </a:r>
            <a:endParaRPr lang="en-GB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4573" y="6401802"/>
            <a:ext cx="275512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L</a:t>
            </a:r>
            <a:r>
              <a:rPr lang="en-US" sz="2800" dirty="0" smtClean="0">
                <a:solidFill>
                  <a:srgbClr val="0000CC"/>
                </a:solidFill>
              </a:rPr>
              <a:t>. Mether</a:t>
            </a:r>
            <a:r>
              <a:rPr lang="en-US" sz="2800" dirty="0" smtClean="0">
                <a:solidFill>
                  <a:srgbClr val="0000CC"/>
                </a:solidFill>
              </a:rPr>
              <a:t>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42" y="1373921"/>
            <a:ext cx="5957858" cy="5106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542852">
            <a:off x="1564195" y="3214120"/>
            <a:ext cx="9129230" cy="830997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CC"/>
                </a:solidFill>
              </a:rPr>
              <a:t>FCC chamber indeed more efficient</a:t>
            </a:r>
            <a:endParaRPr lang="en-GB" sz="4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7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49" y="2376395"/>
            <a:ext cx="8801931" cy="44816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735" y="357956"/>
            <a:ext cx="95376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e</a:t>
            </a:r>
            <a:r>
              <a:rPr lang="en-US" sz="5400" dirty="0" smtClean="0"/>
              <a:t>xtra-thin low-impedance NEG coating for FCC-</a:t>
            </a:r>
            <a:r>
              <a:rPr lang="en-US" sz="5400" dirty="0" err="1" smtClean="0"/>
              <a:t>ee</a:t>
            </a:r>
            <a:endParaRPr lang="en-GB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57890"/>
            <a:ext cx="327521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smtClean="0">
                <a:solidFill>
                  <a:srgbClr val="0000CC"/>
                </a:solidFill>
              </a:rPr>
              <a:t>E. Belli et al., 2017</a:t>
            </a:r>
          </a:p>
        </p:txBody>
      </p:sp>
    </p:spTree>
    <p:extLst>
      <p:ext uri="{BB962C8B-B14F-4D97-AF65-F5344CB8AC3E}">
        <p14:creationId xmlns:p14="http://schemas.microsoft.com/office/powerpoint/2010/main" val="21284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467" y="6331416"/>
            <a:ext cx="435471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J. </a:t>
            </a:r>
            <a:r>
              <a:rPr lang="en-US" sz="2400" dirty="0" err="1" smtClean="0">
                <a:solidFill>
                  <a:srgbClr val="0000CC"/>
                </a:solidFill>
              </a:rPr>
              <a:t>Crittenden,D</a:t>
            </a:r>
            <a:r>
              <a:rPr lang="en-US" sz="2400" dirty="0" smtClean="0">
                <a:solidFill>
                  <a:srgbClr val="0000CC"/>
                </a:solidFill>
              </a:rPr>
              <a:t>. Sagan et al., 2018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187" y="6115434"/>
            <a:ext cx="9631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photo-electrons via classical photo-effects, and</a:t>
            </a:r>
          </a:p>
          <a:p>
            <a:r>
              <a:rPr lang="en-GB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electrons from atomic de-excitation, threshold ~1 </a:t>
            </a:r>
            <a:r>
              <a:rPr lang="en-GB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ke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32"/>
            <a:ext cx="5572556" cy="5731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02" y="230832"/>
            <a:ext cx="5639958" cy="5884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542852">
            <a:off x="3197379" y="1555877"/>
            <a:ext cx="4750352" cy="1569660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FCC-</a:t>
            </a:r>
            <a:r>
              <a:rPr lang="en-US" sz="3200" dirty="0" err="1" smtClean="0">
                <a:solidFill>
                  <a:srgbClr val="0000CC"/>
                </a:solidFill>
              </a:rPr>
              <a:t>ee</a:t>
            </a:r>
            <a:r>
              <a:rPr lang="en-US" sz="3200" dirty="0" smtClean="0">
                <a:solidFill>
                  <a:srgbClr val="0000CC"/>
                </a:solidFill>
              </a:rPr>
              <a:t> w 46 GeV e</a:t>
            </a:r>
            <a:r>
              <a:rPr lang="en-US" sz="3200" baseline="30000" dirty="0" smtClean="0">
                <a:solidFill>
                  <a:srgbClr val="0000CC"/>
                </a:solidFill>
              </a:rPr>
              <a:t>+</a:t>
            </a:r>
            <a:r>
              <a:rPr lang="en-US" sz="3200" dirty="0" smtClean="0">
                <a:solidFill>
                  <a:srgbClr val="0000CC"/>
                </a:solidFill>
              </a:rPr>
              <a:t> beam: high-energy photo-electrons - </a:t>
            </a:r>
            <a:r>
              <a:rPr lang="en-US" sz="3200" i="1" dirty="0" smtClean="0">
                <a:solidFill>
                  <a:srgbClr val="FF0000"/>
                </a:solidFill>
              </a:rPr>
              <a:t>preliminary</a:t>
            </a:r>
            <a:endParaRPr lang="en-GB" sz="32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22111"/>
            <a:ext cx="243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</a:t>
            </a:r>
            <a:r>
              <a:rPr lang="en-US" sz="2400" b="1" dirty="0" smtClean="0"/>
              <a:t>hoto-absorption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71920" y="-1"/>
            <a:ext cx="2224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</a:t>
            </a:r>
            <a:r>
              <a:rPr lang="en-US" sz="2400" b="1" dirty="0" smtClean="0"/>
              <a:t>hoto-electrons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449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542852">
            <a:off x="3271271" y="2321666"/>
            <a:ext cx="4750352" cy="2123658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CC"/>
                </a:solidFill>
              </a:rPr>
              <a:t>b</a:t>
            </a:r>
            <a:r>
              <a:rPr lang="en-US" sz="6000" dirty="0" smtClean="0">
                <a:solidFill>
                  <a:srgbClr val="0000CC"/>
                </a:solidFill>
              </a:rPr>
              <a:t>ack to the </a:t>
            </a:r>
            <a:r>
              <a:rPr lang="en-US" sz="7200" dirty="0" smtClean="0">
                <a:solidFill>
                  <a:srgbClr val="0000CC"/>
                </a:solidFill>
              </a:rPr>
              <a:t>LHC</a:t>
            </a:r>
            <a:r>
              <a:rPr lang="en-US" sz="6000" dirty="0" smtClean="0">
                <a:solidFill>
                  <a:srgbClr val="0000CC"/>
                </a:solidFill>
              </a:rPr>
              <a:t> </a:t>
            </a:r>
            <a:endParaRPr lang="en-GB" sz="6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3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e-cloud simulation for PEP-II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35" y="1484785"/>
            <a:ext cx="9142909" cy="4594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430438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M. Furman, G. </a:t>
            </a:r>
            <a:r>
              <a:rPr lang="en-US" sz="2400" dirty="0" err="1" smtClean="0">
                <a:solidFill>
                  <a:srgbClr val="0000CC"/>
                </a:solidFill>
              </a:rPr>
              <a:t>Lambertson</a:t>
            </a:r>
            <a:r>
              <a:rPr lang="en-US" sz="2400" dirty="0" smtClean="0">
                <a:solidFill>
                  <a:srgbClr val="0000CC"/>
                </a:solidFill>
              </a:rPr>
              <a:t>, 1996</a:t>
            </a:r>
            <a:endParaRPr lang="en-GB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35FC84-10B5-6B4F-87BA-EA2CB7CB3F39}"/>
              </a:ext>
            </a:extLst>
          </p:cNvPr>
          <p:cNvGrpSpPr/>
          <p:nvPr/>
        </p:nvGrpSpPr>
        <p:grpSpPr>
          <a:xfrm>
            <a:off x="205589" y="2479041"/>
            <a:ext cx="8165240" cy="4104639"/>
            <a:chOff x="1242921" y="3300413"/>
            <a:chExt cx="6801090" cy="33671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17CE5F-275C-5E47-B9F4-C38A90680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" t="93737" r="28501" b="1903"/>
            <a:stretch/>
          </p:blipFill>
          <p:spPr>
            <a:xfrm>
              <a:off x="1242921" y="6430473"/>
              <a:ext cx="5102612" cy="2370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E66019-83BB-4D41-9656-C4B29208A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42" r="29745" b="35230"/>
            <a:stretch/>
          </p:blipFill>
          <p:spPr>
            <a:xfrm>
              <a:off x="1242921" y="3300413"/>
              <a:ext cx="5102612" cy="31063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6D0EC9-0276-554E-ADAD-F06A493C2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65" t="39079" r="5886" b="28917"/>
            <a:stretch/>
          </p:blipFill>
          <p:spPr>
            <a:xfrm>
              <a:off x="6529721" y="3721382"/>
              <a:ext cx="1514290" cy="174021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0CEC33-3B02-BF4B-A185-93B81FC76CA9}"/>
                </a:ext>
              </a:extLst>
            </p:cNvPr>
            <p:cNvSpPr/>
            <p:nvPr/>
          </p:nvSpPr>
          <p:spPr>
            <a:xfrm>
              <a:off x="1535289" y="6222758"/>
              <a:ext cx="327378" cy="338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716428-4CA9-E046-BDF7-13A1C0CBA905}"/>
                </a:ext>
              </a:extLst>
            </p:cNvPr>
            <p:cNvSpPr txBox="1"/>
            <p:nvPr/>
          </p:nvSpPr>
          <p:spPr>
            <a:xfrm>
              <a:off x="2164462" y="5006529"/>
              <a:ext cx="96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Heat load </a:t>
              </a:r>
            </a:p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per half cell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309918-8A2D-B34C-84ED-3E517CFBC177}"/>
                </a:ext>
              </a:extLst>
            </p:cNvPr>
            <p:cNvSpPr txBox="1"/>
            <p:nvPr/>
          </p:nvSpPr>
          <p:spPr>
            <a:xfrm>
              <a:off x="4950524" y="4373117"/>
              <a:ext cx="9600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8 Aug 2017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96760" y="232272"/>
            <a:ext cx="118409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US" sz="2400" b="1" dirty="0" smtClean="0">
                <a:solidFill>
                  <a:srgbClr val="FF0000"/>
                </a:solidFill>
              </a:rPr>
              <a:t>arc </a:t>
            </a:r>
            <a:r>
              <a:rPr lang="en-US" sz="2400" b="1" dirty="0">
                <a:solidFill>
                  <a:srgbClr val="FF0000"/>
                </a:solidFill>
              </a:rPr>
              <a:t>heat </a:t>
            </a:r>
            <a:r>
              <a:rPr lang="en-US" sz="2400" b="1" dirty="0" smtClean="0">
                <a:solidFill>
                  <a:srgbClr val="FF0000"/>
                </a:solidFill>
              </a:rPr>
              <a:t>loads</a:t>
            </a:r>
            <a:r>
              <a:rPr lang="en-US" sz="2400" dirty="0" smtClean="0">
                <a:solidFill>
                  <a:schemeClr val="tx2"/>
                </a:solidFill>
              </a:rPr>
              <a:t> already </a:t>
            </a:r>
            <a:r>
              <a:rPr lang="en-US" sz="2400" b="1" dirty="0">
                <a:solidFill>
                  <a:srgbClr val="FF0000"/>
                </a:solidFill>
              </a:rPr>
              <a:t>challenge for </a:t>
            </a:r>
            <a:r>
              <a:rPr lang="en-US" sz="2400" b="1" dirty="0" smtClean="0">
                <a:solidFill>
                  <a:srgbClr val="FF0000"/>
                </a:solidFill>
              </a:rPr>
              <a:t>LHC Run 2  </a:t>
            </a:r>
            <a:r>
              <a:rPr lang="en-US" sz="2400" b="1" dirty="0">
                <a:solidFill>
                  <a:srgbClr val="FF0000"/>
                </a:solidFill>
              </a:rPr>
              <a:t>with 25 </a:t>
            </a:r>
            <a:r>
              <a:rPr lang="en-US" sz="2400" b="1" dirty="0" smtClean="0">
                <a:solidFill>
                  <a:srgbClr val="FF0000"/>
                </a:solidFill>
              </a:rPr>
              <a:t>ns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endParaRPr lang="en-US" sz="2400" dirty="0">
              <a:solidFill>
                <a:schemeClr val="tx2"/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</a:rPr>
              <a:t>lose </a:t>
            </a:r>
            <a:r>
              <a:rPr lang="en-US" sz="2400" b="1" dirty="0">
                <a:solidFill>
                  <a:srgbClr val="FF0000"/>
                </a:solidFill>
              </a:rPr>
              <a:t>to cryogenics limits </a:t>
            </a:r>
            <a:r>
              <a:rPr lang="en-US" sz="2400" dirty="0">
                <a:solidFill>
                  <a:schemeClr val="tx2"/>
                </a:solidFill>
              </a:rPr>
              <a:t>in some of the arcs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</a:rPr>
              <a:t>h</a:t>
            </a:r>
            <a:r>
              <a:rPr lang="en-US" sz="2400" dirty="0" smtClean="0">
                <a:solidFill>
                  <a:schemeClr val="tx2"/>
                </a:solidFill>
              </a:rPr>
              <a:t>eat load much </a:t>
            </a:r>
            <a:r>
              <a:rPr lang="en-US" sz="2400" b="1" dirty="0">
                <a:solidFill>
                  <a:srgbClr val="FF0000"/>
                </a:solidFill>
              </a:rPr>
              <a:t>larger</a:t>
            </a:r>
            <a:r>
              <a:rPr lang="en-US" sz="2400" dirty="0">
                <a:solidFill>
                  <a:schemeClr val="tx2"/>
                </a:solidFill>
              </a:rPr>
              <a:t> than expected from </a:t>
            </a:r>
            <a:r>
              <a:rPr lang="en-US" sz="2400" b="1" dirty="0">
                <a:solidFill>
                  <a:srgbClr val="FF0000"/>
                </a:solidFill>
              </a:rPr>
              <a:t>impedance and synchrotron radiation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2"/>
                </a:solidFill>
              </a:rPr>
              <a:t>large </a:t>
            </a:r>
            <a:r>
              <a:rPr lang="en-US" sz="2400" b="1" u="sng" dirty="0">
                <a:solidFill>
                  <a:srgbClr val="FF0000"/>
                </a:solidFill>
              </a:rPr>
              <a:t>differences observed between sectors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rgbClr val="FF0000"/>
                </a:solidFill>
              </a:rPr>
              <a:t>e-cloud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most plausible </a:t>
            </a:r>
            <a:r>
              <a:rPr lang="en-US" sz="2400" dirty="0" smtClean="0">
                <a:solidFill>
                  <a:schemeClr val="tx2"/>
                </a:solidFill>
              </a:rPr>
              <a:t>explanation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61366" y="5629573"/>
            <a:ext cx="5730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tx2"/>
              </a:buClr>
            </a:pPr>
            <a:r>
              <a:rPr lang="en-US" sz="2800" dirty="0">
                <a:solidFill>
                  <a:schemeClr val="tx2"/>
                </a:solidFill>
              </a:rPr>
              <a:t>e</a:t>
            </a:r>
            <a:r>
              <a:rPr lang="en-US" sz="2800" dirty="0" smtClean="0">
                <a:solidFill>
                  <a:schemeClr val="tx2"/>
                </a:solidFill>
              </a:rPr>
              <a:t>xtrapolated HL-LHC </a:t>
            </a:r>
            <a:r>
              <a:rPr lang="en-US" sz="2800" dirty="0">
                <a:solidFill>
                  <a:schemeClr val="tx2"/>
                </a:solidFill>
              </a:rPr>
              <a:t>heat </a:t>
            </a:r>
            <a:r>
              <a:rPr lang="en-US" sz="2800" dirty="0" smtClean="0">
                <a:solidFill>
                  <a:schemeClr val="tx2"/>
                </a:solidFill>
              </a:rPr>
              <a:t>loads for high-load sectors </a:t>
            </a:r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not acceptable!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5680" y="32217"/>
            <a:ext cx="366910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G. Iadarola</a:t>
            </a:r>
            <a:r>
              <a:rPr lang="en-US" sz="2000" dirty="0" smtClean="0">
                <a:solidFill>
                  <a:srgbClr val="0000CC"/>
                </a:solidFill>
              </a:rPr>
              <a:t>, L. Tavian,  et al, 2018</a:t>
            </a:r>
          </a:p>
        </p:txBody>
      </p:sp>
    </p:spTree>
    <p:extLst>
      <p:ext uri="{BB962C8B-B14F-4D97-AF65-F5344CB8AC3E}">
        <p14:creationId xmlns:p14="http://schemas.microsoft.com/office/powerpoint/2010/main" val="24813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90" y="3163021"/>
            <a:ext cx="5913410" cy="2201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5231"/>
            <a:ext cx="5458255" cy="39944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62560" y="3708400"/>
            <a:ext cx="5699760" cy="165608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80818" y="4622800"/>
            <a:ext cx="1705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</a:rPr>
              <a:t>igh heat load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866" y="3508345"/>
            <a:ext cx="1662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c</a:t>
            </a:r>
            <a:r>
              <a:rPr lang="en-US" sz="2000" b="1" dirty="0" smtClean="0">
                <a:solidFill>
                  <a:srgbClr val="0000CC"/>
                </a:solidFill>
              </a:rPr>
              <a:t>ooler sectors</a:t>
            </a:r>
            <a:endParaRPr lang="en-GB" sz="2000" b="1" dirty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9858" y="154506"/>
            <a:ext cx="88011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w</a:t>
            </a:r>
            <a:r>
              <a:rPr lang="en-US" sz="4000" dirty="0" smtClean="0">
                <a:solidFill>
                  <a:srgbClr val="C00000"/>
                </a:solidFill>
              </a:rPr>
              <a:t>hat is different in the high-load sectors?</a:t>
            </a:r>
          </a:p>
          <a:p>
            <a:r>
              <a:rPr lang="en-US" sz="4000" dirty="0" smtClean="0">
                <a:solidFill>
                  <a:srgbClr val="0000CC"/>
                </a:solidFill>
              </a:rPr>
              <a:t>Jura shielding from cosmic rays?</a:t>
            </a:r>
          </a:p>
          <a:p>
            <a:r>
              <a:rPr lang="en-US" sz="4000" dirty="0">
                <a:solidFill>
                  <a:srgbClr val="0000CC"/>
                </a:solidFill>
              </a:rPr>
              <a:t>i</a:t>
            </a:r>
            <a:r>
              <a:rPr lang="en-US" sz="4000" dirty="0" smtClean="0">
                <a:solidFill>
                  <a:srgbClr val="0000CC"/>
                </a:solidFill>
              </a:rPr>
              <a:t>nstallation/production sequence,…?</a:t>
            </a:r>
            <a:endParaRPr lang="en-GB" sz="4000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880" y="6383208"/>
            <a:ext cx="363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ighest heat in sectors around ATLAS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6800" y="2367790"/>
            <a:ext cx="342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lowest heat in sectors around CMS</a:t>
            </a:r>
            <a:endParaRPr lang="en-GB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9" y="1563078"/>
            <a:ext cx="5918319" cy="4613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1" y="1735606"/>
            <a:ext cx="5399396" cy="2922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04" y="6480474"/>
            <a:ext cx="431292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G. Guillermo, D. Sagan et al.,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22898" y="6457890"/>
            <a:ext cx="366910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H. Maury, G. Guillermo,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890" y="428121"/>
            <a:ext cx="12035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effect of inverted/no/different </a:t>
            </a:r>
            <a:r>
              <a:rPr lang="en-US" sz="4800" dirty="0" err="1" smtClean="0"/>
              <a:t>sawtooth</a:t>
            </a:r>
            <a:r>
              <a:rPr lang="en-US" sz="4800" dirty="0" smtClean="0"/>
              <a:t>?</a:t>
            </a:r>
            <a:endParaRPr lang="en-GB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442"/>
            <a:ext cx="2252557" cy="14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6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63" y="244443"/>
            <a:ext cx="3247279" cy="4054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814" y="4633002"/>
            <a:ext cx="117328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</a:rPr>
              <a:t>“LHC electron cloud is top priority. If e-cloud heat differences between sectors are not understood and HL-LHC not mastered, CERN may be shut down!”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	</a:t>
            </a:r>
            <a:r>
              <a:rPr lang="en-US" sz="3200" i="1" dirty="0" smtClean="0">
                <a:solidFill>
                  <a:schemeClr val="bg1"/>
                </a:solidFill>
              </a:rPr>
              <a:t>	 	</a:t>
            </a:r>
            <a:r>
              <a:rPr lang="en-US" sz="2800" dirty="0" smtClean="0">
                <a:solidFill>
                  <a:schemeClr val="bg1"/>
                </a:solidFill>
              </a:rPr>
              <a:t>Norbert Holtkamp, Chair CERN MAC, 28 January 2018</a:t>
            </a:r>
          </a:p>
          <a:p>
            <a:endParaRPr lang="en-GB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4897" y="1745673"/>
            <a:ext cx="735977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i="1" dirty="0">
                <a:solidFill>
                  <a:srgbClr val="FFFF00"/>
                </a:solidFill>
              </a:rPr>
              <a:t>h</a:t>
            </a:r>
            <a:r>
              <a:rPr lang="en-US" sz="6600" i="1" dirty="0" smtClean="0">
                <a:solidFill>
                  <a:srgbClr val="FFFF00"/>
                </a:solidFill>
              </a:rPr>
              <a:t>elp us rescue CERN</a:t>
            </a:r>
            <a:r>
              <a:rPr lang="en-US" sz="66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6600" dirty="0" smtClean="0">
                <a:solidFill>
                  <a:srgbClr val="FFFF00"/>
                </a:solidFill>
              </a:rPr>
              <a:t>and </a:t>
            </a:r>
          </a:p>
          <a:p>
            <a:pPr algn="ctr"/>
            <a:r>
              <a:rPr lang="en-US" sz="6600" dirty="0" smtClean="0">
                <a:solidFill>
                  <a:srgbClr val="FFFF00"/>
                </a:solidFill>
              </a:rPr>
              <a:t>enjoy this week!</a:t>
            </a:r>
            <a:endParaRPr lang="en-GB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pic>
        <p:nvPicPr>
          <p:cNvPr id="3" name="Picture 3" descr="ecloudsch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595" y="1154639"/>
            <a:ext cx="6203405" cy="227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197600" y="3480214"/>
            <a:ext cx="56039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504D"/>
                </a:solidFill>
                <a:latin typeface="Times New Roman" pitchFamily="18" charset="0"/>
              </a:rPr>
              <a:t>schematic of e- cloud build up in the arc beam </a:t>
            </a:r>
            <a:r>
              <a:rPr lang="en-US" sz="3200" dirty="0" smtClean="0">
                <a:solidFill>
                  <a:srgbClr val="C0504D"/>
                </a:solidFill>
                <a:latin typeface="Times New Roman" pitchFamily="18" charset="0"/>
              </a:rPr>
              <a:t>pipe</a:t>
            </a:r>
            <a:endParaRPr lang="en-US" sz="3200" b="1" dirty="0">
              <a:solidFill>
                <a:srgbClr val="1F497D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60" y="4376057"/>
            <a:ext cx="1546924" cy="1865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59883">
            <a:off x="932274" y="1408607"/>
            <a:ext cx="4542855" cy="3785652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solidFill>
                  <a:srgbClr val="0000CC"/>
                </a:solidFill>
              </a:rPr>
              <a:t>LHC prediction</a:t>
            </a:r>
            <a:r>
              <a:rPr lang="en-US" sz="4000" dirty="0" smtClean="0">
                <a:solidFill>
                  <a:srgbClr val="0000CC"/>
                </a:solidFill>
              </a:rPr>
              <a:t>:</a:t>
            </a:r>
          </a:p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electron cloud build up due to both (or either) photo-electrons and secondary electrons</a:t>
            </a:r>
            <a:endParaRPr lang="en-GB" sz="4000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289361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F. Zimmermann, 1997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8290" y="6432510"/>
            <a:ext cx="231371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F. Ruggiero, 1998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59883">
            <a:off x="6588089" y="1952937"/>
            <a:ext cx="4542855" cy="1938992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</a:rPr>
              <a:t>LHC e-cloud crash program launched in 1997</a:t>
            </a:r>
            <a:endParaRPr lang="en-GB" sz="4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yin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3678" r="1852" b="4386"/>
          <a:stretch/>
        </p:blipFill>
        <p:spPr bwMode="auto">
          <a:xfrm>
            <a:off x="651510" y="481179"/>
            <a:ext cx="10904220" cy="551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542852">
            <a:off x="281354" y="2065065"/>
            <a:ext cx="11644533" cy="132343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1999 “surprise”: e-cloud driven beam instabilities seen </a:t>
            </a:r>
          </a:p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with first “LHC beam” in the SPS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3290" y="6351480"/>
            <a:ext cx="441871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G. </a:t>
            </a:r>
            <a:r>
              <a:rPr lang="en-US" sz="2400" dirty="0" err="1" smtClean="0">
                <a:solidFill>
                  <a:srgbClr val="0000CC"/>
                </a:solidFill>
              </a:rPr>
              <a:t>Arduini</a:t>
            </a:r>
            <a:r>
              <a:rPr lang="en-US" sz="2400" dirty="0" smtClean="0">
                <a:solidFill>
                  <a:srgbClr val="0000CC"/>
                </a:solidFill>
              </a:rPr>
              <a:t>, K. </a:t>
            </a:r>
            <a:r>
              <a:rPr lang="en-US" sz="2400" dirty="0" err="1" smtClean="0">
                <a:solidFill>
                  <a:srgbClr val="0000CC"/>
                </a:solidFill>
              </a:rPr>
              <a:t>Cornelis</a:t>
            </a:r>
            <a:r>
              <a:rPr lang="en-US" sz="2400" dirty="0" smtClean="0">
                <a:solidFill>
                  <a:srgbClr val="0000CC"/>
                </a:solidFill>
              </a:rPr>
              <a:t>, et al., 1999</a:t>
            </a:r>
            <a:endParaRPr lang="en-GB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61" y="3710189"/>
            <a:ext cx="4488491" cy="2982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" y="3976779"/>
            <a:ext cx="4041556" cy="2678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38260" y="3776724"/>
            <a:ext cx="325374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M. Jimenez et al, 2000-2002</a:t>
            </a:r>
            <a:endParaRPr lang="en-GB" sz="2000" dirty="0">
              <a:solidFill>
                <a:srgbClr val="0000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26" y="546987"/>
            <a:ext cx="5773674" cy="3065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08"/>
            <a:ext cx="6160770" cy="36210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42852">
            <a:off x="3241445" y="3115533"/>
            <a:ext cx="5838651" cy="1323439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2000-2002</a:t>
            </a:r>
          </a:p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SPS measurement program</a:t>
            </a:r>
            <a:endParaRPr lang="en-GB" sz="40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9644" y="6360310"/>
            <a:ext cx="383143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w</a:t>
            </a:r>
            <a:r>
              <a:rPr lang="en-US" sz="2800" b="1" dirty="0" smtClean="0"/>
              <a:t>arm calorimeter (heat)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28133" y="1662764"/>
            <a:ext cx="137127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B. </a:t>
            </a:r>
            <a:r>
              <a:rPr lang="en-US" dirty="0" err="1" smtClean="0">
                <a:solidFill>
                  <a:srgbClr val="0000CC"/>
                </a:solidFill>
              </a:rPr>
              <a:t>Henrist</a:t>
            </a:r>
            <a:r>
              <a:rPr lang="en-US" dirty="0" smtClean="0">
                <a:solidFill>
                  <a:srgbClr val="0000CC"/>
                </a:solidFill>
              </a:rPr>
              <a:t>, N. </a:t>
            </a:r>
            <a:r>
              <a:rPr lang="en-US" dirty="0" err="1" smtClean="0">
                <a:solidFill>
                  <a:srgbClr val="0000CC"/>
                </a:solidFill>
              </a:rPr>
              <a:t>Hilleret</a:t>
            </a:r>
            <a:r>
              <a:rPr lang="en-US" dirty="0" smtClean="0">
                <a:solidFill>
                  <a:srgbClr val="0000CC"/>
                </a:solidFill>
              </a:rPr>
              <a:t>, M. Jimenez,  2002</a:t>
            </a:r>
            <a:endParaRPr lang="en-GB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8348" y="45980"/>
            <a:ext cx="5462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</a:t>
            </a:r>
            <a:r>
              <a:rPr lang="en-US" sz="2800" b="1" dirty="0" smtClean="0"/>
              <a:t>trip detectors (spatial distribution)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9541" y="3111589"/>
            <a:ext cx="48002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</a:t>
            </a:r>
            <a:r>
              <a:rPr lang="en-US" sz="2800" b="1" dirty="0" smtClean="0"/>
              <a:t>ick-up calorimeter (heat-load </a:t>
            </a:r>
          </a:p>
          <a:p>
            <a:r>
              <a:rPr lang="en-US" sz="2800" b="1" dirty="0" smtClean="0"/>
              <a:t>&amp; energy spectrum))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7190" y="229117"/>
            <a:ext cx="3462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</a:t>
            </a:r>
            <a:r>
              <a:rPr lang="en-US" sz="2800" b="1" dirty="0" smtClean="0"/>
              <a:t>n situ SEY (scrubbing)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513309" y="6457890"/>
            <a:ext cx="172474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V. </a:t>
            </a:r>
            <a:r>
              <a:rPr lang="en-US" sz="2000" dirty="0" err="1" smtClean="0">
                <a:solidFill>
                  <a:srgbClr val="0000CC"/>
                </a:solidFill>
              </a:rPr>
              <a:t>Baglin</a:t>
            </a:r>
            <a:r>
              <a:rPr lang="en-US" sz="2000" dirty="0" smtClean="0">
                <a:solidFill>
                  <a:srgbClr val="0000CC"/>
                </a:solidFill>
              </a:rPr>
              <a:t>, 2002</a:t>
            </a:r>
            <a:endParaRPr lang="en-GB" sz="2000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07" y="6503397"/>
            <a:ext cx="425345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B. </a:t>
            </a:r>
            <a:r>
              <a:rPr lang="en-US" dirty="0" err="1" smtClean="0">
                <a:solidFill>
                  <a:srgbClr val="0000CC"/>
                </a:solidFill>
              </a:rPr>
              <a:t>Henrist</a:t>
            </a:r>
            <a:r>
              <a:rPr lang="en-US" dirty="0" smtClean="0">
                <a:solidFill>
                  <a:srgbClr val="0000CC"/>
                </a:solidFill>
              </a:rPr>
              <a:t>, N. </a:t>
            </a:r>
            <a:r>
              <a:rPr lang="en-US" dirty="0" err="1" smtClean="0">
                <a:solidFill>
                  <a:srgbClr val="0000CC"/>
                </a:solidFill>
              </a:rPr>
              <a:t>Hilleret</a:t>
            </a:r>
            <a:r>
              <a:rPr lang="en-US" dirty="0" smtClean="0">
                <a:solidFill>
                  <a:srgbClr val="0000CC"/>
                </a:solidFill>
              </a:rPr>
              <a:t>, M. Jimenez,  2002</a:t>
            </a:r>
            <a:endParaRPr lang="en-GB" dirty="0">
              <a:solidFill>
                <a:srgbClr val="0000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78" y="4222700"/>
            <a:ext cx="3154649" cy="19577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87629" y="6020610"/>
            <a:ext cx="387362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    cold chamber COLDEX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287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72" y="0"/>
            <a:ext cx="484634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12" y="0"/>
            <a:ext cx="484634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0945" y="6457890"/>
            <a:ext cx="325374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M. Jimenez et al, 2002</a:t>
            </a:r>
            <a:endParaRPr lang="en-GB" sz="2000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542852">
            <a:off x="2264258" y="2900090"/>
            <a:ext cx="7793031" cy="1754326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rgbClr val="0000CC"/>
                </a:solidFill>
              </a:rPr>
              <a:t>a</a:t>
            </a:r>
            <a:r>
              <a:rPr lang="en-US" sz="5400" dirty="0" smtClean="0">
                <a:solidFill>
                  <a:srgbClr val="0000CC"/>
                </a:solidFill>
              </a:rPr>
              <a:t> review of 3 years of </a:t>
            </a:r>
          </a:p>
          <a:p>
            <a:pPr algn="ctr"/>
            <a:r>
              <a:rPr lang="en-US" sz="5400" dirty="0" smtClean="0">
                <a:solidFill>
                  <a:srgbClr val="0000CC"/>
                </a:solidFill>
              </a:rPr>
              <a:t>SPS e-cloud measurements</a:t>
            </a:r>
            <a:endParaRPr lang="en-GB" sz="5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8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90" y="655974"/>
            <a:ext cx="4167062" cy="3300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" y="788670"/>
            <a:ext cx="4653811" cy="2274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7040" y="1640959"/>
            <a:ext cx="5474970" cy="3770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4117" y="6392687"/>
            <a:ext cx="19944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I. Collins, 1999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521" y="6396335"/>
            <a:ext cx="221317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N. </a:t>
            </a:r>
            <a:r>
              <a:rPr lang="en-US" sz="2400" dirty="0" err="1" smtClean="0">
                <a:solidFill>
                  <a:srgbClr val="0000CC"/>
                </a:solidFill>
              </a:rPr>
              <a:t>Hilleret</a:t>
            </a:r>
            <a:r>
              <a:rPr lang="en-US" sz="2400" dirty="0" smtClean="0">
                <a:solidFill>
                  <a:srgbClr val="0000CC"/>
                </a:solidFill>
              </a:rPr>
              <a:t>, 1999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454017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V</a:t>
            </a:r>
            <a:r>
              <a:rPr lang="en-US" sz="2400" dirty="0" smtClean="0">
                <a:solidFill>
                  <a:srgbClr val="0000CC"/>
                </a:solidFill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</a:rPr>
              <a:t>Baglin</a:t>
            </a:r>
            <a:r>
              <a:rPr lang="en-US" sz="2400" dirty="0" smtClean="0">
                <a:solidFill>
                  <a:srgbClr val="0000CC"/>
                </a:solidFill>
              </a:rPr>
              <a:t>, N. Kos,  et al., 1997-2004</a:t>
            </a:r>
            <a:endParaRPr lang="en-GB" sz="2400" dirty="0">
              <a:solidFill>
                <a:srgbClr val="0000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6" y="3118031"/>
            <a:ext cx="3478394" cy="3274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42852">
            <a:off x="3671358" y="2607413"/>
            <a:ext cx="4420313" cy="1938992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LHC strategy: </a:t>
            </a:r>
          </a:p>
          <a:p>
            <a:pPr algn="ctr"/>
            <a:r>
              <a:rPr lang="en-US" sz="4000" dirty="0">
                <a:solidFill>
                  <a:srgbClr val="0000CC"/>
                </a:solidFill>
              </a:rPr>
              <a:t>b</a:t>
            </a:r>
            <a:r>
              <a:rPr lang="en-US" sz="4000" dirty="0" smtClean="0">
                <a:solidFill>
                  <a:srgbClr val="0000CC"/>
                </a:solidFill>
              </a:rPr>
              <a:t>eam screen, </a:t>
            </a:r>
          </a:p>
          <a:p>
            <a:pPr algn="ctr"/>
            <a:r>
              <a:rPr lang="en-US" sz="4000" dirty="0" err="1">
                <a:solidFill>
                  <a:srgbClr val="0000CC"/>
                </a:solidFill>
              </a:rPr>
              <a:t>s</a:t>
            </a:r>
            <a:r>
              <a:rPr lang="en-US" sz="4000" dirty="0" err="1" smtClean="0">
                <a:solidFill>
                  <a:srgbClr val="0000CC"/>
                </a:solidFill>
              </a:rPr>
              <a:t>awtooth</a:t>
            </a:r>
            <a:r>
              <a:rPr lang="en-US" sz="4000" dirty="0" smtClean="0">
                <a:solidFill>
                  <a:srgbClr val="0000CC"/>
                </a:solidFill>
              </a:rPr>
              <a:t>, scrubbing</a:t>
            </a:r>
            <a:endParaRPr lang="en-GB" sz="4000" dirty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478" y="82502"/>
            <a:ext cx="7519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LHC beam screen with </a:t>
            </a:r>
            <a:r>
              <a:rPr lang="en-US" sz="3200" dirty="0" err="1" smtClean="0"/>
              <a:t>sawtooth</a:t>
            </a:r>
            <a:r>
              <a:rPr lang="en-US" sz="3200" dirty="0" smtClean="0"/>
              <a:t> and shields</a:t>
            </a:r>
            <a:endParaRPr lang="en-GB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1926" y="82502"/>
            <a:ext cx="4064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onditioning/scrubbing</a:t>
            </a:r>
            <a:endParaRPr lang="en-GB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793" y="3835028"/>
            <a:ext cx="4099201" cy="25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1566</Words>
  <Application>Microsoft Office PowerPoint</Application>
  <PresentationFormat>Widescreen</PresentationFormat>
  <Paragraphs>243</Paragraphs>
  <Slides>44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ＭＳ Ｐゴシック</vt:lpstr>
      <vt:lpstr>Arial</vt:lpstr>
      <vt:lpstr>Batang</vt:lpstr>
      <vt:lpstr>Calibri</vt:lpstr>
      <vt:lpstr>Calibri Light</vt:lpstr>
      <vt:lpstr>Courier New</vt:lpstr>
      <vt:lpstr>Symbol</vt:lpstr>
      <vt:lpstr>Times New Roman</vt:lpstr>
      <vt:lpstr>Wingdings</vt:lpstr>
      <vt:lpstr>Office Theme</vt:lpstr>
      <vt:lpstr>1_Office Theme</vt:lpstr>
      <vt:lpstr>Default Design</vt:lpstr>
      <vt:lpstr>Equation</vt:lpstr>
      <vt:lpstr>PowerPoint Presentation</vt:lpstr>
      <vt:lpstr>PowerPoint Presentation</vt:lpstr>
      <vt:lpstr>PowerPoint Presentation</vt:lpstr>
      <vt:lpstr>first e-cloud simulation for PEP-II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Warp-Posinst fully self-consistent simulation (many bunches, many turns):  e-cloud build-up &amp; beam dynamics</vt:lpstr>
      <vt:lpstr>Warp-Posinst enabled first direct simulation of a train of 3x72 bunches          -- using 9,600 CPUs on Franklin supercomputer (NERSC, U.S.A.)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78</cp:revision>
  <dcterms:created xsi:type="dcterms:W3CDTF">2018-05-14T15:00:14Z</dcterms:created>
  <dcterms:modified xsi:type="dcterms:W3CDTF">2018-06-04T06:43:20Z</dcterms:modified>
</cp:coreProperties>
</file>