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mov" ContentType="video/quicktime"/>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5" r:id="rId4"/>
    <p:sldMasterId id="2147483957" r:id="rId5"/>
  </p:sldMasterIdLst>
  <p:notesMasterIdLst>
    <p:notesMasterId r:id="rId57"/>
  </p:notesMasterIdLst>
  <p:handoutMasterIdLst>
    <p:handoutMasterId r:id="rId58"/>
  </p:handoutMasterIdLst>
  <p:sldIdLst>
    <p:sldId id="404" r:id="rId6"/>
    <p:sldId id="266" r:id="rId7"/>
    <p:sldId id="1142" r:id="rId8"/>
    <p:sldId id="636" r:id="rId9"/>
    <p:sldId id="658" r:id="rId10"/>
    <p:sldId id="315" r:id="rId11"/>
    <p:sldId id="316" r:id="rId12"/>
    <p:sldId id="1143" r:id="rId13"/>
    <p:sldId id="881" r:id="rId14"/>
    <p:sldId id="674" r:id="rId15"/>
    <p:sldId id="884" r:id="rId16"/>
    <p:sldId id="1144" r:id="rId17"/>
    <p:sldId id="882" r:id="rId18"/>
    <p:sldId id="319" r:id="rId19"/>
    <p:sldId id="1139" r:id="rId20"/>
    <p:sldId id="322" r:id="rId21"/>
    <p:sldId id="713" r:id="rId22"/>
    <p:sldId id="714" r:id="rId23"/>
    <p:sldId id="750" r:id="rId24"/>
    <p:sldId id="751" r:id="rId25"/>
    <p:sldId id="752" r:id="rId26"/>
    <p:sldId id="753" r:id="rId27"/>
    <p:sldId id="754" r:id="rId28"/>
    <p:sldId id="755" r:id="rId29"/>
    <p:sldId id="756" r:id="rId30"/>
    <p:sldId id="757" r:id="rId31"/>
    <p:sldId id="1138" r:id="rId32"/>
    <p:sldId id="769" r:id="rId33"/>
    <p:sldId id="715" r:id="rId34"/>
    <p:sldId id="717" r:id="rId35"/>
    <p:sldId id="718" r:id="rId36"/>
    <p:sldId id="710" r:id="rId37"/>
    <p:sldId id="1145" r:id="rId38"/>
    <p:sldId id="638" r:id="rId39"/>
    <p:sldId id="639" r:id="rId40"/>
    <p:sldId id="1140" r:id="rId41"/>
    <p:sldId id="1146" r:id="rId42"/>
    <p:sldId id="323" r:id="rId43"/>
    <p:sldId id="326" r:id="rId44"/>
    <p:sldId id="1136" r:id="rId45"/>
    <p:sldId id="1137" r:id="rId46"/>
    <p:sldId id="1151" r:id="rId47"/>
    <p:sldId id="1147" r:id="rId48"/>
    <p:sldId id="558" r:id="rId49"/>
    <p:sldId id="559" r:id="rId50"/>
    <p:sldId id="565" r:id="rId51"/>
    <p:sldId id="899" r:id="rId52"/>
    <p:sldId id="1141" r:id="rId53"/>
    <p:sldId id="1148" r:id="rId54"/>
    <p:sldId id="1149" r:id="rId55"/>
    <p:sldId id="1150" r:id="rId56"/>
  </p:sldIdLst>
  <p:sldSz cx="12188825"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2" pos="282">
          <p15:clr>
            <a:srgbClr val="A4A3A4"/>
          </p15:clr>
        </p15:guide>
        <p15:guide id="3" orient="horz" pos="768"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 Messina" initials="PC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99E"/>
    <a:srgbClr val="1F497D"/>
    <a:srgbClr val="720A1F"/>
    <a:srgbClr val="4F81BD"/>
    <a:srgbClr val="000000"/>
    <a:srgbClr val="FF9300"/>
    <a:srgbClr val="BFBD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02" autoAdjust="0"/>
    <p:restoredTop sz="96217" autoAdjust="0"/>
  </p:normalViewPr>
  <p:slideViewPr>
    <p:cSldViewPr snapToGrid="0" showGuides="1">
      <p:cViewPr varScale="1">
        <p:scale>
          <a:sx n="112" d="100"/>
          <a:sy n="112" d="100"/>
        </p:scale>
        <p:origin x="216" y="840"/>
      </p:cViewPr>
      <p:guideLst>
        <p:guide pos="282"/>
        <p:guide orient="horz" pos="768"/>
      </p:guideLst>
    </p:cSldViewPr>
  </p:slideViewPr>
  <p:outlineViewPr>
    <p:cViewPr>
      <p:scale>
        <a:sx n="33" d="100"/>
        <a:sy n="33" d="100"/>
      </p:scale>
      <p:origin x="0" y="-134472"/>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55" d="100"/>
          <a:sy n="55" d="100"/>
        </p:scale>
        <p:origin x="-1472" y="-6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1.emf"/><Relationship Id="rId7" Type="http://schemas.openxmlformats.org/officeDocument/2006/relationships/image" Target="../media/image85.emf"/><Relationship Id="rId2" Type="http://schemas.openxmlformats.org/officeDocument/2006/relationships/image" Target="../media/image80.emf"/><Relationship Id="rId1" Type="http://schemas.openxmlformats.org/officeDocument/2006/relationships/image" Target="../media/image79.emf"/><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image" Target="../media/image9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B842F42-2CE9-4E35-95C1-410DC08A50B1}" type="datetimeFigureOut">
              <a:rPr lang="en-US" smtClean="0"/>
              <a:t>6/3/18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6F2E89A-4FDF-4617-8DDF-BE2769EE821E}" type="slidenum">
              <a:rPr lang="en-US" smtClean="0"/>
              <a:t>‹#›</a:t>
            </a:fld>
            <a:endParaRPr lang="en-US"/>
          </a:p>
        </p:txBody>
      </p:sp>
    </p:spTree>
    <p:extLst>
      <p:ext uri="{BB962C8B-B14F-4D97-AF65-F5344CB8AC3E}">
        <p14:creationId xmlns:p14="http://schemas.microsoft.com/office/powerpoint/2010/main" val="257926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6F282904-F315-4730-8D91-37D99E141A6F}" type="datetimeFigureOut">
              <a:rPr lang="en-US" smtClean="0"/>
              <a:t>6/3/18</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4E672D7-8E2D-4611-973D-F4591A707C34}" type="slidenum">
              <a:rPr lang="en-US" smtClean="0"/>
              <a:t>‹#›</a:t>
            </a:fld>
            <a:endParaRPr lang="en-US"/>
          </a:p>
        </p:txBody>
      </p:sp>
    </p:spTree>
    <p:extLst>
      <p:ext uri="{BB962C8B-B14F-4D97-AF65-F5344CB8AC3E}">
        <p14:creationId xmlns:p14="http://schemas.microsoft.com/office/powerpoint/2010/main" val="1701357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E672D7-8E2D-4611-973D-F4591A707C34}" type="slidenum">
              <a:rPr lang="en-US" smtClean="0"/>
              <a:t>5</a:t>
            </a:fld>
            <a:endParaRPr lang="en-US"/>
          </a:p>
        </p:txBody>
      </p:sp>
    </p:spTree>
    <p:extLst>
      <p:ext uri="{BB962C8B-B14F-4D97-AF65-F5344CB8AC3E}">
        <p14:creationId xmlns:p14="http://schemas.microsoft.com/office/powerpoint/2010/main" val="1201765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Rot="1" noChangeAspect="1" noChangeArrowheads="1"/>
          </p:cNvSpPr>
          <p:nvPr>
            <p:ph type="sldImg"/>
          </p:nvPr>
        </p:nvSpPr>
        <p:spPr bwMode="auto">
          <a:xfrm>
            <a:off x="192088" y="539750"/>
            <a:ext cx="6475412" cy="36449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13699" name="Rectangle 3"/>
          <p:cNvSpPr>
            <a:spLocks noGrp="1" noChangeArrowheads="1"/>
          </p:cNvSpPr>
          <p:nvPr>
            <p:ph type="body" idx="1"/>
          </p:nvPr>
        </p:nvSpPr>
        <p:spPr bwMode="auto">
          <a:xfrm>
            <a:off x="913772" y="4343400"/>
            <a:ext cx="5030456"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12665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51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05264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61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53953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7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01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8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04841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9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06588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0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44226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1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18538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74052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Rot="1" noChangeAspect="1" noChangeArrowheads="1"/>
          </p:cNvSpPr>
          <p:nvPr>
            <p:ph type="sldImg"/>
          </p:nvPr>
        </p:nvSpPr>
        <p:spPr bwMode="auto">
          <a:xfrm>
            <a:off x="192088" y="539750"/>
            <a:ext cx="6475412" cy="36449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81955" name="Rectangle 3"/>
          <p:cNvSpPr>
            <a:spLocks noGrp="1" noChangeArrowheads="1"/>
          </p:cNvSpPr>
          <p:nvPr>
            <p:ph type="body" idx="1"/>
          </p:nvPr>
        </p:nvSpPr>
        <p:spPr bwMode="auto">
          <a:xfrm>
            <a:off x="913772" y="4343400"/>
            <a:ext cx="5030456"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37960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fld id="{0703BC90-8A77-1D45-996B-EC48CE505EF3}" type="slidenum">
              <a:rPr lang="en-US" sz="1200"/>
              <a:pPr/>
              <a:t>6</a:t>
            </a:fld>
            <a:endParaRPr lang="en-US" sz="1200"/>
          </a:p>
        </p:txBody>
      </p:sp>
      <p:sp>
        <p:nvSpPr>
          <p:cNvPr id="6369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651" name="Rectangle 3"/>
          <p:cNvSpPr>
            <a:spLocks noGrp="1" noChangeArrowheads="1"/>
          </p:cNvSpPr>
          <p:nvPr>
            <p:ph type="body" idx="1"/>
          </p:nvPr>
        </p:nvSpPr>
        <p:spPr>
          <a:solidFill>
            <a:srgbClr val="FFFFFF"/>
          </a:solidFill>
          <a:ln>
            <a:solidFill>
              <a:srgbClr val="000000"/>
            </a:solidFill>
            <a:miter lim="800000"/>
            <a:headEnd/>
            <a:tailEnd/>
          </a:ln>
        </p:spPr>
        <p:txBody>
          <a:bodyPr lIns="90571" tIns="45286" rIns="90571" bIns="45286"/>
          <a:lstStyle/>
          <a:p>
            <a:pPr eaLnBrk="1" hangingPunct="1"/>
            <a:endParaRPr lang="en-US"/>
          </a:p>
        </p:txBody>
      </p:sp>
    </p:spTree>
    <p:extLst>
      <p:ext uri="{BB962C8B-B14F-4D97-AF65-F5344CB8AC3E}">
        <p14:creationId xmlns:p14="http://schemas.microsoft.com/office/powerpoint/2010/main" val="2671213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Rot="1" noChangeAspect="1" noChangeArrowheads="1"/>
          </p:cNvSpPr>
          <p:nvPr>
            <p:ph type="sldImg"/>
          </p:nvPr>
        </p:nvSpPr>
        <p:spPr bwMode="auto">
          <a:xfrm>
            <a:off x="192088" y="539750"/>
            <a:ext cx="6475412" cy="36449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96291" name="Rectangle 3"/>
          <p:cNvSpPr>
            <a:spLocks noGrp="1" noChangeArrowheads="1"/>
          </p:cNvSpPr>
          <p:nvPr>
            <p:ph type="body" idx="1"/>
          </p:nvPr>
        </p:nvSpPr>
        <p:spPr bwMode="auto">
          <a:xfrm>
            <a:off x="913772" y="4343400"/>
            <a:ext cx="5030456"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92418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Rot="1" noChangeAspect="1" noChangeArrowheads="1"/>
          </p:cNvSpPr>
          <p:nvPr>
            <p:ph type="sldImg"/>
          </p:nvPr>
        </p:nvSpPr>
        <p:spPr bwMode="auto">
          <a:xfrm>
            <a:off x="192088" y="539750"/>
            <a:ext cx="6475412" cy="36449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09603" name="Rectangle 3"/>
          <p:cNvSpPr>
            <a:spLocks noGrp="1" noChangeArrowheads="1"/>
          </p:cNvSpPr>
          <p:nvPr>
            <p:ph type="body" idx="1"/>
          </p:nvPr>
        </p:nvSpPr>
        <p:spPr bwMode="auto">
          <a:xfrm>
            <a:off x="913772" y="4343400"/>
            <a:ext cx="5030456"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99400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3576F7-A53C-E440-B563-EA54C8CB01DD}" type="slidenum">
              <a:rPr lang="en-US" smtClean="0"/>
              <a:t>34</a:t>
            </a:fld>
            <a:endParaRPr lang="en-US"/>
          </a:p>
        </p:txBody>
      </p:sp>
    </p:spTree>
    <p:extLst>
      <p:ext uri="{BB962C8B-B14F-4D97-AF65-F5344CB8AC3E}">
        <p14:creationId xmlns:p14="http://schemas.microsoft.com/office/powerpoint/2010/main" val="2690609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spect="1" noChangeArrowheads="1" noTextEdit="1"/>
          </p:cNvSpPr>
          <p:nvPr>
            <p:ph type="sldImg"/>
          </p:nvPr>
        </p:nvSpPr>
        <p:spPr>
          <a:xfrm>
            <a:off x="2286000" y="514350"/>
            <a:ext cx="4572000" cy="2571750"/>
          </a:xfrm>
          <a:ln/>
          <a:extLst>
            <a:ext uri="{FAA26D3D-D897-4be2-8F04-BA451C77F1D7}">
              <ma14:placeholderFlag xmlns:ma14="http://schemas.microsoft.com/office/mac/drawingml/2011/main" xmlns="" val="1"/>
            </a:ext>
          </a:extLst>
        </p:spPr>
      </p:sp>
      <p:sp>
        <p:nvSpPr>
          <p:cNvPr id="30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75735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fld id="{4DBA0B46-9929-F642-8F7A-A2EE274FC722}" type="slidenum">
              <a:rPr lang="en-US" sz="1200"/>
              <a:pPr/>
              <a:t>39</a:t>
            </a:fld>
            <a:endParaRPr lang="en-US" sz="1200"/>
          </a:p>
        </p:txBody>
      </p:sp>
      <p:sp>
        <p:nvSpPr>
          <p:cNvPr id="573442" name="Rectangle 2"/>
          <p:cNvSpPr>
            <a:spLocks noGrp="1" noRot="1" noChangeAspect="1" noChangeArrowheads="1"/>
          </p:cNvSpPr>
          <p:nvPr>
            <p:ph type="sldImg"/>
          </p:nvPr>
        </p:nvSpPr>
        <p:spPr>
          <a:xfrm>
            <a:off x="2297113" y="519113"/>
            <a:ext cx="4554537" cy="2562225"/>
          </a:xfrm>
          <a:solidFill>
            <a:srgbClr val="FFFFFF"/>
          </a:solidFill>
          <a:ln/>
          <a:extLst>
            <a:ext uri="{FAA26D3D-D897-4be2-8F04-BA451C77F1D7}">
              <ma14:placeholderFlag xmlns:ma14="http://schemas.microsoft.com/office/mac/drawingml/2011/main" xmlns="" val="1"/>
            </a:ext>
          </a:extLst>
        </p:spPr>
      </p:sp>
      <p:sp>
        <p:nvSpPr>
          <p:cNvPr id="778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The basics of the new observation lies in a direct consequence of the space and time dilation/contraction via Lorentz tranformation. For two objects crossing each other at relativistic velocities, the range of space and time scale is not a Lorentz invariant. For some reason, this direct and simple consequence of Lorentz transformation does not seem to be well known. However, its implications are potentially significant, especially for numerical simulation from first principles, for which the cost is generally proportional to the space and time scale range. For systems where the components cross with large relative gamma, the difference in numerical cost can be huge (orders of magnitude) depending on the choice of frame of calculation.</a:t>
            </a:r>
          </a:p>
        </p:txBody>
      </p:sp>
    </p:spTree>
    <p:extLst>
      <p:ext uri="{BB962C8B-B14F-4D97-AF65-F5344CB8AC3E}">
        <p14:creationId xmlns:p14="http://schemas.microsoft.com/office/powerpoint/2010/main" val="545493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125C304-D6AD-3B4E-A2B4-8DEDAA456ED1}" type="slidenum">
              <a:rPr lang="en-US">
                <a:solidFill>
                  <a:prstClr val="black"/>
                </a:solidFill>
                <a:latin typeface="Calibri"/>
              </a:rPr>
              <a:pPr/>
              <a:t>44</a:t>
            </a:fld>
            <a:endParaRPr lang="en-US">
              <a:solidFill>
                <a:prstClr val="black"/>
              </a:solidFill>
              <a:latin typeface="Calibri"/>
            </a:endParaRPr>
          </a:p>
        </p:txBody>
      </p:sp>
      <p:sp>
        <p:nvSpPr>
          <p:cNvPr id="5121" name="Text Box 1"/>
          <p:cNvSpPr txBox="1">
            <a:spLocks noGrp="1" noRot="1" noChangeAspect="1" noChangeArrowheads="1"/>
          </p:cNvSpPr>
          <p:nvPr>
            <p:ph type="sldImg"/>
          </p:nvPr>
        </p:nvSpPr>
        <p:spPr bwMode="auto">
          <a:xfrm>
            <a:off x="407988" y="704850"/>
            <a:ext cx="6194425" cy="348615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122" name="Text Box 2"/>
          <p:cNvSpPr txBox="1">
            <a:spLocks noGrp="1" noChangeArrowheads="1"/>
          </p:cNvSpPr>
          <p:nvPr>
            <p:ph type="body" idx="1"/>
          </p:nvPr>
        </p:nvSpPr>
        <p:spPr bwMode="auto">
          <a:xfrm>
            <a:off x="701614" y="4414911"/>
            <a:ext cx="5607174" cy="4183086"/>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93286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fld id="{9A67ECBD-E43D-8A44-8936-23A08E5ADFD3}" type="slidenum">
              <a:rPr lang="en-US" sz="1200"/>
              <a:pPr/>
              <a:t>7</a:t>
            </a:fld>
            <a:endParaRPr lang="en-US" sz="1200"/>
          </a:p>
        </p:txBody>
      </p:sp>
      <p:sp>
        <p:nvSpPr>
          <p:cNvPr id="6707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699" name="Rectangle 3"/>
          <p:cNvSpPr>
            <a:spLocks noGrp="1" noChangeArrowheads="1"/>
          </p:cNvSpPr>
          <p:nvPr>
            <p:ph type="body" idx="1"/>
          </p:nvPr>
        </p:nvSpPr>
        <p:spPr>
          <a:solidFill>
            <a:srgbClr val="FFFFFF"/>
          </a:solidFill>
          <a:ln>
            <a:solidFill>
              <a:srgbClr val="000000"/>
            </a:solidFill>
            <a:miter lim="800000"/>
            <a:headEnd/>
            <a:tailEnd/>
          </a:ln>
        </p:spPr>
        <p:txBody>
          <a:bodyPr lIns="90571" tIns="45286" rIns="90571" bIns="45286"/>
          <a:lstStyle/>
          <a:p>
            <a:pPr eaLnBrk="1" hangingPunct="1"/>
            <a:endParaRPr lang="en-US"/>
          </a:p>
        </p:txBody>
      </p:sp>
    </p:spTree>
    <p:extLst>
      <p:ext uri="{BB962C8B-B14F-4D97-AF65-F5344CB8AC3E}">
        <p14:creationId xmlns:p14="http://schemas.microsoft.com/office/powerpoint/2010/main" val="799770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A65EDE3E-6B3C-7249-A0D8-BB2715D726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4EB3229-0ECE-424E-8446-2A23193443D7}" type="slidenum">
              <a:rPr lang="en-US" altLang="en-US" sz="1300"/>
              <a:pPr/>
              <a:t>9</a:t>
            </a:fld>
            <a:endParaRPr lang="en-US" altLang="en-US" sz="1300"/>
          </a:p>
        </p:txBody>
      </p:sp>
      <p:sp>
        <p:nvSpPr>
          <p:cNvPr id="31746" name="Rectangle 2">
            <a:extLst>
              <a:ext uri="{FF2B5EF4-FFF2-40B4-BE49-F238E27FC236}">
                <a16:creationId xmlns:a16="http://schemas.microsoft.com/office/drawing/2014/main" id="{B1B2DFAA-2248-5643-86C3-42E33F055785}"/>
              </a:ext>
            </a:extLst>
          </p:cNvPr>
          <p:cNvSpPr>
            <a:spLocks noGrp="1" noRot="1" noChangeAspect="1" noChangeArrowheads="1"/>
          </p:cNvSpPr>
          <p:nvPr>
            <p:ph type="sldImg"/>
          </p:nvPr>
        </p:nvSpPr>
        <p:spPr>
          <a:xfrm>
            <a:off x="473075" y="727075"/>
            <a:ext cx="6372225" cy="3586163"/>
          </a:xfrm>
          <a:solidFill>
            <a:srgbClr val="FFFFFF"/>
          </a:solidFill>
          <a:ln/>
        </p:spPr>
      </p:sp>
      <p:sp>
        <p:nvSpPr>
          <p:cNvPr id="31747" name="Rectangle 3">
            <a:extLst>
              <a:ext uri="{FF2B5EF4-FFF2-40B4-BE49-F238E27FC236}">
                <a16:creationId xmlns:a16="http://schemas.microsoft.com/office/drawing/2014/main" id="{CE514C59-0C09-A54A-90FC-74C6D1250955}"/>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28368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A65EDE3E-6B3C-7249-A0D8-BB2715D726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4EB3229-0ECE-424E-8446-2A23193443D7}" type="slidenum">
              <a:rPr lang="en-US" altLang="en-US" sz="1300"/>
              <a:pPr/>
              <a:t>11</a:t>
            </a:fld>
            <a:endParaRPr lang="en-US" altLang="en-US" sz="1300"/>
          </a:p>
        </p:txBody>
      </p:sp>
      <p:sp>
        <p:nvSpPr>
          <p:cNvPr id="31746" name="Rectangle 2">
            <a:extLst>
              <a:ext uri="{FF2B5EF4-FFF2-40B4-BE49-F238E27FC236}">
                <a16:creationId xmlns:a16="http://schemas.microsoft.com/office/drawing/2014/main" id="{B1B2DFAA-2248-5643-86C3-42E33F055785}"/>
              </a:ext>
            </a:extLst>
          </p:cNvPr>
          <p:cNvSpPr>
            <a:spLocks noGrp="1" noRot="1" noChangeAspect="1" noChangeArrowheads="1"/>
          </p:cNvSpPr>
          <p:nvPr>
            <p:ph type="sldImg"/>
          </p:nvPr>
        </p:nvSpPr>
        <p:spPr>
          <a:xfrm>
            <a:off x="473075" y="727075"/>
            <a:ext cx="6372225" cy="3586163"/>
          </a:xfrm>
          <a:solidFill>
            <a:srgbClr val="FFFFFF"/>
          </a:solidFill>
          <a:ln/>
        </p:spPr>
      </p:sp>
      <p:sp>
        <p:nvSpPr>
          <p:cNvPr id="31747" name="Rectangle 3">
            <a:extLst>
              <a:ext uri="{FF2B5EF4-FFF2-40B4-BE49-F238E27FC236}">
                <a16:creationId xmlns:a16="http://schemas.microsoft.com/office/drawing/2014/main" id="{CE514C59-0C09-A54A-90FC-74C6D1250955}"/>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53673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fld id="{4DBA0B46-9929-F642-8F7A-A2EE274FC722}" type="slidenum">
              <a:rPr lang="en-US" sz="1200"/>
              <a:pPr/>
              <a:t>14</a:t>
            </a:fld>
            <a:endParaRPr lang="en-US" sz="1200"/>
          </a:p>
        </p:txBody>
      </p:sp>
      <p:sp>
        <p:nvSpPr>
          <p:cNvPr id="573442" name="Rectangle 2"/>
          <p:cNvSpPr>
            <a:spLocks noGrp="1" noRot="1" noChangeAspect="1" noChangeArrowheads="1"/>
          </p:cNvSpPr>
          <p:nvPr>
            <p:ph type="sldImg"/>
          </p:nvPr>
        </p:nvSpPr>
        <p:spPr>
          <a:xfrm>
            <a:off x="2297113" y="519113"/>
            <a:ext cx="4554537" cy="2562225"/>
          </a:xfrm>
          <a:solidFill>
            <a:srgbClr val="FFFFFF"/>
          </a:solidFill>
          <a:ln/>
          <a:extLst>
            <a:ext uri="{FAA26D3D-D897-4be2-8F04-BA451C77F1D7}">
              <ma14:placeholderFlag xmlns:ma14="http://schemas.microsoft.com/office/mac/drawingml/2011/main" xmlns="" val="1"/>
            </a:ext>
          </a:extLst>
        </p:spPr>
      </p:sp>
      <p:sp>
        <p:nvSpPr>
          <p:cNvPr id="778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The basics of the new observation lies in a direct consequence of the space and time dilation/contraction via Lorentz tranformation. For two objects crossing each other at relativistic velocities, the range of space and time scale is not a Lorentz invariant. For some reason, this direct and simple consequence of Lorentz transformation does not seem to be well known. However, its implications are potentially significant, especially for numerical simulation from first principles, for which the cost is generally proportional to the space and time scale range. For systems where the components cross with large relative gamma, the difference in numerical cost can be huge (orders of magnitude) depending on the choice of frame of calculation.</a:t>
            </a:r>
          </a:p>
        </p:txBody>
      </p:sp>
    </p:spTree>
    <p:extLst>
      <p:ext uri="{BB962C8B-B14F-4D97-AF65-F5344CB8AC3E}">
        <p14:creationId xmlns:p14="http://schemas.microsoft.com/office/powerpoint/2010/main" val="301104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fld id="{4DBA0B46-9929-F642-8F7A-A2EE274FC722}" type="slidenum">
              <a:rPr lang="en-US" sz="1200"/>
              <a:pPr/>
              <a:t>15</a:t>
            </a:fld>
            <a:endParaRPr lang="en-US" sz="1200"/>
          </a:p>
        </p:txBody>
      </p:sp>
      <p:sp>
        <p:nvSpPr>
          <p:cNvPr id="573442" name="Rectangle 2"/>
          <p:cNvSpPr>
            <a:spLocks noGrp="1" noRot="1" noChangeAspect="1" noChangeArrowheads="1"/>
          </p:cNvSpPr>
          <p:nvPr>
            <p:ph type="sldImg"/>
          </p:nvPr>
        </p:nvSpPr>
        <p:spPr>
          <a:xfrm>
            <a:off x="2297113" y="519113"/>
            <a:ext cx="4554537" cy="2562225"/>
          </a:xfrm>
          <a:solidFill>
            <a:srgbClr val="FFFFFF"/>
          </a:solidFill>
          <a:ln/>
          <a:extLst>
            <a:ext uri="{FAA26D3D-D897-4be2-8F04-BA451C77F1D7}">
              <ma14:placeholderFlag xmlns:ma14="http://schemas.microsoft.com/office/mac/drawingml/2011/main" xmlns="" val="1"/>
            </a:ext>
          </a:extLst>
        </p:spPr>
      </p:sp>
      <p:sp>
        <p:nvSpPr>
          <p:cNvPr id="778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The basics of the new observation lies in a direct consequence of the space and time dilation/contraction via Lorentz tranformation. For two objects crossing each other at relativistic velocities, the range of space and time scale is not a Lorentz invariant. For some reason, this direct and simple consequence of Lorentz transformation does not seem to be well known. However, its implications are potentially significant, especially for numerical simulation from first principles, for which the cost is generally proportional to the space and time scale range. For systems where the components cross with large relative gamma, the difference in numerical cost can be huge (orders of magnitude) depending on the choice of frame of calculation.</a:t>
            </a:r>
          </a:p>
        </p:txBody>
      </p:sp>
    </p:spTree>
    <p:extLst>
      <p:ext uri="{BB962C8B-B14F-4D97-AF65-F5344CB8AC3E}">
        <p14:creationId xmlns:p14="http://schemas.microsoft.com/office/powerpoint/2010/main" val="1194777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spect="1" noChangeArrowheads="1" noTextEdit="1"/>
          </p:cNvSpPr>
          <p:nvPr>
            <p:ph type="sldImg"/>
          </p:nvPr>
        </p:nvSpPr>
        <p:spPr>
          <a:xfrm>
            <a:off x="2286000" y="514350"/>
            <a:ext cx="4572000" cy="2571750"/>
          </a:xfrm>
          <a:ln/>
          <a:extLst>
            <a:ext uri="{FAA26D3D-D897-4be2-8F04-BA451C77F1D7}">
              <ma14:placeholderFlag xmlns:ma14="http://schemas.microsoft.com/office/mac/drawingml/2011/main" xmlns="" val="1"/>
            </a:ext>
          </a:extLst>
        </p:spPr>
      </p:sp>
      <p:sp>
        <p:nvSpPr>
          <p:cNvPr id="30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62887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67324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2" name="Rectangle 21"/>
          <p:cNvSpPr/>
          <p:nvPr userDrawn="1"/>
        </p:nvSpPr>
        <p:spPr>
          <a:xfrm>
            <a:off x="8305800" y="5921829"/>
            <a:ext cx="3883025" cy="936171"/>
          </a:xfrm>
          <a:prstGeom prst="rect">
            <a:avLst/>
          </a:prstGeom>
          <a:no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ctrTitle"/>
          </p:nvPr>
        </p:nvSpPr>
        <p:spPr>
          <a:xfrm>
            <a:off x="365760" y="411480"/>
            <a:ext cx="6962455" cy="510909"/>
          </a:xfrm>
          <a:prstGeom prst="rect">
            <a:avLst/>
          </a:prstGeom>
        </p:spPr>
        <p:txBody>
          <a:bodyPr/>
          <a:lstStyle>
            <a:lvl1pPr algn="l">
              <a:defRPr sz="3200" b="1">
                <a:solidFill>
                  <a:schemeClr val="tx1"/>
                </a:solidFill>
                <a:latin typeface="+mn-lt"/>
              </a:defRPr>
            </a:lvl1pPr>
          </a:lstStyle>
          <a:p>
            <a:r>
              <a:rPr lang="en-US" dirty="0"/>
              <a:t>Click to edit Master title style</a:t>
            </a:r>
          </a:p>
        </p:txBody>
      </p:sp>
      <p:sp>
        <p:nvSpPr>
          <p:cNvPr id="3" name="Subtitle 2"/>
          <p:cNvSpPr>
            <a:spLocks noGrp="1"/>
          </p:cNvSpPr>
          <p:nvPr>
            <p:ph type="subTitle" idx="1"/>
          </p:nvPr>
        </p:nvSpPr>
        <p:spPr>
          <a:xfrm>
            <a:off x="365760" y="1903575"/>
            <a:ext cx="6962456" cy="2778498"/>
          </a:xfrm>
          <a:prstGeom prst="rect">
            <a:avLst/>
          </a:prstGeo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Rectangle 10"/>
          <p:cNvSpPr>
            <a:spLocks noChangeArrowheads="1"/>
          </p:cNvSpPr>
          <p:nvPr userDrawn="1"/>
        </p:nvSpPr>
        <p:spPr bwMode="auto">
          <a:xfrm>
            <a:off x="-1" y="6238875"/>
            <a:ext cx="12198489" cy="619125"/>
          </a:xfrm>
          <a:prstGeom prst="rect">
            <a:avLst/>
          </a:prstGeom>
          <a:solidFill>
            <a:srgbClr val="1F497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9pPr>
          </a:lstStyle>
          <a:p>
            <a:pPr algn="ctr">
              <a:buClrTx/>
              <a:buFontTx/>
              <a:buNone/>
            </a:pPr>
            <a:endParaRPr lang="en-US" altLang="x-none">
              <a:solidFill>
                <a:srgbClr val="FFFFFF"/>
              </a:solidFill>
              <a:latin typeface="Arial" charset="0"/>
            </a:endParaRPr>
          </a:p>
          <a:p>
            <a:pPr algn="ctr">
              <a:buClrTx/>
              <a:buFontTx/>
              <a:buNone/>
            </a:pPr>
            <a:endParaRPr lang="en-US" altLang="x-none">
              <a:solidFill>
                <a:srgbClr val="FFFFFF"/>
              </a:solidFill>
              <a:latin typeface="Arial" charset="0"/>
            </a:endParaRPr>
          </a:p>
        </p:txBody>
      </p:sp>
      <p:sp>
        <p:nvSpPr>
          <p:cNvPr id="18" name="Slide Number Placeholder 17"/>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a:t>
            </a:fld>
            <a:endParaRPr lang="en-US" altLang="x-none" dirty="0"/>
          </a:p>
        </p:txBody>
      </p:sp>
      <p:pic>
        <p:nvPicPr>
          <p:cNvPr id="19" name="Picture 1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175501" y="6327481"/>
            <a:ext cx="2898775" cy="43338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0" name="Picture 1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928688" y="6361613"/>
            <a:ext cx="519112" cy="3651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1" name="Picture 20"/>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3055939" y="6352088"/>
            <a:ext cx="2286000" cy="3841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4926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ab of future">
    <p:spTree>
      <p:nvGrpSpPr>
        <p:cNvPr id="1" name=""/>
        <p:cNvGrpSpPr/>
        <p:nvPr/>
      </p:nvGrpSpPr>
      <p:grpSpPr>
        <a:xfrm>
          <a:off x="0" y="0"/>
          <a:ext cx="0" cy="0"/>
          <a:chOff x="0" y="0"/>
          <a:chExt cx="0" cy="0"/>
        </a:xfrm>
      </p:grpSpPr>
      <p:sp>
        <p:nvSpPr>
          <p:cNvPr id="12" name="Rectangle 11"/>
          <p:cNvSpPr/>
          <p:nvPr/>
        </p:nvSpPr>
        <p:spPr bwMode="auto">
          <a:xfrm>
            <a:off x="0" y="2"/>
            <a:ext cx="12188825" cy="855764"/>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165" eaLnBrk="0" fontAlgn="base" hangingPunct="0">
              <a:spcBef>
                <a:spcPct val="0"/>
              </a:spcBef>
              <a:spcAft>
                <a:spcPct val="0"/>
              </a:spcAft>
            </a:pPr>
            <a:endParaRPr lang="en-US" sz="2400" dirty="0">
              <a:solidFill>
                <a:prstClr val="black"/>
              </a:solidFill>
              <a:latin typeface="Arial" charset="0"/>
              <a:ea typeface="ＭＳ Ｐゴシック" charset="-128"/>
              <a:cs typeface="ＭＳ Ｐゴシック" charset="-128"/>
            </a:endParaRPr>
          </a:p>
        </p:txBody>
      </p:sp>
      <p:sp>
        <p:nvSpPr>
          <p:cNvPr id="16" name="Title 1"/>
          <p:cNvSpPr>
            <a:spLocks noGrp="1"/>
          </p:cNvSpPr>
          <p:nvPr userDrawn="1">
            <p:ph type="title"/>
          </p:nvPr>
        </p:nvSpPr>
        <p:spPr>
          <a:xfrm>
            <a:off x="0" y="2"/>
            <a:ext cx="12188825" cy="855765"/>
          </a:xfrm>
        </p:spPr>
        <p:txBody>
          <a:bodyPr anchor="ctr"/>
          <a:lstStyle>
            <a:lvl1pPr>
              <a:defRPr sz="2800" b="1">
                <a:solidFill>
                  <a:srgbClr val="FFFFFF"/>
                </a:solidFill>
                <a:latin typeface="Franklin Gothic Medium"/>
              </a:defRPr>
            </a:lvl1pPr>
          </a:lstStyle>
          <a:p>
            <a:r>
              <a:rPr lang="en-US" dirty="0"/>
              <a:t>Click to edit Master title style</a:t>
            </a:r>
          </a:p>
        </p:txBody>
      </p:sp>
    </p:spTree>
    <p:extLst>
      <p:ext uri="{BB962C8B-B14F-4D97-AF65-F5344CB8AC3E}">
        <p14:creationId xmlns:p14="http://schemas.microsoft.com/office/powerpoint/2010/main" val="3504345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lab of future">
    <p:spTree>
      <p:nvGrpSpPr>
        <p:cNvPr id="1" name=""/>
        <p:cNvGrpSpPr/>
        <p:nvPr/>
      </p:nvGrpSpPr>
      <p:grpSpPr>
        <a:xfrm>
          <a:off x="0" y="0"/>
          <a:ext cx="0" cy="0"/>
          <a:chOff x="0" y="0"/>
          <a:chExt cx="0" cy="0"/>
        </a:xfrm>
      </p:grpSpPr>
      <p:sp>
        <p:nvSpPr>
          <p:cNvPr id="12" name="Rectangle 11"/>
          <p:cNvSpPr/>
          <p:nvPr/>
        </p:nvSpPr>
        <p:spPr bwMode="auto">
          <a:xfrm>
            <a:off x="0" y="1"/>
            <a:ext cx="12188825" cy="855764"/>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38" tIns="45718" rIns="91438" bIns="45718" numCol="1" rtlCol="0" anchor="t" anchorCtr="0" compatLnSpc="1">
            <a:prstTxWarp prst="textNoShape">
              <a:avLst/>
            </a:prstTxWarp>
          </a:bodyPr>
          <a:lstStyle/>
          <a:p>
            <a:pPr defTabSz="914147" eaLnBrk="0" fontAlgn="base" hangingPunct="0">
              <a:spcBef>
                <a:spcPct val="0"/>
              </a:spcBef>
              <a:spcAft>
                <a:spcPct val="0"/>
              </a:spcAft>
            </a:pPr>
            <a:endParaRPr lang="en-US" sz="2400" dirty="0">
              <a:solidFill>
                <a:prstClr val="black"/>
              </a:solidFill>
              <a:latin typeface="Arial" charset="0"/>
              <a:ea typeface="ＭＳ Ｐゴシック" charset="-128"/>
              <a:cs typeface="ＭＳ Ｐゴシック" charset="-128"/>
            </a:endParaRPr>
          </a:p>
        </p:txBody>
      </p:sp>
      <p:sp>
        <p:nvSpPr>
          <p:cNvPr id="16" name="Title 1"/>
          <p:cNvSpPr>
            <a:spLocks noGrp="1"/>
          </p:cNvSpPr>
          <p:nvPr userDrawn="1">
            <p:ph type="title"/>
          </p:nvPr>
        </p:nvSpPr>
        <p:spPr>
          <a:xfrm>
            <a:off x="1" y="4"/>
            <a:ext cx="12188824" cy="855765"/>
          </a:xfrm>
        </p:spPr>
        <p:txBody>
          <a:bodyPr anchor="ctr"/>
          <a:lstStyle>
            <a:lvl1pPr>
              <a:defRPr sz="2800">
                <a:solidFill>
                  <a:srgbClr val="FFFFFF"/>
                </a:solidFill>
              </a:defRPr>
            </a:lvl1pPr>
          </a:lstStyle>
          <a:p>
            <a:r>
              <a:rPr lang="en-US" dirty="0"/>
              <a:t>Click to edit Master title style</a:t>
            </a:r>
          </a:p>
        </p:txBody>
      </p:sp>
      <p:sp>
        <p:nvSpPr>
          <p:cNvPr id="5" name="Content Placeholder 4"/>
          <p:cNvSpPr>
            <a:spLocks noGrp="1"/>
          </p:cNvSpPr>
          <p:nvPr>
            <p:ph sz="quarter" idx="10"/>
          </p:nvPr>
        </p:nvSpPr>
        <p:spPr>
          <a:xfrm>
            <a:off x="482475" y="1121114"/>
            <a:ext cx="11399515" cy="5166975"/>
          </a:xfrm>
          <a:prstGeom prst="rect">
            <a:avLst/>
          </a:prstGeom>
        </p:spPr>
        <p:txBody>
          <a:bodyPr vert="horz"/>
          <a:lstStyle>
            <a:lvl1pPr marL="0" indent="3175">
              <a:defRPr b="0" i="0">
                <a:latin typeface="Franklin Gothic Medium"/>
                <a:cs typeface="Franklin Gothic Medium"/>
              </a:defRPr>
            </a:lvl1pPr>
            <a:lvl2pPr marL="341313" indent="-223838">
              <a:defRPr b="0" i="0">
                <a:latin typeface="Franklin Gothic Medium"/>
                <a:cs typeface="Franklin Gothic Medium"/>
              </a:defRPr>
            </a:lvl2pPr>
            <a:lvl3pPr marL="682625" indent="-228600">
              <a:defRPr b="0" i="0">
                <a:latin typeface="Franklin Gothic Medium"/>
                <a:cs typeface="Franklin Gothic Medium"/>
              </a:defRPr>
            </a:lvl3pPr>
            <a:lvl4pPr>
              <a:defRPr b="0" i="0">
                <a:latin typeface="Franklin Gothic Medium"/>
                <a:cs typeface="Franklin Gothic Medium"/>
              </a:defRPr>
            </a:lvl4pPr>
            <a:lvl5pPr>
              <a:defRPr b="0" i="0">
                <a:latin typeface="Franklin Gothic Medium"/>
                <a:cs typeface="Franklin Gothic Medium"/>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08007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411480"/>
            <a:ext cx="11372473" cy="510909"/>
          </a:xfrm>
          <a:prstGeom prst="rect">
            <a:avLst/>
          </a:prstGeom>
        </p:spPr>
        <p:txBody>
          <a:bodyPr anchor="t" anchorCtr="0"/>
          <a:lstStyle/>
          <a:p>
            <a:r>
              <a:rPr lang="en-US" dirty="0"/>
              <a:t>Click to edit Master title style</a:t>
            </a:r>
          </a:p>
        </p:txBody>
      </p:sp>
      <p:sp>
        <p:nvSpPr>
          <p:cNvPr id="3" name="Content Placeholder 2"/>
          <p:cNvSpPr>
            <a:spLocks noGrp="1"/>
          </p:cNvSpPr>
          <p:nvPr>
            <p:ph idx="1"/>
          </p:nvPr>
        </p:nvSpPr>
        <p:spPr>
          <a:xfrm>
            <a:off x="365760" y="1475740"/>
            <a:ext cx="11369809" cy="404777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a:t>
            </a:fld>
            <a:endParaRPr lang="en-US" altLang="x-none"/>
          </a:p>
        </p:txBody>
      </p:sp>
    </p:spTree>
    <p:extLst>
      <p:ext uri="{BB962C8B-B14F-4D97-AF65-F5344CB8AC3E}">
        <p14:creationId xmlns:p14="http://schemas.microsoft.com/office/powerpoint/2010/main" val="1209220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410602"/>
            <a:ext cx="11375136" cy="877824"/>
          </a:xfrm>
          <a:prstGeom prst="rect">
            <a:avLst/>
          </a:prstGeo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365760" y="1553612"/>
            <a:ext cx="5588582" cy="821190"/>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5760" y="2379194"/>
            <a:ext cx="5588582" cy="3373229"/>
          </a:xfrm>
          <a:prstGeom prst="rect">
            <a:avLst/>
          </a:prstGeo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1755" y="1553612"/>
            <a:ext cx="5531934" cy="821190"/>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5" y="2379194"/>
            <a:ext cx="5531934" cy="3373229"/>
          </a:xfrm>
          <a:prstGeom prst="rect">
            <a:avLst/>
          </a:prstGeo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noChangeArrowheads="1"/>
          </p:cNvSpPr>
          <p:nvPr>
            <p:ph type="sldNum" idx="10"/>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a:t>
            </a:fld>
            <a:endParaRPr lang="en-US" altLang="x-none"/>
          </a:p>
        </p:txBody>
      </p:sp>
    </p:spTree>
    <p:extLst>
      <p:ext uri="{BB962C8B-B14F-4D97-AF65-F5344CB8AC3E}">
        <p14:creationId xmlns:p14="http://schemas.microsoft.com/office/powerpoint/2010/main" val="317486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5760" y="411480"/>
            <a:ext cx="11375136" cy="877824"/>
          </a:xfrm>
          <a:prstGeom prst="rect">
            <a:avLst/>
          </a:prstGeom>
        </p:spPr>
        <p:txBody>
          <a:bodyPr/>
          <a:lstStyle/>
          <a:p>
            <a:r>
              <a:rPr lang="en-US" dirty="0"/>
              <a:t>Click to edit Master title style</a:t>
            </a:r>
          </a:p>
        </p:txBody>
      </p:sp>
      <p:sp>
        <p:nvSpPr>
          <p:cNvPr id="3" name="Slide Number Placeholder 2"/>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a:t>
            </a:fld>
            <a:endParaRPr lang="en-US" altLang="x-none"/>
          </a:p>
        </p:txBody>
      </p:sp>
    </p:spTree>
    <p:extLst>
      <p:ext uri="{BB962C8B-B14F-4D97-AF65-F5344CB8AC3E}">
        <p14:creationId xmlns:p14="http://schemas.microsoft.com/office/powerpoint/2010/main" val="2198867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with take-away">
    <p:spTree>
      <p:nvGrpSpPr>
        <p:cNvPr id="1" name=""/>
        <p:cNvGrpSpPr/>
        <p:nvPr/>
      </p:nvGrpSpPr>
      <p:grpSpPr>
        <a:xfrm>
          <a:off x="0" y="0"/>
          <a:ext cx="0" cy="0"/>
          <a:chOff x="0" y="0"/>
          <a:chExt cx="0" cy="0"/>
        </a:xfrm>
      </p:grpSpPr>
      <p:sp>
        <p:nvSpPr>
          <p:cNvPr id="2" name="Title 1"/>
          <p:cNvSpPr>
            <a:spLocks noGrp="1"/>
          </p:cNvSpPr>
          <p:nvPr>
            <p:ph type="title"/>
          </p:nvPr>
        </p:nvSpPr>
        <p:spPr>
          <a:xfrm>
            <a:off x="365760" y="411480"/>
            <a:ext cx="11376442" cy="510909"/>
          </a:xfrm>
          <a:prstGeom prst="rect">
            <a:avLst/>
          </a:prstGeo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226500" y="1381126"/>
            <a:ext cx="9637520" cy="4076698"/>
          </a:xfrm>
          <a:prstGeom prst="rect">
            <a:avLst/>
          </a:prstGeom>
        </p:spPr>
        <p:txBody>
          <a:bodyPr>
            <a:normAutofit/>
          </a:bodyPr>
          <a:lstStyle>
            <a:lvl1pPr>
              <a:lnSpc>
                <a:spcPct val="90000"/>
              </a:lnSpc>
              <a:buClr>
                <a:schemeClr val="tx2"/>
              </a:buClr>
              <a:buSzPct val="100000"/>
              <a:buFont typeface="Arial" pitchFamily="34" charset="0"/>
              <a:buChar char="•"/>
              <a:defRPr sz="2500" b="0">
                <a:latin typeface="Arial Narrow" pitchFamily="34" charset="0"/>
              </a:defRPr>
            </a:lvl1pPr>
            <a:lvl2pPr>
              <a:lnSpc>
                <a:spcPct val="90000"/>
              </a:lnSpc>
              <a:buClr>
                <a:schemeClr val="tx2"/>
              </a:buClr>
              <a:buSzPct val="100000"/>
              <a:buFont typeface="Arial Narrow" pitchFamily="34" charset="0"/>
              <a:buChar char="–"/>
              <a:defRPr sz="2000" b="0"/>
            </a:lvl2pPr>
            <a:lvl3pPr marL="768096" indent="-256032">
              <a:lnSpc>
                <a:spcPct val="90000"/>
              </a:lnSpc>
              <a:buClr>
                <a:schemeClr val="tx2"/>
              </a:buClr>
              <a:buSzPct val="100000"/>
              <a:buFont typeface="Arial" pitchFamily="34" charset="0"/>
              <a:buChar char="•"/>
              <a:defRPr sz="1700" b="0" i="0"/>
            </a:lvl3pPr>
            <a:lvl4pPr>
              <a:lnSpc>
                <a:spcPct val="90000"/>
              </a:lnSpc>
              <a:buClr>
                <a:schemeClr val="tx2"/>
              </a:buClr>
              <a:buSzPct val="100000"/>
              <a:buFont typeface="Arial Narrow" pitchFamily="34" charset="0"/>
              <a:buChar char="–"/>
              <a:defRPr sz="1400" b="0" i="0"/>
            </a:lvl4pPr>
            <a:lvl5pPr marL="1280160" indent="-256032">
              <a:lnSpc>
                <a:spcPct val="90000"/>
              </a:lnSpc>
              <a:buClr>
                <a:schemeClr val="tx2"/>
              </a:buClr>
              <a:buSzPct val="100000"/>
              <a:buFont typeface="Arial" pitchFamily="34" charset="0"/>
              <a:buChar char="•"/>
              <a:defRPr sz="1400"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0"/>
          </p:nvPr>
        </p:nvSpPr>
        <p:spPr>
          <a:xfrm>
            <a:off x="1739447" y="5611905"/>
            <a:ext cx="7186328" cy="477361"/>
          </a:xfrm>
          <a:prstGeom prst="rect">
            <a:avLst/>
          </a:prstGeom>
        </p:spPr>
        <p:style>
          <a:lnRef idx="0">
            <a:schemeClr val="accent1"/>
          </a:lnRef>
          <a:fillRef idx="3">
            <a:schemeClr val="accent1"/>
          </a:fillRef>
          <a:effectRef idx="3">
            <a:schemeClr val="accent1"/>
          </a:effectRef>
          <a:fontRef idx="none"/>
        </p:style>
        <p:txBody>
          <a:bodyPr anchor="ctr">
            <a:spAutoFit/>
          </a:bodyPr>
          <a:lstStyle>
            <a:lvl1pPr marL="0" indent="0" algn="ctr">
              <a:buNone/>
              <a:defRPr sz="2700">
                <a:solidFill>
                  <a:schemeClr val="bg1"/>
                </a:solidFill>
              </a:defRPr>
            </a:lvl1pPr>
          </a:lstStyle>
          <a:p>
            <a:pPr lvl="0"/>
            <a:r>
              <a:rPr lang="en-US" dirty="0"/>
              <a:t>Click to edit Master text styles</a:t>
            </a:r>
          </a:p>
        </p:txBody>
      </p:sp>
      <p:sp>
        <p:nvSpPr>
          <p:cNvPr id="5" name="Slide Number Placeholder 4"/>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a:t>
            </a:fld>
            <a:endParaRPr lang="en-US" altLang="x-none"/>
          </a:p>
        </p:txBody>
      </p:sp>
    </p:spTree>
    <p:extLst>
      <p:ext uri="{BB962C8B-B14F-4D97-AF65-F5344CB8AC3E}">
        <p14:creationId xmlns:p14="http://schemas.microsoft.com/office/powerpoint/2010/main" val="1306408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lab of future">
    <p:spTree>
      <p:nvGrpSpPr>
        <p:cNvPr id="1" name=""/>
        <p:cNvGrpSpPr/>
        <p:nvPr/>
      </p:nvGrpSpPr>
      <p:grpSpPr>
        <a:xfrm>
          <a:off x="0" y="0"/>
          <a:ext cx="0" cy="0"/>
          <a:chOff x="0" y="0"/>
          <a:chExt cx="0" cy="0"/>
        </a:xfrm>
      </p:grpSpPr>
      <p:sp>
        <p:nvSpPr>
          <p:cNvPr id="12" name="Rectangle 11"/>
          <p:cNvSpPr/>
          <p:nvPr/>
        </p:nvSpPr>
        <p:spPr bwMode="auto">
          <a:xfrm>
            <a:off x="0" y="1"/>
            <a:ext cx="12188825" cy="855764"/>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38" tIns="45718" rIns="91438" bIns="45718" numCol="1" rtlCol="0" anchor="t" anchorCtr="0" compatLnSpc="1">
            <a:prstTxWarp prst="textNoShape">
              <a:avLst/>
            </a:prstTxWarp>
          </a:bodyPr>
          <a:lstStyle/>
          <a:p>
            <a:pPr defTabSz="914147" eaLnBrk="0" fontAlgn="base" hangingPunct="0">
              <a:spcBef>
                <a:spcPct val="0"/>
              </a:spcBef>
              <a:spcAft>
                <a:spcPct val="0"/>
              </a:spcAft>
            </a:pPr>
            <a:endParaRPr lang="en-US" sz="2400" dirty="0">
              <a:solidFill>
                <a:prstClr val="black"/>
              </a:solidFill>
              <a:latin typeface="Arial" charset="0"/>
              <a:ea typeface="ＭＳ Ｐゴシック" charset="-128"/>
              <a:cs typeface="ＭＳ Ｐゴシック" charset="-128"/>
            </a:endParaRPr>
          </a:p>
        </p:txBody>
      </p:sp>
      <p:sp>
        <p:nvSpPr>
          <p:cNvPr id="16" name="Title 1"/>
          <p:cNvSpPr>
            <a:spLocks noGrp="1"/>
          </p:cNvSpPr>
          <p:nvPr userDrawn="1">
            <p:ph type="title"/>
          </p:nvPr>
        </p:nvSpPr>
        <p:spPr>
          <a:xfrm>
            <a:off x="1" y="4"/>
            <a:ext cx="12188824" cy="855765"/>
          </a:xfrm>
        </p:spPr>
        <p:txBody>
          <a:bodyPr anchor="ctr"/>
          <a:lstStyle>
            <a:lvl1pPr>
              <a:defRPr sz="2800">
                <a:solidFill>
                  <a:srgbClr val="FFFFFF"/>
                </a:solidFill>
              </a:defRPr>
            </a:lvl1pPr>
          </a:lstStyle>
          <a:p>
            <a:r>
              <a:rPr lang="en-US" dirty="0"/>
              <a:t>Click to edit Master title style</a:t>
            </a:r>
          </a:p>
        </p:txBody>
      </p:sp>
      <p:sp>
        <p:nvSpPr>
          <p:cNvPr id="5" name="Content Placeholder 4"/>
          <p:cNvSpPr>
            <a:spLocks noGrp="1"/>
          </p:cNvSpPr>
          <p:nvPr>
            <p:ph sz="quarter" idx="10"/>
          </p:nvPr>
        </p:nvSpPr>
        <p:spPr>
          <a:xfrm>
            <a:off x="482475" y="1121114"/>
            <a:ext cx="11399515" cy="5166975"/>
          </a:xfrm>
          <a:prstGeom prst="rect">
            <a:avLst/>
          </a:prstGeom>
        </p:spPr>
        <p:txBody>
          <a:bodyPr vert="horz"/>
          <a:lstStyle>
            <a:lvl1pPr marL="0" indent="3175">
              <a:defRPr b="0" i="0">
                <a:latin typeface="Franklin Gothic Medium"/>
                <a:cs typeface="Franklin Gothic Medium"/>
              </a:defRPr>
            </a:lvl1pPr>
            <a:lvl2pPr marL="341313" indent="-223838">
              <a:defRPr b="0" i="0">
                <a:latin typeface="Franklin Gothic Medium"/>
                <a:cs typeface="Franklin Gothic Medium"/>
              </a:defRPr>
            </a:lvl2pPr>
            <a:lvl3pPr marL="682625" indent="-228600">
              <a:defRPr b="0" i="0">
                <a:latin typeface="Franklin Gothic Medium"/>
                <a:cs typeface="Franklin Gothic Medium"/>
              </a:defRPr>
            </a:lvl3pPr>
            <a:lvl4pPr>
              <a:defRPr b="0" i="0">
                <a:latin typeface="Franklin Gothic Medium"/>
                <a:cs typeface="Franklin Gothic Medium"/>
              </a:defRPr>
            </a:lvl4pPr>
            <a:lvl5pPr>
              <a:defRPr b="0" i="0">
                <a:latin typeface="Franklin Gothic Medium"/>
                <a:cs typeface="Franklin Gothic Medium"/>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92640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72DF6D-FC0C-4B35-9770-7C6890DEDC58}" type="datetimeFigureOut">
              <a:rPr lang="en-GB" smtClean="0"/>
              <a:t>04/06/2018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3C1888A-5EC4-4EF1-AB54-9D7AFB69343A}" type="slidenum">
              <a:rPr lang="en-GB" smtClean="0"/>
              <a:t>‹#›</a:t>
            </a:fld>
            <a:endParaRPr lang="en-GB"/>
          </a:p>
        </p:txBody>
      </p:sp>
    </p:spTree>
    <p:extLst>
      <p:ext uri="{BB962C8B-B14F-4D97-AF65-F5344CB8AC3E}">
        <p14:creationId xmlns:p14="http://schemas.microsoft.com/office/powerpoint/2010/main" val="2072449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lab of future">
    <p:spTree>
      <p:nvGrpSpPr>
        <p:cNvPr id="1" name=""/>
        <p:cNvGrpSpPr/>
        <p:nvPr/>
      </p:nvGrpSpPr>
      <p:grpSpPr>
        <a:xfrm>
          <a:off x="0" y="0"/>
          <a:ext cx="0" cy="0"/>
          <a:chOff x="0" y="0"/>
          <a:chExt cx="0" cy="0"/>
        </a:xfrm>
      </p:grpSpPr>
      <p:sp>
        <p:nvSpPr>
          <p:cNvPr id="12" name="Rectangle 11"/>
          <p:cNvSpPr/>
          <p:nvPr/>
        </p:nvSpPr>
        <p:spPr bwMode="auto">
          <a:xfrm>
            <a:off x="0" y="2"/>
            <a:ext cx="12188825" cy="855764"/>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defTabSz="914165" eaLnBrk="0" fontAlgn="base" hangingPunct="0">
              <a:spcBef>
                <a:spcPct val="0"/>
              </a:spcBef>
              <a:spcAft>
                <a:spcPct val="0"/>
              </a:spcAft>
            </a:pPr>
            <a:endParaRPr lang="en-US" sz="2400" dirty="0">
              <a:solidFill>
                <a:prstClr val="black"/>
              </a:solidFill>
              <a:latin typeface="Arial" charset="0"/>
              <a:ea typeface="ＭＳ Ｐゴシック" charset="-128"/>
              <a:cs typeface="ＭＳ Ｐゴシック" charset="-128"/>
            </a:endParaRPr>
          </a:p>
        </p:txBody>
      </p:sp>
      <p:sp>
        <p:nvSpPr>
          <p:cNvPr id="16" name="Title 1"/>
          <p:cNvSpPr>
            <a:spLocks noGrp="1"/>
          </p:cNvSpPr>
          <p:nvPr userDrawn="1">
            <p:ph type="title"/>
          </p:nvPr>
        </p:nvSpPr>
        <p:spPr>
          <a:xfrm>
            <a:off x="0" y="2"/>
            <a:ext cx="12188825" cy="855765"/>
          </a:xfrm>
        </p:spPr>
        <p:txBody>
          <a:bodyPr anchor="ctr"/>
          <a:lstStyle>
            <a:lvl1pPr>
              <a:defRPr sz="2800" b="1">
                <a:solidFill>
                  <a:srgbClr val="FFFFFF"/>
                </a:solidFill>
                <a:latin typeface="Franklin Gothic Medium"/>
              </a:defRPr>
            </a:lvl1pPr>
          </a:lstStyle>
          <a:p>
            <a:r>
              <a:rPr lang="en-US" dirty="0"/>
              <a:t>Click to edit Master title style</a:t>
            </a:r>
          </a:p>
        </p:txBody>
      </p:sp>
    </p:spTree>
    <p:extLst>
      <p:ext uri="{BB962C8B-B14F-4D97-AF65-F5344CB8AC3E}">
        <p14:creationId xmlns:p14="http://schemas.microsoft.com/office/powerpoint/2010/main" val="4130404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600206"/>
            <a:ext cx="10969943" cy="4525963"/>
          </a:xfrm>
          <a:prstGeom prst="rect">
            <a:avLst/>
          </a:prstGeom>
        </p:spPr>
        <p:txBody>
          <a:bodyPr lIns="121901" tIns="60950" rIns="121901" bIns="6095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441" y="6356359"/>
            <a:ext cx="2844059" cy="365125"/>
          </a:xfrm>
          <a:prstGeom prst="rect">
            <a:avLst/>
          </a:prstGeom>
        </p:spPr>
        <p:txBody>
          <a:bodyPr lIns="113777" tIns="56888" rIns="113777" bIns="56888"/>
          <a:lstStyle/>
          <a:p>
            <a:pPr defTabSz="609356" fontAlgn="auto">
              <a:spcBef>
                <a:spcPts val="0"/>
              </a:spcBef>
              <a:spcAft>
                <a:spcPts val="0"/>
              </a:spcAft>
            </a:pPr>
            <a:fld id="{6D35605A-EEC1-384A-95B5-E89C07B5489F}" type="datetime1">
              <a:rPr lang="en-US" sz="2399" smtClean="0">
                <a:solidFill>
                  <a:prstClr val="black"/>
                </a:solidFill>
                <a:latin typeface="Franklin Gothic Book"/>
                <a:cs typeface="+mn-cs"/>
              </a:rPr>
              <a:pPr defTabSz="609356" fontAlgn="auto">
                <a:spcBef>
                  <a:spcPts val="0"/>
                </a:spcBef>
                <a:spcAft>
                  <a:spcPts val="0"/>
                </a:spcAft>
              </a:pPr>
              <a:t>6/5/18</a:t>
            </a:fld>
            <a:endParaRPr lang="en-US" sz="2399">
              <a:solidFill>
                <a:prstClr val="black"/>
              </a:solidFill>
              <a:latin typeface="Franklin Gothic Book"/>
              <a:cs typeface="+mn-cs"/>
            </a:endParaRPr>
          </a:p>
        </p:txBody>
      </p:sp>
      <p:sp>
        <p:nvSpPr>
          <p:cNvPr id="5" name="Footer Placeholder 4"/>
          <p:cNvSpPr>
            <a:spLocks noGrp="1"/>
          </p:cNvSpPr>
          <p:nvPr>
            <p:ph type="ftr" sz="quarter" idx="11"/>
          </p:nvPr>
        </p:nvSpPr>
        <p:spPr>
          <a:xfrm>
            <a:off x="4164515" y="6356359"/>
            <a:ext cx="3859795" cy="365125"/>
          </a:xfrm>
          <a:prstGeom prst="rect">
            <a:avLst/>
          </a:prstGeom>
        </p:spPr>
        <p:txBody>
          <a:bodyPr lIns="121901" tIns="60950" rIns="121901" bIns="60950"/>
          <a:lstStyle/>
          <a:p>
            <a:pPr defTabSz="609356" fontAlgn="auto">
              <a:spcBef>
                <a:spcPts val="0"/>
              </a:spcBef>
              <a:spcAft>
                <a:spcPts val="0"/>
              </a:spcAft>
            </a:pPr>
            <a:endParaRPr lang="en-US" sz="2399">
              <a:solidFill>
                <a:prstClr val="black"/>
              </a:solidFill>
              <a:latin typeface="Franklin Gothic Book"/>
              <a:cs typeface="+mn-cs"/>
            </a:endParaRPr>
          </a:p>
        </p:txBody>
      </p:sp>
      <p:sp>
        <p:nvSpPr>
          <p:cNvPr id="6" name="Slide Number Placeholder 5"/>
          <p:cNvSpPr>
            <a:spLocks noGrp="1"/>
          </p:cNvSpPr>
          <p:nvPr>
            <p:ph type="sldNum" sz="quarter" idx="12"/>
          </p:nvPr>
        </p:nvSpPr>
        <p:spPr>
          <a:xfrm>
            <a:off x="8735325" y="6356359"/>
            <a:ext cx="2844059" cy="365125"/>
          </a:xfrm>
          <a:prstGeom prst="rect">
            <a:avLst/>
          </a:prstGeom>
        </p:spPr>
        <p:txBody>
          <a:bodyPr/>
          <a:lstStyle/>
          <a:p>
            <a:fld id="{1038060B-AC4B-EA4F-A05E-5FBF35907024}" type="slidenum">
              <a:rPr lang="en-US" smtClean="0">
                <a:solidFill>
                  <a:prstClr val="white"/>
                </a:solidFill>
                <a:latin typeface="Franklin Gothic Book"/>
              </a:rPr>
              <a:pPr/>
              <a:t>‹#›</a:t>
            </a:fld>
            <a:endParaRPr lang="en-US">
              <a:solidFill>
                <a:prstClr val="white"/>
              </a:solidFill>
              <a:latin typeface="Franklin Gothic Book"/>
            </a:endParaRPr>
          </a:p>
        </p:txBody>
      </p:sp>
    </p:spTree>
    <p:extLst>
      <p:ext uri="{BB962C8B-B14F-4D97-AF65-F5344CB8AC3E}">
        <p14:creationId xmlns:p14="http://schemas.microsoft.com/office/powerpoint/2010/main" val="1663097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 name="Rectangle 93"/>
          <p:cNvSpPr>
            <a:spLocks noChangeArrowheads="1"/>
          </p:cNvSpPr>
          <p:nvPr userDrawn="1"/>
        </p:nvSpPr>
        <p:spPr bwMode="auto">
          <a:xfrm>
            <a:off x="-1" y="6238875"/>
            <a:ext cx="12198489" cy="619125"/>
          </a:xfrm>
          <a:prstGeom prst="rect">
            <a:avLst/>
          </a:prstGeom>
          <a:solidFill>
            <a:srgbClr val="1F497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9pPr>
          </a:lstStyle>
          <a:p>
            <a:pPr algn="ctr">
              <a:buClrTx/>
              <a:buFontTx/>
              <a:buNone/>
            </a:pPr>
            <a:endParaRPr lang="en-US" altLang="x-none">
              <a:solidFill>
                <a:srgbClr val="FFFFFF"/>
              </a:solidFill>
              <a:latin typeface="Arial" charset="0"/>
            </a:endParaRPr>
          </a:p>
          <a:p>
            <a:pPr algn="ctr">
              <a:buClrTx/>
              <a:buFontTx/>
              <a:buNone/>
            </a:pPr>
            <a:endParaRPr lang="en-US" altLang="x-none">
              <a:solidFill>
                <a:srgbClr val="FFFFFF"/>
              </a:solidFill>
              <a:latin typeface="Arial" charset="0"/>
            </a:endParaRPr>
          </a:p>
        </p:txBody>
      </p:sp>
      <p:sp>
        <p:nvSpPr>
          <p:cNvPr id="95" name="Title Placeholder 94"/>
          <p:cNvSpPr>
            <a:spLocks noGrp="1" noChangeArrowheads="1"/>
          </p:cNvSpPr>
          <p:nvPr>
            <p:ph type="title"/>
          </p:nvPr>
        </p:nvSpPr>
        <p:spPr bwMode="auto">
          <a:xfrm>
            <a:off x="-1" y="0"/>
            <a:ext cx="12198489" cy="1079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p>
            <a:pPr lvl="0"/>
            <a:r>
              <a:rPr lang="en-GB" altLang="x-none"/>
              <a:t>Click to edit the title text format</a:t>
            </a:r>
          </a:p>
        </p:txBody>
      </p:sp>
      <p:sp>
        <p:nvSpPr>
          <p:cNvPr id="96" name="Text Placeholder 95"/>
          <p:cNvSpPr>
            <a:spLocks noGrp="1" noChangeArrowheads="1"/>
          </p:cNvSpPr>
          <p:nvPr>
            <p:ph type="body" idx="1"/>
          </p:nvPr>
        </p:nvSpPr>
        <p:spPr bwMode="auto">
          <a:xfrm>
            <a:off x="457199" y="1600200"/>
            <a:ext cx="11268159" cy="44624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t" anchorCtr="0" compatLnSpc="1">
            <a:prstTxWarp prst="textNoShape">
              <a:avLst/>
            </a:prstTxWarp>
          </a:bodyPr>
          <a:lstStyle/>
          <a:p>
            <a:pPr lvl="0"/>
            <a:r>
              <a:rPr lang="en-GB" altLang="x-none"/>
              <a:t>Click to edit the outline text format</a:t>
            </a:r>
          </a:p>
          <a:p>
            <a:pPr lvl="1"/>
            <a:r>
              <a:rPr lang="en-GB" altLang="x-none"/>
              <a:t>Second Outline Level</a:t>
            </a:r>
          </a:p>
          <a:p>
            <a:pPr lvl="2"/>
            <a:r>
              <a:rPr lang="en-GB" altLang="x-none"/>
              <a:t>Third Outline Level</a:t>
            </a:r>
          </a:p>
          <a:p>
            <a:pPr lvl="3"/>
            <a:r>
              <a:rPr lang="en-GB" altLang="x-none"/>
              <a:t>Fourth Outline Level</a:t>
            </a:r>
          </a:p>
          <a:p>
            <a:pPr lvl="4"/>
            <a:r>
              <a:rPr lang="en-GB" altLang="x-none"/>
              <a:t>Fifth Outline Level</a:t>
            </a:r>
          </a:p>
          <a:p>
            <a:pPr lvl="4"/>
            <a:r>
              <a:rPr lang="en-GB" altLang="x-none"/>
              <a:t>Sixth Outline Level</a:t>
            </a:r>
          </a:p>
          <a:p>
            <a:pPr lvl="4"/>
            <a:r>
              <a:rPr lang="en-GB" altLang="x-none"/>
              <a:t>Seventh Outline Level</a:t>
            </a:r>
          </a:p>
          <a:p>
            <a:pPr lvl="4"/>
            <a:r>
              <a:rPr lang="en-GB" altLang="x-none"/>
              <a:t>Eighth Outline Level</a:t>
            </a:r>
          </a:p>
          <a:p>
            <a:pPr lvl="4"/>
            <a:r>
              <a:rPr lang="en-GB" altLang="x-none"/>
              <a:t>Ninth Outline Level</a:t>
            </a:r>
          </a:p>
        </p:txBody>
      </p:sp>
      <p:sp>
        <p:nvSpPr>
          <p:cNvPr id="97" name="Slide Number Placeholder 96"/>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a:t>
            </a:fld>
            <a:endParaRPr lang="en-US" altLang="x-none" dirty="0"/>
          </a:p>
        </p:txBody>
      </p:sp>
      <p:pic>
        <p:nvPicPr>
          <p:cNvPr id="131" name="Picture 130"/>
          <p:cNvPicPr>
            <a:picLocks noChangeAspect="1" noChangeArrowheads="1"/>
          </p:cNvPicPr>
          <p:nvPr userDrawn="1"/>
        </p:nvPicPr>
        <p:blipFill>
          <a:blip r:embed="rId11">
            <a:extLst>
              <a:ext uri="{28A0092B-C50C-407E-A947-70E740481C1C}">
                <a14:useLocalDpi xmlns:a14="http://schemas.microsoft.com/office/drawing/2010/main"/>
              </a:ext>
            </a:extLst>
          </a:blip>
          <a:srcRect/>
          <a:stretch>
            <a:fillRect/>
          </a:stretch>
        </p:blipFill>
        <p:spPr bwMode="auto">
          <a:xfrm>
            <a:off x="7175501" y="6327481"/>
            <a:ext cx="2898775" cy="43338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32" name="Picture 13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928688" y="6361613"/>
            <a:ext cx="519112" cy="3651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33" name="Picture 1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3055939" y="6352088"/>
            <a:ext cx="2286000" cy="3841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49" r:id="rId1"/>
    <p:sldLayoutId id="2147483937" r:id="rId2"/>
    <p:sldLayoutId id="2147483939" r:id="rId3"/>
    <p:sldLayoutId id="2147483941" r:id="rId4"/>
    <p:sldLayoutId id="2147483952" r:id="rId5"/>
    <p:sldLayoutId id="2147483955" r:id="rId6"/>
    <p:sldLayoutId id="2147483966" r:id="rId7"/>
    <p:sldLayoutId id="2147483967" r:id="rId8"/>
    <p:sldLayoutId id="2147483968" r:id="rId9"/>
  </p:sldLayoutIdLst>
  <p:hf hdr="0" ftr="0" dt="0"/>
  <p:txStyles>
    <p:titleStyle>
      <a:lvl1pPr algn="l" rtl="0" eaLnBrk="1" fontAlgn="base" hangingPunct="1">
        <a:lnSpc>
          <a:spcPct val="85000"/>
        </a:lnSpc>
        <a:spcBef>
          <a:spcPct val="0"/>
        </a:spcBef>
        <a:spcAft>
          <a:spcPct val="0"/>
        </a:spcAft>
        <a:defRPr sz="3200" b="1" kern="1200" baseline="0">
          <a:solidFill>
            <a:schemeClr val="tx1"/>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1"/>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1"/>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1"/>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5" name="Title Placeholder 94"/>
          <p:cNvSpPr>
            <a:spLocks noGrp="1" noChangeArrowheads="1"/>
          </p:cNvSpPr>
          <p:nvPr>
            <p:ph type="title"/>
          </p:nvPr>
        </p:nvSpPr>
        <p:spPr bwMode="auto">
          <a:xfrm>
            <a:off x="-1" y="0"/>
            <a:ext cx="12198489" cy="10795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p>
            <a:pPr lvl="0"/>
            <a:r>
              <a:rPr lang="en-GB" altLang="x-none"/>
              <a:t>Click to edit the title text format</a:t>
            </a:r>
          </a:p>
        </p:txBody>
      </p:sp>
      <p:sp>
        <p:nvSpPr>
          <p:cNvPr id="96" name="Text Placeholder 95"/>
          <p:cNvSpPr>
            <a:spLocks noGrp="1" noChangeArrowheads="1"/>
          </p:cNvSpPr>
          <p:nvPr>
            <p:ph type="body" idx="1"/>
          </p:nvPr>
        </p:nvSpPr>
        <p:spPr bwMode="auto">
          <a:xfrm>
            <a:off x="457199" y="1600200"/>
            <a:ext cx="11268159" cy="44624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t" anchorCtr="0" compatLnSpc="1">
            <a:prstTxWarp prst="textNoShape">
              <a:avLst/>
            </a:prstTxWarp>
          </a:bodyPr>
          <a:lstStyle/>
          <a:p>
            <a:pPr lvl="0"/>
            <a:r>
              <a:rPr lang="en-GB" altLang="x-none"/>
              <a:t>Click to edit the outline text format</a:t>
            </a:r>
          </a:p>
          <a:p>
            <a:pPr lvl="1"/>
            <a:r>
              <a:rPr lang="en-GB" altLang="x-none"/>
              <a:t>Second Outline Level</a:t>
            </a:r>
          </a:p>
          <a:p>
            <a:pPr lvl="2"/>
            <a:r>
              <a:rPr lang="en-GB" altLang="x-none"/>
              <a:t>Third Outline Level</a:t>
            </a:r>
          </a:p>
          <a:p>
            <a:pPr lvl="3"/>
            <a:r>
              <a:rPr lang="en-GB" altLang="x-none"/>
              <a:t>Fourth Outline Level</a:t>
            </a:r>
          </a:p>
          <a:p>
            <a:pPr lvl="4"/>
            <a:r>
              <a:rPr lang="en-GB" altLang="x-none"/>
              <a:t>Fifth Outline Level</a:t>
            </a:r>
          </a:p>
          <a:p>
            <a:pPr lvl="4"/>
            <a:r>
              <a:rPr lang="en-GB" altLang="x-none"/>
              <a:t>Sixth Outline Level</a:t>
            </a:r>
          </a:p>
          <a:p>
            <a:pPr lvl="4"/>
            <a:r>
              <a:rPr lang="en-GB" altLang="x-none"/>
              <a:t>Seventh Outline Level</a:t>
            </a:r>
          </a:p>
          <a:p>
            <a:pPr lvl="4"/>
            <a:r>
              <a:rPr lang="en-GB" altLang="x-none"/>
              <a:t>Eighth Outline Level</a:t>
            </a:r>
          </a:p>
          <a:p>
            <a:pPr lvl="4"/>
            <a:r>
              <a:rPr lang="en-GB" altLang="x-none"/>
              <a:t>Ninth Outline Level</a:t>
            </a:r>
          </a:p>
        </p:txBody>
      </p:sp>
      <p:sp>
        <p:nvSpPr>
          <p:cNvPr id="97" name="Slide Number Placeholder 96"/>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a:t>
            </a:fld>
            <a:endParaRPr lang="en-US" altLang="x-none" dirty="0"/>
          </a:p>
        </p:txBody>
      </p:sp>
      <p:pic>
        <p:nvPicPr>
          <p:cNvPr id="132" name="Picture 131"/>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928688" y="6361613"/>
            <a:ext cx="519112" cy="3651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33" name="Picture 132"/>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055939" y="6352088"/>
            <a:ext cx="2286000" cy="3841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0297021"/>
      </p:ext>
    </p:extLst>
  </p:cSld>
  <p:clrMap bg1="lt1" tx1="dk1" bg2="lt2" tx2="dk2" accent1="accent1" accent2="accent2" accent3="accent3" accent4="accent4" accent5="accent5" accent6="accent6" hlink="hlink" folHlink="folHlink"/>
  <p:sldLayoutIdLst>
    <p:sldLayoutId id="2147483964" r:id="rId1"/>
    <p:sldLayoutId id="2147483965" r:id="rId2"/>
  </p:sldLayoutIdLst>
  <p:hf hdr="0" ftr="0" dt="0"/>
  <p:txStyles>
    <p:titleStyle>
      <a:lvl1pPr algn="l" rtl="0" eaLnBrk="1" fontAlgn="base" hangingPunct="1">
        <a:lnSpc>
          <a:spcPct val="85000"/>
        </a:lnSpc>
        <a:spcBef>
          <a:spcPct val="0"/>
        </a:spcBef>
        <a:spcAft>
          <a:spcPct val="0"/>
        </a:spcAft>
        <a:defRPr sz="3200" b="1" kern="1200" baseline="0">
          <a:solidFill>
            <a:schemeClr val="tx1"/>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1"/>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1"/>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1"/>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4.xml"/><Relationship Id="rId7" Type="http://schemas.openxmlformats.org/officeDocument/2006/relationships/image" Target="../media/image52.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media" Target="../media/media5.mp4"/><Relationship Id="rId7"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video" Target="../media/media6.mp4"/><Relationship Id="rId5" Type="http://schemas.microsoft.com/office/2007/relationships/media" Target="../media/media6.mp4"/><Relationship Id="rId10" Type="http://schemas.openxmlformats.org/officeDocument/2006/relationships/image" Target="../media/image66.png"/><Relationship Id="rId4" Type="http://schemas.openxmlformats.org/officeDocument/2006/relationships/video" Target="../media/media5.mp4"/><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72.png"/><Relationship Id="rId4" Type="http://schemas.openxmlformats.org/officeDocument/2006/relationships/image" Target="../media/image7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png"/><Relationship Id="rId1" Type="http://schemas.openxmlformats.org/officeDocument/2006/relationships/slideLayout" Target="../slideLayouts/slideLayout2.xml"/><Relationship Id="rId4" Type="http://schemas.microsoft.com/office/2007/relationships/hdphoto" Target="../media/hdphoto14.wdp"/></Relationships>
</file>

<file path=ppt/slides/_rels/slide3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72.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80.emf"/><Relationship Id="rId13" Type="http://schemas.openxmlformats.org/officeDocument/2006/relationships/oleObject" Target="../embeddings/oleObject5.bin"/><Relationship Id="rId18" Type="http://schemas.openxmlformats.org/officeDocument/2006/relationships/image" Target="../media/image85.emf"/><Relationship Id="rId3" Type="http://schemas.openxmlformats.org/officeDocument/2006/relationships/notesSlide" Target="../notesSlides/notesSlide23.xml"/><Relationship Id="rId7" Type="http://schemas.openxmlformats.org/officeDocument/2006/relationships/oleObject" Target="../embeddings/oleObject2.bin"/><Relationship Id="rId12" Type="http://schemas.openxmlformats.org/officeDocument/2006/relationships/image" Target="../media/image82.emf"/><Relationship Id="rId17" Type="http://schemas.openxmlformats.org/officeDocument/2006/relationships/oleObject" Target="../embeddings/oleObject7.bin"/><Relationship Id="rId2" Type="http://schemas.openxmlformats.org/officeDocument/2006/relationships/slideLayout" Target="../slideLayouts/slideLayout2.xml"/><Relationship Id="rId16" Type="http://schemas.openxmlformats.org/officeDocument/2006/relationships/image" Target="../media/image84.emf"/><Relationship Id="rId1" Type="http://schemas.openxmlformats.org/officeDocument/2006/relationships/vmlDrawing" Target="../drawings/vmlDrawing1.vml"/><Relationship Id="rId6" Type="http://schemas.openxmlformats.org/officeDocument/2006/relationships/image" Target="../media/image79.e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81.emf"/><Relationship Id="rId4" Type="http://schemas.openxmlformats.org/officeDocument/2006/relationships/image" Target="../media/image86.jpeg"/><Relationship Id="rId9" Type="http://schemas.openxmlformats.org/officeDocument/2006/relationships/oleObject" Target="../embeddings/oleObject3.bin"/><Relationship Id="rId14" Type="http://schemas.openxmlformats.org/officeDocument/2006/relationships/image" Target="../media/image83.emf"/></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13.jpeg"/><Relationship Id="rId4" Type="http://schemas.openxmlformats.org/officeDocument/2006/relationships/image" Target="../media/image9.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90.emf"/><Relationship Id="rId7" Type="http://schemas.openxmlformats.org/officeDocument/2006/relationships/image" Target="../media/image94.emf"/><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93.emf"/><Relationship Id="rId5" Type="http://schemas.openxmlformats.org/officeDocument/2006/relationships/image" Target="../media/image92.emf"/><Relationship Id="rId4" Type="http://schemas.openxmlformats.org/officeDocument/2006/relationships/image" Target="../media/image91.emf"/></Relationships>
</file>

<file path=ppt/slides/_rels/slide45.xml.rels><?xml version="1.0" encoding="UTF-8" standalone="yes"?>
<Relationships xmlns="http://schemas.openxmlformats.org/package/2006/relationships"><Relationship Id="rId3" Type="http://schemas.openxmlformats.org/officeDocument/2006/relationships/image" Target="../media/image98.emf"/><Relationship Id="rId7" Type="http://schemas.openxmlformats.org/officeDocument/2006/relationships/image" Target="../media/image97.emf"/><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oleObject" Target="../embeddings/oleObject9.bin"/><Relationship Id="rId5" Type="http://schemas.openxmlformats.org/officeDocument/2006/relationships/image" Target="../media/image96.emf"/><Relationship Id="rId4" Type="http://schemas.openxmlformats.org/officeDocument/2006/relationships/oleObject" Target="../embeddings/oleObject8.bin"/></Relationships>
</file>

<file path=ppt/slides/_rels/slide46.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9.xml"/><Relationship Id="rId4" Type="http://schemas.microsoft.com/office/2007/relationships/hdphoto" Target="../media/hdphoto15.wd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3" Type="http://schemas.microsoft.com/office/2007/relationships/hdphoto" Target="../media/hdphoto6.wdp"/><Relationship Id="rId18" Type="http://schemas.openxmlformats.org/officeDocument/2006/relationships/image" Target="../media/image24.png"/><Relationship Id="rId26" Type="http://schemas.openxmlformats.org/officeDocument/2006/relationships/image" Target="../media/image30.png"/><Relationship Id="rId39" Type="http://schemas.openxmlformats.org/officeDocument/2006/relationships/image" Target="../media/image41.png"/><Relationship Id="rId21" Type="http://schemas.openxmlformats.org/officeDocument/2006/relationships/image" Target="../media/image27.png"/><Relationship Id="rId34" Type="http://schemas.openxmlformats.org/officeDocument/2006/relationships/image" Target="../media/image36.png"/><Relationship Id="rId7" Type="http://schemas.openxmlformats.org/officeDocument/2006/relationships/image" Target="../media/image18.jpeg"/><Relationship Id="rId12" Type="http://schemas.openxmlformats.org/officeDocument/2006/relationships/image" Target="../media/image21.png"/><Relationship Id="rId17" Type="http://schemas.microsoft.com/office/2007/relationships/hdphoto" Target="../media/hdphoto8.wdp"/><Relationship Id="rId25" Type="http://schemas.microsoft.com/office/2007/relationships/hdphoto" Target="../media/hdphoto10.wdp"/><Relationship Id="rId33" Type="http://schemas.microsoft.com/office/2007/relationships/hdphoto" Target="../media/hdphoto12.wdp"/><Relationship Id="rId38" Type="http://schemas.openxmlformats.org/officeDocument/2006/relationships/image" Target="../media/image40.jpeg"/><Relationship Id="rId2" Type="http://schemas.openxmlformats.org/officeDocument/2006/relationships/notesSlide" Target="../notesSlides/notesSlide1.xml"/><Relationship Id="rId16" Type="http://schemas.openxmlformats.org/officeDocument/2006/relationships/image" Target="../media/image23.png"/><Relationship Id="rId20" Type="http://schemas.openxmlformats.org/officeDocument/2006/relationships/image" Target="../media/image26.emf"/><Relationship Id="rId29" Type="http://schemas.microsoft.com/office/2007/relationships/hdphoto" Target="../media/hdphoto11.wdp"/><Relationship Id="rId1" Type="http://schemas.openxmlformats.org/officeDocument/2006/relationships/slideLayout" Target="../slideLayouts/slideLayout2.xml"/><Relationship Id="rId6" Type="http://schemas.openxmlformats.org/officeDocument/2006/relationships/image" Target="../media/image17.jpeg"/><Relationship Id="rId11" Type="http://schemas.microsoft.com/office/2007/relationships/hdphoto" Target="../media/hdphoto5.wdp"/><Relationship Id="rId24" Type="http://schemas.openxmlformats.org/officeDocument/2006/relationships/image" Target="../media/image29.png"/><Relationship Id="rId32" Type="http://schemas.openxmlformats.org/officeDocument/2006/relationships/image" Target="../media/image35.png"/><Relationship Id="rId37" Type="http://schemas.openxmlformats.org/officeDocument/2006/relationships/image" Target="../media/image39.png"/><Relationship Id="rId5" Type="http://schemas.openxmlformats.org/officeDocument/2006/relationships/image" Target="../media/image16.png"/><Relationship Id="rId15" Type="http://schemas.microsoft.com/office/2007/relationships/hdphoto" Target="../media/hdphoto7.wdp"/><Relationship Id="rId23" Type="http://schemas.openxmlformats.org/officeDocument/2006/relationships/image" Target="../media/image28.png"/><Relationship Id="rId28" Type="http://schemas.openxmlformats.org/officeDocument/2006/relationships/image" Target="../media/image32.png"/><Relationship Id="rId36" Type="http://schemas.openxmlformats.org/officeDocument/2006/relationships/image" Target="../media/image38.wmf"/><Relationship Id="rId10" Type="http://schemas.openxmlformats.org/officeDocument/2006/relationships/image" Target="../media/image20.png"/><Relationship Id="rId19" Type="http://schemas.openxmlformats.org/officeDocument/2006/relationships/image" Target="../media/image25.png"/><Relationship Id="rId31" Type="http://schemas.openxmlformats.org/officeDocument/2006/relationships/image" Target="../media/image34.png"/><Relationship Id="rId4" Type="http://schemas.openxmlformats.org/officeDocument/2006/relationships/image" Target="../media/image15.png"/><Relationship Id="rId9" Type="http://schemas.microsoft.com/office/2007/relationships/hdphoto" Target="../media/hdphoto4.wdp"/><Relationship Id="rId14" Type="http://schemas.openxmlformats.org/officeDocument/2006/relationships/image" Target="../media/image22.png"/><Relationship Id="rId22" Type="http://schemas.microsoft.com/office/2007/relationships/hdphoto" Target="../media/hdphoto9.wdp"/><Relationship Id="rId27" Type="http://schemas.openxmlformats.org/officeDocument/2006/relationships/image" Target="../media/image31.png"/><Relationship Id="rId30" Type="http://schemas.openxmlformats.org/officeDocument/2006/relationships/image" Target="../media/image33.jpeg"/><Relationship Id="rId35" Type="http://schemas.openxmlformats.org/officeDocument/2006/relationships/image" Target="../media/image37.png"/><Relationship Id="rId8" Type="http://schemas.openxmlformats.org/officeDocument/2006/relationships/image" Target="../media/image19.png"/><Relationship Id="rId3" Type="http://schemas.openxmlformats.org/officeDocument/2006/relationships/image" Target="../media/image14.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microsoft.com/office/2007/relationships/hdphoto" Target="../media/hdphoto13.wdp"/><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github.com/openPMD/openPMD-visit-plugi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0A3B10-A628-6C4F-B36B-290A167387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29348"/>
            <a:ext cx="12188825" cy="4204016"/>
          </a:xfrm>
          <a:prstGeom prst="rect">
            <a:avLst/>
          </a:prstGeom>
        </p:spPr>
      </p:pic>
      <p:sp>
        <p:nvSpPr>
          <p:cNvPr id="3" name="Subtitle 2"/>
          <p:cNvSpPr>
            <a:spLocks noGrp="1"/>
          </p:cNvSpPr>
          <p:nvPr>
            <p:ph type="subTitle" idx="1"/>
          </p:nvPr>
        </p:nvSpPr>
        <p:spPr>
          <a:xfrm>
            <a:off x="1275413" y="1999731"/>
            <a:ext cx="9450386" cy="461247"/>
          </a:xfrm>
        </p:spPr>
        <p:txBody>
          <a:bodyPr/>
          <a:lstStyle/>
          <a:p>
            <a:pPr algn="ctr"/>
            <a:r>
              <a:rPr lang="en-US" dirty="0">
                <a:solidFill>
                  <a:schemeClr val="bg1"/>
                </a:solidFill>
              </a:rPr>
              <a:t>Jean-Luc </a:t>
            </a:r>
            <a:r>
              <a:rPr lang="en-US" dirty="0" err="1">
                <a:solidFill>
                  <a:schemeClr val="bg1"/>
                </a:solidFill>
              </a:rPr>
              <a:t>Vay</a:t>
            </a:r>
            <a:r>
              <a:rPr lang="en-US" dirty="0">
                <a:solidFill>
                  <a:schemeClr val="bg1"/>
                </a:solidFill>
              </a:rPr>
              <a:t> </a:t>
            </a:r>
          </a:p>
          <a:p>
            <a:pPr algn="ctr"/>
            <a:r>
              <a:rPr lang="en-US" dirty="0">
                <a:solidFill>
                  <a:schemeClr val="bg1"/>
                </a:solidFill>
              </a:rPr>
              <a:t>Lawrence Berkeley National Laboratory</a:t>
            </a:r>
          </a:p>
        </p:txBody>
      </p:sp>
      <p:pic>
        <p:nvPicPr>
          <p:cNvPr id="10" name="Picture 9">
            <a:extLst>
              <a:ext uri="{FF2B5EF4-FFF2-40B4-BE49-F238E27FC236}">
                <a16:creationId xmlns:a16="http://schemas.microsoft.com/office/drawing/2014/main" id="{86D0DE2E-1518-C243-8D9D-FD54F68058A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88825" cy="1635761"/>
          </a:xfrm>
          <a:prstGeom prst="rect">
            <a:avLst/>
          </a:prstGeom>
        </p:spPr>
      </p:pic>
      <p:sp>
        <p:nvSpPr>
          <p:cNvPr id="11" name="TextBox 10">
            <a:extLst>
              <a:ext uri="{FF2B5EF4-FFF2-40B4-BE49-F238E27FC236}">
                <a16:creationId xmlns:a16="http://schemas.microsoft.com/office/drawing/2014/main" id="{69996CC1-A2B6-9B44-AFEA-AD5D238CFBBB}"/>
              </a:ext>
            </a:extLst>
          </p:cNvPr>
          <p:cNvSpPr txBox="1"/>
          <p:nvPr/>
        </p:nvSpPr>
        <p:spPr>
          <a:xfrm>
            <a:off x="14534" y="64017"/>
            <a:ext cx="9218676" cy="978729"/>
          </a:xfrm>
          <a:prstGeom prst="rect">
            <a:avLst/>
          </a:prstGeom>
          <a:noFill/>
        </p:spPr>
        <p:txBody>
          <a:bodyPr wrap="square" rtlCol="0">
            <a:spAutoFit/>
          </a:bodyPr>
          <a:lstStyle/>
          <a:p>
            <a:pPr>
              <a:lnSpc>
                <a:spcPct val="90000"/>
              </a:lnSpc>
            </a:pPr>
            <a:r>
              <a:rPr lang="en-US" sz="3200" b="1" dirty="0">
                <a:solidFill>
                  <a:schemeClr val="bg1"/>
                </a:solidFill>
              </a:rPr>
              <a:t>Progress with 3D modelling of beam dynamics in presence of electron cloud</a:t>
            </a:r>
            <a:endParaRPr lang="en-US" sz="3200" dirty="0">
              <a:solidFill>
                <a:schemeClr val="bg1"/>
              </a:solidFill>
            </a:endParaRPr>
          </a:p>
        </p:txBody>
      </p:sp>
      <p:sp>
        <p:nvSpPr>
          <p:cNvPr id="15" name="TextBox 14">
            <a:extLst>
              <a:ext uri="{FF2B5EF4-FFF2-40B4-BE49-F238E27FC236}">
                <a16:creationId xmlns:a16="http://schemas.microsoft.com/office/drawing/2014/main" id="{AC26CD6B-9C54-E04C-BBB5-3AEBE09E1F95}"/>
              </a:ext>
            </a:extLst>
          </p:cNvPr>
          <p:cNvSpPr txBox="1"/>
          <p:nvPr/>
        </p:nvSpPr>
        <p:spPr>
          <a:xfrm>
            <a:off x="344557" y="1106763"/>
            <a:ext cx="11815198" cy="424732"/>
          </a:xfrm>
          <a:prstGeom prst="rect">
            <a:avLst/>
          </a:prstGeom>
          <a:noFill/>
        </p:spPr>
        <p:txBody>
          <a:bodyPr wrap="square" rtlCol="0">
            <a:spAutoFit/>
          </a:bodyPr>
          <a:lstStyle/>
          <a:p>
            <a:pPr algn="r">
              <a:lnSpc>
                <a:spcPct val="90000"/>
              </a:lnSpc>
            </a:pPr>
            <a:r>
              <a:rPr lang="en-US" sz="2400" dirty="0" err="1"/>
              <a:t>Ecloud</a:t>
            </a:r>
            <a:r>
              <a:rPr lang="en-US" sz="2400" dirty="0"/>
              <a:t> 2018, Elba Island, Italy – June 3-7, 2018</a:t>
            </a:r>
          </a:p>
        </p:txBody>
      </p:sp>
      <p:pic>
        <p:nvPicPr>
          <p:cNvPr id="7" name="Picture 6">
            <a:extLst>
              <a:ext uri="{FF2B5EF4-FFF2-40B4-BE49-F238E27FC236}">
                <a16:creationId xmlns:a16="http://schemas.microsoft.com/office/drawing/2014/main" id="{16F1BAD3-ECB5-0743-823A-5821622DFFB4}"/>
              </a:ext>
            </a:extLst>
          </p:cNvPr>
          <p:cNvPicPr>
            <a:picLocks noChangeAspect="1"/>
          </p:cNvPicPr>
          <p:nvPr/>
        </p:nvPicPr>
        <p:blipFill>
          <a:blip r:embed="rId4"/>
          <a:stretch>
            <a:fillRect/>
          </a:stretch>
        </p:blipFill>
        <p:spPr>
          <a:xfrm>
            <a:off x="8850015" y="-241330"/>
            <a:ext cx="3309740" cy="1589423"/>
          </a:xfrm>
          <a:prstGeom prst="rect">
            <a:avLst/>
          </a:prstGeom>
        </p:spPr>
      </p:pic>
    </p:spTree>
    <p:extLst>
      <p:ext uri="{BB962C8B-B14F-4D97-AF65-F5344CB8AC3E}">
        <p14:creationId xmlns:p14="http://schemas.microsoft.com/office/powerpoint/2010/main" val="217469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940861-2B21-1847-90B3-9D2042B3D7E5}"/>
              </a:ext>
            </a:extLst>
          </p:cNvPr>
          <p:cNvSpPr/>
          <p:nvPr/>
        </p:nvSpPr>
        <p:spPr bwMode="auto">
          <a:xfrm>
            <a:off x="-1" y="659476"/>
            <a:ext cx="12188825" cy="6204190"/>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z="400" dirty="0">
              <a:solidFill>
                <a:srgbClr val="1F497D"/>
              </a:solidFill>
              <a:ea typeface="ＭＳ Ｐゴシック" charset="0"/>
              <a:cs typeface="ＭＳ Ｐゴシック" charset="0"/>
            </a:endParaRPr>
          </a:p>
        </p:txBody>
      </p:sp>
      <p:pic>
        <p:nvPicPr>
          <p:cNvPr id="3" name="hcx_injecto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09352" y="670560"/>
            <a:ext cx="9879473" cy="5557203"/>
          </a:xfrm>
          <a:prstGeom prst="rect">
            <a:avLst/>
          </a:prstGeom>
        </p:spPr>
      </p:pic>
      <p:sp>
        <p:nvSpPr>
          <p:cNvPr id="2" name="Rectangle 2"/>
          <p:cNvSpPr>
            <a:spLocks noChangeArrowheads="1"/>
          </p:cNvSpPr>
          <p:nvPr/>
        </p:nvSpPr>
        <p:spPr bwMode="auto">
          <a:xfrm>
            <a:off x="0" y="0"/>
            <a:ext cx="12188825" cy="659476"/>
          </a:xfrm>
          <a:prstGeom prst="rect">
            <a:avLst/>
          </a:prstGeom>
          <a:solidFill>
            <a:srgbClr val="1F497D"/>
          </a:solidFill>
          <a:ln>
            <a:noFill/>
          </a:ln>
          <a:effectLst/>
          <a:extLst>
            <a:ext uri="{909E8E84-426E-40dd-AFC4-6F175D3DCCD1}">
              <a14:hiddenFill xmlns:a14="http://schemas.microsoft.com/office/drawing/2010/main" xmlns="">
                <a:solidFill>
                  <a:srgbClr val="C1E0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nchor="ctr"/>
          <a:lstStyle/>
          <a:p>
            <a:pPr algn="ctr" eaLnBrk="0" hangingPunct="0">
              <a:lnSpc>
                <a:spcPct val="85000"/>
              </a:lnSpc>
              <a:defRPr/>
            </a:pPr>
            <a:r>
              <a:rPr lang="en-US" sz="3200" dirty="0">
                <a:solidFill>
                  <a:schemeClr val="bg1"/>
                </a:solidFill>
                <a:latin typeface="Calibri"/>
                <a:ea typeface="ＭＳ Ｐゴシック" charset="0"/>
                <a:cs typeface="Calibri"/>
              </a:rPr>
              <a:t>Full PIC (3-D+2-D) modeling of injector and </a:t>
            </a:r>
            <a:r>
              <a:rPr lang="en-US" sz="3200" dirty="0" err="1">
                <a:solidFill>
                  <a:schemeClr val="bg1"/>
                </a:solidFill>
                <a:latin typeface="Calibri"/>
                <a:ea typeface="ＭＳ Ｐゴシック" charset="0"/>
                <a:cs typeface="Calibri"/>
              </a:rPr>
              <a:t>linac</a:t>
            </a:r>
            <a:endParaRPr lang="en-US" sz="3200" dirty="0">
              <a:solidFill>
                <a:schemeClr val="bg1"/>
              </a:solidFill>
              <a:latin typeface="Calibri"/>
              <a:ea typeface="ＭＳ Ｐゴシック" charset="0"/>
              <a:cs typeface="Calibri"/>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960" y="670560"/>
            <a:ext cx="3442342" cy="1855355"/>
          </a:xfrm>
          <a:prstGeom prst="rect">
            <a:avLst/>
          </a:prstGeom>
        </p:spPr>
      </p:pic>
      <p:pic>
        <p:nvPicPr>
          <p:cNvPr id="6" name="Picture 43" descr="rho_amr_emit">
            <a:extLst>
              <a:ext uri="{FF2B5EF4-FFF2-40B4-BE49-F238E27FC236}">
                <a16:creationId xmlns:a16="http://schemas.microsoft.com/office/drawing/2014/main" id="{797C141A-D29C-BF48-98BB-60B6A15066F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1158" y="2602000"/>
            <a:ext cx="3117282" cy="2521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 name="Rectangle 2">
            <a:extLst>
              <a:ext uri="{FF2B5EF4-FFF2-40B4-BE49-F238E27FC236}">
                <a16:creationId xmlns:a16="http://schemas.microsoft.com/office/drawing/2014/main" id="{D061633E-D905-784E-82B8-B3D7B4E1A1C3}"/>
              </a:ext>
            </a:extLst>
          </p:cNvPr>
          <p:cNvSpPr>
            <a:spLocks noChangeArrowheads="1"/>
          </p:cNvSpPr>
          <p:nvPr/>
        </p:nvSpPr>
        <p:spPr bwMode="auto">
          <a:xfrm>
            <a:off x="48980" y="5134976"/>
            <a:ext cx="3350902" cy="659476"/>
          </a:xfrm>
          <a:prstGeom prst="rect">
            <a:avLst/>
          </a:prstGeom>
          <a:noFill/>
          <a:ln>
            <a:noFill/>
          </a:ln>
          <a:effectLst/>
          <a:extLst>
            <a:ext uri="{909E8E84-426E-40dd-AFC4-6F175D3DCCD1}">
              <a14:hiddenFill xmlns:a14="http://schemas.microsoft.com/office/drawing/2010/main" xmlns="">
                <a:solidFill>
                  <a:srgbClr val="C1E0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nchor="ctr"/>
          <a:lstStyle/>
          <a:p>
            <a:pPr algn="ctr" eaLnBrk="0" hangingPunct="0">
              <a:lnSpc>
                <a:spcPct val="85000"/>
              </a:lnSpc>
              <a:defRPr/>
            </a:pPr>
            <a:r>
              <a:rPr lang="en-US" sz="2000" dirty="0">
                <a:solidFill>
                  <a:schemeClr val="bg1"/>
                </a:solidFill>
                <a:latin typeface="Calibri"/>
                <a:ea typeface="ＭＳ Ｐゴシック" charset="0"/>
                <a:cs typeface="Calibri"/>
              </a:rPr>
              <a:t>Modeling of source using adaptive mesh refinement</a:t>
            </a:r>
          </a:p>
        </p:txBody>
      </p:sp>
      <p:sp>
        <p:nvSpPr>
          <p:cNvPr id="8" name="Slide Number Placeholder 17">
            <a:extLst>
              <a:ext uri="{FF2B5EF4-FFF2-40B4-BE49-F238E27FC236}">
                <a16:creationId xmlns:a16="http://schemas.microsoft.com/office/drawing/2014/main" id="{F3B0045D-C2BF-694D-91C2-0D52F8C4880E}"/>
              </a:ext>
            </a:extLst>
          </p:cNvPr>
          <p:cNvSpPr txBox="1">
            <a:spLocks noChangeArrowheads="1"/>
          </p:cNvSpPr>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defPPr>
              <a:defRPr lang="en-US"/>
            </a:defPPr>
            <a:lvl1pPr algn="l" rtl="0" fontAlgn="base">
              <a:spcBef>
                <a:spcPct val="0"/>
              </a:spcBef>
              <a:spcAft>
                <a:spcPct val="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929A8685-9CBD-5D48-90F4-6955DC9A7A72}" type="slidenum">
              <a:rPr lang="en-US" altLang="x-none" smtClean="0"/>
              <a:pPr/>
              <a:t>10</a:t>
            </a:fld>
            <a:endParaRPr lang="en-US" altLang="x-none" dirty="0"/>
          </a:p>
        </p:txBody>
      </p:sp>
    </p:spTree>
    <p:extLst>
      <p:ext uri="{BB962C8B-B14F-4D97-AF65-F5344CB8AC3E}">
        <p14:creationId xmlns:p14="http://schemas.microsoft.com/office/powerpoint/2010/main" val="406188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enselp">
            <a:hlinkClick r:id="" action="ppaction://media"/>
            <a:extLst>
              <a:ext uri="{FF2B5EF4-FFF2-40B4-BE49-F238E27FC236}">
                <a16:creationId xmlns:a16="http://schemas.microsoft.com/office/drawing/2014/main" id="{C5AD49E3-FA91-EB42-B5F9-9A5730AB04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55461" y="2015789"/>
            <a:ext cx="4781549" cy="3586162"/>
          </a:xfrm>
          <a:prstGeom prst="rect">
            <a:avLst/>
          </a:prstGeom>
        </p:spPr>
      </p:pic>
      <p:sp>
        <p:nvSpPr>
          <p:cNvPr id="30722" name="Rectangle 3">
            <a:extLst>
              <a:ext uri="{FF2B5EF4-FFF2-40B4-BE49-F238E27FC236}">
                <a16:creationId xmlns:a16="http://schemas.microsoft.com/office/drawing/2014/main" id="{132A1978-6AFB-9443-AB8A-2D32A1909844}"/>
              </a:ext>
            </a:extLst>
          </p:cNvPr>
          <p:cNvSpPr>
            <a:spLocks noChangeArrowheads="1"/>
          </p:cNvSpPr>
          <p:nvPr/>
        </p:nvSpPr>
        <p:spPr bwMode="auto">
          <a:xfrm>
            <a:off x="1721828" y="964224"/>
            <a:ext cx="8518525" cy="330200"/>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0724" name="Rectangle 7">
            <a:extLst>
              <a:ext uri="{FF2B5EF4-FFF2-40B4-BE49-F238E27FC236}">
                <a16:creationId xmlns:a16="http://schemas.microsoft.com/office/drawing/2014/main" id="{5BB33133-9D79-6245-9C80-A0A6F440860E}"/>
              </a:ext>
            </a:extLst>
          </p:cNvPr>
          <p:cNvSpPr>
            <a:spLocks noGrp="1" noChangeArrowheads="1"/>
          </p:cNvSpPr>
          <p:nvPr>
            <p:ph type="title"/>
          </p:nvPr>
        </p:nvSpPr>
        <p:spPr>
          <a:xfrm>
            <a:off x="114299" y="132028"/>
            <a:ext cx="12074525" cy="644525"/>
          </a:xfrm>
        </p:spPr>
        <p:txBody>
          <a:bodyPr/>
          <a:lstStyle/>
          <a:p>
            <a:r>
              <a:rPr lang="en-US" altLang="en-US" sz="2800" dirty="0"/>
              <a:t>Simulations predicted electron bunching oscillations on HCX </a:t>
            </a:r>
            <a:br>
              <a:rPr lang="en-US" altLang="en-US" sz="2800" dirty="0"/>
            </a:br>
            <a:r>
              <a:rPr lang="en-US" altLang="en-US" sz="2800" dirty="0"/>
              <a:t>when the ion beam was deliberately directed onto the end wall</a:t>
            </a:r>
          </a:p>
        </p:txBody>
      </p:sp>
      <p:grpSp>
        <p:nvGrpSpPr>
          <p:cNvPr id="30725" name="Group 72">
            <a:extLst>
              <a:ext uri="{FF2B5EF4-FFF2-40B4-BE49-F238E27FC236}">
                <a16:creationId xmlns:a16="http://schemas.microsoft.com/office/drawing/2014/main" id="{BD9E5EE1-3AE8-6848-8453-D00814EA9F07}"/>
              </a:ext>
            </a:extLst>
          </p:cNvPr>
          <p:cNvGrpSpPr>
            <a:grpSpLocks/>
          </p:cNvGrpSpPr>
          <p:nvPr/>
        </p:nvGrpSpPr>
        <p:grpSpPr bwMode="auto">
          <a:xfrm>
            <a:off x="644347" y="942639"/>
            <a:ext cx="4902200" cy="4659312"/>
            <a:chOff x="-90488" y="596900"/>
            <a:chExt cx="4902201" cy="4659313"/>
          </a:xfrm>
        </p:grpSpPr>
        <p:pic>
          <p:nvPicPr>
            <p:cNvPr id="30744" name="Picture 5" descr="denselp1036519">
              <a:extLst>
                <a:ext uri="{FF2B5EF4-FFF2-40B4-BE49-F238E27FC236}">
                  <a16:creationId xmlns:a16="http://schemas.microsoft.com/office/drawing/2014/main" id="{C7229237-2B93-6244-B163-2B4DE10F0B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46238"/>
              <a:ext cx="4811713"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5" name="Text Box 8">
              <a:extLst>
                <a:ext uri="{FF2B5EF4-FFF2-40B4-BE49-F238E27FC236}">
                  <a16:creationId xmlns:a16="http://schemas.microsoft.com/office/drawing/2014/main" id="{339B7DD1-4C0D-1944-9CBE-0B904A1F2E00}"/>
                </a:ext>
              </a:extLst>
            </p:cNvPr>
            <p:cNvSpPr txBox="1">
              <a:spLocks noChangeArrowheads="1"/>
            </p:cNvSpPr>
            <p:nvPr/>
          </p:nvSpPr>
          <p:spPr bwMode="auto">
            <a:xfrm>
              <a:off x="403225" y="14017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i="1">
                <a:latin typeface="Times" pitchFamily="2" charset="0"/>
              </a:endParaRPr>
            </a:p>
          </p:txBody>
        </p:sp>
        <p:sp>
          <p:nvSpPr>
            <p:cNvPr id="30746" name="Text Box 9">
              <a:extLst>
                <a:ext uri="{FF2B5EF4-FFF2-40B4-BE49-F238E27FC236}">
                  <a16:creationId xmlns:a16="http://schemas.microsoft.com/office/drawing/2014/main" id="{F9C1FCA6-9138-6849-BE75-58332097D2F1}"/>
                </a:ext>
              </a:extLst>
            </p:cNvPr>
            <p:cNvSpPr txBox="1">
              <a:spLocks noChangeArrowheads="1"/>
            </p:cNvSpPr>
            <p:nvPr/>
          </p:nvSpPr>
          <p:spPr bwMode="auto">
            <a:xfrm>
              <a:off x="3175" y="1646238"/>
              <a:ext cx="79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C9CC2D"/>
                  </a:solidFill>
                </a:rPr>
                <a:t>WARP-3D</a:t>
              </a:r>
            </a:p>
            <a:p>
              <a:pPr eaLnBrk="1" hangingPunct="1"/>
              <a:r>
                <a:rPr lang="en-US" altLang="en-US" sz="1000">
                  <a:solidFill>
                    <a:srgbClr val="C9CC2D"/>
                  </a:solidFill>
                </a:rPr>
                <a:t>T = 4.65</a:t>
              </a:r>
              <a:r>
                <a:rPr lang="en-US" altLang="en-US" sz="1000">
                  <a:solidFill>
                    <a:srgbClr val="C9CC2D"/>
                  </a:solidFill>
                  <a:latin typeface="Symbol" pitchFamily="2" charset="2"/>
                  <a:sym typeface="Symbol" pitchFamily="2" charset="2"/>
                </a:rPr>
                <a:t></a:t>
              </a:r>
              <a:r>
                <a:rPr lang="en-US" altLang="en-US" sz="1000">
                  <a:solidFill>
                    <a:srgbClr val="C9CC2D"/>
                  </a:solidFill>
                </a:rPr>
                <a:t>s</a:t>
              </a:r>
            </a:p>
          </p:txBody>
        </p:sp>
        <p:sp>
          <p:nvSpPr>
            <p:cNvPr id="30747" name="Text Box 10">
              <a:extLst>
                <a:ext uri="{FF2B5EF4-FFF2-40B4-BE49-F238E27FC236}">
                  <a16:creationId xmlns:a16="http://schemas.microsoft.com/office/drawing/2014/main" id="{8A54900B-F4AD-9A46-BD48-19FF74A65166}"/>
                </a:ext>
              </a:extLst>
            </p:cNvPr>
            <p:cNvSpPr txBox="1">
              <a:spLocks noChangeArrowheads="1"/>
            </p:cNvSpPr>
            <p:nvPr/>
          </p:nvSpPr>
          <p:spPr bwMode="auto">
            <a:xfrm>
              <a:off x="2506663" y="4773613"/>
              <a:ext cx="903287" cy="244475"/>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99CC00"/>
                  </a:solidFill>
                </a:rPr>
                <a:t>Oscillations</a:t>
              </a:r>
            </a:p>
          </p:txBody>
        </p:sp>
        <p:sp>
          <p:nvSpPr>
            <p:cNvPr id="30748" name="Text Box 11">
              <a:extLst>
                <a:ext uri="{FF2B5EF4-FFF2-40B4-BE49-F238E27FC236}">
                  <a16:creationId xmlns:a16="http://schemas.microsoft.com/office/drawing/2014/main" id="{291EB523-C042-B24E-B108-5DCB1F980093}"/>
                </a:ext>
              </a:extLst>
            </p:cNvPr>
            <p:cNvSpPr txBox="1">
              <a:spLocks noChangeArrowheads="1"/>
            </p:cNvSpPr>
            <p:nvPr/>
          </p:nvSpPr>
          <p:spPr bwMode="auto">
            <a:xfrm>
              <a:off x="2625725" y="2614084"/>
              <a:ext cx="901700" cy="549275"/>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000" b="1">
                  <a:solidFill>
                    <a:srgbClr val="99CC00"/>
                  </a:solidFill>
                </a:rPr>
                <a:t>Beam ions hit end plate</a:t>
              </a:r>
            </a:p>
          </p:txBody>
        </p:sp>
        <p:sp>
          <p:nvSpPr>
            <p:cNvPr id="30749" name="Line 12">
              <a:extLst>
                <a:ext uri="{FF2B5EF4-FFF2-40B4-BE49-F238E27FC236}">
                  <a16:creationId xmlns:a16="http://schemas.microsoft.com/office/drawing/2014/main" id="{01F002D4-DF7B-C646-9D98-95B1E9C6AC0F}"/>
                </a:ext>
              </a:extLst>
            </p:cNvPr>
            <p:cNvSpPr>
              <a:spLocks noChangeShapeType="1"/>
            </p:cNvSpPr>
            <p:nvPr/>
          </p:nvSpPr>
          <p:spPr bwMode="auto">
            <a:xfrm flipH="1" flipV="1">
              <a:off x="3479798" y="3107267"/>
              <a:ext cx="400051" cy="648758"/>
            </a:xfrm>
            <a:prstGeom prst="line">
              <a:avLst/>
            </a:prstGeom>
            <a:noFill/>
            <a:ln w="19050">
              <a:solidFill>
                <a:srgbClr val="99CC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0" name="Line 14">
              <a:extLst>
                <a:ext uri="{FF2B5EF4-FFF2-40B4-BE49-F238E27FC236}">
                  <a16:creationId xmlns:a16="http://schemas.microsoft.com/office/drawing/2014/main" id="{37CFBE94-1253-834C-A196-46FB86635056}"/>
                </a:ext>
              </a:extLst>
            </p:cNvPr>
            <p:cNvSpPr>
              <a:spLocks noChangeShapeType="1"/>
            </p:cNvSpPr>
            <p:nvPr/>
          </p:nvSpPr>
          <p:spPr bwMode="auto">
            <a:xfrm flipV="1">
              <a:off x="2160588" y="1527175"/>
              <a:ext cx="1408112" cy="1346200"/>
            </a:xfrm>
            <a:prstGeom prst="line">
              <a:avLst/>
            </a:prstGeom>
            <a:noFill/>
            <a:ln w="19050">
              <a:solidFill>
                <a:schemeClr val="hlink"/>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0751" name="Picture 15">
              <a:extLst>
                <a:ext uri="{FF2B5EF4-FFF2-40B4-BE49-F238E27FC236}">
                  <a16:creationId xmlns:a16="http://schemas.microsoft.com/office/drawing/2014/main" id="{2060C042-E263-A045-A4F7-77D8EA1354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5454" t="46471" b="43648"/>
            <a:stretch>
              <a:fillRect/>
            </a:stretch>
          </p:blipFill>
          <p:spPr bwMode="auto">
            <a:xfrm>
              <a:off x="-20638" y="882650"/>
              <a:ext cx="443388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52" name="Group 16">
              <a:extLst>
                <a:ext uri="{FF2B5EF4-FFF2-40B4-BE49-F238E27FC236}">
                  <a16:creationId xmlns:a16="http://schemas.microsoft.com/office/drawing/2014/main" id="{AA10732F-BD91-4740-A1C5-4B0BDDC629EE}"/>
                </a:ext>
              </a:extLst>
            </p:cNvPr>
            <p:cNvGrpSpPr>
              <a:grpSpLocks/>
            </p:cNvGrpSpPr>
            <p:nvPr/>
          </p:nvGrpSpPr>
          <p:grpSpPr bwMode="auto">
            <a:xfrm>
              <a:off x="788988" y="1276350"/>
              <a:ext cx="2471737" cy="366713"/>
              <a:chOff x="3184" y="425"/>
              <a:chExt cx="1557" cy="231"/>
            </a:xfrm>
          </p:grpSpPr>
          <p:sp>
            <p:nvSpPr>
              <p:cNvPr id="30789" name="Text Box 17">
                <a:extLst>
                  <a:ext uri="{FF2B5EF4-FFF2-40B4-BE49-F238E27FC236}">
                    <a16:creationId xmlns:a16="http://schemas.microsoft.com/office/drawing/2014/main" id="{89884552-AA82-A647-94C9-7CC144581922}"/>
                  </a:ext>
                </a:extLst>
              </p:cNvPr>
              <p:cNvSpPr txBox="1">
                <a:spLocks noChangeArrowheads="1"/>
              </p:cNvSpPr>
              <p:nvPr/>
            </p:nvSpPr>
            <p:spPr bwMode="auto">
              <a:xfrm>
                <a:off x="3184" y="425"/>
                <a:ext cx="33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DC54AD"/>
                    </a:solidFill>
                    <a:latin typeface="Helvetica" pitchFamily="2" charset="0"/>
                  </a:rPr>
                  <a:t>(a)</a:t>
                </a:r>
                <a:endParaRPr lang="en-US" altLang="en-US">
                  <a:latin typeface="Helvetica" pitchFamily="2" charset="0"/>
                </a:endParaRPr>
              </a:p>
            </p:txBody>
          </p:sp>
          <p:sp>
            <p:nvSpPr>
              <p:cNvPr id="30790" name="Text Box 18">
                <a:extLst>
                  <a:ext uri="{FF2B5EF4-FFF2-40B4-BE49-F238E27FC236}">
                    <a16:creationId xmlns:a16="http://schemas.microsoft.com/office/drawing/2014/main" id="{6D9A5411-B3CB-4B4A-A44E-2D58CE684A64}"/>
                  </a:ext>
                </a:extLst>
              </p:cNvPr>
              <p:cNvSpPr txBox="1">
                <a:spLocks noChangeArrowheads="1"/>
              </p:cNvSpPr>
              <p:nvPr/>
            </p:nvSpPr>
            <p:spPr bwMode="auto">
              <a:xfrm>
                <a:off x="3824" y="425"/>
                <a:ext cx="3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chemeClr val="accent2"/>
                    </a:solidFill>
                    <a:latin typeface="Helvetica" pitchFamily="2" charset="0"/>
                  </a:rPr>
                  <a:t>(b)</a:t>
                </a:r>
                <a:endParaRPr lang="en-US" altLang="en-US" sz="1800">
                  <a:solidFill>
                    <a:srgbClr val="DC54AD"/>
                  </a:solidFill>
                  <a:latin typeface="Helvetica" pitchFamily="2" charset="0"/>
                </a:endParaRPr>
              </a:p>
            </p:txBody>
          </p:sp>
          <p:sp>
            <p:nvSpPr>
              <p:cNvPr id="30791" name="Text Box 19">
                <a:extLst>
                  <a:ext uri="{FF2B5EF4-FFF2-40B4-BE49-F238E27FC236}">
                    <a16:creationId xmlns:a16="http://schemas.microsoft.com/office/drawing/2014/main" id="{941CB71F-22C7-D044-B30C-31F39034E893}"/>
                  </a:ext>
                </a:extLst>
              </p:cNvPr>
              <p:cNvSpPr txBox="1">
                <a:spLocks noChangeArrowheads="1"/>
              </p:cNvSpPr>
              <p:nvPr/>
            </p:nvSpPr>
            <p:spPr bwMode="auto">
              <a:xfrm>
                <a:off x="4449" y="425"/>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dirty="0">
                    <a:solidFill>
                      <a:srgbClr val="FF9300"/>
                    </a:solidFill>
                    <a:latin typeface="Helvetica" pitchFamily="2" charset="0"/>
                  </a:rPr>
                  <a:t>(c)</a:t>
                </a:r>
                <a:endParaRPr lang="en-US" altLang="en-US" sz="1800" dirty="0">
                  <a:solidFill>
                    <a:srgbClr val="FF9300"/>
                  </a:solidFill>
                  <a:latin typeface="Helvetica" pitchFamily="2" charset="0"/>
                </a:endParaRPr>
              </a:p>
            </p:txBody>
          </p:sp>
        </p:grpSp>
        <p:grpSp>
          <p:nvGrpSpPr>
            <p:cNvPr id="30753" name="Group 20">
              <a:extLst>
                <a:ext uri="{FF2B5EF4-FFF2-40B4-BE49-F238E27FC236}">
                  <a16:creationId xmlns:a16="http://schemas.microsoft.com/office/drawing/2014/main" id="{C9E0009D-CD9D-4B49-BF09-6A5DF99ED100}"/>
                </a:ext>
              </a:extLst>
            </p:cNvPr>
            <p:cNvGrpSpPr>
              <a:grpSpLocks/>
            </p:cNvGrpSpPr>
            <p:nvPr/>
          </p:nvGrpSpPr>
          <p:grpSpPr bwMode="auto">
            <a:xfrm>
              <a:off x="4065588" y="952500"/>
              <a:ext cx="233362" cy="292100"/>
              <a:chOff x="5462" y="2000"/>
              <a:chExt cx="197" cy="361"/>
            </a:xfrm>
          </p:grpSpPr>
          <p:sp>
            <p:nvSpPr>
              <p:cNvPr id="30787" name="Line 21">
                <a:extLst>
                  <a:ext uri="{FF2B5EF4-FFF2-40B4-BE49-F238E27FC236}">
                    <a16:creationId xmlns:a16="http://schemas.microsoft.com/office/drawing/2014/main" id="{76A3CD0C-504D-2047-A2D5-1557CD3CF0C9}"/>
                  </a:ext>
                </a:extLst>
              </p:cNvPr>
              <p:cNvSpPr>
                <a:spLocks noChangeShapeType="1"/>
              </p:cNvSpPr>
              <p:nvPr/>
            </p:nvSpPr>
            <p:spPr bwMode="auto">
              <a:xfrm rot="5400000" flipV="1">
                <a:off x="5556" y="1906"/>
                <a:ext cx="0" cy="187"/>
              </a:xfrm>
              <a:prstGeom prst="line">
                <a:avLst/>
              </a:prstGeom>
              <a:noFill/>
              <a:ln w="7620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88" name="Line 22">
                <a:extLst>
                  <a:ext uri="{FF2B5EF4-FFF2-40B4-BE49-F238E27FC236}">
                    <a16:creationId xmlns:a16="http://schemas.microsoft.com/office/drawing/2014/main" id="{FBFAB9EB-960A-534F-9FE2-3EF2A174EFC8}"/>
                  </a:ext>
                </a:extLst>
              </p:cNvPr>
              <p:cNvSpPr>
                <a:spLocks noChangeShapeType="1"/>
              </p:cNvSpPr>
              <p:nvPr/>
            </p:nvSpPr>
            <p:spPr bwMode="auto">
              <a:xfrm rot="-5400000">
                <a:off x="5563" y="2265"/>
                <a:ext cx="0" cy="192"/>
              </a:xfrm>
              <a:prstGeom prst="line">
                <a:avLst/>
              </a:prstGeom>
              <a:noFill/>
              <a:ln w="7620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0754" name="Group 23">
              <a:extLst>
                <a:ext uri="{FF2B5EF4-FFF2-40B4-BE49-F238E27FC236}">
                  <a16:creationId xmlns:a16="http://schemas.microsoft.com/office/drawing/2014/main" id="{76DFD816-F264-464F-BDCB-39954333A080}"/>
                </a:ext>
              </a:extLst>
            </p:cNvPr>
            <p:cNvGrpSpPr>
              <a:grpSpLocks/>
            </p:cNvGrpSpPr>
            <p:nvPr/>
          </p:nvGrpSpPr>
          <p:grpSpPr bwMode="auto">
            <a:xfrm>
              <a:off x="1022350" y="854075"/>
              <a:ext cx="1588" cy="506413"/>
              <a:chOff x="2604" y="635"/>
              <a:chExt cx="1" cy="319"/>
            </a:xfrm>
          </p:grpSpPr>
          <p:sp>
            <p:nvSpPr>
              <p:cNvPr id="30785" name="Line 24">
                <a:extLst>
                  <a:ext uri="{FF2B5EF4-FFF2-40B4-BE49-F238E27FC236}">
                    <a16:creationId xmlns:a16="http://schemas.microsoft.com/office/drawing/2014/main" id="{02E82A56-8557-8B4D-B269-FF1998D5FB53}"/>
                  </a:ext>
                </a:extLst>
              </p:cNvPr>
              <p:cNvSpPr>
                <a:spLocks noChangeShapeType="1"/>
              </p:cNvSpPr>
              <p:nvPr/>
            </p:nvSpPr>
            <p:spPr bwMode="auto">
              <a:xfrm>
                <a:off x="2605" y="635"/>
                <a:ext cx="0" cy="99"/>
              </a:xfrm>
              <a:prstGeom prst="line">
                <a:avLst/>
              </a:prstGeom>
              <a:noFill/>
              <a:ln w="76200">
                <a:solidFill>
                  <a:srgbClr val="ED181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86" name="Line 25">
                <a:extLst>
                  <a:ext uri="{FF2B5EF4-FFF2-40B4-BE49-F238E27FC236}">
                    <a16:creationId xmlns:a16="http://schemas.microsoft.com/office/drawing/2014/main" id="{589527C3-69D7-CD4C-AC7F-B2DF1A2A86AF}"/>
                  </a:ext>
                </a:extLst>
              </p:cNvPr>
              <p:cNvSpPr>
                <a:spLocks noChangeShapeType="1"/>
              </p:cNvSpPr>
              <p:nvPr/>
            </p:nvSpPr>
            <p:spPr bwMode="auto">
              <a:xfrm>
                <a:off x="2604" y="856"/>
                <a:ext cx="0" cy="98"/>
              </a:xfrm>
              <a:prstGeom prst="line">
                <a:avLst/>
              </a:prstGeom>
              <a:noFill/>
              <a:ln w="76200">
                <a:solidFill>
                  <a:srgbClr val="ED181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0755" name="Group 26">
              <a:extLst>
                <a:ext uri="{FF2B5EF4-FFF2-40B4-BE49-F238E27FC236}">
                  <a16:creationId xmlns:a16="http://schemas.microsoft.com/office/drawing/2014/main" id="{4730DAEA-6B5A-3F4B-8664-904DC31CF9B9}"/>
                </a:ext>
              </a:extLst>
            </p:cNvPr>
            <p:cNvGrpSpPr>
              <a:grpSpLocks/>
            </p:cNvGrpSpPr>
            <p:nvPr/>
          </p:nvGrpSpPr>
          <p:grpSpPr bwMode="auto">
            <a:xfrm>
              <a:off x="2032000" y="841375"/>
              <a:ext cx="0" cy="501650"/>
              <a:chOff x="3446" y="642"/>
              <a:chExt cx="0" cy="316"/>
            </a:xfrm>
          </p:grpSpPr>
          <p:sp>
            <p:nvSpPr>
              <p:cNvPr id="30783" name="Line 27">
                <a:extLst>
                  <a:ext uri="{FF2B5EF4-FFF2-40B4-BE49-F238E27FC236}">
                    <a16:creationId xmlns:a16="http://schemas.microsoft.com/office/drawing/2014/main" id="{97F9B2BF-78AF-EF42-9DBA-7C25C5A9632F}"/>
                  </a:ext>
                </a:extLst>
              </p:cNvPr>
              <p:cNvSpPr>
                <a:spLocks noChangeShapeType="1"/>
              </p:cNvSpPr>
              <p:nvPr/>
            </p:nvSpPr>
            <p:spPr bwMode="auto">
              <a:xfrm>
                <a:off x="3446" y="642"/>
                <a:ext cx="0" cy="98"/>
              </a:xfrm>
              <a:prstGeom prst="line">
                <a:avLst/>
              </a:prstGeom>
              <a:noFill/>
              <a:ln w="76200">
                <a:solidFill>
                  <a:srgbClr val="ED181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84" name="Line 28">
                <a:extLst>
                  <a:ext uri="{FF2B5EF4-FFF2-40B4-BE49-F238E27FC236}">
                    <a16:creationId xmlns:a16="http://schemas.microsoft.com/office/drawing/2014/main" id="{51237B82-6172-9843-916E-931D8458F678}"/>
                  </a:ext>
                </a:extLst>
              </p:cNvPr>
              <p:cNvSpPr>
                <a:spLocks noChangeShapeType="1"/>
              </p:cNvSpPr>
              <p:nvPr/>
            </p:nvSpPr>
            <p:spPr bwMode="auto">
              <a:xfrm>
                <a:off x="3446" y="860"/>
                <a:ext cx="0" cy="98"/>
              </a:xfrm>
              <a:prstGeom prst="line">
                <a:avLst/>
              </a:prstGeom>
              <a:noFill/>
              <a:ln w="76200">
                <a:solidFill>
                  <a:srgbClr val="ED181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0756" name="Group 29">
              <a:extLst>
                <a:ext uri="{FF2B5EF4-FFF2-40B4-BE49-F238E27FC236}">
                  <a16:creationId xmlns:a16="http://schemas.microsoft.com/office/drawing/2014/main" id="{0346AF09-D0D5-204E-A44A-4D901C9C3B74}"/>
                </a:ext>
              </a:extLst>
            </p:cNvPr>
            <p:cNvGrpSpPr>
              <a:grpSpLocks/>
            </p:cNvGrpSpPr>
            <p:nvPr/>
          </p:nvGrpSpPr>
          <p:grpSpPr bwMode="auto">
            <a:xfrm>
              <a:off x="3032125" y="842963"/>
              <a:ext cx="0" cy="501650"/>
              <a:chOff x="4302" y="642"/>
              <a:chExt cx="0" cy="316"/>
            </a:xfrm>
          </p:grpSpPr>
          <p:sp>
            <p:nvSpPr>
              <p:cNvPr id="30781" name="Line 30">
                <a:extLst>
                  <a:ext uri="{FF2B5EF4-FFF2-40B4-BE49-F238E27FC236}">
                    <a16:creationId xmlns:a16="http://schemas.microsoft.com/office/drawing/2014/main" id="{DA9860CE-8FB7-AF44-B0D6-BF6B966E3E08}"/>
                  </a:ext>
                </a:extLst>
              </p:cNvPr>
              <p:cNvSpPr>
                <a:spLocks noChangeShapeType="1"/>
              </p:cNvSpPr>
              <p:nvPr/>
            </p:nvSpPr>
            <p:spPr bwMode="auto">
              <a:xfrm>
                <a:off x="4302" y="642"/>
                <a:ext cx="0" cy="99"/>
              </a:xfrm>
              <a:prstGeom prst="line">
                <a:avLst/>
              </a:prstGeom>
              <a:noFill/>
              <a:ln w="76200">
                <a:solidFill>
                  <a:srgbClr val="ED181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82" name="Line 31">
                <a:extLst>
                  <a:ext uri="{FF2B5EF4-FFF2-40B4-BE49-F238E27FC236}">
                    <a16:creationId xmlns:a16="http://schemas.microsoft.com/office/drawing/2014/main" id="{B3B3AA96-4935-E34B-92FE-95E2B6A60502}"/>
                  </a:ext>
                </a:extLst>
              </p:cNvPr>
              <p:cNvSpPr>
                <a:spLocks noChangeShapeType="1"/>
              </p:cNvSpPr>
              <p:nvPr/>
            </p:nvSpPr>
            <p:spPr bwMode="auto">
              <a:xfrm>
                <a:off x="4302" y="860"/>
                <a:ext cx="0" cy="98"/>
              </a:xfrm>
              <a:prstGeom prst="line">
                <a:avLst/>
              </a:prstGeom>
              <a:noFill/>
              <a:ln w="76200">
                <a:solidFill>
                  <a:srgbClr val="ED181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0757" name="Text Box 32">
              <a:extLst>
                <a:ext uri="{FF2B5EF4-FFF2-40B4-BE49-F238E27FC236}">
                  <a16:creationId xmlns:a16="http://schemas.microsoft.com/office/drawing/2014/main" id="{E61BCED6-B8F8-C24D-A606-61175CDA3784}"/>
                </a:ext>
              </a:extLst>
            </p:cNvPr>
            <p:cNvSpPr txBox="1">
              <a:spLocks noChangeArrowheads="1"/>
            </p:cNvSpPr>
            <p:nvPr/>
          </p:nvSpPr>
          <p:spPr bwMode="auto">
            <a:xfrm>
              <a:off x="1022350" y="6556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pitchFamily="2" charset="0"/>
              </a:endParaRPr>
            </a:p>
          </p:txBody>
        </p:sp>
        <p:sp>
          <p:nvSpPr>
            <p:cNvPr id="30758" name="Text Box 33">
              <a:extLst>
                <a:ext uri="{FF2B5EF4-FFF2-40B4-BE49-F238E27FC236}">
                  <a16:creationId xmlns:a16="http://schemas.microsoft.com/office/drawing/2014/main" id="{087C7A3D-FFC1-684B-AFEB-381E43DFE943}"/>
                </a:ext>
              </a:extLst>
            </p:cNvPr>
            <p:cNvSpPr txBox="1">
              <a:spLocks noChangeArrowheads="1"/>
            </p:cNvSpPr>
            <p:nvPr/>
          </p:nvSpPr>
          <p:spPr bwMode="auto">
            <a:xfrm>
              <a:off x="2432050" y="603250"/>
              <a:ext cx="360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pitchFamily="2" charset="0"/>
              </a:endParaRPr>
            </a:p>
          </p:txBody>
        </p:sp>
        <p:grpSp>
          <p:nvGrpSpPr>
            <p:cNvPr id="30759" name="Group 34">
              <a:extLst>
                <a:ext uri="{FF2B5EF4-FFF2-40B4-BE49-F238E27FC236}">
                  <a16:creationId xmlns:a16="http://schemas.microsoft.com/office/drawing/2014/main" id="{631EAC8F-0873-744E-B5F7-B7589A81E47F}"/>
                </a:ext>
              </a:extLst>
            </p:cNvPr>
            <p:cNvGrpSpPr>
              <a:grpSpLocks/>
            </p:cNvGrpSpPr>
            <p:nvPr/>
          </p:nvGrpSpPr>
          <p:grpSpPr bwMode="auto">
            <a:xfrm>
              <a:off x="3302000" y="1016000"/>
              <a:ext cx="465138" cy="166688"/>
              <a:chOff x="5045" y="854"/>
              <a:chExt cx="185" cy="66"/>
            </a:xfrm>
          </p:grpSpPr>
          <p:sp>
            <p:nvSpPr>
              <p:cNvPr id="30779" name="Line 35">
                <a:extLst>
                  <a:ext uri="{FF2B5EF4-FFF2-40B4-BE49-F238E27FC236}">
                    <a16:creationId xmlns:a16="http://schemas.microsoft.com/office/drawing/2014/main" id="{317CE6C1-A0DE-D04B-BE76-8E5FECA85610}"/>
                  </a:ext>
                </a:extLst>
              </p:cNvPr>
              <p:cNvSpPr>
                <a:spLocks noChangeShapeType="1"/>
              </p:cNvSpPr>
              <p:nvPr/>
            </p:nvSpPr>
            <p:spPr bwMode="auto">
              <a:xfrm>
                <a:off x="5045" y="854"/>
                <a:ext cx="185" cy="0"/>
              </a:xfrm>
              <a:prstGeom prst="line">
                <a:avLst/>
              </a:prstGeom>
              <a:noFill/>
              <a:ln w="19050">
                <a:solidFill>
                  <a:srgbClr val="00279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80" name="Line 36">
                <a:extLst>
                  <a:ext uri="{FF2B5EF4-FFF2-40B4-BE49-F238E27FC236}">
                    <a16:creationId xmlns:a16="http://schemas.microsoft.com/office/drawing/2014/main" id="{D8AFC666-DE0A-D540-AF2B-A72722D31A48}"/>
                  </a:ext>
                </a:extLst>
              </p:cNvPr>
              <p:cNvSpPr>
                <a:spLocks noChangeShapeType="1"/>
              </p:cNvSpPr>
              <p:nvPr/>
            </p:nvSpPr>
            <p:spPr bwMode="auto">
              <a:xfrm>
                <a:off x="5045" y="920"/>
                <a:ext cx="185" cy="0"/>
              </a:xfrm>
              <a:prstGeom prst="line">
                <a:avLst/>
              </a:prstGeom>
              <a:noFill/>
              <a:ln w="19050">
                <a:solidFill>
                  <a:srgbClr val="00279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0760" name="Line 37">
              <a:extLst>
                <a:ext uri="{FF2B5EF4-FFF2-40B4-BE49-F238E27FC236}">
                  <a16:creationId xmlns:a16="http://schemas.microsoft.com/office/drawing/2014/main" id="{5350FE1E-4D48-7C43-8B61-F087F798FC19}"/>
                </a:ext>
              </a:extLst>
            </p:cNvPr>
            <p:cNvSpPr>
              <a:spLocks noChangeShapeType="1"/>
            </p:cNvSpPr>
            <p:nvPr/>
          </p:nvSpPr>
          <p:spPr bwMode="auto">
            <a:xfrm>
              <a:off x="4365625" y="885825"/>
              <a:ext cx="0" cy="4191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61" name="Line 38">
              <a:extLst>
                <a:ext uri="{FF2B5EF4-FFF2-40B4-BE49-F238E27FC236}">
                  <a16:creationId xmlns:a16="http://schemas.microsoft.com/office/drawing/2014/main" id="{3A5A2F9B-8195-2742-91AC-335B81C02E4E}"/>
                </a:ext>
              </a:extLst>
            </p:cNvPr>
            <p:cNvSpPr>
              <a:spLocks noChangeShapeType="1"/>
            </p:cNvSpPr>
            <p:nvPr/>
          </p:nvSpPr>
          <p:spPr bwMode="auto">
            <a:xfrm>
              <a:off x="865188" y="1098550"/>
              <a:ext cx="3492500" cy="0"/>
            </a:xfrm>
            <a:prstGeom prst="line">
              <a:avLst/>
            </a:prstGeom>
            <a:noFill/>
            <a:ln w="101600">
              <a:solidFill>
                <a:srgbClr val="0000CC"/>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62" name="Text Box 39">
              <a:extLst>
                <a:ext uri="{FF2B5EF4-FFF2-40B4-BE49-F238E27FC236}">
                  <a16:creationId xmlns:a16="http://schemas.microsoft.com/office/drawing/2014/main" id="{1F8F8550-1518-FE44-8701-DED78887F34C}"/>
                </a:ext>
              </a:extLst>
            </p:cNvPr>
            <p:cNvSpPr txBox="1">
              <a:spLocks noChangeArrowheads="1"/>
            </p:cNvSpPr>
            <p:nvPr/>
          </p:nvSpPr>
          <p:spPr bwMode="auto">
            <a:xfrm>
              <a:off x="4398963" y="923925"/>
              <a:ext cx="361950" cy="366713"/>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FFFF00"/>
                  </a:solidFill>
                  <a:latin typeface="Helvetica" pitchFamily="2" charset="0"/>
                </a:rPr>
                <a:t>e</a:t>
              </a:r>
              <a:r>
                <a:rPr lang="en-US" altLang="en-US" sz="1800" b="1" baseline="30000">
                  <a:solidFill>
                    <a:srgbClr val="FFFF00"/>
                  </a:solidFill>
                  <a:latin typeface="Helvetica" pitchFamily="2" charset="0"/>
                </a:rPr>
                <a:t>-</a:t>
              </a:r>
              <a:endParaRPr lang="en-US" altLang="en-US" sz="1800" b="1">
                <a:solidFill>
                  <a:srgbClr val="FFFF00"/>
                </a:solidFill>
                <a:latin typeface="Helvetica" pitchFamily="2" charset="0"/>
              </a:endParaRPr>
            </a:p>
          </p:txBody>
        </p:sp>
        <p:sp>
          <p:nvSpPr>
            <p:cNvPr id="30763" name="Text Box 40">
              <a:extLst>
                <a:ext uri="{FF2B5EF4-FFF2-40B4-BE49-F238E27FC236}">
                  <a16:creationId xmlns:a16="http://schemas.microsoft.com/office/drawing/2014/main" id="{C8233CCD-9A90-F54E-8F9F-C33BBC877DE9}"/>
                </a:ext>
              </a:extLst>
            </p:cNvPr>
            <p:cNvSpPr txBox="1">
              <a:spLocks noChangeArrowheads="1"/>
            </p:cNvSpPr>
            <p:nvPr/>
          </p:nvSpPr>
          <p:spPr bwMode="auto">
            <a:xfrm>
              <a:off x="852488" y="596900"/>
              <a:ext cx="3498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a:t>0V               0V           0V/+9kV              0V</a:t>
              </a:r>
            </a:p>
          </p:txBody>
        </p:sp>
        <p:sp>
          <p:nvSpPr>
            <p:cNvPr id="30764" name="Text Box 41">
              <a:extLst>
                <a:ext uri="{FF2B5EF4-FFF2-40B4-BE49-F238E27FC236}">
                  <a16:creationId xmlns:a16="http://schemas.microsoft.com/office/drawing/2014/main" id="{C22BC3D8-32F8-8C4D-AD4B-6B752A4C1DE6}"/>
                </a:ext>
              </a:extLst>
            </p:cNvPr>
            <p:cNvSpPr txBox="1">
              <a:spLocks noChangeArrowheads="1"/>
            </p:cNvSpPr>
            <p:nvPr/>
          </p:nvSpPr>
          <p:spPr bwMode="auto">
            <a:xfrm>
              <a:off x="3290888" y="1249363"/>
              <a:ext cx="488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chemeClr val="hlink"/>
                  </a:solidFill>
                  <a:latin typeface="Helvetica" pitchFamily="2" charset="0"/>
                </a:rPr>
                <a:t>Q4</a:t>
              </a:r>
              <a:endParaRPr lang="en-US" altLang="en-US" sz="1800">
                <a:solidFill>
                  <a:schemeClr val="hlink"/>
                </a:solidFill>
                <a:latin typeface="Helvetica" pitchFamily="2" charset="0"/>
              </a:endParaRPr>
            </a:p>
          </p:txBody>
        </p:sp>
        <p:sp>
          <p:nvSpPr>
            <p:cNvPr id="30765" name="Line 42">
              <a:extLst>
                <a:ext uri="{FF2B5EF4-FFF2-40B4-BE49-F238E27FC236}">
                  <a16:creationId xmlns:a16="http://schemas.microsoft.com/office/drawing/2014/main" id="{6B62368B-1266-2E4D-B2E6-F9E43D702AED}"/>
                </a:ext>
              </a:extLst>
            </p:cNvPr>
            <p:cNvSpPr>
              <a:spLocks noChangeShapeType="1"/>
            </p:cNvSpPr>
            <p:nvPr/>
          </p:nvSpPr>
          <p:spPr bwMode="auto">
            <a:xfrm flipH="1" flipV="1">
              <a:off x="2573338" y="1093788"/>
              <a:ext cx="1776412" cy="0"/>
            </a:xfrm>
            <a:prstGeom prst="line">
              <a:avLst/>
            </a:prstGeom>
            <a:noFill/>
            <a:ln w="28575">
              <a:solidFill>
                <a:srgbClr val="FFFF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0766" name="Text Box 43">
              <a:extLst>
                <a:ext uri="{FF2B5EF4-FFF2-40B4-BE49-F238E27FC236}">
                  <a16:creationId xmlns:a16="http://schemas.microsoft.com/office/drawing/2014/main" id="{EC667CCB-0047-0041-9D2E-07A495ACDDC9}"/>
                </a:ext>
              </a:extLst>
            </p:cNvPr>
            <p:cNvSpPr txBox="1">
              <a:spLocks noChangeArrowheads="1"/>
            </p:cNvSpPr>
            <p:nvPr/>
          </p:nvSpPr>
          <p:spPr bwMode="auto">
            <a:xfrm>
              <a:off x="2266950" y="1249363"/>
              <a:ext cx="488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chemeClr val="hlink"/>
                  </a:solidFill>
                  <a:latin typeface="Helvetica" pitchFamily="2" charset="0"/>
                </a:rPr>
                <a:t>Q3</a:t>
              </a:r>
              <a:endParaRPr lang="en-US" altLang="en-US" sz="1800">
                <a:solidFill>
                  <a:schemeClr val="hlink"/>
                </a:solidFill>
                <a:latin typeface="Helvetica" pitchFamily="2" charset="0"/>
              </a:endParaRPr>
            </a:p>
          </p:txBody>
        </p:sp>
        <p:sp>
          <p:nvSpPr>
            <p:cNvPr id="30767" name="Text Box 44">
              <a:extLst>
                <a:ext uri="{FF2B5EF4-FFF2-40B4-BE49-F238E27FC236}">
                  <a16:creationId xmlns:a16="http://schemas.microsoft.com/office/drawing/2014/main" id="{7357308C-EED2-154C-A286-A33EBBF3C6CB}"/>
                </a:ext>
              </a:extLst>
            </p:cNvPr>
            <p:cNvSpPr txBox="1">
              <a:spLocks noChangeArrowheads="1"/>
            </p:cNvSpPr>
            <p:nvPr/>
          </p:nvSpPr>
          <p:spPr bwMode="auto">
            <a:xfrm>
              <a:off x="1243013" y="1249363"/>
              <a:ext cx="488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chemeClr val="hlink"/>
                  </a:solidFill>
                  <a:latin typeface="Helvetica" pitchFamily="2" charset="0"/>
                </a:rPr>
                <a:t>Q2</a:t>
              </a:r>
              <a:endParaRPr lang="en-US" altLang="en-US" sz="1800">
                <a:solidFill>
                  <a:schemeClr val="hlink"/>
                </a:solidFill>
                <a:latin typeface="Helvetica" pitchFamily="2" charset="0"/>
              </a:endParaRPr>
            </a:p>
          </p:txBody>
        </p:sp>
        <p:sp>
          <p:nvSpPr>
            <p:cNvPr id="30768" name="Text Box 45">
              <a:extLst>
                <a:ext uri="{FF2B5EF4-FFF2-40B4-BE49-F238E27FC236}">
                  <a16:creationId xmlns:a16="http://schemas.microsoft.com/office/drawing/2014/main" id="{7EAEF6C8-3CC6-C046-81F0-ADFE1120FD49}"/>
                </a:ext>
              </a:extLst>
            </p:cNvPr>
            <p:cNvSpPr txBox="1">
              <a:spLocks noChangeArrowheads="1"/>
            </p:cNvSpPr>
            <p:nvPr/>
          </p:nvSpPr>
          <p:spPr bwMode="auto">
            <a:xfrm>
              <a:off x="257175" y="1249363"/>
              <a:ext cx="488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chemeClr val="hlink"/>
                  </a:solidFill>
                  <a:latin typeface="Helvetica" pitchFamily="2" charset="0"/>
                </a:rPr>
                <a:t>Q1</a:t>
              </a:r>
              <a:endParaRPr lang="en-US" altLang="en-US" sz="1800">
                <a:solidFill>
                  <a:schemeClr val="hlink"/>
                </a:solidFill>
                <a:latin typeface="Helvetica" pitchFamily="2" charset="0"/>
              </a:endParaRPr>
            </a:p>
          </p:txBody>
        </p:sp>
        <p:sp>
          <p:nvSpPr>
            <p:cNvPr id="30769" name="Rectangle 46">
              <a:extLst>
                <a:ext uri="{FF2B5EF4-FFF2-40B4-BE49-F238E27FC236}">
                  <a16:creationId xmlns:a16="http://schemas.microsoft.com/office/drawing/2014/main" id="{618AD683-39D2-C244-B008-2DC9743E70FC}"/>
                </a:ext>
              </a:extLst>
            </p:cNvPr>
            <p:cNvSpPr>
              <a:spLocks noChangeArrowheads="1"/>
            </p:cNvSpPr>
            <p:nvPr/>
          </p:nvSpPr>
          <p:spPr bwMode="auto">
            <a:xfrm>
              <a:off x="-26988" y="1022350"/>
              <a:ext cx="952501" cy="163513"/>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0770" name="Text Box 47">
              <a:extLst>
                <a:ext uri="{FF2B5EF4-FFF2-40B4-BE49-F238E27FC236}">
                  <a16:creationId xmlns:a16="http://schemas.microsoft.com/office/drawing/2014/main" id="{8590A8D8-F1C0-0A4C-BABE-E4DBE31BA45D}"/>
                </a:ext>
              </a:extLst>
            </p:cNvPr>
            <p:cNvSpPr txBox="1">
              <a:spLocks noChangeArrowheads="1"/>
            </p:cNvSpPr>
            <p:nvPr/>
          </p:nvSpPr>
          <p:spPr bwMode="auto">
            <a:xfrm>
              <a:off x="-90488" y="941388"/>
              <a:ext cx="1081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600" b="1" i="1">
                  <a:solidFill>
                    <a:srgbClr val="0000CC"/>
                  </a:solidFill>
                  <a:latin typeface="Times" pitchFamily="2" charset="0"/>
                </a:rPr>
                <a:t>200mA K</a:t>
              </a:r>
              <a:r>
                <a:rPr lang="en-US" altLang="en-US" sz="1600" b="1" i="1" baseline="30000">
                  <a:solidFill>
                    <a:srgbClr val="0000CC"/>
                  </a:solidFill>
                  <a:latin typeface="Times" pitchFamily="2" charset="0"/>
                </a:rPr>
                <a:t>+</a:t>
              </a:r>
              <a:endParaRPr lang="en-US" altLang="en-US" sz="1600">
                <a:solidFill>
                  <a:srgbClr val="0000CC"/>
                </a:solidFill>
                <a:latin typeface="Times" pitchFamily="2" charset="0"/>
              </a:endParaRPr>
            </a:p>
          </p:txBody>
        </p:sp>
        <p:sp>
          <p:nvSpPr>
            <p:cNvPr id="30771" name="Line 48">
              <a:extLst>
                <a:ext uri="{FF2B5EF4-FFF2-40B4-BE49-F238E27FC236}">
                  <a16:creationId xmlns:a16="http://schemas.microsoft.com/office/drawing/2014/main" id="{0A0E6882-BF35-7346-A538-E53A2FC26FCF}"/>
                </a:ext>
              </a:extLst>
            </p:cNvPr>
            <p:cNvSpPr>
              <a:spLocks noChangeShapeType="1"/>
            </p:cNvSpPr>
            <p:nvPr/>
          </p:nvSpPr>
          <p:spPr bwMode="auto">
            <a:xfrm>
              <a:off x="1201738" y="3213100"/>
              <a:ext cx="2716212" cy="550863"/>
            </a:xfrm>
            <a:prstGeom prst="line">
              <a:avLst/>
            </a:prstGeom>
            <a:noFill/>
            <a:ln w="28575">
              <a:solidFill>
                <a:srgbClr val="00BF0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72" name="Line 49">
              <a:extLst>
                <a:ext uri="{FF2B5EF4-FFF2-40B4-BE49-F238E27FC236}">
                  <a16:creationId xmlns:a16="http://schemas.microsoft.com/office/drawing/2014/main" id="{FFC5BAB8-2498-7D40-88C7-A18E6251D910}"/>
                </a:ext>
              </a:extLst>
            </p:cNvPr>
            <p:cNvSpPr>
              <a:spLocks noChangeShapeType="1"/>
            </p:cNvSpPr>
            <p:nvPr/>
          </p:nvSpPr>
          <p:spPr bwMode="auto">
            <a:xfrm>
              <a:off x="1836738" y="3263900"/>
              <a:ext cx="1073150" cy="665163"/>
            </a:xfrm>
            <a:prstGeom prst="line">
              <a:avLst/>
            </a:prstGeom>
            <a:noFill/>
            <a:ln w="19050">
              <a:solidFill>
                <a:srgbClr val="99CC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3" name="Line 50">
              <a:extLst>
                <a:ext uri="{FF2B5EF4-FFF2-40B4-BE49-F238E27FC236}">
                  <a16:creationId xmlns:a16="http://schemas.microsoft.com/office/drawing/2014/main" id="{ABE96828-3FE7-6A4D-BFDE-2A1051910A5C}"/>
                </a:ext>
              </a:extLst>
            </p:cNvPr>
            <p:cNvSpPr>
              <a:spLocks noChangeShapeType="1"/>
            </p:cNvSpPr>
            <p:nvPr/>
          </p:nvSpPr>
          <p:spPr bwMode="auto">
            <a:xfrm flipV="1">
              <a:off x="3776663" y="1262063"/>
              <a:ext cx="419100" cy="1611312"/>
            </a:xfrm>
            <a:prstGeom prst="line">
              <a:avLst/>
            </a:prstGeom>
            <a:noFill/>
            <a:ln w="19050">
              <a:solidFill>
                <a:schemeClr val="hlink"/>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4" name="Line 51">
              <a:extLst>
                <a:ext uri="{FF2B5EF4-FFF2-40B4-BE49-F238E27FC236}">
                  <a16:creationId xmlns:a16="http://schemas.microsoft.com/office/drawing/2014/main" id="{185C9B10-CDBF-4745-929C-D96A9414DC2B}"/>
                </a:ext>
              </a:extLst>
            </p:cNvPr>
            <p:cNvSpPr>
              <a:spLocks noChangeShapeType="1"/>
            </p:cNvSpPr>
            <p:nvPr/>
          </p:nvSpPr>
          <p:spPr bwMode="auto">
            <a:xfrm flipV="1">
              <a:off x="1260475" y="1582738"/>
              <a:ext cx="1760538" cy="1049337"/>
            </a:xfrm>
            <a:prstGeom prst="line">
              <a:avLst/>
            </a:prstGeom>
            <a:noFill/>
            <a:ln w="19050">
              <a:solidFill>
                <a:schemeClr val="hlink"/>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5" name="Text Box 52">
              <a:extLst>
                <a:ext uri="{FF2B5EF4-FFF2-40B4-BE49-F238E27FC236}">
                  <a16:creationId xmlns:a16="http://schemas.microsoft.com/office/drawing/2014/main" id="{5C0E8B3B-5FB6-4E4A-A89F-14BC4D6B0068}"/>
                </a:ext>
              </a:extLst>
            </p:cNvPr>
            <p:cNvSpPr txBox="1">
              <a:spLocks noChangeArrowheads="1"/>
            </p:cNvSpPr>
            <p:nvPr/>
          </p:nvSpPr>
          <p:spPr bwMode="auto">
            <a:xfrm>
              <a:off x="174625" y="2868613"/>
              <a:ext cx="10810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600" b="1" i="1">
                  <a:solidFill>
                    <a:schemeClr val="accent2"/>
                  </a:solidFill>
                  <a:latin typeface="Times" pitchFamily="2" charset="0"/>
                </a:rPr>
                <a:t>200mA </a:t>
              </a:r>
            </a:p>
            <a:p>
              <a:pPr algn="r" eaLnBrk="1" hangingPunct="1"/>
              <a:r>
                <a:rPr lang="en-US" altLang="en-US" sz="1600" b="1" i="1">
                  <a:solidFill>
                    <a:schemeClr val="accent2"/>
                  </a:solidFill>
                  <a:latin typeface="Times" pitchFamily="2" charset="0"/>
                </a:rPr>
                <a:t>K</a:t>
              </a:r>
              <a:r>
                <a:rPr lang="en-US" altLang="en-US" sz="1600" b="1" i="1" baseline="30000">
                  <a:solidFill>
                    <a:schemeClr val="accent2"/>
                  </a:solidFill>
                  <a:latin typeface="Times" pitchFamily="2" charset="0"/>
                </a:rPr>
                <a:t>+</a:t>
              </a:r>
              <a:endParaRPr lang="en-US" altLang="en-US" sz="1600">
                <a:solidFill>
                  <a:schemeClr val="accent2"/>
                </a:solidFill>
                <a:latin typeface="Times" pitchFamily="2" charset="0"/>
              </a:endParaRPr>
            </a:p>
          </p:txBody>
        </p:sp>
        <p:sp>
          <p:nvSpPr>
            <p:cNvPr id="30776" name="Text Box 54">
              <a:extLst>
                <a:ext uri="{FF2B5EF4-FFF2-40B4-BE49-F238E27FC236}">
                  <a16:creationId xmlns:a16="http://schemas.microsoft.com/office/drawing/2014/main" id="{3EBEABAE-698D-E345-8CD5-1E7023F54976}"/>
                </a:ext>
              </a:extLst>
            </p:cNvPr>
            <p:cNvSpPr txBox="1">
              <a:spLocks noChangeArrowheads="1"/>
            </p:cNvSpPr>
            <p:nvPr/>
          </p:nvSpPr>
          <p:spPr bwMode="auto">
            <a:xfrm>
              <a:off x="428625" y="1690688"/>
              <a:ext cx="183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b="1">
                  <a:solidFill>
                    <a:srgbClr val="DBCC00"/>
                  </a:solidFill>
                  <a:latin typeface="Helvetica" pitchFamily="2" charset="0"/>
                </a:rPr>
                <a:t>       Electrons</a:t>
              </a:r>
            </a:p>
          </p:txBody>
        </p:sp>
        <p:sp>
          <p:nvSpPr>
            <p:cNvPr id="30777" name="Text Box 69">
              <a:extLst>
                <a:ext uri="{FF2B5EF4-FFF2-40B4-BE49-F238E27FC236}">
                  <a16:creationId xmlns:a16="http://schemas.microsoft.com/office/drawing/2014/main" id="{3C91B923-8057-184D-88AC-50D013EBFAC0}"/>
                </a:ext>
              </a:extLst>
            </p:cNvPr>
            <p:cNvSpPr txBox="1">
              <a:spLocks noChangeArrowheads="1"/>
            </p:cNvSpPr>
            <p:nvPr/>
          </p:nvSpPr>
          <p:spPr bwMode="auto">
            <a:xfrm>
              <a:off x="2541588" y="3935413"/>
              <a:ext cx="762000" cy="40005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solidFill>
                    <a:srgbClr val="99CC00"/>
                  </a:solidFill>
                </a:rPr>
                <a:t>Electron</a:t>
              </a:r>
            </a:p>
            <a:p>
              <a:pPr eaLnBrk="1" hangingPunct="1"/>
              <a:r>
                <a:rPr lang="en-US" altLang="en-US" sz="1000" b="1">
                  <a:solidFill>
                    <a:srgbClr val="99CC00"/>
                  </a:solidFill>
                </a:rPr>
                <a:t>bunching</a:t>
              </a:r>
            </a:p>
          </p:txBody>
        </p:sp>
        <p:sp>
          <p:nvSpPr>
            <p:cNvPr id="30778" name="Line 13">
              <a:extLst>
                <a:ext uri="{FF2B5EF4-FFF2-40B4-BE49-F238E27FC236}">
                  <a16:creationId xmlns:a16="http://schemas.microsoft.com/office/drawing/2014/main" id="{2C3B349E-F0BA-0B47-BC8E-0428D7E4D004}"/>
                </a:ext>
              </a:extLst>
            </p:cNvPr>
            <p:cNvSpPr>
              <a:spLocks noChangeShapeType="1"/>
            </p:cNvSpPr>
            <p:nvPr/>
          </p:nvSpPr>
          <p:spPr bwMode="auto">
            <a:xfrm flipH="1" flipV="1">
              <a:off x="2938463" y="4327525"/>
              <a:ext cx="3175" cy="422275"/>
            </a:xfrm>
            <a:prstGeom prst="line">
              <a:avLst/>
            </a:prstGeom>
            <a:noFill/>
            <a:ln w="19050">
              <a:solidFill>
                <a:srgbClr val="99CC00"/>
              </a:solidFill>
              <a:prstDash val="dash"/>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2">
            <a:extLst>
              <a:ext uri="{FF2B5EF4-FFF2-40B4-BE49-F238E27FC236}">
                <a16:creationId xmlns:a16="http://schemas.microsoft.com/office/drawing/2014/main" id="{995014C5-4A08-6B47-B41D-1EC9BB1F67B8}"/>
              </a:ext>
            </a:extLst>
          </p:cNvPr>
          <p:cNvGrpSpPr/>
          <p:nvPr/>
        </p:nvGrpSpPr>
        <p:grpSpPr>
          <a:xfrm>
            <a:off x="5594333" y="963477"/>
            <a:ext cx="5275633" cy="1485500"/>
            <a:chOff x="285552" y="5232538"/>
            <a:chExt cx="5275633" cy="1485500"/>
          </a:xfrm>
        </p:grpSpPr>
        <p:sp>
          <p:nvSpPr>
            <p:cNvPr id="31750" name="Text Box 71">
              <a:extLst>
                <a:ext uri="{FF2B5EF4-FFF2-40B4-BE49-F238E27FC236}">
                  <a16:creationId xmlns:a16="http://schemas.microsoft.com/office/drawing/2014/main" id="{A97F4483-8F8B-7F47-AF43-F5765C589E7D}"/>
                </a:ext>
              </a:extLst>
            </p:cNvPr>
            <p:cNvSpPr txBox="1">
              <a:spLocks noChangeArrowheads="1"/>
            </p:cNvSpPr>
            <p:nvPr/>
          </p:nvSpPr>
          <p:spPr bwMode="auto">
            <a:xfrm>
              <a:off x="3267247" y="5830840"/>
              <a:ext cx="22939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dirty="0">
                  <a:solidFill>
                    <a:srgbClr val="00279F"/>
                  </a:solidFill>
                  <a:latin typeface="+mn-lt"/>
                </a:rPr>
                <a:t>~6 MHz signal at </a:t>
              </a:r>
              <a:r>
                <a:rPr lang="en-US" sz="1800" dirty="0">
                  <a:solidFill>
                    <a:srgbClr val="FF9300"/>
                  </a:solidFill>
                  <a:latin typeface="+mn-lt"/>
                </a:rPr>
                <a:t>(C)</a:t>
              </a:r>
            </a:p>
          </p:txBody>
        </p:sp>
        <p:grpSp>
          <p:nvGrpSpPr>
            <p:cNvPr id="30728" name="Group 73">
              <a:extLst>
                <a:ext uri="{FF2B5EF4-FFF2-40B4-BE49-F238E27FC236}">
                  <a16:creationId xmlns:a16="http://schemas.microsoft.com/office/drawing/2014/main" id="{05382EF3-1FD3-1A46-AD75-EC9BD1FE3A53}"/>
                </a:ext>
              </a:extLst>
            </p:cNvPr>
            <p:cNvGrpSpPr>
              <a:grpSpLocks/>
            </p:cNvGrpSpPr>
            <p:nvPr/>
          </p:nvGrpSpPr>
          <p:grpSpPr bwMode="auto">
            <a:xfrm>
              <a:off x="285552" y="5232538"/>
              <a:ext cx="2851150" cy="1485500"/>
              <a:chOff x="0" y="5003800"/>
              <a:chExt cx="2444750" cy="1189315"/>
            </a:xfrm>
          </p:grpSpPr>
          <p:sp>
            <p:nvSpPr>
              <p:cNvPr id="30731" name="Rectangle 78">
                <a:extLst>
                  <a:ext uri="{FF2B5EF4-FFF2-40B4-BE49-F238E27FC236}">
                    <a16:creationId xmlns:a16="http://schemas.microsoft.com/office/drawing/2014/main" id="{715E28B7-2DB8-3F42-B377-31B88B51594B}"/>
                  </a:ext>
                </a:extLst>
              </p:cNvPr>
              <p:cNvSpPr>
                <a:spLocks noChangeArrowheads="1"/>
              </p:cNvSpPr>
              <p:nvPr/>
            </p:nvSpPr>
            <p:spPr bwMode="auto">
              <a:xfrm>
                <a:off x="0" y="5003800"/>
                <a:ext cx="2443163" cy="152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30732" name="Picture 55" descr="CE3">
                <a:extLst>
                  <a:ext uri="{FF2B5EF4-FFF2-40B4-BE49-F238E27FC236}">
                    <a16:creationId xmlns:a16="http://schemas.microsoft.com/office/drawing/2014/main" id="{243B48C5-E6F7-7349-ADD2-41B869126773}"/>
                  </a:ext>
                </a:extLst>
              </p:cNvPr>
              <p:cNvPicPr>
                <a:picLocks noChangeArrowheads="1"/>
              </p:cNvPicPr>
              <p:nvPr/>
            </p:nvPicPr>
            <p:blipFill>
              <a:blip r:embed="rId8">
                <a:extLst>
                  <a:ext uri="{28A0092B-C50C-407E-A947-70E740481C1C}">
                    <a14:useLocalDpi xmlns:a14="http://schemas.microsoft.com/office/drawing/2010/main" val="0"/>
                  </a:ext>
                </a:extLst>
              </a:blip>
              <a:srcRect l="14119" t="15457" r="21179" b="36368"/>
              <a:stretch>
                <a:fillRect/>
              </a:stretch>
            </p:blipFill>
            <p:spPr bwMode="auto">
              <a:xfrm>
                <a:off x="168275" y="5126038"/>
                <a:ext cx="22764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3" name="Rectangle 56">
                <a:extLst>
                  <a:ext uri="{FF2B5EF4-FFF2-40B4-BE49-F238E27FC236}">
                    <a16:creationId xmlns:a16="http://schemas.microsoft.com/office/drawing/2014/main" id="{210D417C-F63A-334C-9FCD-CB009D5303AB}"/>
                  </a:ext>
                </a:extLst>
              </p:cNvPr>
              <p:cNvSpPr>
                <a:spLocks noChangeArrowheads="1"/>
              </p:cNvSpPr>
              <p:nvPr/>
            </p:nvSpPr>
            <p:spPr bwMode="auto">
              <a:xfrm>
                <a:off x="334963" y="6045200"/>
                <a:ext cx="2024062" cy="127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0734" name="Rectangle 57">
                <a:extLst>
                  <a:ext uri="{FF2B5EF4-FFF2-40B4-BE49-F238E27FC236}">
                    <a16:creationId xmlns:a16="http://schemas.microsoft.com/office/drawing/2014/main" id="{0051DD3F-BBC2-0649-9D40-4CC2E4C6A003}"/>
                  </a:ext>
                </a:extLst>
              </p:cNvPr>
              <p:cNvSpPr>
                <a:spLocks noChangeArrowheads="1"/>
              </p:cNvSpPr>
              <p:nvPr/>
            </p:nvSpPr>
            <p:spPr bwMode="auto">
              <a:xfrm>
                <a:off x="0" y="5118100"/>
                <a:ext cx="428625" cy="933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p>
            </p:txBody>
          </p:sp>
          <p:sp>
            <p:nvSpPr>
              <p:cNvPr id="30735" name="Rectangle 58">
                <a:extLst>
                  <a:ext uri="{FF2B5EF4-FFF2-40B4-BE49-F238E27FC236}">
                    <a16:creationId xmlns:a16="http://schemas.microsoft.com/office/drawing/2014/main" id="{65C292C5-2681-A545-A511-99C35C9A191A}"/>
                  </a:ext>
                </a:extLst>
              </p:cNvPr>
              <p:cNvSpPr>
                <a:spLocks noChangeArrowheads="1"/>
              </p:cNvSpPr>
              <p:nvPr/>
            </p:nvSpPr>
            <p:spPr bwMode="auto">
              <a:xfrm>
                <a:off x="268288" y="6034088"/>
                <a:ext cx="2024062" cy="127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0736" name="Text Box 59">
                <a:extLst>
                  <a:ext uri="{FF2B5EF4-FFF2-40B4-BE49-F238E27FC236}">
                    <a16:creationId xmlns:a16="http://schemas.microsoft.com/office/drawing/2014/main" id="{F97B3E66-7503-3B47-8371-07B6B68A7CDC}"/>
                  </a:ext>
                </a:extLst>
              </p:cNvPr>
              <p:cNvSpPr txBox="1">
                <a:spLocks noChangeArrowheads="1"/>
              </p:cNvSpPr>
              <p:nvPr/>
            </p:nvSpPr>
            <p:spPr bwMode="auto">
              <a:xfrm>
                <a:off x="415925" y="5681661"/>
                <a:ext cx="400258" cy="295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dirty="0">
                    <a:solidFill>
                      <a:srgbClr val="FF9300"/>
                    </a:solidFill>
                    <a:latin typeface="Helvetica" pitchFamily="2" charset="0"/>
                  </a:rPr>
                  <a:t>(c)</a:t>
                </a:r>
                <a:endParaRPr lang="en-US" altLang="en-US" sz="1800" dirty="0">
                  <a:solidFill>
                    <a:srgbClr val="FF9300"/>
                  </a:solidFill>
                  <a:latin typeface="Helvetica" pitchFamily="2" charset="0"/>
                </a:endParaRPr>
              </a:p>
            </p:txBody>
          </p:sp>
          <p:sp>
            <p:nvSpPr>
              <p:cNvPr id="30737" name="Text Box 60">
                <a:extLst>
                  <a:ext uri="{FF2B5EF4-FFF2-40B4-BE49-F238E27FC236}">
                    <a16:creationId xmlns:a16="http://schemas.microsoft.com/office/drawing/2014/main" id="{7E7EEBF2-FDF0-F649-B63C-453B3E5CE63F}"/>
                  </a:ext>
                </a:extLst>
              </p:cNvPr>
              <p:cNvSpPr txBox="1">
                <a:spLocks noChangeArrowheads="1"/>
              </p:cNvSpPr>
              <p:nvPr/>
            </p:nvSpPr>
            <p:spPr bwMode="auto">
              <a:xfrm>
                <a:off x="341313" y="5995987"/>
                <a:ext cx="1640068" cy="19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t>0.            2.      time (</a:t>
                </a:r>
                <a:r>
                  <a:rPr lang="en-US" altLang="en-US" sz="1000" b="1">
                    <a:latin typeface="Symbol" pitchFamily="2" charset="2"/>
                    <a:sym typeface="Symbol" pitchFamily="2" charset="2"/>
                  </a:rPr>
                  <a:t></a:t>
                </a:r>
                <a:r>
                  <a:rPr lang="en-US" altLang="en-US" sz="1000" b="1"/>
                  <a:t>s)       6.</a:t>
                </a:r>
              </a:p>
            </p:txBody>
          </p:sp>
          <p:grpSp>
            <p:nvGrpSpPr>
              <p:cNvPr id="30738" name="Group 61">
                <a:extLst>
                  <a:ext uri="{FF2B5EF4-FFF2-40B4-BE49-F238E27FC236}">
                    <a16:creationId xmlns:a16="http://schemas.microsoft.com/office/drawing/2014/main" id="{B163B158-219B-C44D-9D68-08E63B566BBC}"/>
                  </a:ext>
                </a:extLst>
              </p:cNvPr>
              <p:cNvGrpSpPr>
                <a:grpSpLocks/>
              </p:cNvGrpSpPr>
              <p:nvPr/>
            </p:nvGrpSpPr>
            <p:grpSpPr bwMode="auto">
              <a:xfrm>
                <a:off x="820738" y="5013332"/>
                <a:ext cx="1136650" cy="369888"/>
                <a:chOff x="112" y="3457"/>
                <a:chExt cx="716" cy="233"/>
              </a:xfrm>
            </p:grpSpPr>
            <p:sp>
              <p:nvSpPr>
                <p:cNvPr id="30741" name="Line 62">
                  <a:extLst>
                    <a:ext uri="{FF2B5EF4-FFF2-40B4-BE49-F238E27FC236}">
                      <a16:creationId xmlns:a16="http://schemas.microsoft.com/office/drawing/2014/main" id="{30E073A0-5D5A-CB4E-9CA5-25BB963C308D}"/>
                    </a:ext>
                  </a:extLst>
                </p:cNvPr>
                <p:cNvSpPr>
                  <a:spLocks noChangeShapeType="1"/>
                </p:cNvSpPr>
                <p:nvPr/>
              </p:nvSpPr>
              <p:spPr bwMode="auto">
                <a:xfrm>
                  <a:off x="112" y="3542"/>
                  <a:ext cx="1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2" name="Line 63">
                  <a:extLst>
                    <a:ext uri="{FF2B5EF4-FFF2-40B4-BE49-F238E27FC236}">
                      <a16:creationId xmlns:a16="http://schemas.microsoft.com/office/drawing/2014/main" id="{6F872B94-83D6-4341-8CD7-4D3BE0C6CBC0}"/>
                    </a:ext>
                  </a:extLst>
                </p:cNvPr>
                <p:cNvSpPr>
                  <a:spLocks noChangeShapeType="1"/>
                </p:cNvSpPr>
                <p:nvPr/>
              </p:nvSpPr>
              <p:spPr bwMode="auto">
                <a:xfrm>
                  <a:off x="112" y="3650"/>
                  <a:ext cx="192" cy="0"/>
                </a:xfrm>
                <a:prstGeom prst="line">
                  <a:avLst/>
                </a:prstGeom>
                <a:noFill/>
                <a:ln w="19050">
                  <a:solidFill>
                    <a:srgbClr val="FF2B2B"/>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3" name="Text Box 64">
                  <a:extLst>
                    <a:ext uri="{FF2B5EF4-FFF2-40B4-BE49-F238E27FC236}">
                      <a16:creationId xmlns:a16="http://schemas.microsoft.com/office/drawing/2014/main" id="{6C89ACC8-77B4-7C4B-969E-29600A75DBBF}"/>
                    </a:ext>
                  </a:extLst>
                </p:cNvPr>
                <p:cNvSpPr txBox="1">
                  <a:spLocks noChangeArrowheads="1"/>
                </p:cNvSpPr>
                <p:nvPr/>
              </p:nvSpPr>
              <p:spPr bwMode="auto">
                <a:xfrm>
                  <a:off x="284" y="3457"/>
                  <a:ext cx="54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b="1">
                      <a:latin typeface="Chalkboard" panose="03050602040202020205" pitchFamily="66" charset="77"/>
                    </a:rPr>
                    <a:t>Simulation </a:t>
                  </a:r>
                </a:p>
                <a:p>
                  <a:pPr eaLnBrk="1" hangingPunct="1"/>
                  <a:r>
                    <a:rPr lang="en-US" altLang="en-US" sz="1200" b="1">
                      <a:solidFill>
                        <a:schemeClr val="hlink"/>
                      </a:solidFill>
                      <a:latin typeface="Chalkboard" panose="03050602040202020205" pitchFamily="66" charset="77"/>
                    </a:rPr>
                    <a:t>Experiment</a:t>
                  </a:r>
                  <a:endParaRPr lang="en-US" altLang="en-US" sz="1200" b="1">
                    <a:latin typeface="Chalkboard" panose="03050602040202020205" pitchFamily="66" charset="77"/>
                  </a:endParaRPr>
                </a:p>
              </p:txBody>
            </p:sp>
          </p:grpSp>
          <p:sp>
            <p:nvSpPr>
              <p:cNvPr id="30739" name="Text Box 66">
                <a:extLst>
                  <a:ext uri="{FF2B5EF4-FFF2-40B4-BE49-F238E27FC236}">
                    <a16:creationId xmlns:a16="http://schemas.microsoft.com/office/drawing/2014/main" id="{9CA34018-FBF8-CD4D-A45F-CD199D220C81}"/>
                  </a:ext>
                </a:extLst>
              </p:cNvPr>
              <p:cNvSpPr txBox="1">
                <a:spLocks noChangeArrowheads="1"/>
              </p:cNvSpPr>
              <p:nvPr/>
            </p:nvSpPr>
            <p:spPr bwMode="auto">
              <a:xfrm>
                <a:off x="183518" y="5176837"/>
                <a:ext cx="346707" cy="788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000" b="1"/>
                  <a:t>0.</a:t>
                </a:r>
              </a:p>
              <a:p>
                <a:pPr algn="r" eaLnBrk="1" hangingPunct="1"/>
                <a:endParaRPr lang="en-US" altLang="en-US" sz="400" b="1"/>
              </a:p>
              <a:p>
                <a:pPr algn="r" eaLnBrk="1" hangingPunct="1"/>
                <a:endParaRPr lang="en-US" altLang="en-US" sz="1000" b="1"/>
              </a:p>
              <a:p>
                <a:pPr algn="r" eaLnBrk="1" hangingPunct="1"/>
                <a:r>
                  <a:rPr lang="en-US" altLang="en-US" sz="1000" b="1"/>
                  <a:t>-20.</a:t>
                </a:r>
              </a:p>
              <a:p>
                <a:pPr algn="r" eaLnBrk="1" hangingPunct="1"/>
                <a:endParaRPr lang="en-US" altLang="en-US" sz="400" b="1"/>
              </a:p>
              <a:p>
                <a:pPr algn="r" eaLnBrk="1" hangingPunct="1"/>
                <a:endParaRPr lang="en-US" altLang="en-US" sz="1000" b="1"/>
              </a:p>
              <a:p>
                <a:pPr algn="r" eaLnBrk="1" hangingPunct="1"/>
                <a:r>
                  <a:rPr lang="en-US" altLang="en-US" sz="1000" b="1"/>
                  <a:t>-40.</a:t>
                </a:r>
              </a:p>
            </p:txBody>
          </p:sp>
          <p:sp>
            <p:nvSpPr>
              <p:cNvPr id="30740" name="Text Box 67">
                <a:extLst>
                  <a:ext uri="{FF2B5EF4-FFF2-40B4-BE49-F238E27FC236}">
                    <a16:creationId xmlns:a16="http://schemas.microsoft.com/office/drawing/2014/main" id="{7D3AA39F-E1EF-CF4E-9237-B375F21806B3}"/>
                  </a:ext>
                </a:extLst>
              </p:cNvPr>
              <p:cNvSpPr txBox="1">
                <a:spLocks noChangeArrowheads="1"/>
              </p:cNvSpPr>
              <p:nvPr/>
            </p:nvSpPr>
            <p:spPr bwMode="auto">
              <a:xfrm rot="16200000">
                <a:off x="-240506" y="5370518"/>
                <a:ext cx="725487" cy="2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b="1"/>
                  <a:t>I (mA)</a:t>
                </a:r>
              </a:p>
            </p:txBody>
          </p:sp>
        </p:grpSp>
      </p:grpSp>
      <p:sp>
        <p:nvSpPr>
          <p:cNvPr id="70" name="Line 51">
            <a:extLst>
              <a:ext uri="{FF2B5EF4-FFF2-40B4-BE49-F238E27FC236}">
                <a16:creationId xmlns:a16="http://schemas.microsoft.com/office/drawing/2014/main" id="{5CAB5D97-8506-BB44-82F1-2E57252C1D3B}"/>
              </a:ext>
            </a:extLst>
          </p:cNvPr>
          <p:cNvSpPr>
            <a:spLocks noChangeShapeType="1"/>
          </p:cNvSpPr>
          <p:nvPr/>
        </p:nvSpPr>
        <p:spPr bwMode="auto">
          <a:xfrm flipV="1">
            <a:off x="7315201" y="1939055"/>
            <a:ext cx="3237874" cy="1020768"/>
          </a:xfrm>
          <a:prstGeom prst="line">
            <a:avLst/>
          </a:prstGeom>
          <a:noFill/>
          <a:ln w="19050">
            <a:solidFill>
              <a:schemeClr val="hlink"/>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71" name="Slide Number Placeholder 17">
            <a:extLst>
              <a:ext uri="{FF2B5EF4-FFF2-40B4-BE49-F238E27FC236}">
                <a16:creationId xmlns:a16="http://schemas.microsoft.com/office/drawing/2014/main" id="{C6C6DD24-81AD-644E-9D4B-A940381CF51B}"/>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11</a:t>
            </a:fld>
            <a:endParaRPr lang="en-US" altLang="x-none" dirty="0"/>
          </a:p>
        </p:txBody>
      </p:sp>
    </p:spTree>
    <p:extLst>
      <p:ext uri="{BB962C8B-B14F-4D97-AF65-F5344CB8AC3E}">
        <p14:creationId xmlns:p14="http://schemas.microsoft.com/office/powerpoint/2010/main" val="57755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080" y="208148"/>
            <a:ext cx="11372473" cy="510909"/>
          </a:xfrm>
        </p:spPr>
        <p:txBody>
          <a:bodyPr/>
          <a:lstStyle/>
          <a:p>
            <a:r>
              <a:rPr lang="en-US" dirty="0"/>
              <a:t>Outline</a:t>
            </a:r>
          </a:p>
        </p:txBody>
      </p:sp>
      <p:sp>
        <p:nvSpPr>
          <p:cNvPr id="3" name="Content Placeholder 2"/>
          <p:cNvSpPr>
            <a:spLocks noGrp="1"/>
          </p:cNvSpPr>
          <p:nvPr>
            <p:ph idx="1"/>
          </p:nvPr>
        </p:nvSpPr>
        <p:spPr>
          <a:xfrm>
            <a:off x="1042532" y="967352"/>
            <a:ext cx="10485889" cy="4776872"/>
          </a:xfrm>
        </p:spPr>
        <p:txBody>
          <a:bodyPr/>
          <a:lstStyle/>
          <a:p>
            <a:pPr>
              <a:lnSpc>
                <a:spcPct val="150000"/>
              </a:lnSpc>
            </a:pPr>
            <a:r>
              <a:rPr lang="en-US" sz="2400" dirty="0"/>
              <a:t>Introduction of the BLAST toolkit and Warp code</a:t>
            </a:r>
            <a:endParaRPr lang="en-US" sz="2400" b="1" dirty="0"/>
          </a:p>
          <a:p>
            <a:pPr>
              <a:lnSpc>
                <a:spcPct val="150000"/>
              </a:lnSpc>
            </a:pPr>
            <a:r>
              <a:rPr lang="en-US" sz="2400" b="1" dirty="0">
                <a:solidFill>
                  <a:srgbClr val="C00000"/>
                </a:solidFill>
              </a:rPr>
              <a:t>Examples of application to</a:t>
            </a:r>
          </a:p>
          <a:p>
            <a:pPr lvl="1">
              <a:lnSpc>
                <a:spcPct val="150000"/>
              </a:lnSpc>
            </a:pPr>
            <a:r>
              <a:rPr lang="en-US" sz="2000" dirty="0"/>
              <a:t>Full 3-D PIC simulation of low-energy ion beam interaction with e-cloud</a:t>
            </a:r>
          </a:p>
          <a:p>
            <a:pPr lvl="1">
              <a:lnSpc>
                <a:spcPct val="150000"/>
              </a:lnSpc>
            </a:pPr>
            <a:r>
              <a:rPr lang="en-US" sz="2000" b="1" dirty="0">
                <a:solidFill>
                  <a:srgbClr val="C00000"/>
                </a:solidFill>
              </a:rPr>
              <a:t>Fully self-consistent modeling of e-cloud build and beam dynamics in SPS</a:t>
            </a:r>
          </a:p>
          <a:p>
            <a:pPr>
              <a:lnSpc>
                <a:spcPct val="150000"/>
              </a:lnSpc>
            </a:pPr>
            <a:r>
              <a:rPr lang="en-US" sz="2400" dirty="0"/>
              <a:t>Other developments</a:t>
            </a:r>
          </a:p>
          <a:p>
            <a:pPr lvl="1">
              <a:lnSpc>
                <a:spcPct val="150000"/>
              </a:lnSpc>
            </a:pPr>
            <a:r>
              <a:rPr lang="en-US" sz="2000" dirty="0"/>
              <a:t>Optimal Lorentz boosted frame and application to the modeling of </a:t>
            </a:r>
            <a:r>
              <a:rPr lang="en-US" sz="2000" dirty="0" err="1"/>
              <a:t>wakefields</a:t>
            </a:r>
            <a:endParaRPr lang="en-US" sz="2000" dirty="0"/>
          </a:p>
          <a:p>
            <a:pPr lvl="1">
              <a:lnSpc>
                <a:spcPct val="150000"/>
              </a:lnSpc>
            </a:pPr>
            <a:r>
              <a:rPr lang="en-US" sz="2000" dirty="0"/>
              <a:t>Arbitrary order Maxwell solver</a:t>
            </a:r>
          </a:p>
          <a:p>
            <a:pPr>
              <a:lnSpc>
                <a:spcPct val="150000"/>
              </a:lnSpc>
            </a:pPr>
            <a:r>
              <a:rPr lang="en-US" sz="2400" dirty="0"/>
              <a:t>Summary &amp; outlook</a:t>
            </a:r>
          </a:p>
        </p:txBody>
      </p:sp>
      <p:sp>
        <p:nvSpPr>
          <p:cNvPr id="4" name="Slide Number Placeholder 17">
            <a:extLst>
              <a:ext uri="{FF2B5EF4-FFF2-40B4-BE49-F238E27FC236}">
                <a16:creationId xmlns:a16="http://schemas.microsoft.com/office/drawing/2014/main" id="{2525889F-85EA-144C-8E66-F0365693B025}"/>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12</a:t>
            </a:fld>
            <a:endParaRPr lang="en-US" altLang="x-none" dirty="0"/>
          </a:p>
        </p:txBody>
      </p:sp>
    </p:spTree>
    <p:extLst>
      <p:ext uri="{BB962C8B-B14F-4D97-AF65-F5344CB8AC3E}">
        <p14:creationId xmlns:p14="http://schemas.microsoft.com/office/powerpoint/2010/main" val="1982163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2015" y="2636790"/>
            <a:ext cx="11266515" cy="510909"/>
          </a:xfrm>
        </p:spPr>
        <p:txBody>
          <a:bodyPr>
            <a:normAutofit fontScale="90000"/>
          </a:bodyPr>
          <a:lstStyle/>
          <a:p>
            <a:pPr algn="ctr"/>
            <a:r>
              <a:rPr lang="en-US" dirty="0"/>
              <a:t>Modeling of electron-cloud-driven two-stream instability</a:t>
            </a:r>
            <a:br>
              <a:rPr lang="en-US" dirty="0"/>
            </a:br>
            <a:r>
              <a:rPr lang="en-US" dirty="0"/>
              <a:t>in high-energy accelerators is more challenging</a:t>
            </a:r>
          </a:p>
        </p:txBody>
      </p:sp>
      <p:sp>
        <p:nvSpPr>
          <p:cNvPr id="3" name="Slide Number Placeholder 17">
            <a:extLst>
              <a:ext uri="{FF2B5EF4-FFF2-40B4-BE49-F238E27FC236}">
                <a16:creationId xmlns:a16="http://schemas.microsoft.com/office/drawing/2014/main" id="{04C142D0-57EF-034A-9B90-C93BEEF83627}"/>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13</a:t>
            </a:fld>
            <a:endParaRPr lang="en-US" altLang="x-none" dirty="0"/>
          </a:p>
        </p:txBody>
      </p:sp>
    </p:spTree>
    <p:extLst>
      <p:ext uri="{BB962C8B-B14F-4D97-AF65-F5344CB8AC3E}">
        <p14:creationId xmlns:p14="http://schemas.microsoft.com/office/powerpoint/2010/main" val="2694781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a:extLst>
              <a:ext uri="{FF2B5EF4-FFF2-40B4-BE49-F238E27FC236}">
                <a16:creationId xmlns:a16="http://schemas.microsoft.com/office/drawing/2014/main" id="{974ACC6C-C7AE-6A4E-A1E9-1B8F51E7FECB}"/>
              </a:ext>
            </a:extLst>
          </p:cNvPr>
          <p:cNvSpPr txBox="1">
            <a:spLocks noChangeArrowheads="1"/>
          </p:cNvSpPr>
          <p:nvPr/>
        </p:nvSpPr>
        <p:spPr bwMode="auto">
          <a:xfrm>
            <a:off x="876278" y="1197917"/>
            <a:ext cx="1570765" cy="52322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5000"/>
                    </a:srgb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indent="-109538">
              <a:defRPr sz="2400">
                <a:solidFill>
                  <a:schemeClr val="tx1"/>
                </a:solidFill>
                <a:latin typeface="Arial" charset="0"/>
                <a:ea typeface="ＭＳ Ｐゴシック" charset="0"/>
              </a:defRPr>
            </a:lvl2pPr>
            <a:lvl3pPr marL="1484313" indent="-457200">
              <a:defRPr sz="2400">
                <a:solidFill>
                  <a:schemeClr val="tx1"/>
                </a:solidFill>
                <a:latin typeface="Arial" charset="0"/>
                <a:ea typeface="ＭＳ Ｐゴシック" charset="0"/>
              </a:defRPr>
            </a:lvl3pPr>
            <a:lvl4pPr marL="2111375" indent="-457200">
              <a:defRPr sz="2400">
                <a:solidFill>
                  <a:schemeClr val="tx1"/>
                </a:solidFill>
                <a:latin typeface="Arial" charset="0"/>
                <a:ea typeface="ＭＳ Ｐゴシック" charset="0"/>
              </a:defRPr>
            </a:lvl4pPr>
            <a:lvl5pPr marL="2682875" indent="-457200">
              <a:defRPr sz="2400">
                <a:solidFill>
                  <a:schemeClr val="tx1"/>
                </a:solidFill>
                <a:latin typeface="Arial" charset="0"/>
                <a:ea typeface="ＭＳ Ｐゴシック" charset="0"/>
              </a:defRPr>
            </a:lvl5pPr>
            <a:lvl6pPr marL="3140075" indent="-457200" eaLnBrk="0" fontAlgn="base" hangingPunct="0">
              <a:spcBef>
                <a:spcPct val="0"/>
              </a:spcBef>
              <a:spcAft>
                <a:spcPct val="0"/>
              </a:spcAft>
              <a:defRPr sz="2400">
                <a:solidFill>
                  <a:schemeClr val="tx1"/>
                </a:solidFill>
                <a:latin typeface="Arial" charset="0"/>
                <a:ea typeface="ＭＳ Ｐゴシック" charset="0"/>
              </a:defRPr>
            </a:lvl6pPr>
            <a:lvl7pPr marL="3597275" indent="-457200" eaLnBrk="0" fontAlgn="base" hangingPunct="0">
              <a:spcBef>
                <a:spcPct val="0"/>
              </a:spcBef>
              <a:spcAft>
                <a:spcPct val="0"/>
              </a:spcAft>
              <a:defRPr sz="2400">
                <a:solidFill>
                  <a:schemeClr val="tx1"/>
                </a:solidFill>
                <a:latin typeface="Arial" charset="0"/>
                <a:ea typeface="ＭＳ Ｐゴシック" charset="0"/>
              </a:defRPr>
            </a:lvl7pPr>
            <a:lvl8pPr marL="4054475" indent="-457200" eaLnBrk="0" fontAlgn="base" hangingPunct="0">
              <a:spcBef>
                <a:spcPct val="0"/>
              </a:spcBef>
              <a:spcAft>
                <a:spcPct val="0"/>
              </a:spcAft>
              <a:defRPr sz="2400">
                <a:solidFill>
                  <a:schemeClr val="tx1"/>
                </a:solidFill>
                <a:latin typeface="Arial" charset="0"/>
                <a:ea typeface="ＭＳ Ｐゴシック" charset="0"/>
              </a:defRPr>
            </a:lvl8pPr>
            <a:lvl9pPr marL="4511675" indent="-4572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400" dirty="0">
                <a:latin typeface="Calibri"/>
                <a:cs typeface="Calibri"/>
              </a:rPr>
              <a:t>   Proton beam </a:t>
            </a:r>
          </a:p>
          <a:p>
            <a:pPr>
              <a:defRPr/>
            </a:pPr>
            <a:r>
              <a:rPr lang="en-US" sz="1400" dirty="0">
                <a:latin typeface="Calibri"/>
                <a:cs typeface="Calibri"/>
              </a:rPr>
              <a:t>(</a:t>
            </a:r>
            <a:r>
              <a:rPr lang="en-US" sz="1400" dirty="0">
                <a:latin typeface="Symbol" charset="2"/>
                <a:cs typeface="Symbol" charset="2"/>
              </a:rPr>
              <a:t>g</a:t>
            </a:r>
            <a:r>
              <a:rPr lang="en-US" sz="1400" dirty="0">
                <a:latin typeface="Calibri"/>
                <a:cs typeface="Calibri"/>
              </a:rPr>
              <a:t>=500, </a:t>
            </a:r>
            <a:r>
              <a:rPr lang="en-US" sz="1400" dirty="0" err="1">
                <a:latin typeface="Symbol" charset="2"/>
                <a:cs typeface="Symbol" charset="2"/>
              </a:rPr>
              <a:t>s</a:t>
            </a:r>
            <a:r>
              <a:rPr lang="en-US" sz="1400" baseline="-25000" dirty="0" err="1">
                <a:latin typeface="Calibri"/>
                <a:cs typeface="Calibri"/>
              </a:rPr>
              <a:t>z</a:t>
            </a:r>
            <a:r>
              <a:rPr lang="en-US" sz="1400" dirty="0">
                <a:latin typeface="Calibri"/>
                <a:cs typeface="Calibri"/>
              </a:rPr>
              <a:t>=13 cm)</a:t>
            </a:r>
          </a:p>
        </p:txBody>
      </p:sp>
      <p:sp>
        <p:nvSpPr>
          <p:cNvPr id="6" name="Title 5">
            <a:extLst>
              <a:ext uri="{FF2B5EF4-FFF2-40B4-BE49-F238E27FC236}">
                <a16:creationId xmlns:a16="http://schemas.microsoft.com/office/drawing/2014/main" id="{2F44B78C-70C3-5D4A-8975-956E45E18641}"/>
              </a:ext>
            </a:extLst>
          </p:cNvPr>
          <p:cNvSpPr>
            <a:spLocks noGrp="1"/>
          </p:cNvSpPr>
          <p:nvPr>
            <p:ph type="title"/>
          </p:nvPr>
        </p:nvSpPr>
        <p:spPr>
          <a:xfrm>
            <a:off x="167655" y="121671"/>
            <a:ext cx="11372473" cy="510909"/>
          </a:xfrm>
        </p:spPr>
        <p:txBody>
          <a:bodyPr/>
          <a:lstStyle/>
          <a:p>
            <a:r>
              <a:rPr lang="en-US" dirty="0"/>
              <a:t>Relativistic proton beam crossing electron cloud</a:t>
            </a:r>
          </a:p>
        </p:txBody>
      </p:sp>
      <p:sp>
        <p:nvSpPr>
          <p:cNvPr id="7" name="Oval 6">
            <a:extLst>
              <a:ext uri="{FF2B5EF4-FFF2-40B4-BE49-F238E27FC236}">
                <a16:creationId xmlns:a16="http://schemas.microsoft.com/office/drawing/2014/main" id="{FAA5A6C5-94DA-C949-BA48-5EF71323DEC1}"/>
              </a:ext>
            </a:extLst>
          </p:cNvPr>
          <p:cNvSpPr/>
          <p:nvPr/>
        </p:nvSpPr>
        <p:spPr>
          <a:xfrm>
            <a:off x="1458791" y="1752804"/>
            <a:ext cx="342900" cy="99358"/>
          </a:xfrm>
          <a:prstGeom prst="ellipse">
            <a:avLst/>
          </a:prstGeom>
          <a:solidFill>
            <a:schemeClr val="tx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cxnSp>
        <p:nvCxnSpPr>
          <p:cNvPr id="11" name="Straight Arrow Connector 10">
            <a:extLst>
              <a:ext uri="{FF2B5EF4-FFF2-40B4-BE49-F238E27FC236}">
                <a16:creationId xmlns:a16="http://schemas.microsoft.com/office/drawing/2014/main" id="{B4E6BE42-92B2-3A45-B13A-51AE82E3E4C8}"/>
              </a:ext>
            </a:extLst>
          </p:cNvPr>
          <p:cNvCxnSpPr>
            <a:cxnSpLocks/>
          </p:cNvCxnSpPr>
          <p:nvPr/>
        </p:nvCxnSpPr>
        <p:spPr>
          <a:xfrm>
            <a:off x="1915991" y="1802483"/>
            <a:ext cx="5715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A9372A6-26F8-224D-9768-FA2922769E30}"/>
              </a:ext>
            </a:extLst>
          </p:cNvPr>
          <p:cNvGrpSpPr/>
          <p:nvPr/>
        </p:nvGrpSpPr>
        <p:grpSpPr>
          <a:xfrm>
            <a:off x="2909522" y="1707379"/>
            <a:ext cx="6822830" cy="190209"/>
            <a:chOff x="2734408" y="1324996"/>
            <a:chExt cx="1371600" cy="169696"/>
          </a:xfrm>
        </p:grpSpPr>
        <p:cxnSp>
          <p:nvCxnSpPr>
            <p:cNvPr id="14" name="Straight Connector 13">
              <a:extLst>
                <a:ext uri="{FF2B5EF4-FFF2-40B4-BE49-F238E27FC236}">
                  <a16:creationId xmlns:a16="http://schemas.microsoft.com/office/drawing/2014/main" id="{CCDC863D-ACDF-CD4C-8FC8-9093F314CD6E}"/>
                </a:ext>
              </a:extLst>
            </p:cNvPr>
            <p:cNvCxnSpPr/>
            <p:nvPr/>
          </p:nvCxnSpPr>
          <p:spPr>
            <a:xfrm>
              <a:off x="2734408" y="1324996"/>
              <a:ext cx="0" cy="169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916D866-C465-CC4D-8685-DAF6FB6083AD}"/>
                </a:ext>
              </a:extLst>
            </p:cNvPr>
            <p:cNvCxnSpPr/>
            <p:nvPr/>
          </p:nvCxnSpPr>
          <p:spPr>
            <a:xfrm>
              <a:off x="2886808" y="1324996"/>
              <a:ext cx="0" cy="169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354F1E2-E3C2-0040-93C4-F94F59E0BDA1}"/>
                </a:ext>
              </a:extLst>
            </p:cNvPr>
            <p:cNvCxnSpPr/>
            <p:nvPr/>
          </p:nvCxnSpPr>
          <p:spPr>
            <a:xfrm>
              <a:off x="3039208" y="1324996"/>
              <a:ext cx="0" cy="169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A04C584-CC12-4B4A-858F-BFB1D284A66A}"/>
                </a:ext>
              </a:extLst>
            </p:cNvPr>
            <p:cNvCxnSpPr/>
            <p:nvPr/>
          </p:nvCxnSpPr>
          <p:spPr>
            <a:xfrm>
              <a:off x="3191608" y="1324996"/>
              <a:ext cx="0" cy="169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E749020-4EB5-904E-B464-9CDAFFAB2878}"/>
                </a:ext>
              </a:extLst>
            </p:cNvPr>
            <p:cNvCxnSpPr/>
            <p:nvPr/>
          </p:nvCxnSpPr>
          <p:spPr>
            <a:xfrm>
              <a:off x="3344008" y="1324996"/>
              <a:ext cx="0" cy="169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73D7C83-EC72-2C4C-B9E0-046A0467807F}"/>
                </a:ext>
              </a:extLst>
            </p:cNvPr>
            <p:cNvCxnSpPr/>
            <p:nvPr/>
          </p:nvCxnSpPr>
          <p:spPr>
            <a:xfrm>
              <a:off x="3496408" y="1324996"/>
              <a:ext cx="0" cy="169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DC96EA5-D133-024F-B3C4-ECFF50169A38}"/>
                </a:ext>
              </a:extLst>
            </p:cNvPr>
            <p:cNvCxnSpPr/>
            <p:nvPr/>
          </p:nvCxnSpPr>
          <p:spPr>
            <a:xfrm>
              <a:off x="3648808" y="1324996"/>
              <a:ext cx="0" cy="169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1EB80C1-8B85-0345-BF67-EA53D5F6C41A}"/>
                </a:ext>
              </a:extLst>
            </p:cNvPr>
            <p:cNvCxnSpPr/>
            <p:nvPr/>
          </p:nvCxnSpPr>
          <p:spPr>
            <a:xfrm>
              <a:off x="3801208" y="1324996"/>
              <a:ext cx="0" cy="169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2F28264-5CFC-F442-8913-4DF4A014A647}"/>
                </a:ext>
              </a:extLst>
            </p:cNvPr>
            <p:cNvCxnSpPr/>
            <p:nvPr/>
          </p:nvCxnSpPr>
          <p:spPr>
            <a:xfrm>
              <a:off x="3953608" y="1324996"/>
              <a:ext cx="0" cy="1696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3221012-64D9-C145-84CB-B81E119F3E7C}"/>
                </a:ext>
              </a:extLst>
            </p:cNvPr>
            <p:cNvCxnSpPr/>
            <p:nvPr/>
          </p:nvCxnSpPr>
          <p:spPr>
            <a:xfrm>
              <a:off x="4106008" y="1324996"/>
              <a:ext cx="0" cy="16969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AA874327-E2C2-C348-BE93-5C9D2134DD1E}"/>
              </a:ext>
            </a:extLst>
          </p:cNvPr>
          <p:cNvCxnSpPr>
            <a:cxnSpLocks/>
          </p:cNvCxnSpPr>
          <p:nvPr/>
        </p:nvCxnSpPr>
        <p:spPr>
          <a:xfrm>
            <a:off x="2909522" y="1802483"/>
            <a:ext cx="7221228" cy="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7BC02B13-B920-7B41-9288-73DF8ED70531}"/>
              </a:ext>
            </a:extLst>
          </p:cNvPr>
          <p:cNvSpPr/>
          <p:nvPr/>
        </p:nvSpPr>
        <p:spPr>
          <a:xfrm>
            <a:off x="3669983" y="1433933"/>
            <a:ext cx="5306885" cy="370248"/>
          </a:xfrm>
          <a:custGeom>
            <a:avLst/>
            <a:gdLst>
              <a:gd name="connsiteX0" fmla="*/ 0 w 6832755"/>
              <a:gd name="connsiteY0" fmla="*/ 364638 h 375858"/>
              <a:gd name="connsiteX1" fmla="*/ 762935 w 6832755"/>
              <a:gd name="connsiteY1" fmla="*/ 370248 h 375858"/>
              <a:gd name="connsiteX2" fmla="*/ 2266365 w 6832755"/>
              <a:gd name="connsiteY2" fmla="*/ 0 h 375858"/>
              <a:gd name="connsiteX3" fmla="*/ 4538341 w 6832755"/>
              <a:gd name="connsiteY3" fmla="*/ 11220 h 375858"/>
              <a:gd name="connsiteX4" fmla="*/ 6069820 w 6832755"/>
              <a:gd name="connsiteY4" fmla="*/ 364638 h 375858"/>
              <a:gd name="connsiteX5" fmla="*/ 6832755 w 6832755"/>
              <a:gd name="connsiteY5" fmla="*/ 375858 h 375858"/>
              <a:gd name="connsiteX0" fmla="*/ 0 w 6069820"/>
              <a:gd name="connsiteY0" fmla="*/ 370248 h 375858"/>
              <a:gd name="connsiteX1" fmla="*/ 1503430 w 6069820"/>
              <a:gd name="connsiteY1" fmla="*/ 0 h 375858"/>
              <a:gd name="connsiteX2" fmla="*/ 3775406 w 6069820"/>
              <a:gd name="connsiteY2" fmla="*/ 11220 h 375858"/>
              <a:gd name="connsiteX3" fmla="*/ 5306885 w 6069820"/>
              <a:gd name="connsiteY3" fmla="*/ 364638 h 375858"/>
              <a:gd name="connsiteX4" fmla="*/ 6069820 w 6069820"/>
              <a:gd name="connsiteY4" fmla="*/ 375858 h 375858"/>
              <a:gd name="connsiteX0" fmla="*/ 0 w 5306885"/>
              <a:gd name="connsiteY0" fmla="*/ 370248 h 370248"/>
              <a:gd name="connsiteX1" fmla="*/ 1503430 w 5306885"/>
              <a:gd name="connsiteY1" fmla="*/ 0 h 370248"/>
              <a:gd name="connsiteX2" fmla="*/ 3775406 w 5306885"/>
              <a:gd name="connsiteY2" fmla="*/ 11220 h 370248"/>
              <a:gd name="connsiteX3" fmla="*/ 5306885 w 5306885"/>
              <a:gd name="connsiteY3" fmla="*/ 364638 h 370248"/>
            </a:gdLst>
            <a:ahLst/>
            <a:cxnLst>
              <a:cxn ang="0">
                <a:pos x="connsiteX0" y="connsiteY0"/>
              </a:cxn>
              <a:cxn ang="0">
                <a:pos x="connsiteX1" y="connsiteY1"/>
              </a:cxn>
              <a:cxn ang="0">
                <a:pos x="connsiteX2" y="connsiteY2"/>
              </a:cxn>
              <a:cxn ang="0">
                <a:pos x="connsiteX3" y="connsiteY3"/>
              </a:cxn>
            </a:cxnLst>
            <a:rect l="l" t="t" r="r" b="b"/>
            <a:pathLst>
              <a:path w="5306885" h="370248">
                <a:moveTo>
                  <a:pt x="0" y="370248"/>
                </a:moveTo>
                <a:lnTo>
                  <a:pt x="1503430" y="0"/>
                </a:lnTo>
                <a:lnTo>
                  <a:pt x="3775406" y="11220"/>
                </a:lnTo>
                <a:lnTo>
                  <a:pt x="5306885" y="364638"/>
                </a:lnTo>
              </a:path>
            </a:pathLst>
          </a:custGeom>
          <a:noFill/>
          <a:ln w="19050">
            <a:solidFill>
              <a:srgbClr val="C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553F9477-0A5D-264A-9BC7-AE22ECF3B7B8}"/>
              </a:ext>
            </a:extLst>
          </p:cNvPr>
          <p:cNvSpPr txBox="1"/>
          <p:nvPr/>
        </p:nvSpPr>
        <p:spPr>
          <a:xfrm>
            <a:off x="10139847" y="1681346"/>
            <a:ext cx="825867" cy="341632"/>
          </a:xfrm>
          <a:prstGeom prst="rect">
            <a:avLst/>
          </a:prstGeom>
          <a:noFill/>
        </p:spPr>
        <p:txBody>
          <a:bodyPr wrap="none" rtlCol="0">
            <a:spAutoFit/>
          </a:bodyPr>
          <a:lstStyle/>
          <a:p>
            <a:pPr algn="ctr">
              <a:lnSpc>
                <a:spcPct val="90000"/>
              </a:lnSpc>
            </a:pPr>
            <a:r>
              <a:rPr lang="en-US" dirty="0"/>
              <a:t>z (km)</a:t>
            </a:r>
          </a:p>
        </p:txBody>
      </p:sp>
      <p:sp>
        <p:nvSpPr>
          <p:cNvPr id="34" name="TextBox 33">
            <a:extLst>
              <a:ext uri="{FF2B5EF4-FFF2-40B4-BE49-F238E27FC236}">
                <a16:creationId xmlns:a16="http://schemas.microsoft.com/office/drawing/2014/main" id="{3EEDCDEE-07A2-9B43-8C14-097BEBA40695}"/>
              </a:ext>
            </a:extLst>
          </p:cNvPr>
          <p:cNvSpPr txBox="1"/>
          <p:nvPr/>
        </p:nvSpPr>
        <p:spPr>
          <a:xfrm>
            <a:off x="2767496" y="1879862"/>
            <a:ext cx="284052" cy="286232"/>
          </a:xfrm>
          <a:prstGeom prst="rect">
            <a:avLst/>
          </a:prstGeom>
          <a:noFill/>
        </p:spPr>
        <p:txBody>
          <a:bodyPr wrap="none" rtlCol="0">
            <a:spAutoFit/>
          </a:bodyPr>
          <a:lstStyle/>
          <a:p>
            <a:pPr algn="ctr">
              <a:lnSpc>
                <a:spcPct val="90000"/>
              </a:lnSpc>
            </a:pPr>
            <a:r>
              <a:rPr lang="en-US" sz="1400" dirty="0"/>
              <a:t>0</a:t>
            </a:r>
          </a:p>
        </p:txBody>
      </p:sp>
      <p:sp>
        <p:nvSpPr>
          <p:cNvPr id="35" name="TextBox 34">
            <a:extLst>
              <a:ext uri="{FF2B5EF4-FFF2-40B4-BE49-F238E27FC236}">
                <a16:creationId xmlns:a16="http://schemas.microsoft.com/office/drawing/2014/main" id="{BE2C4CDE-2147-C047-BA1F-265E2D58A3DD}"/>
              </a:ext>
            </a:extLst>
          </p:cNvPr>
          <p:cNvSpPr txBox="1"/>
          <p:nvPr/>
        </p:nvSpPr>
        <p:spPr>
          <a:xfrm>
            <a:off x="3525588" y="1879862"/>
            <a:ext cx="284052" cy="286232"/>
          </a:xfrm>
          <a:prstGeom prst="rect">
            <a:avLst/>
          </a:prstGeom>
          <a:noFill/>
        </p:spPr>
        <p:txBody>
          <a:bodyPr wrap="none" rtlCol="0">
            <a:spAutoFit/>
          </a:bodyPr>
          <a:lstStyle/>
          <a:p>
            <a:pPr algn="ctr">
              <a:lnSpc>
                <a:spcPct val="90000"/>
              </a:lnSpc>
            </a:pPr>
            <a:r>
              <a:rPr lang="en-US" sz="1400" dirty="0"/>
              <a:t>1</a:t>
            </a:r>
          </a:p>
        </p:txBody>
      </p:sp>
      <p:sp>
        <p:nvSpPr>
          <p:cNvPr id="36" name="TextBox 35">
            <a:extLst>
              <a:ext uri="{FF2B5EF4-FFF2-40B4-BE49-F238E27FC236}">
                <a16:creationId xmlns:a16="http://schemas.microsoft.com/office/drawing/2014/main" id="{9FE1DB1C-37CC-7946-AB9F-2723D4E06BA6}"/>
              </a:ext>
            </a:extLst>
          </p:cNvPr>
          <p:cNvSpPr txBox="1"/>
          <p:nvPr/>
        </p:nvSpPr>
        <p:spPr>
          <a:xfrm>
            <a:off x="4283680" y="1879862"/>
            <a:ext cx="284052" cy="286232"/>
          </a:xfrm>
          <a:prstGeom prst="rect">
            <a:avLst/>
          </a:prstGeom>
          <a:noFill/>
        </p:spPr>
        <p:txBody>
          <a:bodyPr wrap="none" rtlCol="0">
            <a:spAutoFit/>
          </a:bodyPr>
          <a:lstStyle/>
          <a:p>
            <a:pPr algn="ctr">
              <a:lnSpc>
                <a:spcPct val="90000"/>
              </a:lnSpc>
            </a:pPr>
            <a:r>
              <a:rPr lang="en-US" sz="1400" dirty="0"/>
              <a:t>2</a:t>
            </a:r>
          </a:p>
        </p:txBody>
      </p:sp>
      <p:sp>
        <p:nvSpPr>
          <p:cNvPr id="37" name="TextBox 36">
            <a:extLst>
              <a:ext uri="{FF2B5EF4-FFF2-40B4-BE49-F238E27FC236}">
                <a16:creationId xmlns:a16="http://schemas.microsoft.com/office/drawing/2014/main" id="{99E5EE83-2684-874D-84E8-F05EFC28B805}"/>
              </a:ext>
            </a:extLst>
          </p:cNvPr>
          <p:cNvSpPr txBox="1"/>
          <p:nvPr/>
        </p:nvSpPr>
        <p:spPr>
          <a:xfrm>
            <a:off x="5041772" y="1879862"/>
            <a:ext cx="284052" cy="286232"/>
          </a:xfrm>
          <a:prstGeom prst="rect">
            <a:avLst/>
          </a:prstGeom>
          <a:noFill/>
        </p:spPr>
        <p:txBody>
          <a:bodyPr wrap="none" rtlCol="0">
            <a:spAutoFit/>
          </a:bodyPr>
          <a:lstStyle/>
          <a:p>
            <a:pPr algn="ctr">
              <a:lnSpc>
                <a:spcPct val="90000"/>
              </a:lnSpc>
            </a:pPr>
            <a:r>
              <a:rPr lang="en-US" sz="1400" dirty="0"/>
              <a:t>3</a:t>
            </a:r>
          </a:p>
        </p:txBody>
      </p:sp>
      <p:sp>
        <p:nvSpPr>
          <p:cNvPr id="38" name="TextBox 37">
            <a:extLst>
              <a:ext uri="{FF2B5EF4-FFF2-40B4-BE49-F238E27FC236}">
                <a16:creationId xmlns:a16="http://schemas.microsoft.com/office/drawing/2014/main" id="{8BD7A162-738A-1B46-B2F7-67DF693F0731}"/>
              </a:ext>
            </a:extLst>
          </p:cNvPr>
          <p:cNvSpPr txBox="1"/>
          <p:nvPr/>
        </p:nvSpPr>
        <p:spPr>
          <a:xfrm>
            <a:off x="5799864" y="1879862"/>
            <a:ext cx="284052" cy="286232"/>
          </a:xfrm>
          <a:prstGeom prst="rect">
            <a:avLst/>
          </a:prstGeom>
          <a:noFill/>
        </p:spPr>
        <p:txBody>
          <a:bodyPr wrap="none" rtlCol="0">
            <a:spAutoFit/>
          </a:bodyPr>
          <a:lstStyle/>
          <a:p>
            <a:pPr algn="ctr">
              <a:lnSpc>
                <a:spcPct val="90000"/>
              </a:lnSpc>
            </a:pPr>
            <a:r>
              <a:rPr lang="en-US" sz="1400" dirty="0"/>
              <a:t>4</a:t>
            </a:r>
          </a:p>
        </p:txBody>
      </p:sp>
      <p:sp>
        <p:nvSpPr>
          <p:cNvPr id="39" name="TextBox 38">
            <a:extLst>
              <a:ext uri="{FF2B5EF4-FFF2-40B4-BE49-F238E27FC236}">
                <a16:creationId xmlns:a16="http://schemas.microsoft.com/office/drawing/2014/main" id="{7253054E-95E1-6B43-A8DF-89289B46C72B}"/>
              </a:ext>
            </a:extLst>
          </p:cNvPr>
          <p:cNvSpPr txBox="1"/>
          <p:nvPr/>
        </p:nvSpPr>
        <p:spPr>
          <a:xfrm>
            <a:off x="6557956" y="1879862"/>
            <a:ext cx="284052" cy="286232"/>
          </a:xfrm>
          <a:prstGeom prst="rect">
            <a:avLst/>
          </a:prstGeom>
          <a:noFill/>
        </p:spPr>
        <p:txBody>
          <a:bodyPr wrap="none" rtlCol="0">
            <a:spAutoFit/>
          </a:bodyPr>
          <a:lstStyle/>
          <a:p>
            <a:pPr algn="ctr">
              <a:lnSpc>
                <a:spcPct val="90000"/>
              </a:lnSpc>
            </a:pPr>
            <a:r>
              <a:rPr lang="en-US" sz="1400" dirty="0"/>
              <a:t>5</a:t>
            </a:r>
          </a:p>
        </p:txBody>
      </p:sp>
      <p:sp>
        <p:nvSpPr>
          <p:cNvPr id="40" name="TextBox 39">
            <a:extLst>
              <a:ext uri="{FF2B5EF4-FFF2-40B4-BE49-F238E27FC236}">
                <a16:creationId xmlns:a16="http://schemas.microsoft.com/office/drawing/2014/main" id="{73A8BACD-6D6D-4B4F-85AD-EE0E369089C2}"/>
              </a:ext>
            </a:extLst>
          </p:cNvPr>
          <p:cNvSpPr txBox="1"/>
          <p:nvPr/>
        </p:nvSpPr>
        <p:spPr>
          <a:xfrm>
            <a:off x="7316048" y="1879862"/>
            <a:ext cx="284052" cy="286232"/>
          </a:xfrm>
          <a:prstGeom prst="rect">
            <a:avLst/>
          </a:prstGeom>
          <a:noFill/>
        </p:spPr>
        <p:txBody>
          <a:bodyPr wrap="none" rtlCol="0">
            <a:spAutoFit/>
          </a:bodyPr>
          <a:lstStyle/>
          <a:p>
            <a:pPr algn="ctr">
              <a:lnSpc>
                <a:spcPct val="90000"/>
              </a:lnSpc>
            </a:pPr>
            <a:r>
              <a:rPr lang="en-US" sz="1400" dirty="0"/>
              <a:t>6</a:t>
            </a:r>
          </a:p>
        </p:txBody>
      </p:sp>
      <p:sp>
        <p:nvSpPr>
          <p:cNvPr id="41" name="TextBox 40">
            <a:extLst>
              <a:ext uri="{FF2B5EF4-FFF2-40B4-BE49-F238E27FC236}">
                <a16:creationId xmlns:a16="http://schemas.microsoft.com/office/drawing/2014/main" id="{32524C07-7140-6948-841D-E980D959AB97}"/>
              </a:ext>
            </a:extLst>
          </p:cNvPr>
          <p:cNvSpPr txBox="1"/>
          <p:nvPr/>
        </p:nvSpPr>
        <p:spPr>
          <a:xfrm>
            <a:off x="8074140" y="1879862"/>
            <a:ext cx="284052" cy="286232"/>
          </a:xfrm>
          <a:prstGeom prst="rect">
            <a:avLst/>
          </a:prstGeom>
          <a:noFill/>
        </p:spPr>
        <p:txBody>
          <a:bodyPr wrap="none" rtlCol="0">
            <a:spAutoFit/>
          </a:bodyPr>
          <a:lstStyle/>
          <a:p>
            <a:pPr algn="ctr">
              <a:lnSpc>
                <a:spcPct val="90000"/>
              </a:lnSpc>
            </a:pPr>
            <a:r>
              <a:rPr lang="en-US" sz="1400" dirty="0"/>
              <a:t>7</a:t>
            </a:r>
          </a:p>
        </p:txBody>
      </p:sp>
      <p:sp>
        <p:nvSpPr>
          <p:cNvPr id="42" name="TextBox 41">
            <a:extLst>
              <a:ext uri="{FF2B5EF4-FFF2-40B4-BE49-F238E27FC236}">
                <a16:creationId xmlns:a16="http://schemas.microsoft.com/office/drawing/2014/main" id="{96B06335-BCF6-BA44-9987-628847120797}"/>
              </a:ext>
            </a:extLst>
          </p:cNvPr>
          <p:cNvSpPr txBox="1"/>
          <p:nvPr/>
        </p:nvSpPr>
        <p:spPr>
          <a:xfrm>
            <a:off x="8832232" y="1879862"/>
            <a:ext cx="284052" cy="286232"/>
          </a:xfrm>
          <a:prstGeom prst="rect">
            <a:avLst/>
          </a:prstGeom>
          <a:noFill/>
        </p:spPr>
        <p:txBody>
          <a:bodyPr wrap="none" rtlCol="0">
            <a:spAutoFit/>
          </a:bodyPr>
          <a:lstStyle/>
          <a:p>
            <a:pPr algn="ctr">
              <a:lnSpc>
                <a:spcPct val="90000"/>
              </a:lnSpc>
            </a:pPr>
            <a:r>
              <a:rPr lang="en-US" sz="1400" dirty="0"/>
              <a:t>8</a:t>
            </a:r>
          </a:p>
        </p:txBody>
      </p:sp>
      <p:sp>
        <p:nvSpPr>
          <p:cNvPr id="43" name="TextBox 42">
            <a:extLst>
              <a:ext uri="{FF2B5EF4-FFF2-40B4-BE49-F238E27FC236}">
                <a16:creationId xmlns:a16="http://schemas.microsoft.com/office/drawing/2014/main" id="{14DDF3B7-A7B4-F347-9737-335AE570B450}"/>
              </a:ext>
            </a:extLst>
          </p:cNvPr>
          <p:cNvSpPr txBox="1"/>
          <p:nvPr/>
        </p:nvSpPr>
        <p:spPr>
          <a:xfrm>
            <a:off x="9590326" y="1879862"/>
            <a:ext cx="284052" cy="286232"/>
          </a:xfrm>
          <a:prstGeom prst="rect">
            <a:avLst/>
          </a:prstGeom>
          <a:noFill/>
        </p:spPr>
        <p:txBody>
          <a:bodyPr wrap="none" rtlCol="0">
            <a:spAutoFit/>
          </a:bodyPr>
          <a:lstStyle/>
          <a:p>
            <a:pPr algn="ctr">
              <a:lnSpc>
                <a:spcPct val="90000"/>
              </a:lnSpc>
            </a:pPr>
            <a:r>
              <a:rPr lang="en-US" sz="1400" dirty="0"/>
              <a:t>9</a:t>
            </a:r>
          </a:p>
        </p:txBody>
      </p:sp>
      <p:cxnSp>
        <p:nvCxnSpPr>
          <p:cNvPr id="46" name="Straight Connector 45">
            <a:extLst>
              <a:ext uri="{FF2B5EF4-FFF2-40B4-BE49-F238E27FC236}">
                <a16:creationId xmlns:a16="http://schemas.microsoft.com/office/drawing/2014/main" id="{1A3F44FA-66E7-994F-876B-55CC00CA6F2A}"/>
              </a:ext>
            </a:extLst>
          </p:cNvPr>
          <p:cNvCxnSpPr>
            <a:cxnSpLocks/>
          </p:cNvCxnSpPr>
          <p:nvPr/>
        </p:nvCxnSpPr>
        <p:spPr>
          <a:xfrm flipV="1">
            <a:off x="2909522" y="1119783"/>
            <a:ext cx="0" cy="677353"/>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 Box 7">
            <a:extLst>
              <a:ext uri="{FF2B5EF4-FFF2-40B4-BE49-F238E27FC236}">
                <a16:creationId xmlns:a16="http://schemas.microsoft.com/office/drawing/2014/main" id="{7722FBA3-BBDE-C74F-B35A-EF6643674229}"/>
              </a:ext>
            </a:extLst>
          </p:cNvPr>
          <p:cNvSpPr txBox="1">
            <a:spLocks noChangeArrowheads="1"/>
          </p:cNvSpPr>
          <p:nvPr/>
        </p:nvSpPr>
        <p:spPr bwMode="auto">
          <a:xfrm>
            <a:off x="2188390" y="899173"/>
            <a:ext cx="897511" cy="307777"/>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5000"/>
                    </a:srgb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indent="-109538">
              <a:defRPr sz="2400">
                <a:solidFill>
                  <a:schemeClr val="tx1"/>
                </a:solidFill>
                <a:latin typeface="Arial" charset="0"/>
                <a:ea typeface="ＭＳ Ｐゴシック" charset="0"/>
              </a:defRPr>
            </a:lvl2pPr>
            <a:lvl3pPr marL="1484313" indent="-457200">
              <a:defRPr sz="2400">
                <a:solidFill>
                  <a:schemeClr val="tx1"/>
                </a:solidFill>
                <a:latin typeface="Arial" charset="0"/>
                <a:ea typeface="ＭＳ Ｐゴシック" charset="0"/>
              </a:defRPr>
            </a:lvl3pPr>
            <a:lvl4pPr marL="2111375" indent="-457200">
              <a:defRPr sz="2400">
                <a:solidFill>
                  <a:schemeClr val="tx1"/>
                </a:solidFill>
                <a:latin typeface="Arial" charset="0"/>
                <a:ea typeface="ＭＳ Ｐゴシック" charset="0"/>
              </a:defRPr>
            </a:lvl4pPr>
            <a:lvl5pPr marL="2682875" indent="-457200">
              <a:defRPr sz="2400">
                <a:solidFill>
                  <a:schemeClr val="tx1"/>
                </a:solidFill>
                <a:latin typeface="Arial" charset="0"/>
                <a:ea typeface="ＭＳ Ｐゴシック" charset="0"/>
              </a:defRPr>
            </a:lvl5pPr>
            <a:lvl6pPr marL="3140075" indent="-457200" eaLnBrk="0" fontAlgn="base" hangingPunct="0">
              <a:spcBef>
                <a:spcPct val="0"/>
              </a:spcBef>
              <a:spcAft>
                <a:spcPct val="0"/>
              </a:spcAft>
              <a:defRPr sz="2400">
                <a:solidFill>
                  <a:schemeClr val="tx1"/>
                </a:solidFill>
                <a:latin typeface="Arial" charset="0"/>
                <a:ea typeface="ＭＳ Ｐゴシック" charset="0"/>
              </a:defRPr>
            </a:lvl6pPr>
            <a:lvl7pPr marL="3597275" indent="-457200" eaLnBrk="0" fontAlgn="base" hangingPunct="0">
              <a:spcBef>
                <a:spcPct val="0"/>
              </a:spcBef>
              <a:spcAft>
                <a:spcPct val="0"/>
              </a:spcAft>
              <a:defRPr sz="2400">
                <a:solidFill>
                  <a:schemeClr val="tx1"/>
                </a:solidFill>
                <a:latin typeface="Arial" charset="0"/>
                <a:ea typeface="ＭＳ Ｐゴシック" charset="0"/>
              </a:defRPr>
            </a:lvl7pPr>
            <a:lvl8pPr marL="4054475" indent="-457200" eaLnBrk="0" fontAlgn="base" hangingPunct="0">
              <a:spcBef>
                <a:spcPct val="0"/>
              </a:spcBef>
              <a:spcAft>
                <a:spcPct val="0"/>
              </a:spcAft>
              <a:defRPr sz="2400">
                <a:solidFill>
                  <a:schemeClr val="tx1"/>
                </a:solidFill>
                <a:latin typeface="Arial" charset="0"/>
                <a:ea typeface="ＭＳ Ｐゴシック" charset="0"/>
              </a:defRPr>
            </a:lvl8pPr>
            <a:lvl9pPr marL="4511675" indent="-4572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400" dirty="0">
                <a:latin typeface="Calibri"/>
                <a:cs typeface="Calibri"/>
              </a:rPr>
              <a:t>   n</a:t>
            </a:r>
            <a:r>
              <a:rPr lang="en-US" sz="1400" baseline="-25000" dirty="0">
                <a:latin typeface="Calibri"/>
                <a:cs typeface="Calibri"/>
              </a:rPr>
              <a:t>e</a:t>
            </a:r>
            <a:r>
              <a:rPr lang="en-US" sz="1400" dirty="0">
                <a:latin typeface="Calibri"/>
                <a:cs typeface="Calibri"/>
              </a:rPr>
              <a:t>(m</a:t>
            </a:r>
            <a:r>
              <a:rPr lang="en-US" sz="1400" baseline="30000" dirty="0">
                <a:latin typeface="Calibri"/>
                <a:cs typeface="Calibri"/>
              </a:rPr>
              <a:t>-3</a:t>
            </a:r>
            <a:r>
              <a:rPr lang="en-US" sz="1400" dirty="0">
                <a:latin typeface="Calibri"/>
                <a:cs typeface="Calibri"/>
              </a:rPr>
              <a:t>)</a:t>
            </a:r>
          </a:p>
        </p:txBody>
      </p:sp>
      <p:cxnSp>
        <p:nvCxnSpPr>
          <p:cNvPr id="49" name="Straight Connector 48">
            <a:extLst>
              <a:ext uri="{FF2B5EF4-FFF2-40B4-BE49-F238E27FC236}">
                <a16:creationId xmlns:a16="http://schemas.microsoft.com/office/drawing/2014/main" id="{A88033A7-4A77-4344-A388-1D59B114A0BD}"/>
              </a:ext>
            </a:extLst>
          </p:cNvPr>
          <p:cNvCxnSpPr>
            <a:cxnSpLocks/>
          </p:cNvCxnSpPr>
          <p:nvPr/>
        </p:nvCxnSpPr>
        <p:spPr>
          <a:xfrm>
            <a:off x="2909522" y="1433933"/>
            <a:ext cx="7221228" cy="0"/>
          </a:xfrm>
          <a:prstGeom prst="line">
            <a:avLst/>
          </a:prstGeom>
          <a:ln w="3175">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Text Box 7">
            <a:extLst>
              <a:ext uri="{FF2B5EF4-FFF2-40B4-BE49-F238E27FC236}">
                <a16:creationId xmlns:a16="http://schemas.microsoft.com/office/drawing/2014/main" id="{55E28589-BC80-B741-AA73-315B193F48CE}"/>
              </a:ext>
            </a:extLst>
          </p:cNvPr>
          <p:cNvSpPr txBox="1">
            <a:spLocks noChangeArrowheads="1"/>
          </p:cNvSpPr>
          <p:nvPr/>
        </p:nvSpPr>
        <p:spPr bwMode="auto">
          <a:xfrm>
            <a:off x="2479245" y="1087212"/>
            <a:ext cx="538680" cy="523220"/>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5000"/>
                    </a:srgb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indent="-109538">
              <a:defRPr sz="2400">
                <a:solidFill>
                  <a:schemeClr val="tx1"/>
                </a:solidFill>
                <a:latin typeface="Arial" charset="0"/>
                <a:ea typeface="ＭＳ Ｐゴシック" charset="0"/>
              </a:defRPr>
            </a:lvl2pPr>
            <a:lvl3pPr marL="1484313" indent="-457200">
              <a:defRPr sz="2400">
                <a:solidFill>
                  <a:schemeClr val="tx1"/>
                </a:solidFill>
                <a:latin typeface="Arial" charset="0"/>
                <a:ea typeface="ＭＳ Ｐゴシック" charset="0"/>
              </a:defRPr>
            </a:lvl3pPr>
            <a:lvl4pPr marL="2111375" indent="-457200">
              <a:defRPr sz="2400">
                <a:solidFill>
                  <a:schemeClr val="tx1"/>
                </a:solidFill>
                <a:latin typeface="Arial" charset="0"/>
                <a:ea typeface="ＭＳ Ｐゴシック" charset="0"/>
              </a:defRPr>
            </a:lvl4pPr>
            <a:lvl5pPr marL="2682875" indent="-457200">
              <a:defRPr sz="2400">
                <a:solidFill>
                  <a:schemeClr val="tx1"/>
                </a:solidFill>
                <a:latin typeface="Arial" charset="0"/>
                <a:ea typeface="ＭＳ Ｐゴシック" charset="0"/>
              </a:defRPr>
            </a:lvl5pPr>
            <a:lvl6pPr marL="3140075" indent="-457200" eaLnBrk="0" fontAlgn="base" hangingPunct="0">
              <a:spcBef>
                <a:spcPct val="0"/>
              </a:spcBef>
              <a:spcAft>
                <a:spcPct val="0"/>
              </a:spcAft>
              <a:defRPr sz="2400">
                <a:solidFill>
                  <a:schemeClr val="tx1"/>
                </a:solidFill>
                <a:latin typeface="Arial" charset="0"/>
                <a:ea typeface="ＭＳ Ｐゴシック" charset="0"/>
              </a:defRPr>
            </a:lvl6pPr>
            <a:lvl7pPr marL="3597275" indent="-457200" eaLnBrk="0" fontAlgn="base" hangingPunct="0">
              <a:spcBef>
                <a:spcPct val="0"/>
              </a:spcBef>
              <a:spcAft>
                <a:spcPct val="0"/>
              </a:spcAft>
              <a:defRPr sz="2400">
                <a:solidFill>
                  <a:schemeClr val="tx1"/>
                </a:solidFill>
                <a:latin typeface="Arial" charset="0"/>
                <a:ea typeface="ＭＳ Ｐゴシック" charset="0"/>
              </a:defRPr>
            </a:lvl7pPr>
            <a:lvl8pPr marL="4054475" indent="-457200" eaLnBrk="0" fontAlgn="base" hangingPunct="0">
              <a:spcBef>
                <a:spcPct val="0"/>
              </a:spcBef>
              <a:spcAft>
                <a:spcPct val="0"/>
              </a:spcAft>
              <a:defRPr sz="2400">
                <a:solidFill>
                  <a:schemeClr val="tx1"/>
                </a:solidFill>
                <a:latin typeface="Arial" charset="0"/>
                <a:ea typeface="ＭＳ Ｐゴシック" charset="0"/>
              </a:defRPr>
            </a:lvl8pPr>
            <a:lvl9pPr marL="4511675" indent="-4572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400" dirty="0">
                <a:latin typeface="Calibri"/>
                <a:cs typeface="Calibri"/>
              </a:rPr>
              <a:t>   10</a:t>
            </a:r>
            <a:r>
              <a:rPr lang="en-US" sz="1400" baseline="30000" dirty="0">
                <a:latin typeface="Calibri"/>
                <a:cs typeface="Calibri"/>
              </a:rPr>
              <a:t>15</a:t>
            </a:r>
          </a:p>
        </p:txBody>
      </p:sp>
      <p:sp>
        <p:nvSpPr>
          <p:cNvPr id="52" name="TextBox 51">
            <a:extLst>
              <a:ext uri="{FF2B5EF4-FFF2-40B4-BE49-F238E27FC236}">
                <a16:creationId xmlns:a16="http://schemas.microsoft.com/office/drawing/2014/main" id="{AAA83476-FB1B-3048-8382-8A472ED82A9D}"/>
              </a:ext>
            </a:extLst>
          </p:cNvPr>
          <p:cNvSpPr txBox="1"/>
          <p:nvPr/>
        </p:nvSpPr>
        <p:spPr>
          <a:xfrm>
            <a:off x="2677479" y="1673596"/>
            <a:ext cx="284052" cy="286232"/>
          </a:xfrm>
          <a:prstGeom prst="rect">
            <a:avLst/>
          </a:prstGeom>
          <a:noFill/>
        </p:spPr>
        <p:txBody>
          <a:bodyPr wrap="none" rtlCol="0">
            <a:spAutoFit/>
          </a:bodyPr>
          <a:lstStyle/>
          <a:p>
            <a:pPr algn="ctr">
              <a:lnSpc>
                <a:spcPct val="90000"/>
              </a:lnSpc>
            </a:pPr>
            <a:r>
              <a:rPr lang="en-US" sz="1400" dirty="0"/>
              <a:t>0</a:t>
            </a:r>
          </a:p>
        </p:txBody>
      </p:sp>
      <p:pic>
        <p:nvPicPr>
          <p:cNvPr id="44" name="Picture 43" descr="Picture 8.png">
            <a:extLst>
              <a:ext uri="{FF2B5EF4-FFF2-40B4-BE49-F238E27FC236}">
                <a16:creationId xmlns:a16="http://schemas.microsoft.com/office/drawing/2014/main" id="{5FD000AF-70BC-804C-B1FC-74C0CBC4B7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7384" y="2923272"/>
            <a:ext cx="8246994" cy="2085858"/>
          </a:xfrm>
          <a:prstGeom prst="rect">
            <a:avLst/>
          </a:prstGeom>
        </p:spPr>
      </p:pic>
      <p:sp>
        <p:nvSpPr>
          <p:cNvPr id="45" name="Line 8">
            <a:extLst>
              <a:ext uri="{FF2B5EF4-FFF2-40B4-BE49-F238E27FC236}">
                <a16:creationId xmlns:a16="http://schemas.microsoft.com/office/drawing/2014/main" id="{720EFBD9-02F1-6742-962B-905E0D3969B4}"/>
              </a:ext>
            </a:extLst>
          </p:cNvPr>
          <p:cNvSpPr>
            <a:spLocks noChangeShapeType="1"/>
          </p:cNvSpPr>
          <p:nvPr/>
        </p:nvSpPr>
        <p:spPr bwMode="auto">
          <a:xfrm flipH="1" flipV="1">
            <a:off x="9184921" y="3135638"/>
            <a:ext cx="73006" cy="44121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Calibri"/>
              <a:cs typeface="Calibri"/>
            </a:endParaRPr>
          </a:p>
        </p:txBody>
      </p:sp>
      <p:sp>
        <p:nvSpPr>
          <p:cNvPr id="47" name="Text Box 9">
            <a:extLst>
              <a:ext uri="{FF2B5EF4-FFF2-40B4-BE49-F238E27FC236}">
                <a16:creationId xmlns:a16="http://schemas.microsoft.com/office/drawing/2014/main" id="{59EB9292-F51D-744F-BEF2-700EAF6DAECD}"/>
              </a:ext>
            </a:extLst>
          </p:cNvPr>
          <p:cNvSpPr txBox="1">
            <a:spLocks noChangeArrowheads="1"/>
          </p:cNvSpPr>
          <p:nvPr/>
        </p:nvSpPr>
        <p:spPr bwMode="auto">
          <a:xfrm>
            <a:off x="8552747" y="2493121"/>
            <a:ext cx="1274376" cy="6461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1799" dirty="0">
                <a:latin typeface="Calibri"/>
                <a:cs typeface="Calibri"/>
              </a:rPr>
              <a:t>electron </a:t>
            </a:r>
          </a:p>
          <a:p>
            <a:r>
              <a:rPr lang="en-US" sz="1799" dirty="0">
                <a:latin typeface="Calibri"/>
                <a:cs typeface="Calibri"/>
              </a:rPr>
              <a:t>streamlines</a:t>
            </a:r>
          </a:p>
        </p:txBody>
      </p:sp>
      <p:sp>
        <p:nvSpPr>
          <p:cNvPr id="50" name="Line 10">
            <a:extLst>
              <a:ext uri="{FF2B5EF4-FFF2-40B4-BE49-F238E27FC236}">
                <a16:creationId xmlns:a16="http://schemas.microsoft.com/office/drawing/2014/main" id="{F30D3D66-EEFB-6341-860C-DB11890F5426}"/>
              </a:ext>
            </a:extLst>
          </p:cNvPr>
          <p:cNvSpPr>
            <a:spLocks noChangeShapeType="1"/>
          </p:cNvSpPr>
          <p:nvPr/>
        </p:nvSpPr>
        <p:spPr bwMode="auto">
          <a:xfrm flipH="1" flipV="1">
            <a:off x="6830148" y="3310553"/>
            <a:ext cx="6806" cy="49861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Calibri"/>
              <a:cs typeface="Calibri"/>
            </a:endParaRPr>
          </a:p>
        </p:txBody>
      </p:sp>
      <p:sp>
        <p:nvSpPr>
          <p:cNvPr id="53" name="Text Box 11">
            <a:extLst>
              <a:ext uri="{FF2B5EF4-FFF2-40B4-BE49-F238E27FC236}">
                <a16:creationId xmlns:a16="http://schemas.microsoft.com/office/drawing/2014/main" id="{8C7EFD01-1C68-054D-B462-2080D84DE654}"/>
              </a:ext>
            </a:extLst>
          </p:cNvPr>
          <p:cNvSpPr txBox="1">
            <a:spLocks noChangeArrowheads="1"/>
          </p:cNvSpPr>
          <p:nvPr/>
        </p:nvSpPr>
        <p:spPr bwMode="auto">
          <a:xfrm>
            <a:off x="6517484" y="2946119"/>
            <a:ext cx="728783" cy="3692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1799" dirty="0">
                <a:latin typeface="Calibri"/>
                <a:cs typeface="Calibri"/>
              </a:rPr>
              <a:t>beam</a:t>
            </a:r>
          </a:p>
        </p:txBody>
      </p:sp>
      <p:sp>
        <p:nvSpPr>
          <p:cNvPr id="54" name="Right Arrow 53">
            <a:extLst>
              <a:ext uri="{FF2B5EF4-FFF2-40B4-BE49-F238E27FC236}">
                <a16:creationId xmlns:a16="http://schemas.microsoft.com/office/drawing/2014/main" id="{9AAB184A-BB8E-A44B-802D-12467AED3AF6}"/>
              </a:ext>
            </a:extLst>
          </p:cNvPr>
          <p:cNvSpPr/>
          <p:nvPr/>
        </p:nvSpPr>
        <p:spPr bwMode="auto">
          <a:xfrm>
            <a:off x="7241812" y="3072650"/>
            <a:ext cx="421279" cy="181389"/>
          </a:xfrm>
          <a:prstGeom prst="rightArrow">
            <a:avLst/>
          </a:prstGeom>
          <a:solidFill>
            <a:srgbClr val="0E8C8D"/>
          </a:solidFill>
          <a:ln w="9525" cap="flat" cmpd="sng" algn="ctr">
            <a:solidFill>
              <a:schemeClr val="tx1"/>
            </a:solidFill>
            <a:prstDash val="solid"/>
            <a:round/>
            <a:headEnd type="none" w="med" len="med"/>
            <a:tailEnd type="none" w="med" len="med"/>
          </a:ln>
          <a:effectLst/>
          <a:extLst/>
        </p:spPr>
        <p:txBody>
          <a:bodyPr vert="horz" wrap="square" lIns="91416" tIns="45708" rIns="91416" bIns="45708" numCol="1" rtlCol="0" anchor="t" anchorCtr="0" compatLnSpc="1">
            <a:prstTxWarp prst="textNoShape">
              <a:avLst/>
            </a:prstTxWarp>
          </a:bodyPr>
          <a:lstStyle/>
          <a:p>
            <a:pPr defTabSz="914126" eaLnBrk="0" hangingPunct="0"/>
            <a:endParaRPr lang="en-US" sz="400">
              <a:solidFill>
                <a:srgbClr val="000000"/>
              </a:solidFill>
              <a:latin typeface="Calibri"/>
              <a:ea typeface="ＭＳ Ｐゴシック" charset="0"/>
              <a:cs typeface="Calibri"/>
            </a:endParaRPr>
          </a:p>
        </p:txBody>
      </p:sp>
      <p:sp>
        <p:nvSpPr>
          <p:cNvPr id="56" name="Slide Number Placeholder 17">
            <a:extLst>
              <a:ext uri="{FF2B5EF4-FFF2-40B4-BE49-F238E27FC236}">
                <a16:creationId xmlns:a16="http://schemas.microsoft.com/office/drawing/2014/main" id="{05E0F5BE-7BAF-8D42-A160-1667BB8F9BED}"/>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14</a:t>
            </a:fld>
            <a:endParaRPr lang="en-US" altLang="x-none" dirty="0"/>
          </a:p>
        </p:txBody>
      </p:sp>
    </p:spTree>
    <p:extLst>
      <p:ext uri="{BB962C8B-B14F-4D97-AF65-F5344CB8AC3E}">
        <p14:creationId xmlns:p14="http://schemas.microsoft.com/office/powerpoint/2010/main" val="1465163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23" name="Text Box 7"/>
          <p:cNvSpPr txBox="1">
            <a:spLocks noChangeArrowheads="1"/>
          </p:cNvSpPr>
          <p:nvPr/>
        </p:nvSpPr>
        <p:spPr bwMode="auto">
          <a:xfrm>
            <a:off x="344630" y="529108"/>
            <a:ext cx="8567302" cy="119981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5000"/>
                    </a:srgb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indent="-109538">
              <a:defRPr sz="2400">
                <a:solidFill>
                  <a:schemeClr val="tx1"/>
                </a:solidFill>
                <a:latin typeface="Arial" charset="0"/>
                <a:ea typeface="ＭＳ Ｐゴシック" charset="0"/>
              </a:defRPr>
            </a:lvl2pPr>
            <a:lvl3pPr marL="1484313" indent="-457200">
              <a:defRPr sz="2400">
                <a:solidFill>
                  <a:schemeClr val="tx1"/>
                </a:solidFill>
                <a:latin typeface="Arial" charset="0"/>
                <a:ea typeface="ＭＳ Ｐゴシック" charset="0"/>
              </a:defRPr>
            </a:lvl3pPr>
            <a:lvl4pPr marL="2111375" indent="-457200">
              <a:defRPr sz="2400">
                <a:solidFill>
                  <a:schemeClr val="tx1"/>
                </a:solidFill>
                <a:latin typeface="Arial" charset="0"/>
                <a:ea typeface="ＭＳ Ｐゴシック" charset="0"/>
              </a:defRPr>
            </a:lvl4pPr>
            <a:lvl5pPr marL="2682875" indent="-457200">
              <a:defRPr sz="2400">
                <a:solidFill>
                  <a:schemeClr val="tx1"/>
                </a:solidFill>
                <a:latin typeface="Arial" charset="0"/>
                <a:ea typeface="ＭＳ Ｐゴシック" charset="0"/>
              </a:defRPr>
            </a:lvl5pPr>
            <a:lvl6pPr marL="3140075" indent="-457200" eaLnBrk="0" fontAlgn="base" hangingPunct="0">
              <a:spcBef>
                <a:spcPct val="0"/>
              </a:spcBef>
              <a:spcAft>
                <a:spcPct val="0"/>
              </a:spcAft>
              <a:defRPr sz="2400">
                <a:solidFill>
                  <a:schemeClr val="tx1"/>
                </a:solidFill>
                <a:latin typeface="Arial" charset="0"/>
                <a:ea typeface="ＭＳ Ｐゴシック" charset="0"/>
              </a:defRPr>
            </a:lvl6pPr>
            <a:lvl7pPr marL="3597275" indent="-457200" eaLnBrk="0" fontAlgn="base" hangingPunct="0">
              <a:spcBef>
                <a:spcPct val="0"/>
              </a:spcBef>
              <a:spcAft>
                <a:spcPct val="0"/>
              </a:spcAft>
              <a:defRPr sz="2400">
                <a:solidFill>
                  <a:schemeClr val="tx1"/>
                </a:solidFill>
                <a:latin typeface="Arial" charset="0"/>
                <a:ea typeface="ＭＳ Ｐゴシック" charset="0"/>
              </a:defRPr>
            </a:lvl7pPr>
            <a:lvl8pPr marL="4054475" indent="-457200" eaLnBrk="0" fontAlgn="base" hangingPunct="0">
              <a:spcBef>
                <a:spcPct val="0"/>
              </a:spcBef>
              <a:spcAft>
                <a:spcPct val="0"/>
              </a:spcAft>
              <a:defRPr sz="2400">
                <a:solidFill>
                  <a:schemeClr val="tx1"/>
                </a:solidFill>
                <a:latin typeface="Arial" charset="0"/>
                <a:ea typeface="ＭＳ Ｐゴシック" charset="0"/>
              </a:defRPr>
            </a:lvl8pPr>
            <a:lvl9pPr marL="4511675" indent="-4572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799" dirty="0">
                <a:latin typeface="Calibri"/>
                <a:cs typeface="Calibri"/>
              </a:rPr>
              <a:t>Need to follow:</a:t>
            </a:r>
          </a:p>
          <a:p>
            <a:pPr marL="285750" indent="-285750">
              <a:buFont typeface="Arial" panose="020B0604020202020204" pitchFamily="34" charset="0"/>
              <a:buChar char="•"/>
              <a:defRPr/>
            </a:pPr>
            <a:r>
              <a:rPr lang="en-US" sz="1799" dirty="0">
                <a:latin typeface="Calibri"/>
                <a:cs typeface="Calibri"/>
              </a:rPr>
              <a:t>short (</a:t>
            </a:r>
            <a:r>
              <a:rPr lang="en-US" sz="1799" dirty="0" err="1">
                <a:latin typeface="Symbol" charset="2"/>
                <a:cs typeface="Symbol" charset="2"/>
              </a:rPr>
              <a:t>s</a:t>
            </a:r>
            <a:r>
              <a:rPr lang="en-US" sz="1799" baseline="-25000" dirty="0" err="1">
                <a:latin typeface="Calibri"/>
                <a:cs typeface="Calibri"/>
              </a:rPr>
              <a:t>z</a:t>
            </a:r>
            <a:r>
              <a:rPr lang="en-US" sz="1799" dirty="0">
                <a:latin typeface="Calibri"/>
                <a:cs typeface="Calibri"/>
              </a:rPr>
              <a:t>=13 cm) and stiff (</a:t>
            </a:r>
            <a:r>
              <a:rPr lang="en-US" sz="1799" dirty="0">
                <a:latin typeface="Symbol" charset="2"/>
                <a:cs typeface="Symbol" charset="2"/>
              </a:rPr>
              <a:t>g</a:t>
            </a:r>
            <a:r>
              <a:rPr lang="en-US" sz="1799" dirty="0">
                <a:latin typeface="Calibri"/>
                <a:cs typeface="Calibri"/>
              </a:rPr>
              <a:t>=500) proton beam for kilometer</a:t>
            </a:r>
          </a:p>
          <a:p>
            <a:pPr marL="285750" indent="-285750">
              <a:buFont typeface="Arial" panose="020B0604020202020204" pitchFamily="34" charset="0"/>
              <a:buChar char="•"/>
              <a:defRPr/>
            </a:pPr>
            <a:r>
              <a:rPr lang="en-US" sz="1799" dirty="0">
                <a:latin typeface="Calibri"/>
                <a:cs typeface="Calibri"/>
              </a:rPr>
              <a:t>mobile background electrons reacting in fraction of beam length</a:t>
            </a:r>
          </a:p>
          <a:p>
            <a:pPr>
              <a:defRPr/>
            </a:pPr>
            <a:r>
              <a:rPr lang="en-US" sz="1799" dirty="0">
                <a:latin typeface="Calibri"/>
                <a:cs typeface="Calibri"/>
                <a:sym typeface="Wingdings"/>
              </a:rPr>
              <a:t> many </a:t>
            </a:r>
            <a:r>
              <a:rPr lang="en-US" sz="1799" dirty="0">
                <a:latin typeface="Calibri"/>
                <a:cs typeface="Calibri"/>
              </a:rPr>
              <a:t>small time steps</a:t>
            </a:r>
          </a:p>
        </p:txBody>
      </p:sp>
      <p:sp>
        <p:nvSpPr>
          <p:cNvPr id="24" name="Text Box 7"/>
          <p:cNvSpPr txBox="1">
            <a:spLocks noChangeArrowheads="1"/>
          </p:cNvSpPr>
          <p:nvPr/>
        </p:nvSpPr>
        <p:spPr bwMode="auto">
          <a:xfrm>
            <a:off x="344630" y="4252311"/>
            <a:ext cx="10189691" cy="1710661"/>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5000"/>
                    </a:srgb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indent="-109538">
              <a:defRPr sz="2400">
                <a:solidFill>
                  <a:schemeClr val="tx1"/>
                </a:solidFill>
                <a:latin typeface="Arial" charset="0"/>
                <a:ea typeface="ＭＳ Ｐゴシック" charset="0"/>
              </a:defRPr>
            </a:lvl2pPr>
            <a:lvl3pPr marL="1484313" indent="-457200">
              <a:defRPr sz="2400">
                <a:solidFill>
                  <a:schemeClr val="tx1"/>
                </a:solidFill>
                <a:latin typeface="Arial" charset="0"/>
                <a:ea typeface="ＭＳ Ｐゴシック" charset="0"/>
              </a:defRPr>
            </a:lvl3pPr>
            <a:lvl4pPr marL="2111375" indent="-457200">
              <a:defRPr sz="2400">
                <a:solidFill>
                  <a:schemeClr val="tx1"/>
                </a:solidFill>
                <a:latin typeface="Arial" charset="0"/>
                <a:ea typeface="ＭＳ Ｐゴシック" charset="0"/>
              </a:defRPr>
            </a:lvl4pPr>
            <a:lvl5pPr marL="2682875" indent="-457200">
              <a:defRPr sz="2400">
                <a:solidFill>
                  <a:schemeClr val="tx1"/>
                </a:solidFill>
                <a:latin typeface="Arial" charset="0"/>
                <a:ea typeface="ＭＳ Ｐゴシック" charset="0"/>
              </a:defRPr>
            </a:lvl5pPr>
            <a:lvl6pPr marL="3140075" indent="-457200" eaLnBrk="0" fontAlgn="base" hangingPunct="0">
              <a:spcBef>
                <a:spcPct val="0"/>
              </a:spcBef>
              <a:spcAft>
                <a:spcPct val="0"/>
              </a:spcAft>
              <a:defRPr sz="2400">
                <a:solidFill>
                  <a:schemeClr val="tx1"/>
                </a:solidFill>
                <a:latin typeface="Arial" charset="0"/>
                <a:ea typeface="ＭＳ Ｐゴシック" charset="0"/>
              </a:defRPr>
            </a:lvl6pPr>
            <a:lvl7pPr marL="3597275" indent="-457200" eaLnBrk="0" fontAlgn="base" hangingPunct="0">
              <a:spcBef>
                <a:spcPct val="0"/>
              </a:spcBef>
              <a:spcAft>
                <a:spcPct val="0"/>
              </a:spcAft>
              <a:defRPr sz="2400">
                <a:solidFill>
                  <a:schemeClr val="tx1"/>
                </a:solidFill>
                <a:latin typeface="Arial" charset="0"/>
                <a:ea typeface="ＭＳ Ｐゴシック" charset="0"/>
              </a:defRPr>
            </a:lvl7pPr>
            <a:lvl8pPr marL="4054475" indent="-457200" eaLnBrk="0" fontAlgn="base" hangingPunct="0">
              <a:spcBef>
                <a:spcPct val="0"/>
              </a:spcBef>
              <a:spcAft>
                <a:spcPct val="0"/>
              </a:spcAft>
              <a:defRPr sz="2400">
                <a:solidFill>
                  <a:schemeClr val="tx1"/>
                </a:solidFill>
                <a:latin typeface="Arial" charset="0"/>
                <a:ea typeface="ＭＳ Ｐゴシック" charset="0"/>
              </a:defRPr>
            </a:lvl8pPr>
            <a:lvl9pPr marL="4511675" indent="-457200" eaLnBrk="0" fontAlgn="base" hangingPunct="0">
              <a:spcBef>
                <a:spcPct val="0"/>
              </a:spcBef>
              <a:spcAft>
                <a:spcPct val="0"/>
              </a:spcAft>
              <a:defRPr sz="2400">
                <a:solidFill>
                  <a:schemeClr val="tx1"/>
                </a:solidFill>
                <a:latin typeface="Arial" charset="0"/>
                <a:ea typeface="ＭＳ Ｐゴシック" charset="0"/>
              </a:defRPr>
            </a:lvl9pPr>
          </a:lstStyle>
          <a:p>
            <a:pPr lvl="1" indent="0">
              <a:lnSpc>
                <a:spcPct val="150000"/>
              </a:lnSpc>
              <a:defRPr/>
            </a:pPr>
            <a:endParaRPr lang="en-US" sz="1799" dirty="0">
              <a:latin typeface="Calibri"/>
              <a:cs typeface="Calibri"/>
            </a:endParaRPr>
          </a:p>
          <a:p>
            <a:pPr marL="57133" lvl="1" indent="0">
              <a:lnSpc>
                <a:spcPct val="150000"/>
              </a:lnSpc>
              <a:defRPr/>
            </a:pPr>
            <a:r>
              <a:rPr lang="en-US" sz="1799" dirty="0">
                <a:latin typeface="Calibri"/>
                <a:cs typeface="Calibri"/>
              </a:rPr>
              <a:t>Two solutions:</a:t>
            </a:r>
          </a:p>
          <a:p>
            <a:pPr marL="396756" lvl="1" indent="-285664">
              <a:lnSpc>
                <a:spcPct val="150000"/>
              </a:lnSpc>
              <a:buFont typeface="Arial"/>
              <a:buChar char="•"/>
              <a:defRPr/>
            </a:pPr>
            <a:r>
              <a:rPr lang="en-US" sz="1799" dirty="0">
                <a:latin typeface="Calibri"/>
                <a:cs typeface="Calibri"/>
              </a:rPr>
              <a:t>separate treatment of slow (beam) and fast (electrons) components </a:t>
            </a:r>
            <a:r>
              <a:rPr lang="en-US" sz="1799" dirty="0">
                <a:latin typeface="Calibri"/>
                <a:cs typeface="Calibri"/>
                <a:sym typeface="Wingdings"/>
              </a:rPr>
              <a:t> </a:t>
            </a:r>
            <a:r>
              <a:rPr lang="en-US" sz="1799" dirty="0" err="1">
                <a:latin typeface="Calibri"/>
                <a:cs typeface="Calibri"/>
                <a:sym typeface="Wingdings"/>
              </a:rPr>
              <a:t>quasistatic</a:t>
            </a:r>
            <a:r>
              <a:rPr lang="en-US" sz="1799" dirty="0">
                <a:latin typeface="Calibri"/>
                <a:cs typeface="Calibri"/>
                <a:sym typeface="Wingdings"/>
              </a:rPr>
              <a:t> approximation</a:t>
            </a:r>
          </a:p>
          <a:p>
            <a:pPr marL="396756" lvl="1" indent="-285664">
              <a:lnSpc>
                <a:spcPct val="150000"/>
              </a:lnSpc>
              <a:buFont typeface="Arial"/>
              <a:buChar char="•"/>
              <a:defRPr/>
            </a:pPr>
            <a:r>
              <a:rPr lang="en-US" sz="1799" dirty="0">
                <a:latin typeface="Calibri"/>
                <a:cs typeface="Calibri"/>
                <a:sym typeface="Wingdings"/>
              </a:rPr>
              <a:t>solve in a Lorentz boosted frame which closes beam &amp; electrons length &amp; time scales</a:t>
            </a:r>
            <a:endParaRPr lang="en-US" sz="1799" dirty="0">
              <a:latin typeface="Calibri"/>
              <a:cs typeface="Calibri"/>
            </a:endParaRPr>
          </a:p>
        </p:txBody>
      </p:sp>
      <p:sp>
        <p:nvSpPr>
          <p:cNvPr id="16" name="Rectangle 3"/>
          <p:cNvSpPr>
            <a:spLocks noGrp="1" noChangeArrowheads="1"/>
          </p:cNvSpPr>
          <p:nvPr>
            <p:ph type="title"/>
          </p:nvPr>
        </p:nvSpPr>
        <p:spPr>
          <a:xfrm>
            <a:off x="129027" y="48506"/>
            <a:ext cx="10536196" cy="736408"/>
          </a:xfrm>
        </p:spPr>
        <p:txBody>
          <a:bodyPr/>
          <a:lstStyle/>
          <a:p>
            <a:r>
              <a:rPr lang="en-US" sz="3199" b="0" dirty="0">
                <a:latin typeface="Calibri"/>
                <a:cs typeface="Calibri"/>
              </a:rPr>
              <a:t>Modeling of two-stream instability is expensive</a:t>
            </a:r>
          </a:p>
        </p:txBody>
      </p:sp>
      <p:pic>
        <p:nvPicPr>
          <p:cNvPr id="12" name="PRL_boosted_frame_movie">
            <a:hlinkClick r:id="" action="ppaction://media"/>
            <a:extLst>
              <a:ext uri="{FF2B5EF4-FFF2-40B4-BE49-F238E27FC236}">
                <a16:creationId xmlns:a16="http://schemas.microsoft.com/office/drawing/2014/main" id="{110DB7CD-5B26-9248-9317-AB0BEF5295E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17028" y="1533544"/>
            <a:ext cx="7148195" cy="3574098"/>
          </a:xfrm>
          <a:prstGeom prst="rect">
            <a:avLst/>
          </a:prstGeom>
        </p:spPr>
      </p:pic>
      <p:pic>
        <p:nvPicPr>
          <p:cNvPr id="13" name="Picture 12">
            <a:extLst>
              <a:ext uri="{FF2B5EF4-FFF2-40B4-BE49-F238E27FC236}">
                <a16:creationId xmlns:a16="http://schemas.microsoft.com/office/drawing/2014/main" id="{22D2046E-E40D-C645-8F28-F8960EF15104}"/>
              </a:ext>
            </a:extLst>
          </p:cNvPr>
          <p:cNvPicPr>
            <a:picLocks noChangeAspect="1"/>
          </p:cNvPicPr>
          <p:nvPr/>
        </p:nvPicPr>
        <p:blipFill>
          <a:blip r:embed="rId6"/>
          <a:stretch>
            <a:fillRect/>
          </a:stretch>
        </p:blipFill>
        <p:spPr>
          <a:xfrm>
            <a:off x="9464117" y="1384562"/>
            <a:ext cx="1201106" cy="1005577"/>
          </a:xfrm>
          <a:prstGeom prst="rect">
            <a:avLst/>
          </a:prstGeom>
        </p:spPr>
      </p:pic>
      <p:sp>
        <p:nvSpPr>
          <p:cNvPr id="14" name="Slide Number Placeholder 17">
            <a:extLst>
              <a:ext uri="{FF2B5EF4-FFF2-40B4-BE49-F238E27FC236}">
                <a16:creationId xmlns:a16="http://schemas.microsoft.com/office/drawing/2014/main" id="{0A552BD4-73B6-4C44-B56E-33ECD267F038}"/>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15</a:t>
            </a:fld>
            <a:endParaRPr lang="en-US" altLang="x-none" dirty="0"/>
          </a:p>
        </p:txBody>
      </p:sp>
    </p:spTree>
    <p:extLst>
      <p:ext uri="{BB962C8B-B14F-4D97-AF65-F5344CB8AC3E}">
        <p14:creationId xmlns:p14="http://schemas.microsoft.com/office/powerpoint/2010/main" val="238411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1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repeatCount="indefinite" fill="hold" display="0">
                  <p:stCondLst>
                    <p:cond delay="indefinite"/>
                  </p:stCondLst>
                </p:cTn>
                <p:tgtEl>
                  <p:spTgt spid="1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 name="Group 29"/>
          <p:cNvGrpSpPr>
            <a:grpSpLocks/>
          </p:cNvGrpSpPr>
          <p:nvPr/>
        </p:nvGrpSpPr>
        <p:grpSpPr bwMode="auto">
          <a:xfrm>
            <a:off x="1852128" y="3627232"/>
            <a:ext cx="8138580" cy="330114"/>
            <a:chOff x="218" y="2689"/>
            <a:chExt cx="5128" cy="208"/>
          </a:xfrm>
        </p:grpSpPr>
        <p:grpSp>
          <p:nvGrpSpPr>
            <p:cNvPr id="169" name="Group 30"/>
            <p:cNvGrpSpPr>
              <a:grpSpLocks/>
            </p:cNvGrpSpPr>
            <p:nvPr/>
          </p:nvGrpSpPr>
          <p:grpSpPr bwMode="auto">
            <a:xfrm>
              <a:off x="218" y="2703"/>
              <a:ext cx="5128" cy="194"/>
              <a:chOff x="208" y="1012"/>
              <a:chExt cx="5128" cy="194"/>
            </a:xfrm>
          </p:grpSpPr>
          <p:sp>
            <p:nvSpPr>
              <p:cNvPr id="174" name="AutoShape 31"/>
              <p:cNvSpPr>
                <a:spLocks noChangeArrowheads="1"/>
              </p:cNvSpPr>
              <p:nvPr/>
            </p:nvSpPr>
            <p:spPr bwMode="auto">
              <a:xfrm rot="5400000" flipH="1">
                <a:off x="726" y="494"/>
                <a:ext cx="193" cy="1229"/>
              </a:xfrm>
              <a:prstGeom prst="cube">
                <a:avLst>
                  <a:gd name="adj" fmla="val 84120"/>
                </a:avLst>
              </a:prstGeom>
              <a:solidFill>
                <a:srgbClr val="5F5FFF"/>
              </a:solidFill>
              <a:ln w="9525">
                <a:solidFill>
                  <a:schemeClr val="tx1"/>
                </a:solidFill>
                <a:miter lim="800000"/>
                <a:headEnd/>
                <a:tailEnd/>
              </a:ln>
            </p:spPr>
            <p:txBody>
              <a:bodyPr rot="10800000" vert="eaVert" wrap="none" anchor="ctr"/>
              <a:lstStyle/>
              <a:p>
                <a:pPr algn="ctr"/>
                <a:endParaRPr lang="en-US" sz="2399">
                  <a:latin typeface="Calibri"/>
                  <a:cs typeface="Calibri"/>
                </a:endParaRPr>
              </a:p>
            </p:txBody>
          </p:sp>
          <p:sp>
            <p:nvSpPr>
              <p:cNvPr id="175" name="AutoShape 32"/>
              <p:cNvSpPr>
                <a:spLocks noChangeArrowheads="1"/>
              </p:cNvSpPr>
              <p:nvPr/>
            </p:nvSpPr>
            <p:spPr bwMode="auto">
              <a:xfrm rot="5400000" flipH="1">
                <a:off x="1390" y="898"/>
                <a:ext cx="193" cy="424"/>
              </a:xfrm>
              <a:prstGeom prst="cube">
                <a:avLst>
                  <a:gd name="adj" fmla="val 84120"/>
                </a:avLst>
              </a:prstGeom>
              <a:solidFill>
                <a:srgbClr val="98BDF6"/>
              </a:solidFill>
              <a:ln w="9525">
                <a:solidFill>
                  <a:schemeClr val="tx1"/>
                </a:solidFill>
                <a:miter lim="800000"/>
                <a:headEnd/>
                <a:tailEnd/>
              </a:ln>
            </p:spPr>
            <p:txBody>
              <a:bodyPr rot="10800000" vert="eaVert" wrap="none" anchor="ctr"/>
              <a:lstStyle/>
              <a:p>
                <a:pPr algn="ctr"/>
                <a:endParaRPr lang="en-US" sz="2399">
                  <a:latin typeface="Calibri"/>
                  <a:cs typeface="Calibri"/>
                </a:endParaRPr>
              </a:p>
            </p:txBody>
          </p:sp>
          <p:sp>
            <p:nvSpPr>
              <p:cNvPr id="176" name="AutoShape 33"/>
              <p:cNvSpPr>
                <a:spLocks noChangeArrowheads="1"/>
              </p:cNvSpPr>
              <p:nvPr/>
            </p:nvSpPr>
            <p:spPr bwMode="auto">
              <a:xfrm rot="5400000" flipH="1">
                <a:off x="3207" y="-663"/>
                <a:ext cx="193" cy="3543"/>
              </a:xfrm>
              <a:prstGeom prst="cube">
                <a:avLst>
                  <a:gd name="adj" fmla="val 84120"/>
                </a:avLst>
              </a:prstGeom>
              <a:solidFill>
                <a:srgbClr val="48FD48"/>
              </a:solidFill>
              <a:ln w="9525">
                <a:solidFill>
                  <a:schemeClr val="tx1"/>
                </a:solidFill>
                <a:miter lim="800000"/>
                <a:headEnd/>
                <a:tailEnd/>
              </a:ln>
            </p:spPr>
            <p:txBody>
              <a:bodyPr rot="10800000" vert="eaVert" wrap="none" anchor="ctr"/>
              <a:lstStyle/>
              <a:p>
                <a:pPr algn="ctr"/>
                <a:endParaRPr lang="en-US" sz="2399">
                  <a:latin typeface="Calibri"/>
                  <a:cs typeface="Calibri"/>
                </a:endParaRPr>
              </a:p>
            </p:txBody>
          </p:sp>
          <p:sp>
            <p:nvSpPr>
              <p:cNvPr id="177" name="AutoShape 34"/>
              <p:cNvSpPr>
                <a:spLocks noChangeArrowheads="1"/>
              </p:cNvSpPr>
              <p:nvPr/>
            </p:nvSpPr>
            <p:spPr bwMode="auto">
              <a:xfrm rot="5400000" flipH="1">
                <a:off x="5027" y="898"/>
                <a:ext cx="193" cy="424"/>
              </a:xfrm>
              <a:prstGeom prst="cube">
                <a:avLst>
                  <a:gd name="adj" fmla="val 84120"/>
                </a:avLst>
              </a:prstGeom>
              <a:solidFill>
                <a:srgbClr val="98BDF6"/>
              </a:solidFill>
              <a:ln w="9525">
                <a:solidFill>
                  <a:schemeClr val="tx1"/>
                </a:solidFill>
                <a:miter lim="800000"/>
                <a:headEnd/>
                <a:tailEnd/>
              </a:ln>
            </p:spPr>
            <p:txBody>
              <a:bodyPr rot="10800000" vert="eaVert" wrap="none" anchor="ctr"/>
              <a:lstStyle/>
              <a:p>
                <a:pPr algn="ctr"/>
                <a:endParaRPr lang="en-US" sz="2399">
                  <a:latin typeface="Calibri"/>
                  <a:cs typeface="Calibri"/>
                </a:endParaRPr>
              </a:p>
            </p:txBody>
          </p:sp>
        </p:grpSp>
        <p:sp>
          <p:nvSpPr>
            <p:cNvPr id="170" name="Text Box 35"/>
            <p:cNvSpPr txBox="1">
              <a:spLocks noChangeArrowheads="1"/>
            </p:cNvSpPr>
            <p:nvPr/>
          </p:nvSpPr>
          <p:spPr bwMode="auto">
            <a:xfrm>
              <a:off x="3031" y="2689"/>
              <a:ext cx="351" cy="1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400">
                  <a:solidFill>
                    <a:srgbClr val="F1F301"/>
                  </a:solidFill>
                  <a:latin typeface="Calibri"/>
                  <a:cs typeface="Calibri"/>
                </a:rPr>
                <a:t>bend</a:t>
              </a:r>
            </a:p>
          </p:txBody>
        </p:sp>
        <p:sp>
          <p:nvSpPr>
            <p:cNvPr id="171" name="Text Box 36"/>
            <p:cNvSpPr txBox="1">
              <a:spLocks noChangeArrowheads="1"/>
            </p:cNvSpPr>
            <p:nvPr/>
          </p:nvSpPr>
          <p:spPr bwMode="auto">
            <a:xfrm>
              <a:off x="1330" y="2689"/>
              <a:ext cx="314" cy="1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400">
                  <a:solidFill>
                    <a:srgbClr val="F1F301"/>
                  </a:solidFill>
                  <a:latin typeface="Calibri"/>
                  <a:cs typeface="Calibri"/>
                </a:rPr>
                <a:t>drift</a:t>
              </a:r>
            </a:p>
          </p:txBody>
        </p:sp>
        <p:sp>
          <p:nvSpPr>
            <p:cNvPr id="172" name="Text Box 37"/>
            <p:cNvSpPr txBox="1">
              <a:spLocks noChangeArrowheads="1"/>
            </p:cNvSpPr>
            <p:nvPr/>
          </p:nvSpPr>
          <p:spPr bwMode="auto">
            <a:xfrm>
              <a:off x="4970" y="2689"/>
              <a:ext cx="314" cy="1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400">
                  <a:solidFill>
                    <a:srgbClr val="F1F301"/>
                  </a:solidFill>
                  <a:latin typeface="Calibri"/>
                  <a:cs typeface="Calibri"/>
                </a:rPr>
                <a:t>drift</a:t>
              </a:r>
            </a:p>
          </p:txBody>
        </p:sp>
        <p:sp>
          <p:nvSpPr>
            <p:cNvPr id="173" name="Text Box 38"/>
            <p:cNvSpPr txBox="1">
              <a:spLocks noChangeArrowheads="1"/>
            </p:cNvSpPr>
            <p:nvPr/>
          </p:nvSpPr>
          <p:spPr bwMode="auto">
            <a:xfrm>
              <a:off x="602" y="2689"/>
              <a:ext cx="349" cy="1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400">
                  <a:solidFill>
                    <a:srgbClr val="F1F301"/>
                  </a:solidFill>
                  <a:latin typeface="Calibri"/>
                  <a:cs typeface="Calibri"/>
                </a:rPr>
                <a:t>quad</a:t>
              </a:r>
            </a:p>
          </p:txBody>
        </p:sp>
      </p:grpSp>
      <p:sp>
        <p:nvSpPr>
          <p:cNvPr id="178" name="Line 39"/>
          <p:cNvSpPr>
            <a:spLocks noChangeShapeType="1"/>
          </p:cNvSpPr>
          <p:nvPr/>
        </p:nvSpPr>
        <p:spPr bwMode="auto">
          <a:xfrm>
            <a:off x="5845238" y="3136824"/>
            <a:ext cx="0" cy="65070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latin typeface="Calibri"/>
              <a:cs typeface="Calibri"/>
            </a:endParaRPr>
          </a:p>
        </p:txBody>
      </p:sp>
      <p:sp>
        <p:nvSpPr>
          <p:cNvPr id="179" name="Text Box 41"/>
          <p:cNvSpPr txBox="1">
            <a:spLocks noChangeArrowheads="1"/>
          </p:cNvSpPr>
          <p:nvPr/>
        </p:nvSpPr>
        <p:spPr bwMode="auto">
          <a:xfrm>
            <a:off x="5459881" y="3216179"/>
            <a:ext cx="458661" cy="4615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2399" dirty="0" err="1">
                <a:latin typeface="Calibri"/>
                <a:cs typeface="Calibri"/>
              </a:rPr>
              <a:t>s</a:t>
            </a:r>
            <a:r>
              <a:rPr lang="en-US" sz="2399" baseline="-25000" dirty="0" err="1">
                <a:latin typeface="Calibri"/>
                <a:cs typeface="Calibri"/>
              </a:rPr>
              <a:t>n</a:t>
            </a:r>
            <a:r>
              <a:rPr lang="en-US" sz="2399" baseline="-25000" dirty="0">
                <a:latin typeface="Calibri"/>
                <a:cs typeface="Calibri"/>
              </a:rPr>
              <a:t> </a:t>
            </a:r>
          </a:p>
        </p:txBody>
      </p:sp>
      <p:sp>
        <p:nvSpPr>
          <p:cNvPr id="180" name="Text Box 42"/>
          <p:cNvSpPr txBox="1">
            <a:spLocks noChangeArrowheads="1"/>
          </p:cNvSpPr>
          <p:nvPr/>
        </p:nvSpPr>
        <p:spPr bwMode="auto">
          <a:xfrm>
            <a:off x="2034644" y="3324101"/>
            <a:ext cx="847504" cy="3967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999">
                <a:latin typeface="Calibri"/>
                <a:cs typeface="Calibri"/>
              </a:rPr>
              <a:t>lattice</a:t>
            </a:r>
          </a:p>
        </p:txBody>
      </p:sp>
      <p:grpSp>
        <p:nvGrpSpPr>
          <p:cNvPr id="181" name="Group 180"/>
          <p:cNvGrpSpPr/>
          <p:nvPr/>
        </p:nvGrpSpPr>
        <p:grpSpPr>
          <a:xfrm>
            <a:off x="3356687" y="1100506"/>
            <a:ext cx="5438324" cy="2269197"/>
            <a:chOff x="179388" y="1220704"/>
            <a:chExt cx="5439741" cy="2269788"/>
          </a:xfrm>
        </p:grpSpPr>
        <p:sp>
          <p:nvSpPr>
            <p:cNvPr id="182" name="Text Box 6"/>
            <p:cNvSpPr txBox="1">
              <a:spLocks noChangeArrowheads="1"/>
            </p:cNvSpPr>
            <p:nvPr/>
          </p:nvSpPr>
          <p:spPr bwMode="auto">
            <a:xfrm>
              <a:off x="1508124" y="1220704"/>
              <a:ext cx="4111005" cy="4001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l"/>
              <a:r>
                <a:rPr lang="en-US" sz="1999" dirty="0">
                  <a:latin typeface="Calibri"/>
                  <a:cs typeface="Calibri"/>
                </a:rPr>
                <a:t>2-D slab of electrons (fast time scale)</a:t>
              </a:r>
            </a:p>
          </p:txBody>
        </p:sp>
        <p:sp>
          <p:nvSpPr>
            <p:cNvPr id="183" name="Text Box 7"/>
            <p:cNvSpPr txBox="1">
              <a:spLocks noChangeArrowheads="1"/>
            </p:cNvSpPr>
            <p:nvPr/>
          </p:nvSpPr>
          <p:spPr bwMode="auto">
            <a:xfrm>
              <a:off x="179388" y="2474829"/>
              <a:ext cx="1798637" cy="1015663"/>
            </a:xfrm>
            <a:prstGeom prst="rect">
              <a:avLst/>
            </a:prstGeom>
            <a:noFill/>
            <a:ln>
              <a:noFill/>
            </a:ln>
            <a:extLst>
              <a:ext uri="{909E8E84-426E-40dd-AFC4-6F175D3DCCD1}">
                <a14:hiddenFill xmlns:a14="http://schemas.microsoft.com/office/drawing/2010/main" xmlns="">
                  <a:solidFill>
                    <a:srgbClr val="00279F"/>
                  </a:solidFill>
                </a14:hiddenFill>
              </a:ext>
              <a:ext uri="{91240B29-F687-4f45-9708-019B960494DF}">
                <a14:hiddenLine xmlns:a14="http://schemas.microsoft.com/office/drawing/2010/main" xmlns="" w="9525">
                  <a:solidFill>
                    <a:schemeClr val="bg1"/>
                  </a:solidFill>
                  <a:miter lim="800000"/>
                  <a:headEnd/>
                  <a:tailEnd/>
                </a14:hiddenLine>
              </a:ext>
            </a:extLst>
          </p:spPr>
          <p:txBody>
            <a:bodyPr>
              <a:spAutoFit/>
            </a:bodyPr>
            <a:lstStyle/>
            <a:p>
              <a:pPr algn="l"/>
              <a:r>
                <a:rPr lang="en-US" sz="1999" dirty="0">
                  <a:latin typeface="Calibri"/>
                  <a:cs typeface="Calibri"/>
                </a:rPr>
                <a:t>3-D beam</a:t>
              </a:r>
            </a:p>
            <a:p>
              <a:pPr algn="l"/>
              <a:r>
                <a:rPr lang="en-US" sz="1999" dirty="0">
                  <a:latin typeface="Calibri"/>
                  <a:cs typeface="Calibri"/>
                </a:rPr>
                <a:t>(long time scale)</a:t>
              </a:r>
            </a:p>
          </p:txBody>
        </p:sp>
        <p:sp>
          <p:nvSpPr>
            <p:cNvPr id="184" name="Text Box 8"/>
            <p:cNvSpPr txBox="1">
              <a:spLocks noChangeArrowheads="1"/>
            </p:cNvSpPr>
            <p:nvPr/>
          </p:nvSpPr>
          <p:spPr bwMode="auto">
            <a:xfrm>
              <a:off x="4503738" y="2387516"/>
              <a:ext cx="274948" cy="3693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l"/>
              <a:r>
                <a:rPr lang="en-US">
                  <a:latin typeface="Calibri"/>
                  <a:cs typeface="Calibri"/>
                </a:rPr>
                <a:t>s</a:t>
              </a:r>
            </a:p>
          </p:txBody>
        </p:sp>
        <p:sp>
          <p:nvSpPr>
            <p:cNvPr id="185" name="Line 9"/>
            <p:cNvSpPr>
              <a:spLocks noChangeShapeType="1"/>
            </p:cNvSpPr>
            <p:nvPr/>
          </p:nvSpPr>
          <p:spPr bwMode="auto">
            <a:xfrm flipH="1">
              <a:off x="2501900" y="1844591"/>
              <a:ext cx="360363" cy="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Calibri"/>
                <a:cs typeface="Calibri"/>
              </a:endParaRPr>
            </a:p>
          </p:txBody>
        </p:sp>
        <p:grpSp>
          <p:nvGrpSpPr>
            <p:cNvPr id="186" name="Group 10"/>
            <p:cNvGrpSpPr>
              <a:grpSpLocks/>
            </p:cNvGrpSpPr>
            <p:nvPr/>
          </p:nvGrpSpPr>
          <p:grpSpPr bwMode="auto">
            <a:xfrm>
              <a:off x="1833563" y="1631866"/>
              <a:ext cx="2127250" cy="1716088"/>
              <a:chOff x="1765" y="792"/>
              <a:chExt cx="1787" cy="1480"/>
            </a:xfrm>
          </p:grpSpPr>
          <p:sp>
            <p:nvSpPr>
              <p:cNvPr id="220" name="Line 11"/>
              <p:cNvSpPr>
                <a:spLocks noChangeShapeType="1"/>
              </p:cNvSpPr>
              <p:nvPr/>
            </p:nvSpPr>
            <p:spPr bwMode="auto">
              <a:xfrm>
                <a:off x="2163" y="792"/>
                <a:ext cx="0" cy="108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latin typeface="Calibri"/>
                  <a:cs typeface="Calibri"/>
                </a:endParaRPr>
              </a:p>
            </p:txBody>
          </p:sp>
          <p:sp>
            <p:nvSpPr>
              <p:cNvPr id="221" name="Line 12"/>
              <p:cNvSpPr>
                <a:spLocks noChangeShapeType="1"/>
              </p:cNvSpPr>
              <p:nvPr/>
            </p:nvSpPr>
            <p:spPr bwMode="auto">
              <a:xfrm flipH="1">
                <a:off x="2163" y="1872"/>
                <a:ext cx="1389" cy="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latin typeface="Calibri"/>
                  <a:cs typeface="Calibri"/>
                </a:endParaRPr>
              </a:p>
            </p:txBody>
          </p:sp>
          <p:sp>
            <p:nvSpPr>
              <p:cNvPr id="222" name="Line 13"/>
              <p:cNvSpPr>
                <a:spLocks noChangeShapeType="1"/>
              </p:cNvSpPr>
              <p:nvPr/>
            </p:nvSpPr>
            <p:spPr bwMode="auto">
              <a:xfrm flipV="1">
                <a:off x="1765" y="1869"/>
                <a:ext cx="398" cy="403"/>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latin typeface="Calibri"/>
                  <a:cs typeface="Calibri"/>
                </a:endParaRPr>
              </a:p>
            </p:txBody>
          </p:sp>
        </p:grpSp>
        <p:sp>
          <p:nvSpPr>
            <p:cNvPr id="187" name="AutoShape 14"/>
            <p:cNvSpPr>
              <a:spLocks noChangeArrowheads="1"/>
            </p:cNvSpPr>
            <p:nvPr/>
          </p:nvSpPr>
          <p:spPr bwMode="auto">
            <a:xfrm rot="5400000">
              <a:off x="2036763" y="2397041"/>
              <a:ext cx="222250"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188" name="AutoShape 15"/>
            <p:cNvSpPr>
              <a:spLocks noChangeArrowheads="1"/>
            </p:cNvSpPr>
            <p:nvPr/>
          </p:nvSpPr>
          <p:spPr bwMode="auto">
            <a:xfrm rot="5400000">
              <a:off x="2074069" y="2397835"/>
              <a:ext cx="322263"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189" name="AutoShape 16"/>
            <p:cNvSpPr>
              <a:spLocks noChangeArrowheads="1"/>
            </p:cNvSpPr>
            <p:nvPr/>
          </p:nvSpPr>
          <p:spPr bwMode="auto">
            <a:xfrm rot="5400000">
              <a:off x="2132807" y="2397835"/>
              <a:ext cx="382587"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190" name="AutoShape 17"/>
            <p:cNvSpPr>
              <a:spLocks noChangeArrowheads="1"/>
            </p:cNvSpPr>
            <p:nvPr/>
          </p:nvSpPr>
          <p:spPr bwMode="auto">
            <a:xfrm rot="5400000">
              <a:off x="2197894" y="2397835"/>
              <a:ext cx="433387"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191" name="AutoShape 18"/>
            <p:cNvSpPr>
              <a:spLocks noChangeArrowheads="1"/>
            </p:cNvSpPr>
            <p:nvPr/>
          </p:nvSpPr>
          <p:spPr bwMode="auto">
            <a:xfrm rot="5400000">
              <a:off x="2270919" y="2397835"/>
              <a:ext cx="468313"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192" name="AutoShape 19"/>
            <p:cNvSpPr>
              <a:spLocks noChangeArrowheads="1"/>
            </p:cNvSpPr>
            <p:nvPr/>
          </p:nvSpPr>
          <p:spPr bwMode="auto">
            <a:xfrm rot="5400000">
              <a:off x="2346325" y="2397041"/>
              <a:ext cx="498475"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193" name="AutoShape 20"/>
            <p:cNvSpPr>
              <a:spLocks noChangeArrowheads="1"/>
            </p:cNvSpPr>
            <p:nvPr/>
          </p:nvSpPr>
          <p:spPr bwMode="auto">
            <a:xfrm rot="5400000">
              <a:off x="2427288" y="2397041"/>
              <a:ext cx="517525"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194" name="AutoShape 21"/>
            <p:cNvSpPr>
              <a:spLocks noChangeArrowheads="1"/>
            </p:cNvSpPr>
            <p:nvPr/>
          </p:nvSpPr>
          <p:spPr bwMode="auto">
            <a:xfrm rot="5400000">
              <a:off x="2511426" y="2397041"/>
              <a:ext cx="533400"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195" name="AutoShape 22"/>
            <p:cNvSpPr>
              <a:spLocks noChangeArrowheads="1"/>
            </p:cNvSpPr>
            <p:nvPr/>
          </p:nvSpPr>
          <p:spPr bwMode="auto">
            <a:xfrm rot="5400000">
              <a:off x="2593182" y="2397835"/>
              <a:ext cx="547687"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196" name="AutoShape 23"/>
            <p:cNvSpPr>
              <a:spLocks noChangeArrowheads="1"/>
            </p:cNvSpPr>
            <p:nvPr/>
          </p:nvSpPr>
          <p:spPr bwMode="auto">
            <a:xfrm rot="5400000" flipH="1">
              <a:off x="2009775" y="2208129"/>
              <a:ext cx="1719263" cy="560387"/>
            </a:xfrm>
            <a:prstGeom prst="cube">
              <a:avLst>
                <a:gd name="adj" fmla="val 84120"/>
              </a:avLst>
            </a:prstGeom>
            <a:solidFill>
              <a:srgbClr val="299E9F"/>
            </a:solidFill>
            <a:ln w="9525">
              <a:solidFill>
                <a:schemeClr val="tx1"/>
              </a:solidFill>
              <a:miter lim="800000"/>
              <a:headEnd/>
              <a:tailEnd/>
            </a:ln>
          </p:spPr>
          <p:txBody>
            <a:bodyPr wrap="none" anchor="ctr"/>
            <a:lstStyle/>
            <a:p>
              <a:endParaRPr lang="en-US">
                <a:latin typeface="Calibri"/>
                <a:cs typeface="Calibri"/>
              </a:endParaRPr>
            </a:p>
          </p:txBody>
        </p:sp>
        <p:sp>
          <p:nvSpPr>
            <p:cNvPr id="197" name="AutoShape 24"/>
            <p:cNvSpPr>
              <a:spLocks noChangeArrowheads="1"/>
            </p:cNvSpPr>
            <p:nvPr/>
          </p:nvSpPr>
          <p:spPr bwMode="auto">
            <a:xfrm rot="5400000">
              <a:off x="2683669" y="2397835"/>
              <a:ext cx="547687"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198" name="AutoShape 25"/>
            <p:cNvSpPr>
              <a:spLocks noChangeArrowheads="1"/>
            </p:cNvSpPr>
            <p:nvPr/>
          </p:nvSpPr>
          <p:spPr bwMode="auto">
            <a:xfrm rot="5400000">
              <a:off x="2782094" y="2396248"/>
              <a:ext cx="533400" cy="182562"/>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199" name="AutoShape 26"/>
            <p:cNvSpPr>
              <a:spLocks noChangeArrowheads="1"/>
            </p:cNvSpPr>
            <p:nvPr/>
          </p:nvSpPr>
          <p:spPr bwMode="auto">
            <a:xfrm rot="5400000">
              <a:off x="2880519" y="2396247"/>
              <a:ext cx="517525" cy="182563"/>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200" name="AutoShape 27"/>
            <p:cNvSpPr>
              <a:spLocks noChangeArrowheads="1"/>
            </p:cNvSpPr>
            <p:nvPr/>
          </p:nvSpPr>
          <p:spPr bwMode="auto">
            <a:xfrm rot="5400000">
              <a:off x="2979738" y="2397041"/>
              <a:ext cx="498475"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201" name="AutoShape 28"/>
            <p:cNvSpPr>
              <a:spLocks noChangeArrowheads="1"/>
            </p:cNvSpPr>
            <p:nvPr/>
          </p:nvSpPr>
          <p:spPr bwMode="auto">
            <a:xfrm rot="5400000">
              <a:off x="3085306" y="2397835"/>
              <a:ext cx="468313"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202" name="AutoShape 29"/>
            <p:cNvSpPr>
              <a:spLocks noChangeArrowheads="1"/>
            </p:cNvSpPr>
            <p:nvPr/>
          </p:nvSpPr>
          <p:spPr bwMode="auto">
            <a:xfrm rot="5400000">
              <a:off x="3191669" y="2397835"/>
              <a:ext cx="433387"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203" name="AutoShape 30"/>
            <p:cNvSpPr>
              <a:spLocks noChangeArrowheads="1"/>
            </p:cNvSpPr>
            <p:nvPr/>
          </p:nvSpPr>
          <p:spPr bwMode="auto">
            <a:xfrm rot="5400000">
              <a:off x="3307557" y="2397835"/>
              <a:ext cx="382587"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204" name="AutoShape 31"/>
            <p:cNvSpPr>
              <a:spLocks noChangeArrowheads="1"/>
            </p:cNvSpPr>
            <p:nvPr/>
          </p:nvSpPr>
          <p:spPr bwMode="auto">
            <a:xfrm rot="5400000">
              <a:off x="3426619" y="2397835"/>
              <a:ext cx="322263"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205" name="AutoShape 32"/>
            <p:cNvSpPr>
              <a:spLocks noChangeArrowheads="1"/>
            </p:cNvSpPr>
            <p:nvPr/>
          </p:nvSpPr>
          <p:spPr bwMode="auto">
            <a:xfrm rot="5400000">
              <a:off x="3567113" y="2397041"/>
              <a:ext cx="222250"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latin typeface="Calibri"/>
                <a:cs typeface="Calibri"/>
              </a:endParaRPr>
            </a:p>
          </p:txBody>
        </p:sp>
        <p:sp>
          <p:nvSpPr>
            <p:cNvPr id="206" name="Line 33"/>
            <p:cNvSpPr>
              <a:spLocks noChangeShapeType="1"/>
            </p:cNvSpPr>
            <p:nvPr/>
          </p:nvSpPr>
          <p:spPr bwMode="auto">
            <a:xfrm>
              <a:off x="3730625" y="2474437"/>
              <a:ext cx="1138238" cy="4762"/>
            </a:xfrm>
            <a:prstGeom prst="line">
              <a:avLst/>
            </a:prstGeom>
            <a:noFill/>
            <a:ln w="19050">
              <a:solidFill>
                <a:schemeClr val="tx1"/>
              </a:solidFill>
              <a:round/>
              <a:headEnd/>
              <a:tailEnd type="stealth" w="med" len="med"/>
            </a:ln>
            <a:extLst>
              <a:ext uri="{909E8E84-426E-40dd-AFC4-6F175D3DCCD1}">
                <a14:hiddenFill xmlns:a14="http://schemas.microsoft.com/office/drawing/2010/main" xmlns="">
                  <a:noFill/>
                </a14:hiddenFill>
              </a:ext>
            </a:extLst>
          </p:spPr>
          <p:txBody>
            <a:bodyPr wrap="none" anchor="ctr"/>
            <a:lstStyle/>
            <a:p>
              <a:endParaRPr lang="en-US">
                <a:latin typeface="Calibri"/>
                <a:cs typeface="Calibri"/>
              </a:endParaRPr>
            </a:p>
          </p:txBody>
        </p:sp>
        <p:sp>
          <p:nvSpPr>
            <p:cNvPr id="207" name="Line 34"/>
            <p:cNvSpPr>
              <a:spLocks noChangeShapeType="1"/>
            </p:cNvSpPr>
            <p:nvPr/>
          </p:nvSpPr>
          <p:spPr bwMode="auto">
            <a:xfrm>
              <a:off x="584200" y="2487529"/>
              <a:ext cx="1476375" cy="0"/>
            </a:xfrm>
            <a:prstGeom prst="line">
              <a:avLst/>
            </a:prstGeom>
            <a:noFill/>
            <a:ln w="1905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Calibri"/>
                <a:cs typeface="Calibri"/>
              </a:endParaRPr>
            </a:p>
          </p:txBody>
        </p:sp>
        <p:sp>
          <p:nvSpPr>
            <p:cNvPr id="208" name="AutoShape 35"/>
            <p:cNvSpPr>
              <a:spLocks noChangeArrowheads="1"/>
            </p:cNvSpPr>
            <p:nvPr/>
          </p:nvSpPr>
          <p:spPr bwMode="auto">
            <a:xfrm rot="5400000" flipH="1">
              <a:off x="2101056" y="2208923"/>
              <a:ext cx="1719263" cy="558800"/>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latin typeface="Calibri"/>
                <a:cs typeface="Calibri"/>
              </a:endParaRPr>
            </a:p>
          </p:txBody>
        </p:sp>
        <p:sp>
          <p:nvSpPr>
            <p:cNvPr id="209" name="AutoShape 36"/>
            <p:cNvSpPr>
              <a:spLocks noChangeArrowheads="1"/>
            </p:cNvSpPr>
            <p:nvPr/>
          </p:nvSpPr>
          <p:spPr bwMode="auto">
            <a:xfrm rot="5400000" flipH="1">
              <a:off x="2192337" y="2208129"/>
              <a:ext cx="1719263" cy="560388"/>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latin typeface="Calibri"/>
                <a:cs typeface="Calibri"/>
              </a:endParaRPr>
            </a:p>
          </p:txBody>
        </p:sp>
        <p:sp>
          <p:nvSpPr>
            <p:cNvPr id="210" name="AutoShape 37"/>
            <p:cNvSpPr>
              <a:spLocks noChangeArrowheads="1"/>
            </p:cNvSpPr>
            <p:nvPr/>
          </p:nvSpPr>
          <p:spPr bwMode="auto">
            <a:xfrm rot="5400000" flipH="1">
              <a:off x="2282825" y="2208129"/>
              <a:ext cx="1719263" cy="560387"/>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latin typeface="Calibri"/>
                <a:cs typeface="Calibri"/>
              </a:endParaRPr>
            </a:p>
          </p:txBody>
        </p:sp>
        <p:sp>
          <p:nvSpPr>
            <p:cNvPr id="211" name="AutoShape 38"/>
            <p:cNvSpPr>
              <a:spLocks noChangeArrowheads="1"/>
            </p:cNvSpPr>
            <p:nvPr/>
          </p:nvSpPr>
          <p:spPr bwMode="auto">
            <a:xfrm rot="5400000" flipH="1">
              <a:off x="2374900" y="2208129"/>
              <a:ext cx="1719263" cy="560387"/>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latin typeface="Calibri"/>
                <a:cs typeface="Calibri"/>
              </a:endParaRPr>
            </a:p>
          </p:txBody>
        </p:sp>
        <p:sp>
          <p:nvSpPr>
            <p:cNvPr id="212" name="AutoShape 39"/>
            <p:cNvSpPr>
              <a:spLocks noChangeArrowheads="1"/>
            </p:cNvSpPr>
            <p:nvPr/>
          </p:nvSpPr>
          <p:spPr bwMode="auto">
            <a:xfrm rot="5400000" flipH="1">
              <a:off x="2462212" y="2208129"/>
              <a:ext cx="1719263" cy="560388"/>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latin typeface="Calibri"/>
                <a:cs typeface="Calibri"/>
              </a:endParaRPr>
            </a:p>
          </p:txBody>
        </p:sp>
        <p:sp>
          <p:nvSpPr>
            <p:cNvPr id="213" name="AutoShape 40"/>
            <p:cNvSpPr>
              <a:spLocks noChangeArrowheads="1"/>
            </p:cNvSpPr>
            <p:nvPr/>
          </p:nvSpPr>
          <p:spPr bwMode="auto">
            <a:xfrm rot="5400000" flipH="1">
              <a:off x="2547144" y="2208922"/>
              <a:ext cx="1720850" cy="560388"/>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latin typeface="Calibri"/>
                <a:cs typeface="Calibri"/>
              </a:endParaRPr>
            </a:p>
          </p:txBody>
        </p:sp>
        <p:sp>
          <p:nvSpPr>
            <p:cNvPr id="214" name="AutoShape 41"/>
            <p:cNvSpPr>
              <a:spLocks noChangeArrowheads="1"/>
            </p:cNvSpPr>
            <p:nvPr/>
          </p:nvSpPr>
          <p:spPr bwMode="auto">
            <a:xfrm rot="5400000" flipH="1">
              <a:off x="2637632" y="2208922"/>
              <a:ext cx="1720850" cy="560387"/>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latin typeface="Calibri"/>
                <a:cs typeface="Calibri"/>
              </a:endParaRPr>
            </a:p>
          </p:txBody>
        </p:sp>
        <p:sp>
          <p:nvSpPr>
            <p:cNvPr id="215" name="AutoShape 42"/>
            <p:cNvSpPr>
              <a:spLocks noChangeArrowheads="1"/>
            </p:cNvSpPr>
            <p:nvPr/>
          </p:nvSpPr>
          <p:spPr bwMode="auto">
            <a:xfrm rot="5400000" flipH="1">
              <a:off x="2730500" y="2209716"/>
              <a:ext cx="1720850" cy="558800"/>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latin typeface="Calibri"/>
                <a:cs typeface="Calibri"/>
              </a:endParaRPr>
            </a:p>
          </p:txBody>
        </p:sp>
        <p:sp>
          <p:nvSpPr>
            <p:cNvPr id="216" name="AutoShape 43"/>
            <p:cNvSpPr>
              <a:spLocks noChangeArrowheads="1"/>
            </p:cNvSpPr>
            <p:nvPr/>
          </p:nvSpPr>
          <p:spPr bwMode="auto">
            <a:xfrm rot="5400000" flipH="1">
              <a:off x="2823369" y="2208922"/>
              <a:ext cx="1720850" cy="560388"/>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latin typeface="Calibri"/>
                <a:cs typeface="Calibri"/>
              </a:endParaRPr>
            </a:p>
          </p:txBody>
        </p:sp>
        <p:sp>
          <p:nvSpPr>
            <p:cNvPr id="217" name="AutoShape 44"/>
            <p:cNvSpPr>
              <a:spLocks noChangeArrowheads="1"/>
            </p:cNvSpPr>
            <p:nvPr/>
          </p:nvSpPr>
          <p:spPr bwMode="auto">
            <a:xfrm>
              <a:off x="1835150" y="1627104"/>
              <a:ext cx="2125663" cy="1720850"/>
            </a:xfrm>
            <a:prstGeom prst="cube">
              <a:avLst>
                <a:gd name="adj" fmla="val 26685"/>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latin typeface="Calibri"/>
                <a:cs typeface="Calibri"/>
              </a:endParaRPr>
            </a:p>
          </p:txBody>
        </p:sp>
        <p:sp>
          <p:nvSpPr>
            <p:cNvPr id="218" name="Line 45"/>
            <p:cNvSpPr>
              <a:spLocks noChangeShapeType="1"/>
            </p:cNvSpPr>
            <p:nvPr/>
          </p:nvSpPr>
          <p:spPr bwMode="auto">
            <a:xfrm flipV="1">
              <a:off x="3724275" y="2479591"/>
              <a:ext cx="665163" cy="635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Calibri"/>
                <a:cs typeface="Calibri"/>
              </a:endParaRPr>
            </a:p>
          </p:txBody>
        </p:sp>
        <p:sp>
          <p:nvSpPr>
            <p:cNvPr id="219" name="Line 128"/>
            <p:cNvSpPr>
              <a:spLocks noChangeShapeType="1"/>
            </p:cNvSpPr>
            <p:nvPr/>
          </p:nvSpPr>
          <p:spPr bwMode="auto">
            <a:xfrm flipV="1">
              <a:off x="1465263" y="2541504"/>
              <a:ext cx="595312" cy="1524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latin typeface="Calibri"/>
                <a:cs typeface="Calibri"/>
              </a:endParaRPr>
            </a:p>
          </p:txBody>
        </p:sp>
      </p:grpSp>
      <p:sp>
        <p:nvSpPr>
          <p:cNvPr id="223" name="Rectangle 3"/>
          <p:cNvSpPr>
            <a:spLocks noGrp="1" noChangeArrowheads="1"/>
          </p:cNvSpPr>
          <p:nvPr>
            <p:ph type="title"/>
          </p:nvPr>
        </p:nvSpPr>
        <p:spPr>
          <a:xfrm>
            <a:off x="78537" y="48506"/>
            <a:ext cx="10586685" cy="736408"/>
          </a:xfrm>
        </p:spPr>
        <p:txBody>
          <a:bodyPr/>
          <a:lstStyle/>
          <a:p>
            <a:r>
              <a:rPr lang="en-US" sz="3199" b="0" dirty="0">
                <a:latin typeface="Calibri"/>
                <a:cs typeface="Calibri"/>
              </a:rPr>
              <a:t>Warp quasi-static run mode</a:t>
            </a:r>
          </a:p>
        </p:txBody>
      </p:sp>
      <p:sp>
        <p:nvSpPr>
          <p:cNvPr id="224" name="Text Box 4"/>
          <p:cNvSpPr txBox="1">
            <a:spLocks noChangeArrowheads="1"/>
          </p:cNvSpPr>
          <p:nvPr/>
        </p:nvSpPr>
        <p:spPr bwMode="auto">
          <a:xfrm>
            <a:off x="2072130" y="4197007"/>
            <a:ext cx="8593092" cy="1938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457063" indent="-457063">
              <a:buFont typeface="+mj-lt"/>
              <a:buAutoNum type="arabicPeriod"/>
            </a:pPr>
            <a:r>
              <a:rPr lang="en-US" sz="1999" dirty="0">
                <a:latin typeface="Calibri"/>
                <a:cs typeface="Calibri"/>
              </a:rPr>
              <a:t>2-D slab of e- stepped backward </a:t>
            </a:r>
            <a:r>
              <a:rPr lang="en-US" sz="1999" u="sng" dirty="0">
                <a:latin typeface="Calibri"/>
                <a:cs typeface="Calibri"/>
              </a:rPr>
              <a:t>with small steps</a:t>
            </a:r>
            <a:r>
              <a:rPr lang="en-US" sz="1999" dirty="0">
                <a:latin typeface="Calibri"/>
                <a:cs typeface="Calibri"/>
              </a:rPr>
              <a:t> through beam + e- self-field (solving 2-D Poisson at each step),</a:t>
            </a:r>
          </a:p>
          <a:p>
            <a:pPr marL="457063" indent="-457063">
              <a:buFont typeface="+mj-lt"/>
              <a:buAutoNum type="arabicPeriod"/>
            </a:pPr>
            <a:r>
              <a:rPr lang="en-US" sz="1999" dirty="0">
                <a:latin typeface="Calibri"/>
                <a:cs typeface="Calibri"/>
              </a:rPr>
              <a:t>2-D e- fields are stacked in 3-D array &amp; added to beam self-field,</a:t>
            </a:r>
          </a:p>
          <a:p>
            <a:pPr marL="457063" indent="-457063">
              <a:buFont typeface="+mj-lt"/>
              <a:buAutoNum type="arabicPeriod"/>
            </a:pPr>
            <a:r>
              <a:rPr lang="en-US" sz="1999" dirty="0">
                <a:latin typeface="Calibri"/>
                <a:cs typeface="Calibri"/>
              </a:rPr>
              <a:t>3-D field is used to kick 3-D beam,</a:t>
            </a:r>
          </a:p>
          <a:p>
            <a:pPr marL="457063" indent="-457063">
              <a:buFont typeface="+mj-lt"/>
              <a:buAutoNum type="arabicPeriod"/>
            </a:pPr>
            <a:r>
              <a:rPr lang="en-US" sz="1999" dirty="0">
                <a:latin typeface="Calibri"/>
                <a:cs typeface="Calibri"/>
              </a:rPr>
              <a:t>3-D beam is pushed to next station </a:t>
            </a:r>
            <a:r>
              <a:rPr lang="en-US" sz="1999" u="sng" dirty="0">
                <a:latin typeface="Calibri"/>
                <a:cs typeface="Calibri"/>
              </a:rPr>
              <a:t>with large steps</a:t>
            </a:r>
            <a:r>
              <a:rPr lang="en-US" sz="1999" dirty="0">
                <a:latin typeface="Calibri"/>
                <a:cs typeface="Calibri"/>
              </a:rPr>
              <a:t>,</a:t>
            </a:r>
          </a:p>
          <a:p>
            <a:pPr marL="457063" indent="-457063">
              <a:buFont typeface="+mj-lt"/>
              <a:buAutoNum type="arabicPeriod"/>
            </a:pPr>
            <a:r>
              <a:rPr lang="en-US" sz="1999" dirty="0">
                <a:latin typeface="Calibri"/>
                <a:cs typeface="Calibri"/>
              </a:rPr>
              <a:t>Solve Poisson for 3-D beam self-field.</a:t>
            </a:r>
          </a:p>
        </p:txBody>
      </p:sp>
      <p:sp>
        <p:nvSpPr>
          <p:cNvPr id="225" name="Line 33"/>
          <p:cNvSpPr>
            <a:spLocks noChangeShapeType="1"/>
          </p:cNvSpPr>
          <p:nvPr/>
        </p:nvSpPr>
        <p:spPr bwMode="auto">
          <a:xfrm>
            <a:off x="4092890" y="2367610"/>
            <a:ext cx="1137942" cy="4761"/>
          </a:xfrm>
          <a:prstGeom prst="line">
            <a:avLst/>
          </a:prstGeom>
          <a:noFill/>
          <a:ln w="19050">
            <a:solidFill>
              <a:schemeClr val="tx1"/>
            </a:solidFill>
            <a:round/>
            <a:headEnd type="none"/>
            <a:tailEnd type="none" w="med" len="med"/>
          </a:ln>
          <a:extLst>
            <a:ext uri="{909E8E84-426E-40dd-AFC4-6F175D3DCCD1}">
              <a14:hiddenFill xmlns:a14="http://schemas.microsoft.com/office/drawing/2010/main" xmlns="">
                <a:noFill/>
              </a14:hiddenFill>
            </a:ext>
          </a:extLst>
        </p:spPr>
        <p:txBody>
          <a:bodyPr wrap="none" anchor="ctr"/>
          <a:lstStyle/>
          <a:p>
            <a:endParaRPr lang="en-US">
              <a:latin typeface="Calibri"/>
              <a:cs typeface="Calibri"/>
            </a:endParaRPr>
          </a:p>
        </p:txBody>
      </p:sp>
      <p:sp>
        <p:nvSpPr>
          <p:cNvPr id="6" name="Left Bracket 5"/>
          <p:cNvSpPr/>
          <p:nvPr/>
        </p:nvSpPr>
        <p:spPr bwMode="auto">
          <a:xfrm>
            <a:off x="1848323" y="4431541"/>
            <a:ext cx="243442" cy="1505243"/>
          </a:xfrm>
          <a:prstGeom prst="leftBracket">
            <a:avLst>
              <a:gd name="adj" fmla="val 0"/>
            </a:avLst>
          </a:prstGeom>
          <a:noFill/>
          <a:ln w="9525" cap="flat" cmpd="sng" algn="ctr">
            <a:solidFill>
              <a:srgbClr val="800000"/>
            </a:solidFill>
            <a:prstDash val="solid"/>
            <a:round/>
            <a:headEnd type="none" w="med" len="med"/>
            <a:tailEnd type="triangle" w="med" len="med"/>
          </a:ln>
          <a:effectLst/>
          <a:extLst/>
        </p:spPr>
        <p:txBody>
          <a:bodyPr vert="horz" wrap="square" lIns="91416" tIns="45708" rIns="91416" bIns="45708" numCol="1" rtlCol="0" anchor="t" anchorCtr="0" compatLnSpc="1">
            <a:prstTxWarp prst="textNoShape">
              <a:avLst/>
            </a:prstTxWarp>
          </a:bodyPr>
          <a:lstStyle/>
          <a:p>
            <a:pPr defTabSz="914126" eaLnBrk="0" hangingPunct="0"/>
            <a:endParaRPr lang="en-US" sz="400">
              <a:solidFill>
                <a:srgbClr val="800000"/>
              </a:solidFill>
              <a:ea typeface="ＭＳ Ｐゴシック" charset="0"/>
              <a:cs typeface="ＭＳ Ｐゴシック" charset="0"/>
            </a:endParaRPr>
          </a:p>
        </p:txBody>
      </p:sp>
      <p:sp>
        <p:nvSpPr>
          <p:cNvPr id="65" name="Text Box 42"/>
          <p:cNvSpPr txBox="1">
            <a:spLocks noChangeArrowheads="1"/>
          </p:cNvSpPr>
          <p:nvPr/>
        </p:nvSpPr>
        <p:spPr bwMode="auto">
          <a:xfrm rot="16200000">
            <a:off x="1339971" y="5037888"/>
            <a:ext cx="735907" cy="3384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600" dirty="0">
                <a:solidFill>
                  <a:srgbClr val="800000"/>
                </a:solidFill>
                <a:latin typeface="Calibri"/>
                <a:cs typeface="Calibri"/>
              </a:rPr>
              <a:t>repeat</a:t>
            </a:r>
          </a:p>
        </p:txBody>
      </p:sp>
      <p:sp>
        <p:nvSpPr>
          <p:cNvPr id="62" name="Text Box 92">
            <a:extLst>
              <a:ext uri="{FF2B5EF4-FFF2-40B4-BE49-F238E27FC236}">
                <a16:creationId xmlns:a16="http://schemas.microsoft.com/office/drawing/2014/main" id="{F4B89C24-4183-A847-9772-4B93039C25D1}"/>
              </a:ext>
            </a:extLst>
          </p:cNvPr>
          <p:cNvSpPr txBox="1">
            <a:spLocks noChangeArrowheads="1"/>
          </p:cNvSpPr>
          <p:nvPr/>
        </p:nvSpPr>
        <p:spPr bwMode="auto">
          <a:xfrm>
            <a:off x="5680558" y="551876"/>
            <a:ext cx="6530634"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400" dirty="0">
                <a:latin typeface="Calibri"/>
                <a:cs typeface="Calibri"/>
              </a:rPr>
              <a:t>(similar to </a:t>
            </a:r>
            <a:r>
              <a:rPr lang="en-US" sz="2400" dirty="0" err="1">
                <a:latin typeface="Calibri"/>
                <a:cs typeface="Calibri"/>
              </a:rPr>
              <a:t>pyHEADTAIL</a:t>
            </a:r>
            <a:r>
              <a:rPr lang="en-US" sz="2400" dirty="0">
                <a:latin typeface="Calibri"/>
                <a:cs typeface="Calibri"/>
              </a:rPr>
              <a:t>, PEHTS, </a:t>
            </a:r>
            <a:r>
              <a:rPr lang="en-US" sz="2400" dirty="0" err="1">
                <a:latin typeface="Calibri"/>
                <a:cs typeface="Calibri"/>
              </a:rPr>
              <a:t>QuickPIC</a:t>
            </a:r>
            <a:r>
              <a:rPr lang="en-US" sz="2400" dirty="0">
                <a:latin typeface="Calibri"/>
                <a:cs typeface="Calibri"/>
              </a:rPr>
              <a:t>, CMAD…) </a:t>
            </a:r>
          </a:p>
        </p:txBody>
      </p:sp>
      <p:sp>
        <p:nvSpPr>
          <p:cNvPr id="106" name="Slide Number Placeholder 17">
            <a:extLst>
              <a:ext uri="{FF2B5EF4-FFF2-40B4-BE49-F238E27FC236}">
                <a16:creationId xmlns:a16="http://schemas.microsoft.com/office/drawing/2014/main" id="{755A3C23-AE63-9541-96CB-994716C6E4C7}"/>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16</a:t>
            </a:fld>
            <a:endParaRPr lang="en-US" altLang="x-none" dirty="0"/>
          </a:p>
        </p:txBody>
      </p:sp>
    </p:spTree>
    <p:extLst>
      <p:ext uri="{BB962C8B-B14F-4D97-AF65-F5344CB8AC3E}">
        <p14:creationId xmlns:p14="http://schemas.microsoft.com/office/powerpoint/2010/main" val="2722279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Rectangle 164">
            <a:extLst>
              <a:ext uri="{FF2B5EF4-FFF2-40B4-BE49-F238E27FC236}">
                <a16:creationId xmlns:a16="http://schemas.microsoft.com/office/drawing/2014/main" id="{A5A584B2-31BC-A748-96B4-AAE3FAD192F9}"/>
              </a:ext>
            </a:extLst>
          </p:cNvPr>
          <p:cNvSpPr>
            <a:spLocks noChangeArrowheads="1"/>
          </p:cNvSpPr>
          <p:nvPr/>
        </p:nvSpPr>
        <p:spPr bwMode="auto">
          <a:xfrm>
            <a:off x="-9664" y="0"/>
            <a:ext cx="12198489" cy="619125"/>
          </a:xfrm>
          <a:prstGeom prst="rect">
            <a:avLst/>
          </a:prstGeom>
          <a:solidFill>
            <a:srgbClr val="1F497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9pPr>
          </a:lstStyle>
          <a:p>
            <a:pPr algn="ctr">
              <a:buClrTx/>
              <a:buFontTx/>
              <a:buNone/>
            </a:pPr>
            <a:endParaRPr lang="en-US" altLang="x-none">
              <a:solidFill>
                <a:srgbClr val="FFFFFF"/>
              </a:solidFill>
              <a:latin typeface="Arial" charset="0"/>
            </a:endParaRPr>
          </a:p>
          <a:p>
            <a:pPr algn="ctr">
              <a:buClrTx/>
              <a:buFontTx/>
              <a:buNone/>
            </a:pPr>
            <a:endParaRPr lang="en-US" altLang="x-none">
              <a:solidFill>
                <a:srgbClr val="FFFFFF"/>
              </a:solidFill>
              <a:latin typeface="Arial" charset="0"/>
            </a:endParaRPr>
          </a:p>
        </p:txBody>
      </p:sp>
      <p:sp>
        <p:nvSpPr>
          <p:cNvPr id="287746" name="Rectangle 2"/>
          <p:cNvSpPr>
            <a:spLocks noGrp="1" noChangeArrowheads="1"/>
          </p:cNvSpPr>
          <p:nvPr>
            <p:ph type="title"/>
          </p:nvPr>
        </p:nvSpPr>
        <p:spPr>
          <a:xfrm>
            <a:off x="146756" y="87541"/>
            <a:ext cx="11887199" cy="521977"/>
          </a:xfrm>
        </p:spPr>
        <p:txBody>
          <a:bodyPr/>
          <a:lstStyle/>
          <a:p>
            <a:r>
              <a:rPr lang="en-US" sz="2600" b="0" dirty="0">
                <a:solidFill>
                  <a:srgbClr val="FFFFFF"/>
                </a:solidFill>
                <a:latin typeface="Calibri"/>
                <a:cs typeface="Calibri"/>
              </a:rPr>
              <a:t>Warp-POSINST package was put together to study e-cloud effects self-consistently</a:t>
            </a:r>
          </a:p>
        </p:txBody>
      </p:sp>
      <p:sp>
        <p:nvSpPr>
          <p:cNvPr id="64" name="Line 91"/>
          <p:cNvSpPr>
            <a:spLocks noChangeShapeType="1"/>
          </p:cNvSpPr>
          <p:nvPr/>
        </p:nvSpPr>
        <p:spPr bwMode="auto">
          <a:xfrm>
            <a:off x="1519694" y="3109495"/>
            <a:ext cx="91440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65" name="Picture 4" descr="XYmes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4665" y="3669073"/>
            <a:ext cx="2597150" cy="2533650"/>
          </a:xfrm>
          <a:prstGeom prst="rect">
            <a:avLst/>
          </a:prstGeom>
          <a:noFill/>
          <a:extLst>
            <a:ext uri="{909E8E84-426E-40dd-AFC4-6F175D3DCCD1}">
              <a14:hiddenFill xmlns="" xmlns:a14="http://schemas.microsoft.com/office/drawing/2010/main">
                <a:solidFill>
                  <a:srgbClr val="FFFFFF"/>
                </a:solidFill>
              </a14:hiddenFill>
            </a:ext>
          </a:extLst>
        </p:spPr>
      </p:pic>
      <p:sp>
        <p:nvSpPr>
          <p:cNvPr id="66" name="Text Box 114"/>
          <p:cNvSpPr txBox="1">
            <a:spLocks noChangeArrowheads="1"/>
          </p:cNvSpPr>
          <p:nvPr/>
        </p:nvSpPr>
        <p:spPr bwMode="auto">
          <a:xfrm>
            <a:off x="8249003" y="3729398"/>
            <a:ext cx="819150" cy="427038"/>
          </a:xfrm>
          <a:prstGeom prst="rect">
            <a:avLst/>
          </a:prstGeom>
          <a:solidFill>
            <a:schemeClr val="bg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000"/>
              <a:t> Beam ions</a:t>
            </a:r>
          </a:p>
          <a:p>
            <a:pPr algn="l"/>
            <a:r>
              <a:rPr lang="en-US" sz="1000"/>
              <a:t> Electrons</a:t>
            </a:r>
            <a:r>
              <a:rPr lang="en-US" sz="1200"/>
              <a:t> </a:t>
            </a:r>
          </a:p>
        </p:txBody>
      </p:sp>
      <p:sp>
        <p:nvSpPr>
          <p:cNvPr id="67" name="Oval 111"/>
          <p:cNvSpPr>
            <a:spLocks noChangeArrowheads="1"/>
          </p:cNvSpPr>
          <p:nvPr/>
        </p:nvSpPr>
        <p:spPr bwMode="auto">
          <a:xfrm>
            <a:off x="8277579" y="3994512"/>
            <a:ext cx="60325" cy="60325"/>
          </a:xfrm>
          <a:prstGeom prst="ellipse">
            <a:avLst/>
          </a:prstGeom>
          <a:solidFill>
            <a:srgbClr val="FF0000"/>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 name="Oval 112"/>
          <p:cNvSpPr>
            <a:spLocks noChangeArrowheads="1"/>
          </p:cNvSpPr>
          <p:nvPr/>
        </p:nvSpPr>
        <p:spPr bwMode="auto">
          <a:xfrm>
            <a:off x="8277579" y="3816712"/>
            <a:ext cx="60325" cy="60325"/>
          </a:xfrm>
          <a:prstGeom prst="ellipse">
            <a:avLst/>
          </a:prstGeom>
          <a:solidFill>
            <a:srgbClr val="0000FF"/>
          </a:solidFill>
          <a:ln>
            <a:noFill/>
          </a:ln>
          <a:effectLst/>
          <a:extLst>
            <a:ext uri="{91240B29-F687-4f45-9708-019B960494DF}">
              <a14:hiddenLine xmlns="" xmlns:a14="http://schemas.microsoft.com/office/drawing/2010/main" w="127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1" name="Picture 1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6778" y="3734840"/>
            <a:ext cx="1943100" cy="977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2" name="Picture 132" descr="3spectr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4990" y="3496715"/>
            <a:ext cx="4076700" cy="2641600"/>
          </a:xfrm>
          <a:prstGeom prst="rect">
            <a:avLst/>
          </a:prstGeom>
          <a:noFill/>
          <a:extLst>
            <a:ext uri="{909E8E84-426E-40dd-AFC4-6F175D3DCCD1}">
              <a14:hiddenFill xmlns="" xmlns:a14="http://schemas.microsoft.com/office/drawing/2010/main">
                <a:solidFill>
                  <a:srgbClr val="FFFFFF"/>
                </a:solidFill>
              </a14:hiddenFill>
            </a:ext>
          </a:extLst>
        </p:spPr>
      </p:pic>
      <p:sp>
        <p:nvSpPr>
          <p:cNvPr id="73" name="Rectangle 133"/>
          <p:cNvSpPr>
            <a:spLocks noChangeArrowheads="1"/>
          </p:cNvSpPr>
          <p:nvPr/>
        </p:nvSpPr>
        <p:spPr bwMode="auto">
          <a:xfrm>
            <a:off x="2584803" y="3804690"/>
            <a:ext cx="7683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200"/>
              <a:t>true sec.</a:t>
            </a:r>
          </a:p>
        </p:txBody>
      </p:sp>
      <p:sp>
        <p:nvSpPr>
          <p:cNvPr id="74" name="Rectangle 134"/>
          <p:cNvSpPr>
            <a:spLocks noChangeArrowheads="1"/>
          </p:cNvSpPr>
          <p:nvPr/>
        </p:nvSpPr>
        <p:spPr bwMode="auto">
          <a:xfrm>
            <a:off x="3827815" y="4630190"/>
            <a:ext cx="1225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200"/>
              <a:t>back-scattered </a:t>
            </a:r>
          </a:p>
          <a:p>
            <a:pPr algn="l"/>
            <a:r>
              <a:rPr lang="en-US" sz="1200"/>
              <a:t>elastic</a:t>
            </a:r>
          </a:p>
        </p:txBody>
      </p:sp>
      <p:sp>
        <p:nvSpPr>
          <p:cNvPr id="75" name="Line 135"/>
          <p:cNvSpPr>
            <a:spLocks noChangeShapeType="1"/>
          </p:cNvSpPr>
          <p:nvPr/>
        </p:nvSpPr>
        <p:spPr bwMode="auto">
          <a:xfrm>
            <a:off x="4435828" y="4982615"/>
            <a:ext cx="527050" cy="177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 name="Line 136"/>
          <p:cNvSpPr>
            <a:spLocks noChangeShapeType="1"/>
          </p:cNvSpPr>
          <p:nvPr/>
        </p:nvSpPr>
        <p:spPr bwMode="auto">
          <a:xfrm flipH="1">
            <a:off x="3229329" y="5465215"/>
            <a:ext cx="136525" cy="203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7" name="Line 137"/>
          <p:cNvSpPr>
            <a:spLocks noChangeShapeType="1"/>
          </p:cNvSpPr>
          <p:nvPr/>
        </p:nvSpPr>
        <p:spPr bwMode="auto">
          <a:xfrm flipH="1">
            <a:off x="2062515" y="4058690"/>
            <a:ext cx="585788" cy="35083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8" name="Text Box 138"/>
          <p:cNvSpPr txBox="1">
            <a:spLocks noChangeArrowheads="1"/>
          </p:cNvSpPr>
          <p:nvPr/>
        </p:nvSpPr>
        <p:spPr bwMode="auto">
          <a:xfrm>
            <a:off x="2884840" y="5190579"/>
            <a:ext cx="1384300" cy="45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lstStyle>
            <a:lvl1pPr algn="ctr"/>
            <a:lvl2pPr algn="ctr"/>
            <a:lvl3pPr algn="ctr"/>
            <a:lvl4pPr algn="ctr"/>
            <a:lvl5pPr algn="ctr"/>
            <a:lvl6pPr algn="ctr"/>
            <a:lvl7pPr algn="ctr"/>
            <a:lvl8pPr algn="ctr"/>
            <a:lvl9pPr algn="ctr"/>
          </a:lstStyle>
          <a:p>
            <a:pPr marL="284163" indent="-284163" algn="l">
              <a:spcBef>
                <a:spcPct val="50000"/>
              </a:spcBef>
            </a:pPr>
            <a:r>
              <a:rPr lang="en-US" sz="1200"/>
              <a:t>re-diffused</a:t>
            </a:r>
          </a:p>
        </p:txBody>
      </p:sp>
      <p:sp>
        <p:nvSpPr>
          <p:cNvPr id="79" name="Text Box 139"/>
          <p:cNvSpPr txBox="1">
            <a:spLocks noChangeArrowheads="1"/>
          </p:cNvSpPr>
          <p:nvPr/>
        </p:nvSpPr>
        <p:spPr bwMode="auto">
          <a:xfrm>
            <a:off x="1854553" y="3154723"/>
            <a:ext cx="57912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600">
                <a:solidFill>
                  <a:srgbClr val="01186C"/>
                </a:solidFill>
              </a:rPr>
              <a:t>Posinst provides advanced secondary electrons model</a:t>
            </a:r>
          </a:p>
        </p:txBody>
      </p:sp>
      <p:sp>
        <p:nvSpPr>
          <p:cNvPr id="80" name="Text Box 140"/>
          <p:cNvSpPr txBox="1">
            <a:spLocks noChangeArrowheads="1"/>
          </p:cNvSpPr>
          <p:nvPr/>
        </p:nvSpPr>
        <p:spPr bwMode="auto">
          <a:xfrm>
            <a:off x="5586766" y="4817516"/>
            <a:ext cx="2041525"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400"/>
              <a:t>Monte-Carlo generation of electrons with energy and angular dependence.</a:t>
            </a:r>
          </a:p>
        </p:txBody>
      </p:sp>
      <p:sp>
        <p:nvSpPr>
          <p:cNvPr id="81" name="Line 96"/>
          <p:cNvSpPr>
            <a:spLocks noChangeShapeType="1"/>
          </p:cNvSpPr>
          <p:nvPr/>
        </p:nvSpPr>
        <p:spPr bwMode="auto">
          <a:xfrm flipH="1">
            <a:off x="7777061" y="3127508"/>
            <a:ext cx="6804" cy="3060697"/>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 name="Text Box 94"/>
          <p:cNvSpPr txBox="1">
            <a:spLocks noChangeArrowheads="1"/>
          </p:cNvSpPr>
          <p:nvPr/>
        </p:nvSpPr>
        <p:spPr bwMode="auto">
          <a:xfrm>
            <a:off x="7810854" y="3096441"/>
            <a:ext cx="2878137"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600">
                <a:solidFill>
                  <a:srgbClr val="01186C"/>
                </a:solidFill>
              </a:rPr>
              <a:t>Warp’s mesh refinement &amp; parallelism provide efficiency</a:t>
            </a:r>
          </a:p>
        </p:txBody>
      </p:sp>
      <p:sp>
        <p:nvSpPr>
          <p:cNvPr id="84" name="Text Box 6"/>
          <p:cNvSpPr txBox="1">
            <a:spLocks noChangeArrowheads="1"/>
          </p:cNvSpPr>
          <p:nvPr/>
        </p:nvSpPr>
        <p:spPr bwMode="auto">
          <a:xfrm>
            <a:off x="3496132" y="968587"/>
            <a:ext cx="3024188" cy="396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r>
              <a:rPr lang="en-US" sz="2000" dirty="0">
                <a:latin typeface="Calibri"/>
                <a:cs typeface="Calibri"/>
              </a:rPr>
              <a:t>2-D slab of electrons</a:t>
            </a:r>
          </a:p>
        </p:txBody>
      </p:sp>
      <p:sp>
        <p:nvSpPr>
          <p:cNvPr id="85" name="Text Box 7"/>
          <p:cNvSpPr txBox="1">
            <a:spLocks noChangeArrowheads="1"/>
          </p:cNvSpPr>
          <p:nvPr/>
        </p:nvSpPr>
        <p:spPr bwMode="auto">
          <a:xfrm>
            <a:off x="1699083" y="2156427"/>
            <a:ext cx="1798637" cy="396875"/>
          </a:xfrm>
          <a:prstGeom prst="rect">
            <a:avLst/>
          </a:prstGeom>
          <a:noFill/>
          <a:ln>
            <a:noFill/>
          </a:ln>
          <a:extLst>
            <a:ext uri="{909E8E84-426E-40dd-AFC4-6F175D3DCCD1}">
              <a14:hiddenFill xmlns="" xmlns:a14="http://schemas.microsoft.com/office/drawing/2010/main">
                <a:solidFill>
                  <a:srgbClr val="00279F"/>
                </a:solidFill>
              </a14:hiddenFill>
            </a:ext>
            <a:ext uri="{91240B29-F687-4f45-9708-019B960494DF}">
              <a14:hiddenLine xmlns="" xmlns:a14="http://schemas.microsoft.com/office/drawing/2010/main" w="9525">
                <a:solidFill>
                  <a:schemeClr val="bg1"/>
                </a:solidFill>
                <a:miter lim="800000"/>
                <a:headEnd/>
                <a:tailEnd/>
              </a14:hiddenLine>
            </a:ext>
          </a:extLst>
        </p:spPr>
        <p:txBody>
          <a:bodyPr>
            <a:spAutoFit/>
          </a:bodyPr>
          <a:lstStyle/>
          <a:p>
            <a:pPr algn="l"/>
            <a:r>
              <a:rPr lang="en-US" sz="2000">
                <a:latin typeface="Calibri"/>
                <a:cs typeface="Calibri"/>
              </a:rPr>
              <a:t>3-D beam</a:t>
            </a:r>
          </a:p>
        </p:txBody>
      </p:sp>
      <p:sp>
        <p:nvSpPr>
          <p:cNvPr id="86" name="Text Box 8"/>
          <p:cNvSpPr txBox="1">
            <a:spLocks noChangeArrowheads="1"/>
          </p:cNvSpPr>
          <p:nvPr/>
        </p:nvSpPr>
        <p:spPr bwMode="auto">
          <a:xfrm>
            <a:off x="6023432" y="2069113"/>
            <a:ext cx="300082"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l"/>
            <a:r>
              <a:rPr lang="en-US">
                <a:cs typeface="ＭＳ Ｐゴシック" charset="0"/>
              </a:rPr>
              <a:t>s</a:t>
            </a:r>
          </a:p>
        </p:txBody>
      </p:sp>
      <p:sp>
        <p:nvSpPr>
          <p:cNvPr id="87" name="Line 9"/>
          <p:cNvSpPr>
            <a:spLocks noChangeShapeType="1"/>
          </p:cNvSpPr>
          <p:nvPr/>
        </p:nvSpPr>
        <p:spPr bwMode="auto">
          <a:xfrm flipH="1">
            <a:off x="4021595" y="1526188"/>
            <a:ext cx="360363"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88" name="Group 10"/>
          <p:cNvGrpSpPr>
            <a:grpSpLocks/>
          </p:cNvGrpSpPr>
          <p:nvPr/>
        </p:nvGrpSpPr>
        <p:grpSpPr bwMode="auto">
          <a:xfrm>
            <a:off x="3353257" y="1313463"/>
            <a:ext cx="2127250" cy="1716088"/>
            <a:chOff x="1765" y="792"/>
            <a:chExt cx="1787" cy="1480"/>
          </a:xfrm>
        </p:grpSpPr>
        <p:sp>
          <p:nvSpPr>
            <p:cNvPr id="89" name="Line 11"/>
            <p:cNvSpPr>
              <a:spLocks noChangeShapeType="1"/>
            </p:cNvSpPr>
            <p:nvPr/>
          </p:nvSpPr>
          <p:spPr bwMode="auto">
            <a:xfrm>
              <a:off x="2163" y="792"/>
              <a:ext cx="0" cy="108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 name="Line 12"/>
            <p:cNvSpPr>
              <a:spLocks noChangeShapeType="1"/>
            </p:cNvSpPr>
            <p:nvPr/>
          </p:nvSpPr>
          <p:spPr bwMode="auto">
            <a:xfrm flipH="1">
              <a:off x="2163" y="1872"/>
              <a:ext cx="1389" cy="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1" name="Line 13"/>
            <p:cNvSpPr>
              <a:spLocks noChangeShapeType="1"/>
            </p:cNvSpPr>
            <p:nvPr/>
          </p:nvSpPr>
          <p:spPr bwMode="auto">
            <a:xfrm flipV="1">
              <a:off x="1765" y="1869"/>
              <a:ext cx="398" cy="403"/>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92" name="AutoShape 14"/>
          <p:cNvSpPr>
            <a:spLocks noChangeArrowheads="1"/>
          </p:cNvSpPr>
          <p:nvPr/>
        </p:nvSpPr>
        <p:spPr bwMode="auto">
          <a:xfrm rot="5400000">
            <a:off x="3556457" y="2078639"/>
            <a:ext cx="222250"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93" name="AutoShape 15"/>
          <p:cNvSpPr>
            <a:spLocks noChangeArrowheads="1"/>
          </p:cNvSpPr>
          <p:nvPr/>
        </p:nvSpPr>
        <p:spPr bwMode="auto">
          <a:xfrm rot="5400000">
            <a:off x="3593764" y="2079433"/>
            <a:ext cx="322263"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94" name="AutoShape 16"/>
          <p:cNvSpPr>
            <a:spLocks noChangeArrowheads="1"/>
          </p:cNvSpPr>
          <p:nvPr/>
        </p:nvSpPr>
        <p:spPr bwMode="auto">
          <a:xfrm rot="5400000">
            <a:off x="3652502" y="2079433"/>
            <a:ext cx="382587"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95" name="AutoShape 17"/>
          <p:cNvSpPr>
            <a:spLocks noChangeArrowheads="1"/>
          </p:cNvSpPr>
          <p:nvPr/>
        </p:nvSpPr>
        <p:spPr bwMode="auto">
          <a:xfrm rot="5400000">
            <a:off x="3717589" y="2079433"/>
            <a:ext cx="433387"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96" name="AutoShape 18"/>
          <p:cNvSpPr>
            <a:spLocks noChangeArrowheads="1"/>
          </p:cNvSpPr>
          <p:nvPr/>
        </p:nvSpPr>
        <p:spPr bwMode="auto">
          <a:xfrm rot="5400000">
            <a:off x="3790614" y="2079433"/>
            <a:ext cx="468313"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97" name="AutoShape 19"/>
          <p:cNvSpPr>
            <a:spLocks noChangeArrowheads="1"/>
          </p:cNvSpPr>
          <p:nvPr/>
        </p:nvSpPr>
        <p:spPr bwMode="auto">
          <a:xfrm rot="5400000">
            <a:off x="3866020" y="2078639"/>
            <a:ext cx="498475"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98" name="AutoShape 20"/>
          <p:cNvSpPr>
            <a:spLocks noChangeArrowheads="1"/>
          </p:cNvSpPr>
          <p:nvPr/>
        </p:nvSpPr>
        <p:spPr bwMode="auto">
          <a:xfrm rot="5400000">
            <a:off x="3946983" y="2078639"/>
            <a:ext cx="517525"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99" name="AutoShape 21"/>
          <p:cNvSpPr>
            <a:spLocks noChangeArrowheads="1"/>
          </p:cNvSpPr>
          <p:nvPr/>
        </p:nvSpPr>
        <p:spPr bwMode="auto">
          <a:xfrm rot="5400000">
            <a:off x="4031120" y="2078639"/>
            <a:ext cx="533400"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100" name="AutoShape 22"/>
          <p:cNvSpPr>
            <a:spLocks noChangeArrowheads="1"/>
          </p:cNvSpPr>
          <p:nvPr/>
        </p:nvSpPr>
        <p:spPr bwMode="auto">
          <a:xfrm rot="5400000">
            <a:off x="4112877" y="2079433"/>
            <a:ext cx="547687"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101" name="AutoShape 23"/>
          <p:cNvSpPr>
            <a:spLocks noChangeArrowheads="1"/>
          </p:cNvSpPr>
          <p:nvPr/>
        </p:nvSpPr>
        <p:spPr bwMode="auto">
          <a:xfrm rot="5400000" flipH="1">
            <a:off x="3529470" y="1889727"/>
            <a:ext cx="1719263" cy="560387"/>
          </a:xfrm>
          <a:prstGeom prst="cube">
            <a:avLst>
              <a:gd name="adj" fmla="val 84120"/>
            </a:avLst>
          </a:prstGeom>
          <a:solidFill>
            <a:srgbClr val="299E9F"/>
          </a:solidFill>
          <a:ln w="9525">
            <a:solidFill>
              <a:schemeClr val="tx1"/>
            </a:solidFill>
            <a:miter lim="800000"/>
            <a:headEnd/>
            <a:tailEnd/>
          </a:ln>
        </p:spPr>
        <p:txBody>
          <a:bodyPr wrap="none" anchor="ctr"/>
          <a:lstStyle/>
          <a:p>
            <a:endParaRPr lang="en-US"/>
          </a:p>
        </p:txBody>
      </p:sp>
      <p:sp>
        <p:nvSpPr>
          <p:cNvPr id="102" name="AutoShape 24"/>
          <p:cNvSpPr>
            <a:spLocks noChangeArrowheads="1"/>
          </p:cNvSpPr>
          <p:nvPr/>
        </p:nvSpPr>
        <p:spPr bwMode="auto">
          <a:xfrm rot="5400000">
            <a:off x="4203364" y="2079433"/>
            <a:ext cx="547687"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103" name="AutoShape 25"/>
          <p:cNvSpPr>
            <a:spLocks noChangeArrowheads="1"/>
          </p:cNvSpPr>
          <p:nvPr/>
        </p:nvSpPr>
        <p:spPr bwMode="auto">
          <a:xfrm rot="5400000">
            <a:off x="4301788" y="2077845"/>
            <a:ext cx="533400" cy="182562"/>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104" name="AutoShape 26"/>
          <p:cNvSpPr>
            <a:spLocks noChangeArrowheads="1"/>
          </p:cNvSpPr>
          <p:nvPr/>
        </p:nvSpPr>
        <p:spPr bwMode="auto">
          <a:xfrm rot="5400000">
            <a:off x="4400214" y="2077845"/>
            <a:ext cx="517525" cy="182563"/>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105" name="AutoShape 27"/>
          <p:cNvSpPr>
            <a:spLocks noChangeArrowheads="1"/>
          </p:cNvSpPr>
          <p:nvPr/>
        </p:nvSpPr>
        <p:spPr bwMode="auto">
          <a:xfrm rot="5400000">
            <a:off x="4499433" y="2078639"/>
            <a:ext cx="498475"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106" name="AutoShape 28"/>
          <p:cNvSpPr>
            <a:spLocks noChangeArrowheads="1"/>
          </p:cNvSpPr>
          <p:nvPr/>
        </p:nvSpPr>
        <p:spPr bwMode="auto">
          <a:xfrm rot="5400000">
            <a:off x="4605001" y="2079433"/>
            <a:ext cx="468313"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107" name="AutoShape 29"/>
          <p:cNvSpPr>
            <a:spLocks noChangeArrowheads="1"/>
          </p:cNvSpPr>
          <p:nvPr/>
        </p:nvSpPr>
        <p:spPr bwMode="auto">
          <a:xfrm rot="5400000">
            <a:off x="4711364" y="2079433"/>
            <a:ext cx="433387"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108" name="AutoShape 30"/>
          <p:cNvSpPr>
            <a:spLocks noChangeArrowheads="1"/>
          </p:cNvSpPr>
          <p:nvPr/>
        </p:nvSpPr>
        <p:spPr bwMode="auto">
          <a:xfrm rot="5400000">
            <a:off x="4827252" y="2079433"/>
            <a:ext cx="382587"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109" name="AutoShape 31"/>
          <p:cNvSpPr>
            <a:spLocks noChangeArrowheads="1"/>
          </p:cNvSpPr>
          <p:nvPr/>
        </p:nvSpPr>
        <p:spPr bwMode="auto">
          <a:xfrm rot="5400000">
            <a:off x="4946314" y="2079433"/>
            <a:ext cx="322263"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110" name="AutoShape 32"/>
          <p:cNvSpPr>
            <a:spLocks noChangeArrowheads="1"/>
          </p:cNvSpPr>
          <p:nvPr/>
        </p:nvSpPr>
        <p:spPr bwMode="auto">
          <a:xfrm rot="5400000">
            <a:off x="5086807" y="2078639"/>
            <a:ext cx="222250" cy="180975"/>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111" name="Line 33"/>
          <p:cNvSpPr>
            <a:spLocks noChangeShapeType="1"/>
          </p:cNvSpPr>
          <p:nvPr/>
        </p:nvSpPr>
        <p:spPr bwMode="auto">
          <a:xfrm>
            <a:off x="5250319" y="2169126"/>
            <a:ext cx="1138238" cy="4762"/>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12" name="Line 34"/>
          <p:cNvSpPr>
            <a:spLocks noChangeShapeType="1"/>
          </p:cNvSpPr>
          <p:nvPr/>
        </p:nvSpPr>
        <p:spPr bwMode="auto">
          <a:xfrm>
            <a:off x="2103895" y="2169126"/>
            <a:ext cx="1476375" cy="0"/>
          </a:xfrm>
          <a:prstGeom prst="line">
            <a:avLst/>
          </a:prstGeom>
          <a:noFill/>
          <a:ln w="1905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3" name="AutoShape 35"/>
          <p:cNvSpPr>
            <a:spLocks noChangeArrowheads="1"/>
          </p:cNvSpPr>
          <p:nvPr/>
        </p:nvSpPr>
        <p:spPr bwMode="auto">
          <a:xfrm rot="5400000" flipH="1">
            <a:off x="3620751" y="1890520"/>
            <a:ext cx="1719263" cy="558800"/>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cs typeface="ＭＳ Ｐゴシック" charset="0"/>
            </a:endParaRPr>
          </a:p>
        </p:txBody>
      </p:sp>
      <p:sp>
        <p:nvSpPr>
          <p:cNvPr id="114" name="AutoShape 36"/>
          <p:cNvSpPr>
            <a:spLocks noChangeArrowheads="1"/>
          </p:cNvSpPr>
          <p:nvPr/>
        </p:nvSpPr>
        <p:spPr bwMode="auto">
          <a:xfrm rot="5400000" flipH="1">
            <a:off x="3712032" y="1889726"/>
            <a:ext cx="1719263" cy="560388"/>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cs typeface="ＭＳ Ｐゴシック" charset="0"/>
            </a:endParaRPr>
          </a:p>
        </p:txBody>
      </p:sp>
      <p:sp>
        <p:nvSpPr>
          <p:cNvPr id="115" name="AutoShape 37"/>
          <p:cNvSpPr>
            <a:spLocks noChangeArrowheads="1"/>
          </p:cNvSpPr>
          <p:nvPr/>
        </p:nvSpPr>
        <p:spPr bwMode="auto">
          <a:xfrm rot="5400000" flipH="1">
            <a:off x="3802520" y="1889727"/>
            <a:ext cx="1719263" cy="560387"/>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cs typeface="ＭＳ Ｐゴシック" charset="0"/>
            </a:endParaRPr>
          </a:p>
        </p:txBody>
      </p:sp>
      <p:sp>
        <p:nvSpPr>
          <p:cNvPr id="116" name="AutoShape 38"/>
          <p:cNvSpPr>
            <a:spLocks noChangeArrowheads="1"/>
          </p:cNvSpPr>
          <p:nvPr/>
        </p:nvSpPr>
        <p:spPr bwMode="auto">
          <a:xfrm rot="5400000" flipH="1">
            <a:off x="3894595" y="1889727"/>
            <a:ext cx="1719263" cy="560387"/>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cs typeface="ＭＳ Ｐゴシック" charset="0"/>
            </a:endParaRPr>
          </a:p>
        </p:txBody>
      </p:sp>
      <p:sp>
        <p:nvSpPr>
          <p:cNvPr id="117" name="AutoShape 39"/>
          <p:cNvSpPr>
            <a:spLocks noChangeArrowheads="1"/>
          </p:cNvSpPr>
          <p:nvPr/>
        </p:nvSpPr>
        <p:spPr bwMode="auto">
          <a:xfrm rot="5400000" flipH="1">
            <a:off x="3981907" y="1889726"/>
            <a:ext cx="1719263" cy="560388"/>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cs typeface="ＭＳ Ｐゴシック" charset="0"/>
            </a:endParaRPr>
          </a:p>
        </p:txBody>
      </p:sp>
      <p:sp>
        <p:nvSpPr>
          <p:cNvPr id="118" name="AutoShape 40"/>
          <p:cNvSpPr>
            <a:spLocks noChangeArrowheads="1"/>
          </p:cNvSpPr>
          <p:nvPr/>
        </p:nvSpPr>
        <p:spPr bwMode="auto">
          <a:xfrm rot="5400000" flipH="1">
            <a:off x="4066838" y="1890519"/>
            <a:ext cx="1720850" cy="560388"/>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cs typeface="ＭＳ Ｐゴシック" charset="0"/>
            </a:endParaRPr>
          </a:p>
        </p:txBody>
      </p:sp>
      <p:sp>
        <p:nvSpPr>
          <p:cNvPr id="119" name="AutoShape 41"/>
          <p:cNvSpPr>
            <a:spLocks noChangeArrowheads="1"/>
          </p:cNvSpPr>
          <p:nvPr/>
        </p:nvSpPr>
        <p:spPr bwMode="auto">
          <a:xfrm rot="5400000" flipH="1">
            <a:off x="4157326" y="1890520"/>
            <a:ext cx="1720850" cy="560387"/>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cs typeface="ＭＳ Ｐゴシック" charset="0"/>
            </a:endParaRPr>
          </a:p>
        </p:txBody>
      </p:sp>
      <p:sp>
        <p:nvSpPr>
          <p:cNvPr id="120" name="AutoShape 42"/>
          <p:cNvSpPr>
            <a:spLocks noChangeArrowheads="1"/>
          </p:cNvSpPr>
          <p:nvPr/>
        </p:nvSpPr>
        <p:spPr bwMode="auto">
          <a:xfrm rot="5400000" flipH="1">
            <a:off x="4250194" y="1891313"/>
            <a:ext cx="1720850" cy="558800"/>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cs typeface="ＭＳ Ｐゴシック" charset="0"/>
            </a:endParaRPr>
          </a:p>
        </p:txBody>
      </p:sp>
      <p:sp>
        <p:nvSpPr>
          <p:cNvPr id="121" name="AutoShape 43"/>
          <p:cNvSpPr>
            <a:spLocks noChangeArrowheads="1"/>
          </p:cNvSpPr>
          <p:nvPr/>
        </p:nvSpPr>
        <p:spPr bwMode="auto">
          <a:xfrm rot="5400000" flipH="1">
            <a:off x="4343063" y="1890519"/>
            <a:ext cx="1720850" cy="560388"/>
          </a:xfrm>
          <a:prstGeom prst="cube">
            <a:avLst>
              <a:gd name="adj" fmla="val 84120"/>
            </a:avLst>
          </a:prstGeom>
          <a:solidFill>
            <a:srgbClr val="299E9F">
              <a:alpha val="11000"/>
            </a:srgbClr>
          </a:solidFill>
          <a:ln w="9525">
            <a:solidFill>
              <a:schemeClr val="tx1">
                <a:alpha val="10001"/>
              </a:schemeClr>
            </a:solidFill>
            <a:miter lim="800000"/>
            <a:headEnd/>
            <a:tailEnd/>
          </a:ln>
        </p:spPr>
        <p:txBody>
          <a:bodyPr rot="10800000" vert="eaVert" wrap="none" anchor="ctr"/>
          <a:lstStyle/>
          <a:p>
            <a:pPr algn="ctr"/>
            <a:endParaRPr lang="en-US" sz="1600">
              <a:cs typeface="ＭＳ Ｐゴシック" charset="0"/>
            </a:endParaRPr>
          </a:p>
        </p:txBody>
      </p:sp>
      <p:sp>
        <p:nvSpPr>
          <p:cNvPr id="122" name="AutoShape 44"/>
          <p:cNvSpPr>
            <a:spLocks noChangeArrowheads="1"/>
          </p:cNvSpPr>
          <p:nvPr/>
        </p:nvSpPr>
        <p:spPr bwMode="auto">
          <a:xfrm>
            <a:off x="3354845" y="1308701"/>
            <a:ext cx="2125663" cy="1720850"/>
          </a:xfrm>
          <a:prstGeom prst="cube">
            <a:avLst>
              <a:gd name="adj" fmla="val 26685"/>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txBody>
          <a:bodyPr wrap="none" anchor="ctr"/>
          <a:lstStyle/>
          <a:p>
            <a:endParaRPr lang="en-US"/>
          </a:p>
        </p:txBody>
      </p:sp>
      <p:sp>
        <p:nvSpPr>
          <p:cNvPr id="123" name="Line 45"/>
          <p:cNvSpPr>
            <a:spLocks noChangeShapeType="1"/>
          </p:cNvSpPr>
          <p:nvPr/>
        </p:nvSpPr>
        <p:spPr bwMode="auto">
          <a:xfrm flipV="1">
            <a:off x="5243970" y="2161188"/>
            <a:ext cx="665163" cy="635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124" name="Group 47"/>
          <p:cNvGrpSpPr>
            <a:grpSpLocks/>
          </p:cNvGrpSpPr>
          <p:nvPr/>
        </p:nvGrpSpPr>
        <p:grpSpPr bwMode="auto">
          <a:xfrm>
            <a:off x="7220408" y="2354863"/>
            <a:ext cx="3235325" cy="382588"/>
            <a:chOff x="2074" y="3986"/>
            <a:chExt cx="2068" cy="241"/>
          </a:xfrm>
        </p:grpSpPr>
        <p:grpSp>
          <p:nvGrpSpPr>
            <p:cNvPr id="125" name="Group 48"/>
            <p:cNvGrpSpPr>
              <a:grpSpLocks/>
            </p:cNvGrpSpPr>
            <p:nvPr/>
          </p:nvGrpSpPr>
          <p:grpSpPr bwMode="auto">
            <a:xfrm>
              <a:off x="2074" y="4022"/>
              <a:ext cx="221" cy="169"/>
              <a:chOff x="3009" y="3987"/>
              <a:chExt cx="221" cy="169"/>
            </a:xfrm>
          </p:grpSpPr>
          <p:sp>
            <p:nvSpPr>
              <p:cNvPr id="146" name="AutoShape 49"/>
              <p:cNvSpPr>
                <a:spLocks noChangeArrowheads="1"/>
              </p:cNvSpPr>
              <p:nvPr/>
            </p:nvSpPr>
            <p:spPr bwMode="auto">
              <a:xfrm rot="5400000">
                <a:off x="3016" y="4015"/>
                <a:ext cx="98" cy="112"/>
              </a:xfrm>
              <a:prstGeom prst="can">
                <a:avLst>
                  <a:gd name="adj" fmla="val 57143"/>
                </a:avLst>
              </a:prstGeom>
              <a:solidFill>
                <a:srgbClr val="00279F"/>
              </a:solidFill>
              <a:ln w="9525">
                <a:solidFill>
                  <a:schemeClr val="bg1"/>
                </a:solidFill>
                <a:round/>
                <a:headEnd/>
                <a:tailEnd/>
              </a:ln>
            </p:spPr>
            <p:txBody>
              <a:bodyPr wrap="none" anchor="ctr"/>
              <a:lstStyle/>
              <a:p>
                <a:endParaRPr lang="en-US"/>
              </a:p>
            </p:txBody>
          </p:sp>
          <p:sp>
            <p:nvSpPr>
              <p:cNvPr id="147" name="AutoShape 50"/>
              <p:cNvSpPr>
                <a:spLocks noChangeArrowheads="1"/>
              </p:cNvSpPr>
              <p:nvPr/>
            </p:nvSpPr>
            <p:spPr bwMode="auto">
              <a:xfrm rot="5400000">
                <a:off x="3048" y="4015"/>
                <a:ext cx="142" cy="112"/>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148" name="AutoShape 51"/>
              <p:cNvSpPr>
                <a:spLocks noChangeArrowheads="1"/>
              </p:cNvSpPr>
              <p:nvPr/>
            </p:nvSpPr>
            <p:spPr bwMode="auto">
              <a:xfrm rot="5400000">
                <a:off x="3089" y="4016"/>
                <a:ext cx="169" cy="112"/>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grpSp>
        <p:grpSp>
          <p:nvGrpSpPr>
            <p:cNvPr id="126" name="Group 52"/>
            <p:cNvGrpSpPr>
              <a:grpSpLocks/>
            </p:cNvGrpSpPr>
            <p:nvPr/>
          </p:nvGrpSpPr>
          <p:grpSpPr bwMode="auto">
            <a:xfrm>
              <a:off x="2441" y="3996"/>
              <a:ext cx="222" cy="220"/>
              <a:chOff x="3175" y="3961"/>
              <a:chExt cx="222" cy="220"/>
            </a:xfrm>
          </p:grpSpPr>
          <p:sp>
            <p:nvSpPr>
              <p:cNvPr id="143" name="AutoShape 53"/>
              <p:cNvSpPr>
                <a:spLocks noChangeArrowheads="1"/>
              </p:cNvSpPr>
              <p:nvPr/>
            </p:nvSpPr>
            <p:spPr bwMode="auto">
              <a:xfrm rot="5400000">
                <a:off x="3135" y="4016"/>
                <a:ext cx="191" cy="111"/>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144" name="AutoShape 54"/>
              <p:cNvSpPr>
                <a:spLocks noChangeArrowheads="1"/>
              </p:cNvSpPr>
              <p:nvPr/>
            </p:nvSpPr>
            <p:spPr bwMode="auto">
              <a:xfrm rot="5400000">
                <a:off x="3182" y="4016"/>
                <a:ext cx="207" cy="112"/>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145" name="AutoShape 55"/>
              <p:cNvSpPr>
                <a:spLocks noChangeArrowheads="1"/>
              </p:cNvSpPr>
              <p:nvPr/>
            </p:nvSpPr>
            <p:spPr bwMode="auto">
              <a:xfrm rot="5400000">
                <a:off x="3232" y="4015"/>
                <a:ext cx="220" cy="111"/>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grpSp>
        <p:grpSp>
          <p:nvGrpSpPr>
            <p:cNvPr id="127" name="Group 56"/>
            <p:cNvGrpSpPr>
              <a:grpSpLocks/>
            </p:cNvGrpSpPr>
            <p:nvPr/>
          </p:nvGrpSpPr>
          <p:grpSpPr bwMode="auto">
            <a:xfrm>
              <a:off x="2809" y="3986"/>
              <a:ext cx="224" cy="241"/>
              <a:chOff x="3342" y="3951"/>
              <a:chExt cx="224" cy="241"/>
            </a:xfrm>
          </p:grpSpPr>
          <p:sp>
            <p:nvSpPr>
              <p:cNvPr id="140" name="AutoShape 57"/>
              <p:cNvSpPr>
                <a:spLocks noChangeArrowheads="1"/>
              </p:cNvSpPr>
              <p:nvPr/>
            </p:nvSpPr>
            <p:spPr bwMode="auto">
              <a:xfrm rot="5400000">
                <a:off x="3284" y="4015"/>
                <a:ext cx="228" cy="112"/>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141" name="AutoShape 58"/>
              <p:cNvSpPr>
                <a:spLocks noChangeArrowheads="1"/>
              </p:cNvSpPr>
              <p:nvPr/>
            </p:nvSpPr>
            <p:spPr bwMode="auto">
              <a:xfrm rot="5400000">
                <a:off x="3337" y="4016"/>
                <a:ext cx="235" cy="112"/>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142" name="AutoShape 59"/>
              <p:cNvSpPr>
                <a:spLocks noChangeArrowheads="1"/>
              </p:cNvSpPr>
              <p:nvPr/>
            </p:nvSpPr>
            <p:spPr bwMode="auto">
              <a:xfrm rot="5400000">
                <a:off x="3389" y="4016"/>
                <a:ext cx="241" cy="112"/>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grpSp>
        <p:grpSp>
          <p:nvGrpSpPr>
            <p:cNvPr id="128" name="Group 60"/>
            <p:cNvGrpSpPr>
              <a:grpSpLocks/>
            </p:cNvGrpSpPr>
            <p:nvPr/>
          </p:nvGrpSpPr>
          <p:grpSpPr bwMode="auto">
            <a:xfrm>
              <a:off x="3179" y="3986"/>
              <a:ext cx="224" cy="241"/>
              <a:chOff x="3510" y="3951"/>
              <a:chExt cx="224" cy="241"/>
            </a:xfrm>
          </p:grpSpPr>
          <p:sp>
            <p:nvSpPr>
              <p:cNvPr id="137" name="AutoShape 61"/>
              <p:cNvSpPr>
                <a:spLocks noChangeArrowheads="1"/>
              </p:cNvSpPr>
              <p:nvPr/>
            </p:nvSpPr>
            <p:spPr bwMode="auto">
              <a:xfrm rot="5400000">
                <a:off x="3445" y="4016"/>
                <a:ext cx="241" cy="112"/>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138" name="AutoShape 62"/>
              <p:cNvSpPr>
                <a:spLocks noChangeArrowheads="1"/>
              </p:cNvSpPr>
              <p:nvPr/>
            </p:nvSpPr>
            <p:spPr bwMode="auto">
              <a:xfrm rot="5400000">
                <a:off x="3504" y="4016"/>
                <a:ext cx="235" cy="112"/>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139" name="AutoShape 63"/>
              <p:cNvSpPr>
                <a:spLocks noChangeArrowheads="1"/>
              </p:cNvSpPr>
              <p:nvPr/>
            </p:nvSpPr>
            <p:spPr bwMode="auto">
              <a:xfrm rot="5400000">
                <a:off x="3564" y="4015"/>
                <a:ext cx="228" cy="112"/>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grpSp>
        <p:grpSp>
          <p:nvGrpSpPr>
            <p:cNvPr id="129" name="Group 64"/>
            <p:cNvGrpSpPr>
              <a:grpSpLocks/>
            </p:cNvGrpSpPr>
            <p:nvPr/>
          </p:nvGrpSpPr>
          <p:grpSpPr bwMode="auto">
            <a:xfrm>
              <a:off x="3549" y="3997"/>
              <a:ext cx="223" cy="220"/>
              <a:chOff x="3677" y="3961"/>
              <a:chExt cx="223" cy="220"/>
            </a:xfrm>
          </p:grpSpPr>
          <p:sp>
            <p:nvSpPr>
              <p:cNvPr id="134" name="AutoShape 65"/>
              <p:cNvSpPr>
                <a:spLocks noChangeArrowheads="1"/>
              </p:cNvSpPr>
              <p:nvPr/>
            </p:nvSpPr>
            <p:spPr bwMode="auto">
              <a:xfrm rot="5400000">
                <a:off x="3623" y="4015"/>
                <a:ext cx="220" cy="112"/>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135" name="AutoShape 66"/>
              <p:cNvSpPr>
                <a:spLocks noChangeArrowheads="1"/>
              </p:cNvSpPr>
              <p:nvPr/>
            </p:nvSpPr>
            <p:spPr bwMode="auto">
              <a:xfrm rot="5400000">
                <a:off x="3685" y="4016"/>
                <a:ext cx="207" cy="112"/>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136" name="AutoShape 67"/>
              <p:cNvSpPr>
                <a:spLocks noChangeArrowheads="1"/>
              </p:cNvSpPr>
              <p:nvPr/>
            </p:nvSpPr>
            <p:spPr bwMode="auto">
              <a:xfrm rot="5400000">
                <a:off x="3748" y="4016"/>
                <a:ext cx="191" cy="112"/>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grpSp>
        <p:grpSp>
          <p:nvGrpSpPr>
            <p:cNvPr id="130" name="Group 68"/>
            <p:cNvGrpSpPr>
              <a:grpSpLocks/>
            </p:cNvGrpSpPr>
            <p:nvPr/>
          </p:nvGrpSpPr>
          <p:grpSpPr bwMode="auto">
            <a:xfrm>
              <a:off x="3919" y="4022"/>
              <a:ext cx="223" cy="169"/>
              <a:chOff x="3844" y="3987"/>
              <a:chExt cx="223" cy="169"/>
            </a:xfrm>
          </p:grpSpPr>
          <p:sp>
            <p:nvSpPr>
              <p:cNvPr id="131" name="AutoShape 69"/>
              <p:cNvSpPr>
                <a:spLocks noChangeArrowheads="1"/>
              </p:cNvSpPr>
              <p:nvPr/>
            </p:nvSpPr>
            <p:spPr bwMode="auto">
              <a:xfrm rot="5400000">
                <a:off x="3815" y="4016"/>
                <a:ext cx="169" cy="112"/>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132" name="AutoShape 70"/>
              <p:cNvSpPr>
                <a:spLocks noChangeArrowheads="1"/>
              </p:cNvSpPr>
              <p:nvPr/>
            </p:nvSpPr>
            <p:spPr bwMode="auto">
              <a:xfrm rot="5400000">
                <a:off x="3884" y="4015"/>
                <a:ext cx="142" cy="112"/>
              </a:xfrm>
              <a:prstGeom prst="can">
                <a:avLst>
                  <a:gd name="adj" fmla="val 50000"/>
                </a:avLst>
              </a:prstGeom>
              <a:solidFill>
                <a:srgbClr val="00279F"/>
              </a:solidFill>
              <a:ln w="9525">
                <a:solidFill>
                  <a:schemeClr val="bg1"/>
                </a:solidFill>
                <a:round/>
                <a:headEnd/>
                <a:tailEnd/>
              </a:ln>
            </p:spPr>
            <p:txBody>
              <a:bodyPr wrap="none" anchor="ctr"/>
              <a:lstStyle/>
              <a:p>
                <a:endParaRPr lang="en-US"/>
              </a:p>
            </p:txBody>
          </p:sp>
          <p:sp>
            <p:nvSpPr>
              <p:cNvPr id="133" name="AutoShape 71"/>
              <p:cNvSpPr>
                <a:spLocks noChangeArrowheads="1"/>
              </p:cNvSpPr>
              <p:nvPr/>
            </p:nvSpPr>
            <p:spPr bwMode="auto">
              <a:xfrm rot="5400000">
                <a:off x="3962" y="4015"/>
                <a:ext cx="98" cy="112"/>
              </a:xfrm>
              <a:prstGeom prst="can">
                <a:avLst>
                  <a:gd name="adj" fmla="val 57143"/>
                </a:avLst>
              </a:prstGeom>
              <a:solidFill>
                <a:srgbClr val="00279F"/>
              </a:solidFill>
              <a:ln w="9525">
                <a:solidFill>
                  <a:schemeClr val="bg1"/>
                </a:solidFill>
                <a:round/>
                <a:headEnd/>
                <a:tailEnd/>
              </a:ln>
            </p:spPr>
            <p:txBody>
              <a:bodyPr wrap="none" anchor="ctr"/>
              <a:lstStyle/>
              <a:p>
                <a:endParaRPr lang="en-US"/>
              </a:p>
            </p:txBody>
          </p:sp>
        </p:grpSp>
      </p:grpSp>
      <p:sp>
        <p:nvSpPr>
          <p:cNvPr id="149" name="Text Box 72"/>
          <p:cNvSpPr txBox="1">
            <a:spLocks noChangeArrowheads="1"/>
          </p:cNvSpPr>
          <p:nvPr/>
        </p:nvSpPr>
        <p:spPr bwMode="auto">
          <a:xfrm>
            <a:off x="6520320" y="1926239"/>
            <a:ext cx="402431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000"/>
              <a:t>proc             1              2             N/2         N/2+1         N-1           N</a:t>
            </a:r>
          </a:p>
          <a:p>
            <a:pPr algn="l"/>
            <a:r>
              <a:rPr lang="en-US" sz="1000" i="1"/>
              <a:t>Station         n            n+1         n+N/2-1    n-N/2        n+N-2     n+N-1 </a:t>
            </a:r>
            <a:endParaRPr lang="en-US" sz="1000"/>
          </a:p>
        </p:txBody>
      </p:sp>
      <p:sp>
        <p:nvSpPr>
          <p:cNvPr id="150" name="Line 73"/>
          <p:cNvSpPr>
            <a:spLocks noChangeShapeType="1"/>
          </p:cNvSpPr>
          <p:nvPr/>
        </p:nvSpPr>
        <p:spPr bwMode="auto">
          <a:xfrm>
            <a:off x="7110869" y="2005614"/>
            <a:ext cx="0" cy="690563"/>
          </a:xfrm>
          <a:prstGeom prst="line">
            <a:avLst/>
          </a:prstGeom>
          <a:noFill/>
          <a:ln w="19050"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1" name="Line 74"/>
          <p:cNvSpPr>
            <a:spLocks noChangeShapeType="1"/>
          </p:cNvSpPr>
          <p:nvPr/>
        </p:nvSpPr>
        <p:spPr bwMode="auto">
          <a:xfrm>
            <a:off x="7685544" y="2005614"/>
            <a:ext cx="0" cy="690563"/>
          </a:xfrm>
          <a:prstGeom prst="line">
            <a:avLst/>
          </a:prstGeom>
          <a:noFill/>
          <a:ln w="19050"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2" name="Line 75"/>
          <p:cNvSpPr>
            <a:spLocks noChangeShapeType="1"/>
          </p:cNvSpPr>
          <p:nvPr/>
        </p:nvSpPr>
        <p:spPr bwMode="auto">
          <a:xfrm>
            <a:off x="8838069" y="2005614"/>
            <a:ext cx="0" cy="690563"/>
          </a:xfrm>
          <a:prstGeom prst="line">
            <a:avLst/>
          </a:prstGeom>
          <a:noFill/>
          <a:ln w="19050"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3" name="Line 76"/>
          <p:cNvSpPr>
            <a:spLocks noChangeShapeType="1"/>
          </p:cNvSpPr>
          <p:nvPr/>
        </p:nvSpPr>
        <p:spPr bwMode="auto">
          <a:xfrm>
            <a:off x="9989007" y="2005614"/>
            <a:ext cx="0" cy="690563"/>
          </a:xfrm>
          <a:prstGeom prst="line">
            <a:avLst/>
          </a:prstGeom>
          <a:noFill/>
          <a:ln w="19050"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 name="Line 77"/>
          <p:cNvSpPr>
            <a:spLocks noChangeShapeType="1"/>
          </p:cNvSpPr>
          <p:nvPr/>
        </p:nvSpPr>
        <p:spPr bwMode="auto">
          <a:xfrm>
            <a:off x="10557332" y="2005614"/>
            <a:ext cx="0" cy="690563"/>
          </a:xfrm>
          <a:prstGeom prst="line">
            <a:avLst/>
          </a:prstGeom>
          <a:noFill/>
          <a:ln w="19050"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55" name="Group 80"/>
          <p:cNvGrpSpPr>
            <a:grpSpLocks/>
          </p:cNvGrpSpPr>
          <p:nvPr/>
        </p:nvGrpSpPr>
        <p:grpSpPr bwMode="auto">
          <a:xfrm>
            <a:off x="8182432" y="2005614"/>
            <a:ext cx="152400" cy="690563"/>
            <a:chOff x="2710" y="3786"/>
            <a:chExt cx="96" cy="435"/>
          </a:xfrm>
        </p:grpSpPr>
        <p:grpSp>
          <p:nvGrpSpPr>
            <p:cNvPr id="156" name="Group 81"/>
            <p:cNvGrpSpPr>
              <a:grpSpLocks/>
            </p:cNvGrpSpPr>
            <p:nvPr/>
          </p:nvGrpSpPr>
          <p:grpSpPr bwMode="auto">
            <a:xfrm>
              <a:off x="2710" y="3786"/>
              <a:ext cx="96" cy="435"/>
              <a:chOff x="2760" y="3786"/>
              <a:chExt cx="96" cy="435"/>
            </a:xfrm>
          </p:grpSpPr>
          <p:sp>
            <p:nvSpPr>
              <p:cNvPr id="158" name="Line 82"/>
              <p:cNvSpPr>
                <a:spLocks noChangeShapeType="1"/>
              </p:cNvSpPr>
              <p:nvPr/>
            </p:nvSpPr>
            <p:spPr bwMode="auto">
              <a:xfrm>
                <a:off x="2760" y="3786"/>
                <a:ext cx="0" cy="435"/>
              </a:xfrm>
              <a:prstGeom prst="line">
                <a:avLst/>
              </a:prstGeom>
              <a:noFill/>
              <a:ln w="19050"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9" name="Line 83"/>
              <p:cNvSpPr>
                <a:spLocks noChangeShapeType="1"/>
              </p:cNvSpPr>
              <p:nvPr/>
            </p:nvSpPr>
            <p:spPr bwMode="auto">
              <a:xfrm>
                <a:off x="2856" y="3786"/>
                <a:ext cx="0" cy="435"/>
              </a:xfrm>
              <a:prstGeom prst="line">
                <a:avLst/>
              </a:prstGeom>
              <a:noFill/>
              <a:ln w="19050"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57" name="Line 84"/>
            <p:cNvSpPr>
              <a:spLocks noChangeShapeType="1"/>
            </p:cNvSpPr>
            <p:nvPr/>
          </p:nvSpPr>
          <p:spPr bwMode="auto">
            <a:xfrm>
              <a:off x="2720" y="3995"/>
              <a:ext cx="85" cy="0"/>
            </a:xfrm>
            <a:prstGeom prst="line">
              <a:avLst/>
            </a:prstGeom>
            <a:noFill/>
            <a:ln w="19050">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60" name="Group 85"/>
          <p:cNvGrpSpPr>
            <a:grpSpLocks/>
          </p:cNvGrpSpPr>
          <p:nvPr/>
        </p:nvGrpSpPr>
        <p:grpSpPr bwMode="auto">
          <a:xfrm>
            <a:off x="9350832" y="2005614"/>
            <a:ext cx="152400" cy="690563"/>
            <a:chOff x="2710" y="3786"/>
            <a:chExt cx="96" cy="435"/>
          </a:xfrm>
        </p:grpSpPr>
        <p:grpSp>
          <p:nvGrpSpPr>
            <p:cNvPr id="161" name="Group 86"/>
            <p:cNvGrpSpPr>
              <a:grpSpLocks/>
            </p:cNvGrpSpPr>
            <p:nvPr/>
          </p:nvGrpSpPr>
          <p:grpSpPr bwMode="auto">
            <a:xfrm>
              <a:off x="2710" y="3786"/>
              <a:ext cx="96" cy="435"/>
              <a:chOff x="2760" y="3786"/>
              <a:chExt cx="96" cy="435"/>
            </a:xfrm>
          </p:grpSpPr>
          <p:sp>
            <p:nvSpPr>
              <p:cNvPr id="163" name="Line 87"/>
              <p:cNvSpPr>
                <a:spLocks noChangeShapeType="1"/>
              </p:cNvSpPr>
              <p:nvPr/>
            </p:nvSpPr>
            <p:spPr bwMode="auto">
              <a:xfrm>
                <a:off x="2760" y="3786"/>
                <a:ext cx="0" cy="435"/>
              </a:xfrm>
              <a:prstGeom prst="line">
                <a:avLst/>
              </a:prstGeom>
              <a:noFill/>
              <a:ln w="19050"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4" name="Line 88"/>
              <p:cNvSpPr>
                <a:spLocks noChangeShapeType="1"/>
              </p:cNvSpPr>
              <p:nvPr/>
            </p:nvSpPr>
            <p:spPr bwMode="auto">
              <a:xfrm>
                <a:off x="2856" y="3786"/>
                <a:ext cx="0" cy="435"/>
              </a:xfrm>
              <a:prstGeom prst="line">
                <a:avLst/>
              </a:prstGeom>
              <a:noFill/>
              <a:ln w="19050" cap="rnd">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62" name="Line 89"/>
            <p:cNvSpPr>
              <a:spLocks noChangeShapeType="1"/>
            </p:cNvSpPr>
            <p:nvPr/>
          </p:nvSpPr>
          <p:spPr bwMode="auto">
            <a:xfrm>
              <a:off x="2720" y="3995"/>
              <a:ext cx="85" cy="0"/>
            </a:xfrm>
            <a:prstGeom prst="line">
              <a:avLst/>
            </a:prstGeom>
            <a:noFill/>
            <a:ln w="19050">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67" name="Text Box 93"/>
          <p:cNvSpPr txBox="1">
            <a:spLocks noChangeArrowheads="1"/>
          </p:cNvSpPr>
          <p:nvPr/>
        </p:nvSpPr>
        <p:spPr bwMode="auto">
          <a:xfrm>
            <a:off x="7242632" y="1354738"/>
            <a:ext cx="3306762"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600">
                <a:latin typeface="Calibri"/>
                <a:cs typeface="Calibri"/>
              </a:rPr>
              <a:t>parallellized using pipelining</a:t>
            </a:r>
          </a:p>
        </p:txBody>
      </p:sp>
      <p:sp>
        <p:nvSpPr>
          <p:cNvPr id="168" name="Line 128"/>
          <p:cNvSpPr>
            <a:spLocks noChangeShapeType="1"/>
          </p:cNvSpPr>
          <p:nvPr/>
        </p:nvSpPr>
        <p:spPr bwMode="auto">
          <a:xfrm flipV="1">
            <a:off x="2984957" y="2223101"/>
            <a:ext cx="595312"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9" name="Slide Number Placeholder 17">
            <a:extLst>
              <a:ext uri="{FF2B5EF4-FFF2-40B4-BE49-F238E27FC236}">
                <a16:creationId xmlns:a16="http://schemas.microsoft.com/office/drawing/2014/main" id="{E18C113E-C5FF-1A41-805D-81BCAE201C48}"/>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17</a:t>
            </a:fld>
            <a:endParaRPr lang="en-US" altLang="x-none" dirty="0"/>
          </a:p>
        </p:txBody>
      </p:sp>
    </p:spTree>
    <p:extLst>
      <p:ext uri="{BB962C8B-B14F-4D97-AF65-F5344CB8AC3E}">
        <p14:creationId xmlns:p14="http://schemas.microsoft.com/office/powerpoint/2010/main" val="1041978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2DB1A8-19D3-084D-A440-E7618B66D273}"/>
              </a:ext>
            </a:extLst>
          </p:cNvPr>
          <p:cNvSpPr>
            <a:spLocks noChangeArrowheads="1"/>
          </p:cNvSpPr>
          <p:nvPr/>
        </p:nvSpPr>
        <p:spPr bwMode="auto">
          <a:xfrm>
            <a:off x="-9664" y="0"/>
            <a:ext cx="12198489" cy="619125"/>
          </a:xfrm>
          <a:prstGeom prst="rect">
            <a:avLst/>
          </a:prstGeom>
          <a:solidFill>
            <a:srgbClr val="1F497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9pPr>
          </a:lstStyle>
          <a:p>
            <a:pPr algn="ctr">
              <a:buClrTx/>
              <a:buFontTx/>
              <a:buNone/>
            </a:pPr>
            <a:endParaRPr lang="en-US" altLang="x-none">
              <a:solidFill>
                <a:srgbClr val="FFFFFF"/>
              </a:solidFill>
              <a:latin typeface="Arial" charset="0"/>
            </a:endParaRPr>
          </a:p>
          <a:p>
            <a:pPr algn="ctr">
              <a:buClrTx/>
              <a:buFontTx/>
              <a:buNone/>
            </a:pPr>
            <a:endParaRPr lang="en-US" altLang="x-none">
              <a:solidFill>
                <a:srgbClr val="FFFFFF"/>
              </a:solidFill>
              <a:latin typeface="Arial" charset="0"/>
            </a:endParaRPr>
          </a:p>
        </p:txBody>
      </p:sp>
      <p:sp>
        <p:nvSpPr>
          <p:cNvPr id="6" name="Slide Number Placeholder 5"/>
          <p:cNvSpPr>
            <a:spLocks noGrp="1"/>
          </p:cNvSpPr>
          <p:nvPr>
            <p:ph type="sldNum" sz="quarter" idx="4294967295"/>
          </p:nvPr>
        </p:nvSpPr>
        <p:spPr>
          <a:xfrm>
            <a:off x="8624887" y="6588126"/>
            <a:ext cx="1905000" cy="238125"/>
          </a:xfrm>
          <a:prstGeom prst="rect">
            <a:avLst/>
          </a:prstGeom>
        </p:spPr>
        <p:txBody>
          <a:bodyPr/>
          <a:lstStyle/>
          <a:p>
            <a:fld id="{4F8B927A-9E78-AC48-90F8-8DACEC6C59B9}" type="slidenum">
              <a:rPr lang="en-US"/>
              <a:pPr/>
              <a:t>18</a:t>
            </a:fld>
            <a:endParaRPr lang="en-US" sz="1400">
              <a:latin typeface="Times New Roman" charset="0"/>
            </a:endParaRPr>
          </a:p>
        </p:txBody>
      </p:sp>
      <p:sp>
        <p:nvSpPr>
          <p:cNvPr id="412674" name="Rectangle 2"/>
          <p:cNvSpPr>
            <a:spLocks noChangeArrowheads="1"/>
          </p:cNvSpPr>
          <p:nvPr/>
        </p:nvSpPr>
        <p:spPr bwMode="auto">
          <a:xfrm>
            <a:off x="107218" y="844905"/>
            <a:ext cx="7360356" cy="5201565"/>
          </a:xfrm>
          <a:prstGeom prst="rect">
            <a:avLst/>
          </a:prstGeom>
          <a:gradFill>
            <a:gsLst>
              <a:gs pos="0">
                <a:schemeClr val="bg1"/>
              </a:gs>
              <a:gs pos="100000">
                <a:schemeClr val="bg1"/>
              </a:gs>
            </a:gsLst>
          </a:gra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style>
          <a:lnRef idx="0">
            <a:schemeClr val="dk1"/>
          </a:lnRef>
          <a:fillRef idx="3">
            <a:schemeClr val="dk1"/>
          </a:fillRef>
          <a:effectRef idx="3">
            <a:schemeClr val="dk1"/>
          </a:effectRef>
          <a:fontRef idx="minor">
            <a:schemeClr val="lt1"/>
          </a:fontRef>
        </p:style>
        <p:txBody>
          <a:bodyPr/>
          <a:lstStyle/>
          <a:p>
            <a:pPr marL="398463" lvl="1">
              <a:spcBef>
                <a:spcPct val="20000"/>
              </a:spcBef>
              <a:buFont typeface="Times" charset="0"/>
              <a:buChar char="–"/>
            </a:pPr>
            <a:r>
              <a:rPr lang="en-US" dirty="0">
                <a:solidFill>
                  <a:schemeClr val="tx1"/>
                </a:solidFill>
                <a:latin typeface="Calibri"/>
                <a:cs typeface="Calibri"/>
              </a:rPr>
              <a:t> Bunch</a:t>
            </a:r>
          </a:p>
          <a:p>
            <a:pPr marL="736600" lvl="2">
              <a:spcBef>
                <a:spcPct val="20000"/>
              </a:spcBef>
              <a:buFont typeface="Times" charset="0"/>
              <a:buChar char="•"/>
            </a:pPr>
            <a:r>
              <a:rPr lang="en-US" sz="1600" dirty="0">
                <a:solidFill>
                  <a:schemeClr val="tx1"/>
                </a:solidFill>
                <a:latin typeface="Calibri"/>
                <a:cs typeface="Calibri"/>
              </a:rPr>
              <a:t> energy 				W=26. </a:t>
            </a:r>
            <a:r>
              <a:rPr lang="en-US" sz="1600" dirty="0" err="1">
                <a:solidFill>
                  <a:schemeClr val="tx1"/>
                </a:solidFill>
                <a:latin typeface="Calibri"/>
                <a:cs typeface="Calibri"/>
              </a:rPr>
              <a:t>GeV</a:t>
            </a:r>
            <a:endParaRPr lang="en-US" sz="1600" dirty="0">
              <a:solidFill>
                <a:schemeClr val="tx1"/>
              </a:solidFill>
              <a:latin typeface="Calibri"/>
              <a:cs typeface="Calibri"/>
            </a:endParaRPr>
          </a:p>
          <a:p>
            <a:pPr marL="736600" lvl="2">
              <a:spcBef>
                <a:spcPct val="20000"/>
              </a:spcBef>
              <a:buFont typeface="Times" charset="0"/>
              <a:buChar char="•"/>
            </a:pPr>
            <a:r>
              <a:rPr lang="en-US" sz="1600" dirty="0">
                <a:solidFill>
                  <a:schemeClr val="tx1"/>
                </a:solidFill>
                <a:latin typeface="Calibri"/>
                <a:cs typeface="Calibri"/>
              </a:rPr>
              <a:t> population 				</a:t>
            </a:r>
            <a:r>
              <a:rPr lang="en-US" sz="1600" dirty="0" err="1">
                <a:solidFill>
                  <a:schemeClr val="tx1"/>
                </a:solidFill>
                <a:latin typeface="Calibri"/>
                <a:cs typeface="Calibri"/>
              </a:rPr>
              <a:t>N</a:t>
            </a:r>
            <a:r>
              <a:rPr lang="en-US" sz="1600" baseline="-25000" dirty="0" err="1">
                <a:solidFill>
                  <a:schemeClr val="tx1"/>
                </a:solidFill>
                <a:latin typeface="Calibri"/>
                <a:cs typeface="Calibri"/>
              </a:rPr>
              <a:t>p</a:t>
            </a:r>
            <a:r>
              <a:rPr lang="en-US" sz="1600" dirty="0">
                <a:solidFill>
                  <a:schemeClr val="tx1"/>
                </a:solidFill>
                <a:latin typeface="Calibri"/>
                <a:cs typeface="Calibri"/>
              </a:rPr>
              <a:t>=1.1</a:t>
            </a:r>
            <a:r>
              <a:rPr lang="en-US" sz="1600" dirty="0">
                <a:solidFill>
                  <a:schemeClr val="tx1"/>
                </a:solidFill>
                <a:latin typeface="Calibri"/>
                <a:cs typeface="Calibri"/>
                <a:sym typeface="Symbol" charset="0"/>
              </a:rPr>
              <a:t></a:t>
            </a:r>
            <a:r>
              <a:rPr lang="en-US" sz="1600" dirty="0">
                <a:solidFill>
                  <a:schemeClr val="tx1"/>
                </a:solidFill>
                <a:latin typeface="Calibri"/>
                <a:cs typeface="Calibri"/>
              </a:rPr>
              <a:t>10</a:t>
            </a:r>
            <a:r>
              <a:rPr lang="en-US" sz="1600" baseline="30000" dirty="0">
                <a:solidFill>
                  <a:schemeClr val="tx1"/>
                </a:solidFill>
                <a:latin typeface="Calibri"/>
                <a:cs typeface="Calibri"/>
              </a:rPr>
              <a:t>11</a:t>
            </a:r>
          </a:p>
          <a:p>
            <a:pPr marL="736600" lvl="2">
              <a:spcBef>
                <a:spcPct val="20000"/>
              </a:spcBef>
              <a:buFont typeface="Times" charset="0"/>
              <a:buChar char="•"/>
            </a:pPr>
            <a:r>
              <a:rPr lang="en-US" sz="1600" baseline="30000" dirty="0">
                <a:solidFill>
                  <a:schemeClr val="tx1"/>
                </a:solidFill>
                <a:latin typeface="Calibri"/>
                <a:cs typeface="Calibri"/>
              </a:rPr>
              <a:t> </a:t>
            </a:r>
            <a:r>
              <a:rPr lang="en-US" sz="1600" dirty="0">
                <a:solidFill>
                  <a:schemeClr val="tx1"/>
                </a:solidFill>
                <a:latin typeface="Calibri"/>
                <a:cs typeface="Calibri"/>
              </a:rPr>
              <a:t>RMS length 			</a:t>
            </a:r>
            <a:r>
              <a:rPr lang="en-US" sz="1600" dirty="0">
                <a:solidFill>
                  <a:schemeClr val="tx1"/>
                </a:solidFill>
                <a:latin typeface="Calibri"/>
                <a:cs typeface="Calibri"/>
                <a:sym typeface="Symbol" charset="0"/>
              </a:rPr>
              <a:t></a:t>
            </a:r>
            <a:r>
              <a:rPr lang="en-US" sz="1600" baseline="-25000" dirty="0">
                <a:solidFill>
                  <a:schemeClr val="tx1"/>
                </a:solidFill>
                <a:latin typeface="Calibri"/>
                <a:cs typeface="Calibri"/>
              </a:rPr>
              <a:t>z</a:t>
            </a:r>
            <a:r>
              <a:rPr lang="en-US" sz="1600" dirty="0">
                <a:solidFill>
                  <a:schemeClr val="tx1"/>
                </a:solidFill>
                <a:latin typeface="Calibri"/>
                <a:cs typeface="Calibri"/>
              </a:rPr>
              <a:t>=0.23 m (Gaussian profile)</a:t>
            </a:r>
          </a:p>
          <a:p>
            <a:pPr marL="736600" lvl="2">
              <a:spcBef>
                <a:spcPct val="20000"/>
              </a:spcBef>
              <a:buFont typeface="Times" charset="0"/>
              <a:buChar char="•"/>
            </a:pPr>
            <a:r>
              <a:rPr lang="en-US" sz="1600" dirty="0">
                <a:solidFill>
                  <a:schemeClr val="tx1"/>
                </a:solidFill>
                <a:latin typeface="Calibri"/>
                <a:cs typeface="Calibri"/>
              </a:rPr>
              <a:t> momentum spread 			</a:t>
            </a:r>
            <a:r>
              <a:rPr lang="en-US" sz="1600" dirty="0">
                <a:solidFill>
                  <a:schemeClr val="tx1"/>
                </a:solidFill>
                <a:latin typeface="Calibri"/>
                <a:cs typeface="Calibri"/>
                <a:sym typeface="Symbol" charset="0"/>
              </a:rPr>
              <a:t></a:t>
            </a:r>
            <a:r>
              <a:rPr lang="en-US" sz="1600" dirty="0">
                <a:solidFill>
                  <a:schemeClr val="tx1"/>
                </a:solidFill>
                <a:latin typeface="Calibri"/>
                <a:cs typeface="Calibri"/>
              </a:rPr>
              <a:t>p/p=2</a:t>
            </a:r>
            <a:r>
              <a:rPr lang="en-US" sz="1600" dirty="0">
                <a:solidFill>
                  <a:schemeClr val="tx1"/>
                </a:solidFill>
                <a:latin typeface="Calibri"/>
                <a:cs typeface="Calibri"/>
                <a:sym typeface="Symbol" charset="0"/>
              </a:rPr>
              <a:t></a:t>
            </a:r>
            <a:r>
              <a:rPr lang="en-US" sz="1600" dirty="0">
                <a:solidFill>
                  <a:schemeClr val="tx1"/>
                </a:solidFill>
                <a:latin typeface="Calibri"/>
                <a:cs typeface="Calibri"/>
              </a:rPr>
              <a:t>10</a:t>
            </a:r>
            <a:r>
              <a:rPr lang="en-US" sz="1600" baseline="30000" dirty="0">
                <a:solidFill>
                  <a:schemeClr val="tx1"/>
                </a:solidFill>
                <a:latin typeface="Calibri"/>
                <a:cs typeface="Calibri"/>
              </a:rPr>
              <a:t>-3</a:t>
            </a:r>
          </a:p>
          <a:p>
            <a:pPr marL="736600" lvl="2">
              <a:spcBef>
                <a:spcPct val="20000"/>
              </a:spcBef>
              <a:buFont typeface="Times" charset="0"/>
              <a:buChar char="•"/>
            </a:pPr>
            <a:r>
              <a:rPr lang="en-US" sz="1600" dirty="0">
                <a:solidFill>
                  <a:schemeClr val="tx1"/>
                </a:solidFill>
                <a:latin typeface="Calibri"/>
                <a:cs typeface="Calibri"/>
              </a:rPr>
              <a:t> transverse normalized emittance 		</a:t>
            </a:r>
            <a:r>
              <a:rPr lang="en-US" sz="1600" dirty="0">
                <a:solidFill>
                  <a:schemeClr val="tx1"/>
                </a:solidFill>
                <a:latin typeface="Calibri"/>
                <a:cs typeface="Calibri"/>
                <a:sym typeface="Symbol" charset="0"/>
              </a:rPr>
              <a:t></a:t>
            </a:r>
            <a:r>
              <a:rPr lang="en-US" sz="1600" baseline="-25000" dirty="0">
                <a:solidFill>
                  <a:schemeClr val="tx1"/>
                </a:solidFill>
                <a:latin typeface="Calibri"/>
                <a:cs typeface="Calibri"/>
              </a:rPr>
              <a:t>x</a:t>
            </a:r>
            <a:r>
              <a:rPr lang="en-US" sz="1600" dirty="0">
                <a:solidFill>
                  <a:schemeClr val="tx1"/>
                </a:solidFill>
                <a:latin typeface="Calibri"/>
                <a:cs typeface="Calibri"/>
              </a:rPr>
              <a:t>= </a:t>
            </a:r>
            <a:r>
              <a:rPr lang="en-US" sz="1600" dirty="0">
                <a:solidFill>
                  <a:schemeClr val="tx1"/>
                </a:solidFill>
                <a:latin typeface="Calibri"/>
                <a:cs typeface="Calibri"/>
                <a:sym typeface="Symbol" charset="0"/>
              </a:rPr>
              <a:t></a:t>
            </a:r>
            <a:r>
              <a:rPr lang="en-US" sz="1600" baseline="-25000" dirty="0">
                <a:solidFill>
                  <a:schemeClr val="tx1"/>
                </a:solidFill>
                <a:latin typeface="Calibri"/>
                <a:cs typeface="Calibri"/>
              </a:rPr>
              <a:t>y</a:t>
            </a:r>
            <a:r>
              <a:rPr lang="en-US" sz="1600" dirty="0">
                <a:solidFill>
                  <a:schemeClr val="tx1"/>
                </a:solidFill>
                <a:latin typeface="Calibri"/>
                <a:cs typeface="Calibri"/>
              </a:rPr>
              <a:t>=2.8 </a:t>
            </a:r>
            <a:r>
              <a:rPr lang="en-US" sz="1600" dirty="0" err="1">
                <a:solidFill>
                  <a:schemeClr val="tx1"/>
                </a:solidFill>
                <a:latin typeface="Calibri"/>
                <a:cs typeface="Calibri"/>
              </a:rPr>
              <a:t>mm.mrad</a:t>
            </a:r>
            <a:endParaRPr lang="en-US" sz="1600" dirty="0">
              <a:solidFill>
                <a:schemeClr val="tx1"/>
              </a:solidFill>
              <a:latin typeface="Calibri"/>
              <a:cs typeface="Calibri"/>
            </a:endParaRPr>
          </a:p>
          <a:p>
            <a:pPr marL="736600" lvl="2">
              <a:spcBef>
                <a:spcPct val="20000"/>
              </a:spcBef>
              <a:buFont typeface="Times" charset="0"/>
              <a:buChar char="•"/>
            </a:pPr>
            <a:r>
              <a:rPr lang="en-US" sz="1600" dirty="0">
                <a:solidFill>
                  <a:schemeClr val="tx1"/>
                </a:solidFill>
                <a:latin typeface="Calibri"/>
                <a:cs typeface="Calibri"/>
              </a:rPr>
              <a:t> longitudinal normalized emittance 	</a:t>
            </a:r>
            <a:r>
              <a:rPr lang="en-US" sz="1600" dirty="0">
                <a:solidFill>
                  <a:schemeClr val="tx1"/>
                </a:solidFill>
                <a:latin typeface="Calibri"/>
                <a:cs typeface="Calibri"/>
                <a:sym typeface="Symbol" charset="0"/>
              </a:rPr>
              <a:t></a:t>
            </a:r>
            <a:r>
              <a:rPr lang="en-US" sz="1600" baseline="-25000" dirty="0">
                <a:solidFill>
                  <a:schemeClr val="tx1"/>
                </a:solidFill>
                <a:latin typeface="Calibri"/>
                <a:cs typeface="Calibri"/>
              </a:rPr>
              <a:t>z</a:t>
            </a:r>
            <a:r>
              <a:rPr lang="en-US" sz="1600" dirty="0">
                <a:solidFill>
                  <a:schemeClr val="tx1"/>
                </a:solidFill>
                <a:latin typeface="Calibri"/>
                <a:cs typeface="Calibri"/>
              </a:rPr>
              <a:t>=0.3 </a:t>
            </a:r>
            <a:r>
              <a:rPr lang="en-US" sz="1600" dirty="0" err="1">
                <a:solidFill>
                  <a:schemeClr val="tx1"/>
                </a:solidFill>
                <a:latin typeface="Calibri"/>
                <a:cs typeface="Calibri"/>
              </a:rPr>
              <a:t>eV.s</a:t>
            </a:r>
            <a:endParaRPr lang="en-US" sz="1600" dirty="0">
              <a:solidFill>
                <a:schemeClr val="tx1"/>
              </a:solidFill>
              <a:latin typeface="Calibri"/>
              <a:cs typeface="Calibri"/>
            </a:endParaRPr>
          </a:p>
          <a:p>
            <a:pPr marL="736600" lvl="2">
              <a:spcBef>
                <a:spcPct val="20000"/>
              </a:spcBef>
            </a:pPr>
            <a:endParaRPr lang="en-US" sz="800" dirty="0">
              <a:solidFill>
                <a:schemeClr val="tx1"/>
              </a:solidFill>
              <a:latin typeface="Calibri"/>
              <a:cs typeface="Calibri"/>
            </a:endParaRPr>
          </a:p>
          <a:p>
            <a:pPr marL="398463" lvl="1">
              <a:spcBef>
                <a:spcPct val="20000"/>
              </a:spcBef>
              <a:buFont typeface="Times" charset="0"/>
              <a:buChar char="–"/>
            </a:pPr>
            <a:r>
              <a:rPr lang="en-US" dirty="0">
                <a:solidFill>
                  <a:schemeClr val="tx1"/>
                </a:solidFill>
                <a:latin typeface="Calibri"/>
                <a:cs typeface="Calibri"/>
                <a:sym typeface="Symbol" charset="0"/>
              </a:rPr>
              <a:t> </a:t>
            </a:r>
            <a:r>
              <a:rPr lang="en-US" dirty="0">
                <a:solidFill>
                  <a:schemeClr val="tx1"/>
                </a:solidFill>
                <a:latin typeface="Calibri"/>
                <a:cs typeface="Calibri"/>
              </a:rPr>
              <a:t> : continuous focusing</a:t>
            </a:r>
          </a:p>
          <a:p>
            <a:pPr marL="736600" lvl="2">
              <a:spcBef>
                <a:spcPct val="20000"/>
              </a:spcBef>
              <a:buFont typeface="Times" charset="0"/>
              <a:buChar char="•"/>
            </a:pPr>
            <a:r>
              <a:rPr lang="en-US" sz="1600" dirty="0">
                <a:solidFill>
                  <a:schemeClr val="tx1"/>
                </a:solidFill>
                <a:latin typeface="Calibri"/>
                <a:cs typeface="Calibri"/>
                <a:sym typeface="Symbol" charset="0"/>
              </a:rPr>
              <a:t></a:t>
            </a:r>
            <a:r>
              <a:rPr lang="en-US" sz="1600" dirty="0">
                <a:solidFill>
                  <a:schemeClr val="tx1"/>
                </a:solidFill>
                <a:latin typeface="Calibri"/>
                <a:cs typeface="Calibri"/>
              </a:rPr>
              <a:t>beta functions</a:t>
            </a:r>
            <a:r>
              <a:rPr lang="en-US" sz="1600" dirty="0">
                <a:solidFill>
                  <a:schemeClr val="tx1"/>
                </a:solidFill>
                <a:latin typeface="Calibri"/>
                <a:cs typeface="Calibri"/>
                <a:sym typeface="Symbol" charset="0"/>
              </a:rPr>
              <a:t>			</a:t>
            </a:r>
            <a:r>
              <a:rPr lang="en-US" sz="1600" baseline="-25000" dirty="0" err="1">
                <a:solidFill>
                  <a:schemeClr val="tx1"/>
                </a:solidFill>
                <a:latin typeface="Calibri"/>
                <a:cs typeface="Calibri"/>
              </a:rPr>
              <a:t>x,y</a:t>
            </a:r>
            <a:r>
              <a:rPr lang="en-US" sz="1600" dirty="0">
                <a:solidFill>
                  <a:schemeClr val="tx1"/>
                </a:solidFill>
                <a:latin typeface="Calibri"/>
                <a:cs typeface="Calibri"/>
              </a:rPr>
              <a:t>= 33.85, 71.87</a:t>
            </a:r>
          </a:p>
          <a:p>
            <a:pPr marL="736600" lvl="2">
              <a:spcBef>
                <a:spcPct val="20000"/>
              </a:spcBef>
              <a:buFont typeface="Times" charset="0"/>
              <a:buChar char="•"/>
            </a:pPr>
            <a:r>
              <a:rPr lang="en-US" sz="1600" dirty="0">
                <a:solidFill>
                  <a:schemeClr val="tx1"/>
                </a:solidFill>
                <a:latin typeface="Calibri"/>
                <a:cs typeface="Calibri"/>
                <a:sym typeface="Symbol" charset="0"/>
              </a:rPr>
              <a:t></a:t>
            </a:r>
            <a:r>
              <a:rPr lang="en-US" sz="1600" dirty="0" err="1">
                <a:solidFill>
                  <a:schemeClr val="tx1"/>
                </a:solidFill>
                <a:latin typeface="Calibri"/>
                <a:cs typeface="Calibri"/>
              </a:rPr>
              <a:t>betatron</a:t>
            </a:r>
            <a:r>
              <a:rPr lang="en-US" sz="1600" dirty="0">
                <a:solidFill>
                  <a:schemeClr val="tx1"/>
                </a:solidFill>
                <a:latin typeface="Calibri"/>
                <a:cs typeface="Calibri"/>
              </a:rPr>
              <a:t> tunes			</a:t>
            </a:r>
            <a:r>
              <a:rPr lang="en-US" sz="1600" dirty="0">
                <a:solidFill>
                  <a:schemeClr val="tx1"/>
                </a:solidFill>
                <a:latin typeface="Calibri"/>
                <a:cs typeface="Calibri"/>
                <a:sym typeface="Symbol" charset="0"/>
              </a:rPr>
              <a:t></a:t>
            </a:r>
            <a:r>
              <a:rPr lang="en-US" sz="1600" baseline="-25000" dirty="0" err="1">
                <a:solidFill>
                  <a:schemeClr val="tx1"/>
                </a:solidFill>
                <a:latin typeface="Calibri"/>
                <a:cs typeface="Calibri"/>
              </a:rPr>
              <a:t>x,y</a:t>
            </a:r>
            <a:r>
              <a:rPr lang="en-US" sz="1600" dirty="0">
                <a:solidFill>
                  <a:schemeClr val="tx1"/>
                </a:solidFill>
                <a:latin typeface="Calibri"/>
                <a:cs typeface="Calibri"/>
              </a:rPr>
              <a:t>= 26.13, 26.185</a:t>
            </a:r>
          </a:p>
          <a:p>
            <a:pPr marL="736600" lvl="2">
              <a:spcBef>
                <a:spcPct val="20000"/>
              </a:spcBef>
              <a:buFont typeface="Times" charset="0"/>
              <a:buChar char="•"/>
            </a:pPr>
            <a:r>
              <a:rPr lang="en-US" sz="1600" dirty="0">
                <a:solidFill>
                  <a:schemeClr val="tx1"/>
                </a:solidFill>
                <a:latin typeface="Calibri"/>
                <a:cs typeface="Calibri"/>
              </a:rPr>
              <a:t> </a:t>
            </a:r>
            <a:r>
              <a:rPr lang="en-US" sz="1600" dirty="0" err="1">
                <a:solidFill>
                  <a:schemeClr val="tx1"/>
                </a:solidFill>
                <a:latin typeface="Calibri"/>
                <a:cs typeface="Calibri"/>
              </a:rPr>
              <a:t>chrom</a:t>
            </a:r>
            <a:r>
              <a:rPr lang="en-US" sz="1600" dirty="0">
                <a:solidFill>
                  <a:schemeClr val="tx1"/>
                </a:solidFill>
                <a:latin typeface="Calibri"/>
                <a:cs typeface="Calibri"/>
              </a:rPr>
              <a:t>.				</a:t>
            </a:r>
            <a:r>
              <a:rPr lang="en-US" sz="1600" dirty="0" err="1">
                <a:solidFill>
                  <a:schemeClr val="tx1"/>
                </a:solidFill>
                <a:latin typeface="Calibri"/>
                <a:cs typeface="Calibri"/>
              </a:rPr>
              <a:t>Q</a:t>
            </a:r>
            <a:r>
              <a:rPr lang="en-US" sz="1600" baseline="-25000" dirty="0" err="1">
                <a:solidFill>
                  <a:schemeClr val="tx1"/>
                </a:solidFill>
                <a:latin typeface="Calibri"/>
                <a:cs typeface="Calibri"/>
              </a:rPr>
              <a:t>x,y</a:t>
            </a:r>
            <a:r>
              <a:rPr lang="en-US" sz="1600" dirty="0">
                <a:solidFill>
                  <a:schemeClr val="tx1"/>
                </a:solidFill>
                <a:latin typeface="Calibri"/>
                <a:cs typeface="Calibri"/>
              </a:rPr>
              <a:t>=0.,0.</a:t>
            </a:r>
          </a:p>
          <a:p>
            <a:pPr marL="736600" lvl="2">
              <a:spcBef>
                <a:spcPct val="20000"/>
              </a:spcBef>
            </a:pPr>
            <a:endParaRPr lang="en-US" sz="800" dirty="0">
              <a:solidFill>
                <a:schemeClr val="tx1"/>
              </a:solidFill>
              <a:latin typeface="Calibri"/>
              <a:cs typeface="Calibri"/>
            </a:endParaRPr>
          </a:p>
          <a:p>
            <a:pPr marL="398463" lvl="1">
              <a:spcBef>
                <a:spcPct val="20000"/>
              </a:spcBef>
              <a:buFont typeface="Times" charset="0"/>
              <a:buChar char="–"/>
            </a:pPr>
            <a:r>
              <a:rPr lang="en-US" dirty="0">
                <a:solidFill>
                  <a:schemeClr val="tx1"/>
                </a:solidFill>
                <a:latin typeface="Calibri"/>
                <a:cs typeface="Calibri"/>
                <a:sym typeface="Symbol" charset="0"/>
              </a:rPr>
              <a:t> //</a:t>
            </a:r>
            <a:r>
              <a:rPr lang="en-US" dirty="0">
                <a:solidFill>
                  <a:schemeClr val="tx1"/>
                </a:solidFill>
                <a:latin typeface="Calibri"/>
                <a:cs typeface="Calibri"/>
              </a:rPr>
              <a:t> : continuous focusing</a:t>
            </a:r>
          </a:p>
          <a:p>
            <a:pPr marL="736600" lvl="2">
              <a:spcBef>
                <a:spcPct val="20000"/>
              </a:spcBef>
              <a:buFont typeface="Times" charset="0"/>
              <a:buChar char="•"/>
            </a:pPr>
            <a:r>
              <a:rPr lang="en-US" sz="1600" dirty="0">
                <a:solidFill>
                  <a:schemeClr val="tx1"/>
                </a:solidFill>
                <a:latin typeface="Calibri"/>
                <a:cs typeface="Calibri"/>
              </a:rPr>
              <a:t> momentum compaction factor 		</a:t>
            </a:r>
            <a:r>
              <a:rPr lang="en-US" sz="1600" dirty="0">
                <a:solidFill>
                  <a:schemeClr val="tx1"/>
                </a:solidFill>
                <a:latin typeface="Calibri"/>
                <a:cs typeface="Calibri"/>
                <a:sym typeface="Symbol" charset="0"/>
              </a:rPr>
              <a:t></a:t>
            </a:r>
            <a:r>
              <a:rPr lang="en-US" sz="1600" dirty="0">
                <a:solidFill>
                  <a:schemeClr val="tx1"/>
                </a:solidFill>
                <a:latin typeface="Calibri"/>
                <a:cs typeface="Calibri"/>
              </a:rPr>
              <a:t>=1.92</a:t>
            </a:r>
            <a:r>
              <a:rPr lang="en-US" sz="1600" dirty="0">
                <a:solidFill>
                  <a:schemeClr val="tx1"/>
                </a:solidFill>
                <a:latin typeface="Calibri"/>
                <a:cs typeface="Calibri"/>
                <a:sym typeface="Symbol" charset="0"/>
              </a:rPr>
              <a:t></a:t>
            </a:r>
            <a:r>
              <a:rPr lang="en-US" sz="1600" dirty="0">
                <a:solidFill>
                  <a:schemeClr val="tx1"/>
                </a:solidFill>
                <a:latin typeface="Calibri"/>
                <a:cs typeface="Calibri"/>
              </a:rPr>
              <a:t>10</a:t>
            </a:r>
            <a:r>
              <a:rPr lang="en-US" sz="1600" baseline="30000" dirty="0">
                <a:solidFill>
                  <a:schemeClr val="tx1"/>
                </a:solidFill>
                <a:latin typeface="Calibri"/>
                <a:cs typeface="Calibri"/>
              </a:rPr>
              <a:t>-3</a:t>
            </a:r>
          </a:p>
          <a:p>
            <a:pPr marL="736600" lvl="2">
              <a:spcBef>
                <a:spcPct val="20000"/>
              </a:spcBef>
              <a:buFont typeface="Times" charset="0"/>
              <a:buChar char="•"/>
            </a:pPr>
            <a:r>
              <a:rPr lang="en-US" sz="1600" dirty="0">
                <a:solidFill>
                  <a:schemeClr val="tx1"/>
                </a:solidFill>
                <a:latin typeface="Calibri"/>
                <a:cs typeface="Calibri"/>
              </a:rPr>
              <a:t> cavity voltage 			V = 2 MV</a:t>
            </a:r>
          </a:p>
          <a:p>
            <a:pPr marL="736600" lvl="2">
              <a:spcBef>
                <a:spcPct val="20000"/>
              </a:spcBef>
              <a:buFont typeface="Times" charset="0"/>
              <a:buChar char="•"/>
            </a:pPr>
            <a:r>
              <a:rPr lang="en-US" sz="1600" dirty="0">
                <a:solidFill>
                  <a:schemeClr val="tx1"/>
                </a:solidFill>
                <a:latin typeface="Calibri"/>
                <a:cs typeface="Calibri"/>
              </a:rPr>
              <a:t> cavity harmonic number 		h = 4620.</a:t>
            </a:r>
            <a:endParaRPr lang="en-US" dirty="0">
              <a:solidFill>
                <a:schemeClr val="tx1"/>
              </a:solidFill>
              <a:latin typeface="Calibri"/>
              <a:cs typeface="Calibri"/>
            </a:endParaRPr>
          </a:p>
        </p:txBody>
      </p:sp>
      <p:sp>
        <p:nvSpPr>
          <p:cNvPr id="7" name="Rectangle 2"/>
          <p:cNvSpPr txBox="1">
            <a:spLocks noChangeArrowheads="1"/>
          </p:cNvSpPr>
          <p:nvPr/>
        </p:nvSpPr>
        <p:spPr bwMode="auto">
          <a:xfrm>
            <a:off x="85063" y="-58738"/>
            <a:ext cx="8669177" cy="736600"/>
          </a:xfrm>
          <a:prstGeom prst="rect">
            <a:avLst/>
          </a:prstGeom>
          <a:noFill/>
          <a:ln>
            <a:noFill/>
          </a:ln>
          <a:effectLst/>
          <a:extLst>
            <a:ext uri="{909E8E84-426E-40dd-AFC4-6F175D3DCCD1}">
              <a14:hiddenFill xmlns="" xmlns:a14="http://schemas.microsoft.com/office/drawing/2010/main">
                <a:solidFill>
                  <a:srgbClr val="C1E0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487" tIns="44450" rIns="90487" bIns="44450" numCol="1" anchor="ctr" anchorCtr="0" compatLnSpc="1">
            <a:prstTxWarp prst="textNoShape">
              <a:avLst/>
            </a:prstTxWarp>
          </a:bodyPr>
          <a:lstStyle>
            <a:lvl1pPr algn="l" rtl="0" eaLnBrk="0" fontAlgn="base" hangingPunct="0">
              <a:lnSpc>
                <a:spcPct val="85000"/>
              </a:lnSpc>
              <a:spcBef>
                <a:spcPct val="0"/>
              </a:spcBef>
              <a:spcAft>
                <a:spcPct val="0"/>
              </a:spcAft>
              <a:defRPr sz="2400" b="1">
                <a:solidFill>
                  <a:srgbClr val="000080"/>
                </a:solidFill>
                <a:latin typeface="+mj-lt"/>
                <a:ea typeface="+mj-ea"/>
                <a:cs typeface="ＭＳ Ｐゴシック" charset="0"/>
              </a:defRPr>
            </a:lvl1pPr>
            <a:lvl2pPr algn="l" rtl="0" eaLnBrk="0" fontAlgn="base" hangingPunct="0">
              <a:lnSpc>
                <a:spcPct val="85000"/>
              </a:lnSpc>
              <a:spcBef>
                <a:spcPct val="0"/>
              </a:spcBef>
              <a:spcAft>
                <a:spcPct val="0"/>
              </a:spcAft>
              <a:defRPr sz="2400" b="1">
                <a:solidFill>
                  <a:srgbClr val="000080"/>
                </a:solidFill>
                <a:latin typeface="Helvetica" charset="0"/>
                <a:ea typeface="ＭＳ Ｐゴシック" charset="0"/>
                <a:cs typeface="ＭＳ Ｐゴシック" charset="0"/>
              </a:defRPr>
            </a:lvl2pPr>
            <a:lvl3pPr algn="l" rtl="0" eaLnBrk="0" fontAlgn="base" hangingPunct="0">
              <a:lnSpc>
                <a:spcPct val="85000"/>
              </a:lnSpc>
              <a:spcBef>
                <a:spcPct val="0"/>
              </a:spcBef>
              <a:spcAft>
                <a:spcPct val="0"/>
              </a:spcAft>
              <a:defRPr sz="2400" b="1">
                <a:solidFill>
                  <a:srgbClr val="000080"/>
                </a:solidFill>
                <a:latin typeface="Helvetica" charset="0"/>
                <a:ea typeface="ＭＳ Ｐゴシック" charset="0"/>
                <a:cs typeface="ＭＳ Ｐゴシック" charset="0"/>
              </a:defRPr>
            </a:lvl3pPr>
            <a:lvl4pPr algn="l" rtl="0" eaLnBrk="0" fontAlgn="base" hangingPunct="0">
              <a:lnSpc>
                <a:spcPct val="85000"/>
              </a:lnSpc>
              <a:spcBef>
                <a:spcPct val="0"/>
              </a:spcBef>
              <a:spcAft>
                <a:spcPct val="0"/>
              </a:spcAft>
              <a:defRPr sz="2400" b="1">
                <a:solidFill>
                  <a:srgbClr val="000080"/>
                </a:solidFill>
                <a:latin typeface="Helvetica" charset="0"/>
                <a:ea typeface="ＭＳ Ｐゴシック" charset="0"/>
                <a:cs typeface="ＭＳ Ｐゴシック" charset="0"/>
              </a:defRPr>
            </a:lvl4pPr>
            <a:lvl5pPr algn="l" rtl="0" eaLnBrk="0" fontAlgn="base" hangingPunct="0">
              <a:lnSpc>
                <a:spcPct val="85000"/>
              </a:lnSpc>
              <a:spcBef>
                <a:spcPct val="0"/>
              </a:spcBef>
              <a:spcAft>
                <a:spcPct val="0"/>
              </a:spcAft>
              <a:defRPr sz="2400" b="1">
                <a:solidFill>
                  <a:srgbClr val="000080"/>
                </a:solidFill>
                <a:latin typeface="Helvetica"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400" b="1">
                <a:solidFill>
                  <a:srgbClr val="000080"/>
                </a:solidFill>
                <a:latin typeface="Helvetica" charset="0"/>
                <a:ea typeface="ＭＳ Ｐゴシック" charset="0"/>
              </a:defRPr>
            </a:lvl6pPr>
            <a:lvl7pPr marL="914400" algn="l" rtl="0" eaLnBrk="0" fontAlgn="base" hangingPunct="0">
              <a:lnSpc>
                <a:spcPct val="85000"/>
              </a:lnSpc>
              <a:spcBef>
                <a:spcPct val="0"/>
              </a:spcBef>
              <a:spcAft>
                <a:spcPct val="0"/>
              </a:spcAft>
              <a:defRPr sz="2400" b="1">
                <a:solidFill>
                  <a:srgbClr val="000080"/>
                </a:solidFill>
                <a:latin typeface="Helvetica" charset="0"/>
                <a:ea typeface="ＭＳ Ｐゴシック" charset="0"/>
              </a:defRPr>
            </a:lvl7pPr>
            <a:lvl8pPr marL="1371600" algn="l" rtl="0" eaLnBrk="0" fontAlgn="base" hangingPunct="0">
              <a:lnSpc>
                <a:spcPct val="85000"/>
              </a:lnSpc>
              <a:spcBef>
                <a:spcPct val="0"/>
              </a:spcBef>
              <a:spcAft>
                <a:spcPct val="0"/>
              </a:spcAft>
              <a:defRPr sz="2400" b="1">
                <a:solidFill>
                  <a:srgbClr val="000080"/>
                </a:solidFill>
                <a:latin typeface="Helvetica" charset="0"/>
                <a:ea typeface="ＭＳ Ｐゴシック" charset="0"/>
              </a:defRPr>
            </a:lvl8pPr>
            <a:lvl9pPr marL="1828800" algn="l" rtl="0" eaLnBrk="0" fontAlgn="base" hangingPunct="0">
              <a:lnSpc>
                <a:spcPct val="85000"/>
              </a:lnSpc>
              <a:spcBef>
                <a:spcPct val="0"/>
              </a:spcBef>
              <a:spcAft>
                <a:spcPct val="0"/>
              </a:spcAft>
              <a:defRPr sz="2400" b="1">
                <a:solidFill>
                  <a:srgbClr val="000080"/>
                </a:solidFill>
                <a:latin typeface="Helvetica" charset="0"/>
                <a:ea typeface="ＭＳ Ｐゴシック" charset="0"/>
              </a:defRPr>
            </a:lvl9pPr>
          </a:lstStyle>
          <a:p>
            <a:r>
              <a:rPr lang="en-US" sz="2600" b="0" dirty="0">
                <a:solidFill>
                  <a:srgbClr val="FFFFFF"/>
                </a:solidFill>
                <a:latin typeface="Calibri"/>
                <a:cs typeface="Calibri"/>
              </a:rPr>
              <a:t>Simulation parameters for SPS at injection</a:t>
            </a:r>
          </a:p>
        </p:txBody>
      </p:sp>
      <p:sp>
        <p:nvSpPr>
          <p:cNvPr id="8" name="Rectangle 2">
            <a:extLst>
              <a:ext uri="{FF2B5EF4-FFF2-40B4-BE49-F238E27FC236}">
                <a16:creationId xmlns:a16="http://schemas.microsoft.com/office/drawing/2014/main" id="{FDBFC664-980A-B642-A0F0-D34C08F3FE3E}"/>
              </a:ext>
            </a:extLst>
          </p:cNvPr>
          <p:cNvSpPr>
            <a:spLocks noChangeArrowheads="1"/>
          </p:cNvSpPr>
          <p:nvPr/>
        </p:nvSpPr>
        <p:spPr bwMode="auto">
          <a:xfrm>
            <a:off x="7589521" y="835116"/>
            <a:ext cx="4491990" cy="5211354"/>
          </a:xfrm>
          <a:prstGeom prst="rect">
            <a:avLst/>
          </a:prstGeom>
          <a:gradFill>
            <a:gsLst>
              <a:gs pos="0">
                <a:schemeClr val="bg1"/>
              </a:gs>
              <a:gs pos="100000">
                <a:schemeClr val="bg1"/>
              </a:gs>
            </a:gsLst>
          </a:gra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style>
          <a:lnRef idx="0">
            <a:schemeClr val="dk1"/>
          </a:lnRef>
          <a:fillRef idx="3">
            <a:schemeClr val="dk1"/>
          </a:fillRef>
          <a:effectRef idx="3">
            <a:schemeClr val="dk1"/>
          </a:effectRef>
          <a:fontRef idx="minor">
            <a:schemeClr val="lt1"/>
          </a:fontRef>
        </p:style>
        <p:txBody>
          <a:bodyPr/>
          <a:lstStyle/>
          <a:p>
            <a:pPr marL="398463" lvl="1">
              <a:spcBef>
                <a:spcPct val="20000"/>
              </a:spcBef>
              <a:buFont typeface="Times" charset="0"/>
              <a:buChar char="–"/>
            </a:pPr>
            <a:r>
              <a:rPr lang="en-US" dirty="0">
                <a:solidFill>
                  <a:schemeClr val="tx1"/>
                </a:solidFill>
                <a:latin typeface="Calibri"/>
                <a:cs typeface="Calibri"/>
              </a:rPr>
              <a:t> Bunch train</a:t>
            </a:r>
            <a:r>
              <a:rPr lang="en-US" sz="1600" dirty="0">
                <a:solidFill>
                  <a:schemeClr val="tx1"/>
                </a:solidFill>
                <a:latin typeface="Calibri"/>
                <a:cs typeface="Calibri"/>
              </a:rPr>
              <a:t> 		3</a:t>
            </a:r>
          </a:p>
          <a:p>
            <a:pPr marL="736600" lvl="2">
              <a:spcBef>
                <a:spcPct val="20000"/>
              </a:spcBef>
              <a:buFont typeface="Times" charset="0"/>
              <a:buChar char="•"/>
            </a:pPr>
            <a:r>
              <a:rPr lang="en-US" sz="1600" dirty="0">
                <a:solidFill>
                  <a:schemeClr val="tx1"/>
                </a:solidFill>
                <a:latin typeface="Calibri"/>
                <a:cs typeface="Calibri"/>
              </a:rPr>
              <a:t> # bunches/batch	72</a:t>
            </a:r>
          </a:p>
          <a:p>
            <a:pPr marL="736600" lvl="2">
              <a:spcBef>
                <a:spcPct val="20000"/>
              </a:spcBef>
              <a:buFont typeface="Times" charset="0"/>
              <a:buChar char="•"/>
            </a:pPr>
            <a:r>
              <a:rPr lang="en-US" sz="1600" dirty="0">
                <a:solidFill>
                  <a:schemeClr val="tx1"/>
                </a:solidFill>
                <a:latin typeface="Calibri"/>
                <a:cs typeface="Calibri"/>
              </a:rPr>
              <a:t> bucket length	5 ns</a:t>
            </a:r>
          </a:p>
          <a:p>
            <a:pPr marL="736600" lvl="2">
              <a:spcBef>
                <a:spcPct val="20000"/>
              </a:spcBef>
              <a:buFont typeface="Times" charset="0"/>
              <a:buChar char="•"/>
            </a:pPr>
            <a:r>
              <a:rPr lang="en-US" sz="1600" dirty="0">
                <a:solidFill>
                  <a:schemeClr val="tx1"/>
                </a:solidFill>
                <a:latin typeface="Calibri"/>
                <a:cs typeface="Calibri"/>
              </a:rPr>
              <a:t> bunch spacing	25 ns</a:t>
            </a:r>
          </a:p>
          <a:p>
            <a:pPr marL="736600" lvl="2">
              <a:spcBef>
                <a:spcPct val="20000"/>
              </a:spcBef>
              <a:buFont typeface="Times" charset="0"/>
              <a:buChar char="•"/>
            </a:pPr>
            <a:r>
              <a:rPr lang="en-US" sz="1600" dirty="0">
                <a:solidFill>
                  <a:schemeClr val="tx1"/>
                </a:solidFill>
                <a:latin typeface="Calibri"/>
                <a:cs typeface="Calibri"/>
              </a:rPr>
              <a:t> batch spacing	200 ns</a:t>
            </a:r>
          </a:p>
          <a:p>
            <a:pPr marL="736600" lvl="2">
              <a:spcBef>
                <a:spcPct val="20000"/>
              </a:spcBef>
              <a:buFont typeface="Times" charset="0"/>
              <a:buChar char="•"/>
            </a:pPr>
            <a:r>
              <a:rPr lang="en-US" sz="1600" dirty="0">
                <a:solidFill>
                  <a:schemeClr val="tx1"/>
                </a:solidFill>
                <a:latin typeface="Calibri"/>
                <a:cs typeface="Calibri"/>
              </a:rPr>
              <a:t> # slices/bucket	64</a:t>
            </a:r>
          </a:p>
          <a:p>
            <a:pPr marL="736600" lvl="2">
              <a:spcBef>
                <a:spcPct val="20000"/>
              </a:spcBef>
            </a:pPr>
            <a:endParaRPr lang="en-US" sz="1600" baseline="30000" dirty="0">
              <a:solidFill>
                <a:schemeClr val="tx1"/>
              </a:solidFill>
              <a:latin typeface="Calibri"/>
              <a:cs typeface="Calibri"/>
            </a:endParaRPr>
          </a:p>
          <a:p>
            <a:pPr marL="398463" lvl="1">
              <a:spcBef>
                <a:spcPct val="20000"/>
              </a:spcBef>
              <a:buFont typeface="Times" charset="0"/>
              <a:buChar char="–"/>
            </a:pPr>
            <a:r>
              <a:rPr lang="en-US" dirty="0">
                <a:solidFill>
                  <a:schemeClr val="tx1"/>
                </a:solidFill>
                <a:latin typeface="Calibri"/>
                <a:cs typeface="Calibri"/>
              </a:rPr>
              <a:t> Electron clouds</a:t>
            </a:r>
            <a:endParaRPr lang="en-US" sz="1600" dirty="0">
              <a:solidFill>
                <a:schemeClr val="tx1"/>
              </a:solidFill>
              <a:latin typeface="Calibri"/>
              <a:cs typeface="Calibri"/>
            </a:endParaRPr>
          </a:p>
          <a:p>
            <a:pPr marL="736600" lvl="2">
              <a:spcBef>
                <a:spcPct val="20000"/>
              </a:spcBef>
              <a:buFont typeface="Times" charset="0"/>
              <a:buChar char="•"/>
            </a:pPr>
            <a:r>
              <a:rPr lang="en-US" sz="1600" dirty="0">
                <a:solidFill>
                  <a:schemeClr val="tx1"/>
                </a:solidFill>
                <a:latin typeface="Calibri"/>
                <a:cs typeface="Calibri"/>
              </a:rPr>
              <a:t> assumed in 100% dipole </a:t>
            </a:r>
          </a:p>
          <a:p>
            <a:pPr marL="736600" lvl="2">
              <a:spcBef>
                <a:spcPct val="20000"/>
              </a:spcBef>
              <a:buFont typeface="Times" charset="0"/>
              <a:buChar char="•"/>
            </a:pPr>
            <a:r>
              <a:rPr lang="en-US" sz="1600" dirty="0">
                <a:solidFill>
                  <a:schemeClr val="tx1"/>
                </a:solidFill>
                <a:latin typeface="Calibri"/>
                <a:cs typeface="Calibri"/>
              </a:rPr>
              <a:t> Peak SEY		1.18</a:t>
            </a:r>
          </a:p>
          <a:p>
            <a:pPr marL="736600" lvl="2">
              <a:spcBef>
                <a:spcPct val="20000"/>
              </a:spcBef>
              <a:buFont typeface="Times" charset="0"/>
              <a:buChar char="•"/>
            </a:pPr>
            <a:r>
              <a:rPr lang="en-US" sz="1600" dirty="0">
                <a:solidFill>
                  <a:schemeClr val="tx1"/>
                </a:solidFill>
                <a:latin typeface="Calibri"/>
                <a:cs typeface="Calibri"/>
              </a:rPr>
              <a:t> Seed		gas ionization</a:t>
            </a:r>
            <a:endParaRPr lang="en-US" dirty="0">
              <a:solidFill>
                <a:schemeClr val="tx1"/>
              </a:solidFill>
              <a:latin typeface="Calibri"/>
              <a:cs typeface="Calibri"/>
            </a:endParaRPr>
          </a:p>
          <a:p>
            <a:pPr marL="398463" lvl="1">
              <a:spcBef>
                <a:spcPct val="20000"/>
              </a:spcBef>
              <a:buFont typeface="Times" charset="0"/>
              <a:buChar char="–"/>
            </a:pPr>
            <a:endParaRPr lang="en-US" sz="800" dirty="0">
              <a:solidFill>
                <a:schemeClr val="tx1"/>
              </a:solidFill>
              <a:latin typeface="Calibri"/>
              <a:cs typeface="Calibri"/>
            </a:endParaRPr>
          </a:p>
          <a:p>
            <a:pPr marL="398463" lvl="1">
              <a:spcBef>
                <a:spcPct val="20000"/>
              </a:spcBef>
              <a:buFont typeface="Times" charset="0"/>
              <a:buChar char="–"/>
            </a:pPr>
            <a:r>
              <a:rPr lang="en-US" dirty="0">
                <a:solidFill>
                  <a:schemeClr val="tx1"/>
                </a:solidFill>
                <a:latin typeface="Calibri"/>
                <a:cs typeface="Calibri"/>
              </a:rPr>
              <a:t> Bunch-to-bunch </a:t>
            </a:r>
            <a:r>
              <a:rPr lang="en-US" dirty="0" err="1">
                <a:solidFill>
                  <a:schemeClr val="tx1"/>
                </a:solidFill>
                <a:latin typeface="Calibri"/>
                <a:cs typeface="Calibri"/>
              </a:rPr>
              <a:t>horiz</a:t>
            </a:r>
            <a:r>
              <a:rPr lang="en-US" dirty="0">
                <a:solidFill>
                  <a:schemeClr val="tx1"/>
                </a:solidFill>
                <a:latin typeface="Calibri"/>
                <a:cs typeface="Calibri"/>
              </a:rPr>
              <a:t>. feedback (g=0.1)</a:t>
            </a:r>
          </a:p>
          <a:p>
            <a:pPr marL="398463" lvl="1">
              <a:spcBef>
                <a:spcPct val="20000"/>
              </a:spcBef>
              <a:buFont typeface="Times" charset="0"/>
              <a:buChar char="–"/>
            </a:pPr>
            <a:endParaRPr lang="en-US" sz="800" dirty="0">
              <a:solidFill>
                <a:schemeClr val="tx1"/>
              </a:solidFill>
              <a:latin typeface="Calibri"/>
              <a:cs typeface="Calibri"/>
            </a:endParaRPr>
          </a:p>
          <a:p>
            <a:pPr marL="398463" lvl="1">
              <a:spcBef>
                <a:spcPct val="20000"/>
              </a:spcBef>
              <a:buFont typeface="Times" charset="0"/>
              <a:buChar char="–"/>
            </a:pPr>
            <a:r>
              <a:rPr lang="en-US" dirty="0">
                <a:solidFill>
                  <a:schemeClr val="tx1"/>
                </a:solidFill>
                <a:latin typeface="Calibri"/>
                <a:cs typeface="Calibri"/>
              </a:rPr>
              <a:t> Ring:</a:t>
            </a:r>
          </a:p>
          <a:p>
            <a:pPr marL="736600" lvl="2">
              <a:spcBef>
                <a:spcPct val="20000"/>
              </a:spcBef>
              <a:buFont typeface="Times" charset="0"/>
              <a:buChar char="•"/>
            </a:pPr>
            <a:r>
              <a:rPr lang="en-US" sz="1600" dirty="0">
                <a:solidFill>
                  <a:schemeClr val="tx1"/>
                </a:solidFill>
                <a:latin typeface="Calibri"/>
                <a:cs typeface="Calibri"/>
              </a:rPr>
              <a:t> Circumference	6.911 km</a:t>
            </a:r>
            <a:r>
              <a:rPr lang="en-US" dirty="0">
                <a:solidFill>
                  <a:schemeClr val="tx1"/>
                </a:solidFill>
                <a:latin typeface="Calibri"/>
                <a:cs typeface="Calibri"/>
              </a:rPr>
              <a:t> </a:t>
            </a:r>
          </a:p>
          <a:p>
            <a:pPr marL="736600" lvl="2">
              <a:spcBef>
                <a:spcPct val="20000"/>
              </a:spcBef>
              <a:buFont typeface="Times" charset="0"/>
              <a:buChar char="•"/>
            </a:pPr>
            <a:r>
              <a:rPr lang="en-US" dirty="0">
                <a:solidFill>
                  <a:schemeClr val="tx1"/>
                </a:solidFill>
                <a:latin typeface="Calibri"/>
                <a:cs typeface="Calibri"/>
              </a:rPr>
              <a:t> #  stations/turn 	10</a:t>
            </a:r>
          </a:p>
          <a:p>
            <a:pPr marL="398463" lvl="1">
              <a:spcBef>
                <a:spcPct val="20000"/>
              </a:spcBef>
              <a:buFont typeface="Times" charset="0"/>
              <a:buChar char="–"/>
            </a:pPr>
            <a:r>
              <a:rPr lang="en-US" dirty="0">
                <a:solidFill>
                  <a:schemeClr val="tx1"/>
                </a:solidFill>
                <a:latin typeface="Calibri"/>
                <a:cs typeface="Calibri"/>
              </a:rPr>
              <a:t> # computer cores: 9,600</a:t>
            </a:r>
          </a:p>
        </p:txBody>
      </p:sp>
      <p:sp>
        <p:nvSpPr>
          <p:cNvPr id="9" name="Slide Number Placeholder 17">
            <a:extLst>
              <a:ext uri="{FF2B5EF4-FFF2-40B4-BE49-F238E27FC236}">
                <a16:creationId xmlns:a16="http://schemas.microsoft.com/office/drawing/2014/main" id="{B4EFB42A-68E1-DF45-AEC9-063B2B2BEC51}"/>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18</a:t>
            </a:fld>
            <a:endParaRPr lang="en-US" altLang="x-none" dirty="0"/>
          </a:p>
        </p:txBody>
      </p:sp>
    </p:spTree>
    <p:extLst>
      <p:ext uri="{BB962C8B-B14F-4D97-AF65-F5344CB8AC3E}">
        <p14:creationId xmlns:p14="http://schemas.microsoft.com/office/powerpoint/2010/main" val="3153032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F3E90E-6DC5-1646-A16C-A3835B3BA406}"/>
              </a:ext>
            </a:extLst>
          </p:cNvPr>
          <p:cNvSpPr/>
          <p:nvPr/>
        </p:nvSpPr>
        <p:spPr>
          <a:xfrm>
            <a:off x="-9664" y="778293"/>
            <a:ext cx="12198489" cy="6079707"/>
          </a:xfrm>
          <a:prstGeom prst="rect">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16">
            <a:extLst>
              <a:ext uri="{FF2B5EF4-FFF2-40B4-BE49-F238E27FC236}">
                <a16:creationId xmlns:a16="http://schemas.microsoft.com/office/drawing/2014/main" id="{C1DA5C9D-1AF2-384B-94BB-4139968AADDA}"/>
              </a:ext>
            </a:extLst>
          </p:cNvPr>
          <p:cNvSpPr>
            <a:spLocks noChangeArrowheads="1"/>
          </p:cNvSpPr>
          <p:nvPr/>
        </p:nvSpPr>
        <p:spPr bwMode="auto">
          <a:xfrm>
            <a:off x="-9664" y="0"/>
            <a:ext cx="12198489" cy="778293"/>
          </a:xfrm>
          <a:prstGeom prst="rect">
            <a:avLst/>
          </a:prstGeom>
          <a:solidFill>
            <a:srgbClr val="1F497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9pPr>
          </a:lstStyle>
          <a:p>
            <a:pPr algn="ctr">
              <a:buClrTx/>
              <a:buFontTx/>
              <a:buNone/>
            </a:pPr>
            <a:endParaRPr lang="en-US" altLang="x-none">
              <a:solidFill>
                <a:srgbClr val="FFFFFF"/>
              </a:solidFill>
              <a:latin typeface="Arial" charset="0"/>
            </a:endParaRPr>
          </a:p>
          <a:p>
            <a:pPr algn="ctr">
              <a:buClrTx/>
              <a:buFontTx/>
              <a:buNone/>
            </a:pPr>
            <a:endParaRPr lang="en-US" altLang="x-none">
              <a:solidFill>
                <a:srgbClr val="FFFFFF"/>
              </a:solidFill>
              <a:latin typeface="Arial" charset="0"/>
            </a:endParaRPr>
          </a:p>
        </p:txBody>
      </p:sp>
      <p:sp>
        <p:nvSpPr>
          <p:cNvPr id="286740" name="Rectangle 20"/>
          <p:cNvSpPr>
            <a:spLocks noChangeArrowheads="1"/>
          </p:cNvSpPr>
          <p:nvPr/>
        </p:nvSpPr>
        <p:spPr bwMode="auto">
          <a:xfrm>
            <a:off x="1617663" y="838201"/>
            <a:ext cx="8875713" cy="5788025"/>
          </a:xfrm>
          <a:prstGeom prst="rect">
            <a:avLst/>
          </a:prstGeom>
          <a:solidFill>
            <a:schemeClr val="tx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86737" name="Picture 17" descr="bea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188" y="854076"/>
            <a:ext cx="7934325" cy="5713413"/>
          </a:xfrm>
          <a:prstGeom prst="rect">
            <a:avLst/>
          </a:prstGeom>
          <a:noFill/>
          <a:extLst>
            <a:ext uri="{909E8E84-426E-40dd-AFC4-6F175D3DCCD1}">
              <a14:hiddenFill xmlns:a14="http://schemas.microsoft.com/office/drawing/2010/main" xmlns="">
                <a:solidFill>
                  <a:srgbClr val="FFFFFF"/>
                </a:solidFill>
              </a14:hiddenFill>
            </a:ext>
          </a:extLst>
        </p:spPr>
      </p:pic>
      <p:sp>
        <p:nvSpPr>
          <p:cNvPr id="286724" name="Text Box 4"/>
          <p:cNvSpPr txBox="1">
            <a:spLocks noChangeArrowheads="1"/>
          </p:cNvSpPr>
          <p:nvPr/>
        </p:nvSpPr>
        <p:spPr bwMode="auto">
          <a:xfrm>
            <a:off x="8705851" y="3222625"/>
            <a:ext cx="1576387" cy="336550"/>
          </a:xfrm>
          <a:prstGeom prst="rect">
            <a:avLst/>
          </a:prstGeom>
          <a:solidFill>
            <a:srgbClr val="48C2DE"/>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r>
              <a:rPr lang="en-US" sz="1600"/>
              <a:t>Beam direction</a:t>
            </a:r>
          </a:p>
        </p:txBody>
      </p:sp>
      <p:sp>
        <p:nvSpPr>
          <p:cNvPr id="286725" name="AutoShape 5"/>
          <p:cNvSpPr>
            <a:spLocks noChangeArrowheads="1"/>
          </p:cNvSpPr>
          <p:nvPr/>
        </p:nvSpPr>
        <p:spPr bwMode="auto">
          <a:xfrm rot="-10114">
            <a:off x="8758238" y="3627439"/>
            <a:ext cx="568325" cy="192087"/>
          </a:xfrm>
          <a:prstGeom prst="rightArrow">
            <a:avLst>
              <a:gd name="adj1" fmla="val 50000"/>
              <a:gd name="adj2" fmla="val 73967"/>
            </a:avLst>
          </a:prstGeom>
          <a:solidFill>
            <a:srgbClr val="48C2DE"/>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286732" name="Rectangle 12"/>
          <p:cNvSpPr>
            <a:spLocks noChangeArrowheads="1"/>
          </p:cNvSpPr>
          <p:nvPr/>
        </p:nvSpPr>
        <p:spPr bwMode="auto">
          <a:xfrm>
            <a:off x="1601788" y="6205538"/>
            <a:ext cx="6886575" cy="501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ctr"/>
          <a:lstStyle/>
          <a:p>
            <a:pPr algn="l"/>
            <a:r>
              <a:rPr lang="en-US" sz="1600">
                <a:solidFill>
                  <a:schemeClr val="bg1"/>
                </a:solidFill>
                <a:latin typeface="ヒラギノ角ゴ ProN W3" charset="0"/>
              </a:rPr>
              <a:t>Beam</a:t>
            </a:r>
            <a:r>
              <a:rPr lang="en-US" sz="1600">
                <a:solidFill>
                  <a:schemeClr val="bg1"/>
                </a:solidFill>
              </a:rPr>
              <a:t> density (x10</a:t>
            </a:r>
            <a:r>
              <a:rPr lang="en-US" sz="1600" baseline="30000">
                <a:solidFill>
                  <a:schemeClr val="bg1"/>
                </a:solidFill>
              </a:rPr>
              <a:t>15</a:t>
            </a:r>
            <a:r>
              <a:rPr lang="en-US" sz="1600">
                <a:solidFill>
                  <a:schemeClr val="bg1"/>
                </a:solidFill>
              </a:rPr>
              <a:t>) at t=</a:t>
            </a:r>
            <a:r>
              <a:rPr lang="en-US" sz="1600">
                <a:solidFill>
                  <a:srgbClr val="FF0000"/>
                </a:solidFill>
              </a:rPr>
              <a:t>0</a:t>
            </a:r>
            <a:r>
              <a:rPr lang="en-US" sz="1600">
                <a:solidFill>
                  <a:schemeClr val="bg1"/>
                </a:solidFill>
              </a:rPr>
              <a:t> (bunches 35-36 = buckets 176-181)</a:t>
            </a:r>
          </a:p>
        </p:txBody>
      </p:sp>
      <p:sp>
        <p:nvSpPr>
          <p:cNvPr id="286738" name="Freeform 18"/>
          <p:cNvSpPr>
            <a:spLocks/>
          </p:cNvSpPr>
          <p:nvPr/>
        </p:nvSpPr>
        <p:spPr bwMode="auto">
          <a:xfrm>
            <a:off x="1738313" y="858838"/>
            <a:ext cx="6861175" cy="1655762"/>
          </a:xfrm>
          <a:custGeom>
            <a:avLst/>
            <a:gdLst>
              <a:gd name="T0" fmla="*/ 9 w 4322"/>
              <a:gd name="T1" fmla="*/ 1021 h 1037"/>
              <a:gd name="T2" fmla="*/ 4322 w 4322"/>
              <a:gd name="T3" fmla="*/ 0 h 1037"/>
              <a:gd name="T4" fmla="*/ 4322 w 4322"/>
              <a:gd name="T5" fmla="*/ 70 h 1037"/>
              <a:gd name="T6" fmla="*/ 0 w 4322"/>
              <a:gd name="T7" fmla="*/ 1037 h 1037"/>
              <a:gd name="T8" fmla="*/ 0 w 4322"/>
              <a:gd name="T9" fmla="*/ 1018 h 1037"/>
              <a:gd name="T10" fmla="*/ 9 w 4322"/>
              <a:gd name="T11" fmla="*/ 1021 h 1037"/>
            </a:gdLst>
            <a:ahLst/>
            <a:cxnLst>
              <a:cxn ang="0">
                <a:pos x="T0" y="T1"/>
              </a:cxn>
              <a:cxn ang="0">
                <a:pos x="T2" y="T3"/>
              </a:cxn>
              <a:cxn ang="0">
                <a:pos x="T4" y="T5"/>
              </a:cxn>
              <a:cxn ang="0">
                <a:pos x="T6" y="T7"/>
              </a:cxn>
              <a:cxn ang="0">
                <a:pos x="T8" y="T9"/>
              </a:cxn>
              <a:cxn ang="0">
                <a:pos x="T10" y="T11"/>
              </a:cxn>
            </a:cxnLst>
            <a:rect l="0" t="0" r="r" b="b"/>
            <a:pathLst>
              <a:path w="4322" h="1037">
                <a:moveTo>
                  <a:pt x="9" y="1021"/>
                </a:moveTo>
                <a:lnTo>
                  <a:pt x="4322" y="0"/>
                </a:lnTo>
                <a:lnTo>
                  <a:pt x="4322" y="70"/>
                </a:lnTo>
                <a:lnTo>
                  <a:pt x="0" y="1037"/>
                </a:lnTo>
                <a:lnTo>
                  <a:pt x="0" y="1018"/>
                </a:lnTo>
                <a:lnTo>
                  <a:pt x="9" y="1021"/>
                </a:lnTo>
                <a:close/>
              </a:path>
            </a:pathLst>
          </a:custGeom>
          <a:solidFill>
            <a:schemeClr val="bg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739" name="Freeform 19"/>
          <p:cNvSpPr>
            <a:spLocks/>
          </p:cNvSpPr>
          <p:nvPr/>
        </p:nvSpPr>
        <p:spPr bwMode="auto">
          <a:xfrm flipV="1">
            <a:off x="1739900" y="4700588"/>
            <a:ext cx="6811962" cy="1897062"/>
          </a:xfrm>
          <a:custGeom>
            <a:avLst/>
            <a:gdLst>
              <a:gd name="T0" fmla="*/ 9 w 4322"/>
              <a:gd name="T1" fmla="*/ 1021 h 1037"/>
              <a:gd name="T2" fmla="*/ 4322 w 4322"/>
              <a:gd name="T3" fmla="*/ 0 h 1037"/>
              <a:gd name="T4" fmla="*/ 4322 w 4322"/>
              <a:gd name="T5" fmla="*/ 70 h 1037"/>
              <a:gd name="T6" fmla="*/ 0 w 4322"/>
              <a:gd name="T7" fmla="*/ 1037 h 1037"/>
              <a:gd name="T8" fmla="*/ 0 w 4322"/>
              <a:gd name="T9" fmla="*/ 1018 h 1037"/>
              <a:gd name="T10" fmla="*/ 9 w 4322"/>
              <a:gd name="T11" fmla="*/ 1021 h 1037"/>
            </a:gdLst>
            <a:ahLst/>
            <a:cxnLst>
              <a:cxn ang="0">
                <a:pos x="T0" y="T1"/>
              </a:cxn>
              <a:cxn ang="0">
                <a:pos x="T2" y="T3"/>
              </a:cxn>
              <a:cxn ang="0">
                <a:pos x="T4" y="T5"/>
              </a:cxn>
              <a:cxn ang="0">
                <a:pos x="T6" y="T7"/>
              </a:cxn>
              <a:cxn ang="0">
                <a:pos x="T8" y="T9"/>
              </a:cxn>
              <a:cxn ang="0">
                <a:pos x="T10" y="T11"/>
              </a:cxn>
            </a:cxnLst>
            <a:rect l="0" t="0" r="r" b="b"/>
            <a:pathLst>
              <a:path w="4322" h="1037">
                <a:moveTo>
                  <a:pt x="9" y="1021"/>
                </a:moveTo>
                <a:lnTo>
                  <a:pt x="4322" y="0"/>
                </a:lnTo>
                <a:lnTo>
                  <a:pt x="4322" y="70"/>
                </a:lnTo>
                <a:lnTo>
                  <a:pt x="0" y="1037"/>
                </a:lnTo>
                <a:lnTo>
                  <a:pt x="0" y="1018"/>
                </a:lnTo>
                <a:lnTo>
                  <a:pt x="9" y="1021"/>
                </a:lnTo>
                <a:close/>
              </a:path>
            </a:pathLst>
          </a:custGeom>
          <a:solidFill>
            <a:schemeClr val="bg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743" name="Text Box 23"/>
          <p:cNvSpPr txBox="1">
            <a:spLocks noChangeArrowheads="1"/>
          </p:cNvSpPr>
          <p:nvPr/>
        </p:nvSpPr>
        <p:spPr bwMode="auto">
          <a:xfrm rot="-860115">
            <a:off x="6840538" y="908050"/>
            <a:ext cx="10826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solidFill>
                  <a:schemeClr val="folHlink"/>
                </a:solidFill>
              </a:rPr>
              <a:t>chamber wall</a:t>
            </a:r>
          </a:p>
        </p:txBody>
      </p:sp>
      <p:sp>
        <p:nvSpPr>
          <p:cNvPr id="286744" name="Rectangle 24"/>
          <p:cNvSpPr>
            <a:spLocks noChangeArrowheads="1"/>
          </p:cNvSpPr>
          <p:nvPr/>
        </p:nvSpPr>
        <p:spPr bwMode="auto">
          <a:xfrm>
            <a:off x="1647272" y="6310314"/>
            <a:ext cx="2263819" cy="325437"/>
          </a:xfrm>
          <a:prstGeom prst="rect">
            <a:avLst/>
          </a:prstGeom>
          <a:solidFill>
            <a:schemeClr val="tx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745" name="Rectangle 25"/>
          <p:cNvSpPr>
            <a:spLocks noChangeArrowheads="1"/>
          </p:cNvSpPr>
          <p:nvPr/>
        </p:nvSpPr>
        <p:spPr bwMode="auto">
          <a:xfrm>
            <a:off x="8843962" y="1036638"/>
            <a:ext cx="954088" cy="1670050"/>
          </a:xfrm>
          <a:prstGeom prst="rect">
            <a:avLst/>
          </a:prstGeom>
          <a:solidFill>
            <a:schemeClr val="tx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749" name="Text Box 29"/>
          <p:cNvSpPr txBox="1">
            <a:spLocks noChangeArrowheads="1"/>
          </p:cNvSpPr>
          <p:nvPr/>
        </p:nvSpPr>
        <p:spPr bwMode="auto">
          <a:xfrm>
            <a:off x="1855788" y="914400"/>
            <a:ext cx="100540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bg1"/>
                </a:solidFill>
              </a:rPr>
              <a:t>3D view</a:t>
            </a:r>
          </a:p>
        </p:txBody>
      </p:sp>
      <p:sp>
        <p:nvSpPr>
          <p:cNvPr id="286761" name="Rectangle 41"/>
          <p:cNvSpPr>
            <a:spLocks noChangeArrowheads="1"/>
          </p:cNvSpPr>
          <p:nvPr/>
        </p:nvSpPr>
        <p:spPr bwMode="auto">
          <a:xfrm>
            <a:off x="2619375" y="1322389"/>
            <a:ext cx="582612" cy="452437"/>
          </a:xfrm>
          <a:prstGeom prst="rect">
            <a:avLst/>
          </a:prstGeom>
          <a:noFill/>
          <a:ln w="12700">
            <a:solidFill>
              <a:schemeClr val="bg1"/>
            </a:solidFill>
            <a:miter lim="800000"/>
            <a:headEnd/>
            <a:tailEnd/>
          </a:ln>
          <a:effectLst/>
          <a:scene3d>
            <a:camera prst="legacyPerspectiveLeft">
              <a:rot lat="21299999" lon="0" rev="0"/>
            </a:camera>
            <a:lightRig rig="legacyFlat2" dir="b"/>
          </a:scene3d>
          <a:sp3d extrusionH="12673000" prstMaterial="legacyWireframe">
            <a:bevelT w="13500" h="13500" prst="angle"/>
            <a:bevelB w="13500" h="13500" prst="angle"/>
            <a:extrusionClr>
              <a:schemeClr val="bg1"/>
            </a:extrusionClr>
          </a:sp3d>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25" name="Rectangle 2"/>
          <p:cNvSpPr>
            <a:spLocks noGrp="1" noChangeArrowheads="1"/>
          </p:cNvSpPr>
          <p:nvPr>
            <p:ph type="title"/>
          </p:nvPr>
        </p:nvSpPr>
        <p:spPr>
          <a:xfrm>
            <a:off x="0" y="0"/>
            <a:ext cx="12188825" cy="838200"/>
          </a:xfrm>
        </p:spPr>
        <p:txBody>
          <a:bodyPr/>
          <a:lstStyle/>
          <a:p>
            <a:pPr algn="l"/>
            <a:r>
              <a:rPr lang="en-US" b="0" dirty="0">
                <a:solidFill>
                  <a:schemeClr val="bg1"/>
                </a:solidFill>
                <a:latin typeface="Calibri"/>
                <a:cs typeface="Calibri"/>
              </a:rPr>
              <a:t>This enabled fully self-consistent simulation of e-cloud effects in SPS </a:t>
            </a:r>
            <a:br>
              <a:rPr lang="en-US" b="0" dirty="0">
                <a:solidFill>
                  <a:schemeClr val="bg1"/>
                </a:solidFill>
                <a:latin typeface="Calibri"/>
                <a:cs typeface="Calibri"/>
              </a:rPr>
            </a:br>
            <a:r>
              <a:rPr lang="en-US" sz="2000" b="0" dirty="0">
                <a:solidFill>
                  <a:schemeClr val="bg1"/>
                </a:solidFill>
                <a:latin typeface="Calibri"/>
                <a:cs typeface="Calibri"/>
              </a:rPr>
              <a:t>(build-up </a:t>
            </a:r>
            <a:r>
              <a:rPr lang="en-US" sz="2000" b="0" u="sng" dirty="0">
                <a:solidFill>
                  <a:schemeClr val="bg1"/>
                </a:solidFill>
                <a:latin typeface="Calibri"/>
                <a:cs typeface="Calibri"/>
              </a:rPr>
              <a:t>&amp;</a:t>
            </a:r>
            <a:r>
              <a:rPr lang="en-US" sz="2000" b="0" dirty="0">
                <a:solidFill>
                  <a:schemeClr val="bg1"/>
                </a:solidFill>
                <a:latin typeface="Calibri"/>
                <a:cs typeface="Calibri"/>
              </a:rPr>
              <a:t> beam dynamics)</a:t>
            </a:r>
          </a:p>
        </p:txBody>
      </p:sp>
      <p:sp>
        <p:nvSpPr>
          <p:cNvPr id="16" name="Text Box 22"/>
          <p:cNvSpPr txBox="1">
            <a:spLocks noChangeArrowheads="1"/>
          </p:cNvSpPr>
          <p:nvPr/>
        </p:nvSpPr>
        <p:spPr bwMode="auto">
          <a:xfrm>
            <a:off x="8832210" y="6278025"/>
            <a:ext cx="168507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a:r>
              <a:rPr lang="en-US">
                <a:solidFill>
                  <a:schemeClr val="bg1"/>
                </a:solidFill>
              </a:rPr>
              <a:t>SPS – 26 GeV</a:t>
            </a:r>
          </a:p>
        </p:txBody>
      </p:sp>
      <p:sp>
        <p:nvSpPr>
          <p:cNvPr id="19" name="Text Box 29">
            <a:extLst>
              <a:ext uri="{FF2B5EF4-FFF2-40B4-BE49-F238E27FC236}">
                <a16:creationId xmlns:a16="http://schemas.microsoft.com/office/drawing/2014/main" id="{DC174EB4-8D7D-F546-A13B-B7371BA24D1B}"/>
              </a:ext>
            </a:extLst>
          </p:cNvPr>
          <p:cNvSpPr txBox="1">
            <a:spLocks noChangeArrowheads="1"/>
          </p:cNvSpPr>
          <p:nvPr/>
        </p:nvSpPr>
        <p:spPr bwMode="auto">
          <a:xfrm>
            <a:off x="6591647" y="2514600"/>
            <a:ext cx="148630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chemeClr val="bg1"/>
                </a:solidFill>
              </a:rPr>
              <a:t>Bunch 35</a:t>
            </a:r>
          </a:p>
        </p:txBody>
      </p:sp>
      <p:sp>
        <p:nvSpPr>
          <p:cNvPr id="21" name="Text Box 29">
            <a:extLst>
              <a:ext uri="{FF2B5EF4-FFF2-40B4-BE49-F238E27FC236}">
                <a16:creationId xmlns:a16="http://schemas.microsoft.com/office/drawing/2014/main" id="{E2A08629-900A-E74C-8E49-AB88E5B859A5}"/>
              </a:ext>
            </a:extLst>
          </p:cNvPr>
          <p:cNvSpPr txBox="1">
            <a:spLocks noChangeArrowheads="1"/>
          </p:cNvSpPr>
          <p:nvPr/>
        </p:nvSpPr>
        <p:spPr bwMode="auto">
          <a:xfrm>
            <a:off x="1424377" y="2793355"/>
            <a:ext cx="148630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chemeClr val="bg1"/>
                </a:solidFill>
              </a:rPr>
              <a:t>Bunch 36</a:t>
            </a:r>
          </a:p>
        </p:txBody>
      </p:sp>
      <p:sp>
        <p:nvSpPr>
          <p:cNvPr id="22" name="Text Box 29">
            <a:extLst>
              <a:ext uri="{FF2B5EF4-FFF2-40B4-BE49-F238E27FC236}">
                <a16:creationId xmlns:a16="http://schemas.microsoft.com/office/drawing/2014/main" id="{09299FB8-84FE-DD42-957D-A0D4DB1D145E}"/>
              </a:ext>
            </a:extLst>
          </p:cNvPr>
          <p:cNvSpPr txBox="1">
            <a:spLocks noChangeArrowheads="1"/>
          </p:cNvSpPr>
          <p:nvPr/>
        </p:nvSpPr>
        <p:spPr bwMode="auto">
          <a:xfrm>
            <a:off x="9874583" y="914400"/>
            <a:ext cx="106292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chemeClr val="bg1"/>
                </a:solidFill>
              </a:rPr>
              <a:t>Turn 1</a:t>
            </a:r>
          </a:p>
        </p:txBody>
      </p:sp>
      <p:sp>
        <p:nvSpPr>
          <p:cNvPr id="23" name="Text Box 29">
            <a:extLst>
              <a:ext uri="{FF2B5EF4-FFF2-40B4-BE49-F238E27FC236}">
                <a16:creationId xmlns:a16="http://schemas.microsoft.com/office/drawing/2014/main" id="{6420B654-D64A-3C4A-9C0A-5C650FD90932}"/>
              </a:ext>
            </a:extLst>
          </p:cNvPr>
          <p:cNvSpPr txBox="1">
            <a:spLocks noChangeArrowheads="1"/>
          </p:cNvSpPr>
          <p:nvPr/>
        </p:nvSpPr>
        <p:spPr bwMode="auto">
          <a:xfrm rot="20819316">
            <a:off x="5943799" y="954662"/>
            <a:ext cx="80182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chemeClr val="bg1"/>
                </a:solidFill>
              </a:rPr>
              <a:t>Pipe</a:t>
            </a:r>
          </a:p>
        </p:txBody>
      </p:sp>
      <p:sp>
        <p:nvSpPr>
          <p:cNvPr id="24" name="Slide Number Placeholder 17">
            <a:extLst>
              <a:ext uri="{FF2B5EF4-FFF2-40B4-BE49-F238E27FC236}">
                <a16:creationId xmlns:a16="http://schemas.microsoft.com/office/drawing/2014/main" id="{23648BBD-F34B-374A-B2CA-158705FB3A81}"/>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19</a:t>
            </a:fld>
            <a:endParaRPr lang="en-US" altLang="x-none" dirty="0"/>
          </a:p>
        </p:txBody>
      </p:sp>
    </p:spTree>
    <p:extLst>
      <p:ext uri="{BB962C8B-B14F-4D97-AF65-F5344CB8AC3E}">
        <p14:creationId xmlns:p14="http://schemas.microsoft.com/office/powerpoint/2010/main" val="381628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5009EB-56E5-0B45-A982-A4B3B4F612FF}"/>
              </a:ext>
            </a:extLst>
          </p:cNvPr>
          <p:cNvSpPr>
            <a:spLocks noChangeArrowheads="1"/>
          </p:cNvSpPr>
          <p:nvPr/>
        </p:nvSpPr>
        <p:spPr bwMode="auto">
          <a:xfrm>
            <a:off x="-9664" y="0"/>
            <a:ext cx="12198489" cy="619125"/>
          </a:xfrm>
          <a:prstGeom prst="rect">
            <a:avLst/>
          </a:prstGeom>
          <a:solidFill>
            <a:srgbClr val="1F497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9pPr>
          </a:lstStyle>
          <a:p>
            <a:pPr algn="ctr">
              <a:buClrTx/>
              <a:buFontTx/>
              <a:buNone/>
            </a:pPr>
            <a:endParaRPr lang="en-US" altLang="x-none">
              <a:solidFill>
                <a:srgbClr val="FFFFFF"/>
              </a:solidFill>
              <a:latin typeface="Arial" charset="0"/>
            </a:endParaRPr>
          </a:p>
          <a:p>
            <a:pPr algn="ctr">
              <a:buClrTx/>
              <a:buFontTx/>
              <a:buNone/>
            </a:pPr>
            <a:endParaRPr lang="en-US" altLang="x-none">
              <a:solidFill>
                <a:srgbClr val="FFFFFF"/>
              </a:solidFill>
              <a:latin typeface="Arial" charset="0"/>
            </a:endParaRPr>
          </a:p>
        </p:txBody>
      </p:sp>
      <p:pic>
        <p:nvPicPr>
          <p:cNvPr id="2" name="Picture 1"/>
          <p:cNvPicPr>
            <a:picLocks noChangeAspect="1"/>
          </p:cNvPicPr>
          <p:nvPr/>
        </p:nvPicPr>
        <p:blipFill>
          <a:blip r:embed="rId2"/>
          <a:stretch>
            <a:fillRect/>
          </a:stretch>
        </p:blipFill>
        <p:spPr>
          <a:xfrm>
            <a:off x="4694662" y="944292"/>
            <a:ext cx="7170233" cy="5149355"/>
          </a:xfrm>
          <a:prstGeom prst="rect">
            <a:avLst/>
          </a:prstGeom>
        </p:spPr>
      </p:pic>
      <p:sp>
        <p:nvSpPr>
          <p:cNvPr id="5" name="TextBox 4"/>
          <p:cNvSpPr txBox="1"/>
          <p:nvPr/>
        </p:nvSpPr>
        <p:spPr>
          <a:xfrm>
            <a:off x="275987" y="2980807"/>
            <a:ext cx="4176143" cy="830997"/>
          </a:xfrm>
          <a:prstGeom prst="rect">
            <a:avLst/>
          </a:prstGeom>
          <a:solidFill>
            <a:srgbClr val="FFC000">
              <a:alpha val="70000"/>
            </a:srgbClr>
          </a:solidFill>
        </p:spPr>
        <p:txBody>
          <a:bodyPr wrap="none" rtlCol="0">
            <a:spAutoFit/>
          </a:bodyPr>
          <a:lstStyle/>
          <a:p>
            <a:pPr algn="ctr"/>
            <a:r>
              <a:rPr lang="en-US" sz="2400" dirty="0">
                <a:solidFill>
                  <a:srgbClr val="0000CC"/>
                </a:solidFill>
              </a:rPr>
              <a:t>CARE HHH-2004 dream:</a:t>
            </a:r>
          </a:p>
          <a:p>
            <a:pPr algn="ctr"/>
            <a:r>
              <a:rPr lang="en-US" sz="2400" dirty="0">
                <a:solidFill>
                  <a:srgbClr val="0000CC"/>
                </a:solidFill>
              </a:rPr>
              <a:t>complete e-cloud simulation?</a:t>
            </a:r>
            <a:endParaRPr lang="en-GB" sz="2400" dirty="0">
              <a:solidFill>
                <a:srgbClr val="0000CC"/>
              </a:solidFill>
            </a:endParaRPr>
          </a:p>
        </p:txBody>
      </p:sp>
      <p:sp>
        <p:nvSpPr>
          <p:cNvPr id="6" name="TextBox 5"/>
          <p:cNvSpPr txBox="1"/>
          <p:nvPr/>
        </p:nvSpPr>
        <p:spPr>
          <a:xfrm>
            <a:off x="275987" y="3811804"/>
            <a:ext cx="2966224" cy="399981"/>
          </a:xfrm>
          <a:prstGeom prst="rect">
            <a:avLst/>
          </a:prstGeom>
          <a:solidFill>
            <a:srgbClr val="FFFF00"/>
          </a:solidFill>
        </p:spPr>
        <p:txBody>
          <a:bodyPr wrap="square" rtlCol="0">
            <a:spAutoFit/>
          </a:bodyPr>
          <a:lstStyle/>
          <a:p>
            <a:r>
              <a:rPr lang="en-US" sz="1999" dirty="0">
                <a:solidFill>
                  <a:srgbClr val="0000CC"/>
                </a:solidFill>
              </a:rPr>
              <a:t>F. Zimmermann, 2004</a:t>
            </a:r>
          </a:p>
        </p:txBody>
      </p:sp>
      <p:sp>
        <p:nvSpPr>
          <p:cNvPr id="8" name="Title 1">
            <a:extLst>
              <a:ext uri="{FF2B5EF4-FFF2-40B4-BE49-F238E27FC236}">
                <a16:creationId xmlns:a16="http://schemas.microsoft.com/office/drawing/2014/main" id="{D6CAACD5-29EE-7D4A-9046-035E21A92840}"/>
              </a:ext>
            </a:extLst>
          </p:cNvPr>
          <p:cNvSpPr txBox="1">
            <a:spLocks/>
          </p:cNvSpPr>
          <p:nvPr/>
        </p:nvSpPr>
        <p:spPr>
          <a:xfrm>
            <a:off x="1" y="50680"/>
            <a:ext cx="12188824" cy="517764"/>
          </a:xfrm>
          <a:prstGeom prst="rect">
            <a:avLst/>
          </a:prstGeom>
          <a:noFill/>
        </p:spPr>
        <p:txBody>
          <a:bodyPr/>
          <a:lstStyle>
            <a:lvl1pPr algn="l" rtl="0" eaLnBrk="1" fontAlgn="base" hangingPunct="1">
              <a:lnSpc>
                <a:spcPct val="85000"/>
              </a:lnSpc>
              <a:spcBef>
                <a:spcPct val="0"/>
              </a:spcBef>
              <a:spcAft>
                <a:spcPct val="0"/>
              </a:spcAft>
              <a:defRPr sz="3200" b="1" kern="1200" baseline="0">
                <a:solidFill>
                  <a:schemeClr val="tx1"/>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a:solidFill>
                  <a:schemeClr val="bg1"/>
                </a:solidFill>
                <a:latin typeface="Calibri"/>
                <a:cs typeface="Calibri"/>
              </a:rPr>
              <a:t>F. Zimmermann’s “I had a dream”.</a:t>
            </a:r>
          </a:p>
        </p:txBody>
      </p:sp>
      <p:sp>
        <p:nvSpPr>
          <p:cNvPr id="9" name="Rectangle 8">
            <a:extLst>
              <a:ext uri="{FF2B5EF4-FFF2-40B4-BE49-F238E27FC236}">
                <a16:creationId xmlns:a16="http://schemas.microsoft.com/office/drawing/2014/main" id="{05AA5648-C6AB-8B45-9819-CE6FD35FB851}"/>
              </a:ext>
            </a:extLst>
          </p:cNvPr>
          <p:cNvSpPr/>
          <p:nvPr/>
        </p:nvSpPr>
        <p:spPr>
          <a:xfrm>
            <a:off x="5440680" y="1975456"/>
            <a:ext cx="5634990" cy="2505104"/>
          </a:xfrm>
          <a:prstGeom prst="rect">
            <a:avLst/>
          </a:prstGeom>
          <a:noFill/>
          <a:ln w="101600">
            <a:solidFill>
              <a:srgbClr val="C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Slide Number Placeholder 17">
            <a:extLst>
              <a:ext uri="{FF2B5EF4-FFF2-40B4-BE49-F238E27FC236}">
                <a16:creationId xmlns:a16="http://schemas.microsoft.com/office/drawing/2014/main" id="{B8CBE372-CC7F-6647-A933-578F4BB81939}"/>
              </a:ext>
            </a:extLst>
          </p:cNvPr>
          <p:cNvSpPr txBox="1">
            <a:spLocks noChangeArrowheads="1"/>
          </p:cNvSpPr>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defPPr>
              <a:defRPr lang="en-US"/>
            </a:defPPr>
            <a:lvl1pPr algn="l" rtl="0" fontAlgn="base">
              <a:spcBef>
                <a:spcPct val="0"/>
              </a:spcBef>
              <a:spcAft>
                <a:spcPct val="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929A8685-9CBD-5D48-90F4-6955DC9A7A72}" type="slidenum">
              <a:rPr lang="en-US" altLang="x-none" smtClean="0"/>
              <a:pPr/>
              <a:t>2</a:t>
            </a:fld>
            <a:endParaRPr lang="en-US" altLang="x-none" dirty="0"/>
          </a:p>
        </p:txBody>
      </p:sp>
    </p:spTree>
    <p:extLst>
      <p:ext uri="{BB962C8B-B14F-4D97-AF65-F5344CB8AC3E}">
        <p14:creationId xmlns:p14="http://schemas.microsoft.com/office/powerpoint/2010/main" val="380607423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3F425EF-D839-3E41-9F67-1C91122EB9AC}"/>
              </a:ext>
            </a:extLst>
          </p:cNvPr>
          <p:cNvSpPr/>
          <p:nvPr/>
        </p:nvSpPr>
        <p:spPr>
          <a:xfrm>
            <a:off x="-9664" y="778293"/>
            <a:ext cx="12198489" cy="6079707"/>
          </a:xfrm>
          <a:prstGeom prst="rect">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E4CAFC6B-5E42-3C40-9CE5-404A2CA94ADA}"/>
              </a:ext>
            </a:extLst>
          </p:cNvPr>
          <p:cNvSpPr>
            <a:spLocks noChangeArrowheads="1"/>
          </p:cNvSpPr>
          <p:nvPr/>
        </p:nvSpPr>
        <p:spPr bwMode="auto">
          <a:xfrm>
            <a:off x="-9664" y="0"/>
            <a:ext cx="12198489" cy="778293"/>
          </a:xfrm>
          <a:prstGeom prst="rect">
            <a:avLst/>
          </a:prstGeom>
          <a:solidFill>
            <a:srgbClr val="1F497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9pPr>
          </a:lstStyle>
          <a:p>
            <a:pPr algn="ctr">
              <a:buClrTx/>
              <a:buFontTx/>
              <a:buNone/>
            </a:pPr>
            <a:endParaRPr lang="en-US" altLang="x-none">
              <a:solidFill>
                <a:srgbClr val="FFFFFF"/>
              </a:solidFill>
              <a:latin typeface="Arial" charset="0"/>
            </a:endParaRPr>
          </a:p>
          <a:p>
            <a:pPr algn="ctr">
              <a:buClrTx/>
              <a:buFontTx/>
              <a:buNone/>
            </a:pPr>
            <a:endParaRPr lang="en-US" altLang="x-none">
              <a:solidFill>
                <a:srgbClr val="FFFFFF"/>
              </a:solidFill>
              <a:latin typeface="Arial" charset="0"/>
            </a:endParaRPr>
          </a:p>
        </p:txBody>
      </p:sp>
      <p:sp>
        <p:nvSpPr>
          <p:cNvPr id="25" name="Rectangle 2">
            <a:extLst>
              <a:ext uri="{FF2B5EF4-FFF2-40B4-BE49-F238E27FC236}">
                <a16:creationId xmlns:a16="http://schemas.microsoft.com/office/drawing/2014/main" id="{9B77135B-0EE2-DC49-A298-B3773D44514E}"/>
              </a:ext>
            </a:extLst>
          </p:cNvPr>
          <p:cNvSpPr>
            <a:spLocks noGrp="1" noChangeArrowheads="1"/>
          </p:cNvSpPr>
          <p:nvPr>
            <p:ph type="title"/>
          </p:nvPr>
        </p:nvSpPr>
        <p:spPr>
          <a:xfrm>
            <a:off x="0" y="0"/>
            <a:ext cx="12188825" cy="838200"/>
          </a:xfrm>
        </p:spPr>
        <p:txBody>
          <a:bodyPr/>
          <a:lstStyle/>
          <a:p>
            <a:r>
              <a:rPr lang="en-US" b="0" dirty="0">
                <a:solidFill>
                  <a:schemeClr val="bg1"/>
                </a:solidFill>
                <a:latin typeface="Calibri"/>
                <a:cs typeface="Calibri"/>
              </a:rPr>
              <a:t>This enabled fully self-consistent simulation of e-cloud effects in SPS </a:t>
            </a:r>
            <a:br>
              <a:rPr lang="en-US" b="0" dirty="0">
                <a:solidFill>
                  <a:schemeClr val="bg1"/>
                </a:solidFill>
                <a:latin typeface="Calibri"/>
                <a:cs typeface="Calibri"/>
              </a:rPr>
            </a:br>
            <a:r>
              <a:rPr lang="en-US" sz="2000" b="0" dirty="0">
                <a:solidFill>
                  <a:schemeClr val="bg1"/>
                </a:solidFill>
                <a:latin typeface="Calibri"/>
                <a:cs typeface="Calibri"/>
              </a:rPr>
              <a:t>(build-up </a:t>
            </a:r>
            <a:r>
              <a:rPr lang="en-US" sz="2000" b="0" u="sng" dirty="0">
                <a:solidFill>
                  <a:schemeClr val="bg1"/>
                </a:solidFill>
                <a:latin typeface="Calibri"/>
                <a:cs typeface="Calibri"/>
              </a:rPr>
              <a:t>&amp;</a:t>
            </a:r>
            <a:r>
              <a:rPr lang="en-US" sz="2000" b="0" dirty="0">
                <a:solidFill>
                  <a:schemeClr val="bg1"/>
                </a:solidFill>
                <a:latin typeface="Calibri"/>
                <a:cs typeface="Calibri"/>
              </a:rPr>
              <a:t> beam dynamics)</a:t>
            </a:r>
          </a:p>
        </p:txBody>
      </p:sp>
      <p:sp>
        <p:nvSpPr>
          <p:cNvPr id="290818" name="Rectangle 2"/>
          <p:cNvSpPr>
            <a:spLocks noChangeArrowheads="1"/>
          </p:cNvSpPr>
          <p:nvPr/>
        </p:nvSpPr>
        <p:spPr bwMode="auto">
          <a:xfrm>
            <a:off x="1617663" y="838201"/>
            <a:ext cx="8875713" cy="5788025"/>
          </a:xfrm>
          <a:prstGeom prst="rect">
            <a:avLst/>
          </a:prstGeom>
          <a:solidFill>
            <a:schemeClr val="tx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90819" name="Picture 3" descr="bea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188" y="854076"/>
            <a:ext cx="7934325" cy="5713413"/>
          </a:xfrm>
          <a:prstGeom prst="rect">
            <a:avLst/>
          </a:prstGeom>
          <a:noFill/>
          <a:extLst>
            <a:ext uri="{909E8E84-426E-40dd-AFC4-6F175D3DCCD1}">
              <a14:hiddenFill xmlns:a14="http://schemas.microsoft.com/office/drawing/2010/main" xmlns="">
                <a:solidFill>
                  <a:srgbClr val="FFFFFF"/>
                </a:solidFill>
              </a14:hiddenFill>
            </a:ext>
          </a:extLst>
        </p:spPr>
      </p:pic>
      <p:pic>
        <p:nvPicPr>
          <p:cNvPr id="290820" name="Picture 4" descr="elec1"/>
          <p:cNvPicPr>
            <a:picLocks noChangeAspect="1" noChangeArrowheads="1"/>
          </p:cNvPicPr>
          <p:nvPr/>
        </p:nvPicPr>
        <p:blipFill>
          <a:blip r:embed="rId4">
            <a:extLst>
              <a:ext uri="{28A0092B-C50C-407E-A947-70E740481C1C}">
                <a14:useLocalDpi xmlns:a14="http://schemas.microsoft.com/office/drawing/2010/main" val="0"/>
              </a:ext>
            </a:extLst>
          </a:blip>
          <a:srcRect l="70001"/>
          <a:stretch>
            <a:fillRect/>
          </a:stretch>
        </p:blipFill>
        <p:spPr bwMode="auto">
          <a:xfrm>
            <a:off x="7186613" y="854076"/>
            <a:ext cx="2371725" cy="570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28" name="Text Box 12"/>
          <p:cNvSpPr txBox="1">
            <a:spLocks noChangeArrowheads="1"/>
          </p:cNvSpPr>
          <p:nvPr/>
        </p:nvSpPr>
        <p:spPr bwMode="auto">
          <a:xfrm>
            <a:off x="7202487" y="3284538"/>
            <a:ext cx="1385888" cy="861774"/>
          </a:xfrm>
          <a:prstGeom prst="rect">
            <a:avLst/>
          </a:prstGeom>
          <a:solidFill>
            <a:schemeClr val="tx1">
              <a:alpha val="50000"/>
            </a:schemeClr>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r>
              <a:rPr lang="en-US">
                <a:solidFill>
                  <a:schemeClr val="bg1"/>
                </a:solidFill>
              </a:rPr>
              <a:t>1</a:t>
            </a:r>
            <a:r>
              <a:rPr lang="en-US" sz="1600">
                <a:solidFill>
                  <a:schemeClr val="bg1"/>
                </a:solidFill>
              </a:rPr>
              <a:t>. Electrons are focused by bunch </a:t>
            </a:r>
          </a:p>
        </p:txBody>
      </p:sp>
      <p:sp>
        <p:nvSpPr>
          <p:cNvPr id="290830" name="Freeform 14"/>
          <p:cNvSpPr>
            <a:spLocks/>
          </p:cNvSpPr>
          <p:nvPr/>
        </p:nvSpPr>
        <p:spPr bwMode="auto">
          <a:xfrm>
            <a:off x="1738313" y="858838"/>
            <a:ext cx="6861175" cy="1655762"/>
          </a:xfrm>
          <a:custGeom>
            <a:avLst/>
            <a:gdLst>
              <a:gd name="T0" fmla="*/ 9 w 4322"/>
              <a:gd name="T1" fmla="*/ 1021 h 1037"/>
              <a:gd name="T2" fmla="*/ 4322 w 4322"/>
              <a:gd name="T3" fmla="*/ 0 h 1037"/>
              <a:gd name="T4" fmla="*/ 4322 w 4322"/>
              <a:gd name="T5" fmla="*/ 70 h 1037"/>
              <a:gd name="T6" fmla="*/ 0 w 4322"/>
              <a:gd name="T7" fmla="*/ 1037 h 1037"/>
              <a:gd name="T8" fmla="*/ 0 w 4322"/>
              <a:gd name="T9" fmla="*/ 1018 h 1037"/>
              <a:gd name="T10" fmla="*/ 9 w 4322"/>
              <a:gd name="T11" fmla="*/ 1021 h 1037"/>
            </a:gdLst>
            <a:ahLst/>
            <a:cxnLst>
              <a:cxn ang="0">
                <a:pos x="T0" y="T1"/>
              </a:cxn>
              <a:cxn ang="0">
                <a:pos x="T2" y="T3"/>
              </a:cxn>
              <a:cxn ang="0">
                <a:pos x="T4" y="T5"/>
              </a:cxn>
              <a:cxn ang="0">
                <a:pos x="T6" y="T7"/>
              </a:cxn>
              <a:cxn ang="0">
                <a:pos x="T8" y="T9"/>
              </a:cxn>
              <a:cxn ang="0">
                <a:pos x="T10" y="T11"/>
              </a:cxn>
            </a:cxnLst>
            <a:rect l="0" t="0" r="r" b="b"/>
            <a:pathLst>
              <a:path w="4322" h="1037">
                <a:moveTo>
                  <a:pt x="9" y="1021"/>
                </a:moveTo>
                <a:lnTo>
                  <a:pt x="4322" y="0"/>
                </a:lnTo>
                <a:lnTo>
                  <a:pt x="4322" y="70"/>
                </a:lnTo>
                <a:lnTo>
                  <a:pt x="0" y="1037"/>
                </a:lnTo>
                <a:lnTo>
                  <a:pt x="0" y="1018"/>
                </a:lnTo>
                <a:lnTo>
                  <a:pt x="9" y="1021"/>
                </a:lnTo>
                <a:close/>
              </a:path>
            </a:pathLst>
          </a:custGeom>
          <a:solidFill>
            <a:schemeClr val="bg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0832" name="Freeform 16"/>
          <p:cNvSpPr>
            <a:spLocks/>
          </p:cNvSpPr>
          <p:nvPr/>
        </p:nvSpPr>
        <p:spPr bwMode="auto">
          <a:xfrm flipV="1">
            <a:off x="1739900" y="4700588"/>
            <a:ext cx="6811962" cy="1897062"/>
          </a:xfrm>
          <a:custGeom>
            <a:avLst/>
            <a:gdLst>
              <a:gd name="T0" fmla="*/ 9 w 4322"/>
              <a:gd name="T1" fmla="*/ 1021 h 1037"/>
              <a:gd name="T2" fmla="*/ 4322 w 4322"/>
              <a:gd name="T3" fmla="*/ 0 h 1037"/>
              <a:gd name="T4" fmla="*/ 4322 w 4322"/>
              <a:gd name="T5" fmla="*/ 70 h 1037"/>
              <a:gd name="T6" fmla="*/ 0 w 4322"/>
              <a:gd name="T7" fmla="*/ 1037 h 1037"/>
              <a:gd name="T8" fmla="*/ 0 w 4322"/>
              <a:gd name="T9" fmla="*/ 1018 h 1037"/>
              <a:gd name="T10" fmla="*/ 9 w 4322"/>
              <a:gd name="T11" fmla="*/ 1021 h 1037"/>
            </a:gdLst>
            <a:ahLst/>
            <a:cxnLst>
              <a:cxn ang="0">
                <a:pos x="T0" y="T1"/>
              </a:cxn>
              <a:cxn ang="0">
                <a:pos x="T2" y="T3"/>
              </a:cxn>
              <a:cxn ang="0">
                <a:pos x="T4" y="T5"/>
              </a:cxn>
              <a:cxn ang="0">
                <a:pos x="T6" y="T7"/>
              </a:cxn>
              <a:cxn ang="0">
                <a:pos x="T8" y="T9"/>
              </a:cxn>
              <a:cxn ang="0">
                <a:pos x="T10" y="T11"/>
              </a:cxn>
            </a:cxnLst>
            <a:rect l="0" t="0" r="r" b="b"/>
            <a:pathLst>
              <a:path w="4322" h="1037">
                <a:moveTo>
                  <a:pt x="9" y="1021"/>
                </a:moveTo>
                <a:lnTo>
                  <a:pt x="4322" y="0"/>
                </a:lnTo>
                <a:lnTo>
                  <a:pt x="4322" y="70"/>
                </a:lnTo>
                <a:lnTo>
                  <a:pt x="0" y="1037"/>
                </a:lnTo>
                <a:lnTo>
                  <a:pt x="0" y="1018"/>
                </a:lnTo>
                <a:lnTo>
                  <a:pt x="9" y="1021"/>
                </a:lnTo>
                <a:close/>
              </a:path>
            </a:pathLst>
          </a:custGeom>
          <a:solidFill>
            <a:schemeClr val="bg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0836" name="Text Box 20"/>
          <p:cNvSpPr txBox="1">
            <a:spLocks noChangeArrowheads="1"/>
          </p:cNvSpPr>
          <p:nvPr/>
        </p:nvSpPr>
        <p:spPr bwMode="auto">
          <a:xfrm rot="-860115">
            <a:off x="6838951" y="908050"/>
            <a:ext cx="10826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solidFill>
                  <a:schemeClr val="folHlink"/>
                </a:solidFill>
              </a:rPr>
              <a:t>chamber wall</a:t>
            </a:r>
          </a:p>
        </p:txBody>
      </p:sp>
      <p:sp>
        <p:nvSpPr>
          <p:cNvPr id="290837" name="AutoShape 21"/>
          <p:cNvSpPr>
            <a:spLocks noChangeArrowheads="1"/>
          </p:cNvSpPr>
          <p:nvPr/>
        </p:nvSpPr>
        <p:spPr bwMode="auto">
          <a:xfrm rot="-10114">
            <a:off x="8758238" y="3627439"/>
            <a:ext cx="568325" cy="192087"/>
          </a:xfrm>
          <a:prstGeom prst="rightArrow">
            <a:avLst>
              <a:gd name="adj1" fmla="val 50000"/>
              <a:gd name="adj2" fmla="val 73967"/>
            </a:avLst>
          </a:prstGeom>
          <a:solidFill>
            <a:srgbClr val="48C2DE"/>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290838" name="Text Box 22"/>
          <p:cNvSpPr txBox="1">
            <a:spLocks noChangeArrowheads="1"/>
          </p:cNvSpPr>
          <p:nvPr/>
        </p:nvSpPr>
        <p:spPr bwMode="auto">
          <a:xfrm>
            <a:off x="1851025" y="914400"/>
            <a:ext cx="100540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bg1"/>
                </a:solidFill>
              </a:rPr>
              <a:t>3D view</a:t>
            </a:r>
          </a:p>
        </p:txBody>
      </p:sp>
      <p:sp>
        <p:nvSpPr>
          <p:cNvPr id="290839" name="Rectangle 23"/>
          <p:cNvSpPr>
            <a:spLocks noChangeArrowheads="1"/>
          </p:cNvSpPr>
          <p:nvPr/>
        </p:nvSpPr>
        <p:spPr bwMode="auto">
          <a:xfrm>
            <a:off x="2619375" y="1322389"/>
            <a:ext cx="582612" cy="452437"/>
          </a:xfrm>
          <a:prstGeom prst="rect">
            <a:avLst/>
          </a:prstGeom>
          <a:noFill/>
          <a:ln w="12700">
            <a:solidFill>
              <a:schemeClr val="bg1"/>
            </a:solidFill>
            <a:miter lim="800000"/>
            <a:headEnd/>
            <a:tailEnd/>
          </a:ln>
          <a:effectLst/>
          <a:scene3d>
            <a:camera prst="legacyPerspectiveLeft">
              <a:rot lat="21299999" lon="0" rev="0"/>
            </a:camera>
            <a:lightRig rig="legacyFlat2" dir="b"/>
          </a:scene3d>
          <a:sp3d extrusionH="12673000" prstMaterial="legacyWireframe">
            <a:bevelT w="13500" h="13500" prst="angle"/>
            <a:bevelB w="13500" h="13500" prst="angle"/>
            <a:extrusionClr>
              <a:schemeClr val="bg1"/>
            </a:extrusionClr>
          </a:sp3d>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290840" name="Rectangle 24"/>
          <p:cNvSpPr>
            <a:spLocks noChangeArrowheads="1"/>
          </p:cNvSpPr>
          <p:nvPr/>
        </p:nvSpPr>
        <p:spPr bwMode="auto">
          <a:xfrm>
            <a:off x="1601788" y="6205538"/>
            <a:ext cx="7085013" cy="501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ctr"/>
          <a:lstStyle/>
          <a:p>
            <a:pPr algn="l"/>
            <a:r>
              <a:rPr lang="en-US" sz="1600">
                <a:solidFill>
                  <a:schemeClr val="bg1"/>
                </a:solidFill>
              </a:rPr>
              <a:t>Electron density (x10</a:t>
            </a:r>
            <a:r>
              <a:rPr lang="en-US" sz="1600" baseline="30000">
                <a:solidFill>
                  <a:schemeClr val="bg1"/>
                </a:solidFill>
              </a:rPr>
              <a:t>12</a:t>
            </a:r>
            <a:r>
              <a:rPr lang="en-US" sz="1600">
                <a:solidFill>
                  <a:schemeClr val="bg1"/>
                </a:solidFill>
              </a:rPr>
              <a:t>m</a:t>
            </a:r>
            <a:r>
              <a:rPr lang="en-US" sz="1600" baseline="30000">
                <a:solidFill>
                  <a:schemeClr val="bg1"/>
                </a:solidFill>
              </a:rPr>
              <a:t>-3</a:t>
            </a:r>
            <a:r>
              <a:rPr lang="en-US" sz="1600">
                <a:solidFill>
                  <a:schemeClr val="bg1"/>
                </a:solidFill>
              </a:rPr>
              <a:t>) at turn </a:t>
            </a:r>
            <a:r>
              <a:rPr lang="en-US" sz="1600">
                <a:solidFill>
                  <a:srgbClr val="FF0000"/>
                </a:solidFill>
              </a:rPr>
              <a:t>0</a:t>
            </a:r>
            <a:r>
              <a:rPr lang="en-US" sz="1600">
                <a:solidFill>
                  <a:schemeClr val="bg1"/>
                </a:solidFill>
              </a:rPr>
              <a:t> (bunches 35-36 = buckets 176-181)</a:t>
            </a:r>
          </a:p>
        </p:txBody>
      </p:sp>
      <p:sp>
        <p:nvSpPr>
          <p:cNvPr id="15" name="Text Box 22"/>
          <p:cNvSpPr txBox="1">
            <a:spLocks noChangeArrowheads="1"/>
          </p:cNvSpPr>
          <p:nvPr/>
        </p:nvSpPr>
        <p:spPr bwMode="auto">
          <a:xfrm>
            <a:off x="8832210" y="6278025"/>
            <a:ext cx="168507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a:r>
              <a:rPr lang="en-US">
                <a:solidFill>
                  <a:schemeClr val="bg1"/>
                </a:solidFill>
              </a:rPr>
              <a:t>SPS – 26 GeV</a:t>
            </a:r>
          </a:p>
        </p:txBody>
      </p:sp>
      <p:sp>
        <p:nvSpPr>
          <p:cNvPr id="27" name="Text Box 29">
            <a:extLst>
              <a:ext uri="{FF2B5EF4-FFF2-40B4-BE49-F238E27FC236}">
                <a16:creationId xmlns:a16="http://schemas.microsoft.com/office/drawing/2014/main" id="{4E520DFD-7854-5940-92EF-C5500B59F01D}"/>
              </a:ext>
            </a:extLst>
          </p:cNvPr>
          <p:cNvSpPr txBox="1">
            <a:spLocks noChangeArrowheads="1"/>
          </p:cNvSpPr>
          <p:nvPr/>
        </p:nvSpPr>
        <p:spPr bwMode="auto">
          <a:xfrm>
            <a:off x="1424377" y="2793355"/>
            <a:ext cx="148630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chemeClr val="bg1"/>
                </a:solidFill>
              </a:rPr>
              <a:t>Bunch 36</a:t>
            </a:r>
          </a:p>
        </p:txBody>
      </p:sp>
      <p:sp>
        <p:nvSpPr>
          <p:cNvPr id="28" name="Text Box 29">
            <a:extLst>
              <a:ext uri="{FF2B5EF4-FFF2-40B4-BE49-F238E27FC236}">
                <a16:creationId xmlns:a16="http://schemas.microsoft.com/office/drawing/2014/main" id="{35C75931-5424-2644-A7C0-AE77B8E4F43F}"/>
              </a:ext>
            </a:extLst>
          </p:cNvPr>
          <p:cNvSpPr txBox="1">
            <a:spLocks noChangeArrowheads="1"/>
          </p:cNvSpPr>
          <p:nvPr/>
        </p:nvSpPr>
        <p:spPr bwMode="auto">
          <a:xfrm>
            <a:off x="9874583" y="914400"/>
            <a:ext cx="106292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chemeClr val="bg1"/>
                </a:solidFill>
              </a:rPr>
              <a:t>Turn 1</a:t>
            </a:r>
          </a:p>
        </p:txBody>
      </p:sp>
      <p:sp>
        <p:nvSpPr>
          <p:cNvPr id="29" name="Slide Number Placeholder 17">
            <a:extLst>
              <a:ext uri="{FF2B5EF4-FFF2-40B4-BE49-F238E27FC236}">
                <a16:creationId xmlns:a16="http://schemas.microsoft.com/office/drawing/2014/main" id="{EB7FCFA6-57FF-9441-9989-C29BEAC2A47E}"/>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20</a:t>
            </a:fld>
            <a:endParaRPr lang="en-US" altLang="x-none" dirty="0"/>
          </a:p>
        </p:txBody>
      </p:sp>
    </p:spTree>
    <p:extLst>
      <p:ext uri="{BB962C8B-B14F-4D97-AF65-F5344CB8AC3E}">
        <p14:creationId xmlns:p14="http://schemas.microsoft.com/office/powerpoint/2010/main" val="379731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ACFB5AE-C410-C044-A6C3-26313229617A}"/>
              </a:ext>
            </a:extLst>
          </p:cNvPr>
          <p:cNvSpPr/>
          <p:nvPr/>
        </p:nvSpPr>
        <p:spPr>
          <a:xfrm>
            <a:off x="-9664" y="778293"/>
            <a:ext cx="12198489" cy="6079707"/>
          </a:xfrm>
          <a:prstGeom prst="rect">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BD7BC00F-DB00-C94B-B404-413C85F9D12B}"/>
              </a:ext>
            </a:extLst>
          </p:cNvPr>
          <p:cNvSpPr>
            <a:spLocks noChangeArrowheads="1"/>
          </p:cNvSpPr>
          <p:nvPr/>
        </p:nvSpPr>
        <p:spPr bwMode="auto">
          <a:xfrm>
            <a:off x="-9664" y="0"/>
            <a:ext cx="12198489" cy="778293"/>
          </a:xfrm>
          <a:prstGeom prst="rect">
            <a:avLst/>
          </a:prstGeom>
          <a:solidFill>
            <a:srgbClr val="1F497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9pPr>
          </a:lstStyle>
          <a:p>
            <a:pPr algn="ctr">
              <a:buClrTx/>
              <a:buFontTx/>
              <a:buNone/>
            </a:pPr>
            <a:endParaRPr lang="en-US" altLang="x-none">
              <a:solidFill>
                <a:srgbClr val="FFFFFF"/>
              </a:solidFill>
              <a:latin typeface="Arial" charset="0"/>
            </a:endParaRPr>
          </a:p>
          <a:p>
            <a:pPr algn="ctr">
              <a:buClrTx/>
              <a:buFontTx/>
              <a:buNone/>
            </a:pPr>
            <a:endParaRPr lang="en-US" altLang="x-none">
              <a:solidFill>
                <a:srgbClr val="FFFFFF"/>
              </a:solidFill>
              <a:latin typeface="Arial" charset="0"/>
            </a:endParaRPr>
          </a:p>
        </p:txBody>
      </p:sp>
      <p:sp>
        <p:nvSpPr>
          <p:cNvPr id="21" name="Rectangle 2">
            <a:extLst>
              <a:ext uri="{FF2B5EF4-FFF2-40B4-BE49-F238E27FC236}">
                <a16:creationId xmlns:a16="http://schemas.microsoft.com/office/drawing/2014/main" id="{68E13D5C-0373-8242-8943-A1C4F6EC921C}"/>
              </a:ext>
            </a:extLst>
          </p:cNvPr>
          <p:cNvSpPr>
            <a:spLocks noGrp="1" noChangeArrowheads="1"/>
          </p:cNvSpPr>
          <p:nvPr>
            <p:ph type="title"/>
          </p:nvPr>
        </p:nvSpPr>
        <p:spPr>
          <a:xfrm>
            <a:off x="0" y="0"/>
            <a:ext cx="12188825" cy="838200"/>
          </a:xfrm>
        </p:spPr>
        <p:txBody>
          <a:bodyPr/>
          <a:lstStyle/>
          <a:p>
            <a:r>
              <a:rPr lang="en-US" b="0" dirty="0">
                <a:solidFill>
                  <a:schemeClr val="bg1"/>
                </a:solidFill>
                <a:latin typeface="Calibri"/>
                <a:cs typeface="Calibri"/>
              </a:rPr>
              <a:t>This enabled fully self-consistent simulation of e-cloud effects in SPS </a:t>
            </a:r>
            <a:br>
              <a:rPr lang="en-US" b="0" dirty="0">
                <a:solidFill>
                  <a:schemeClr val="bg1"/>
                </a:solidFill>
                <a:latin typeface="Calibri"/>
                <a:cs typeface="Calibri"/>
              </a:rPr>
            </a:br>
            <a:r>
              <a:rPr lang="en-US" sz="2000" b="0" dirty="0">
                <a:solidFill>
                  <a:schemeClr val="bg1"/>
                </a:solidFill>
                <a:latin typeface="Calibri"/>
                <a:cs typeface="Calibri"/>
              </a:rPr>
              <a:t>(build-up </a:t>
            </a:r>
            <a:r>
              <a:rPr lang="en-US" sz="2000" b="0" u="sng" dirty="0">
                <a:solidFill>
                  <a:schemeClr val="bg1"/>
                </a:solidFill>
                <a:latin typeface="Calibri"/>
                <a:cs typeface="Calibri"/>
              </a:rPr>
              <a:t>&amp;</a:t>
            </a:r>
            <a:r>
              <a:rPr lang="en-US" sz="2000" b="0" dirty="0">
                <a:solidFill>
                  <a:schemeClr val="bg1"/>
                </a:solidFill>
                <a:latin typeface="Calibri"/>
                <a:cs typeface="Calibri"/>
              </a:rPr>
              <a:t> beam dynamics)</a:t>
            </a:r>
          </a:p>
        </p:txBody>
      </p:sp>
      <p:sp>
        <p:nvSpPr>
          <p:cNvPr id="291842" name="Rectangle 2"/>
          <p:cNvSpPr>
            <a:spLocks noChangeArrowheads="1"/>
          </p:cNvSpPr>
          <p:nvPr/>
        </p:nvSpPr>
        <p:spPr bwMode="auto">
          <a:xfrm>
            <a:off x="1617663" y="838201"/>
            <a:ext cx="8875713" cy="5788025"/>
          </a:xfrm>
          <a:prstGeom prst="rect">
            <a:avLst/>
          </a:prstGeom>
          <a:solidFill>
            <a:schemeClr val="tx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91843" name="Picture 3" descr="bea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188" y="854076"/>
            <a:ext cx="7934325" cy="5713413"/>
          </a:xfrm>
          <a:prstGeom prst="rect">
            <a:avLst/>
          </a:prstGeom>
          <a:noFill/>
          <a:extLst>
            <a:ext uri="{909E8E84-426E-40dd-AFC4-6F175D3DCCD1}">
              <a14:hiddenFill xmlns:a14="http://schemas.microsoft.com/office/drawing/2010/main" xmlns="">
                <a:solidFill>
                  <a:srgbClr val="FFFFFF"/>
                </a:solidFill>
              </a14:hiddenFill>
            </a:ext>
          </a:extLst>
        </p:spPr>
      </p:pic>
      <p:pic>
        <p:nvPicPr>
          <p:cNvPr id="291844" name="Picture 4" descr="elec1"/>
          <p:cNvPicPr>
            <a:picLocks noChangeAspect="1" noChangeArrowheads="1"/>
          </p:cNvPicPr>
          <p:nvPr/>
        </p:nvPicPr>
        <p:blipFill>
          <a:blip r:embed="rId4">
            <a:extLst>
              <a:ext uri="{28A0092B-C50C-407E-A947-70E740481C1C}">
                <a14:useLocalDpi xmlns:a14="http://schemas.microsoft.com/office/drawing/2010/main" val="0"/>
              </a:ext>
            </a:extLst>
          </a:blip>
          <a:srcRect l="60002"/>
          <a:stretch>
            <a:fillRect/>
          </a:stretch>
        </p:blipFill>
        <p:spPr bwMode="auto">
          <a:xfrm>
            <a:off x="6396038" y="854076"/>
            <a:ext cx="3167063" cy="570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53" name="Text Box 13"/>
          <p:cNvSpPr txBox="1">
            <a:spLocks noChangeArrowheads="1"/>
          </p:cNvSpPr>
          <p:nvPr/>
        </p:nvSpPr>
        <p:spPr bwMode="auto">
          <a:xfrm>
            <a:off x="6162675" y="4475163"/>
            <a:ext cx="1592262" cy="861774"/>
          </a:xfrm>
          <a:prstGeom prst="rect">
            <a:avLst/>
          </a:prstGeom>
          <a:solidFill>
            <a:schemeClr val="tx1">
              <a:alpha val="50000"/>
            </a:schemeClr>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r>
              <a:rPr lang="en-US">
                <a:solidFill>
                  <a:schemeClr val="bg1"/>
                </a:solidFill>
              </a:rPr>
              <a:t>2</a:t>
            </a:r>
            <a:r>
              <a:rPr lang="en-US" sz="1600">
                <a:solidFill>
                  <a:schemeClr val="bg1"/>
                </a:solidFill>
              </a:rPr>
              <a:t>. High-density spikes eject electron jets </a:t>
            </a:r>
          </a:p>
        </p:txBody>
      </p:sp>
      <p:sp>
        <p:nvSpPr>
          <p:cNvPr id="291854" name="Freeform 14"/>
          <p:cNvSpPr>
            <a:spLocks/>
          </p:cNvSpPr>
          <p:nvPr/>
        </p:nvSpPr>
        <p:spPr bwMode="auto">
          <a:xfrm>
            <a:off x="1738313" y="858838"/>
            <a:ext cx="6861175" cy="1655762"/>
          </a:xfrm>
          <a:custGeom>
            <a:avLst/>
            <a:gdLst>
              <a:gd name="T0" fmla="*/ 9 w 4322"/>
              <a:gd name="T1" fmla="*/ 1021 h 1037"/>
              <a:gd name="T2" fmla="*/ 4322 w 4322"/>
              <a:gd name="T3" fmla="*/ 0 h 1037"/>
              <a:gd name="T4" fmla="*/ 4322 w 4322"/>
              <a:gd name="T5" fmla="*/ 70 h 1037"/>
              <a:gd name="T6" fmla="*/ 0 w 4322"/>
              <a:gd name="T7" fmla="*/ 1037 h 1037"/>
              <a:gd name="T8" fmla="*/ 0 w 4322"/>
              <a:gd name="T9" fmla="*/ 1018 h 1037"/>
              <a:gd name="T10" fmla="*/ 9 w 4322"/>
              <a:gd name="T11" fmla="*/ 1021 h 1037"/>
            </a:gdLst>
            <a:ahLst/>
            <a:cxnLst>
              <a:cxn ang="0">
                <a:pos x="T0" y="T1"/>
              </a:cxn>
              <a:cxn ang="0">
                <a:pos x="T2" y="T3"/>
              </a:cxn>
              <a:cxn ang="0">
                <a:pos x="T4" y="T5"/>
              </a:cxn>
              <a:cxn ang="0">
                <a:pos x="T6" y="T7"/>
              </a:cxn>
              <a:cxn ang="0">
                <a:pos x="T8" y="T9"/>
              </a:cxn>
              <a:cxn ang="0">
                <a:pos x="T10" y="T11"/>
              </a:cxn>
            </a:cxnLst>
            <a:rect l="0" t="0" r="r" b="b"/>
            <a:pathLst>
              <a:path w="4322" h="1037">
                <a:moveTo>
                  <a:pt x="9" y="1021"/>
                </a:moveTo>
                <a:lnTo>
                  <a:pt x="4322" y="0"/>
                </a:lnTo>
                <a:lnTo>
                  <a:pt x="4322" y="70"/>
                </a:lnTo>
                <a:lnTo>
                  <a:pt x="0" y="1037"/>
                </a:lnTo>
                <a:lnTo>
                  <a:pt x="0" y="1018"/>
                </a:lnTo>
                <a:lnTo>
                  <a:pt x="9" y="1021"/>
                </a:lnTo>
                <a:close/>
              </a:path>
            </a:pathLst>
          </a:custGeom>
          <a:solidFill>
            <a:schemeClr val="bg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1856" name="Freeform 16"/>
          <p:cNvSpPr>
            <a:spLocks/>
          </p:cNvSpPr>
          <p:nvPr/>
        </p:nvSpPr>
        <p:spPr bwMode="auto">
          <a:xfrm flipV="1">
            <a:off x="1739900" y="4700588"/>
            <a:ext cx="6811962" cy="1897062"/>
          </a:xfrm>
          <a:custGeom>
            <a:avLst/>
            <a:gdLst>
              <a:gd name="T0" fmla="*/ 9 w 4322"/>
              <a:gd name="T1" fmla="*/ 1021 h 1037"/>
              <a:gd name="T2" fmla="*/ 4322 w 4322"/>
              <a:gd name="T3" fmla="*/ 0 h 1037"/>
              <a:gd name="T4" fmla="*/ 4322 w 4322"/>
              <a:gd name="T5" fmla="*/ 70 h 1037"/>
              <a:gd name="T6" fmla="*/ 0 w 4322"/>
              <a:gd name="T7" fmla="*/ 1037 h 1037"/>
              <a:gd name="T8" fmla="*/ 0 w 4322"/>
              <a:gd name="T9" fmla="*/ 1018 h 1037"/>
              <a:gd name="T10" fmla="*/ 9 w 4322"/>
              <a:gd name="T11" fmla="*/ 1021 h 1037"/>
            </a:gdLst>
            <a:ahLst/>
            <a:cxnLst>
              <a:cxn ang="0">
                <a:pos x="T0" y="T1"/>
              </a:cxn>
              <a:cxn ang="0">
                <a:pos x="T2" y="T3"/>
              </a:cxn>
              <a:cxn ang="0">
                <a:pos x="T4" y="T5"/>
              </a:cxn>
              <a:cxn ang="0">
                <a:pos x="T6" y="T7"/>
              </a:cxn>
              <a:cxn ang="0">
                <a:pos x="T8" y="T9"/>
              </a:cxn>
              <a:cxn ang="0">
                <a:pos x="T10" y="T11"/>
              </a:cxn>
            </a:cxnLst>
            <a:rect l="0" t="0" r="r" b="b"/>
            <a:pathLst>
              <a:path w="4322" h="1037">
                <a:moveTo>
                  <a:pt x="9" y="1021"/>
                </a:moveTo>
                <a:lnTo>
                  <a:pt x="4322" y="0"/>
                </a:lnTo>
                <a:lnTo>
                  <a:pt x="4322" y="70"/>
                </a:lnTo>
                <a:lnTo>
                  <a:pt x="0" y="1037"/>
                </a:lnTo>
                <a:lnTo>
                  <a:pt x="0" y="1018"/>
                </a:lnTo>
                <a:lnTo>
                  <a:pt x="9" y="1021"/>
                </a:lnTo>
                <a:close/>
              </a:path>
            </a:pathLst>
          </a:custGeom>
          <a:solidFill>
            <a:schemeClr val="bg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1858" name="Line 18"/>
          <p:cNvSpPr>
            <a:spLocks noChangeShapeType="1"/>
          </p:cNvSpPr>
          <p:nvPr/>
        </p:nvSpPr>
        <p:spPr bwMode="auto">
          <a:xfrm flipH="1">
            <a:off x="7016750" y="3979864"/>
            <a:ext cx="233362" cy="503237"/>
          </a:xfrm>
          <a:prstGeom prst="line">
            <a:avLst/>
          </a:prstGeom>
          <a:noFill/>
          <a:ln w="12700">
            <a:solidFill>
              <a:schemeClr val="bg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1860" name="Text Box 20"/>
          <p:cNvSpPr txBox="1">
            <a:spLocks noChangeArrowheads="1"/>
          </p:cNvSpPr>
          <p:nvPr/>
        </p:nvSpPr>
        <p:spPr bwMode="auto">
          <a:xfrm rot="-860115">
            <a:off x="6838951" y="908050"/>
            <a:ext cx="10826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solidFill>
                  <a:schemeClr val="folHlink"/>
                </a:solidFill>
              </a:rPr>
              <a:t>chamber wall</a:t>
            </a:r>
          </a:p>
        </p:txBody>
      </p:sp>
      <p:sp>
        <p:nvSpPr>
          <p:cNvPr id="291861" name="AutoShape 21"/>
          <p:cNvSpPr>
            <a:spLocks noChangeArrowheads="1"/>
          </p:cNvSpPr>
          <p:nvPr/>
        </p:nvSpPr>
        <p:spPr bwMode="auto">
          <a:xfrm rot="-10114">
            <a:off x="8758238" y="3627439"/>
            <a:ext cx="568325" cy="192087"/>
          </a:xfrm>
          <a:prstGeom prst="rightArrow">
            <a:avLst>
              <a:gd name="adj1" fmla="val 50000"/>
              <a:gd name="adj2" fmla="val 73967"/>
            </a:avLst>
          </a:prstGeom>
          <a:solidFill>
            <a:srgbClr val="48C2DE"/>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291862" name="Text Box 22"/>
          <p:cNvSpPr txBox="1">
            <a:spLocks noChangeArrowheads="1"/>
          </p:cNvSpPr>
          <p:nvPr/>
        </p:nvSpPr>
        <p:spPr bwMode="auto">
          <a:xfrm>
            <a:off x="1852613" y="914400"/>
            <a:ext cx="100540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bg1"/>
                </a:solidFill>
              </a:rPr>
              <a:t>3D view</a:t>
            </a:r>
          </a:p>
        </p:txBody>
      </p:sp>
      <p:sp>
        <p:nvSpPr>
          <p:cNvPr id="291863" name="Rectangle 23"/>
          <p:cNvSpPr>
            <a:spLocks noChangeArrowheads="1"/>
          </p:cNvSpPr>
          <p:nvPr/>
        </p:nvSpPr>
        <p:spPr bwMode="auto">
          <a:xfrm>
            <a:off x="2619375" y="1322389"/>
            <a:ext cx="582612" cy="452437"/>
          </a:xfrm>
          <a:prstGeom prst="rect">
            <a:avLst/>
          </a:prstGeom>
          <a:noFill/>
          <a:ln w="12700">
            <a:solidFill>
              <a:schemeClr val="bg1"/>
            </a:solidFill>
            <a:miter lim="800000"/>
            <a:headEnd/>
            <a:tailEnd/>
          </a:ln>
          <a:effectLst/>
          <a:scene3d>
            <a:camera prst="legacyPerspectiveLeft">
              <a:rot lat="21299999" lon="0" rev="0"/>
            </a:camera>
            <a:lightRig rig="legacyFlat2" dir="b"/>
          </a:scene3d>
          <a:sp3d extrusionH="12673000" prstMaterial="legacyWireframe">
            <a:bevelT w="13500" h="13500" prst="angle"/>
            <a:bevelB w="13500" h="13500" prst="angle"/>
            <a:extrusionClr>
              <a:schemeClr val="bg1"/>
            </a:extrusionClr>
          </a:sp3d>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291864" name="Rectangle 24"/>
          <p:cNvSpPr>
            <a:spLocks noChangeArrowheads="1"/>
          </p:cNvSpPr>
          <p:nvPr/>
        </p:nvSpPr>
        <p:spPr bwMode="auto">
          <a:xfrm>
            <a:off x="1601788" y="6205538"/>
            <a:ext cx="7085013" cy="501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ctr"/>
          <a:lstStyle/>
          <a:p>
            <a:pPr algn="l"/>
            <a:r>
              <a:rPr lang="en-US" sz="1600">
                <a:solidFill>
                  <a:schemeClr val="bg1"/>
                </a:solidFill>
              </a:rPr>
              <a:t>Electron density (x10</a:t>
            </a:r>
            <a:r>
              <a:rPr lang="en-US" sz="1600" baseline="30000">
                <a:solidFill>
                  <a:schemeClr val="bg1"/>
                </a:solidFill>
              </a:rPr>
              <a:t>12</a:t>
            </a:r>
            <a:r>
              <a:rPr lang="en-US" sz="1600">
                <a:solidFill>
                  <a:schemeClr val="bg1"/>
                </a:solidFill>
              </a:rPr>
              <a:t>m</a:t>
            </a:r>
            <a:r>
              <a:rPr lang="en-US" sz="1600" baseline="30000">
                <a:solidFill>
                  <a:schemeClr val="bg1"/>
                </a:solidFill>
              </a:rPr>
              <a:t>-3</a:t>
            </a:r>
            <a:r>
              <a:rPr lang="en-US" sz="1600">
                <a:solidFill>
                  <a:schemeClr val="bg1"/>
                </a:solidFill>
              </a:rPr>
              <a:t>) at turn </a:t>
            </a:r>
            <a:r>
              <a:rPr lang="en-US" sz="1600">
                <a:solidFill>
                  <a:srgbClr val="FF0000"/>
                </a:solidFill>
              </a:rPr>
              <a:t>0</a:t>
            </a:r>
            <a:r>
              <a:rPr lang="en-US" sz="1600">
                <a:solidFill>
                  <a:schemeClr val="bg1"/>
                </a:solidFill>
              </a:rPr>
              <a:t> (bunches 35-36 = buckets 176-181)</a:t>
            </a:r>
          </a:p>
        </p:txBody>
      </p:sp>
      <p:sp>
        <p:nvSpPr>
          <p:cNvPr id="16" name="Text Box 22"/>
          <p:cNvSpPr txBox="1">
            <a:spLocks noChangeArrowheads="1"/>
          </p:cNvSpPr>
          <p:nvPr/>
        </p:nvSpPr>
        <p:spPr bwMode="auto">
          <a:xfrm>
            <a:off x="8832210" y="6278025"/>
            <a:ext cx="168507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a:r>
              <a:rPr lang="en-US">
                <a:solidFill>
                  <a:schemeClr val="bg1"/>
                </a:solidFill>
              </a:rPr>
              <a:t>SPS – 26 GeV</a:t>
            </a:r>
          </a:p>
        </p:txBody>
      </p:sp>
      <p:sp>
        <p:nvSpPr>
          <p:cNvPr id="24" name="Text Box 29">
            <a:extLst>
              <a:ext uri="{FF2B5EF4-FFF2-40B4-BE49-F238E27FC236}">
                <a16:creationId xmlns:a16="http://schemas.microsoft.com/office/drawing/2014/main" id="{E83AF517-D917-8044-8F3E-0852F733A819}"/>
              </a:ext>
            </a:extLst>
          </p:cNvPr>
          <p:cNvSpPr txBox="1">
            <a:spLocks noChangeArrowheads="1"/>
          </p:cNvSpPr>
          <p:nvPr/>
        </p:nvSpPr>
        <p:spPr bwMode="auto">
          <a:xfrm>
            <a:off x="1424377" y="2793355"/>
            <a:ext cx="148630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chemeClr val="bg1"/>
                </a:solidFill>
              </a:rPr>
              <a:t>Bunch 36</a:t>
            </a:r>
          </a:p>
        </p:txBody>
      </p:sp>
      <p:sp>
        <p:nvSpPr>
          <p:cNvPr id="25" name="Text Box 29">
            <a:extLst>
              <a:ext uri="{FF2B5EF4-FFF2-40B4-BE49-F238E27FC236}">
                <a16:creationId xmlns:a16="http://schemas.microsoft.com/office/drawing/2014/main" id="{65464297-EF85-4442-AD83-31935DEB1255}"/>
              </a:ext>
            </a:extLst>
          </p:cNvPr>
          <p:cNvSpPr txBox="1">
            <a:spLocks noChangeArrowheads="1"/>
          </p:cNvSpPr>
          <p:nvPr/>
        </p:nvSpPr>
        <p:spPr bwMode="auto">
          <a:xfrm>
            <a:off x="9874583" y="914400"/>
            <a:ext cx="106292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chemeClr val="bg1"/>
                </a:solidFill>
              </a:rPr>
              <a:t>Turn 1</a:t>
            </a:r>
          </a:p>
        </p:txBody>
      </p:sp>
      <p:sp>
        <p:nvSpPr>
          <p:cNvPr id="26" name="Slide Number Placeholder 17">
            <a:extLst>
              <a:ext uri="{FF2B5EF4-FFF2-40B4-BE49-F238E27FC236}">
                <a16:creationId xmlns:a16="http://schemas.microsoft.com/office/drawing/2014/main" id="{4CC6818E-1E2B-7A43-8753-057D6B023F0B}"/>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21</a:t>
            </a:fld>
            <a:endParaRPr lang="en-US" altLang="x-none" dirty="0"/>
          </a:p>
        </p:txBody>
      </p:sp>
    </p:spTree>
    <p:extLst>
      <p:ext uri="{BB962C8B-B14F-4D97-AF65-F5344CB8AC3E}">
        <p14:creationId xmlns:p14="http://schemas.microsoft.com/office/powerpoint/2010/main" val="206196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3DC8A5C-2416-8140-A7DC-EA845066EAFD}"/>
              </a:ext>
            </a:extLst>
          </p:cNvPr>
          <p:cNvSpPr/>
          <p:nvPr/>
        </p:nvSpPr>
        <p:spPr>
          <a:xfrm>
            <a:off x="-9664" y="778293"/>
            <a:ext cx="12198489" cy="6079707"/>
          </a:xfrm>
          <a:prstGeom prst="rect">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5759CAD3-1009-154F-81B9-08B83B1C0834}"/>
              </a:ext>
            </a:extLst>
          </p:cNvPr>
          <p:cNvSpPr>
            <a:spLocks noChangeArrowheads="1"/>
          </p:cNvSpPr>
          <p:nvPr/>
        </p:nvSpPr>
        <p:spPr bwMode="auto">
          <a:xfrm>
            <a:off x="-9664" y="0"/>
            <a:ext cx="12198489" cy="778293"/>
          </a:xfrm>
          <a:prstGeom prst="rect">
            <a:avLst/>
          </a:prstGeom>
          <a:solidFill>
            <a:srgbClr val="1F497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9pPr>
          </a:lstStyle>
          <a:p>
            <a:pPr algn="ctr">
              <a:buClrTx/>
              <a:buFontTx/>
              <a:buNone/>
            </a:pPr>
            <a:endParaRPr lang="en-US" altLang="x-none">
              <a:solidFill>
                <a:srgbClr val="FFFFFF"/>
              </a:solidFill>
              <a:latin typeface="Arial" charset="0"/>
            </a:endParaRPr>
          </a:p>
          <a:p>
            <a:pPr algn="ctr">
              <a:buClrTx/>
              <a:buFontTx/>
              <a:buNone/>
            </a:pPr>
            <a:endParaRPr lang="en-US" altLang="x-none">
              <a:solidFill>
                <a:srgbClr val="FFFFFF"/>
              </a:solidFill>
              <a:latin typeface="Arial" charset="0"/>
            </a:endParaRPr>
          </a:p>
        </p:txBody>
      </p:sp>
      <p:sp>
        <p:nvSpPr>
          <p:cNvPr id="22" name="Rectangle 2">
            <a:extLst>
              <a:ext uri="{FF2B5EF4-FFF2-40B4-BE49-F238E27FC236}">
                <a16:creationId xmlns:a16="http://schemas.microsoft.com/office/drawing/2014/main" id="{92EAA681-2621-394D-A104-235055E05D29}"/>
              </a:ext>
            </a:extLst>
          </p:cNvPr>
          <p:cNvSpPr>
            <a:spLocks noGrp="1" noChangeArrowheads="1"/>
          </p:cNvSpPr>
          <p:nvPr>
            <p:ph type="title"/>
          </p:nvPr>
        </p:nvSpPr>
        <p:spPr>
          <a:xfrm>
            <a:off x="0" y="0"/>
            <a:ext cx="12188825" cy="838200"/>
          </a:xfrm>
        </p:spPr>
        <p:txBody>
          <a:bodyPr/>
          <a:lstStyle/>
          <a:p>
            <a:r>
              <a:rPr lang="en-US" b="0" dirty="0">
                <a:solidFill>
                  <a:schemeClr val="bg1"/>
                </a:solidFill>
                <a:latin typeface="Calibri"/>
                <a:cs typeface="Calibri"/>
              </a:rPr>
              <a:t>This enabled fully self-consistent simulation of e-cloud effects in SPS </a:t>
            </a:r>
            <a:br>
              <a:rPr lang="en-US" b="0" dirty="0">
                <a:solidFill>
                  <a:schemeClr val="bg1"/>
                </a:solidFill>
                <a:latin typeface="Calibri"/>
                <a:cs typeface="Calibri"/>
              </a:rPr>
            </a:br>
            <a:r>
              <a:rPr lang="en-US" sz="2000" b="0" dirty="0">
                <a:solidFill>
                  <a:schemeClr val="bg1"/>
                </a:solidFill>
                <a:latin typeface="Calibri"/>
                <a:cs typeface="Calibri"/>
              </a:rPr>
              <a:t>(build-up </a:t>
            </a:r>
            <a:r>
              <a:rPr lang="en-US" sz="2000" b="0" u="sng" dirty="0">
                <a:solidFill>
                  <a:schemeClr val="bg1"/>
                </a:solidFill>
                <a:latin typeface="Calibri"/>
                <a:cs typeface="Calibri"/>
              </a:rPr>
              <a:t>&amp;</a:t>
            </a:r>
            <a:r>
              <a:rPr lang="en-US" sz="2000" b="0" dirty="0">
                <a:solidFill>
                  <a:schemeClr val="bg1"/>
                </a:solidFill>
                <a:latin typeface="Calibri"/>
                <a:cs typeface="Calibri"/>
              </a:rPr>
              <a:t> beam dynamics)</a:t>
            </a:r>
          </a:p>
        </p:txBody>
      </p:sp>
      <p:sp>
        <p:nvSpPr>
          <p:cNvPr id="292866" name="Rectangle 2"/>
          <p:cNvSpPr>
            <a:spLocks noChangeArrowheads="1"/>
          </p:cNvSpPr>
          <p:nvPr/>
        </p:nvSpPr>
        <p:spPr bwMode="auto">
          <a:xfrm>
            <a:off x="1617663" y="838201"/>
            <a:ext cx="8875713" cy="5788025"/>
          </a:xfrm>
          <a:prstGeom prst="rect">
            <a:avLst/>
          </a:prstGeom>
          <a:solidFill>
            <a:schemeClr val="tx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92867" name="Picture 3" descr="bea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188" y="854076"/>
            <a:ext cx="7934325" cy="5713413"/>
          </a:xfrm>
          <a:prstGeom prst="rect">
            <a:avLst/>
          </a:prstGeom>
          <a:noFill/>
          <a:extLst>
            <a:ext uri="{909E8E84-426E-40dd-AFC4-6F175D3DCCD1}">
              <a14:hiddenFill xmlns:a14="http://schemas.microsoft.com/office/drawing/2010/main" xmlns="">
                <a:solidFill>
                  <a:srgbClr val="FFFFFF"/>
                </a:solidFill>
              </a14:hiddenFill>
            </a:ext>
          </a:extLst>
        </p:spPr>
      </p:pic>
      <p:pic>
        <p:nvPicPr>
          <p:cNvPr id="292868" name="Picture 4" descr="elec1"/>
          <p:cNvPicPr>
            <a:picLocks noChangeAspect="1" noChangeArrowheads="1"/>
          </p:cNvPicPr>
          <p:nvPr/>
        </p:nvPicPr>
        <p:blipFill>
          <a:blip r:embed="rId4">
            <a:extLst>
              <a:ext uri="{28A0092B-C50C-407E-A947-70E740481C1C}">
                <a14:useLocalDpi xmlns:a14="http://schemas.microsoft.com/office/drawing/2010/main" val="0"/>
              </a:ext>
            </a:extLst>
          </a:blip>
          <a:srcRect l="47501"/>
          <a:stretch>
            <a:fillRect/>
          </a:stretch>
        </p:blipFill>
        <p:spPr bwMode="auto">
          <a:xfrm>
            <a:off x="5405438" y="854076"/>
            <a:ext cx="4157663" cy="570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78" name="Freeform 14"/>
          <p:cNvSpPr>
            <a:spLocks/>
          </p:cNvSpPr>
          <p:nvPr/>
        </p:nvSpPr>
        <p:spPr bwMode="auto">
          <a:xfrm>
            <a:off x="1738313" y="858838"/>
            <a:ext cx="6861175" cy="1655762"/>
          </a:xfrm>
          <a:custGeom>
            <a:avLst/>
            <a:gdLst>
              <a:gd name="T0" fmla="*/ 9 w 4322"/>
              <a:gd name="T1" fmla="*/ 1021 h 1037"/>
              <a:gd name="T2" fmla="*/ 4322 w 4322"/>
              <a:gd name="T3" fmla="*/ 0 h 1037"/>
              <a:gd name="T4" fmla="*/ 4322 w 4322"/>
              <a:gd name="T5" fmla="*/ 70 h 1037"/>
              <a:gd name="T6" fmla="*/ 0 w 4322"/>
              <a:gd name="T7" fmla="*/ 1037 h 1037"/>
              <a:gd name="T8" fmla="*/ 0 w 4322"/>
              <a:gd name="T9" fmla="*/ 1018 h 1037"/>
              <a:gd name="T10" fmla="*/ 9 w 4322"/>
              <a:gd name="T11" fmla="*/ 1021 h 1037"/>
            </a:gdLst>
            <a:ahLst/>
            <a:cxnLst>
              <a:cxn ang="0">
                <a:pos x="T0" y="T1"/>
              </a:cxn>
              <a:cxn ang="0">
                <a:pos x="T2" y="T3"/>
              </a:cxn>
              <a:cxn ang="0">
                <a:pos x="T4" y="T5"/>
              </a:cxn>
              <a:cxn ang="0">
                <a:pos x="T6" y="T7"/>
              </a:cxn>
              <a:cxn ang="0">
                <a:pos x="T8" y="T9"/>
              </a:cxn>
              <a:cxn ang="0">
                <a:pos x="T10" y="T11"/>
              </a:cxn>
            </a:cxnLst>
            <a:rect l="0" t="0" r="r" b="b"/>
            <a:pathLst>
              <a:path w="4322" h="1037">
                <a:moveTo>
                  <a:pt x="9" y="1021"/>
                </a:moveTo>
                <a:lnTo>
                  <a:pt x="4322" y="0"/>
                </a:lnTo>
                <a:lnTo>
                  <a:pt x="4322" y="70"/>
                </a:lnTo>
                <a:lnTo>
                  <a:pt x="0" y="1037"/>
                </a:lnTo>
                <a:lnTo>
                  <a:pt x="0" y="1018"/>
                </a:lnTo>
                <a:lnTo>
                  <a:pt x="9" y="1021"/>
                </a:lnTo>
                <a:close/>
              </a:path>
            </a:pathLst>
          </a:custGeom>
          <a:solidFill>
            <a:schemeClr val="bg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2879" name="Text Box 15"/>
          <p:cNvSpPr txBox="1">
            <a:spLocks noChangeArrowheads="1"/>
          </p:cNvSpPr>
          <p:nvPr/>
        </p:nvSpPr>
        <p:spPr bwMode="auto">
          <a:xfrm>
            <a:off x="3440113" y="949325"/>
            <a:ext cx="1592263" cy="1107996"/>
          </a:xfrm>
          <a:prstGeom prst="rect">
            <a:avLst/>
          </a:prstGeom>
          <a:solidFill>
            <a:schemeClr val="tx1">
              <a:alpha val="50000"/>
            </a:schemeClr>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r>
              <a:rPr lang="en-US">
                <a:solidFill>
                  <a:schemeClr val="bg1"/>
                </a:solidFill>
              </a:rPr>
              <a:t>3</a:t>
            </a:r>
            <a:r>
              <a:rPr lang="en-US" sz="1600">
                <a:solidFill>
                  <a:schemeClr val="bg1"/>
                </a:solidFill>
              </a:rPr>
              <a:t>. Secondary emission from impact of e- jets on walls </a:t>
            </a:r>
          </a:p>
        </p:txBody>
      </p:sp>
      <p:sp>
        <p:nvSpPr>
          <p:cNvPr id="292880" name="Freeform 16"/>
          <p:cNvSpPr>
            <a:spLocks/>
          </p:cNvSpPr>
          <p:nvPr/>
        </p:nvSpPr>
        <p:spPr bwMode="auto">
          <a:xfrm flipV="1">
            <a:off x="1739900" y="4700588"/>
            <a:ext cx="6811962" cy="1897062"/>
          </a:xfrm>
          <a:custGeom>
            <a:avLst/>
            <a:gdLst>
              <a:gd name="T0" fmla="*/ 9 w 4322"/>
              <a:gd name="T1" fmla="*/ 1021 h 1037"/>
              <a:gd name="T2" fmla="*/ 4322 w 4322"/>
              <a:gd name="T3" fmla="*/ 0 h 1037"/>
              <a:gd name="T4" fmla="*/ 4322 w 4322"/>
              <a:gd name="T5" fmla="*/ 70 h 1037"/>
              <a:gd name="T6" fmla="*/ 0 w 4322"/>
              <a:gd name="T7" fmla="*/ 1037 h 1037"/>
              <a:gd name="T8" fmla="*/ 0 w 4322"/>
              <a:gd name="T9" fmla="*/ 1018 h 1037"/>
              <a:gd name="T10" fmla="*/ 9 w 4322"/>
              <a:gd name="T11" fmla="*/ 1021 h 1037"/>
            </a:gdLst>
            <a:ahLst/>
            <a:cxnLst>
              <a:cxn ang="0">
                <a:pos x="T0" y="T1"/>
              </a:cxn>
              <a:cxn ang="0">
                <a:pos x="T2" y="T3"/>
              </a:cxn>
              <a:cxn ang="0">
                <a:pos x="T4" y="T5"/>
              </a:cxn>
              <a:cxn ang="0">
                <a:pos x="T6" y="T7"/>
              </a:cxn>
              <a:cxn ang="0">
                <a:pos x="T8" y="T9"/>
              </a:cxn>
              <a:cxn ang="0">
                <a:pos x="T10" y="T11"/>
              </a:cxn>
            </a:cxnLst>
            <a:rect l="0" t="0" r="r" b="b"/>
            <a:pathLst>
              <a:path w="4322" h="1037">
                <a:moveTo>
                  <a:pt x="9" y="1021"/>
                </a:moveTo>
                <a:lnTo>
                  <a:pt x="4322" y="0"/>
                </a:lnTo>
                <a:lnTo>
                  <a:pt x="4322" y="70"/>
                </a:lnTo>
                <a:lnTo>
                  <a:pt x="0" y="1037"/>
                </a:lnTo>
                <a:lnTo>
                  <a:pt x="0" y="1018"/>
                </a:lnTo>
                <a:lnTo>
                  <a:pt x="9" y="1021"/>
                </a:lnTo>
                <a:close/>
              </a:path>
            </a:pathLst>
          </a:custGeom>
          <a:solidFill>
            <a:schemeClr val="bg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2883" name="Line 19"/>
          <p:cNvSpPr>
            <a:spLocks noChangeShapeType="1"/>
          </p:cNvSpPr>
          <p:nvPr/>
        </p:nvSpPr>
        <p:spPr bwMode="auto">
          <a:xfrm flipH="1" flipV="1">
            <a:off x="5030787" y="1511301"/>
            <a:ext cx="1030288" cy="49213"/>
          </a:xfrm>
          <a:prstGeom prst="line">
            <a:avLst/>
          </a:prstGeom>
          <a:noFill/>
          <a:ln w="12700">
            <a:solidFill>
              <a:schemeClr val="bg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2884" name="Text Box 20"/>
          <p:cNvSpPr txBox="1">
            <a:spLocks noChangeArrowheads="1"/>
          </p:cNvSpPr>
          <p:nvPr/>
        </p:nvSpPr>
        <p:spPr bwMode="auto">
          <a:xfrm rot="-860115">
            <a:off x="6829426" y="908050"/>
            <a:ext cx="10826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solidFill>
                  <a:schemeClr val="folHlink"/>
                </a:solidFill>
              </a:rPr>
              <a:t>chamber wall</a:t>
            </a:r>
          </a:p>
        </p:txBody>
      </p:sp>
      <p:sp>
        <p:nvSpPr>
          <p:cNvPr id="292885" name="AutoShape 21"/>
          <p:cNvSpPr>
            <a:spLocks noChangeArrowheads="1"/>
          </p:cNvSpPr>
          <p:nvPr/>
        </p:nvSpPr>
        <p:spPr bwMode="auto">
          <a:xfrm rot="-10114">
            <a:off x="8758238" y="3627439"/>
            <a:ext cx="568325" cy="192087"/>
          </a:xfrm>
          <a:prstGeom prst="rightArrow">
            <a:avLst>
              <a:gd name="adj1" fmla="val 50000"/>
              <a:gd name="adj2" fmla="val 73967"/>
            </a:avLst>
          </a:prstGeom>
          <a:solidFill>
            <a:srgbClr val="48C2DE"/>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292886" name="Text Box 22"/>
          <p:cNvSpPr txBox="1">
            <a:spLocks noChangeArrowheads="1"/>
          </p:cNvSpPr>
          <p:nvPr/>
        </p:nvSpPr>
        <p:spPr bwMode="auto">
          <a:xfrm>
            <a:off x="1849438" y="914400"/>
            <a:ext cx="100540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bg1"/>
                </a:solidFill>
              </a:rPr>
              <a:t>3D view</a:t>
            </a:r>
          </a:p>
        </p:txBody>
      </p:sp>
      <p:sp>
        <p:nvSpPr>
          <p:cNvPr id="292887" name="Rectangle 23"/>
          <p:cNvSpPr>
            <a:spLocks noChangeArrowheads="1"/>
          </p:cNvSpPr>
          <p:nvPr/>
        </p:nvSpPr>
        <p:spPr bwMode="auto">
          <a:xfrm>
            <a:off x="2619375" y="1322389"/>
            <a:ext cx="582612" cy="452437"/>
          </a:xfrm>
          <a:prstGeom prst="rect">
            <a:avLst/>
          </a:prstGeom>
          <a:noFill/>
          <a:ln w="12700">
            <a:solidFill>
              <a:schemeClr val="bg1"/>
            </a:solidFill>
            <a:miter lim="800000"/>
            <a:headEnd/>
            <a:tailEnd/>
          </a:ln>
          <a:effectLst/>
          <a:scene3d>
            <a:camera prst="legacyPerspectiveLeft">
              <a:rot lat="21299999" lon="0" rev="0"/>
            </a:camera>
            <a:lightRig rig="legacyFlat2" dir="b"/>
          </a:scene3d>
          <a:sp3d extrusionH="12673000" prstMaterial="legacyWireframe">
            <a:bevelT w="13500" h="13500" prst="angle"/>
            <a:bevelB w="13500" h="13500" prst="angle"/>
            <a:extrusionClr>
              <a:schemeClr val="bg1"/>
            </a:extrusionClr>
          </a:sp3d>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292888" name="Rectangle 24"/>
          <p:cNvSpPr>
            <a:spLocks noChangeArrowheads="1"/>
          </p:cNvSpPr>
          <p:nvPr/>
        </p:nvSpPr>
        <p:spPr bwMode="auto">
          <a:xfrm>
            <a:off x="1601788" y="6205538"/>
            <a:ext cx="7085013" cy="501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ctr"/>
          <a:lstStyle/>
          <a:p>
            <a:pPr algn="l"/>
            <a:r>
              <a:rPr lang="en-US" sz="1600">
                <a:solidFill>
                  <a:schemeClr val="bg1"/>
                </a:solidFill>
              </a:rPr>
              <a:t>Electron density (x10</a:t>
            </a:r>
            <a:r>
              <a:rPr lang="en-US" sz="1600" baseline="30000">
                <a:solidFill>
                  <a:schemeClr val="bg1"/>
                </a:solidFill>
              </a:rPr>
              <a:t>12</a:t>
            </a:r>
            <a:r>
              <a:rPr lang="en-US" sz="1600">
                <a:solidFill>
                  <a:schemeClr val="bg1"/>
                </a:solidFill>
              </a:rPr>
              <a:t>m</a:t>
            </a:r>
            <a:r>
              <a:rPr lang="en-US" sz="1600" baseline="30000">
                <a:solidFill>
                  <a:schemeClr val="bg1"/>
                </a:solidFill>
              </a:rPr>
              <a:t>-3</a:t>
            </a:r>
            <a:r>
              <a:rPr lang="en-US" sz="1600">
                <a:solidFill>
                  <a:schemeClr val="bg1"/>
                </a:solidFill>
              </a:rPr>
              <a:t>) at turn </a:t>
            </a:r>
            <a:r>
              <a:rPr lang="en-US" sz="1600">
                <a:solidFill>
                  <a:srgbClr val="FF0000"/>
                </a:solidFill>
              </a:rPr>
              <a:t>0</a:t>
            </a:r>
            <a:r>
              <a:rPr lang="en-US" sz="1600">
                <a:solidFill>
                  <a:schemeClr val="bg1"/>
                </a:solidFill>
              </a:rPr>
              <a:t> (bunches 35-36 = buckets 176-181)</a:t>
            </a:r>
          </a:p>
        </p:txBody>
      </p:sp>
      <p:sp>
        <p:nvSpPr>
          <p:cNvPr id="16" name="Text Box 22"/>
          <p:cNvSpPr txBox="1">
            <a:spLocks noChangeArrowheads="1"/>
          </p:cNvSpPr>
          <p:nvPr/>
        </p:nvSpPr>
        <p:spPr bwMode="auto">
          <a:xfrm>
            <a:off x="8832210" y="6278025"/>
            <a:ext cx="168507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a:r>
              <a:rPr lang="en-US">
                <a:solidFill>
                  <a:schemeClr val="bg1"/>
                </a:solidFill>
              </a:rPr>
              <a:t>SPS – 26 GeV</a:t>
            </a:r>
          </a:p>
        </p:txBody>
      </p:sp>
      <p:sp>
        <p:nvSpPr>
          <p:cNvPr id="23" name="Text Box 29">
            <a:extLst>
              <a:ext uri="{FF2B5EF4-FFF2-40B4-BE49-F238E27FC236}">
                <a16:creationId xmlns:a16="http://schemas.microsoft.com/office/drawing/2014/main" id="{C5DD618A-2FE8-774E-A4C9-109159F950F7}"/>
              </a:ext>
            </a:extLst>
          </p:cNvPr>
          <p:cNvSpPr txBox="1">
            <a:spLocks noChangeArrowheads="1"/>
          </p:cNvSpPr>
          <p:nvPr/>
        </p:nvSpPr>
        <p:spPr bwMode="auto">
          <a:xfrm>
            <a:off x="1424377" y="2793355"/>
            <a:ext cx="148630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chemeClr val="bg1"/>
                </a:solidFill>
              </a:rPr>
              <a:t>Bunch 36</a:t>
            </a:r>
          </a:p>
        </p:txBody>
      </p:sp>
      <p:sp>
        <p:nvSpPr>
          <p:cNvPr id="24" name="Text Box 29">
            <a:extLst>
              <a:ext uri="{FF2B5EF4-FFF2-40B4-BE49-F238E27FC236}">
                <a16:creationId xmlns:a16="http://schemas.microsoft.com/office/drawing/2014/main" id="{C212DFDF-D22F-0B4E-A805-6FDC8B1030CA}"/>
              </a:ext>
            </a:extLst>
          </p:cNvPr>
          <p:cNvSpPr txBox="1">
            <a:spLocks noChangeArrowheads="1"/>
          </p:cNvSpPr>
          <p:nvPr/>
        </p:nvSpPr>
        <p:spPr bwMode="auto">
          <a:xfrm>
            <a:off x="9874583" y="914400"/>
            <a:ext cx="106292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chemeClr val="bg1"/>
                </a:solidFill>
              </a:rPr>
              <a:t>Turn 1</a:t>
            </a:r>
          </a:p>
        </p:txBody>
      </p:sp>
      <p:sp>
        <p:nvSpPr>
          <p:cNvPr id="25" name="Slide Number Placeholder 17">
            <a:extLst>
              <a:ext uri="{FF2B5EF4-FFF2-40B4-BE49-F238E27FC236}">
                <a16:creationId xmlns:a16="http://schemas.microsoft.com/office/drawing/2014/main" id="{1B8849B4-2A05-DC42-A282-056483632CFA}"/>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22</a:t>
            </a:fld>
            <a:endParaRPr lang="en-US" altLang="x-none" dirty="0"/>
          </a:p>
        </p:txBody>
      </p:sp>
    </p:spTree>
    <p:extLst>
      <p:ext uri="{BB962C8B-B14F-4D97-AF65-F5344CB8AC3E}">
        <p14:creationId xmlns:p14="http://schemas.microsoft.com/office/powerpoint/2010/main" val="4186647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67077E-3F37-974F-9E78-0AF6723121FD}"/>
              </a:ext>
            </a:extLst>
          </p:cNvPr>
          <p:cNvSpPr/>
          <p:nvPr/>
        </p:nvSpPr>
        <p:spPr>
          <a:xfrm>
            <a:off x="-9664" y="778293"/>
            <a:ext cx="12198489" cy="6079707"/>
          </a:xfrm>
          <a:prstGeom prst="rect">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9" name="Rectangle 18">
            <a:extLst>
              <a:ext uri="{FF2B5EF4-FFF2-40B4-BE49-F238E27FC236}">
                <a16:creationId xmlns:a16="http://schemas.microsoft.com/office/drawing/2014/main" id="{D30A104D-3164-0349-9A42-01AFFBE97737}"/>
              </a:ext>
            </a:extLst>
          </p:cNvPr>
          <p:cNvSpPr>
            <a:spLocks noChangeArrowheads="1"/>
          </p:cNvSpPr>
          <p:nvPr/>
        </p:nvSpPr>
        <p:spPr bwMode="auto">
          <a:xfrm>
            <a:off x="-9664" y="0"/>
            <a:ext cx="12198489" cy="778293"/>
          </a:xfrm>
          <a:prstGeom prst="rect">
            <a:avLst/>
          </a:prstGeom>
          <a:solidFill>
            <a:srgbClr val="1F497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9pPr>
          </a:lstStyle>
          <a:p>
            <a:pPr algn="ctr">
              <a:buClrTx/>
              <a:buFontTx/>
              <a:buNone/>
            </a:pPr>
            <a:endParaRPr lang="en-US" altLang="x-none">
              <a:solidFill>
                <a:srgbClr val="FFFFFF"/>
              </a:solidFill>
              <a:latin typeface="Arial" charset="0"/>
            </a:endParaRPr>
          </a:p>
          <a:p>
            <a:pPr algn="ctr">
              <a:buClrTx/>
              <a:buFontTx/>
              <a:buNone/>
            </a:pPr>
            <a:endParaRPr lang="en-US" altLang="x-none">
              <a:solidFill>
                <a:srgbClr val="FFFFFF"/>
              </a:solidFill>
              <a:latin typeface="Arial" charset="0"/>
            </a:endParaRPr>
          </a:p>
        </p:txBody>
      </p:sp>
      <p:sp>
        <p:nvSpPr>
          <p:cNvPr id="20" name="Rectangle 2">
            <a:extLst>
              <a:ext uri="{FF2B5EF4-FFF2-40B4-BE49-F238E27FC236}">
                <a16:creationId xmlns:a16="http://schemas.microsoft.com/office/drawing/2014/main" id="{300789BC-F47B-9D4B-A28A-BA734F02148F}"/>
              </a:ext>
            </a:extLst>
          </p:cNvPr>
          <p:cNvSpPr>
            <a:spLocks noGrp="1" noChangeArrowheads="1"/>
          </p:cNvSpPr>
          <p:nvPr>
            <p:ph type="title"/>
          </p:nvPr>
        </p:nvSpPr>
        <p:spPr>
          <a:xfrm>
            <a:off x="0" y="0"/>
            <a:ext cx="12188825" cy="838200"/>
          </a:xfrm>
        </p:spPr>
        <p:txBody>
          <a:bodyPr/>
          <a:lstStyle/>
          <a:p>
            <a:r>
              <a:rPr lang="en-US" b="0" dirty="0">
                <a:solidFill>
                  <a:schemeClr val="bg1"/>
                </a:solidFill>
                <a:latin typeface="Calibri"/>
                <a:cs typeface="Calibri"/>
              </a:rPr>
              <a:t>This enabled fully self-consistent simulation of e-cloud effects in SPS </a:t>
            </a:r>
            <a:br>
              <a:rPr lang="en-US" b="0" dirty="0">
                <a:solidFill>
                  <a:schemeClr val="bg1"/>
                </a:solidFill>
                <a:latin typeface="Calibri"/>
                <a:cs typeface="Calibri"/>
              </a:rPr>
            </a:br>
            <a:r>
              <a:rPr lang="en-US" sz="2000" b="0" dirty="0">
                <a:solidFill>
                  <a:schemeClr val="bg1"/>
                </a:solidFill>
                <a:latin typeface="Calibri"/>
                <a:cs typeface="Calibri"/>
              </a:rPr>
              <a:t>(build-up </a:t>
            </a:r>
            <a:r>
              <a:rPr lang="en-US" sz="2000" b="0" u="sng" dirty="0">
                <a:solidFill>
                  <a:schemeClr val="bg1"/>
                </a:solidFill>
                <a:latin typeface="Calibri"/>
                <a:cs typeface="Calibri"/>
              </a:rPr>
              <a:t>&amp;</a:t>
            </a:r>
            <a:r>
              <a:rPr lang="en-US" sz="2000" b="0" dirty="0">
                <a:solidFill>
                  <a:schemeClr val="bg1"/>
                </a:solidFill>
                <a:latin typeface="Calibri"/>
                <a:cs typeface="Calibri"/>
              </a:rPr>
              <a:t> beam dynamics)</a:t>
            </a:r>
          </a:p>
        </p:txBody>
      </p:sp>
      <p:sp>
        <p:nvSpPr>
          <p:cNvPr id="293890" name="Rectangle 2"/>
          <p:cNvSpPr>
            <a:spLocks noChangeArrowheads="1"/>
          </p:cNvSpPr>
          <p:nvPr/>
        </p:nvSpPr>
        <p:spPr bwMode="auto">
          <a:xfrm>
            <a:off x="1617663" y="838201"/>
            <a:ext cx="8875713" cy="5788025"/>
          </a:xfrm>
          <a:prstGeom prst="rect">
            <a:avLst/>
          </a:prstGeom>
          <a:solidFill>
            <a:schemeClr val="tx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93891" name="Picture 3" descr="bea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188" y="854076"/>
            <a:ext cx="7934325" cy="5713413"/>
          </a:xfrm>
          <a:prstGeom prst="rect">
            <a:avLst/>
          </a:prstGeom>
          <a:noFill/>
          <a:extLst>
            <a:ext uri="{909E8E84-426E-40dd-AFC4-6F175D3DCCD1}">
              <a14:hiddenFill xmlns:a14="http://schemas.microsoft.com/office/drawing/2010/main" xmlns="">
                <a:solidFill>
                  <a:srgbClr val="FFFFFF"/>
                </a:solidFill>
              </a14:hiddenFill>
            </a:ext>
          </a:extLst>
        </p:spPr>
      </p:pic>
      <p:pic>
        <p:nvPicPr>
          <p:cNvPr id="293892" name="Picture 4" descr="elec1"/>
          <p:cNvPicPr>
            <a:picLocks noChangeAspect="1" noChangeArrowheads="1"/>
          </p:cNvPicPr>
          <p:nvPr/>
        </p:nvPicPr>
        <p:blipFill>
          <a:blip r:embed="rId4">
            <a:extLst>
              <a:ext uri="{28A0092B-C50C-407E-A947-70E740481C1C}">
                <a14:useLocalDpi xmlns:a14="http://schemas.microsoft.com/office/drawing/2010/main" val="0"/>
              </a:ext>
            </a:extLst>
          </a:blip>
          <a:srcRect l="7500"/>
          <a:stretch>
            <a:fillRect/>
          </a:stretch>
        </p:blipFill>
        <p:spPr bwMode="auto">
          <a:xfrm>
            <a:off x="2238376" y="854076"/>
            <a:ext cx="7324725" cy="570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902" name="Freeform 14"/>
          <p:cNvSpPr>
            <a:spLocks/>
          </p:cNvSpPr>
          <p:nvPr/>
        </p:nvSpPr>
        <p:spPr bwMode="auto">
          <a:xfrm>
            <a:off x="1738313" y="858838"/>
            <a:ext cx="6861175" cy="1655762"/>
          </a:xfrm>
          <a:custGeom>
            <a:avLst/>
            <a:gdLst>
              <a:gd name="T0" fmla="*/ 9 w 4322"/>
              <a:gd name="T1" fmla="*/ 1021 h 1037"/>
              <a:gd name="T2" fmla="*/ 4322 w 4322"/>
              <a:gd name="T3" fmla="*/ 0 h 1037"/>
              <a:gd name="T4" fmla="*/ 4322 w 4322"/>
              <a:gd name="T5" fmla="*/ 70 h 1037"/>
              <a:gd name="T6" fmla="*/ 0 w 4322"/>
              <a:gd name="T7" fmla="*/ 1037 h 1037"/>
              <a:gd name="T8" fmla="*/ 0 w 4322"/>
              <a:gd name="T9" fmla="*/ 1018 h 1037"/>
              <a:gd name="T10" fmla="*/ 9 w 4322"/>
              <a:gd name="T11" fmla="*/ 1021 h 1037"/>
            </a:gdLst>
            <a:ahLst/>
            <a:cxnLst>
              <a:cxn ang="0">
                <a:pos x="T0" y="T1"/>
              </a:cxn>
              <a:cxn ang="0">
                <a:pos x="T2" y="T3"/>
              </a:cxn>
              <a:cxn ang="0">
                <a:pos x="T4" y="T5"/>
              </a:cxn>
              <a:cxn ang="0">
                <a:pos x="T6" y="T7"/>
              </a:cxn>
              <a:cxn ang="0">
                <a:pos x="T8" y="T9"/>
              </a:cxn>
              <a:cxn ang="0">
                <a:pos x="T10" y="T11"/>
              </a:cxn>
            </a:cxnLst>
            <a:rect l="0" t="0" r="r" b="b"/>
            <a:pathLst>
              <a:path w="4322" h="1037">
                <a:moveTo>
                  <a:pt x="9" y="1021"/>
                </a:moveTo>
                <a:lnTo>
                  <a:pt x="4322" y="0"/>
                </a:lnTo>
                <a:lnTo>
                  <a:pt x="4322" y="70"/>
                </a:lnTo>
                <a:lnTo>
                  <a:pt x="0" y="1037"/>
                </a:lnTo>
                <a:lnTo>
                  <a:pt x="0" y="1018"/>
                </a:lnTo>
                <a:lnTo>
                  <a:pt x="9" y="1021"/>
                </a:lnTo>
                <a:close/>
              </a:path>
            </a:pathLst>
          </a:custGeom>
          <a:solidFill>
            <a:schemeClr val="bg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3904" name="Freeform 16"/>
          <p:cNvSpPr>
            <a:spLocks/>
          </p:cNvSpPr>
          <p:nvPr/>
        </p:nvSpPr>
        <p:spPr bwMode="auto">
          <a:xfrm flipV="1">
            <a:off x="1739900" y="4700588"/>
            <a:ext cx="6811962" cy="1897062"/>
          </a:xfrm>
          <a:custGeom>
            <a:avLst/>
            <a:gdLst>
              <a:gd name="T0" fmla="*/ 9 w 4322"/>
              <a:gd name="T1" fmla="*/ 1021 h 1037"/>
              <a:gd name="T2" fmla="*/ 4322 w 4322"/>
              <a:gd name="T3" fmla="*/ 0 h 1037"/>
              <a:gd name="T4" fmla="*/ 4322 w 4322"/>
              <a:gd name="T5" fmla="*/ 70 h 1037"/>
              <a:gd name="T6" fmla="*/ 0 w 4322"/>
              <a:gd name="T7" fmla="*/ 1037 h 1037"/>
              <a:gd name="T8" fmla="*/ 0 w 4322"/>
              <a:gd name="T9" fmla="*/ 1018 h 1037"/>
              <a:gd name="T10" fmla="*/ 9 w 4322"/>
              <a:gd name="T11" fmla="*/ 1021 h 1037"/>
            </a:gdLst>
            <a:ahLst/>
            <a:cxnLst>
              <a:cxn ang="0">
                <a:pos x="T0" y="T1"/>
              </a:cxn>
              <a:cxn ang="0">
                <a:pos x="T2" y="T3"/>
              </a:cxn>
              <a:cxn ang="0">
                <a:pos x="T4" y="T5"/>
              </a:cxn>
              <a:cxn ang="0">
                <a:pos x="T6" y="T7"/>
              </a:cxn>
              <a:cxn ang="0">
                <a:pos x="T8" y="T9"/>
              </a:cxn>
              <a:cxn ang="0">
                <a:pos x="T10" y="T11"/>
              </a:cxn>
            </a:cxnLst>
            <a:rect l="0" t="0" r="r" b="b"/>
            <a:pathLst>
              <a:path w="4322" h="1037">
                <a:moveTo>
                  <a:pt x="9" y="1021"/>
                </a:moveTo>
                <a:lnTo>
                  <a:pt x="4322" y="0"/>
                </a:lnTo>
                <a:lnTo>
                  <a:pt x="4322" y="70"/>
                </a:lnTo>
                <a:lnTo>
                  <a:pt x="0" y="1037"/>
                </a:lnTo>
                <a:lnTo>
                  <a:pt x="0" y="1018"/>
                </a:lnTo>
                <a:lnTo>
                  <a:pt x="9" y="1021"/>
                </a:lnTo>
                <a:close/>
              </a:path>
            </a:pathLst>
          </a:custGeom>
          <a:solidFill>
            <a:schemeClr val="bg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3905" name="Text Box 17"/>
          <p:cNvSpPr txBox="1">
            <a:spLocks noChangeArrowheads="1"/>
          </p:cNvSpPr>
          <p:nvPr/>
        </p:nvSpPr>
        <p:spPr bwMode="auto">
          <a:xfrm>
            <a:off x="2266950" y="3205164"/>
            <a:ext cx="1592262" cy="615553"/>
          </a:xfrm>
          <a:prstGeom prst="rect">
            <a:avLst/>
          </a:prstGeom>
          <a:solidFill>
            <a:schemeClr val="tx1">
              <a:alpha val="50000"/>
            </a:schemeClr>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r>
              <a:rPr lang="en-US">
                <a:solidFill>
                  <a:schemeClr val="bg1"/>
                </a:solidFill>
              </a:rPr>
              <a:t>4</a:t>
            </a:r>
            <a:r>
              <a:rPr lang="en-US" sz="1600">
                <a:solidFill>
                  <a:schemeClr val="bg1"/>
                </a:solidFill>
              </a:rPr>
              <a:t>. Electrons fill the chamber</a:t>
            </a:r>
          </a:p>
        </p:txBody>
      </p:sp>
      <p:sp>
        <p:nvSpPr>
          <p:cNvPr id="293908" name="Text Box 20"/>
          <p:cNvSpPr txBox="1">
            <a:spLocks noChangeArrowheads="1"/>
          </p:cNvSpPr>
          <p:nvPr/>
        </p:nvSpPr>
        <p:spPr bwMode="auto">
          <a:xfrm rot="-860115">
            <a:off x="6826251" y="908050"/>
            <a:ext cx="10826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solidFill>
                  <a:schemeClr val="folHlink"/>
                </a:solidFill>
              </a:rPr>
              <a:t>chamber wall</a:t>
            </a:r>
          </a:p>
        </p:txBody>
      </p:sp>
      <p:sp>
        <p:nvSpPr>
          <p:cNvPr id="293909" name="AutoShape 21"/>
          <p:cNvSpPr>
            <a:spLocks noChangeArrowheads="1"/>
          </p:cNvSpPr>
          <p:nvPr/>
        </p:nvSpPr>
        <p:spPr bwMode="auto">
          <a:xfrm rot="-10114">
            <a:off x="8758238" y="3627439"/>
            <a:ext cx="568325" cy="192087"/>
          </a:xfrm>
          <a:prstGeom prst="rightArrow">
            <a:avLst>
              <a:gd name="adj1" fmla="val 50000"/>
              <a:gd name="adj2" fmla="val 73967"/>
            </a:avLst>
          </a:prstGeom>
          <a:solidFill>
            <a:srgbClr val="48C2DE"/>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293910" name="Text Box 22"/>
          <p:cNvSpPr txBox="1">
            <a:spLocks noChangeArrowheads="1"/>
          </p:cNvSpPr>
          <p:nvPr/>
        </p:nvSpPr>
        <p:spPr bwMode="auto">
          <a:xfrm>
            <a:off x="1851025" y="914400"/>
            <a:ext cx="100540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bg1"/>
                </a:solidFill>
              </a:rPr>
              <a:t>3D view</a:t>
            </a:r>
          </a:p>
        </p:txBody>
      </p:sp>
      <p:sp>
        <p:nvSpPr>
          <p:cNvPr id="293911" name="Rectangle 23"/>
          <p:cNvSpPr>
            <a:spLocks noChangeArrowheads="1"/>
          </p:cNvSpPr>
          <p:nvPr/>
        </p:nvSpPr>
        <p:spPr bwMode="auto">
          <a:xfrm>
            <a:off x="2619375" y="1322389"/>
            <a:ext cx="582612" cy="452437"/>
          </a:xfrm>
          <a:prstGeom prst="rect">
            <a:avLst/>
          </a:prstGeom>
          <a:noFill/>
          <a:ln w="12700">
            <a:solidFill>
              <a:schemeClr val="bg1"/>
            </a:solidFill>
            <a:miter lim="800000"/>
            <a:headEnd/>
            <a:tailEnd/>
          </a:ln>
          <a:effectLst/>
          <a:scene3d>
            <a:camera prst="legacyPerspectiveLeft">
              <a:rot lat="21299999" lon="0" rev="0"/>
            </a:camera>
            <a:lightRig rig="legacyFlat2" dir="b"/>
          </a:scene3d>
          <a:sp3d extrusionH="12673000" prstMaterial="legacyWireframe">
            <a:bevelT w="13500" h="13500" prst="angle"/>
            <a:bevelB w="13500" h="13500" prst="angle"/>
            <a:extrusionClr>
              <a:schemeClr val="bg1"/>
            </a:extrusionClr>
          </a:sp3d>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293912" name="Rectangle 24"/>
          <p:cNvSpPr>
            <a:spLocks noChangeArrowheads="1"/>
          </p:cNvSpPr>
          <p:nvPr/>
        </p:nvSpPr>
        <p:spPr bwMode="auto">
          <a:xfrm>
            <a:off x="1601788" y="6205538"/>
            <a:ext cx="7085013" cy="501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ctr"/>
          <a:lstStyle/>
          <a:p>
            <a:pPr algn="l"/>
            <a:r>
              <a:rPr lang="en-US" sz="1600">
                <a:solidFill>
                  <a:schemeClr val="bg1"/>
                </a:solidFill>
              </a:rPr>
              <a:t>Electron density (x10</a:t>
            </a:r>
            <a:r>
              <a:rPr lang="en-US" sz="1600" baseline="30000">
                <a:solidFill>
                  <a:schemeClr val="bg1"/>
                </a:solidFill>
              </a:rPr>
              <a:t>12</a:t>
            </a:r>
            <a:r>
              <a:rPr lang="en-US" sz="1600">
                <a:solidFill>
                  <a:schemeClr val="bg1"/>
                </a:solidFill>
              </a:rPr>
              <a:t>m</a:t>
            </a:r>
            <a:r>
              <a:rPr lang="en-US" sz="1600" baseline="30000">
                <a:solidFill>
                  <a:schemeClr val="bg1"/>
                </a:solidFill>
              </a:rPr>
              <a:t>-3</a:t>
            </a:r>
            <a:r>
              <a:rPr lang="en-US" sz="1600">
                <a:solidFill>
                  <a:schemeClr val="bg1"/>
                </a:solidFill>
              </a:rPr>
              <a:t>) at turn </a:t>
            </a:r>
            <a:r>
              <a:rPr lang="en-US" sz="1600">
                <a:solidFill>
                  <a:srgbClr val="FF0000"/>
                </a:solidFill>
              </a:rPr>
              <a:t>0</a:t>
            </a:r>
            <a:r>
              <a:rPr lang="en-US" sz="1600">
                <a:solidFill>
                  <a:schemeClr val="bg1"/>
                </a:solidFill>
              </a:rPr>
              <a:t> (bunches 35-36 = buckets 176-181)</a:t>
            </a:r>
          </a:p>
        </p:txBody>
      </p:sp>
      <p:sp>
        <p:nvSpPr>
          <p:cNvPr id="15" name="Text Box 22"/>
          <p:cNvSpPr txBox="1">
            <a:spLocks noChangeArrowheads="1"/>
          </p:cNvSpPr>
          <p:nvPr/>
        </p:nvSpPr>
        <p:spPr bwMode="auto">
          <a:xfrm>
            <a:off x="8832210" y="6278025"/>
            <a:ext cx="168507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a:r>
              <a:rPr lang="en-US">
                <a:solidFill>
                  <a:schemeClr val="bg1"/>
                </a:solidFill>
              </a:rPr>
              <a:t>SPS – 26 GeV</a:t>
            </a:r>
          </a:p>
        </p:txBody>
      </p:sp>
      <p:sp>
        <p:nvSpPr>
          <p:cNvPr id="23" name="Text Box 29">
            <a:extLst>
              <a:ext uri="{FF2B5EF4-FFF2-40B4-BE49-F238E27FC236}">
                <a16:creationId xmlns:a16="http://schemas.microsoft.com/office/drawing/2014/main" id="{F03F47DF-81C2-754F-B392-67CB2C7CB17A}"/>
              </a:ext>
            </a:extLst>
          </p:cNvPr>
          <p:cNvSpPr txBox="1">
            <a:spLocks noChangeArrowheads="1"/>
          </p:cNvSpPr>
          <p:nvPr/>
        </p:nvSpPr>
        <p:spPr bwMode="auto">
          <a:xfrm>
            <a:off x="9874583" y="914400"/>
            <a:ext cx="106292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chemeClr val="bg1"/>
                </a:solidFill>
              </a:rPr>
              <a:t>Turn 1</a:t>
            </a:r>
          </a:p>
        </p:txBody>
      </p:sp>
      <p:sp>
        <p:nvSpPr>
          <p:cNvPr id="24" name="Slide Number Placeholder 17">
            <a:extLst>
              <a:ext uri="{FF2B5EF4-FFF2-40B4-BE49-F238E27FC236}">
                <a16:creationId xmlns:a16="http://schemas.microsoft.com/office/drawing/2014/main" id="{2D898C93-1655-294E-9277-EC9C7A230F5D}"/>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23</a:t>
            </a:fld>
            <a:endParaRPr lang="en-US" altLang="x-none" dirty="0"/>
          </a:p>
        </p:txBody>
      </p:sp>
    </p:spTree>
    <p:extLst>
      <p:ext uri="{BB962C8B-B14F-4D97-AF65-F5344CB8AC3E}">
        <p14:creationId xmlns:p14="http://schemas.microsoft.com/office/powerpoint/2010/main" val="2041571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CCDA86E-BC3F-C144-A15B-1D3A203EF85E}"/>
              </a:ext>
            </a:extLst>
          </p:cNvPr>
          <p:cNvSpPr/>
          <p:nvPr/>
        </p:nvSpPr>
        <p:spPr>
          <a:xfrm>
            <a:off x="-9664" y="778293"/>
            <a:ext cx="12198489" cy="6079707"/>
          </a:xfrm>
          <a:prstGeom prst="rect">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989A2195-9C42-0249-803D-07B91E1A392B}"/>
              </a:ext>
            </a:extLst>
          </p:cNvPr>
          <p:cNvSpPr>
            <a:spLocks noChangeArrowheads="1"/>
          </p:cNvSpPr>
          <p:nvPr/>
        </p:nvSpPr>
        <p:spPr bwMode="auto">
          <a:xfrm>
            <a:off x="-9664" y="0"/>
            <a:ext cx="12198489" cy="778293"/>
          </a:xfrm>
          <a:prstGeom prst="rect">
            <a:avLst/>
          </a:prstGeom>
          <a:solidFill>
            <a:srgbClr val="1F497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9pPr>
          </a:lstStyle>
          <a:p>
            <a:pPr algn="ctr">
              <a:buClrTx/>
              <a:buFontTx/>
              <a:buNone/>
            </a:pPr>
            <a:endParaRPr lang="en-US" altLang="x-none">
              <a:solidFill>
                <a:srgbClr val="FFFFFF"/>
              </a:solidFill>
              <a:latin typeface="Arial" charset="0"/>
            </a:endParaRPr>
          </a:p>
          <a:p>
            <a:pPr algn="ctr">
              <a:buClrTx/>
              <a:buFontTx/>
              <a:buNone/>
            </a:pPr>
            <a:endParaRPr lang="en-US" altLang="x-none">
              <a:solidFill>
                <a:srgbClr val="FFFFFF"/>
              </a:solidFill>
              <a:latin typeface="Arial" charset="0"/>
            </a:endParaRPr>
          </a:p>
        </p:txBody>
      </p:sp>
      <p:sp>
        <p:nvSpPr>
          <p:cNvPr id="21" name="Rectangle 2">
            <a:extLst>
              <a:ext uri="{FF2B5EF4-FFF2-40B4-BE49-F238E27FC236}">
                <a16:creationId xmlns:a16="http://schemas.microsoft.com/office/drawing/2014/main" id="{AB444ECC-D210-4B40-9B56-3D27F6E904B4}"/>
              </a:ext>
            </a:extLst>
          </p:cNvPr>
          <p:cNvSpPr>
            <a:spLocks noGrp="1" noChangeArrowheads="1"/>
          </p:cNvSpPr>
          <p:nvPr>
            <p:ph type="title"/>
          </p:nvPr>
        </p:nvSpPr>
        <p:spPr>
          <a:xfrm>
            <a:off x="0" y="0"/>
            <a:ext cx="12188825" cy="838200"/>
          </a:xfrm>
        </p:spPr>
        <p:txBody>
          <a:bodyPr/>
          <a:lstStyle/>
          <a:p>
            <a:r>
              <a:rPr lang="en-US" b="0" dirty="0">
                <a:solidFill>
                  <a:schemeClr val="bg1"/>
                </a:solidFill>
                <a:latin typeface="Calibri"/>
                <a:cs typeface="Calibri"/>
              </a:rPr>
              <a:t>This enabled fully self-consistent simulation of e-cloud effects in SPS </a:t>
            </a:r>
            <a:br>
              <a:rPr lang="en-US" b="0" dirty="0">
                <a:solidFill>
                  <a:schemeClr val="bg1"/>
                </a:solidFill>
                <a:latin typeface="Calibri"/>
                <a:cs typeface="Calibri"/>
              </a:rPr>
            </a:br>
            <a:r>
              <a:rPr lang="en-US" sz="2000" b="0" dirty="0">
                <a:solidFill>
                  <a:schemeClr val="bg1"/>
                </a:solidFill>
                <a:latin typeface="Calibri"/>
                <a:cs typeface="Calibri"/>
              </a:rPr>
              <a:t>(build-up </a:t>
            </a:r>
            <a:r>
              <a:rPr lang="en-US" sz="2000" b="0" u="sng" dirty="0">
                <a:solidFill>
                  <a:schemeClr val="bg1"/>
                </a:solidFill>
                <a:latin typeface="Calibri"/>
                <a:cs typeface="Calibri"/>
              </a:rPr>
              <a:t>&amp;</a:t>
            </a:r>
            <a:r>
              <a:rPr lang="en-US" sz="2000" b="0" dirty="0">
                <a:solidFill>
                  <a:schemeClr val="bg1"/>
                </a:solidFill>
                <a:latin typeface="Calibri"/>
                <a:cs typeface="Calibri"/>
              </a:rPr>
              <a:t> beam dynamics)</a:t>
            </a:r>
          </a:p>
        </p:txBody>
      </p:sp>
      <p:sp>
        <p:nvSpPr>
          <p:cNvPr id="294914" name="Rectangle 2"/>
          <p:cNvSpPr>
            <a:spLocks noChangeArrowheads="1"/>
          </p:cNvSpPr>
          <p:nvPr/>
        </p:nvSpPr>
        <p:spPr bwMode="auto">
          <a:xfrm>
            <a:off x="1617663" y="838201"/>
            <a:ext cx="8875713" cy="5788025"/>
          </a:xfrm>
          <a:prstGeom prst="rect">
            <a:avLst/>
          </a:prstGeom>
          <a:solidFill>
            <a:schemeClr val="tx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94915" name="Picture 3" descr="bea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188" y="854076"/>
            <a:ext cx="7934325" cy="5713413"/>
          </a:xfrm>
          <a:prstGeom prst="rect">
            <a:avLst/>
          </a:prstGeom>
          <a:noFill/>
          <a:extLst>
            <a:ext uri="{909E8E84-426E-40dd-AFC4-6F175D3DCCD1}">
              <a14:hiddenFill xmlns:a14="http://schemas.microsoft.com/office/drawing/2010/main" xmlns="">
                <a:solidFill>
                  <a:srgbClr val="FFFFFF"/>
                </a:solidFill>
              </a14:hiddenFill>
            </a:ext>
          </a:extLst>
        </p:spPr>
      </p:pic>
      <p:pic>
        <p:nvPicPr>
          <p:cNvPr id="294916" name="Picture 4" descr="ele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4650" y="854076"/>
            <a:ext cx="7918450" cy="5700713"/>
          </a:xfrm>
          <a:prstGeom prst="rect">
            <a:avLst/>
          </a:prstGeom>
          <a:noFill/>
          <a:extLst>
            <a:ext uri="{909E8E84-426E-40dd-AFC4-6F175D3DCCD1}">
              <a14:hiddenFill xmlns:a14="http://schemas.microsoft.com/office/drawing/2010/main" xmlns="">
                <a:solidFill>
                  <a:srgbClr val="FFFFFF"/>
                </a:solidFill>
              </a14:hiddenFill>
            </a:ext>
          </a:extLst>
        </p:spPr>
      </p:pic>
      <p:sp>
        <p:nvSpPr>
          <p:cNvPr id="294926" name="Freeform 14"/>
          <p:cNvSpPr>
            <a:spLocks/>
          </p:cNvSpPr>
          <p:nvPr/>
        </p:nvSpPr>
        <p:spPr bwMode="auto">
          <a:xfrm>
            <a:off x="1738313" y="858838"/>
            <a:ext cx="6861175" cy="1655762"/>
          </a:xfrm>
          <a:custGeom>
            <a:avLst/>
            <a:gdLst>
              <a:gd name="T0" fmla="*/ 9 w 4322"/>
              <a:gd name="T1" fmla="*/ 1021 h 1037"/>
              <a:gd name="T2" fmla="*/ 4322 w 4322"/>
              <a:gd name="T3" fmla="*/ 0 h 1037"/>
              <a:gd name="T4" fmla="*/ 4322 w 4322"/>
              <a:gd name="T5" fmla="*/ 70 h 1037"/>
              <a:gd name="T6" fmla="*/ 0 w 4322"/>
              <a:gd name="T7" fmla="*/ 1037 h 1037"/>
              <a:gd name="T8" fmla="*/ 0 w 4322"/>
              <a:gd name="T9" fmla="*/ 1018 h 1037"/>
              <a:gd name="T10" fmla="*/ 9 w 4322"/>
              <a:gd name="T11" fmla="*/ 1021 h 1037"/>
            </a:gdLst>
            <a:ahLst/>
            <a:cxnLst>
              <a:cxn ang="0">
                <a:pos x="T0" y="T1"/>
              </a:cxn>
              <a:cxn ang="0">
                <a:pos x="T2" y="T3"/>
              </a:cxn>
              <a:cxn ang="0">
                <a:pos x="T4" y="T5"/>
              </a:cxn>
              <a:cxn ang="0">
                <a:pos x="T6" y="T7"/>
              </a:cxn>
              <a:cxn ang="0">
                <a:pos x="T8" y="T9"/>
              </a:cxn>
              <a:cxn ang="0">
                <a:pos x="T10" y="T11"/>
              </a:cxn>
            </a:cxnLst>
            <a:rect l="0" t="0" r="r" b="b"/>
            <a:pathLst>
              <a:path w="4322" h="1037">
                <a:moveTo>
                  <a:pt x="9" y="1021"/>
                </a:moveTo>
                <a:lnTo>
                  <a:pt x="4322" y="0"/>
                </a:lnTo>
                <a:lnTo>
                  <a:pt x="4322" y="70"/>
                </a:lnTo>
                <a:lnTo>
                  <a:pt x="0" y="1037"/>
                </a:lnTo>
                <a:lnTo>
                  <a:pt x="0" y="1018"/>
                </a:lnTo>
                <a:lnTo>
                  <a:pt x="9" y="1021"/>
                </a:lnTo>
                <a:close/>
              </a:path>
            </a:pathLst>
          </a:custGeom>
          <a:solidFill>
            <a:schemeClr val="bg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4928" name="Freeform 16"/>
          <p:cNvSpPr>
            <a:spLocks/>
          </p:cNvSpPr>
          <p:nvPr/>
        </p:nvSpPr>
        <p:spPr bwMode="auto">
          <a:xfrm flipV="1">
            <a:off x="1739900" y="4700588"/>
            <a:ext cx="6811962" cy="1897062"/>
          </a:xfrm>
          <a:custGeom>
            <a:avLst/>
            <a:gdLst>
              <a:gd name="T0" fmla="*/ 9 w 4322"/>
              <a:gd name="T1" fmla="*/ 1021 h 1037"/>
              <a:gd name="T2" fmla="*/ 4322 w 4322"/>
              <a:gd name="T3" fmla="*/ 0 h 1037"/>
              <a:gd name="T4" fmla="*/ 4322 w 4322"/>
              <a:gd name="T5" fmla="*/ 70 h 1037"/>
              <a:gd name="T6" fmla="*/ 0 w 4322"/>
              <a:gd name="T7" fmla="*/ 1037 h 1037"/>
              <a:gd name="T8" fmla="*/ 0 w 4322"/>
              <a:gd name="T9" fmla="*/ 1018 h 1037"/>
              <a:gd name="T10" fmla="*/ 9 w 4322"/>
              <a:gd name="T11" fmla="*/ 1021 h 1037"/>
            </a:gdLst>
            <a:ahLst/>
            <a:cxnLst>
              <a:cxn ang="0">
                <a:pos x="T0" y="T1"/>
              </a:cxn>
              <a:cxn ang="0">
                <a:pos x="T2" y="T3"/>
              </a:cxn>
              <a:cxn ang="0">
                <a:pos x="T4" y="T5"/>
              </a:cxn>
              <a:cxn ang="0">
                <a:pos x="T6" y="T7"/>
              </a:cxn>
              <a:cxn ang="0">
                <a:pos x="T8" y="T9"/>
              </a:cxn>
              <a:cxn ang="0">
                <a:pos x="T10" y="T11"/>
              </a:cxn>
            </a:cxnLst>
            <a:rect l="0" t="0" r="r" b="b"/>
            <a:pathLst>
              <a:path w="4322" h="1037">
                <a:moveTo>
                  <a:pt x="9" y="1021"/>
                </a:moveTo>
                <a:lnTo>
                  <a:pt x="4322" y="0"/>
                </a:lnTo>
                <a:lnTo>
                  <a:pt x="4322" y="70"/>
                </a:lnTo>
                <a:lnTo>
                  <a:pt x="0" y="1037"/>
                </a:lnTo>
                <a:lnTo>
                  <a:pt x="0" y="1018"/>
                </a:lnTo>
                <a:lnTo>
                  <a:pt x="9" y="1021"/>
                </a:lnTo>
                <a:close/>
              </a:path>
            </a:pathLst>
          </a:custGeom>
          <a:solidFill>
            <a:schemeClr val="bg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4929" name="Text Box 17"/>
          <p:cNvSpPr txBox="1">
            <a:spLocks noChangeArrowheads="1"/>
          </p:cNvSpPr>
          <p:nvPr/>
        </p:nvSpPr>
        <p:spPr bwMode="auto">
          <a:xfrm>
            <a:off x="2212975" y="3209925"/>
            <a:ext cx="1592262" cy="861774"/>
          </a:xfrm>
          <a:prstGeom prst="rect">
            <a:avLst/>
          </a:prstGeom>
          <a:solidFill>
            <a:schemeClr val="tx1">
              <a:alpha val="50000"/>
            </a:schemeClr>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r>
              <a:rPr lang="en-US">
                <a:solidFill>
                  <a:schemeClr val="bg1"/>
                </a:solidFill>
              </a:rPr>
              <a:t>5</a:t>
            </a:r>
            <a:r>
              <a:rPr lang="en-US" sz="1600">
                <a:solidFill>
                  <a:schemeClr val="bg1"/>
                </a:solidFill>
              </a:rPr>
              <a:t>. Electrons interact with next bunch</a:t>
            </a:r>
          </a:p>
        </p:txBody>
      </p:sp>
      <p:sp>
        <p:nvSpPr>
          <p:cNvPr id="294932" name="Text Box 20"/>
          <p:cNvSpPr txBox="1">
            <a:spLocks noChangeArrowheads="1"/>
          </p:cNvSpPr>
          <p:nvPr/>
        </p:nvSpPr>
        <p:spPr bwMode="auto">
          <a:xfrm rot="-860115">
            <a:off x="6826251" y="908050"/>
            <a:ext cx="10826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solidFill>
                  <a:schemeClr val="folHlink"/>
                </a:solidFill>
              </a:rPr>
              <a:t>chamber wall</a:t>
            </a:r>
          </a:p>
        </p:txBody>
      </p:sp>
      <p:sp>
        <p:nvSpPr>
          <p:cNvPr id="294933" name="AutoShape 21"/>
          <p:cNvSpPr>
            <a:spLocks noChangeArrowheads="1"/>
          </p:cNvSpPr>
          <p:nvPr/>
        </p:nvSpPr>
        <p:spPr bwMode="auto">
          <a:xfrm rot="-10114">
            <a:off x="8758238" y="3627439"/>
            <a:ext cx="568325" cy="192087"/>
          </a:xfrm>
          <a:prstGeom prst="rightArrow">
            <a:avLst>
              <a:gd name="adj1" fmla="val 50000"/>
              <a:gd name="adj2" fmla="val 73967"/>
            </a:avLst>
          </a:prstGeom>
          <a:solidFill>
            <a:srgbClr val="48C2DE"/>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294934" name="Text Box 22"/>
          <p:cNvSpPr txBox="1">
            <a:spLocks noChangeArrowheads="1"/>
          </p:cNvSpPr>
          <p:nvPr/>
        </p:nvSpPr>
        <p:spPr bwMode="auto">
          <a:xfrm>
            <a:off x="1851025" y="914400"/>
            <a:ext cx="100540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bg1"/>
                </a:solidFill>
              </a:rPr>
              <a:t>3D view</a:t>
            </a:r>
          </a:p>
        </p:txBody>
      </p:sp>
      <p:sp>
        <p:nvSpPr>
          <p:cNvPr id="294935" name="Rectangle 23"/>
          <p:cNvSpPr>
            <a:spLocks noChangeArrowheads="1"/>
          </p:cNvSpPr>
          <p:nvPr/>
        </p:nvSpPr>
        <p:spPr bwMode="auto">
          <a:xfrm>
            <a:off x="2619375" y="1322389"/>
            <a:ext cx="582612" cy="452437"/>
          </a:xfrm>
          <a:prstGeom prst="rect">
            <a:avLst/>
          </a:prstGeom>
          <a:noFill/>
          <a:ln w="12700">
            <a:solidFill>
              <a:schemeClr val="bg1"/>
            </a:solidFill>
            <a:miter lim="800000"/>
            <a:headEnd/>
            <a:tailEnd/>
          </a:ln>
          <a:effectLst/>
          <a:scene3d>
            <a:camera prst="legacyPerspectiveLeft">
              <a:rot lat="21299999" lon="0" rev="0"/>
            </a:camera>
            <a:lightRig rig="legacyFlat2" dir="b"/>
          </a:scene3d>
          <a:sp3d extrusionH="12673000" prstMaterial="legacyWireframe">
            <a:bevelT w="13500" h="13500" prst="angle"/>
            <a:bevelB w="13500" h="13500" prst="angle"/>
            <a:extrusionClr>
              <a:schemeClr val="bg1"/>
            </a:extrusionClr>
          </a:sp3d>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294936" name="Rectangle 24"/>
          <p:cNvSpPr>
            <a:spLocks noChangeArrowheads="1"/>
          </p:cNvSpPr>
          <p:nvPr/>
        </p:nvSpPr>
        <p:spPr bwMode="auto">
          <a:xfrm>
            <a:off x="1601788" y="6205538"/>
            <a:ext cx="7085013" cy="501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ctr"/>
          <a:lstStyle/>
          <a:p>
            <a:pPr algn="l"/>
            <a:r>
              <a:rPr lang="en-US" sz="1600">
                <a:solidFill>
                  <a:schemeClr val="bg1"/>
                </a:solidFill>
              </a:rPr>
              <a:t>Electron density (x10</a:t>
            </a:r>
            <a:r>
              <a:rPr lang="en-US" sz="1600" baseline="30000">
                <a:solidFill>
                  <a:schemeClr val="bg1"/>
                </a:solidFill>
              </a:rPr>
              <a:t>12</a:t>
            </a:r>
            <a:r>
              <a:rPr lang="en-US" sz="1600">
                <a:solidFill>
                  <a:schemeClr val="bg1"/>
                </a:solidFill>
              </a:rPr>
              <a:t>m</a:t>
            </a:r>
            <a:r>
              <a:rPr lang="en-US" sz="1600" baseline="30000">
                <a:solidFill>
                  <a:schemeClr val="bg1"/>
                </a:solidFill>
              </a:rPr>
              <a:t>-3</a:t>
            </a:r>
            <a:r>
              <a:rPr lang="en-US" sz="1600">
                <a:solidFill>
                  <a:schemeClr val="bg1"/>
                </a:solidFill>
              </a:rPr>
              <a:t>) at turn </a:t>
            </a:r>
            <a:r>
              <a:rPr lang="en-US" sz="1600">
                <a:solidFill>
                  <a:srgbClr val="FF0000"/>
                </a:solidFill>
              </a:rPr>
              <a:t>0</a:t>
            </a:r>
            <a:r>
              <a:rPr lang="en-US" sz="1600">
                <a:solidFill>
                  <a:schemeClr val="bg1"/>
                </a:solidFill>
              </a:rPr>
              <a:t> (bunches 35-36 = buckets 176-181)</a:t>
            </a:r>
          </a:p>
        </p:txBody>
      </p:sp>
      <p:sp>
        <p:nvSpPr>
          <p:cNvPr id="15" name="Text Box 22"/>
          <p:cNvSpPr txBox="1">
            <a:spLocks noChangeArrowheads="1"/>
          </p:cNvSpPr>
          <p:nvPr/>
        </p:nvSpPr>
        <p:spPr bwMode="auto">
          <a:xfrm>
            <a:off x="8832210" y="6278025"/>
            <a:ext cx="168507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a:r>
              <a:rPr lang="en-US">
                <a:solidFill>
                  <a:schemeClr val="bg1"/>
                </a:solidFill>
              </a:rPr>
              <a:t>SPS – 26 GeV</a:t>
            </a:r>
          </a:p>
        </p:txBody>
      </p:sp>
      <p:sp>
        <p:nvSpPr>
          <p:cNvPr id="22" name="Text Box 29">
            <a:extLst>
              <a:ext uri="{FF2B5EF4-FFF2-40B4-BE49-F238E27FC236}">
                <a16:creationId xmlns:a16="http://schemas.microsoft.com/office/drawing/2014/main" id="{F3EE918F-0450-2040-BA0F-B1FAD3EF0CFF}"/>
              </a:ext>
            </a:extLst>
          </p:cNvPr>
          <p:cNvSpPr txBox="1">
            <a:spLocks noChangeArrowheads="1"/>
          </p:cNvSpPr>
          <p:nvPr/>
        </p:nvSpPr>
        <p:spPr bwMode="auto">
          <a:xfrm>
            <a:off x="9874583" y="914400"/>
            <a:ext cx="106292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chemeClr val="bg1"/>
                </a:solidFill>
              </a:rPr>
              <a:t>Turn 1</a:t>
            </a:r>
          </a:p>
        </p:txBody>
      </p:sp>
      <p:sp>
        <p:nvSpPr>
          <p:cNvPr id="23" name="Slide Number Placeholder 17">
            <a:extLst>
              <a:ext uri="{FF2B5EF4-FFF2-40B4-BE49-F238E27FC236}">
                <a16:creationId xmlns:a16="http://schemas.microsoft.com/office/drawing/2014/main" id="{C9DB347A-29BD-B343-AB02-254E1987E215}"/>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24</a:t>
            </a:fld>
            <a:endParaRPr lang="en-US" altLang="x-none" dirty="0"/>
          </a:p>
        </p:txBody>
      </p:sp>
    </p:spTree>
    <p:extLst>
      <p:ext uri="{BB962C8B-B14F-4D97-AF65-F5344CB8AC3E}">
        <p14:creationId xmlns:p14="http://schemas.microsoft.com/office/powerpoint/2010/main" val="3463873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5E99A13-4C0B-F043-8BDA-17C12E59FECB}"/>
              </a:ext>
            </a:extLst>
          </p:cNvPr>
          <p:cNvSpPr/>
          <p:nvPr/>
        </p:nvSpPr>
        <p:spPr>
          <a:xfrm>
            <a:off x="-9664" y="778293"/>
            <a:ext cx="12198489" cy="6079707"/>
          </a:xfrm>
          <a:prstGeom prst="rect">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16">
            <a:extLst>
              <a:ext uri="{FF2B5EF4-FFF2-40B4-BE49-F238E27FC236}">
                <a16:creationId xmlns:a16="http://schemas.microsoft.com/office/drawing/2014/main" id="{3DC5C7D1-8292-144B-897A-3F33F854CBD5}"/>
              </a:ext>
            </a:extLst>
          </p:cNvPr>
          <p:cNvSpPr>
            <a:spLocks noChangeArrowheads="1"/>
          </p:cNvSpPr>
          <p:nvPr/>
        </p:nvSpPr>
        <p:spPr bwMode="auto">
          <a:xfrm>
            <a:off x="-9664" y="0"/>
            <a:ext cx="12198489" cy="778293"/>
          </a:xfrm>
          <a:prstGeom prst="rect">
            <a:avLst/>
          </a:prstGeom>
          <a:solidFill>
            <a:srgbClr val="1F497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9pPr>
          </a:lstStyle>
          <a:p>
            <a:pPr algn="ctr">
              <a:buClrTx/>
              <a:buFontTx/>
              <a:buNone/>
            </a:pPr>
            <a:endParaRPr lang="en-US" altLang="x-none">
              <a:solidFill>
                <a:srgbClr val="FFFFFF"/>
              </a:solidFill>
              <a:latin typeface="Arial" charset="0"/>
            </a:endParaRPr>
          </a:p>
          <a:p>
            <a:pPr algn="ctr">
              <a:buClrTx/>
              <a:buFontTx/>
              <a:buNone/>
            </a:pPr>
            <a:endParaRPr lang="en-US" altLang="x-none">
              <a:solidFill>
                <a:srgbClr val="FFFFFF"/>
              </a:solidFill>
              <a:latin typeface="Arial" charset="0"/>
            </a:endParaRPr>
          </a:p>
        </p:txBody>
      </p:sp>
      <p:sp>
        <p:nvSpPr>
          <p:cNvPr id="18" name="Rectangle 2">
            <a:extLst>
              <a:ext uri="{FF2B5EF4-FFF2-40B4-BE49-F238E27FC236}">
                <a16:creationId xmlns:a16="http://schemas.microsoft.com/office/drawing/2014/main" id="{B9A5C187-5098-F047-8BD4-CFFE7D060D2A}"/>
              </a:ext>
            </a:extLst>
          </p:cNvPr>
          <p:cNvSpPr>
            <a:spLocks noGrp="1" noChangeArrowheads="1"/>
          </p:cNvSpPr>
          <p:nvPr>
            <p:ph type="title"/>
          </p:nvPr>
        </p:nvSpPr>
        <p:spPr>
          <a:xfrm>
            <a:off x="0" y="0"/>
            <a:ext cx="12188825" cy="838200"/>
          </a:xfrm>
        </p:spPr>
        <p:txBody>
          <a:bodyPr/>
          <a:lstStyle/>
          <a:p>
            <a:pPr algn="l"/>
            <a:r>
              <a:rPr lang="en-US" b="0" dirty="0">
                <a:solidFill>
                  <a:schemeClr val="bg1"/>
                </a:solidFill>
                <a:latin typeface="Calibri"/>
                <a:cs typeface="Calibri"/>
              </a:rPr>
              <a:t>This enabled fully self-consistent simulation of e-cloud effects </a:t>
            </a:r>
            <a:br>
              <a:rPr lang="en-US" b="0" dirty="0">
                <a:solidFill>
                  <a:schemeClr val="bg1"/>
                </a:solidFill>
                <a:latin typeface="Calibri"/>
                <a:cs typeface="Calibri"/>
              </a:rPr>
            </a:br>
            <a:r>
              <a:rPr lang="en-US" sz="2000" b="0" dirty="0">
                <a:solidFill>
                  <a:schemeClr val="bg1"/>
                </a:solidFill>
                <a:latin typeface="Calibri"/>
                <a:cs typeface="Calibri"/>
              </a:rPr>
              <a:t>(build-up </a:t>
            </a:r>
            <a:r>
              <a:rPr lang="en-US" sz="2000" b="0" u="sng" dirty="0">
                <a:solidFill>
                  <a:schemeClr val="bg1"/>
                </a:solidFill>
                <a:latin typeface="Calibri"/>
                <a:cs typeface="Calibri"/>
              </a:rPr>
              <a:t>&amp;</a:t>
            </a:r>
            <a:r>
              <a:rPr lang="en-US" sz="2000" b="0" dirty="0">
                <a:solidFill>
                  <a:schemeClr val="bg1"/>
                </a:solidFill>
                <a:latin typeface="Calibri"/>
                <a:cs typeface="Calibri"/>
              </a:rPr>
              <a:t> beam dynamics)</a:t>
            </a:r>
          </a:p>
        </p:txBody>
      </p:sp>
      <p:sp>
        <p:nvSpPr>
          <p:cNvPr id="296962" name="Rectangle 2"/>
          <p:cNvSpPr>
            <a:spLocks noChangeArrowheads="1"/>
          </p:cNvSpPr>
          <p:nvPr/>
        </p:nvSpPr>
        <p:spPr bwMode="auto">
          <a:xfrm>
            <a:off x="1617663" y="838201"/>
            <a:ext cx="8875713" cy="5788025"/>
          </a:xfrm>
          <a:prstGeom prst="rect">
            <a:avLst/>
          </a:prstGeom>
          <a:solidFill>
            <a:schemeClr val="tx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96972" name="Picture 12" descr="elec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887" y="849314"/>
            <a:ext cx="7924800" cy="5705475"/>
          </a:xfrm>
          <a:prstGeom prst="rect">
            <a:avLst/>
          </a:prstGeom>
          <a:noFill/>
          <a:extLst>
            <a:ext uri="{909E8E84-426E-40dd-AFC4-6F175D3DCCD1}">
              <a14:hiddenFill xmlns:a14="http://schemas.microsoft.com/office/drawing/2010/main" xmlns="">
                <a:solidFill>
                  <a:srgbClr val="FFFFFF"/>
                </a:solidFill>
              </a14:hiddenFill>
            </a:ext>
          </a:extLst>
        </p:spPr>
      </p:pic>
      <p:sp>
        <p:nvSpPr>
          <p:cNvPr id="296967" name="Freeform 7"/>
          <p:cNvSpPr>
            <a:spLocks/>
          </p:cNvSpPr>
          <p:nvPr/>
        </p:nvSpPr>
        <p:spPr bwMode="auto">
          <a:xfrm>
            <a:off x="1738313" y="858838"/>
            <a:ext cx="6861175" cy="1655762"/>
          </a:xfrm>
          <a:custGeom>
            <a:avLst/>
            <a:gdLst>
              <a:gd name="T0" fmla="*/ 9 w 4322"/>
              <a:gd name="T1" fmla="*/ 1021 h 1037"/>
              <a:gd name="T2" fmla="*/ 4322 w 4322"/>
              <a:gd name="T3" fmla="*/ 0 h 1037"/>
              <a:gd name="T4" fmla="*/ 4322 w 4322"/>
              <a:gd name="T5" fmla="*/ 70 h 1037"/>
              <a:gd name="T6" fmla="*/ 0 w 4322"/>
              <a:gd name="T7" fmla="*/ 1037 h 1037"/>
              <a:gd name="T8" fmla="*/ 0 w 4322"/>
              <a:gd name="T9" fmla="*/ 1018 h 1037"/>
              <a:gd name="T10" fmla="*/ 9 w 4322"/>
              <a:gd name="T11" fmla="*/ 1021 h 1037"/>
            </a:gdLst>
            <a:ahLst/>
            <a:cxnLst>
              <a:cxn ang="0">
                <a:pos x="T0" y="T1"/>
              </a:cxn>
              <a:cxn ang="0">
                <a:pos x="T2" y="T3"/>
              </a:cxn>
              <a:cxn ang="0">
                <a:pos x="T4" y="T5"/>
              </a:cxn>
              <a:cxn ang="0">
                <a:pos x="T6" y="T7"/>
              </a:cxn>
              <a:cxn ang="0">
                <a:pos x="T8" y="T9"/>
              </a:cxn>
              <a:cxn ang="0">
                <a:pos x="T10" y="T11"/>
              </a:cxn>
            </a:cxnLst>
            <a:rect l="0" t="0" r="r" b="b"/>
            <a:pathLst>
              <a:path w="4322" h="1037">
                <a:moveTo>
                  <a:pt x="9" y="1021"/>
                </a:moveTo>
                <a:lnTo>
                  <a:pt x="4322" y="0"/>
                </a:lnTo>
                <a:lnTo>
                  <a:pt x="4322" y="70"/>
                </a:lnTo>
                <a:lnTo>
                  <a:pt x="0" y="1037"/>
                </a:lnTo>
                <a:lnTo>
                  <a:pt x="0" y="1018"/>
                </a:lnTo>
                <a:lnTo>
                  <a:pt x="9" y="1021"/>
                </a:lnTo>
                <a:close/>
              </a:path>
            </a:pathLst>
          </a:custGeom>
          <a:solidFill>
            <a:schemeClr val="bg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6968" name="Freeform 8"/>
          <p:cNvSpPr>
            <a:spLocks/>
          </p:cNvSpPr>
          <p:nvPr/>
        </p:nvSpPr>
        <p:spPr bwMode="auto">
          <a:xfrm flipV="1">
            <a:off x="1739900" y="4700588"/>
            <a:ext cx="6811962" cy="1897062"/>
          </a:xfrm>
          <a:custGeom>
            <a:avLst/>
            <a:gdLst>
              <a:gd name="T0" fmla="*/ 9 w 4322"/>
              <a:gd name="T1" fmla="*/ 1021 h 1037"/>
              <a:gd name="T2" fmla="*/ 4322 w 4322"/>
              <a:gd name="T3" fmla="*/ 0 h 1037"/>
              <a:gd name="T4" fmla="*/ 4322 w 4322"/>
              <a:gd name="T5" fmla="*/ 70 h 1037"/>
              <a:gd name="T6" fmla="*/ 0 w 4322"/>
              <a:gd name="T7" fmla="*/ 1037 h 1037"/>
              <a:gd name="T8" fmla="*/ 0 w 4322"/>
              <a:gd name="T9" fmla="*/ 1018 h 1037"/>
              <a:gd name="T10" fmla="*/ 9 w 4322"/>
              <a:gd name="T11" fmla="*/ 1021 h 1037"/>
            </a:gdLst>
            <a:ahLst/>
            <a:cxnLst>
              <a:cxn ang="0">
                <a:pos x="T0" y="T1"/>
              </a:cxn>
              <a:cxn ang="0">
                <a:pos x="T2" y="T3"/>
              </a:cxn>
              <a:cxn ang="0">
                <a:pos x="T4" y="T5"/>
              </a:cxn>
              <a:cxn ang="0">
                <a:pos x="T6" y="T7"/>
              </a:cxn>
              <a:cxn ang="0">
                <a:pos x="T8" y="T9"/>
              </a:cxn>
              <a:cxn ang="0">
                <a:pos x="T10" y="T11"/>
              </a:cxn>
            </a:cxnLst>
            <a:rect l="0" t="0" r="r" b="b"/>
            <a:pathLst>
              <a:path w="4322" h="1037">
                <a:moveTo>
                  <a:pt x="9" y="1021"/>
                </a:moveTo>
                <a:lnTo>
                  <a:pt x="4322" y="0"/>
                </a:lnTo>
                <a:lnTo>
                  <a:pt x="4322" y="70"/>
                </a:lnTo>
                <a:lnTo>
                  <a:pt x="0" y="1037"/>
                </a:lnTo>
                <a:lnTo>
                  <a:pt x="0" y="1018"/>
                </a:lnTo>
                <a:lnTo>
                  <a:pt x="9" y="1021"/>
                </a:lnTo>
                <a:close/>
              </a:path>
            </a:pathLst>
          </a:custGeom>
          <a:solidFill>
            <a:schemeClr val="bg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6970" name="Text Box 10"/>
          <p:cNvSpPr txBox="1">
            <a:spLocks noChangeArrowheads="1"/>
          </p:cNvSpPr>
          <p:nvPr/>
        </p:nvSpPr>
        <p:spPr bwMode="auto">
          <a:xfrm rot="-860115">
            <a:off x="6835776" y="908050"/>
            <a:ext cx="10826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solidFill>
                  <a:schemeClr val="folHlink"/>
                </a:solidFill>
              </a:rPr>
              <a:t>chamber wall</a:t>
            </a:r>
          </a:p>
        </p:txBody>
      </p:sp>
      <p:sp>
        <p:nvSpPr>
          <p:cNvPr id="296971" name="AutoShape 11"/>
          <p:cNvSpPr>
            <a:spLocks noChangeArrowheads="1"/>
          </p:cNvSpPr>
          <p:nvPr/>
        </p:nvSpPr>
        <p:spPr bwMode="auto">
          <a:xfrm rot="-10114">
            <a:off x="8758238" y="3627439"/>
            <a:ext cx="568325" cy="192087"/>
          </a:xfrm>
          <a:prstGeom prst="rightArrow">
            <a:avLst>
              <a:gd name="adj1" fmla="val 50000"/>
              <a:gd name="adj2" fmla="val 73967"/>
            </a:avLst>
          </a:prstGeom>
          <a:solidFill>
            <a:srgbClr val="48C2DE"/>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296966" name="Rectangle 6"/>
          <p:cNvSpPr>
            <a:spLocks noChangeArrowheads="1"/>
          </p:cNvSpPr>
          <p:nvPr/>
        </p:nvSpPr>
        <p:spPr bwMode="auto">
          <a:xfrm>
            <a:off x="1601788" y="6205538"/>
            <a:ext cx="7085013" cy="501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ctr"/>
          <a:lstStyle/>
          <a:p>
            <a:pPr algn="l"/>
            <a:r>
              <a:rPr lang="en-US" sz="1600">
                <a:solidFill>
                  <a:schemeClr val="bg1"/>
                </a:solidFill>
              </a:rPr>
              <a:t>Electron density (x10</a:t>
            </a:r>
            <a:r>
              <a:rPr lang="en-US" sz="1600" baseline="30000">
                <a:solidFill>
                  <a:schemeClr val="bg1"/>
                </a:solidFill>
              </a:rPr>
              <a:t>12</a:t>
            </a:r>
            <a:r>
              <a:rPr lang="en-US" sz="1600">
                <a:solidFill>
                  <a:schemeClr val="bg1"/>
                </a:solidFill>
              </a:rPr>
              <a:t>m</a:t>
            </a:r>
            <a:r>
              <a:rPr lang="en-US" sz="1600" baseline="30000">
                <a:solidFill>
                  <a:schemeClr val="bg1"/>
                </a:solidFill>
              </a:rPr>
              <a:t>-3</a:t>
            </a:r>
            <a:r>
              <a:rPr lang="en-US" sz="1600">
                <a:solidFill>
                  <a:schemeClr val="bg1"/>
                </a:solidFill>
              </a:rPr>
              <a:t>) at turn</a:t>
            </a:r>
            <a:r>
              <a:rPr lang="en-US" sz="1600">
                <a:solidFill>
                  <a:srgbClr val="FF0000"/>
                </a:solidFill>
              </a:rPr>
              <a:t> 500</a:t>
            </a:r>
            <a:r>
              <a:rPr lang="en-US" sz="1600">
                <a:solidFill>
                  <a:schemeClr val="bg1"/>
                </a:solidFill>
              </a:rPr>
              <a:t> (bunches 35-36 = buckets 176-181)</a:t>
            </a:r>
          </a:p>
        </p:txBody>
      </p:sp>
      <p:sp>
        <p:nvSpPr>
          <p:cNvPr id="296974" name="Text Box 14"/>
          <p:cNvSpPr txBox="1">
            <a:spLocks noChangeArrowheads="1"/>
          </p:cNvSpPr>
          <p:nvPr/>
        </p:nvSpPr>
        <p:spPr bwMode="auto">
          <a:xfrm>
            <a:off x="1860550" y="914400"/>
            <a:ext cx="100540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bg1"/>
                </a:solidFill>
              </a:rPr>
              <a:t>3D view</a:t>
            </a:r>
          </a:p>
        </p:txBody>
      </p:sp>
      <p:sp>
        <p:nvSpPr>
          <p:cNvPr id="296975" name="Rectangle 15"/>
          <p:cNvSpPr>
            <a:spLocks noChangeArrowheads="1"/>
          </p:cNvSpPr>
          <p:nvPr/>
        </p:nvSpPr>
        <p:spPr bwMode="auto">
          <a:xfrm>
            <a:off x="2619375" y="1322389"/>
            <a:ext cx="582612" cy="452437"/>
          </a:xfrm>
          <a:prstGeom prst="rect">
            <a:avLst/>
          </a:prstGeom>
          <a:noFill/>
          <a:ln w="12700">
            <a:solidFill>
              <a:schemeClr val="bg1"/>
            </a:solidFill>
            <a:miter lim="800000"/>
            <a:headEnd/>
            <a:tailEnd/>
          </a:ln>
          <a:effectLst/>
          <a:scene3d>
            <a:camera prst="legacyPerspectiveLeft">
              <a:rot lat="21299999" lon="0" rev="0"/>
            </a:camera>
            <a:lightRig rig="legacyFlat2" dir="b"/>
          </a:scene3d>
          <a:sp3d extrusionH="12673000" prstMaterial="legacyWireframe">
            <a:bevelT w="13500" h="13500" prst="angle"/>
            <a:bevelB w="13500" h="13500" prst="angle"/>
            <a:extrusionClr>
              <a:schemeClr val="bg1"/>
            </a:extrusionClr>
          </a:sp3d>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13" name="Text Box 22"/>
          <p:cNvSpPr txBox="1">
            <a:spLocks noChangeArrowheads="1"/>
          </p:cNvSpPr>
          <p:nvPr/>
        </p:nvSpPr>
        <p:spPr bwMode="auto">
          <a:xfrm>
            <a:off x="8832210" y="6278025"/>
            <a:ext cx="168507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a:r>
              <a:rPr lang="en-US">
                <a:solidFill>
                  <a:schemeClr val="bg1"/>
                </a:solidFill>
              </a:rPr>
              <a:t>SPS – 26 GeV</a:t>
            </a:r>
          </a:p>
        </p:txBody>
      </p:sp>
      <p:sp>
        <p:nvSpPr>
          <p:cNvPr id="19" name="Text Box 29">
            <a:extLst>
              <a:ext uri="{FF2B5EF4-FFF2-40B4-BE49-F238E27FC236}">
                <a16:creationId xmlns:a16="http://schemas.microsoft.com/office/drawing/2014/main" id="{EB3DECC5-9F81-7146-9DB4-97777A302DC5}"/>
              </a:ext>
            </a:extLst>
          </p:cNvPr>
          <p:cNvSpPr txBox="1">
            <a:spLocks noChangeArrowheads="1"/>
          </p:cNvSpPr>
          <p:nvPr/>
        </p:nvSpPr>
        <p:spPr bwMode="auto">
          <a:xfrm>
            <a:off x="9874583" y="914400"/>
            <a:ext cx="140596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chemeClr val="bg1"/>
                </a:solidFill>
              </a:rPr>
              <a:t>Turn 500</a:t>
            </a:r>
          </a:p>
        </p:txBody>
      </p:sp>
      <p:sp>
        <p:nvSpPr>
          <p:cNvPr id="20" name="Slide Number Placeholder 17">
            <a:extLst>
              <a:ext uri="{FF2B5EF4-FFF2-40B4-BE49-F238E27FC236}">
                <a16:creationId xmlns:a16="http://schemas.microsoft.com/office/drawing/2014/main" id="{24BE3557-128B-5749-8B78-0F51ED3DA4C9}"/>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25</a:t>
            </a:fld>
            <a:endParaRPr lang="en-US" altLang="x-none" dirty="0"/>
          </a:p>
        </p:txBody>
      </p:sp>
    </p:spTree>
    <p:extLst>
      <p:ext uri="{BB962C8B-B14F-4D97-AF65-F5344CB8AC3E}">
        <p14:creationId xmlns:p14="http://schemas.microsoft.com/office/powerpoint/2010/main" val="4103562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049EFAA-7B47-194F-B64B-678628AB3F97}"/>
              </a:ext>
            </a:extLst>
          </p:cNvPr>
          <p:cNvSpPr/>
          <p:nvPr/>
        </p:nvSpPr>
        <p:spPr>
          <a:xfrm>
            <a:off x="-9664" y="778293"/>
            <a:ext cx="12198489" cy="6079707"/>
          </a:xfrm>
          <a:prstGeom prst="rect">
            <a:avLst/>
          </a:prstGeom>
          <a:solidFill>
            <a:schemeClr val="tx1"/>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16">
            <a:extLst>
              <a:ext uri="{FF2B5EF4-FFF2-40B4-BE49-F238E27FC236}">
                <a16:creationId xmlns:a16="http://schemas.microsoft.com/office/drawing/2014/main" id="{0970CA84-0923-A24D-A4CC-FC3C96918CDB}"/>
              </a:ext>
            </a:extLst>
          </p:cNvPr>
          <p:cNvSpPr>
            <a:spLocks noChangeArrowheads="1"/>
          </p:cNvSpPr>
          <p:nvPr/>
        </p:nvSpPr>
        <p:spPr bwMode="auto">
          <a:xfrm>
            <a:off x="-9664" y="0"/>
            <a:ext cx="12198489" cy="778293"/>
          </a:xfrm>
          <a:prstGeom prst="rect">
            <a:avLst/>
          </a:prstGeom>
          <a:solidFill>
            <a:srgbClr val="1F497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9pPr>
          </a:lstStyle>
          <a:p>
            <a:pPr algn="ctr">
              <a:buClrTx/>
              <a:buFontTx/>
              <a:buNone/>
            </a:pPr>
            <a:endParaRPr lang="en-US" altLang="x-none">
              <a:solidFill>
                <a:srgbClr val="FFFFFF"/>
              </a:solidFill>
              <a:latin typeface="Arial" charset="0"/>
            </a:endParaRPr>
          </a:p>
          <a:p>
            <a:pPr algn="ctr">
              <a:buClrTx/>
              <a:buFontTx/>
              <a:buNone/>
            </a:pPr>
            <a:endParaRPr lang="en-US" altLang="x-none">
              <a:solidFill>
                <a:srgbClr val="FFFFFF"/>
              </a:solidFill>
              <a:latin typeface="Arial" charset="0"/>
            </a:endParaRPr>
          </a:p>
        </p:txBody>
      </p:sp>
      <p:sp>
        <p:nvSpPr>
          <p:cNvPr id="18" name="Rectangle 2">
            <a:extLst>
              <a:ext uri="{FF2B5EF4-FFF2-40B4-BE49-F238E27FC236}">
                <a16:creationId xmlns:a16="http://schemas.microsoft.com/office/drawing/2014/main" id="{3A2AA3EC-09FA-8A4B-BCE7-85A3D41964AC}"/>
              </a:ext>
            </a:extLst>
          </p:cNvPr>
          <p:cNvSpPr>
            <a:spLocks noGrp="1" noChangeArrowheads="1"/>
          </p:cNvSpPr>
          <p:nvPr>
            <p:ph type="title"/>
          </p:nvPr>
        </p:nvSpPr>
        <p:spPr>
          <a:xfrm>
            <a:off x="0" y="0"/>
            <a:ext cx="12188825" cy="838200"/>
          </a:xfrm>
        </p:spPr>
        <p:txBody>
          <a:bodyPr/>
          <a:lstStyle/>
          <a:p>
            <a:r>
              <a:rPr lang="en-US" b="0" dirty="0">
                <a:solidFill>
                  <a:schemeClr val="bg1"/>
                </a:solidFill>
                <a:latin typeface="Calibri"/>
                <a:cs typeface="Calibri"/>
              </a:rPr>
              <a:t>This enabled fully self-consistent simulation of e-cloud effects in SPS </a:t>
            </a:r>
            <a:br>
              <a:rPr lang="en-US" b="0" dirty="0">
                <a:solidFill>
                  <a:schemeClr val="bg1"/>
                </a:solidFill>
                <a:latin typeface="Calibri"/>
                <a:cs typeface="Calibri"/>
              </a:rPr>
            </a:br>
            <a:r>
              <a:rPr lang="en-US" sz="2000" b="0" dirty="0">
                <a:solidFill>
                  <a:schemeClr val="bg1"/>
                </a:solidFill>
                <a:latin typeface="Calibri"/>
                <a:cs typeface="Calibri"/>
              </a:rPr>
              <a:t>(build-up </a:t>
            </a:r>
            <a:r>
              <a:rPr lang="en-US" sz="2000" b="0" u="sng" dirty="0">
                <a:solidFill>
                  <a:schemeClr val="bg1"/>
                </a:solidFill>
                <a:latin typeface="Calibri"/>
                <a:cs typeface="Calibri"/>
              </a:rPr>
              <a:t>&amp;</a:t>
            </a:r>
            <a:r>
              <a:rPr lang="en-US" sz="2000" b="0" dirty="0">
                <a:solidFill>
                  <a:schemeClr val="bg1"/>
                </a:solidFill>
                <a:latin typeface="Calibri"/>
                <a:cs typeface="Calibri"/>
              </a:rPr>
              <a:t> beam dynamics)</a:t>
            </a:r>
          </a:p>
        </p:txBody>
      </p:sp>
      <p:sp>
        <p:nvSpPr>
          <p:cNvPr id="297986" name="Rectangle 2"/>
          <p:cNvSpPr>
            <a:spLocks noChangeArrowheads="1"/>
          </p:cNvSpPr>
          <p:nvPr/>
        </p:nvSpPr>
        <p:spPr bwMode="auto">
          <a:xfrm>
            <a:off x="1617663" y="838201"/>
            <a:ext cx="8875713" cy="5788025"/>
          </a:xfrm>
          <a:prstGeom prst="rect">
            <a:avLst/>
          </a:prstGeom>
          <a:solidFill>
            <a:schemeClr val="tx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97994" name="Picture 10" descr="beam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887" y="849314"/>
            <a:ext cx="7924800" cy="5705475"/>
          </a:xfrm>
          <a:prstGeom prst="rect">
            <a:avLst/>
          </a:prstGeom>
          <a:noFill/>
          <a:extLst>
            <a:ext uri="{909E8E84-426E-40dd-AFC4-6F175D3DCCD1}">
              <a14:hiddenFill xmlns:a14="http://schemas.microsoft.com/office/drawing/2010/main" xmlns="">
                <a:solidFill>
                  <a:srgbClr val="FFFFFF"/>
                </a:solidFill>
              </a14:hiddenFill>
            </a:ext>
          </a:extLst>
        </p:spPr>
      </p:pic>
      <p:sp>
        <p:nvSpPr>
          <p:cNvPr id="297989" name="Freeform 5"/>
          <p:cNvSpPr>
            <a:spLocks/>
          </p:cNvSpPr>
          <p:nvPr/>
        </p:nvSpPr>
        <p:spPr bwMode="auto">
          <a:xfrm>
            <a:off x="1738313" y="858838"/>
            <a:ext cx="6861175" cy="1655762"/>
          </a:xfrm>
          <a:custGeom>
            <a:avLst/>
            <a:gdLst>
              <a:gd name="T0" fmla="*/ 9 w 4322"/>
              <a:gd name="T1" fmla="*/ 1021 h 1037"/>
              <a:gd name="T2" fmla="*/ 4322 w 4322"/>
              <a:gd name="T3" fmla="*/ 0 h 1037"/>
              <a:gd name="T4" fmla="*/ 4322 w 4322"/>
              <a:gd name="T5" fmla="*/ 70 h 1037"/>
              <a:gd name="T6" fmla="*/ 0 w 4322"/>
              <a:gd name="T7" fmla="*/ 1037 h 1037"/>
              <a:gd name="T8" fmla="*/ 0 w 4322"/>
              <a:gd name="T9" fmla="*/ 1018 h 1037"/>
              <a:gd name="T10" fmla="*/ 9 w 4322"/>
              <a:gd name="T11" fmla="*/ 1021 h 1037"/>
            </a:gdLst>
            <a:ahLst/>
            <a:cxnLst>
              <a:cxn ang="0">
                <a:pos x="T0" y="T1"/>
              </a:cxn>
              <a:cxn ang="0">
                <a:pos x="T2" y="T3"/>
              </a:cxn>
              <a:cxn ang="0">
                <a:pos x="T4" y="T5"/>
              </a:cxn>
              <a:cxn ang="0">
                <a:pos x="T6" y="T7"/>
              </a:cxn>
              <a:cxn ang="0">
                <a:pos x="T8" y="T9"/>
              </a:cxn>
              <a:cxn ang="0">
                <a:pos x="T10" y="T11"/>
              </a:cxn>
            </a:cxnLst>
            <a:rect l="0" t="0" r="r" b="b"/>
            <a:pathLst>
              <a:path w="4322" h="1037">
                <a:moveTo>
                  <a:pt x="9" y="1021"/>
                </a:moveTo>
                <a:lnTo>
                  <a:pt x="4322" y="0"/>
                </a:lnTo>
                <a:lnTo>
                  <a:pt x="4322" y="70"/>
                </a:lnTo>
                <a:lnTo>
                  <a:pt x="0" y="1037"/>
                </a:lnTo>
                <a:lnTo>
                  <a:pt x="0" y="1018"/>
                </a:lnTo>
                <a:lnTo>
                  <a:pt x="9" y="1021"/>
                </a:lnTo>
                <a:close/>
              </a:path>
            </a:pathLst>
          </a:custGeom>
          <a:solidFill>
            <a:schemeClr val="bg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990" name="Freeform 6"/>
          <p:cNvSpPr>
            <a:spLocks/>
          </p:cNvSpPr>
          <p:nvPr/>
        </p:nvSpPr>
        <p:spPr bwMode="auto">
          <a:xfrm flipV="1">
            <a:off x="1739900" y="4700588"/>
            <a:ext cx="6811962" cy="1897062"/>
          </a:xfrm>
          <a:custGeom>
            <a:avLst/>
            <a:gdLst>
              <a:gd name="T0" fmla="*/ 9 w 4322"/>
              <a:gd name="T1" fmla="*/ 1021 h 1037"/>
              <a:gd name="T2" fmla="*/ 4322 w 4322"/>
              <a:gd name="T3" fmla="*/ 0 h 1037"/>
              <a:gd name="T4" fmla="*/ 4322 w 4322"/>
              <a:gd name="T5" fmla="*/ 70 h 1037"/>
              <a:gd name="T6" fmla="*/ 0 w 4322"/>
              <a:gd name="T7" fmla="*/ 1037 h 1037"/>
              <a:gd name="T8" fmla="*/ 0 w 4322"/>
              <a:gd name="T9" fmla="*/ 1018 h 1037"/>
              <a:gd name="T10" fmla="*/ 9 w 4322"/>
              <a:gd name="T11" fmla="*/ 1021 h 1037"/>
            </a:gdLst>
            <a:ahLst/>
            <a:cxnLst>
              <a:cxn ang="0">
                <a:pos x="T0" y="T1"/>
              </a:cxn>
              <a:cxn ang="0">
                <a:pos x="T2" y="T3"/>
              </a:cxn>
              <a:cxn ang="0">
                <a:pos x="T4" y="T5"/>
              </a:cxn>
              <a:cxn ang="0">
                <a:pos x="T6" y="T7"/>
              </a:cxn>
              <a:cxn ang="0">
                <a:pos x="T8" y="T9"/>
              </a:cxn>
              <a:cxn ang="0">
                <a:pos x="T10" y="T11"/>
              </a:cxn>
            </a:cxnLst>
            <a:rect l="0" t="0" r="r" b="b"/>
            <a:pathLst>
              <a:path w="4322" h="1037">
                <a:moveTo>
                  <a:pt x="9" y="1021"/>
                </a:moveTo>
                <a:lnTo>
                  <a:pt x="4322" y="0"/>
                </a:lnTo>
                <a:lnTo>
                  <a:pt x="4322" y="70"/>
                </a:lnTo>
                <a:lnTo>
                  <a:pt x="0" y="1037"/>
                </a:lnTo>
                <a:lnTo>
                  <a:pt x="0" y="1018"/>
                </a:lnTo>
                <a:lnTo>
                  <a:pt x="9" y="1021"/>
                </a:lnTo>
                <a:close/>
              </a:path>
            </a:pathLst>
          </a:custGeom>
          <a:solidFill>
            <a:schemeClr val="bg2"/>
          </a:solidFill>
          <a:ln w="12700">
            <a:solidFill>
              <a:schemeClr val="fo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991" name="Text Box 7"/>
          <p:cNvSpPr txBox="1">
            <a:spLocks noChangeArrowheads="1"/>
          </p:cNvSpPr>
          <p:nvPr/>
        </p:nvSpPr>
        <p:spPr bwMode="auto">
          <a:xfrm rot="-860115">
            <a:off x="6832601" y="908050"/>
            <a:ext cx="10826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solidFill>
                  <a:schemeClr val="folHlink"/>
                </a:solidFill>
              </a:rPr>
              <a:t>chamber wall</a:t>
            </a:r>
          </a:p>
        </p:txBody>
      </p:sp>
      <p:sp>
        <p:nvSpPr>
          <p:cNvPr id="297992" name="AutoShape 8"/>
          <p:cNvSpPr>
            <a:spLocks noChangeArrowheads="1"/>
          </p:cNvSpPr>
          <p:nvPr/>
        </p:nvSpPr>
        <p:spPr bwMode="auto">
          <a:xfrm rot="-10114">
            <a:off x="8758238" y="3627439"/>
            <a:ext cx="568325" cy="192087"/>
          </a:xfrm>
          <a:prstGeom prst="rightArrow">
            <a:avLst>
              <a:gd name="adj1" fmla="val 50000"/>
              <a:gd name="adj2" fmla="val 73967"/>
            </a:avLst>
          </a:prstGeom>
          <a:solidFill>
            <a:srgbClr val="48C2DE"/>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p>
        </p:txBody>
      </p:sp>
      <p:sp>
        <p:nvSpPr>
          <p:cNvPr id="297993" name="Rectangle 9"/>
          <p:cNvSpPr>
            <a:spLocks noChangeArrowheads="1"/>
          </p:cNvSpPr>
          <p:nvPr/>
        </p:nvSpPr>
        <p:spPr bwMode="auto">
          <a:xfrm>
            <a:off x="1601788" y="6205538"/>
            <a:ext cx="6886575" cy="501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ctr"/>
          <a:lstStyle/>
          <a:p>
            <a:pPr algn="l"/>
            <a:r>
              <a:rPr lang="en-US" sz="1600">
                <a:solidFill>
                  <a:schemeClr val="bg1"/>
                </a:solidFill>
              </a:rPr>
              <a:t>Beam density (x10</a:t>
            </a:r>
            <a:r>
              <a:rPr lang="en-US" sz="1600" baseline="30000">
                <a:solidFill>
                  <a:schemeClr val="bg1"/>
                </a:solidFill>
              </a:rPr>
              <a:t>15</a:t>
            </a:r>
            <a:r>
              <a:rPr lang="en-US" sz="1600">
                <a:solidFill>
                  <a:schemeClr val="bg1"/>
                </a:solidFill>
              </a:rPr>
              <a:t>m</a:t>
            </a:r>
            <a:r>
              <a:rPr lang="en-US" sz="1600" baseline="30000">
                <a:solidFill>
                  <a:schemeClr val="bg1"/>
                </a:solidFill>
              </a:rPr>
              <a:t>-3</a:t>
            </a:r>
            <a:r>
              <a:rPr lang="en-US" sz="1600">
                <a:solidFill>
                  <a:schemeClr val="bg1"/>
                </a:solidFill>
              </a:rPr>
              <a:t>) at turn </a:t>
            </a:r>
            <a:r>
              <a:rPr lang="en-US" sz="1600">
                <a:solidFill>
                  <a:srgbClr val="FF0000"/>
                </a:solidFill>
              </a:rPr>
              <a:t>500</a:t>
            </a:r>
            <a:r>
              <a:rPr lang="en-US" sz="1600">
                <a:solidFill>
                  <a:schemeClr val="bg1"/>
                </a:solidFill>
              </a:rPr>
              <a:t> (bunches 35-36 = buckets 176-181)</a:t>
            </a:r>
          </a:p>
        </p:txBody>
      </p:sp>
      <p:sp>
        <p:nvSpPr>
          <p:cNvPr id="297995" name="Text Box 11"/>
          <p:cNvSpPr txBox="1">
            <a:spLocks noChangeArrowheads="1"/>
          </p:cNvSpPr>
          <p:nvPr/>
        </p:nvSpPr>
        <p:spPr bwMode="auto">
          <a:xfrm>
            <a:off x="1858963" y="914400"/>
            <a:ext cx="100540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bg1"/>
                </a:solidFill>
              </a:rPr>
              <a:t>3D view</a:t>
            </a:r>
          </a:p>
        </p:txBody>
      </p:sp>
      <p:sp>
        <p:nvSpPr>
          <p:cNvPr id="297996" name="Rectangle 12"/>
          <p:cNvSpPr>
            <a:spLocks noChangeArrowheads="1"/>
          </p:cNvSpPr>
          <p:nvPr/>
        </p:nvSpPr>
        <p:spPr bwMode="auto">
          <a:xfrm>
            <a:off x="2619375" y="1322389"/>
            <a:ext cx="582612" cy="452437"/>
          </a:xfrm>
          <a:prstGeom prst="rect">
            <a:avLst/>
          </a:prstGeom>
          <a:noFill/>
          <a:ln w="12700">
            <a:solidFill>
              <a:schemeClr val="bg1"/>
            </a:solidFill>
            <a:miter lim="800000"/>
            <a:headEnd/>
            <a:tailEnd/>
          </a:ln>
          <a:effectLst/>
          <a:scene3d>
            <a:camera prst="legacyPerspectiveLeft">
              <a:rot lat="21299999" lon="0" rev="0"/>
            </a:camera>
            <a:lightRig rig="legacyFlat2" dir="b"/>
          </a:scene3d>
          <a:sp3d extrusionH="12673000" prstMaterial="legacyWireframe">
            <a:bevelT w="13500" h="13500" prst="angle"/>
            <a:bevelB w="13500" h="13500" prst="angle"/>
            <a:extrusionClr>
              <a:schemeClr val="bg1"/>
            </a:extrusionClr>
          </a:sp3d>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13" name="Text Box 22"/>
          <p:cNvSpPr txBox="1">
            <a:spLocks noChangeArrowheads="1"/>
          </p:cNvSpPr>
          <p:nvPr/>
        </p:nvSpPr>
        <p:spPr bwMode="auto">
          <a:xfrm>
            <a:off x="8832210" y="6278025"/>
            <a:ext cx="168507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a:r>
              <a:rPr lang="en-US">
                <a:solidFill>
                  <a:schemeClr val="bg1"/>
                </a:solidFill>
              </a:rPr>
              <a:t>SPS – 26 GeV</a:t>
            </a:r>
          </a:p>
        </p:txBody>
      </p:sp>
      <p:sp>
        <p:nvSpPr>
          <p:cNvPr id="19" name="Text Box 29">
            <a:extLst>
              <a:ext uri="{FF2B5EF4-FFF2-40B4-BE49-F238E27FC236}">
                <a16:creationId xmlns:a16="http://schemas.microsoft.com/office/drawing/2014/main" id="{FA4D8065-BC47-BF43-9F09-0D149954E22A}"/>
              </a:ext>
            </a:extLst>
          </p:cNvPr>
          <p:cNvSpPr txBox="1">
            <a:spLocks noChangeArrowheads="1"/>
          </p:cNvSpPr>
          <p:nvPr/>
        </p:nvSpPr>
        <p:spPr bwMode="auto">
          <a:xfrm>
            <a:off x="6591647" y="2514600"/>
            <a:ext cx="148630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chemeClr val="bg1"/>
                </a:solidFill>
              </a:rPr>
              <a:t>Bunch 35</a:t>
            </a:r>
          </a:p>
        </p:txBody>
      </p:sp>
      <p:sp>
        <p:nvSpPr>
          <p:cNvPr id="20" name="Text Box 29">
            <a:extLst>
              <a:ext uri="{FF2B5EF4-FFF2-40B4-BE49-F238E27FC236}">
                <a16:creationId xmlns:a16="http://schemas.microsoft.com/office/drawing/2014/main" id="{44FCF884-9E20-B74D-869C-8A084EAAA0E0}"/>
              </a:ext>
            </a:extLst>
          </p:cNvPr>
          <p:cNvSpPr txBox="1">
            <a:spLocks noChangeArrowheads="1"/>
          </p:cNvSpPr>
          <p:nvPr/>
        </p:nvSpPr>
        <p:spPr bwMode="auto">
          <a:xfrm>
            <a:off x="1424377" y="2793355"/>
            <a:ext cx="148630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chemeClr val="bg1"/>
                </a:solidFill>
              </a:rPr>
              <a:t>Bunch 36</a:t>
            </a:r>
          </a:p>
        </p:txBody>
      </p:sp>
      <p:sp>
        <p:nvSpPr>
          <p:cNvPr id="21" name="Text Box 29">
            <a:extLst>
              <a:ext uri="{FF2B5EF4-FFF2-40B4-BE49-F238E27FC236}">
                <a16:creationId xmlns:a16="http://schemas.microsoft.com/office/drawing/2014/main" id="{50FD49A2-FAA2-B349-BA7D-9D057B009473}"/>
              </a:ext>
            </a:extLst>
          </p:cNvPr>
          <p:cNvSpPr txBox="1">
            <a:spLocks noChangeArrowheads="1"/>
          </p:cNvSpPr>
          <p:nvPr/>
        </p:nvSpPr>
        <p:spPr bwMode="auto">
          <a:xfrm>
            <a:off x="9874583" y="914400"/>
            <a:ext cx="140596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chemeClr val="bg1"/>
                </a:solidFill>
              </a:rPr>
              <a:t>Turn 500</a:t>
            </a:r>
          </a:p>
        </p:txBody>
      </p:sp>
      <p:sp>
        <p:nvSpPr>
          <p:cNvPr id="22" name="Slide Number Placeholder 17">
            <a:extLst>
              <a:ext uri="{FF2B5EF4-FFF2-40B4-BE49-F238E27FC236}">
                <a16:creationId xmlns:a16="http://schemas.microsoft.com/office/drawing/2014/main" id="{BD683702-BF4A-5E46-B8BC-6959C766695E}"/>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26</a:t>
            </a:fld>
            <a:endParaRPr lang="en-US" altLang="x-none" dirty="0"/>
          </a:p>
        </p:txBody>
      </p:sp>
    </p:spTree>
    <p:extLst>
      <p:ext uri="{BB962C8B-B14F-4D97-AF65-F5344CB8AC3E}">
        <p14:creationId xmlns:p14="http://schemas.microsoft.com/office/powerpoint/2010/main" val="1555262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CFACC1-21D0-0040-89C6-281AEEE02765}"/>
              </a:ext>
            </a:extLst>
          </p:cNvPr>
          <p:cNvSpPr>
            <a:spLocks noGrp="1"/>
          </p:cNvSpPr>
          <p:nvPr>
            <p:ph type="sldNum" idx="4"/>
          </p:nvPr>
        </p:nvSpPr>
        <p:spPr/>
        <p:txBody>
          <a:bodyPr/>
          <a:lstStyle/>
          <a:p>
            <a:fld id="{929A8685-9CBD-5D48-90F4-6955DC9A7A72}" type="slidenum">
              <a:rPr lang="en-US" altLang="x-none" smtClean="0"/>
              <a:pPr/>
              <a:t>27</a:t>
            </a:fld>
            <a:endParaRPr lang="en-US" altLang="x-none"/>
          </a:p>
        </p:txBody>
      </p:sp>
      <p:pic>
        <p:nvPicPr>
          <p:cNvPr id="6" name="movie_0_subtitiles">
            <a:hlinkClick r:id="" action="ppaction://media"/>
            <a:extLst>
              <a:ext uri="{FF2B5EF4-FFF2-40B4-BE49-F238E27FC236}">
                <a16:creationId xmlns:a16="http://schemas.microsoft.com/office/drawing/2014/main" id="{7A5D14C5-4155-5044-899E-FFADDCB86B3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868681"/>
            <a:ext cx="4064000" cy="4064000"/>
          </a:xfrm>
          <a:prstGeom prst="rect">
            <a:avLst/>
          </a:prstGeom>
        </p:spPr>
      </p:pic>
      <p:pic>
        <p:nvPicPr>
          <p:cNvPr id="7" name="movie_400_subtitiles">
            <a:hlinkClick r:id="" action="ppaction://media"/>
            <a:extLst>
              <a:ext uri="{FF2B5EF4-FFF2-40B4-BE49-F238E27FC236}">
                <a16:creationId xmlns:a16="http://schemas.microsoft.com/office/drawing/2014/main" id="{94AE4C4D-C343-E843-B9AF-91BF4FF8B52C}"/>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062412" y="868681"/>
            <a:ext cx="4064000" cy="4064000"/>
          </a:xfrm>
          <a:prstGeom prst="rect">
            <a:avLst/>
          </a:prstGeom>
        </p:spPr>
      </p:pic>
      <p:pic>
        <p:nvPicPr>
          <p:cNvPr id="8" name="movie_800_subtitiles">
            <a:hlinkClick r:id="" action="ppaction://media"/>
            <a:extLst>
              <a:ext uri="{FF2B5EF4-FFF2-40B4-BE49-F238E27FC236}">
                <a16:creationId xmlns:a16="http://schemas.microsoft.com/office/drawing/2014/main" id="{1EEDA923-940A-A948-8719-D656469DF625}"/>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8124825" y="868681"/>
            <a:ext cx="4064000" cy="4064000"/>
          </a:xfrm>
          <a:prstGeom prst="rect">
            <a:avLst/>
          </a:prstGeom>
        </p:spPr>
      </p:pic>
      <p:sp>
        <p:nvSpPr>
          <p:cNvPr id="10" name="Rectangle 9">
            <a:extLst>
              <a:ext uri="{FF2B5EF4-FFF2-40B4-BE49-F238E27FC236}">
                <a16:creationId xmlns:a16="http://schemas.microsoft.com/office/drawing/2014/main" id="{DA2B2A01-3FA5-564E-91B1-D546CDBE5180}"/>
              </a:ext>
            </a:extLst>
          </p:cNvPr>
          <p:cNvSpPr>
            <a:spLocks noChangeArrowheads="1"/>
          </p:cNvSpPr>
          <p:nvPr/>
        </p:nvSpPr>
        <p:spPr bwMode="auto">
          <a:xfrm>
            <a:off x="-9664" y="0"/>
            <a:ext cx="12198489" cy="778293"/>
          </a:xfrm>
          <a:prstGeom prst="rect">
            <a:avLst/>
          </a:prstGeom>
          <a:solidFill>
            <a:srgbClr val="1F497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9pPr>
          </a:lstStyle>
          <a:p>
            <a:pPr algn="ctr">
              <a:buClrTx/>
              <a:buFontTx/>
              <a:buNone/>
            </a:pPr>
            <a:endParaRPr lang="en-US" altLang="x-none">
              <a:solidFill>
                <a:srgbClr val="FFFFFF"/>
              </a:solidFill>
              <a:latin typeface="Arial" charset="0"/>
            </a:endParaRPr>
          </a:p>
          <a:p>
            <a:pPr algn="ctr">
              <a:buClrTx/>
              <a:buFontTx/>
              <a:buNone/>
            </a:pPr>
            <a:endParaRPr lang="en-US" altLang="x-none">
              <a:solidFill>
                <a:srgbClr val="FFFFFF"/>
              </a:solidFill>
              <a:latin typeface="Arial" charset="0"/>
            </a:endParaRPr>
          </a:p>
        </p:txBody>
      </p:sp>
      <p:sp>
        <p:nvSpPr>
          <p:cNvPr id="11" name="Rectangle 3">
            <a:extLst>
              <a:ext uri="{FF2B5EF4-FFF2-40B4-BE49-F238E27FC236}">
                <a16:creationId xmlns:a16="http://schemas.microsoft.com/office/drawing/2014/main" id="{0EF3C2FF-74A7-C348-A8B2-C621DA3055B8}"/>
              </a:ext>
            </a:extLst>
          </p:cNvPr>
          <p:cNvSpPr>
            <a:spLocks noGrp="1" noChangeArrowheads="1"/>
          </p:cNvSpPr>
          <p:nvPr>
            <p:ph type="title"/>
          </p:nvPr>
        </p:nvSpPr>
        <p:spPr>
          <a:xfrm>
            <a:off x="1" y="135006"/>
            <a:ext cx="12188824" cy="838200"/>
          </a:xfrm>
        </p:spPr>
        <p:txBody>
          <a:bodyPr/>
          <a:lstStyle/>
          <a:p>
            <a:r>
              <a:rPr lang="en-US" b="0" dirty="0">
                <a:solidFill>
                  <a:schemeClr val="bg1"/>
                </a:solidFill>
                <a:latin typeface="Calibri"/>
                <a:cs typeface="Calibri"/>
              </a:rPr>
              <a:t> Feedback between beams &amp; e-clouds leads to enhanced instability</a:t>
            </a:r>
            <a:endParaRPr lang="en-US" sz="2200" b="0" i="1" dirty="0">
              <a:solidFill>
                <a:schemeClr val="bg1"/>
              </a:solidFill>
              <a:latin typeface="Calibri"/>
              <a:cs typeface="Calibri"/>
            </a:endParaRPr>
          </a:p>
        </p:txBody>
      </p:sp>
      <p:sp>
        <p:nvSpPr>
          <p:cNvPr id="12" name="TextBox 11">
            <a:extLst>
              <a:ext uri="{FF2B5EF4-FFF2-40B4-BE49-F238E27FC236}">
                <a16:creationId xmlns:a16="http://schemas.microsoft.com/office/drawing/2014/main" id="{801C2D61-45C9-DB42-BE1A-F63550BB2122}"/>
              </a:ext>
            </a:extLst>
          </p:cNvPr>
          <p:cNvSpPr txBox="1"/>
          <p:nvPr/>
        </p:nvSpPr>
        <p:spPr>
          <a:xfrm>
            <a:off x="205739" y="5309960"/>
            <a:ext cx="4160521" cy="590931"/>
          </a:xfrm>
          <a:prstGeom prst="rect">
            <a:avLst/>
          </a:prstGeom>
          <a:noFill/>
        </p:spPr>
        <p:txBody>
          <a:bodyPr wrap="square" rtlCol="0">
            <a:spAutoFit/>
          </a:bodyPr>
          <a:lstStyle/>
          <a:p>
            <a:pPr>
              <a:lnSpc>
                <a:spcPct val="90000"/>
              </a:lnSpc>
            </a:pPr>
            <a:r>
              <a:rPr lang="en-US" dirty="0"/>
              <a:t>Result that standard decoupled buildup &amp; beam dynamics simulations gives.</a:t>
            </a:r>
          </a:p>
        </p:txBody>
      </p:sp>
      <p:sp>
        <p:nvSpPr>
          <p:cNvPr id="13" name="TextBox 12">
            <a:extLst>
              <a:ext uri="{FF2B5EF4-FFF2-40B4-BE49-F238E27FC236}">
                <a16:creationId xmlns:a16="http://schemas.microsoft.com/office/drawing/2014/main" id="{6408544B-01A0-4C41-83DF-038C1BEFE3AB}"/>
              </a:ext>
            </a:extLst>
          </p:cNvPr>
          <p:cNvSpPr txBox="1"/>
          <p:nvPr/>
        </p:nvSpPr>
        <p:spPr>
          <a:xfrm>
            <a:off x="6381749" y="5309959"/>
            <a:ext cx="4160521" cy="590931"/>
          </a:xfrm>
          <a:prstGeom prst="rect">
            <a:avLst/>
          </a:prstGeom>
          <a:noFill/>
        </p:spPr>
        <p:txBody>
          <a:bodyPr wrap="square" rtlCol="0">
            <a:spAutoFit/>
          </a:bodyPr>
          <a:lstStyle/>
          <a:p>
            <a:pPr>
              <a:lnSpc>
                <a:spcPct val="90000"/>
              </a:lnSpc>
            </a:pPr>
            <a:r>
              <a:rPr lang="en-US" dirty="0" err="1"/>
              <a:t>Sefl</a:t>
            </a:r>
            <a:r>
              <a:rPr lang="en-US" dirty="0"/>
              <a:t>-consistent simulation leads to higher level of instability.</a:t>
            </a:r>
          </a:p>
        </p:txBody>
      </p:sp>
      <p:cxnSp>
        <p:nvCxnSpPr>
          <p:cNvPr id="15" name="Straight Arrow Connector 14">
            <a:extLst>
              <a:ext uri="{FF2B5EF4-FFF2-40B4-BE49-F238E27FC236}">
                <a16:creationId xmlns:a16="http://schemas.microsoft.com/office/drawing/2014/main" id="{4454806D-5740-0044-BBEC-507DCA90671A}"/>
              </a:ext>
            </a:extLst>
          </p:cNvPr>
          <p:cNvCxnSpPr/>
          <p:nvPr/>
        </p:nvCxnSpPr>
        <p:spPr>
          <a:xfrm flipV="1">
            <a:off x="1943100" y="4932681"/>
            <a:ext cx="0" cy="290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B4552CA-B7DA-1842-BB75-19007BC0C3E4}"/>
              </a:ext>
            </a:extLst>
          </p:cNvPr>
          <p:cNvCxnSpPr>
            <a:cxnSpLocks/>
          </p:cNvCxnSpPr>
          <p:nvPr/>
        </p:nvCxnSpPr>
        <p:spPr>
          <a:xfrm flipH="1" flipV="1">
            <a:off x="6381749" y="5040630"/>
            <a:ext cx="1746886" cy="269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41D0BA0-7B65-C243-AEE4-C444123FCD25}"/>
              </a:ext>
            </a:extLst>
          </p:cNvPr>
          <p:cNvCxnSpPr>
            <a:cxnSpLocks/>
            <a:stCxn id="13" idx="0"/>
          </p:cNvCxnSpPr>
          <p:nvPr/>
        </p:nvCxnSpPr>
        <p:spPr>
          <a:xfrm flipV="1">
            <a:off x="8462010" y="5040631"/>
            <a:ext cx="1756410" cy="269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30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000" fill="hold"/>
                                        <p:tgtEl>
                                          <p:spTgt spid="6"/>
                                        </p:tgtEl>
                                      </p:cBhvr>
                                    </p:cmd>
                                  </p:childTnLst>
                                </p:cTn>
                              </p:par>
                              <p:par>
                                <p:cTn id="7" presetID="1" presetClass="mediacall" presetSubtype="0" fill="hold" nodeType="withEffect">
                                  <p:stCondLst>
                                    <p:cond delay="0"/>
                                  </p:stCondLst>
                                  <p:childTnLst>
                                    <p:cmd type="call" cmd="playFrom(0.0)">
                                      <p:cBhvr>
                                        <p:cTn id="8" dur="1" fill="hold"/>
                                        <p:tgtEl>
                                          <p:spTgt spid="7"/>
                                        </p:tgtEl>
                                      </p:cBhvr>
                                    </p:cmd>
                                  </p:childTnLst>
                                </p:cTn>
                              </p:par>
                              <p:par>
                                <p:cTn id="9" presetID="1" presetClass="mediacall" presetSubtype="0" fill="hold" nodeType="with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endCondLst>
                    <p:cond evt="onNext" delay="0">
                      <p:tgtEl>
                        <p:sldTgt/>
                      </p:tgtEl>
                    </p:cond>
                  </p:end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repeatCount="indefinite" fill="hold" display="0">
                  <p:stCondLst>
                    <p:cond delay="indefinite"/>
                  </p:stCondLst>
                  <p:endCondLst>
                    <p:cond evt="onNext" delay="0">
                      <p:tgtEl>
                        <p:sldTgt/>
                      </p:tgtEl>
                    </p:cond>
                  </p:end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video>
              <p:cMediaNode vol="80000">
                <p:cTn id="23" repeatCount="indefinite" fill="hold" display="0">
                  <p:stCondLst>
                    <p:cond delay="indefinite"/>
                  </p:stCondLst>
                  <p:endCondLst>
                    <p:cond evt="onNext" delay="0">
                      <p:tgtEl>
                        <p:sldTgt/>
                      </p:tgtEl>
                    </p:cond>
                  </p:endCondLst>
                </p:cTn>
                <p:tgtEl>
                  <p:spTgt spid="8"/>
                </p:tgtEl>
              </p:cMediaNode>
            </p:video>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03353B1-3C23-5F42-A4C3-21EEC08C62FD}"/>
              </a:ext>
            </a:extLst>
          </p:cNvPr>
          <p:cNvSpPr>
            <a:spLocks noChangeArrowheads="1"/>
          </p:cNvSpPr>
          <p:nvPr/>
        </p:nvSpPr>
        <p:spPr bwMode="auto">
          <a:xfrm>
            <a:off x="-9664" y="0"/>
            <a:ext cx="12198489" cy="778293"/>
          </a:xfrm>
          <a:prstGeom prst="rect">
            <a:avLst/>
          </a:prstGeom>
          <a:solidFill>
            <a:srgbClr val="1F497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9pPr>
          </a:lstStyle>
          <a:p>
            <a:pPr algn="ctr">
              <a:buClrTx/>
              <a:buFontTx/>
              <a:buNone/>
            </a:pPr>
            <a:endParaRPr lang="en-US" altLang="x-none">
              <a:solidFill>
                <a:srgbClr val="FFFFFF"/>
              </a:solidFill>
              <a:latin typeface="Arial" charset="0"/>
            </a:endParaRPr>
          </a:p>
          <a:p>
            <a:pPr algn="ctr">
              <a:buClrTx/>
              <a:buFontTx/>
              <a:buNone/>
            </a:pPr>
            <a:endParaRPr lang="en-US" altLang="x-none">
              <a:solidFill>
                <a:srgbClr val="FFFFFF"/>
              </a:solidFill>
              <a:latin typeface="Arial" charset="0"/>
            </a:endParaRPr>
          </a:p>
        </p:txBody>
      </p:sp>
      <p:sp>
        <p:nvSpPr>
          <p:cNvPr id="12" name="Slide Number Placeholder 5"/>
          <p:cNvSpPr>
            <a:spLocks noGrp="1"/>
          </p:cNvSpPr>
          <p:nvPr>
            <p:ph type="sldNum" sz="quarter" idx="4294967295"/>
          </p:nvPr>
        </p:nvSpPr>
        <p:spPr>
          <a:xfrm>
            <a:off x="8624887" y="6588126"/>
            <a:ext cx="1905000" cy="238125"/>
          </a:xfrm>
          <a:prstGeom prst="rect">
            <a:avLst/>
          </a:prstGeom>
        </p:spPr>
        <p:txBody>
          <a:bodyPr/>
          <a:lstStyle/>
          <a:p>
            <a:fld id="{6A339DCD-0486-EF4C-9174-EC94905CFB1F}" type="slidenum">
              <a:rPr lang="en-US"/>
              <a:pPr/>
              <a:t>28</a:t>
            </a:fld>
            <a:endParaRPr lang="en-US" sz="1400">
              <a:latin typeface="Times New Roman" charset="0"/>
            </a:endParaRPr>
          </a:p>
        </p:txBody>
      </p:sp>
      <p:sp>
        <p:nvSpPr>
          <p:cNvPr id="380931" name="Rectangle 3"/>
          <p:cNvSpPr>
            <a:spLocks noGrp="1" noChangeArrowheads="1"/>
          </p:cNvSpPr>
          <p:nvPr>
            <p:ph type="title"/>
          </p:nvPr>
        </p:nvSpPr>
        <p:spPr>
          <a:xfrm>
            <a:off x="1" y="135006"/>
            <a:ext cx="12188824" cy="838200"/>
          </a:xfrm>
        </p:spPr>
        <p:txBody>
          <a:bodyPr/>
          <a:lstStyle/>
          <a:p>
            <a:r>
              <a:rPr lang="en-US" b="0" dirty="0">
                <a:solidFill>
                  <a:schemeClr val="bg1"/>
                </a:solidFill>
                <a:latin typeface="Calibri"/>
                <a:cs typeface="Calibri"/>
              </a:rPr>
              <a:t> Feedback with proton beams leads to increased average e- density</a:t>
            </a:r>
            <a:endParaRPr lang="en-US" sz="2200" b="0" i="1" dirty="0">
              <a:solidFill>
                <a:schemeClr val="bg1"/>
              </a:solidFill>
              <a:latin typeface="Calibri"/>
              <a:cs typeface="Calibri"/>
            </a:endParaRPr>
          </a:p>
        </p:txBody>
      </p:sp>
      <p:sp>
        <p:nvSpPr>
          <p:cNvPr id="2" name="TextBox 1"/>
          <p:cNvSpPr txBox="1"/>
          <p:nvPr/>
        </p:nvSpPr>
        <p:spPr>
          <a:xfrm>
            <a:off x="3411024" y="771326"/>
            <a:ext cx="5213863" cy="369332"/>
          </a:xfrm>
          <a:prstGeom prst="rect">
            <a:avLst/>
          </a:prstGeom>
          <a:noFill/>
        </p:spPr>
        <p:txBody>
          <a:bodyPr wrap="none" rtlCol="0">
            <a:spAutoFit/>
          </a:bodyPr>
          <a:lstStyle/>
          <a:p>
            <a:r>
              <a:rPr lang="en-US" dirty="0">
                <a:solidFill>
                  <a:srgbClr val="01186C"/>
                </a:solidFill>
                <a:latin typeface="Calibri"/>
                <a:cs typeface="Calibri"/>
              </a:rPr>
              <a:t>Average electron cloud density history at fixed station</a:t>
            </a:r>
          </a:p>
        </p:txBody>
      </p:sp>
      <p:sp>
        <p:nvSpPr>
          <p:cNvPr id="15" name="TextBox 14"/>
          <p:cNvSpPr txBox="1"/>
          <p:nvPr/>
        </p:nvSpPr>
        <p:spPr>
          <a:xfrm>
            <a:off x="2036036" y="6163414"/>
            <a:ext cx="3634328" cy="307777"/>
          </a:xfrm>
          <a:prstGeom prst="rect">
            <a:avLst/>
          </a:prstGeom>
          <a:noFill/>
        </p:spPr>
        <p:txBody>
          <a:bodyPr wrap="none" rtlCol="0">
            <a:spAutoFit/>
          </a:bodyPr>
          <a:lstStyle/>
          <a:p>
            <a:r>
              <a:rPr lang="en-US" sz="1400" dirty="0">
                <a:solidFill>
                  <a:srgbClr val="005700"/>
                </a:solidFill>
                <a:latin typeface="Calibri"/>
                <a:cs typeface="Calibri"/>
              </a:rPr>
              <a:t>J.-L. Vay, et al, </a:t>
            </a:r>
            <a:r>
              <a:rPr lang="en-US" sz="1400" i="1" dirty="0">
                <a:solidFill>
                  <a:srgbClr val="005700"/>
                </a:solidFill>
                <a:latin typeface="Calibri"/>
                <a:cs typeface="Calibri"/>
              </a:rPr>
              <a:t>IPAC12 Proc.</a:t>
            </a:r>
            <a:r>
              <a:rPr lang="en-US" sz="1400" dirty="0">
                <a:solidFill>
                  <a:srgbClr val="005700"/>
                </a:solidFill>
                <a:latin typeface="Calibri"/>
                <a:cs typeface="Calibri"/>
              </a:rPr>
              <a:t>, (2012) TUEPPB006 </a:t>
            </a:r>
          </a:p>
        </p:txBody>
      </p:sp>
      <p:pic>
        <p:nvPicPr>
          <p:cNvPr id="17" name="Picture 16" descr="TUEPPB006f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64097" y="1233389"/>
            <a:ext cx="6263965" cy="4517192"/>
          </a:xfrm>
          <a:prstGeom prst="rect">
            <a:avLst/>
          </a:prstGeom>
        </p:spPr>
      </p:pic>
      <p:sp>
        <p:nvSpPr>
          <p:cNvPr id="100" name="Date Placeholder 4"/>
          <p:cNvSpPr>
            <a:spLocks noGrp="1"/>
          </p:cNvSpPr>
          <p:nvPr>
            <p:ph type="dt" sz="half" idx="2"/>
          </p:nvPr>
        </p:nvSpPr>
        <p:spPr>
          <a:xfrm>
            <a:off x="1522412" y="6615988"/>
            <a:ext cx="3589267" cy="204787"/>
          </a:xfrm>
          <a:prstGeom prst="rect">
            <a:avLst/>
          </a:prstGeom>
        </p:spPr>
        <p:txBody>
          <a:bodyPr/>
          <a:lstStyle>
            <a:lvl1pPr>
              <a:defRPr sz="1200"/>
            </a:lvl1pPr>
          </a:lstStyle>
          <a:p>
            <a:pPr>
              <a:defRPr/>
            </a:pPr>
            <a:r>
              <a:rPr lang="en-US" dirty="0"/>
              <a:t>DOE OHEP Site Visit</a:t>
            </a:r>
            <a:r>
              <a:rPr lang="en-US" dirty="0">
                <a:latin typeface="Calibri"/>
                <a:cs typeface="Calibri"/>
              </a:rPr>
              <a:t> – June 21, 2012 - Vay</a:t>
            </a:r>
          </a:p>
          <a:p>
            <a:pPr>
              <a:defRPr/>
            </a:pPr>
            <a:endParaRPr lang="en-US" dirty="0"/>
          </a:p>
        </p:txBody>
      </p:sp>
      <p:grpSp>
        <p:nvGrpSpPr>
          <p:cNvPr id="10" name="Group 9"/>
          <p:cNvGrpSpPr/>
          <p:nvPr/>
        </p:nvGrpSpPr>
        <p:grpSpPr>
          <a:xfrm>
            <a:off x="8761413" y="6434061"/>
            <a:ext cx="1030047" cy="430887"/>
            <a:chOff x="7239000" y="6434060"/>
            <a:chExt cx="1030047" cy="430887"/>
          </a:xfrm>
        </p:grpSpPr>
        <p:sp>
          <p:nvSpPr>
            <p:cNvPr id="11" name="Text Box 39"/>
            <p:cNvSpPr txBox="1">
              <a:spLocks noChangeArrowheads="1"/>
            </p:cNvSpPr>
            <p:nvPr/>
          </p:nvSpPr>
          <p:spPr bwMode="auto">
            <a:xfrm>
              <a:off x="7442956" y="6434060"/>
              <a:ext cx="826091" cy="430887"/>
            </a:xfrm>
            <a:prstGeom prst="rect">
              <a:avLst/>
            </a:prstGeom>
            <a:solidFill>
              <a:schemeClr val="bg1"/>
            </a:solidFill>
            <a:ln>
              <a:noFill/>
            </a:ln>
            <a:effectLst>
              <a:outerShdw blurRad="63500" dist="38099" dir="2700000" algn="ctr" rotWithShape="0">
                <a:schemeClr val="bg2">
                  <a:alpha val="74998"/>
                </a:schemeClr>
              </a:outerShdw>
            </a:effectLst>
            <a:extLst/>
          </p:spPr>
          <p:txBody>
            <a:bodyPr wrap="square">
              <a:spAutoFit/>
            </a:bodyPr>
            <a:lstStyle/>
            <a:p>
              <a:pPr algn="r">
                <a:defRPr/>
              </a:pPr>
              <a:r>
                <a:rPr lang="en-US" sz="1100" dirty="0" err="1">
                  <a:solidFill>
                    <a:srgbClr val="000090"/>
                  </a:solidFill>
                  <a:latin typeface="Futura" charset="0"/>
                </a:rPr>
                <a:t>SciDAC</a:t>
              </a:r>
              <a:r>
                <a:rPr lang="en-US" sz="1100" dirty="0">
                  <a:solidFill>
                    <a:srgbClr val="000090"/>
                  </a:solidFill>
                  <a:latin typeface="Futura" charset="0"/>
                </a:rPr>
                <a:t>-II</a:t>
              </a:r>
            </a:p>
            <a:p>
              <a:pPr algn="r">
                <a:defRPr/>
              </a:pPr>
              <a:r>
                <a:rPr lang="en-US" sz="1100" dirty="0">
                  <a:solidFill>
                    <a:srgbClr val="000090"/>
                  </a:solidFill>
                  <a:latin typeface="Futura" charset="0"/>
                </a:rPr>
                <a:t>Compass</a:t>
              </a:r>
            </a:p>
          </p:txBody>
        </p:sp>
        <p:grpSp>
          <p:nvGrpSpPr>
            <p:cNvPr id="16" name="Group 40"/>
            <p:cNvGrpSpPr>
              <a:grpSpLocks/>
            </p:cNvGrpSpPr>
            <p:nvPr/>
          </p:nvGrpSpPr>
          <p:grpSpPr bwMode="auto">
            <a:xfrm>
              <a:off x="7239000" y="6437739"/>
              <a:ext cx="378001" cy="395111"/>
              <a:chOff x="3883" y="4009"/>
              <a:chExt cx="236" cy="253"/>
            </a:xfrm>
          </p:grpSpPr>
          <p:pic>
            <p:nvPicPr>
              <p:cNvPr id="18" name="Picture 4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83" y="4009"/>
                <a:ext cx="236" cy="2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 name="Oval 42"/>
              <p:cNvSpPr>
                <a:spLocks noChangeArrowheads="1"/>
              </p:cNvSpPr>
              <p:nvPr/>
            </p:nvSpPr>
            <p:spPr bwMode="auto">
              <a:xfrm>
                <a:off x="3906" y="4224"/>
                <a:ext cx="183" cy="27"/>
              </a:xfrm>
              <a:prstGeom prst="ellipse">
                <a:avLst/>
              </a:prstGeom>
              <a:solidFill>
                <a:schemeClr val="bg1">
                  <a:alpha val="0"/>
                </a:schemeClr>
              </a:solidFill>
              <a:ln>
                <a:noFill/>
              </a:ln>
              <a:effectLst>
                <a:outerShdw blurRad="63500" dist="38100" dir="5400000" algn="ctr" rotWithShape="0">
                  <a:srgbClr val="000000">
                    <a:alpha val="75000"/>
                  </a:srgbClr>
                </a:outerShdw>
              </a:effectLst>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p>
            </p:txBody>
          </p:sp>
        </p:grpSp>
      </p:grpSp>
      <p:pic>
        <p:nvPicPr>
          <p:cNvPr id="20" name="Picture 35" descr="LARP_Logo"/>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328062" y="6400591"/>
            <a:ext cx="333194" cy="444835"/>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ext Box 7">
            <a:extLst>
              <a:ext uri="{FF2B5EF4-FFF2-40B4-BE49-F238E27FC236}">
                <a16:creationId xmlns:a16="http://schemas.microsoft.com/office/drawing/2014/main" id="{C2A27A31-507A-CC4F-AA94-F7E62F0C1491}"/>
              </a:ext>
            </a:extLst>
          </p:cNvPr>
          <p:cNvSpPr txBox="1">
            <a:spLocks noChangeArrowheads="1"/>
          </p:cNvSpPr>
          <p:nvPr/>
        </p:nvSpPr>
        <p:spPr bwMode="auto">
          <a:xfrm>
            <a:off x="8860508" y="2076901"/>
            <a:ext cx="1861904" cy="1631216"/>
          </a:xfrm>
          <a:prstGeom prst="rect">
            <a:avLst/>
          </a:prstGeom>
          <a:solidFill>
            <a:schemeClr val="bg1"/>
          </a:solidFill>
          <a:ln w="12700">
            <a:solidFill>
              <a:srgbClr val="4B9A33"/>
            </a:solidFill>
            <a:miter lim="800000"/>
            <a:headEnd/>
            <a:tailEnd/>
          </a:ln>
          <a:effectLst>
            <a:outerShdw blurRad="63500" dist="38099" dir="2700000" algn="ctr" rotWithShape="0">
              <a:schemeClr val="bg2">
                <a:alpha val="74998"/>
              </a:schemeClr>
            </a:outerShdw>
          </a:effectLst>
        </p:spPr>
        <p:txBody>
          <a:bodyPr wrap="square">
            <a:spAutoFit/>
          </a:bodyPr>
          <a:lstStyle/>
          <a:p>
            <a:r>
              <a:rPr lang="en-US" sz="2000" dirty="0">
                <a:latin typeface="Calibri"/>
                <a:cs typeface="Calibri"/>
              </a:rPr>
              <a:t>Substantial density rise in </a:t>
            </a:r>
          </a:p>
          <a:p>
            <a:r>
              <a:rPr lang="en-US" sz="2000" dirty="0">
                <a:latin typeface="Calibri"/>
                <a:cs typeface="Calibri"/>
              </a:rPr>
              <a:t>tails of batches between turns 0 and 800.</a:t>
            </a:r>
          </a:p>
        </p:txBody>
      </p:sp>
      <p:sp>
        <p:nvSpPr>
          <p:cNvPr id="24" name="Slide Number Placeholder 17">
            <a:extLst>
              <a:ext uri="{FF2B5EF4-FFF2-40B4-BE49-F238E27FC236}">
                <a16:creationId xmlns:a16="http://schemas.microsoft.com/office/drawing/2014/main" id="{834048CD-ECE2-0B49-97BF-D93119048AA1}"/>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28</a:t>
            </a:fld>
            <a:endParaRPr lang="en-US" altLang="x-none" dirty="0"/>
          </a:p>
        </p:txBody>
      </p:sp>
    </p:spTree>
    <p:extLst>
      <p:ext uri="{BB962C8B-B14F-4D97-AF65-F5344CB8AC3E}">
        <p14:creationId xmlns:p14="http://schemas.microsoft.com/office/powerpoint/2010/main" val="1422022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UEPPB006f2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90" y="1294063"/>
            <a:ext cx="5431835" cy="3901628"/>
          </a:xfrm>
          <a:prstGeom prst="rect">
            <a:avLst/>
          </a:prstGeom>
        </p:spPr>
      </p:pic>
      <p:pic>
        <p:nvPicPr>
          <p:cNvPr id="11" name="Picture 10" descr="TUEPPB006f2b.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974" y="1292168"/>
            <a:ext cx="5684507" cy="3903524"/>
          </a:xfrm>
          <a:prstGeom prst="rect">
            <a:avLst/>
          </a:prstGeom>
          <a:solidFill>
            <a:schemeClr val="bg1"/>
          </a:solidFill>
        </p:spPr>
      </p:pic>
      <p:sp>
        <p:nvSpPr>
          <p:cNvPr id="395283" name="Line 19"/>
          <p:cNvSpPr>
            <a:spLocks noChangeShapeType="1"/>
          </p:cNvSpPr>
          <p:nvPr/>
        </p:nvSpPr>
        <p:spPr bwMode="auto">
          <a:xfrm flipH="1">
            <a:off x="9566910" y="2021997"/>
            <a:ext cx="1217124" cy="1427591"/>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TextBox 11"/>
          <p:cNvSpPr txBox="1"/>
          <p:nvPr/>
        </p:nvSpPr>
        <p:spPr>
          <a:xfrm>
            <a:off x="3207407" y="824617"/>
            <a:ext cx="5136791" cy="369332"/>
          </a:xfrm>
          <a:prstGeom prst="rect">
            <a:avLst/>
          </a:prstGeom>
          <a:noFill/>
        </p:spPr>
        <p:txBody>
          <a:bodyPr wrap="none" rtlCol="0">
            <a:spAutoFit/>
          </a:bodyPr>
          <a:lstStyle/>
          <a:p>
            <a:r>
              <a:rPr lang="en-US" dirty="0">
                <a:solidFill>
                  <a:srgbClr val="01186C"/>
                </a:solidFill>
                <a:latin typeface="Calibri"/>
                <a:cs typeface="Calibri"/>
              </a:rPr>
              <a:t>On axis electron cloud density history at fixed station</a:t>
            </a:r>
          </a:p>
        </p:txBody>
      </p:sp>
      <p:sp>
        <p:nvSpPr>
          <p:cNvPr id="23" name="TextBox 22"/>
          <p:cNvSpPr txBox="1"/>
          <p:nvPr/>
        </p:nvSpPr>
        <p:spPr>
          <a:xfrm>
            <a:off x="1916480" y="5429707"/>
            <a:ext cx="8592804" cy="461665"/>
          </a:xfrm>
          <a:prstGeom prst="rect">
            <a:avLst/>
          </a:prstGeom>
          <a:noFill/>
        </p:spPr>
        <p:txBody>
          <a:bodyPr wrap="square" rtlCol="0">
            <a:spAutoFit/>
          </a:bodyPr>
          <a:lstStyle/>
          <a:p>
            <a:r>
              <a:rPr lang="en-US" sz="2400" dirty="0">
                <a:solidFill>
                  <a:srgbClr val="800000"/>
                </a:solidFill>
                <a:latin typeface="Calibri"/>
                <a:cs typeface="Calibri"/>
              </a:rPr>
              <a:t>E- density on axis doubled between turns 400 and 600.</a:t>
            </a:r>
          </a:p>
        </p:txBody>
      </p:sp>
      <p:sp>
        <p:nvSpPr>
          <p:cNvPr id="395282" name="Text Box 18"/>
          <p:cNvSpPr txBox="1">
            <a:spLocks noChangeArrowheads="1"/>
          </p:cNvSpPr>
          <p:nvPr/>
        </p:nvSpPr>
        <p:spPr bwMode="auto">
          <a:xfrm>
            <a:off x="9369197" y="1410823"/>
            <a:ext cx="2087562" cy="646331"/>
          </a:xfrm>
          <a:prstGeom prst="rect">
            <a:avLst/>
          </a:prstGeom>
          <a:solidFill>
            <a:schemeClr val="bg1"/>
          </a:solidFill>
          <a:ln w="12700">
            <a:solidFill>
              <a:srgbClr val="4B9A33"/>
            </a:solidFill>
            <a:miter lim="800000"/>
            <a:headEnd/>
            <a:tailEnd/>
          </a:ln>
          <a:effectLst>
            <a:outerShdw blurRad="63500" dist="38099" dir="2700000" algn="ctr" rotWithShape="0">
              <a:schemeClr val="bg2">
                <a:alpha val="74998"/>
              </a:schemeClr>
            </a:outerShdw>
          </a:effectLst>
        </p:spPr>
        <p:txBody>
          <a:bodyPr>
            <a:spAutoFit/>
          </a:bodyPr>
          <a:lstStyle/>
          <a:p>
            <a:pPr algn="l"/>
            <a:r>
              <a:rPr lang="en-US" dirty="0">
                <a:latin typeface="Calibri"/>
                <a:cs typeface="Calibri"/>
              </a:rPr>
              <a:t>x2 between turns 400 and 600</a:t>
            </a:r>
          </a:p>
        </p:txBody>
      </p:sp>
      <p:pic>
        <p:nvPicPr>
          <p:cNvPr id="24" name="Picture 23" descr="LARP_Logo"/>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4433" y1="85714" x2="14433" y2="85714"/>
                        <a14:foregroundMark x1="54639" y1="88803" x2="54639" y2="88803"/>
                        <a14:foregroundMark x1="74227" y1="89575" x2="74227" y2="89575"/>
                        <a14:foregroundMark x1="9794" y1="19305" x2="9794" y2="19305"/>
                        <a14:foregroundMark x1="9794" y1="50965" x2="9794" y2="50965"/>
                        <a14:foregroundMark x1="91237" y1="20077" x2="91237" y2="20077"/>
                        <a14:foregroundMark x1="91237" y1="50965" x2="91237" y2="50965"/>
                        <a14:foregroundMark x1="35052" y1="93436" x2="35052" y2="93436"/>
                      </a14:backgroundRemoval>
                    </a14:imgEffect>
                  </a14:imgLayer>
                </a14:imgProps>
              </a:ext>
              <a:ext uri="{28A0092B-C50C-407E-A947-70E740481C1C}">
                <a14:useLocalDpi xmlns:a14="http://schemas.microsoft.com/office/drawing/2010/main" val="0"/>
              </a:ext>
            </a:extLst>
          </a:blip>
          <a:srcRect/>
          <a:stretch>
            <a:fillRect/>
          </a:stretch>
        </p:blipFill>
        <p:spPr bwMode="auto">
          <a:xfrm>
            <a:off x="1546372" y="6362260"/>
            <a:ext cx="370108" cy="495741"/>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100" dir="8399997" algn="ctr" rotWithShape="0">
                    <a:srgbClr val="000000">
                      <a:alpha val="50000"/>
                    </a:srgbClr>
                  </a:outerShdw>
                </a:effectLst>
              </a14:hiddenEffects>
            </a:ext>
          </a:extLst>
        </p:spPr>
      </p:pic>
      <p:sp>
        <p:nvSpPr>
          <p:cNvPr id="13" name="Rectangle 12">
            <a:extLst>
              <a:ext uri="{FF2B5EF4-FFF2-40B4-BE49-F238E27FC236}">
                <a16:creationId xmlns:a16="http://schemas.microsoft.com/office/drawing/2014/main" id="{9EA7FE03-3157-6E46-85E8-9D76917A209E}"/>
              </a:ext>
            </a:extLst>
          </p:cNvPr>
          <p:cNvSpPr>
            <a:spLocks noChangeArrowheads="1"/>
          </p:cNvSpPr>
          <p:nvPr/>
        </p:nvSpPr>
        <p:spPr bwMode="auto">
          <a:xfrm>
            <a:off x="-9664" y="0"/>
            <a:ext cx="12198489" cy="778293"/>
          </a:xfrm>
          <a:prstGeom prst="rect">
            <a:avLst/>
          </a:prstGeom>
          <a:solidFill>
            <a:srgbClr val="1F497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9pPr>
          </a:lstStyle>
          <a:p>
            <a:pPr algn="ctr">
              <a:buClrTx/>
              <a:buFontTx/>
              <a:buNone/>
            </a:pPr>
            <a:endParaRPr lang="en-US" altLang="x-none">
              <a:solidFill>
                <a:srgbClr val="FFFFFF"/>
              </a:solidFill>
              <a:latin typeface="Arial" charset="0"/>
            </a:endParaRPr>
          </a:p>
          <a:p>
            <a:pPr algn="ctr">
              <a:buClrTx/>
              <a:buFontTx/>
              <a:buNone/>
            </a:pPr>
            <a:endParaRPr lang="en-US" altLang="x-none">
              <a:solidFill>
                <a:srgbClr val="FFFFFF"/>
              </a:solidFill>
              <a:latin typeface="Arial" charset="0"/>
            </a:endParaRPr>
          </a:p>
        </p:txBody>
      </p:sp>
      <p:sp>
        <p:nvSpPr>
          <p:cNvPr id="14" name="Rectangle 3">
            <a:extLst>
              <a:ext uri="{FF2B5EF4-FFF2-40B4-BE49-F238E27FC236}">
                <a16:creationId xmlns:a16="http://schemas.microsoft.com/office/drawing/2014/main" id="{BF61E2B1-DD63-C146-8150-2B2CB240EBAD}"/>
              </a:ext>
            </a:extLst>
          </p:cNvPr>
          <p:cNvSpPr>
            <a:spLocks noGrp="1" noChangeArrowheads="1"/>
          </p:cNvSpPr>
          <p:nvPr>
            <p:ph type="title"/>
          </p:nvPr>
        </p:nvSpPr>
        <p:spPr>
          <a:xfrm>
            <a:off x="1" y="135006"/>
            <a:ext cx="12188824" cy="838200"/>
          </a:xfrm>
        </p:spPr>
        <p:txBody>
          <a:bodyPr/>
          <a:lstStyle/>
          <a:p>
            <a:r>
              <a:rPr lang="en-US" b="0" dirty="0">
                <a:solidFill>
                  <a:schemeClr val="bg1"/>
                </a:solidFill>
                <a:latin typeface="Calibri"/>
                <a:cs typeface="Calibri"/>
              </a:rPr>
              <a:t> Electron density on axis exhibits similar trend</a:t>
            </a:r>
            <a:endParaRPr lang="en-US" sz="2200" b="0" i="1" dirty="0">
              <a:solidFill>
                <a:schemeClr val="bg1"/>
              </a:solidFill>
              <a:latin typeface="Calibri"/>
              <a:cs typeface="Calibri"/>
            </a:endParaRPr>
          </a:p>
        </p:txBody>
      </p:sp>
      <p:sp>
        <p:nvSpPr>
          <p:cNvPr id="15" name="Slide Number Placeholder 17">
            <a:extLst>
              <a:ext uri="{FF2B5EF4-FFF2-40B4-BE49-F238E27FC236}">
                <a16:creationId xmlns:a16="http://schemas.microsoft.com/office/drawing/2014/main" id="{3E2A134E-8692-584E-8C01-B05BF112F52D}"/>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29</a:t>
            </a:fld>
            <a:endParaRPr lang="en-US" altLang="x-none" dirty="0"/>
          </a:p>
        </p:txBody>
      </p:sp>
    </p:spTree>
    <p:extLst>
      <p:ext uri="{BB962C8B-B14F-4D97-AF65-F5344CB8AC3E}">
        <p14:creationId xmlns:p14="http://schemas.microsoft.com/office/powerpoint/2010/main" val="3674951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080" y="208148"/>
            <a:ext cx="11372473" cy="510909"/>
          </a:xfrm>
        </p:spPr>
        <p:txBody>
          <a:bodyPr/>
          <a:lstStyle/>
          <a:p>
            <a:r>
              <a:rPr lang="en-US" dirty="0"/>
              <a:t>Outline</a:t>
            </a:r>
          </a:p>
        </p:txBody>
      </p:sp>
      <p:sp>
        <p:nvSpPr>
          <p:cNvPr id="3" name="Content Placeholder 2"/>
          <p:cNvSpPr>
            <a:spLocks noGrp="1"/>
          </p:cNvSpPr>
          <p:nvPr>
            <p:ph idx="1"/>
          </p:nvPr>
        </p:nvSpPr>
        <p:spPr>
          <a:xfrm>
            <a:off x="1042532" y="967352"/>
            <a:ext cx="10485889" cy="4776872"/>
          </a:xfrm>
        </p:spPr>
        <p:txBody>
          <a:bodyPr/>
          <a:lstStyle/>
          <a:p>
            <a:pPr>
              <a:lnSpc>
                <a:spcPct val="150000"/>
              </a:lnSpc>
            </a:pPr>
            <a:r>
              <a:rPr lang="en-US" sz="2400" dirty="0"/>
              <a:t>Introduction of the BLAST toolkit and Warp code</a:t>
            </a:r>
            <a:endParaRPr lang="en-US" sz="2400" b="1" dirty="0"/>
          </a:p>
          <a:p>
            <a:pPr>
              <a:lnSpc>
                <a:spcPct val="150000"/>
              </a:lnSpc>
            </a:pPr>
            <a:r>
              <a:rPr lang="en-US" sz="2400" dirty="0"/>
              <a:t>Examples of application to</a:t>
            </a:r>
          </a:p>
          <a:p>
            <a:pPr lvl="1">
              <a:lnSpc>
                <a:spcPct val="150000"/>
              </a:lnSpc>
            </a:pPr>
            <a:r>
              <a:rPr lang="en-US" sz="2000" dirty="0"/>
              <a:t>Full 3-D PIC simulation of low-energy ion beam interaction with e-cloud</a:t>
            </a:r>
          </a:p>
          <a:p>
            <a:pPr lvl="1">
              <a:lnSpc>
                <a:spcPct val="150000"/>
              </a:lnSpc>
            </a:pPr>
            <a:r>
              <a:rPr lang="en-US" sz="2000" dirty="0"/>
              <a:t>Fully self-consistent modeling of e-cloud build and beam dynamics in SPS</a:t>
            </a:r>
          </a:p>
          <a:p>
            <a:pPr>
              <a:lnSpc>
                <a:spcPct val="150000"/>
              </a:lnSpc>
            </a:pPr>
            <a:r>
              <a:rPr lang="en-US" sz="2400" dirty="0"/>
              <a:t>Other developments</a:t>
            </a:r>
          </a:p>
          <a:p>
            <a:pPr lvl="1">
              <a:lnSpc>
                <a:spcPct val="150000"/>
              </a:lnSpc>
            </a:pPr>
            <a:r>
              <a:rPr lang="en-US" sz="2000" dirty="0"/>
              <a:t>Optimal Lorentz boosted frame and application to the modeling of </a:t>
            </a:r>
            <a:r>
              <a:rPr lang="en-US" sz="2000" dirty="0" err="1"/>
              <a:t>wakefields</a:t>
            </a:r>
            <a:endParaRPr lang="en-US" sz="2000" dirty="0"/>
          </a:p>
          <a:p>
            <a:pPr lvl="1">
              <a:lnSpc>
                <a:spcPct val="150000"/>
              </a:lnSpc>
            </a:pPr>
            <a:r>
              <a:rPr lang="en-US" sz="2000" dirty="0"/>
              <a:t>Arbitrary order Maxwell solver</a:t>
            </a:r>
          </a:p>
          <a:p>
            <a:pPr>
              <a:lnSpc>
                <a:spcPct val="150000"/>
              </a:lnSpc>
            </a:pPr>
            <a:r>
              <a:rPr lang="en-US" sz="2400" dirty="0"/>
              <a:t>Summary &amp; outlook</a:t>
            </a:r>
          </a:p>
        </p:txBody>
      </p:sp>
      <p:sp>
        <p:nvSpPr>
          <p:cNvPr id="4" name="Slide Number Placeholder 17">
            <a:extLst>
              <a:ext uri="{FF2B5EF4-FFF2-40B4-BE49-F238E27FC236}">
                <a16:creationId xmlns:a16="http://schemas.microsoft.com/office/drawing/2014/main" id="{E2767051-DB26-FA42-88A3-630345D6ECCE}"/>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3</a:t>
            </a:fld>
            <a:endParaRPr lang="en-US" altLang="x-none" dirty="0"/>
          </a:p>
        </p:txBody>
      </p:sp>
    </p:spTree>
    <p:extLst>
      <p:ext uri="{BB962C8B-B14F-4D97-AF65-F5344CB8AC3E}">
        <p14:creationId xmlns:p14="http://schemas.microsoft.com/office/powerpoint/2010/main" val="541448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r>
              <a:rPr lang="en-US" dirty="0"/>
              <a:t> </a:t>
            </a:r>
          </a:p>
        </p:txBody>
      </p:sp>
      <p:pic>
        <p:nvPicPr>
          <p:cNvPr id="30" name="Picture 29" descr="Screen Shot 2012-05-24 at 1.35.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84" y="913299"/>
            <a:ext cx="11602791" cy="4308056"/>
          </a:xfrm>
          <a:prstGeom prst="rect">
            <a:avLst/>
          </a:prstGeom>
        </p:spPr>
      </p:pic>
      <p:sp>
        <p:nvSpPr>
          <p:cNvPr id="39" name="TextBox 38"/>
          <p:cNvSpPr txBox="1"/>
          <p:nvPr/>
        </p:nvSpPr>
        <p:spPr>
          <a:xfrm>
            <a:off x="394830" y="5356361"/>
            <a:ext cx="11496145" cy="830997"/>
          </a:xfrm>
          <a:prstGeom prst="rect">
            <a:avLst/>
          </a:prstGeom>
          <a:noFill/>
        </p:spPr>
        <p:txBody>
          <a:bodyPr wrap="square" rtlCol="0">
            <a:spAutoFit/>
          </a:bodyPr>
          <a:lstStyle/>
          <a:p>
            <a:r>
              <a:rPr lang="en-US" sz="2400" dirty="0">
                <a:solidFill>
                  <a:srgbClr val="800000"/>
                </a:solidFill>
                <a:latin typeface="Calibri"/>
                <a:cs typeface="Calibri"/>
              </a:rPr>
              <a:t>=&gt; Positive coupling between the e-cloud buildup and the bunches dynamical response.</a:t>
            </a:r>
          </a:p>
          <a:p>
            <a:endParaRPr lang="en-US" sz="2400" dirty="0">
              <a:latin typeface="Calibri"/>
              <a:cs typeface="Calibri"/>
            </a:endParaRPr>
          </a:p>
        </p:txBody>
      </p:sp>
      <p:pic>
        <p:nvPicPr>
          <p:cNvPr id="40" name="Picture 39" descr="LARP_Logo"/>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4433" y1="85714" x2="14433" y2="85714"/>
                        <a14:foregroundMark x1="54639" y1="88803" x2="54639" y2="88803"/>
                        <a14:foregroundMark x1="74227" y1="89575" x2="74227" y2="89575"/>
                        <a14:foregroundMark x1="9794" y1="19305" x2="9794" y2="19305"/>
                        <a14:foregroundMark x1="9794" y1="50965" x2="9794" y2="50965"/>
                        <a14:foregroundMark x1="91237" y1="20077" x2="91237" y2="20077"/>
                        <a14:foregroundMark x1="91237" y1="50965" x2="91237" y2="50965"/>
                        <a14:foregroundMark x1="35052" y1="93436" x2="35052" y2="93436"/>
                      </a14:backgroundRemoval>
                    </a14:imgEffect>
                  </a14:imgLayer>
                </a14:imgProps>
              </a:ext>
              <a:ext uri="{28A0092B-C50C-407E-A947-70E740481C1C}">
                <a14:useLocalDpi xmlns:a14="http://schemas.microsoft.com/office/drawing/2010/main" val="0"/>
              </a:ext>
            </a:extLst>
          </a:blip>
          <a:srcRect/>
          <a:stretch>
            <a:fillRect/>
          </a:stretch>
        </p:blipFill>
        <p:spPr bwMode="auto">
          <a:xfrm>
            <a:off x="1546372" y="6362260"/>
            <a:ext cx="370108" cy="495741"/>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100" dir="8399997" algn="ctr" rotWithShape="0">
                    <a:srgbClr val="000000">
                      <a:alpha val="50000"/>
                    </a:srgbClr>
                  </a:outerShdw>
                </a:effectLst>
              </a14:hiddenEffects>
            </a:ext>
          </a:extLst>
        </p:spPr>
      </p:pic>
      <p:sp>
        <p:nvSpPr>
          <p:cNvPr id="7" name="Rectangle 6">
            <a:extLst>
              <a:ext uri="{FF2B5EF4-FFF2-40B4-BE49-F238E27FC236}">
                <a16:creationId xmlns:a16="http://schemas.microsoft.com/office/drawing/2014/main" id="{EBD7DA64-5EB4-C24E-877E-B1C3DF405984}"/>
              </a:ext>
            </a:extLst>
          </p:cNvPr>
          <p:cNvSpPr>
            <a:spLocks noChangeArrowheads="1"/>
          </p:cNvSpPr>
          <p:nvPr/>
        </p:nvSpPr>
        <p:spPr bwMode="auto">
          <a:xfrm>
            <a:off x="-9664" y="0"/>
            <a:ext cx="12198489" cy="778293"/>
          </a:xfrm>
          <a:prstGeom prst="rect">
            <a:avLst/>
          </a:prstGeom>
          <a:solidFill>
            <a:srgbClr val="1F497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9pPr>
          </a:lstStyle>
          <a:p>
            <a:pPr algn="ctr">
              <a:buClrTx/>
              <a:buFontTx/>
              <a:buNone/>
            </a:pPr>
            <a:endParaRPr lang="en-US" altLang="x-none">
              <a:solidFill>
                <a:srgbClr val="FFFFFF"/>
              </a:solidFill>
              <a:latin typeface="Arial" charset="0"/>
            </a:endParaRPr>
          </a:p>
          <a:p>
            <a:pPr algn="ctr">
              <a:buClrTx/>
              <a:buFontTx/>
              <a:buNone/>
            </a:pPr>
            <a:endParaRPr lang="en-US" altLang="x-none">
              <a:solidFill>
                <a:srgbClr val="FFFFFF"/>
              </a:solidFill>
              <a:latin typeface="Arial" charset="0"/>
            </a:endParaRPr>
          </a:p>
        </p:txBody>
      </p:sp>
      <p:sp>
        <p:nvSpPr>
          <p:cNvPr id="8" name="Rectangle 3">
            <a:extLst>
              <a:ext uri="{FF2B5EF4-FFF2-40B4-BE49-F238E27FC236}">
                <a16:creationId xmlns:a16="http://schemas.microsoft.com/office/drawing/2014/main" id="{B80D8139-1D60-6F49-936E-BD926A89D834}"/>
              </a:ext>
            </a:extLst>
          </p:cNvPr>
          <p:cNvSpPr txBox="1">
            <a:spLocks noChangeArrowheads="1"/>
          </p:cNvSpPr>
          <p:nvPr/>
        </p:nvSpPr>
        <p:spPr bwMode="auto">
          <a:xfrm>
            <a:off x="1" y="135006"/>
            <a:ext cx="12188824" cy="838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t" anchorCtr="0" compatLnSpc="1">
            <a:prstTxWarp prst="textNoShape">
              <a:avLst/>
            </a:prstTxWarp>
          </a:bodyPr>
          <a:lstStyle>
            <a:lvl1pPr algn="l" rtl="0" eaLnBrk="1" fontAlgn="base" hangingPunct="1">
              <a:lnSpc>
                <a:spcPct val="85000"/>
              </a:lnSpc>
              <a:spcBef>
                <a:spcPct val="0"/>
              </a:spcBef>
              <a:spcAft>
                <a:spcPct val="0"/>
              </a:spcAft>
              <a:defRPr sz="3200" b="1" kern="1200" baseline="0">
                <a:solidFill>
                  <a:schemeClr val="tx1"/>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b="0" dirty="0">
                <a:solidFill>
                  <a:srgbClr val="F2F2F2"/>
                </a:solidFill>
                <a:latin typeface="Calibri"/>
                <a:cs typeface="Calibri"/>
              </a:rPr>
              <a:t>E-cloud density raise correlates with growth of vertical emittance</a:t>
            </a:r>
            <a:endParaRPr lang="en-US" b="0" i="1" dirty="0">
              <a:solidFill>
                <a:schemeClr val="bg1"/>
              </a:solidFill>
              <a:latin typeface="Calibri"/>
              <a:cs typeface="Calibri"/>
            </a:endParaRPr>
          </a:p>
        </p:txBody>
      </p:sp>
      <p:sp>
        <p:nvSpPr>
          <p:cNvPr id="9" name="Slide Number Placeholder 17">
            <a:extLst>
              <a:ext uri="{FF2B5EF4-FFF2-40B4-BE49-F238E27FC236}">
                <a16:creationId xmlns:a16="http://schemas.microsoft.com/office/drawing/2014/main" id="{4243813A-9F07-CF44-A874-BB0FB20590A1}"/>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30</a:t>
            </a:fld>
            <a:endParaRPr lang="en-US" altLang="x-none" dirty="0"/>
          </a:p>
        </p:txBody>
      </p:sp>
    </p:spTree>
    <p:extLst>
      <p:ext uri="{BB962C8B-B14F-4D97-AF65-F5344CB8AC3E}">
        <p14:creationId xmlns:p14="http://schemas.microsoft.com/office/powerpoint/2010/main" val="332834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r>
              <a:rPr lang="en-US" dirty="0"/>
              <a:t> </a:t>
            </a:r>
          </a:p>
        </p:txBody>
      </p:sp>
      <p:sp>
        <p:nvSpPr>
          <p:cNvPr id="39" name="TextBox 38"/>
          <p:cNvSpPr txBox="1"/>
          <p:nvPr/>
        </p:nvSpPr>
        <p:spPr>
          <a:xfrm>
            <a:off x="7689087" y="1842665"/>
            <a:ext cx="4415283" cy="1938992"/>
          </a:xfrm>
          <a:prstGeom prst="rect">
            <a:avLst/>
          </a:prstGeom>
          <a:noFill/>
        </p:spPr>
        <p:txBody>
          <a:bodyPr wrap="square" rtlCol="0">
            <a:spAutoFit/>
          </a:bodyPr>
          <a:lstStyle/>
          <a:p>
            <a:r>
              <a:rPr lang="en-US" sz="2400" dirty="0">
                <a:solidFill>
                  <a:srgbClr val="800000"/>
                </a:solidFill>
                <a:latin typeface="Calibri"/>
                <a:cs typeface="Calibri"/>
              </a:rPr>
              <a:t>Stripe pattern </a:t>
            </a:r>
            <a:r>
              <a:rPr lang="en-US" sz="2400" dirty="0">
                <a:solidFill>
                  <a:srgbClr val="800000"/>
                </a:solidFill>
                <a:latin typeface="Calibri"/>
                <a:cs typeface="Calibri"/>
                <a:sym typeface="Wingdings" pitchFamily="2" charset="2"/>
              </a:rPr>
              <a:t></a:t>
            </a:r>
            <a:r>
              <a:rPr lang="en-US" sz="2400" dirty="0">
                <a:solidFill>
                  <a:srgbClr val="800000"/>
                </a:solidFill>
                <a:latin typeface="Calibri"/>
                <a:cs typeface="Calibri"/>
              </a:rPr>
              <a:t> phase of the oscillations is not purely random</a:t>
            </a:r>
          </a:p>
          <a:p>
            <a:pPr marL="342900" indent="-342900">
              <a:buFont typeface="Symbol" charset="0"/>
              <a:buChar char=""/>
            </a:pPr>
            <a:endParaRPr lang="en-US" sz="2400" dirty="0">
              <a:latin typeface="Calibri"/>
              <a:cs typeface="Calibri"/>
            </a:endParaRPr>
          </a:p>
          <a:p>
            <a:r>
              <a:rPr lang="en-US" sz="2400" dirty="0">
                <a:solidFill>
                  <a:srgbClr val="800000"/>
                </a:solidFill>
                <a:latin typeface="Calibri"/>
                <a:cs typeface="Calibri"/>
              </a:rPr>
              <a:t>E-cloud provides coupling between bunches.</a:t>
            </a:r>
          </a:p>
        </p:txBody>
      </p:sp>
      <p:pic>
        <p:nvPicPr>
          <p:cNvPr id="40" name="Picture 39" descr="LARP_Logo"/>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14433" y1="85714" x2="14433" y2="85714"/>
                        <a14:foregroundMark x1="54639" y1="88803" x2="54639" y2="88803"/>
                        <a14:foregroundMark x1="74227" y1="89575" x2="74227" y2="89575"/>
                        <a14:foregroundMark x1="9794" y1="19305" x2="9794" y2="19305"/>
                        <a14:foregroundMark x1="9794" y1="50965" x2="9794" y2="50965"/>
                        <a14:foregroundMark x1="91237" y1="20077" x2="91237" y2="20077"/>
                        <a14:foregroundMark x1="91237" y1="50965" x2="91237" y2="50965"/>
                        <a14:foregroundMark x1="35052" y1="93436" x2="35052" y2="93436"/>
                      </a14:backgroundRemoval>
                    </a14:imgEffect>
                  </a14:imgLayer>
                </a14:imgProps>
              </a:ext>
              <a:ext uri="{28A0092B-C50C-407E-A947-70E740481C1C}">
                <a14:useLocalDpi xmlns:a14="http://schemas.microsoft.com/office/drawing/2010/main" val="0"/>
              </a:ext>
            </a:extLst>
          </a:blip>
          <a:srcRect/>
          <a:stretch>
            <a:fillRect/>
          </a:stretch>
        </p:blipFill>
        <p:spPr bwMode="auto">
          <a:xfrm>
            <a:off x="1546372" y="6362260"/>
            <a:ext cx="370108" cy="495741"/>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100" dir="8399997" algn="ctr" rotWithShape="0">
                    <a:srgbClr val="000000">
                      <a:alpha val="50000"/>
                    </a:srgbClr>
                  </a:outerShdw>
                </a:effectLst>
              </a14:hiddenEffects>
            </a:ext>
          </a:extLst>
        </p:spPr>
      </p:pic>
      <p:pic>
        <p:nvPicPr>
          <p:cNvPr id="7" name="Picture 6" descr="Screen Shot 2012-05-13 at 5.04.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56" y="1040734"/>
            <a:ext cx="7075991" cy="5111219"/>
          </a:xfrm>
          <a:prstGeom prst="rect">
            <a:avLst/>
          </a:prstGeom>
        </p:spPr>
      </p:pic>
      <p:sp>
        <p:nvSpPr>
          <p:cNvPr id="8" name="TextBox 7"/>
          <p:cNvSpPr txBox="1"/>
          <p:nvPr/>
        </p:nvSpPr>
        <p:spPr>
          <a:xfrm>
            <a:off x="1874630" y="790326"/>
            <a:ext cx="3672160" cy="523220"/>
          </a:xfrm>
          <a:prstGeom prst="rect">
            <a:avLst/>
          </a:prstGeom>
          <a:solidFill>
            <a:srgbClr val="FFFFFF"/>
          </a:solidFill>
        </p:spPr>
        <p:txBody>
          <a:bodyPr wrap="none" rtlCol="0">
            <a:spAutoFit/>
          </a:bodyPr>
          <a:lstStyle>
            <a:defPPr>
              <a:defRPr lang="en-US"/>
            </a:defPPr>
            <a:lvl1pPr marL="0" algn="l" defTabSz="1673060" rtl="0" eaLnBrk="1" latinLnBrk="0" hangingPunct="1">
              <a:defRPr sz="6600" kern="1200">
                <a:solidFill>
                  <a:schemeClr val="tx1"/>
                </a:solidFill>
                <a:latin typeface="+mn-lt"/>
                <a:ea typeface="+mn-ea"/>
                <a:cs typeface="+mn-cs"/>
              </a:defRPr>
            </a:lvl1pPr>
            <a:lvl2pPr marL="1673060" algn="l" defTabSz="1673060" rtl="0" eaLnBrk="1" latinLnBrk="0" hangingPunct="1">
              <a:defRPr sz="6600" kern="1200">
                <a:solidFill>
                  <a:schemeClr val="tx1"/>
                </a:solidFill>
                <a:latin typeface="+mn-lt"/>
                <a:ea typeface="+mn-ea"/>
                <a:cs typeface="+mn-cs"/>
              </a:defRPr>
            </a:lvl2pPr>
            <a:lvl3pPr marL="3346116" algn="l" defTabSz="1673060" rtl="0" eaLnBrk="1" latinLnBrk="0" hangingPunct="1">
              <a:defRPr sz="6600" kern="1200">
                <a:solidFill>
                  <a:schemeClr val="tx1"/>
                </a:solidFill>
                <a:latin typeface="+mn-lt"/>
                <a:ea typeface="+mn-ea"/>
                <a:cs typeface="+mn-cs"/>
              </a:defRPr>
            </a:lvl3pPr>
            <a:lvl4pPr marL="5019175" algn="l" defTabSz="1673060" rtl="0" eaLnBrk="1" latinLnBrk="0" hangingPunct="1">
              <a:defRPr sz="6600" kern="1200">
                <a:solidFill>
                  <a:schemeClr val="tx1"/>
                </a:solidFill>
                <a:latin typeface="+mn-lt"/>
                <a:ea typeface="+mn-ea"/>
                <a:cs typeface="+mn-cs"/>
              </a:defRPr>
            </a:lvl4pPr>
            <a:lvl5pPr marL="6692235" algn="l" defTabSz="1673060" rtl="0" eaLnBrk="1" latinLnBrk="0" hangingPunct="1">
              <a:defRPr sz="6600" kern="1200">
                <a:solidFill>
                  <a:schemeClr val="tx1"/>
                </a:solidFill>
                <a:latin typeface="+mn-lt"/>
                <a:ea typeface="+mn-ea"/>
                <a:cs typeface="+mn-cs"/>
              </a:defRPr>
            </a:lvl5pPr>
            <a:lvl6pPr marL="8365294" algn="l" defTabSz="1673060" rtl="0" eaLnBrk="1" latinLnBrk="0" hangingPunct="1">
              <a:defRPr sz="6600" kern="1200">
                <a:solidFill>
                  <a:schemeClr val="tx1"/>
                </a:solidFill>
                <a:latin typeface="+mn-lt"/>
                <a:ea typeface="+mn-ea"/>
                <a:cs typeface="+mn-cs"/>
              </a:defRPr>
            </a:lvl6pPr>
            <a:lvl7pPr marL="10038354" algn="l" defTabSz="1673060" rtl="0" eaLnBrk="1" latinLnBrk="0" hangingPunct="1">
              <a:defRPr sz="6600" kern="1200">
                <a:solidFill>
                  <a:schemeClr val="tx1"/>
                </a:solidFill>
                <a:latin typeface="+mn-lt"/>
                <a:ea typeface="+mn-ea"/>
                <a:cs typeface="+mn-cs"/>
              </a:defRPr>
            </a:lvl7pPr>
            <a:lvl8pPr marL="11711410" algn="l" defTabSz="1673060" rtl="0" eaLnBrk="1" latinLnBrk="0" hangingPunct="1">
              <a:defRPr sz="6600" kern="1200">
                <a:solidFill>
                  <a:schemeClr val="tx1"/>
                </a:solidFill>
                <a:latin typeface="+mn-lt"/>
                <a:ea typeface="+mn-ea"/>
                <a:cs typeface="+mn-cs"/>
              </a:defRPr>
            </a:lvl8pPr>
            <a:lvl9pPr marL="13384470" algn="l" defTabSz="1673060" rtl="0" eaLnBrk="1" latinLnBrk="0" hangingPunct="1">
              <a:defRPr sz="6600" kern="1200">
                <a:solidFill>
                  <a:schemeClr val="tx1"/>
                </a:solidFill>
                <a:latin typeface="+mn-lt"/>
                <a:ea typeface="+mn-ea"/>
                <a:cs typeface="+mn-cs"/>
              </a:defRPr>
            </a:lvl9pPr>
          </a:lstStyle>
          <a:p>
            <a:pPr algn="ctr"/>
            <a:r>
              <a:rPr lang="en-US" sz="2800" dirty="0"/>
              <a:t>Vertical offset     (mm)</a:t>
            </a:r>
          </a:p>
        </p:txBody>
      </p:sp>
      <p:pic>
        <p:nvPicPr>
          <p:cNvPr id="9" name="Picture 8" descr="Screen Shot 2012-05-18 at 2.55.04 PM.png"/>
          <p:cNvPicPr>
            <a:picLocks noChangeAspect="1"/>
          </p:cNvPicPr>
          <p:nvPr/>
        </p:nvPicPr>
        <p:blipFill rotWithShape="1">
          <a:blip r:embed="rId5">
            <a:extLst>
              <a:ext uri="{28A0092B-C50C-407E-A947-70E740481C1C}">
                <a14:useLocalDpi xmlns:a14="http://schemas.microsoft.com/office/drawing/2010/main" val="0"/>
              </a:ext>
            </a:extLst>
          </a:blip>
          <a:srcRect l="65101" t="35594" r="19356" b="12101"/>
          <a:stretch/>
        </p:blipFill>
        <p:spPr>
          <a:xfrm>
            <a:off x="4091033" y="844335"/>
            <a:ext cx="353839" cy="467583"/>
          </a:xfrm>
          <a:prstGeom prst="rect">
            <a:avLst/>
          </a:prstGeom>
          <a:noFill/>
        </p:spPr>
      </p:pic>
      <p:sp>
        <p:nvSpPr>
          <p:cNvPr id="10" name="Slide Number Placeholder 3">
            <a:extLst>
              <a:ext uri="{FF2B5EF4-FFF2-40B4-BE49-F238E27FC236}">
                <a16:creationId xmlns:a16="http://schemas.microsoft.com/office/drawing/2014/main" id="{510799E9-8F79-804D-9BE2-FF7A8B14690B}"/>
              </a:ext>
            </a:extLst>
          </p:cNvPr>
          <p:cNvSpPr txBox="1">
            <a:spLocks/>
          </p:cNvSpPr>
          <p:nvPr/>
        </p:nvSpPr>
        <p:spPr>
          <a:xfrm>
            <a:off x="0" y="0"/>
            <a:ext cx="0" cy="0"/>
          </a:xfr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a:t> </a:t>
            </a:r>
            <a:endParaRPr lang="en-US" dirty="0"/>
          </a:p>
        </p:txBody>
      </p:sp>
      <p:sp>
        <p:nvSpPr>
          <p:cNvPr id="11" name="Rectangle 10">
            <a:extLst>
              <a:ext uri="{FF2B5EF4-FFF2-40B4-BE49-F238E27FC236}">
                <a16:creationId xmlns:a16="http://schemas.microsoft.com/office/drawing/2014/main" id="{C8D21B72-974C-5B4E-8275-68AF0595B1A8}"/>
              </a:ext>
            </a:extLst>
          </p:cNvPr>
          <p:cNvSpPr>
            <a:spLocks noChangeArrowheads="1"/>
          </p:cNvSpPr>
          <p:nvPr/>
        </p:nvSpPr>
        <p:spPr bwMode="auto">
          <a:xfrm>
            <a:off x="-9664" y="0"/>
            <a:ext cx="12198489" cy="778293"/>
          </a:xfrm>
          <a:prstGeom prst="rect">
            <a:avLst/>
          </a:prstGeom>
          <a:solidFill>
            <a:srgbClr val="1F497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9pPr>
          </a:lstStyle>
          <a:p>
            <a:pPr algn="ctr">
              <a:buClrTx/>
              <a:buFontTx/>
              <a:buNone/>
            </a:pPr>
            <a:endParaRPr lang="en-US" altLang="x-none">
              <a:solidFill>
                <a:srgbClr val="FFFFFF"/>
              </a:solidFill>
              <a:latin typeface="Arial" charset="0"/>
            </a:endParaRPr>
          </a:p>
          <a:p>
            <a:pPr algn="ctr">
              <a:buClrTx/>
              <a:buFontTx/>
              <a:buNone/>
            </a:pPr>
            <a:endParaRPr lang="en-US" altLang="x-none">
              <a:solidFill>
                <a:srgbClr val="FFFFFF"/>
              </a:solidFill>
              <a:latin typeface="Arial" charset="0"/>
            </a:endParaRPr>
          </a:p>
        </p:txBody>
      </p:sp>
      <p:sp>
        <p:nvSpPr>
          <p:cNvPr id="12" name="Rectangle 3">
            <a:extLst>
              <a:ext uri="{FF2B5EF4-FFF2-40B4-BE49-F238E27FC236}">
                <a16:creationId xmlns:a16="http://schemas.microsoft.com/office/drawing/2014/main" id="{1A4E9937-E000-EE4B-90CD-C7C07A77A768}"/>
              </a:ext>
            </a:extLst>
          </p:cNvPr>
          <p:cNvSpPr txBox="1">
            <a:spLocks noChangeArrowheads="1"/>
          </p:cNvSpPr>
          <p:nvPr/>
        </p:nvSpPr>
        <p:spPr bwMode="auto">
          <a:xfrm>
            <a:off x="1" y="135006"/>
            <a:ext cx="12188824" cy="838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t" anchorCtr="0" compatLnSpc="1">
            <a:prstTxWarp prst="textNoShape">
              <a:avLst/>
            </a:prstTxWarp>
          </a:bodyPr>
          <a:lstStyle>
            <a:lvl1pPr algn="l" rtl="0" eaLnBrk="1" fontAlgn="base" hangingPunct="1">
              <a:lnSpc>
                <a:spcPct val="85000"/>
              </a:lnSpc>
              <a:spcBef>
                <a:spcPct val="0"/>
              </a:spcBef>
              <a:spcAft>
                <a:spcPct val="0"/>
              </a:spcAft>
              <a:defRPr sz="3200" b="1" kern="1200" baseline="0">
                <a:solidFill>
                  <a:schemeClr val="tx1"/>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b="0" dirty="0">
                <a:solidFill>
                  <a:schemeClr val="bg1"/>
                </a:solidFill>
                <a:latin typeface="Calibri"/>
                <a:cs typeface="Calibri"/>
              </a:rPr>
              <a:t>Vertical offsets history reveals bunch coupling via e-clouds</a:t>
            </a:r>
          </a:p>
        </p:txBody>
      </p:sp>
      <p:sp>
        <p:nvSpPr>
          <p:cNvPr id="14" name="Slide Number Placeholder 17">
            <a:extLst>
              <a:ext uri="{FF2B5EF4-FFF2-40B4-BE49-F238E27FC236}">
                <a16:creationId xmlns:a16="http://schemas.microsoft.com/office/drawing/2014/main" id="{ED9B9AC6-1D76-C84A-B359-2788267250C5}"/>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31</a:t>
            </a:fld>
            <a:endParaRPr lang="en-US" altLang="x-none" dirty="0"/>
          </a:p>
        </p:txBody>
      </p:sp>
    </p:spTree>
    <p:extLst>
      <p:ext uri="{BB962C8B-B14F-4D97-AF65-F5344CB8AC3E}">
        <p14:creationId xmlns:p14="http://schemas.microsoft.com/office/powerpoint/2010/main" val="1224517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2" descr="tuneexp"/>
          <p:cNvPicPr>
            <a:picLocks noChangeAspect="1" noChangeArrowheads="1"/>
          </p:cNvPicPr>
          <p:nvPr/>
        </p:nvPicPr>
        <p:blipFill>
          <a:blip r:embed="rId3">
            <a:extLst>
              <a:ext uri="{28A0092B-C50C-407E-A947-70E740481C1C}">
                <a14:useLocalDpi xmlns:a14="http://schemas.microsoft.com/office/drawing/2010/main" val="0"/>
              </a:ext>
            </a:extLst>
          </a:blip>
          <a:srcRect l="44496"/>
          <a:stretch>
            <a:fillRect/>
          </a:stretch>
        </p:blipFill>
        <p:spPr bwMode="auto">
          <a:xfrm>
            <a:off x="1662112" y="1435780"/>
            <a:ext cx="2286000" cy="309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8579" name="Picture 3" descr="tuneexp"/>
          <p:cNvPicPr>
            <a:picLocks noChangeAspect="1" noChangeArrowheads="1"/>
          </p:cNvPicPr>
          <p:nvPr/>
        </p:nvPicPr>
        <p:blipFill>
          <a:blip r:embed="rId3">
            <a:extLst>
              <a:ext uri="{28A0092B-C50C-407E-A947-70E740481C1C}">
                <a14:useLocalDpi xmlns:a14="http://schemas.microsoft.com/office/drawing/2010/main" val="0"/>
              </a:ext>
            </a:extLst>
          </a:blip>
          <a:srcRect l="22247" r="44867"/>
          <a:stretch>
            <a:fillRect/>
          </a:stretch>
        </p:blipFill>
        <p:spPr bwMode="auto">
          <a:xfrm>
            <a:off x="1357312" y="1435780"/>
            <a:ext cx="1779588" cy="309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8580" name="Picture 4" descr="Tune_bunch29_100_20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0" y="1508805"/>
            <a:ext cx="2609850" cy="3087688"/>
          </a:xfrm>
          <a:prstGeom prst="rect">
            <a:avLst/>
          </a:prstGeom>
          <a:noFill/>
          <a:extLst>
            <a:ext uri="{909E8E84-426E-40dd-AFC4-6F175D3DCCD1}">
              <a14:hiddenFill xmlns="" xmlns:a14="http://schemas.microsoft.com/office/drawing/2010/main">
                <a:solidFill>
                  <a:srgbClr val="FFFFFF"/>
                </a:solidFill>
              </a14:hiddenFill>
            </a:ext>
          </a:extLst>
        </p:spPr>
      </p:pic>
      <p:sp>
        <p:nvSpPr>
          <p:cNvPr id="408581" name="Text Box 5"/>
          <p:cNvSpPr txBox="1">
            <a:spLocks noChangeArrowheads="1"/>
          </p:cNvSpPr>
          <p:nvPr/>
        </p:nvSpPr>
        <p:spPr bwMode="auto">
          <a:xfrm rot="-5400000">
            <a:off x="3493451" y="2525083"/>
            <a:ext cx="159671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Calibri"/>
                <a:cs typeface="Calibri"/>
              </a:rPr>
              <a:t>Fractional tune</a:t>
            </a:r>
          </a:p>
        </p:txBody>
      </p:sp>
      <p:sp>
        <p:nvSpPr>
          <p:cNvPr id="408582" name="Rectangle 6"/>
          <p:cNvSpPr>
            <a:spLocks noGrp="1" noChangeArrowheads="1"/>
          </p:cNvSpPr>
          <p:nvPr>
            <p:ph type="title"/>
          </p:nvPr>
        </p:nvSpPr>
        <p:spPr>
          <a:xfrm>
            <a:off x="1" y="5869940"/>
            <a:ext cx="3596481" cy="406399"/>
          </a:xfrm>
        </p:spPr>
        <p:txBody>
          <a:bodyPr/>
          <a:lstStyle/>
          <a:p>
            <a:r>
              <a:rPr lang="en-US" sz="2200" b="0" dirty="0">
                <a:latin typeface="Calibri"/>
                <a:cs typeface="Calibri"/>
              </a:rPr>
              <a:t>collaboration with SLAC/CERN</a:t>
            </a:r>
          </a:p>
        </p:txBody>
      </p:sp>
      <p:sp>
        <p:nvSpPr>
          <p:cNvPr id="408583" name="Rectangle 7"/>
          <p:cNvSpPr>
            <a:spLocks noGrp="1" noChangeArrowheads="1"/>
          </p:cNvSpPr>
          <p:nvPr>
            <p:ph type="body" idx="1"/>
          </p:nvPr>
        </p:nvSpPr>
        <p:spPr>
          <a:xfrm>
            <a:off x="7447121" y="2147547"/>
            <a:ext cx="4260532" cy="1229179"/>
          </a:xfrm>
        </p:spPr>
        <p:txBody>
          <a:bodyPr/>
          <a:lstStyle/>
          <a:p>
            <a:pPr marL="0" indent="0" algn="ctr">
              <a:buNone/>
            </a:pPr>
            <a:r>
              <a:rPr lang="en-US" b="0" dirty="0">
                <a:solidFill>
                  <a:srgbClr val="800000"/>
                </a:solidFill>
                <a:latin typeface="Calibri"/>
                <a:cs typeface="Calibri"/>
              </a:rPr>
              <a:t>Good qualitative agreement: separation between core and tail with similar tune shift.</a:t>
            </a:r>
            <a:endParaRPr lang="en-US" sz="1800" dirty="0">
              <a:solidFill>
                <a:schemeClr val="accent5">
                  <a:lumMod val="25000"/>
                </a:schemeClr>
              </a:solidFill>
              <a:latin typeface="Calibri"/>
              <a:cs typeface="Calibri"/>
            </a:endParaRPr>
          </a:p>
        </p:txBody>
      </p:sp>
      <p:sp>
        <p:nvSpPr>
          <p:cNvPr id="408584" name="Text Box 8"/>
          <p:cNvSpPr txBox="1">
            <a:spLocks noChangeArrowheads="1"/>
          </p:cNvSpPr>
          <p:nvPr/>
        </p:nvSpPr>
        <p:spPr bwMode="auto">
          <a:xfrm>
            <a:off x="5119761" y="815068"/>
            <a:ext cx="150797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Calibri"/>
                <a:cs typeface="Calibri"/>
              </a:rPr>
              <a:t>Warp-Posinst</a:t>
            </a:r>
            <a:r>
              <a:rPr lang="en-US" baseline="30000">
                <a:latin typeface="Calibri"/>
                <a:cs typeface="Calibri"/>
              </a:rPr>
              <a:t>2</a:t>
            </a:r>
          </a:p>
        </p:txBody>
      </p:sp>
      <p:sp>
        <p:nvSpPr>
          <p:cNvPr id="408585" name="Text Box 9"/>
          <p:cNvSpPr txBox="1">
            <a:spLocks noChangeArrowheads="1"/>
          </p:cNvSpPr>
          <p:nvPr/>
        </p:nvSpPr>
        <p:spPr bwMode="auto">
          <a:xfrm>
            <a:off x="4662487" y="1218293"/>
            <a:ext cx="2165978"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latin typeface="Calibri"/>
                <a:cs typeface="Calibri"/>
              </a:rPr>
              <a:t>Bunch 29, Turn 100-200</a:t>
            </a:r>
          </a:p>
        </p:txBody>
      </p:sp>
      <p:sp>
        <p:nvSpPr>
          <p:cNvPr id="408586" name="Rectangle 10"/>
          <p:cNvSpPr>
            <a:spLocks noChangeArrowheads="1"/>
          </p:cNvSpPr>
          <p:nvPr/>
        </p:nvSpPr>
        <p:spPr bwMode="auto">
          <a:xfrm>
            <a:off x="4972050" y="1462156"/>
            <a:ext cx="1395414" cy="159100"/>
          </a:xfrm>
          <a:prstGeom prst="rect">
            <a:avLst/>
          </a:prstGeom>
          <a:solidFill>
            <a:schemeClr val="bg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8587" name="Text Box 11"/>
          <p:cNvSpPr txBox="1">
            <a:spLocks noChangeArrowheads="1"/>
          </p:cNvSpPr>
          <p:nvPr/>
        </p:nvSpPr>
        <p:spPr bwMode="auto">
          <a:xfrm>
            <a:off x="1362075" y="3844019"/>
            <a:ext cx="7493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48C2DE"/>
                </a:solidFill>
              </a:rPr>
              <a:t>head</a:t>
            </a:r>
          </a:p>
        </p:txBody>
      </p:sp>
      <p:sp>
        <p:nvSpPr>
          <p:cNvPr id="408588" name="Text Box 12"/>
          <p:cNvSpPr txBox="1">
            <a:spLocks noChangeArrowheads="1"/>
          </p:cNvSpPr>
          <p:nvPr/>
        </p:nvSpPr>
        <p:spPr bwMode="auto">
          <a:xfrm>
            <a:off x="2697162" y="3850369"/>
            <a:ext cx="50958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48C2DE"/>
                </a:solidFill>
              </a:rPr>
              <a:t>tail</a:t>
            </a:r>
          </a:p>
        </p:txBody>
      </p:sp>
      <p:sp>
        <p:nvSpPr>
          <p:cNvPr id="408589" name="Text Box 13"/>
          <p:cNvSpPr txBox="1">
            <a:spLocks noChangeArrowheads="1"/>
          </p:cNvSpPr>
          <p:nvPr/>
        </p:nvSpPr>
        <p:spPr bwMode="auto">
          <a:xfrm>
            <a:off x="4972050" y="3839256"/>
            <a:ext cx="7493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48C2DE"/>
                </a:solidFill>
              </a:rPr>
              <a:t>head</a:t>
            </a:r>
          </a:p>
        </p:txBody>
      </p:sp>
      <p:sp>
        <p:nvSpPr>
          <p:cNvPr id="408590" name="Text Box 14"/>
          <p:cNvSpPr txBox="1">
            <a:spLocks noChangeArrowheads="1"/>
          </p:cNvSpPr>
          <p:nvPr/>
        </p:nvSpPr>
        <p:spPr bwMode="auto">
          <a:xfrm>
            <a:off x="6264276" y="3839256"/>
            <a:ext cx="509587"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48C2DE"/>
                </a:solidFill>
              </a:rPr>
              <a:t>tail</a:t>
            </a:r>
          </a:p>
        </p:txBody>
      </p:sp>
      <p:sp>
        <p:nvSpPr>
          <p:cNvPr id="408591" name="Text Box 15"/>
          <p:cNvSpPr txBox="1">
            <a:spLocks noChangeArrowheads="1"/>
          </p:cNvSpPr>
          <p:nvPr/>
        </p:nvSpPr>
        <p:spPr bwMode="auto">
          <a:xfrm rot="-5400000">
            <a:off x="-133986" y="2577471"/>
            <a:ext cx="1596711" cy="369332"/>
          </a:xfrm>
          <a:prstGeom prst="rect">
            <a:avLst/>
          </a:prstGeom>
          <a:solidFill>
            <a:schemeClr val="bg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Calibri"/>
                <a:cs typeface="Calibri"/>
              </a:rPr>
              <a:t>Fractional tune</a:t>
            </a:r>
          </a:p>
        </p:txBody>
      </p:sp>
      <p:sp>
        <p:nvSpPr>
          <p:cNvPr id="408592" name="Text Box 16"/>
          <p:cNvSpPr txBox="1">
            <a:spLocks noChangeArrowheads="1"/>
          </p:cNvSpPr>
          <p:nvPr/>
        </p:nvSpPr>
        <p:spPr bwMode="auto">
          <a:xfrm>
            <a:off x="4973637" y="4501243"/>
            <a:ext cx="16065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atin typeface="Calibri"/>
                <a:cs typeface="Calibri"/>
              </a:rPr>
              <a:t>Bunch slice</a:t>
            </a:r>
          </a:p>
        </p:txBody>
      </p:sp>
      <p:sp>
        <p:nvSpPr>
          <p:cNvPr id="408593" name="Line 17"/>
          <p:cNvSpPr>
            <a:spLocks noChangeShapeType="1"/>
          </p:cNvSpPr>
          <p:nvPr/>
        </p:nvSpPr>
        <p:spPr bwMode="auto">
          <a:xfrm flipV="1">
            <a:off x="4448176" y="3434444"/>
            <a:ext cx="630237" cy="636587"/>
          </a:xfrm>
          <a:prstGeom prst="line">
            <a:avLst/>
          </a:prstGeom>
          <a:noFill/>
          <a:ln w="63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8594" name="Rectangle 18"/>
          <p:cNvSpPr>
            <a:spLocks noChangeArrowheads="1"/>
          </p:cNvSpPr>
          <p:nvPr/>
        </p:nvSpPr>
        <p:spPr bwMode="auto">
          <a:xfrm>
            <a:off x="0" y="2740706"/>
            <a:ext cx="107950" cy="322263"/>
          </a:xfrm>
          <a:prstGeom prst="rect">
            <a:avLst/>
          </a:prstGeom>
          <a:solidFill>
            <a:schemeClr val="bg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08595" name="Group 19"/>
          <p:cNvGrpSpPr>
            <a:grpSpLocks/>
          </p:cNvGrpSpPr>
          <p:nvPr/>
        </p:nvGrpSpPr>
        <p:grpSpPr bwMode="auto">
          <a:xfrm>
            <a:off x="1354137" y="2940730"/>
            <a:ext cx="1771650" cy="490538"/>
            <a:chOff x="950" y="1892"/>
            <a:chExt cx="3954" cy="309"/>
          </a:xfrm>
        </p:grpSpPr>
        <p:sp>
          <p:nvSpPr>
            <p:cNvPr id="408596" name="Line 20"/>
            <p:cNvSpPr>
              <a:spLocks noChangeShapeType="1"/>
            </p:cNvSpPr>
            <p:nvPr/>
          </p:nvSpPr>
          <p:spPr bwMode="auto">
            <a:xfrm>
              <a:off x="951" y="2086"/>
              <a:ext cx="3953" cy="4"/>
            </a:xfrm>
            <a:prstGeom prst="line">
              <a:avLst/>
            </a:prstGeom>
            <a:noFill/>
            <a:ln w="1905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8597" name="Line 21"/>
            <p:cNvSpPr>
              <a:spLocks noChangeShapeType="1"/>
            </p:cNvSpPr>
            <p:nvPr/>
          </p:nvSpPr>
          <p:spPr bwMode="auto">
            <a:xfrm>
              <a:off x="950" y="2197"/>
              <a:ext cx="3953" cy="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8598" name="Line 22"/>
            <p:cNvSpPr>
              <a:spLocks noChangeShapeType="1"/>
            </p:cNvSpPr>
            <p:nvPr/>
          </p:nvSpPr>
          <p:spPr bwMode="auto">
            <a:xfrm>
              <a:off x="953" y="1892"/>
              <a:ext cx="3946" cy="4"/>
            </a:xfrm>
            <a:prstGeom prst="line">
              <a:avLst/>
            </a:prstGeom>
            <a:noFill/>
            <a:ln w="19050">
              <a:solidFill>
                <a:srgbClr val="FF0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08599" name="Text Box 23"/>
          <p:cNvSpPr txBox="1">
            <a:spLocks noChangeArrowheads="1"/>
          </p:cNvSpPr>
          <p:nvPr/>
        </p:nvSpPr>
        <p:spPr bwMode="auto">
          <a:xfrm>
            <a:off x="1505263" y="819830"/>
            <a:ext cx="134152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Calibri"/>
                <a:cs typeface="Calibri"/>
              </a:rPr>
              <a:t>Experiment</a:t>
            </a:r>
            <a:r>
              <a:rPr lang="en-US" baseline="30000">
                <a:latin typeface="Calibri"/>
                <a:cs typeface="Calibri"/>
              </a:rPr>
              <a:t>1</a:t>
            </a:r>
          </a:p>
        </p:txBody>
      </p:sp>
      <p:sp>
        <p:nvSpPr>
          <p:cNvPr id="408600" name="Text Box 24"/>
          <p:cNvSpPr txBox="1">
            <a:spLocks noChangeArrowheads="1"/>
          </p:cNvSpPr>
          <p:nvPr/>
        </p:nvSpPr>
        <p:spPr bwMode="auto">
          <a:xfrm>
            <a:off x="1092554" y="1223055"/>
            <a:ext cx="24892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t>Bunch 119, Turn 100-200</a:t>
            </a:r>
          </a:p>
        </p:txBody>
      </p:sp>
      <p:pic>
        <p:nvPicPr>
          <p:cNvPr id="408601" name="Picture 25" descr="Tune_bunch29_100_200"/>
          <p:cNvPicPr>
            <a:picLocks noChangeArrowheads="1"/>
          </p:cNvPicPr>
          <p:nvPr/>
        </p:nvPicPr>
        <p:blipFill>
          <a:blip r:embed="rId4">
            <a:extLst>
              <a:ext uri="{28A0092B-C50C-407E-A947-70E740481C1C}">
                <a14:useLocalDpi xmlns:a14="http://schemas.microsoft.com/office/drawing/2010/main" val="0"/>
              </a:ext>
            </a:extLst>
          </a:blip>
          <a:srcRect r="83424"/>
          <a:stretch>
            <a:fillRect/>
          </a:stretch>
        </p:blipFill>
        <p:spPr bwMode="auto">
          <a:xfrm>
            <a:off x="920750" y="1497694"/>
            <a:ext cx="431800" cy="3087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8602" name="Picture 26" descr="Tune_bunch29_100_200"/>
          <p:cNvPicPr>
            <a:picLocks noChangeArrowheads="1"/>
          </p:cNvPicPr>
          <p:nvPr/>
        </p:nvPicPr>
        <p:blipFill>
          <a:blip r:embed="rId4">
            <a:extLst>
              <a:ext uri="{28A0092B-C50C-407E-A947-70E740481C1C}">
                <a14:useLocalDpi xmlns:a14="http://schemas.microsoft.com/office/drawing/2010/main" val="0"/>
              </a:ext>
            </a:extLst>
          </a:blip>
          <a:srcRect t="90947"/>
          <a:stretch>
            <a:fillRect/>
          </a:stretch>
        </p:blipFill>
        <p:spPr bwMode="auto">
          <a:xfrm>
            <a:off x="922337" y="4328205"/>
            <a:ext cx="2609850" cy="26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8603" name="Rectangle 27"/>
          <p:cNvSpPr>
            <a:spLocks noChangeArrowheads="1"/>
          </p:cNvSpPr>
          <p:nvPr/>
        </p:nvSpPr>
        <p:spPr bwMode="auto">
          <a:xfrm>
            <a:off x="1360487" y="4245656"/>
            <a:ext cx="1797050" cy="87313"/>
          </a:xfrm>
          <a:prstGeom prst="rect">
            <a:avLst/>
          </a:prstGeom>
          <a:solidFill>
            <a:schemeClr val="bg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8604" name="Text Box 28"/>
          <p:cNvSpPr txBox="1">
            <a:spLocks noChangeArrowheads="1"/>
          </p:cNvSpPr>
          <p:nvPr/>
        </p:nvSpPr>
        <p:spPr bwMode="auto">
          <a:xfrm>
            <a:off x="3571988" y="4052456"/>
            <a:ext cx="1255713" cy="825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600" dirty="0">
                <a:solidFill>
                  <a:srgbClr val="FF0000"/>
                </a:solidFill>
                <a:latin typeface="Calibri"/>
                <a:cs typeface="Calibri"/>
              </a:rPr>
              <a:t>Nominal fractional tune=0.185</a:t>
            </a:r>
          </a:p>
        </p:txBody>
      </p:sp>
      <p:sp>
        <p:nvSpPr>
          <p:cNvPr id="408605" name="Text Box 29"/>
          <p:cNvSpPr txBox="1">
            <a:spLocks noChangeArrowheads="1"/>
          </p:cNvSpPr>
          <p:nvPr/>
        </p:nvSpPr>
        <p:spPr bwMode="auto">
          <a:xfrm>
            <a:off x="1524000" y="4501243"/>
            <a:ext cx="1452562"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atin typeface="Calibri"/>
                <a:cs typeface="Calibri"/>
              </a:rPr>
              <a:t>Bunch slice</a:t>
            </a:r>
          </a:p>
        </p:txBody>
      </p:sp>
      <p:grpSp>
        <p:nvGrpSpPr>
          <p:cNvPr id="408606" name="Group 30"/>
          <p:cNvGrpSpPr>
            <a:grpSpLocks/>
          </p:cNvGrpSpPr>
          <p:nvPr/>
        </p:nvGrpSpPr>
        <p:grpSpPr bwMode="auto">
          <a:xfrm>
            <a:off x="4918075" y="2939144"/>
            <a:ext cx="1778000" cy="490537"/>
            <a:chOff x="950" y="1892"/>
            <a:chExt cx="3954" cy="309"/>
          </a:xfrm>
        </p:grpSpPr>
        <p:sp>
          <p:nvSpPr>
            <p:cNvPr id="408607" name="Line 31"/>
            <p:cNvSpPr>
              <a:spLocks noChangeShapeType="1"/>
            </p:cNvSpPr>
            <p:nvPr/>
          </p:nvSpPr>
          <p:spPr bwMode="auto">
            <a:xfrm>
              <a:off x="951" y="2086"/>
              <a:ext cx="3953" cy="4"/>
            </a:xfrm>
            <a:prstGeom prst="line">
              <a:avLst/>
            </a:prstGeom>
            <a:noFill/>
            <a:ln w="1905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8608" name="Line 32"/>
            <p:cNvSpPr>
              <a:spLocks noChangeShapeType="1"/>
            </p:cNvSpPr>
            <p:nvPr/>
          </p:nvSpPr>
          <p:spPr bwMode="auto">
            <a:xfrm>
              <a:off x="950" y="2197"/>
              <a:ext cx="3953" cy="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8609" name="Line 33"/>
            <p:cNvSpPr>
              <a:spLocks noChangeShapeType="1"/>
            </p:cNvSpPr>
            <p:nvPr/>
          </p:nvSpPr>
          <p:spPr bwMode="auto">
            <a:xfrm>
              <a:off x="953" y="1892"/>
              <a:ext cx="3946" cy="4"/>
            </a:xfrm>
            <a:prstGeom prst="line">
              <a:avLst/>
            </a:prstGeom>
            <a:noFill/>
            <a:ln w="19050">
              <a:solidFill>
                <a:srgbClr val="FF000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08610" name="Line 34"/>
          <p:cNvSpPr>
            <a:spLocks noChangeShapeType="1"/>
          </p:cNvSpPr>
          <p:nvPr/>
        </p:nvSpPr>
        <p:spPr bwMode="auto">
          <a:xfrm flipH="1" flipV="1">
            <a:off x="2913062" y="3434444"/>
            <a:ext cx="749300" cy="649287"/>
          </a:xfrm>
          <a:prstGeom prst="line">
            <a:avLst/>
          </a:prstGeom>
          <a:noFill/>
          <a:ln w="63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TextBox 1"/>
          <p:cNvSpPr txBox="1"/>
          <p:nvPr/>
        </p:nvSpPr>
        <p:spPr>
          <a:xfrm>
            <a:off x="800127" y="4872039"/>
            <a:ext cx="3175068" cy="307777"/>
          </a:xfrm>
          <a:prstGeom prst="rect">
            <a:avLst/>
          </a:prstGeom>
          <a:noFill/>
        </p:spPr>
        <p:txBody>
          <a:bodyPr wrap="none" rtlCol="0">
            <a:spAutoFit/>
          </a:bodyPr>
          <a:lstStyle/>
          <a:p>
            <a:r>
              <a:rPr lang="en-US" sz="1400" baseline="30000" dirty="0">
                <a:solidFill>
                  <a:srgbClr val="005700"/>
                </a:solidFill>
                <a:latin typeface="Calibri"/>
                <a:cs typeface="Calibri"/>
              </a:rPr>
              <a:t>1</a:t>
            </a:r>
            <a:r>
              <a:rPr lang="en-US" sz="1400" dirty="0">
                <a:solidFill>
                  <a:srgbClr val="005700"/>
                </a:solidFill>
                <a:latin typeface="Calibri"/>
                <a:cs typeface="Calibri"/>
              </a:rPr>
              <a:t>J. Fox, et al, </a:t>
            </a:r>
            <a:r>
              <a:rPr lang="en-US" sz="1400" i="1" dirty="0">
                <a:solidFill>
                  <a:srgbClr val="005700"/>
                </a:solidFill>
                <a:latin typeface="Calibri"/>
                <a:cs typeface="Calibri"/>
              </a:rPr>
              <a:t>IPAC10 Proc.</a:t>
            </a:r>
            <a:r>
              <a:rPr lang="en-US" sz="1400" dirty="0">
                <a:solidFill>
                  <a:srgbClr val="005700"/>
                </a:solidFill>
                <a:latin typeface="Calibri"/>
                <a:cs typeface="Calibri"/>
              </a:rPr>
              <a:t>, p. 2806 (2011)</a:t>
            </a:r>
          </a:p>
        </p:txBody>
      </p:sp>
      <p:sp>
        <p:nvSpPr>
          <p:cNvPr id="39" name="TextBox 38"/>
          <p:cNvSpPr txBox="1"/>
          <p:nvPr/>
        </p:nvSpPr>
        <p:spPr>
          <a:xfrm>
            <a:off x="4383096" y="4872039"/>
            <a:ext cx="2917685" cy="307777"/>
          </a:xfrm>
          <a:prstGeom prst="rect">
            <a:avLst/>
          </a:prstGeom>
          <a:noFill/>
        </p:spPr>
        <p:txBody>
          <a:bodyPr wrap="none" rtlCol="0">
            <a:spAutoFit/>
          </a:bodyPr>
          <a:lstStyle/>
          <a:p>
            <a:r>
              <a:rPr lang="en-US" sz="1400" baseline="30000">
                <a:solidFill>
                  <a:srgbClr val="005700"/>
                </a:solidFill>
                <a:latin typeface="Calibri"/>
                <a:cs typeface="Calibri"/>
              </a:rPr>
              <a:t>2</a:t>
            </a:r>
            <a:r>
              <a:rPr lang="en-US" sz="1400">
                <a:solidFill>
                  <a:srgbClr val="005700"/>
                </a:solidFill>
                <a:latin typeface="Calibri"/>
                <a:cs typeface="Calibri"/>
              </a:rPr>
              <a:t>J.-L. Vay, et al, </a:t>
            </a:r>
            <a:r>
              <a:rPr lang="en-US" sz="1400" i="1">
                <a:solidFill>
                  <a:srgbClr val="005700"/>
                </a:solidFill>
                <a:latin typeface="Calibri"/>
                <a:cs typeface="Calibri"/>
              </a:rPr>
              <a:t>Ecloud10 Proc.</a:t>
            </a:r>
            <a:r>
              <a:rPr lang="en-US" sz="1400">
                <a:solidFill>
                  <a:srgbClr val="005700"/>
                </a:solidFill>
                <a:latin typeface="Calibri"/>
                <a:cs typeface="Calibri"/>
              </a:rPr>
              <a:t>, (2010)</a:t>
            </a:r>
          </a:p>
        </p:txBody>
      </p:sp>
      <p:pic>
        <p:nvPicPr>
          <p:cNvPr id="40" name="Picture 39" descr="LARP_Logo"/>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4433" y1="85714" x2="14433" y2="85714"/>
                        <a14:foregroundMark x1="54639" y1="88803" x2="54639" y2="88803"/>
                        <a14:foregroundMark x1="74227" y1="89575" x2="74227" y2="89575"/>
                        <a14:foregroundMark x1="9794" y1="19305" x2="9794" y2="19305"/>
                        <a14:foregroundMark x1="9794" y1="50965" x2="9794" y2="50965"/>
                        <a14:foregroundMark x1="91237" y1="20077" x2="91237" y2="20077"/>
                        <a14:foregroundMark x1="91237" y1="50965" x2="91237" y2="50965"/>
                        <a14:foregroundMark x1="35052" y1="93436" x2="35052" y2="93436"/>
                      </a14:backgroundRemoval>
                    </a14:imgEffect>
                  </a14:imgLayer>
                </a14:imgProps>
              </a:ext>
              <a:ext uri="{28A0092B-C50C-407E-A947-70E740481C1C}">
                <a14:useLocalDpi xmlns:a14="http://schemas.microsoft.com/office/drawing/2010/main" val="0"/>
              </a:ext>
            </a:extLst>
          </a:blip>
          <a:srcRect/>
          <a:stretch>
            <a:fillRect/>
          </a:stretch>
        </p:blipFill>
        <p:spPr bwMode="auto">
          <a:xfrm>
            <a:off x="3596482" y="5675027"/>
            <a:ext cx="370108" cy="495741"/>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100" dir="8399997" algn="ctr" rotWithShape="0">
                    <a:srgbClr val="000000">
                      <a:alpha val="50000"/>
                    </a:srgbClr>
                  </a:outerShdw>
                </a:effectLst>
              </a14:hiddenEffects>
            </a:ext>
          </a:extLst>
        </p:spPr>
      </p:pic>
      <p:sp>
        <p:nvSpPr>
          <p:cNvPr id="41" name="Rectangle 40">
            <a:extLst>
              <a:ext uri="{FF2B5EF4-FFF2-40B4-BE49-F238E27FC236}">
                <a16:creationId xmlns:a16="http://schemas.microsoft.com/office/drawing/2014/main" id="{33BB1EFD-AEB6-A84F-AC81-5064FB0E1B07}"/>
              </a:ext>
            </a:extLst>
          </p:cNvPr>
          <p:cNvSpPr>
            <a:spLocks noChangeArrowheads="1"/>
          </p:cNvSpPr>
          <p:nvPr/>
        </p:nvSpPr>
        <p:spPr bwMode="auto">
          <a:xfrm>
            <a:off x="-9664" y="0"/>
            <a:ext cx="12198489" cy="778293"/>
          </a:xfrm>
          <a:prstGeom prst="rect">
            <a:avLst/>
          </a:prstGeom>
          <a:solidFill>
            <a:srgbClr val="1F497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9pPr>
          </a:lstStyle>
          <a:p>
            <a:pPr algn="ctr">
              <a:buClrTx/>
              <a:buFontTx/>
              <a:buNone/>
            </a:pPr>
            <a:endParaRPr lang="en-US" altLang="x-none">
              <a:solidFill>
                <a:srgbClr val="FFFFFF"/>
              </a:solidFill>
              <a:latin typeface="Arial" charset="0"/>
            </a:endParaRPr>
          </a:p>
          <a:p>
            <a:pPr algn="ctr">
              <a:buClrTx/>
              <a:buFontTx/>
              <a:buNone/>
            </a:pPr>
            <a:endParaRPr lang="en-US" altLang="x-none">
              <a:solidFill>
                <a:srgbClr val="FFFFFF"/>
              </a:solidFill>
              <a:latin typeface="Arial" charset="0"/>
            </a:endParaRPr>
          </a:p>
        </p:txBody>
      </p:sp>
      <p:sp>
        <p:nvSpPr>
          <p:cNvPr id="42" name="Rectangle 3">
            <a:extLst>
              <a:ext uri="{FF2B5EF4-FFF2-40B4-BE49-F238E27FC236}">
                <a16:creationId xmlns:a16="http://schemas.microsoft.com/office/drawing/2014/main" id="{7AEF24F4-DC70-354D-80FA-069F80311EFE}"/>
              </a:ext>
            </a:extLst>
          </p:cNvPr>
          <p:cNvSpPr txBox="1">
            <a:spLocks noChangeArrowheads="1"/>
          </p:cNvSpPr>
          <p:nvPr/>
        </p:nvSpPr>
        <p:spPr bwMode="auto">
          <a:xfrm>
            <a:off x="1" y="135006"/>
            <a:ext cx="12188824" cy="838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t" anchorCtr="0" compatLnSpc="1">
            <a:prstTxWarp prst="textNoShape">
              <a:avLst/>
            </a:prstTxWarp>
          </a:bodyPr>
          <a:lstStyle>
            <a:lvl1pPr algn="l" rtl="0" eaLnBrk="1" fontAlgn="base" hangingPunct="1">
              <a:lnSpc>
                <a:spcPct val="85000"/>
              </a:lnSpc>
              <a:spcBef>
                <a:spcPct val="0"/>
              </a:spcBef>
              <a:spcAft>
                <a:spcPct val="0"/>
              </a:spcAft>
              <a:defRPr sz="3200" b="1" kern="1200" baseline="0">
                <a:solidFill>
                  <a:schemeClr val="tx1"/>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b="0" dirty="0">
                <a:solidFill>
                  <a:schemeClr val="bg1"/>
                </a:solidFill>
                <a:latin typeface="Calibri"/>
                <a:cs typeface="Calibri"/>
              </a:rPr>
              <a:t>Simulation results can match experimental data</a:t>
            </a:r>
          </a:p>
        </p:txBody>
      </p:sp>
      <p:sp>
        <p:nvSpPr>
          <p:cNvPr id="43" name="Slide Number Placeholder 17">
            <a:extLst>
              <a:ext uri="{FF2B5EF4-FFF2-40B4-BE49-F238E27FC236}">
                <a16:creationId xmlns:a16="http://schemas.microsoft.com/office/drawing/2014/main" id="{EF84816F-961C-624D-B35F-E4439F7D3E26}"/>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32</a:t>
            </a:fld>
            <a:endParaRPr lang="en-US" altLang="x-none" dirty="0"/>
          </a:p>
        </p:txBody>
      </p:sp>
      <p:sp>
        <p:nvSpPr>
          <p:cNvPr id="44" name="Rectangle 10">
            <a:extLst>
              <a:ext uri="{FF2B5EF4-FFF2-40B4-BE49-F238E27FC236}">
                <a16:creationId xmlns:a16="http://schemas.microsoft.com/office/drawing/2014/main" id="{A889B90F-73BB-1044-AC0B-3768B29F7333}"/>
              </a:ext>
            </a:extLst>
          </p:cNvPr>
          <p:cNvSpPr>
            <a:spLocks noChangeArrowheads="1"/>
          </p:cNvSpPr>
          <p:nvPr/>
        </p:nvSpPr>
        <p:spPr bwMode="auto">
          <a:xfrm>
            <a:off x="1352550" y="1475819"/>
            <a:ext cx="2632869" cy="137493"/>
          </a:xfrm>
          <a:prstGeom prst="rect">
            <a:avLst/>
          </a:prstGeom>
          <a:solidFill>
            <a:schemeClr val="bg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909018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080" y="208148"/>
            <a:ext cx="11372473" cy="510909"/>
          </a:xfrm>
        </p:spPr>
        <p:txBody>
          <a:bodyPr/>
          <a:lstStyle/>
          <a:p>
            <a:r>
              <a:rPr lang="en-US" dirty="0"/>
              <a:t>Outline</a:t>
            </a:r>
          </a:p>
        </p:txBody>
      </p:sp>
      <p:sp>
        <p:nvSpPr>
          <p:cNvPr id="3" name="Content Placeholder 2"/>
          <p:cNvSpPr>
            <a:spLocks noGrp="1"/>
          </p:cNvSpPr>
          <p:nvPr>
            <p:ph idx="1"/>
          </p:nvPr>
        </p:nvSpPr>
        <p:spPr>
          <a:xfrm>
            <a:off x="1042532" y="967352"/>
            <a:ext cx="10485889" cy="4776872"/>
          </a:xfrm>
        </p:spPr>
        <p:txBody>
          <a:bodyPr/>
          <a:lstStyle/>
          <a:p>
            <a:pPr>
              <a:lnSpc>
                <a:spcPct val="150000"/>
              </a:lnSpc>
            </a:pPr>
            <a:r>
              <a:rPr lang="en-US" sz="2400" dirty="0"/>
              <a:t>Introduction of the BLAST toolkit and Warp code</a:t>
            </a:r>
            <a:endParaRPr lang="en-US" sz="2400" b="1" dirty="0"/>
          </a:p>
          <a:p>
            <a:pPr>
              <a:lnSpc>
                <a:spcPct val="150000"/>
              </a:lnSpc>
            </a:pPr>
            <a:r>
              <a:rPr lang="en-US" sz="2400" dirty="0"/>
              <a:t>Examples of application to</a:t>
            </a:r>
          </a:p>
          <a:p>
            <a:pPr lvl="1">
              <a:lnSpc>
                <a:spcPct val="150000"/>
              </a:lnSpc>
            </a:pPr>
            <a:r>
              <a:rPr lang="en-US" sz="2000" dirty="0"/>
              <a:t>Full 3-D PIC simulation of low-energy ion beam interaction with e-cloud</a:t>
            </a:r>
          </a:p>
          <a:p>
            <a:pPr lvl="1">
              <a:lnSpc>
                <a:spcPct val="150000"/>
              </a:lnSpc>
            </a:pPr>
            <a:r>
              <a:rPr lang="en-US" sz="2000" dirty="0"/>
              <a:t>Fully self-consistent modeling of e-cloud build and beam dynamics in SPS</a:t>
            </a:r>
          </a:p>
          <a:p>
            <a:pPr>
              <a:lnSpc>
                <a:spcPct val="150000"/>
              </a:lnSpc>
            </a:pPr>
            <a:r>
              <a:rPr lang="en-US" sz="2400" b="1" dirty="0">
                <a:solidFill>
                  <a:srgbClr val="C00000"/>
                </a:solidFill>
              </a:rPr>
              <a:t>Other developments</a:t>
            </a:r>
          </a:p>
          <a:p>
            <a:pPr lvl="1">
              <a:lnSpc>
                <a:spcPct val="150000"/>
              </a:lnSpc>
            </a:pPr>
            <a:r>
              <a:rPr lang="en-US" sz="2000" dirty="0"/>
              <a:t>Optimal Lorentz boosted frame and application to the modeling of </a:t>
            </a:r>
            <a:r>
              <a:rPr lang="en-US" sz="2000" dirty="0" err="1"/>
              <a:t>wakefields</a:t>
            </a:r>
            <a:endParaRPr lang="en-US" sz="2000" dirty="0"/>
          </a:p>
          <a:p>
            <a:pPr lvl="1">
              <a:lnSpc>
                <a:spcPct val="150000"/>
              </a:lnSpc>
            </a:pPr>
            <a:r>
              <a:rPr lang="en-US" sz="2000" dirty="0"/>
              <a:t>Arbitrary order Maxwell solver</a:t>
            </a:r>
          </a:p>
          <a:p>
            <a:pPr>
              <a:lnSpc>
                <a:spcPct val="150000"/>
              </a:lnSpc>
            </a:pPr>
            <a:r>
              <a:rPr lang="en-US" sz="2400" dirty="0"/>
              <a:t>Summary &amp; outlook</a:t>
            </a:r>
          </a:p>
        </p:txBody>
      </p:sp>
      <p:sp>
        <p:nvSpPr>
          <p:cNvPr id="4" name="Slide Number Placeholder 17">
            <a:extLst>
              <a:ext uri="{FF2B5EF4-FFF2-40B4-BE49-F238E27FC236}">
                <a16:creationId xmlns:a16="http://schemas.microsoft.com/office/drawing/2014/main" id="{7F8BF075-C1E1-A441-8ADC-4E68D361BDA3}"/>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33</a:t>
            </a:fld>
            <a:endParaRPr lang="en-US" altLang="x-none" dirty="0"/>
          </a:p>
        </p:txBody>
      </p:sp>
    </p:spTree>
    <p:extLst>
      <p:ext uri="{BB962C8B-B14F-4D97-AF65-F5344CB8AC3E}">
        <p14:creationId xmlns:p14="http://schemas.microsoft.com/office/powerpoint/2010/main" val="3300190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1" y="1"/>
            <a:ext cx="12188825" cy="899961"/>
          </a:xfrm>
          <a:prstGeom prst="rect">
            <a:avLst/>
          </a:prstGeom>
          <a:solidFill>
            <a:srgbClr val="2D6494"/>
          </a:solidFill>
          <a:ln>
            <a:noFill/>
          </a:ln>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457200" rtl="0" eaLnBrk="1" latinLnBrk="0" hangingPunct="1">
              <a:spcBef>
                <a:spcPct val="0"/>
              </a:spcBef>
              <a:buNone/>
              <a:defRPr sz="2800" kern="1200">
                <a:solidFill>
                  <a:schemeClr val="bg1"/>
                </a:solidFill>
                <a:latin typeface="+mj-lt"/>
                <a:ea typeface="+mj-ea"/>
                <a:cs typeface="+mj-cs"/>
              </a:defRPr>
            </a:lvl1pPr>
          </a:lstStyle>
          <a:p>
            <a:pPr>
              <a:lnSpc>
                <a:spcPct val="85000"/>
              </a:lnSpc>
            </a:pPr>
            <a:r>
              <a:rPr lang="en-US" sz="3200" dirty="0">
                <a:latin typeface="Franklin Gothic Medium"/>
                <a:cs typeface="Calibri"/>
              </a:rPr>
              <a:t>Pushing the state-of-the-art in beam/accelerator modeling </a:t>
            </a:r>
          </a:p>
          <a:p>
            <a:pPr>
              <a:lnSpc>
                <a:spcPct val="85000"/>
              </a:lnSpc>
            </a:pPr>
            <a:r>
              <a:rPr lang="en-US" sz="3200" dirty="0">
                <a:latin typeface="Franklin Gothic Medium"/>
                <a:cs typeface="Calibri"/>
                <a:sym typeface="Wingdings"/>
              </a:rPr>
              <a:t> </a:t>
            </a:r>
            <a:r>
              <a:rPr lang="en-US" sz="3200" dirty="0">
                <a:latin typeface="Franklin Gothic Medium"/>
                <a:cs typeface="Calibri"/>
              </a:rPr>
              <a:t>nurturing the development of </a:t>
            </a:r>
            <a:r>
              <a:rPr lang="en-US" sz="3200" i="1" dirty="0">
                <a:solidFill>
                  <a:srgbClr val="FCFF6F"/>
                </a:solidFill>
                <a:latin typeface="Franklin Gothic Medium"/>
                <a:cs typeface="Calibri"/>
              </a:rPr>
              <a:t>new algorithms</a:t>
            </a:r>
          </a:p>
        </p:txBody>
      </p:sp>
      <p:graphicFrame>
        <p:nvGraphicFramePr>
          <p:cNvPr id="7" name="Table 6"/>
          <p:cNvGraphicFramePr>
            <a:graphicFrameLocks noGrp="1"/>
          </p:cNvGraphicFramePr>
          <p:nvPr>
            <p:extLst/>
          </p:nvPr>
        </p:nvGraphicFramePr>
        <p:xfrm>
          <a:off x="345056" y="927670"/>
          <a:ext cx="11386870" cy="5562600"/>
        </p:xfrm>
        <a:graphic>
          <a:graphicData uri="http://schemas.openxmlformats.org/drawingml/2006/table">
            <a:tbl>
              <a:tblPr firstRow="1" bandRow="1">
                <a:tableStyleId>{5C22544A-7EE6-4342-B048-85BDC9FD1C3A}</a:tableStyleId>
              </a:tblPr>
              <a:tblGrid>
                <a:gridCol w="3508076">
                  <a:extLst>
                    <a:ext uri="{9D8B030D-6E8A-4147-A177-3AD203B41FA5}">
                      <a16:colId xmlns:a16="http://schemas.microsoft.com/office/drawing/2014/main" val="20000"/>
                    </a:ext>
                  </a:extLst>
                </a:gridCol>
                <a:gridCol w="2668438">
                  <a:extLst>
                    <a:ext uri="{9D8B030D-6E8A-4147-A177-3AD203B41FA5}">
                      <a16:colId xmlns:a16="http://schemas.microsoft.com/office/drawing/2014/main" val="20001"/>
                    </a:ext>
                  </a:extLst>
                </a:gridCol>
                <a:gridCol w="1063924">
                  <a:extLst>
                    <a:ext uri="{9D8B030D-6E8A-4147-A177-3AD203B41FA5}">
                      <a16:colId xmlns:a16="http://schemas.microsoft.com/office/drawing/2014/main" val="20002"/>
                    </a:ext>
                  </a:extLst>
                </a:gridCol>
                <a:gridCol w="4146432">
                  <a:extLst>
                    <a:ext uri="{9D8B030D-6E8A-4147-A177-3AD203B41FA5}">
                      <a16:colId xmlns:a16="http://schemas.microsoft.com/office/drawing/2014/main" val="20003"/>
                    </a:ext>
                  </a:extLst>
                </a:gridCol>
              </a:tblGrid>
              <a:tr h="370840">
                <a:tc>
                  <a:txBody>
                    <a:bodyPr/>
                    <a:lstStyle/>
                    <a:p>
                      <a:r>
                        <a:rPr lang="en-US" sz="1400" dirty="0">
                          <a:latin typeface="Calibri"/>
                          <a:cs typeface="Calibri"/>
                        </a:rPr>
                        <a:t>Algorithm/method </a:t>
                      </a:r>
                    </a:p>
                  </a:txBody>
                  <a:tcPr marB="0"/>
                </a:tc>
                <a:tc>
                  <a:txBody>
                    <a:bodyPr/>
                    <a:lstStyle/>
                    <a:p>
                      <a:r>
                        <a:rPr lang="en-US" sz="1400" dirty="0">
                          <a:latin typeface="Calibri"/>
                          <a:cs typeface="Calibri"/>
                        </a:rPr>
                        <a:t>Reference</a:t>
                      </a:r>
                    </a:p>
                  </a:txBody>
                  <a:tcPr marB="0"/>
                </a:tc>
                <a:tc>
                  <a:txBody>
                    <a:bodyPr/>
                    <a:lstStyle/>
                    <a:p>
                      <a:r>
                        <a:rPr lang="en-US" sz="1400" dirty="0">
                          <a:latin typeface="Calibri"/>
                          <a:cs typeface="Calibri"/>
                        </a:rPr>
                        <a:t>Originated</a:t>
                      </a:r>
                    </a:p>
                  </a:txBody>
                  <a:tcPr marB="0"/>
                </a:tc>
                <a:tc>
                  <a:txBody>
                    <a:bodyPr/>
                    <a:lstStyle/>
                    <a:p>
                      <a:r>
                        <a:rPr lang="en-US" sz="1400" dirty="0">
                          <a:latin typeface="Calibri"/>
                          <a:cs typeface="Calibri"/>
                        </a:rPr>
                        <a:t>Adopted</a:t>
                      </a:r>
                      <a:r>
                        <a:rPr lang="en-US" sz="1400" baseline="0" dirty="0">
                          <a:latin typeface="Calibri"/>
                          <a:cs typeface="Calibri"/>
                        </a:rPr>
                        <a:t> by</a:t>
                      </a:r>
                      <a:endParaRPr lang="en-US" sz="1400" dirty="0">
                        <a:latin typeface="Calibri"/>
                        <a:cs typeface="Calibri"/>
                      </a:endParaRPr>
                    </a:p>
                  </a:txBody>
                  <a:tcPr marB="0"/>
                </a:tc>
                <a:extLst>
                  <a:ext uri="{0D108BD9-81ED-4DB2-BD59-A6C34878D82A}">
                    <a16:rowId xmlns:a16="http://schemas.microsoft.com/office/drawing/2014/main" val="10000"/>
                  </a:ext>
                </a:extLst>
              </a:tr>
              <a:tr h="370840">
                <a:tc>
                  <a:txBody>
                    <a:bodyPr/>
                    <a:lstStyle/>
                    <a:p>
                      <a:r>
                        <a:rPr lang="en-US" sz="1400" dirty="0">
                          <a:latin typeface="Calibri"/>
                          <a:cs typeface="Calibri"/>
                        </a:rPr>
                        <a:t>Integrated Maps for </a:t>
                      </a:r>
                      <a:r>
                        <a:rPr lang="en-US" sz="1400" dirty="0" err="1">
                          <a:latin typeface="Calibri"/>
                          <a:cs typeface="Calibri"/>
                        </a:rPr>
                        <a:t>rf</a:t>
                      </a:r>
                      <a:r>
                        <a:rPr lang="en-US" sz="1400" dirty="0">
                          <a:latin typeface="Calibri"/>
                          <a:cs typeface="Calibri"/>
                        </a:rPr>
                        <a:t> cavity dynamics</a:t>
                      </a:r>
                    </a:p>
                  </a:txBody>
                  <a:tcPr marB="0"/>
                </a:tc>
                <a:tc>
                  <a:txBody>
                    <a:bodyPr/>
                    <a:lstStyle/>
                    <a:p>
                      <a:r>
                        <a:rPr lang="en-US" sz="1300" i="1" dirty="0" err="1">
                          <a:latin typeface="Calibri"/>
                          <a:cs typeface="Calibri"/>
                        </a:rPr>
                        <a:t>Ryne</a:t>
                      </a:r>
                      <a:r>
                        <a:rPr lang="en-US" sz="1300" i="1" dirty="0">
                          <a:latin typeface="Calibri"/>
                          <a:cs typeface="Calibri"/>
                        </a:rPr>
                        <a:t>, LANL Report </a:t>
                      </a:r>
                      <a:r>
                        <a:rPr lang="en-US" sz="1300" b="1" i="1" dirty="0">
                          <a:solidFill>
                            <a:srgbClr val="800000"/>
                          </a:solidFill>
                          <a:latin typeface="Calibri"/>
                          <a:cs typeface="Calibri"/>
                        </a:rPr>
                        <a:t>1995</a:t>
                      </a:r>
                    </a:p>
                  </a:txBody>
                  <a:tcPr marB="0"/>
                </a:tc>
                <a:tc>
                  <a:txBody>
                    <a:bodyPr/>
                    <a:lstStyle/>
                    <a:p>
                      <a:r>
                        <a:rPr lang="en-US" sz="1400" dirty="0">
                          <a:latin typeface="Calibri"/>
                          <a:cs typeface="Calibri"/>
                        </a:rPr>
                        <a:t>ML/IMPACT</a:t>
                      </a:r>
                    </a:p>
                  </a:txBody>
                  <a:tcPr marB="0"/>
                </a:tc>
                <a:tc>
                  <a:txBody>
                    <a:bodyPr/>
                    <a:lstStyle/>
                    <a:p>
                      <a:r>
                        <a:rPr lang="en-US" sz="1400" dirty="0">
                          <a:latin typeface="Calibri"/>
                          <a:cs typeface="Calibri"/>
                        </a:rPr>
                        <a:t>D. </a:t>
                      </a:r>
                      <a:r>
                        <a:rPr lang="en-US" sz="1400" dirty="0" err="1">
                          <a:latin typeface="Calibri"/>
                          <a:cs typeface="Calibri"/>
                        </a:rPr>
                        <a:t>Abell</a:t>
                      </a:r>
                      <a:r>
                        <a:rPr lang="en-US" sz="1400" baseline="0" dirty="0">
                          <a:latin typeface="Calibri"/>
                          <a:cs typeface="Calibri"/>
                        </a:rPr>
                        <a:t> </a:t>
                      </a:r>
                      <a:r>
                        <a:rPr lang="en-US" sz="1400" dirty="0">
                          <a:latin typeface="Calibri"/>
                          <a:cs typeface="Calibri"/>
                        </a:rPr>
                        <a:t>nonlinear model</a:t>
                      </a:r>
                    </a:p>
                  </a:txBody>
                  <a:tcPr marB="0"/>
                </a:tc>
                <a:extLst>
                  <a:ext uri="{0D108BD9-81ED-4DB2-BD59-A6C34878D82A}">
                    <a16:rowId xmlns:a16="http://schemas.microsoft.com/office/drawing/2014/main" val="10001"/>
                  </a:ext>
                </a:extLst>
              </a:tr>
              <a:tr h="370840">
                <a:tc>
                  <a:txBody>
                    <a:bodyPr/>
                    <a:lstStyle/>
                    <a:p>
                      <a:r>
                        <a:rPr lang="en-US" sz="1400" dirty="0">
                          <a:latin typeface="Calibri"/>
                          <a:cs typeface="Calibri"/>
                        </a:rPr>
                        <a:t>Stochastic Leap-Frog</a:t>
                      </a:r>
                      <a:r>
                        <a:rPr lang="en-US" sz="1400" baseline="0" dirty="0">
                          <a:latin typeface="Calibri"/>
                          <a:cs typeface="Calibri"/>
                        </a:rPr>
                        <a:t> for Brownian motion</a:t>
                      </a:r>
                      <a:endParaRPr lang="en-US" sz="1400" dirty="0">
                        <a:latin typeface="Calibri"/>
                        <a:cs typeface="Calibri"/>
                      </a:endParaRPr>
                    </a:p>
                  </a:txBody>
                  <a:tcPr marB="0"/>
                </a:tc>
                <a:tc>
                  <a:txBody>
                    <a:bodyPr/>
                    <a:lstStyle/>
                    <a:p>
                      <a:r>
                        <a:rPr lang="en-US" sz="1300" i="1" dirty="0" err="1">
                          <a:latin typeface="Calibri"/>
                          <a:cs typeface="Calibri"/>
                        </a:rPr>
                        <a:t>Qiang</a:t>
                      </a:r>
                      <a:r>
                        <a:rPr lang="en-US" sz="1300" i="1" dirty="0">
                          <a:latin typeface="Calibri"/>
                          <a:cs typeface="Calibri"/>
                        </a:rPr>
                        <a:t> &amp; </a:t>
                      </a:r>
                      <a:r>
                        <a:rPr lang="en-US" sz="1300" i="1" dirty="0" err="1">
                          <a:latin typeface="Calibri"/>
                          <a:cs typeface="Calibri"/>
                        </a:rPr>
                        <a:t>Habib</a:t>
                      </a:r>
                      <a:r>
                        <a:rPr lang="en-US" sz="1300" i="1" dirty="0">
                          <a:latin typeface="Calibri"/>
                          <a:cs typeface="Calibri"/>
                        </a:rPr>
                        <a:t>, PRE </a:t>
                      </a:r>
                      <a:r>
                        <a:rPr lang="en-US" sz="1300" b="1" i="1" dirty="0">
                          <a:solidFill>
                            <a:srgbClr val="800000"/>
                          </a:solidFill>
                          <a:latin typeface="Calibri"/>
                          <a:cs typeface="Calibri"/>
                        </a:rPr>
                        <a:t>2000</a:t>
                      </a:r>
                    </a:p>
                  </a:txBody>
                  <a:tcPr marB="0"/>
                </a:tc>
                <a:tc>
                  <a:txBody>
                    <a:bodyPr/>
                    <a:lstStyle/>
                    <a:p>
                      <a:r>
                        <a:rPr lang="en-US" sz="1400" dirty="0">
                          <a:latin typeface="Calibri"/>
                          <a:cs typeface="Calibri"/>
                        </a:rPr>
                        <a:t>IMPACT</a:t>
                      </a:r>
                    </a:p>
                  </a:txBody>
                  <a:tcPr marB="0"/>
                </a:tc>
                <a:tc>
                  <a:txBody>
                    <a:bodyPr/>
                    <a:lstStyle/>
                    <a:p>
                      <a:endParaRPr lang="en-US" sz="1400" dirty="0">
                        <a:latin typeface="Calibri"/>
                        <a:cs typeface="Calibri"/>
                      </a:endParaRPr>
                    </a:p>
                  </a:txBody>
                  <a:tcPr marB="0"/>
                </a:tc>
                <a:extLst>
                  <a:ext uri="{0D108BD9-81ED-4DB2-BD59-A6C34878D82A}">
                    <a16:rowId xmlns:a16="http://schemas.microsoft.com/office/drawing/2014/main" val="10002"/>
                  </a:ext>
                </a:extLst>
              </a:tr>
              <a:tr h="370840">
                <a:tc>
                  <a:txBody>
                    <a:bodyPr/>
                    <a:lstStyle/>
                    <a:p>
                      <a:r>
                        <a:rPr lang="en-US" sz="1400" kern="1200" dirty="0">
                          <a:solidFill>
                            <a:schemeClr val="dk1"/>
                          </a:solidFill>
                          <a:latin typeface="Calibri"/>
                          <a:ea typeface="+mn-ea"/>
                          <a:cs typeface="Calibri"/>
                        </a:rPr>
                        <a:t>Spectral-finite difference </a:t>
                      </a:r>
                      <a:r>
                        <a:rPr lang="en-US" sz="1400" kern="1200" dirty="0" err="1">
                          <a:solidFill>
                            <a:schemeClr val="dk1"/>
                          </a:solidFill>
                          <a:latin typeface="Calibri"/>
                          <a:ea typeface="+mn-ea"/>
                          <a:cs typeface="Calibri"/>
                        </a:rPr>
                        <a:t>multigrid</a:t>
                      </a:r>
                      <a:r>
                        <a:rPr lang="en-US" sz="1400" kern="1200" baseline="0" dirty="0">
                          <a:solidFill>
                            <a:schemeClr val="dk1"/>
                          </a:solidFill>
                          <a:latin typeface="Calibri"/>
                          <a:ea typeface="+mn-ea"/>
                          <a:cs typeface="Calibri"/>
                        </a:rPr>
                        <a:t> solver</a:t>
                      </a:r>
                      <a:endParaRPr lang="en-US" sz="1400" dirty="0">
                        <a:latin typeface="Calibri"/>
                        <a:cs typeface="Calibri"/>
                      </a:endParaRPr>
                    </a:p>
                  </a:txBody>
                  <a:tcPr marB="0"/>
                </a:tc>
                <a:tc>
                  <a:txBody>
                    <a:bodyPr/>
                    <a:lstStyle/>
                    <a:p>
                      <a:r>
                        <a:rPr lang="en-US" sz="1300" i="1" dirty="0" err="1">
                          <a:latin typeface="Calibri"/>
                          <a:cs typeface="Calibri"/>
                        </a:rPr>
                        <a:t>Qiang</a:t>
                      </a:r>
                      <a:r>
                        <a:rPr lang="en-US" sz="1300" i="1" dirty="0">
                          <a:latin typeface="Calibri"/>
                          <a:cs typeface="Calibri"/>
                        </a:rPr>
                        <a:t> &amp; </a:t>
                      </a:r>
                      <a:r>
                        <a:rPr lang="en-US" sz="1300" i="1" dirty="0" err="1">
                          <a:latin typeface="Calibri"/>
                          <a:cs typeface="Calibri"/>
                        </a:rPr>
                        <a:t>Ryne</a:t>
                      </a:r>
                      <a:r>
                        <a:rPr lang="en-US" sz="1300" i="1" dirty="0">
                          <a:latin typeface="Calibri"/>
                          <a:cs typeface="Calibri"/>
                        </a:rPr>
                        <a:t>, CPC </a:t>
                      </a:r>
                      <a:r>
                        <a:rPr lang="en-US" sz="1300" b="1" i="1" dirty="0">
                          <a:solidFill>
                            <a:srgbClr val="800000"/>
                          </a:solidFill>
                          <a:latin typeface="Calibri"/>
                          <a:cs typeface="Calibri"/>
                        </a:rPr>
                        <a:t>2001</a:t>
                      </a:r>
                      <a:r>
                        <a:rPr lang="en-US" sz="1300" i="1" dirty="0">
                          <a:latin typeface="Calibri"/>
                          <a:cs typeface="Calibri"/>
                        </a:rPr>
                        <a:t>/</a:t>
                      </a:r>
                      <a:r>
                        <a:rPr lang="en-US" sz="1300" b="1" i="1" dirty="0">
                          <a:solidFill>
                            <a:srgbClr val="800000"/>
                          </a:solidFill>
                          <a:latin typeface="Calibri"/>
                          <a:cs typeface="Calibri"/>
                        </a:rPr>
                        <a:t>2006</a:t>
                      </a:r>
                    </a:p>
                  </a:txBody>
                  <a:tcPr marB="0"/>
                </a:tc>
                <a:tc>
                  <a:txBody>
                    <a:bodyPr/>
                    <a:lstStyle/>
                    <a:p>
                      <a:r>
                        <a:rPr lang="en-US" sz="1400" dirty="0">
                          <a:latin typeface="Calibri"/>
                          <a:cs typeface="Calibri"/>
                        </a:rPr>
                        <a:t>IMPACT</a:t>
                      </a:r>
                    </a:p>
                  </a:txBody>
                  <a:tcPr marB="0"/>
                </a:tc>
                <a:tc>
                  <a:txBody>
                    <a:bodyPr/>
                    <a:lstStyle/>
                    <a:p>
                      <a:endParaRPr lang="en-US" sz="1400" dirty="0">
                        <a:latin typeface="Calibri"/>
                        <a:cs typeface="Calibri"/>
                      </a:endParaRPr>
                    </a:p>
                  </a:txBody>
                  <a:tcPr marB="0"/>
                </a:tc>
                <a:extLst>
                  <a:ext uri="{0D108BD9-81ED-4DB2-BD59-A6C34878D82A}">
                    <a16:rowId xmlns:a16="http://schemas.microsoft.com/office/drawing/2014/main" val="10003"/>
                  </a:ext>
                </a:extLst>
              </a:tr>
              <a:tr h="370840">
                <a:tc>
                  <a:txBody>
                    <a:bodyPr/>
                    <a:lstStyle/>
                    <a:p>
                      <a:r>
                        <a:rPr lang="en-US" sz="1400" dirty="0">
                          <a:latin typeface="Calibri"/>
                          <a:cs typeface="Calibri"/>
                        </a:rPr>
                        <a:t>Improved Perfectly</a:t>
                      </a:r>
                      <a:r>
                        <a:rPr lang="en-US" sz="1400" baseline="0" dirty="0">
                          <a:latin typeface="Calibri"/>
                          <a:cs typeface="Calibri"/>
                        </a:rPr>
                        <a:t> Matched Layers</a:t>
                      </a:r>
                      <a:endParaRPr lang="en-US" sz="1400" dirty="0">
                        <a:latin typeface="Calibri"/>
                        <a:cs typeface="Calibri"/>
                      </a:endParaRPr>
                    </a:p>
                  </a:txBody>
                  <a:tcPr marB="0"/>
                </a:tc>
                <a:tc>
                  <a:txBody>
                    <a:bodyPr/>
                    <a:lstStyle/>
                    <a:p>
                      <a:r>
                        <a:rPr lang="en-US" sz="1300" i="1" dirty="0">
                          <a:latin typeface="Calibri"/>
                          <a:cs typeface="Calibri"/>
                        </a:rPr>
                        <a:t>Vay, JCP 2000</a:t>
                      </a:r>
                      <a:r>
                        <a:rPr lang="en-US" sz="1300" i="1" baseline="0" dirty="0">
                          <a:latin typeface="Calibri"/>
                          <a:cs typeface="Calibri"/>
                        </a:rPr>
                        <a:t>/JCP </a:t>
                      </a:r>
                      <a:r>
                        <a:rPr lang="en-US" sz="1300" b="1" i="1" baseline="0" dirty="0">
                          <a:solidFill>
                            <a:srgbClr val="800000"/>
                          </a:solidFill>
                          <a:latin typeface="Calibri"/>
                          <a:cs typeface="Calibri"/>
                        </a:rPr>
                        <a:t>2002</a:t>
                      </a:r>
                      <a:endParaRPr lang="en-US" sz="1300" b="1" i="1" dirty="0">
                        <a:solidFill>
                          <a:srgbClr val="800000"/>
                        </a:solidFill>
                        <a:latin typeface="Calibri"/>
                        <a:cs typeface="Calibri"/>
                      </a:endParaRPr>
                    </a:p>
                  </a:txBody>
                  <a:tcPr marB="0"/>
                </a:tc>
                <a:tc>
                  <a:txBody>
                    <a:bodyPr/>
                    <a:lstStyle/>
                    <a:p>
                      <a:r>
                        <a:rPr lang="en-US" sz="1400" dirty="0">
                          <a:latin typeface="Calibri"/>
                          <a:cs typeface="Calibri"/>
                        </a:rPr>
                        <a:t>Warp</a:t>
                      </a:r>
                    </a:p>
                  </a:txBody>
                  <a:tcPr marB="0"/>
                </a:tc>
                <a:tc>
                  <a:txBody>
                    <a:bodyPr/>
                    <a:lstStyle/>
                    <a:p>
                      <a:r>
                        <a:rPr lang="en-US" sz="1400" dirty="0">
                          <a:latin typeface="Calibri"/>
                          <a:cs typeface="Calibri"/>
                        </a:rPr>
                        <a:t>Osiris</a:t>
                      </a:r>
                    </a:p>
                  </a:txBody>
                  <a:tcPr marB="0"/>
                </a:tc>
                <a:extLst>
                  <a:ext uri="{0D108BD9-81ED-4DB2-BD59-A6C34878D82A}">
                    <a16:rowId xmlns:a16="http://schemas.microsoft.com/office/drawing/2014/main" val="10004"/>
                  </a:ext>
                </a:extLst>
              </a:tr>
              <a:tr h="370840">
                <a:tc>
                  <a:txBody>
                    <a:bodyPr/>
                    <a:lstStyle/>
                    <a:p>
                      <a:r>
                        <a:rPr lang="en-US" sz="1400" dirty="0">
                          <a:latin typeface="Calibri"/>
                          <a:cs typeface="Calibri"/>
                        </a:rPr>
                        <a:t>AMR-PIC electrostatic</a:t>
                      </a:r>
                    </a:p>
                  </a:txBody>
                  <a:tcPr marB="0"/>
                </a:tc>
                <a:tc>
                  <a:txBody>
                    <a:bodyPr/>
                    <a:lstStyle/>
                    <a:p>
                      <a:r>
                        <a:rPr lang="en-US" sz="1300" i="1" dirty="0">
                          <a:latin typeface="Calibri"/>
                          <a:cs typeface="Calibri"/>
                        </a:rPr>
                        <a:t>Vay et al,</a:t>
                      </a:r>
                      <a:r>
                        <a:rPr lang="en-US" sz="1300" i="1" baseline="0" dirty="0">
                          <a:latin typeface="Calibri"/>
                          <a:cs typeface="Calibri"/>
                        </a:rPr>
                        <a:t> LPB </a:t>
                      </a:r>
                      <a:r>
                        <a:rPr lang="en-US" sz="1300" b="1" i="1" baseline="0" dirty="0">
                          <a:solidFill>
                            <a:srgbClr val="800000"/>
                          </a:solidFill>
                          <a:latin typeface="Calibri"/>
                          <a:cs typeface="Calibri"/>
                        </a:rPr>
                        <a:t>2002</a:t>
                      </a:r>
                      <a:r>
                        <a:rPr lang="en-US" sz="1300" i="1" baseline="0" dirty="0">
                          <a:latin typeface="Calibri"/>
                          <a:cs typeface="Calibri"/>
                        </a:rPr>
                        <a:t>/</a:t>
                      </a:r>
                      <a:r>
                        <a:rPr lang="en-US" sz="1300" i="1" baseline="0" dirty="0" err="1">
                          <a:latin typeface="Calibri"/>
                          <a:cs typeface="Calibri"/>
                        </a:rPr>
                        <a:t>PoP</a:t>
                      </a:r>
                      <a:r>
                        <a:rPr lang="en-US" sz="1300" i="1" baseline="0" dirty="0">
                          <a:latin typeface="Calibri"/>
                          <a:cs typeface="Calibri"/>
                        </a:rPr>
                        <a:t> </a:t>
                      </a:r>
                      <a:r>
                        <a:rPr lang="en-US" sz="1300" b="1" i="1" baseline="0" dirty="0">
                          <a:solidFill>
                            <a:srgbClr val="800000"/>
                          </a:solidFill>
                          <a:latin typeface="Calibri"/>
                          <a:cs typeface="Calibri"/>
                        </a:rPr>
                        <a:t>2004</a:t>
                      </a:r>
                      <a:endParaRPr lang="en-US" sz="1300" b="1" i="1" dirty="0">
                        <a:solidFill>
                          <a:srgbClr val="800000"/>
                        </a:solidFill>
                        <a:latin typeface="Calibri"/>
                        <a:cs typeface="Calibri"/>
                      </a:endParaRPr>
                    </a:p>
                  </a:txBody>
                  <a:tcPr marB="0"/>
                </a:tc>
                <a:tc>
                  <a:txBody>
                    <a:bodyPr/>
                    <a:lstStyle/>
                    <a:p>
                      <a:r>
                        <a:rPr lang="en-US" sz="1400" dirty="0">
                          <a:latin typeface="Calibri"/>
                          <a:cs typeface="Calibri"/>
                        </a:rPr>
                        <a:t>Warp</a:t>
                      </a:r>
                    </a:p>
                  </a:txBody>
                  <a:tcPr marB="0"/>
                </a:tc>
                <a:tc>
                  <a:txBody>
                    <a:bodyPr/>
                    <a:lstStyle/>
                    <a:p>
                      <a:r>
                        <a:rPr lang="en-US" sz="1400" dirty="0" err="1">
                          <a:latin typeface="Calibri"/>
                          <a:cs typeface="Calibri"/>
                        </a:rPr>
                        <a:t>pyPIC</a:t>
                      </a:r>
                      <a:r>
                        <a:rPr lang="en-US" sz="1400" dirty="0">
                          <a:latin typeface="Calibri"/>
                          <a:cs typeface="Calibri"/>
                        </a:rPr>
                        <a:t>, </a:t>
                      </a:r>
                      <a:r>
                        <a:rPr lang="en-US" sz="1400" dirty="0" err="1">
                          <a:latin typeface="Calibri"/>
                          <a:cs typeface="Calibri"/>
                        </a:rPr>
                        <a:t>WarpX</a:t>
                      </a:r>
                      <a:endParaRPr lang="en-US" sz="1400" dirty="0">
                        <a:latin typeface="Calibri"/>
                        <a:cs typeface="Calibri"/>
                      </a:endParaRPr>
                    </a:p>
                  </a:txBody>
                  <a:tcPr marB="0"/>
                </a:tc>
                <a:extLst>
                  <a:ext uri="{0D108BD9-81ED-4DB2-BD59-A6C34878D82A}">
                    <a16:rowId xmlns:a16="http://schemas.microsoft.com/office/drawing/2014/main" val="10005"/>
                  </a:ext>
                </a:extLst>
              </a:tr>
              <a:tr h="370840">
                <a:tc>
                  <a:txBody>
                    <a:bodyPr/>
                    <a:lstStyle/>
                    <a:p>
                      <a:r>
                        <a:rPr lang="en-US" sz="1400" dirty="0">
                          <a:latin typeface="Calibri"/>
                          <a:cs typeface="Calibri"/>
                        </a:rPr>
                        <a:t>PIC w/ shift-Green</a:t>
                      </a:r>
                      <a:r>
                        <a:rPr lang="en-US" sz="1400" baseline="0" dirty="0">
                          <a:latin typeface="Calibri"/>
                          <a:cs typeface="Calibri"/>
                        </a:rPr>
                        <a:t> f</a:t>
                      </a:r>
                      <a:r>
                        <a:rPr lang="en-US" sz="1400" dirty="0">
                          <a:latin typeface="Calibri"/>
                          <a:cs typeface="Calibri"/>
                        </a:rPr>
                        <a:t>unction method </a:t>
                      </a:r>
                    </a:p>
                  </a:txBody>
                  <a:tcPr marB="0"/>
                </a:tc>
                <a:tc>
                  <a:txBody>
                    <a:bodyPr/>
                    <a:lstStyle/>
                    <a:p>
                      <a:r>
                        <a:rPr lang="en-US" sz="1300" i="1" dirty="0" err="1">
                          <a:latin typeface="Calibri"/>
                          <a:cs typeface="Calibri"/>
                        </a:rPr>
                        <a:t>Qiang</a:t>
                      </a:r>
                      <a:r>
                        <a:rPr lang="en-US" sz="1300" i="1" dirty="0">
                          <a:latin typeface="Calibri"/>
                          <a:cs typeface="Calibri"/>
                        </a:rPr>
                        <a:t> et al, PRSTAB </a:t>
                      </a:r>
                      <a:r>
                        <a:rPr lang="en-US" sz="1300" b="1" i="1" baseline="0" dirty="0">
                          <a:solidFill>
                            <a:srgbClr val="800000"/>
                          </a:solidFill>
                          <a:latin typeface="Calibri"/>
                          <a:cs typeface="Calibri"/>
                        </a:rPr>
                        <a:t>2002</a:t>
                      </a:r>
                      <a:r>
                        <a:rPr lang="en-US" sz="1300" i="1" baseline="0" dirty="0">
                          <a:latin typeface="Calibri"/>
                          <a:cs typeface="Calibri"/>
                        </a:rPr>
                        <a:t>/</a:t>
                      </a:r>
                      <a:r>
                        <a:rPr lang="en-US" sz="1300" i="1" dirty="0">
                          <a:latin typeface="Calibri"/>
                          <a:cs typeface="Calibri"/>
                        </a:rPr>
                        <a:t>CPC </a:t>
                      </a:r>
                      <a:r>
                        <a:rPr lang="en-US" sz="1300" b="1" i="1" dirty="0">
                          <a:solidFill>
                            <a:srgbClr val="800000"/>
                          </a:solidFill>
                          <a:latin typeface="Calibri"/>
                          <a:cs typeface="Calibri"/>
                        </a:rPr>
                        <a:t>2004</a:t>
                      </a:r>
                    </a:p>
                  </a:txBody>
                  <a:tcPr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a:cs typeface="Calibri"/>
                        </a:rPr>
                        <a:t>BBeam3D</a:t>
                      </a:r>
                    </a:p>
                  </a:txBody>
                  <a:tcPr marB="0"/>
                </a:tc>
                <a:tc>
                  <a:txBody>
                    <a:bodyPr/>
                    <a:lstStyle/>
                    <a:p>
                      <a:endParaRPr lang="en-US" sz="1400" dirty="0">
                        <a:latin typeface="Calibri"/>
                        <a:cs typeface="Calibri"/>
                      </a:endParaRPr>
                    </a:p>
                  </a:txBody>
                  <a:tcPr marB="0"/>
                </a:tc>
                <a:extLst>
                  <a:ext uri="{0D108BD9-81ED-4DB2-BD59-A6C34878D82A}">
                    <a16:rowId xmlns:a16="http://schemas.microsoft.com/office/drawing/2014/main" val="10006"/>
                  </a:ext>
                </a:extLst>
              </a:tr>
              <a:tr h="370840">
                <a:tc>
                  <a:txBody>
                    <a:bodyPr/>
                    <a:lstStyle/>
                    <a:p>
                      <a:r>
                        <a:rPr lang="en-US" sz="1400" dirty="0">
                          <a:latin typeface="Calibri"/>
                          <a:cs typeface="Calibri"/>
                        </a:rPr>
                        <a:t>Secondary emission of electrons algorithm</a:t>
                      </a:r>
                    </a:p>
                  </a:txBody>
                  <a:tcPr marB="0"/>
                </a:tc>
                <a:tc>
                  <a:txBody>
                    <a:bodyPr/>
                    <a:lstStyle/>
                    <a:p>
                      <a:r>
                        <a:rPr lang="en-US" sz="1300" i="1" dirty="0">
                          <a:latin typeface="Calibri"/>
                          <a:cs typeface="Calibri"/>
                        </a:rPr>
                        <a:t>Furman &amp;</a:t>
                      </a:r>
                      <a:r>
                        <a:rPr lang="en-US" sz="1300" i="1" baseline="0" dirty="0">
                          <a:latin typeface="Calibri"/>
                          <a:cs typeface="Calibri"/>
                        </a:rPr>
                        <a:t> </a:t>
                      </a:r>
                      <a:r>
                        <a:rPr lang="en-US" sz="1300" i="1" baseline="0" dirty="0" err="1">
                          <a:latin typeface="Calibri"/>
                          <a:cs typeface="Calibri"/>
                        </a:rPr>
                        <a:t>Pivi</a:t>
                      </a:r>
                      <a:r>
                        <a:rPr lang="en-US" sz="1300" i="1" dirty="0">
                          <a:latin typeface="Calibri"/>
                          <a:cs typeface="Calibri"/>
                        </a:rPr>
                        <a:t>, PRST-AB </a:t>
                      </a:r>
                      <a:r>
                        <a:rPr lang="en-US" sz="1300" b="1" i="1" dirty="0">
                          <a:solidFill>
                            <a:srgbClr val="800000"/>
                          </a:solidFill>
                          <a:latin typeface="Calibri"/>
                          <a:cs typeface="Calibri"/>
                        </a:rPr>
                        <a:t>2003</a:t>
                      </a:r>
                    </a:p>
                  </a:txBody>
                  <a:tcPr marB="0"/>
                </a:tc>
                <a:tc>
                  <a:txBody>
                    <a:bodyPr/>
                    <a:lstStyle/>
                    <a:p>
                      <a:r>
                        <a:rPr lang="en-US" sz="1400" dirty="0" err="1">
                          <a:latin typeface="Calibri"/>
                          <a:cs typeface="Calibri"/>
                        </a:rPr>
                        <a:t>Posinst</a:t>
                      </a:r>
                      <a:endParaRPr lang="en-US" sz="1400" dirty="0">
                        <a:latin typeface="Calibri"/>
                        <a:cs typeface="Calibri"/>
                      </a:endParaRPr>
                    </a:p>
                  </a:txBody>
                  <a:tcPr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a:latin typeface="Calibri"/>
                          <a:cs typeface="Calibri"/>
                        </a:rPr>
                        <a:t>TxPhysics, Warp, spacecraft charging codes</a:t>
                      </a:r>
                      <a:endParaRPr lang="en-US" sz="1400" dirty="0">
                        <a:latin typeface="Calibri"/>
                        <a:cs typeface="Calibri"/>
                      </a:endParaRPr>
                    </a:p>
                  </a:txBody>
                  <a:tcPr marB="0"/>
                </a:tc>
                <a:extLst>
                  <a:ext uri="{0D108BD9-81ED-4DB2-BD59-A6C34878D82A}">
                    <a16:rowId xmlns:a16="http://schemas.microsoft.com/office/drawing/2014/main" val="10007"/>
                  </a:ext>
                </a:extLst>
              </a:tr>
              <a:tr h="370840">
                <a:tc>
                  <a:txBody>
                    <a:bodyPr/>
                    <a:lstStyle/>
                    <a:p>
                      <a:r>
                        <a:rPr lang="en-US" sz="1400" dirty="0">
                          <a:latin typeface="Calibri"/>
                          <a:cs typeface="Calibri"/>
                        </a:rPr>
                        <a:t>AMR-PIC electromagnetic</a:t>
                      </a:r>
                    </a:p>
                  </a:txBody>
                  <a:tcPr marB="0"/>
                </a:tc>
                <a:tc>
                  <a:txBody>
                    <a:bodyPr/>
                    <a:lstStyle/>
                    <a:p>
                      <a:r>
                        <a:rPr lang="en-US" sz="1300" i="1" dirty="0">
                          <a:latin typeface="Calibri"/>
                          <a:cs typeface="Calibri"/>
                        </a:rPr>
                        <a:t>Vay et al,</a:t>
                      </a:r>
                      <a:r>
                        <a:rPr lang="en-US" sz="1300" i="1" baseline="0" dirty="0">
                          <a:latin typeface="Calibri"/>
                          <a:cs typeface="Calibri"/>
                        </a:rPr>
                        <a:t> </a:t>
                      </a:r>
                      <a:r>
                        <a:rPr lang="en-US" sz="1300" i="1" dirty="0">
                          <a:latin typeface="Calibri"/>
                          <a:cs typeface="Calibri"/>
                        </a:rPr>
                        <a:t>CPC </a:t>
                      </a:r>
                      <a:r>
                        <a:rPr lang="en-US" sz="1300" b="1" i="1" dirty="0">
                          <a:solidFill>
                            <a:srgbClr val="800000"/>
                          </a:solidFill>
                          <a:latin typeface="Calibri"/>
                          <a:cs typeface="Calibri"/>
                        </a:rPr>
                        <a:t>2004</a:t>
                      </a:r>
                    </a:p>
                  </a:txBody>
                  <a:tcPr marB="0"/>
                </a:tc>
                <a:tc>
                  <a:txBody>
                    <a:bodyPr/>
                    <a:lstStyle/>
                    <a:p>
                      <a:r>
                        <a:rPr lang="en-US" sz="1400" dirty="0">
                          <a:latin typeface="Calibri"/>
                          <a:cs typeface="Calibri"/>
                        </a:rPr>
                        <a:t>Emi2D</a:t>
                      </a:r>
                    </a:p>
                  </a:txBody>
                  <a:tcPr marB="0"/>
                </a:tc>
                <a:tc>
                  <a:txBody>
                    <a:bodyPr/>
                    <a:lstStyle/>
                    <a:p>
                      <a:r>
                        <a:rPr lang="en-US" sz="1400" dirty="0">
                          <a:latin typeface="Calibri"/>
                          <a:cs typeface="Calibri"/>
                        </a:rPr>
                        <a:t>Warp, </a:t>
                      </a:r>
                      <a:r>
                        <a:rPr lang="en-US" sz="1400" dirty="0" err="1">
                          <a:latin typeface="Calibri"/>
                          <a:cs typeface="Calibri"/>
                        </a:rPr>
                        <a:t>WarpX</a:t>
                      </a:r>
                      <a:endParaRPr lang="en-US" sz="1400" dirty="0">
                        <a:latin typeface="Calibri"/>
                        <a:cs typeface="Calibri"/>
                      </a:endParaRPr>
                    </a:p>
                  </a:txBody>
                  <a:tcPr marB="0"/>
                </a:tc>
                <a:extLst>
                  <a:ext uri="{0D108BD9-81ED-4DB2-BD59-A6C34878D82A}">
                    <a16:rowId xmlns:a16="http://schemas.microsoft.com/office/drawing/2014/main" val="10008"/>
                  </a:ext>
                </a:extLst>
              </a:tr>
              <a:tr h="370840">
                <a:tc>
                  <a:txBody>
                    <a:bodyPr/>
                    <a:lstStyle/>
                    <a:p>
                      <a:r>
                        <a:rPr lang="en-US" sz="1400" dirty="0">
                          <a:latin typeface="Calibri"/>
                          <a:cs typeface="Calibri"/>
                        </a:rPr>
                        <a:t>3D Poisson solver with large aspect ratio</a:t>
                      </a:r>
                    </a:p>
                  </a:txBody>
                  <a:tcPr marB="0"/>
                </a:tc>
                <a:tc>
                  <a:txBody>
                    <a:bodyPr/>
                    <a:lstStyle/>
                    <a:p>
                      <a:r>
                        <a:rPr lang="en-US" sz="1300" i="1" dirty="0" err="1">
                          <a:latin typeface="Calibri"/>
                          <a:cs typeface="Calibri"/>
                        </a:rPr>
                        <a:t>Qiang</a:t>
                      </a:r>
                      <a:r>
                        <a:rPr lang="en-US" sz="1300" i="1" dirty="0">
                          <a:latin typeface="Calibri"/>
                          <a:cs typeface="Calibri"/>
                        </a:rPr>
                        <a:t> &amp; </a:t>
                      </a:r>
                      <a:r>
                        <a:rPr lang="en-US" sz="1300" i="1" dirty="0" err="1">
                          <a:latin typeface="Calibri"/>
                          <a:cs typeface="Calibri"/>
                        </a:rPr>
                        <a:t>Gluckstern</a:t>
                      </a:r>
                      <a:r>
                        <a:rPr lang="en-US" sz="1300" i="1" dirty="0">
                          <a:latin typeface="Calibri"/>
                          <a:cs typeface="Calibri"/>
                        </a:rPr>
                        <a:t>,</a:t>
                      </a:r>
                      <a:r>
                        <a:rPr lang="en-US" sz="1300" i="1" baseline="0" dirty="0">
                          <a:latin typeface="Calibri"/>
                          <a:cs typeface="Calibri"/>
                        </a:rPr>
                        <a:t> </a:t>
                      </a:r>
                      <a:r>
                        <a:rPr lang="en-US" sz="1300" i="1" dirty="0">
                          <a:latin typeface="Calibri"/>
                          <a:cs typeface="Calibri"/>
                        </a:rPr>
                        <a:t>CPC </a:t>
                      </a:r>
                      <a:r>
                        <a:rPr lang="en-US" sz="1300" b="1" i="1" dirty="0">
                          <a:solidFill>
                            <a:srgbClr val="800000"/>
                          </a:solidFill>
                          <a:latin typeface="Calibri"/>
                          <a:cs typeface="Calibri"/>
                        </a:rPr>
                        <a:t>2004</a:t>
                      </a:r>
                    </a:p>
                  </a:txBody>
                  <a:tcPr marB="0"/>
                </a:tc>
                <a:tc>
                  <a:txBody>
                    <a:bodyPr/>
                    <a:lstStyle/>
                    <a:p>
                      <a:r>
                        <a:rPr lang="en-US" sz="1400" dirty="0">
                          <a:latin typeface="Calibri"/>
                          <a:cs typeface="Calibri"/>
                        </a:rPr>
                        <a:t>IMPACT</a:t>
                      </a:r>
                    </a:p>
                  </a:txBody>
                  <a:tcPr marB="0"/>
                </a:tc>
                <a:tc>
                  <a:txBody>
                    <a:bodyPr/>
                    <a:lstStyle/>
                    <a:p>
                      <a:endParaRPr lang="en-US" sz="1400" dirty="0">
                        <a:latin typeface="Calibri"/>
                        <a:cs typeface="Calibri"/>
                      </a:endParaRPr>
                    </a:p>
                  </a:txBody>
                  <a:tcPr marB="0"/>
                </a:tc>
                <a:extLst>
                  <a:ext uri="{0D108BD9-81ED-4DB2-BD59-A6C34878D82A}">
                    <a16:rowId xmlns:a16="http://schemas.microsoft.com/office/drawing/2014/main" val="10009"/>
                  </a:ext>
                </a:extLst>
              </a:tr>
              <a:tr h="370840">
                <a:tc>
                  <a:txBody>
                    <a:bodyPr/>
                    <a:lstStyle/>
                    <a:p>
                      <a:r>
                        <a:rPr lang="en-US" sz="1400" dirty="0">
                          <a:latin typeface="Calibri"/>
                          <a:cs typeface="Calibri"/>
                        </a:rPr>
                        <a:t>PIC w/ integrated</a:t>
                      </a:r>
                      <a:r>
                        <a:rPr lang="en-US" sz="1400" baseline="0" dirty="0">
                          <a:latin typeface="Calibri"/>
                          <a:cs typeface="Calibri"/>
                        </a:rPr>
                        <a:t> Green function</a:t>
                      </a:r>
                      <a:endParaRPr lang="en-US" sz="1400" dirty="0">
                        <a:latin typeface="Calibri"/>
                        <a:cs typeface="Calibri"/>
                      </a:endParaRPr>
                    </a:p>
                  </a:txBody>
                  <a:tcPr marB="0"/>
                </a:tc>
                <a:tc>
                  <a:txBody>
                    <a:bodyPr/>
                    <a:lstStyle/>
                    <a:p>
                      <a:r>
                        <a:rPr lang="en-US" sz="1300" i="1" dirty="0" err="1">
                          <a:latin typeface="Calibri"/>
                          <a:cs typeface="Calibri"/>
                        </a:rPr>
                        <a:t>Qiang</a:t>
                      </a:r>
                      <a:r>
                        <a:rPr lang="en-US" sz="1300" i="1" dirty="0">
                          <a:latin typeface="Calibri"/>
                          <a:cs typeface="Calibri"/>
                        </a:rPr>
                        <a:t> et al, PRSTAB </a:t>
                      </a:r>
                      <a:r>
                        <a:rPr lang="en-US" sz="1300" b="1" i="1" dirty="0">
                          <a:solidFill>
                            <a:srgbClr val="800000"/>
                          </a:solidFill>
                          <a:latin typeface="Calibri"/>
                          <a:cs typeface="Calibri"/>
                        </a:rPr>
                        <a:t>2006</a:t>
                      </a:r>
                    </a:p>
                  </a:txBody>
                  <a:tcPr marB="0"/>
                </a:tc>
                <a:tc>
                  <a:txBody>
                    <a:bodyPr/>
                    <a:lstStyle/>
                    <a:p>
                      <a:r>
                        <a:rPr lang="en-US" sz="1400" dirty="0">
                          <a:latin typeface="Calibri"/>
                          <a:cs typeface="Calibri"/>
                        </a:rPr>
                        <a:t>ML/IMPACT</a:t>
                      </a:r>
                    </a:p>
                  </a:txBody>
                  <a:tcPr marB="0"/>
                </a:tc>
                <a:tc>
                  <a:txBody>
                    <a:bodyPr/>
                    <a:lstStyle/>
                    <a:p>
                      <a:r>
                        <a:rPr lang="en-US" sz="1400" dirty="0">
                          <a:latin typeface="Calibri"/>
                          <a:cs typeface="Calibri"/>
                        </a:rPr>
                        <a:t>BB3D, </a:t>
                      </a:r>
                      <a:r>
                        <a:rPr lang="en-US" sz="1400" dirty="0" err="1">
                          <a:latin typeface="Calibri"/>
                          <a:cs typeface="Calibri"/>
                        </a:rPr>
                        <a:t>Pyheadtail</a:t>
                      </a:r>
                      <a:r>
                        <a:rPr lang="en-US" sz="1400" dirty="0">
                          <a:latin typeface="Calibri"/>
                          <a:cs typeface="Calibri"/>
                        </a:rPr>
                        <a:t>,</a:t>
                      </a:r>
                      <a:r>
                        <a:rPr lang="en-US" sz="1400" baseline="0" dirty="0">
                          <a:latin typeface="Calibri"/>
                          <a:cs typeface="Calibri"/>
                        </a:rPr>
                        <a:t> Opal</a:t>
                      </a:r>
                      <a:endParaRPr lang="en-US" sz="1400" dirty="0">
                        <a:latin typeface="Calibri"/>
                        <a:cs typeface="Calibri"/>
                      </a:endParaRPr>
                    </a:p>
                  </a:txBody>
                  <a:tcPr marB="0"/>
                </a:tc>
                <a:extLst>
                  <a:ext uri="{0D108BD9-81ED-4DB2-BD59-A6C34878D82A}">
                    <a16:rowId xmlns:a16="http://schemas.microsoft.com/office/drawing/2014/main" val="10010"/>
                  </a:ext>
                </a:extLst>
              </a:tr>
              <a:tr h="370840">
                <a:tc>
                  <a:txBody>
                    <a:bodyPr/>
                    <a:lstStyle/>
                    <a:p>
                      <a:r>
                        <a:rPr lang="en-US" sz="1400" dirty="0">
                          <a:latin typeface="Calibri"/>
                          <a:cs typeface="Calibri"/>
                        </a:rPr>
                        <a:t>Hybrid Lorentz</a:t>
                      </a:r>
                      <a:r>
                        <a:rPr lang="en-US" sz="1400" baseline="0" dirty="0">
                          <a:latin typeface="Calibri"/>
                          <a:cs typeface="Calibri"/>
                        </a:rPr>
                        <a:t> particle pusher</a:t>
                      </a:r>
                      <a:endParaRPr lang="en-US" sz="1400" dirty="0">
                        <a:latin typeface="Calibri"/>
                        <a:cs typeface="Calibri"/>
                      </a:endParaRPr>
                    </a:p>
                  </a:txBody>
                  <a:tcPr marB="0"/>
                </a:tc>
                <a:tc>
                  <a:txBody>
                    <a:bodyPr/>
                    <a:lstStyle/>
                    <a:p>
                      <a:r>
                        <a:rPr lang="en-US" sz="1300" i="1" dirty="0">
                          <a:latin typeface="Calibri"/>
                          <a:cs typeface="Calibri"/>
                        </a:rPr>
                        <a:t>Cohen et al, NIMA </a:t>
                      </a:r>
                      <a:r>
                        <a:rPr lang="en-US" sz="1300" b="1" i="1" dirty="0">
                          <a:solidFill>
                            <a:srgbClr val="800000"/>
                          </a:solidFill>
                          <a:latin typeface="Calibri"/>
                          <a:cs typeface="Calibri"/>
                        </a:rPr>
                        <a:t>2007</a:t>
                      </a:r>
                    </a:p>
                  </a:txBody>
                  <a:tcPr marB="0"/>
                </a:tc>
                <a:tc>
                  <a:txBody>
                    <a:bodyPr/>
                    <a:lstStyle/>
                    <a:p>
                      <a:r>
                        <a:rPr lang="en-US" sz="1400" dirty="0">
                          <a:latin typeface="Calibri"/>
                          <a:cs typeface="Calibri"/>
                        </a:rPr>
                        <a:t>Warp</a:t>
                      </a:r>
                    </a:p>
                  </a:txBody>
                  <a:tcPr marB="0"/>
                </a:tc>
                <a:tc>
                  <a:txBody>
                    <a:bodyPr/>
                    <a:lstStyle/>
                    <a:p>
                      <a:r>
                        <a:rPr lang="en-US" sz="1400" dirty="0">
                          <a:latin typeface="Calibri"/>
                          <a:cs typeface="Calibri"/>
                        </a:rPr>
                        <a:t>PICSAR (UCB)</a:t>
                      </a:r>
                    </a:p>
                  </a:txBody>
                  <a:tcPr marB="0"/>
                </a:tc>
                <a:extLst>
                  <a:ext uri="{0D108BD9-81ED-4DB2-BD59-A6C34878D82A}">
                    <a16:rowId xmlns:a16="http://schemas.microsoft.com/office/drawing/2014/main" val="10011"/>
                  </a:ext>
                </a:extLst>
              </a:tr>
              <a:tr h="370840">
                <a:tc>
                  <a:txBody>
                    <a:bodyPr/>
                    <a:lstStyle/>
                    <a:p>
                      <a:r>
                        <a:rPr lang="en-US" sz="1400" b="0" i="0" dirty="0">
                          <a:latin typeface="Calibri"/>
                          <a:cs typeface="Calibri"/>
                        </a:rPr>
                        <a:t>Lorentz boosted frame</a:t>
                      </a:r>
                    </a:p>
                  </a:txBody>
                  <a:tcPr marB="0"/>
                </a:tc>
                <a:tc>
                  <a:txBody>
                    <a:bodyPr/>
                    <a:lstStyle/>
                    <a:p>
                      <a:r>
                        <a:rPr lang="en-US" sz="1300" i="1" dirty="0">
                          <a:latin typeface="Calibri"/>
                          <a:cs typeface="Calibri"/>
                        </a:rPr>
                        <a:t>Vay, PRL </a:t>
                      </a:r>
                      <a:r>
                        <a:rPr lang="en-US" sz="1300" b="1" i="1" dirty="0">
                          <a:solidFill>
                            <a:srgbClr val="800000"/>
                          </a:solidFill>
                          <a:latin typeface="Calibri"/>
                          <a:cs typeface="Calibri"/>
                        </a:rPr>
                        <a:t>2007</a:t>
                      </a:r>
                    </a:p>
                  </a:txBody>
                  <a:tcPr marB="0"/>
                </a:tc>
                <a:tc>
                  <a:txBody>
                    <a:bodyPr/>
                    <a:lstStyle/>
                    <a:p>
                      <a:r>
                        <a:rPr lang="en-US" sz="1400" dirty="0">
                          <a:latin typeface="Calibri"/>
                          <a:cs typeface="Calibri"/>
                        </a:rPr>
                        <a:t>Warp</a:t>
                      </a:r>
                    </a:p>
                  </a:txBody>
                  <a:tcPr marB="0"/>
                </a:tc>
                <a:tc>
                  <a:txBody>
                    <a:bodyPr/>
                    <a:lstStyle/>
                    <a:p>
                      <a:r>
                        <a:rPr lang="en-US" sz="1400" dirty="0">
                          <a:latin typeface="Calibri"/>
                          <a:cs typeface="Calibri"/>
                        </a:rPr>
                        <a:t>INF&amp;RNO, JPIC, Osiris, V-sim,</a:t>
                      </a:r>
                      <a:r>
                        <a:rPr lang="en-US" sz="1400" baseline="0" dirty="0">
                          <a:latin typeface="Calibri"/>
                          <a:cs typeface="Calibri"/>
                        </a:rPr>
                        <a:t> FBPIC, </a:t>
                      </a:r>
                      <a:r>
                        <a:rPr lang="en-US" sz="1400" baseline="0" dirty="0" err="1">
                          <a:latin typeface="Calibri"/>
                          <a:cs typeface="Calibri"/>
                        </a:rPr>
                        <a:t>WarpX</a:t>
                      </a:r>
                      <a:endParaRPr lang="en-US" sz="1400" dirty="0">
                        <a:latin typeface="Calibri"/>
                        <a:cs typeface="Calibri"/>
                      </a:endParaRPr>
                    </a:p>
                  </a:txBody>
                  <a:tcPr marB="0"/>
                </a:tc>
                <a:extLst>
                  <a:ext uri="{0D108BD9-81ED-4DB2-BD59-A6C34878D82A}">
                    <a16:rowId xmlns:a16="http://schemas.microsoft.com/office/drawing/2014/main" val="10012"/>
                  </a:ext>
                </a:extLst>
              </a:tr>
              <a:tr h="370840">
                <a:tc>
                  <a:txBody>
                    <a:bodyPr/>
                    <a:lstStyle/>
                    <a:p>
                      <a:r>
                        <a:rPr lang="en-US" sz="1400" b="0" i="0" dirty="0">
                          <a:latin typeface="Calibri"/>
                          <a:cs typeface="Calibri"/>
                        </a:rPr>
                        <a:t>Explicit Lorentz invariant particle pusher</a:t>
                      </a:r>
                    </a:p>
                  </a:txBody>
                  <a:tcPr marB="0"/>
                </a:tc>
                <a:tc>
                  <a:txBody>
                    <a:bodyPr/>
                    <a:lstStyle/>
                    <a:p>
                      <a:r>
                        <a:rPr lang="en-US" sz="1300" i="1" dirty="0">
                          <a:latin typeface="Calibri"/>
                          <a:cs typeface="Calibri"/>
                        </a:rPr>
                        <a:t>Vay, </a:t>
                      </a:r>
                      <a:r>
                        <a:rPr lang="en-US" sz="1300" i="1" dirty="0" err="1">
                          <a:latin typeface="Calibri"/>
                          <a:cs typeface="Calibri"/>
                        </a:rPr>
                        <a:t>PoP</a:t>
                      </a:r>
                      <a:r>
                        <a:rPr lang="en-US" sz="1300" i="1" dirty="0">
                          <a:latin typeface="Calibri"/>
                          <a:cs typeface="Calibri"/>
                        </a:rPr>
                        <a:t> </a:t>
                      </a:r>
                      <a:r>
                        <a:rPr lang="en-US" sz="1300" b="1" i="1" dirty="0">
                          <a:solidFill>
                            <a:srgbClr val="800000"/>
                          </a:solidFill>
                          <a:latin typeface="Calibri"/>
                          <a:cs typeface="Calibri"/>
                        </a:rPr>
                        <a:t>2008</a:t>
                      </a:r>
                    </a:p>
                  </a:txBody>
                  <a:tcPr marB="0"/>
                </a:tc>
                <a:tc>
                  <a:txBody>
                    <a:bodyPr/>
                    <a:lstStyle/>
                    <a:p>
                      <a:r>
                        <a:rPr lang="en-US" sz="1400" dirty="0">
                          <a:latin typeface="Calibri"/>
                          <a:cs typeface="Calibri"/>
                        </a:rPr>
                        <a:t>Warp</a:t>
                      </a:r>
                    </a:p>
                  </a:txBody>
                  <a:tcPr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a:cs typeface="Calibri"/>
                        </a:rPr>
                        <a:t>Tristan, QED, </a:t>
                      </a:r>
                      <a:r>
                        <a:rPr lang="en-US" sz="1400" dirty="0" err="1">
                          <a:latin typeface="Calibri"/>
                          <a:cs typeface="Calibri"/>
                        </a:rPr>
                        <a:t>PIConGPU</a:t>
                      </a:r>
                      <a:r>
                        <a:rPr lang="en-US" sz="1400" dirty="0">
                          <a:latin typeface="Calibri"/>
                          <a:cs typeface="Calibri"/>
                        </a:rPr>
                        <a:t>,</a:t>
                      </a:r>
                      <a:r>
                        <a:rPr lang="en-US" sz="1400" baseline="0" dirty="0">
                          <a:latin typeface="Calibri"/>
                          <a:cs typeface="Calibri"/>
                        </a:rPr>
                        <a:t> Osiris, </a:t>
                      </a:r>
                      <a:r>
                        <a:rPr lang="en-US" sz="1400" dirty="0">
                          <a:latin typeface="Calibri"/>
                          <a:cs typeface="Calibri"/>
                        </a:rPr>
                        <a:t>Photon-Plasma, etc.</a:t>
                      </a:r>
                    </a:p>
                  </a:txBody>
                  <a:tcPr marB="0"/>
                </a:tc>
                <a:extLst>
                  <a:ext uri="{0D108BD9-81ED-4DB2-BD59-A6C34878D82A}">
                    <a16:rowId xmlns:a16="http://schemas.microsoft.com/office/drawing/2014/main" val="10013"/>
                  </a:ext>
                </a:extLst>
              </a:tr>
              <a:tr h="370840">
                <a:tc>
                  <a:txBody>
                    <a:bodyPr/>
                    <a:lstStyle/>
                    <a:p>
                      <a:r>
                        <a:rPr lang="en-US" sz="1400" dirty="0">
                          <a:latin typeface="Calibri"/>
                          <a:cs typeface="Calibri"/>
                        </a:rPr>
                        <a:t>New convolution integral w/ smooth kernel</a:t>
                      </a:r>
                    </a:p>
                  </a:txBody>
                  <a:tcPr marB="0"/>
                </a:tc>
                <a:tc>
                  <a:txBody>
                    <a:bodyPr/>
                    <a:lstStyle/>
                    <a:p>
                      <a:r>
                        <a:rPr lang="en-US" sz="1300" i="1" dirty="0" err="1">
                          <a:latin typeface="Calibri"/>
                          <a:cs typeface="Calibri"/>
                        </a:rPr>
                        <a:t>Qiang</a:t>
                      </a:r>
                      <a:r>
                        <a:rPr lang="en-US" sz="1300" i="1" dirty="0">
                          <a:latin typeface="Calibri"/>
                          <a:cs typeface="Calibri"/>
                        </a:rPr>
                        <a:t>, CPC </a:t>
                      </a:r>
                      <a:r>
                        <a:rPr lang="en-US" sz="1300" b="1" i="1" dirty="0">
                          <a:solidFill>
                            <a:srgbClr val="800000"/>
                          </a:solidFill>
                          <a:latin typeface="Calibri"/>
                          <a:cs typeface="Calibri"/>
                        </a:rPr>
                        <a:t>2010</a:t>
                      </a:r>
                    </a:p>
                  </a:txBody>
                  <a:tcPr marB="0"/>
                </a:tc>
                <a:tc>
                  <a:txBody>
                    <a:bodyPr/>
                    <a:lstStyle/>
                    <a:p>
                      <a:endParaRPr lang="en-US" sz="1400" dirty="0">
                        <a:latin typeface="Calibri"/>
                        <a:cs typeface="Calibri"/>
                      </a:endParaRPr>
                    </a:p>
                  </a:txBody>
                  <a:tcPr marB="0"/>
                </a:tc>
                <a:tc>
                  <a:txBody>
                    <a:bodyPr/>
                    <a:lstStyle/>
                    <a:p>
                      <a:endParaRPr lang="en-US" sz="1400" dirty="0">
                        <a:latin typeface="Calibri"/>
                        <a:cs typeface="Calibri"/>
                      </a:endParaRPr>
                    </a:p>
                  </a:txBody>
                  <a:tcPr marB="0"/>
                </a:tc>
                <a:extLst>
                  <a:ext uri="{0D108BD9-81ED-4DB2-BD59-A6C34878D82A}">
                    <a16:rowId xmlns:a16="http://schemas.microsoft.com/office/drawing/2014/main" val="10014"/>
                  </a:ext>
                </a:extLst>
              </a:tr>
            </a:tbl>
          </a:graphicData>
        </a:graphic>
      </p:graphicFrame>
      <p:pic>
        <p:nvPicPr>
          <p:cNvPr id="8"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2291" y="5388633"/>
            <a:ext cx="266094" cy="344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lide Number Placeholder 2"/>
          <p:cNvSpPr>
            <a:spLocks noGrp="1"/>
          </p:cNvSpPr>
          <p:nvPr>
            <p:ph type="sldNum" idx="4"/>
          </p:nvPr>
        </p:nvSpPr>
        <p:spPr/>
        <p:txBody>
          <a:bodyPr/>
          <a:lstStyle/>
          <a:p>
            <a:fld id="{929A8685-9CBD-5D48-90F4-6955DC9A7A72}" type="slidenum">
              <a:rPr lang="en-US" altLang="x-none" smtClean="0"/>
              <a:pPr/>
              <a:t>34</a:t>
            </a:fld>
            <a:endParaRPr lang="en-US" altLang="x-none"/>
          </a:p>
        </p:txBody>
      </p:sp>
    </p:spTree>
    <p:extLst>
      <p:ext uri="{BB962C8B-B14F-4D97-AF65-F5344CB8AC3E}">
        <p14:creationId xmlns:p14="http://schemas.microsoft.com/office/powerpoint/2010/main" val="1862816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345057" y="928347"/>
          <a:ext cx="11386868" cy="5562600"/>
        </p:xfrm>
        <a:graphic>
          <a:graphicData uri="http://schemas.openxmlformats.org/drawingml/2006/table">
            <a:tbl>
              <a:tblPr firstRow="1" bandRow="1">
                <a:tableStyleId>{5C22544A-7EE6-4342-B048-85BDC9FD1C3A}</a:tableStyleId>
              </a:tblPr>
              <a:tblGrid>
                <a:gridCol w="3508075">
                  <a:extLst>
                    <a:ext uri="{9D8B030D-6E8A-4147-A177-3AD203B41FA5}">
                      <a16:colId xmlns:a16="http://schemas.microsoft.com/office/drawing/2014/main" val="20000"/>
                    </a:ext>
                  </a:extLst>
                </a:gridCol>
                <a:gridCol w="2668438">
                  <a:extLst>
                    <a:ext uri="{9D8B030D-6E8A-4147-A177-3AD203B41FA5}">
                      <a16:colId xmlns:a16="http://schemas.microsoft.com/office/drawing/2014/main" val="20001"/>
                    </a:ext>
                  </a:extLst>
                </a:gridCol>
                <a:gridCol w="1063924">
                  <a:extLst>
                    <a:ext uri="{9D8B030D-6E8A-4147-A177-3AD203B41FA5}">
                      <a16:colId xmlns:a16="http://schemas.microsoft.com/office/drawing/2014/main" val="20002"/>
                    </a:ext>
                  </a:extLst>
                </a:gridCol>
                <a:gridCol w="4146431">
                  <a:extLst>
                    <a:ext uri="{9D8B030D-6E8A-4147-A177-3AD203B41FA5}">
                      <a16:colId xmlns:a16="http://schemas.microsoft.com/office/drawing/2014/main" val="20003"/>
                    </a:ext>
                  </a:extLst>
                </a:gridCol>
              </a:tblGrid>
              <a:tr h="370840">
                <a:tc>
                  <a:txBody>
                    <a:bodyPr/>
                    <a:lstStyle/>
                    <a:p>
                      <a:r>
                        <a:rPr lang="en-US" sz="1400" dirty="0">
                          <a:latin typeface="Calibri"/>
                          <a:cs typeface="Calibri"/>
                        </a:rPr>
                        <a:t>Algorithm/method (cont.)</a:t>
                      </a:r>
                    </a:p>
                  </a:txBody>
                  <a:tcPr marB="0"/>
                </a:tc>
                <a:tc>
                  <a:txBody>
                    <a:bodyPr/>
                    <a:lstStyle/>
                    <a:p>
                      <a:r>
                        <a:rPr lang="en-US" sz="1400" dirty="0">
                          <a:latin typeface="Calibri"/>
                          <a:cs typeface="Calibri"/>
                        </a:rPr>
                        <a:t>Reference</a:t>
                      </a:r>
                    </a:p>
                  </a:txBody>
                  <a:tcPr marB="0"/>
                </a:tc>
                <a:tc>
                  <a:txBody>
                    <a:bodyPr/>
                    <a:lstStyle/>
                    <a:p>
                      <a:r>
                        <a:rPr lang="en-US" sz="1400" dirty="0">
                          <a:latin typeface="Calibri"/>
                          <a:cs typeface="Calibri"/>
                        </a:rPr>
                        <a:t>Originated</a:t>
                      </a:r>
                    </a:p>
                  </a:txBody>
                  <a:tcPr marB="0"/>
                </a:tc>
                <a:tc>
                  <a:txBody>
                    <a:bodyPr/>
                    <a:lstStyle/>
                    <a:p>
                      <a:r>
                        <a:rPr lang="en-US" sz="1400" dirty="0">
                          <a:latin typeface="Calibri"/>
                          <a:cs typeface="Calibri"/>
                        </a:rPr>
                        <a:t>Adopted</a:t>
                      </a:r>
                      <a:r>
                        <a:rPr lang="en-US" sz="1400" baseline="0" dirty="0">
                          <a:latin typeface="Calibri"/>
                          <a:cs typeface="Calibri"/>
                        </a:rPr>
                        <a:t> by</a:t>
                      </a:r>
                      <a:endParaRPr lang="en-US" sz="1400" dirty="0">
                        <a:latin typeface="Calibri"/>
                        <a:cs typeface="Calibri"/>
                      </a:endParaRPr>
                    </a:p>
                  </a:txBody>
                  <a:tcPr marB="0"/>
                </a:tc>
                <a:extLst>
                  <a:ext uri="{0D108BD9-81ED-4DB2-BD59-A6C34878D82A}">
                    <a16:rowId xmlns:a16="http://schemas.microsoft.com/office/drawing/2014/main" val="10000"/>
                  </a:ext>
                </a:extLst>
              </a:tr>
              <a:tr h="370840">
                <a:tc>
                  <a:txBody>
                    <a:bodyPr/>
                    <a:lstStyle/>
                    <a:p>
                      <a:r>
                        <a:rPr lang="en-US" sz="1400" dirty="0">
                          <a:latin typeface="Calibri"/>
                          <a:cs typeface="Calibri"/>
                        </a:rPr>
                        <a:t>Mixed</a:t>
                      </a:r>
                      <a:r>
                        <a:rPr lang="en-US" sz="1400" baseline="0" dirty="0">
                          <a:latin typeface="Calibri"/>
                          <a:cs typeface="Calibri"/>
                        </a:rPr>
                        <a:t> Particle-Field decomposition method</a:t>
                      </a:r>
                      <a:endParaRPr lang="en-US" sz="1400" dirty="0">
                        <a:latin typeface="Calibri"/>
                        <a:cs typeface="Calibri"/>
                      </a:endParaRPr>
                    </a:p>
                  </a:txBody>
                  <a:tcPr marB="0"/>
                </a:tc>
                <a:tc>
                  <a:txBody>
                    <a:bodyPr/>
                    <a:lstStyle/>
                    <a:p>
                      <a:r>
                        <a:rPr lang="en-US" sz="1300" i="1" dirty="0">
                          <a:latin typeface="Calibri"/>
                          <a:cs typeface="Calibri"/>
                        </a:rPr>
                        <a:t>Qiang &amp; Li, CPC </a:t>
                      </a:r>
                      <a:r>
                        <a:rPr lang="en-US" sz="1300" b="1" i="1" dirty="0">
                          <a:solidFill>
                            <a:srgbClr val="800000"/>
                          </a:solidFill>
                          <a:latin typeface="Calibri"/>
                          <a:cs typeface="Calibri"/>
                        </a:rPr>
                        <a:t>2010</a:t>
                      </a:r>
                    </a:p>
                  </a:txBody>
                  <a:tcPr marB="0"/>
                </a:tc>
                <a:tc>
                  <a:txBody>
                    <a:bodyPr/>
                    <a:lstStyle/>
                    <a:p>
                      <a:r>
                        <a:rPr lang="en-US" sz="1400" dirty="0">
                          <a:latin typeface="Calibri"/>
                          <a:cs typeface="Calibri"/>
                        </a:rPr>
                        <a:t>BBeam3D</a:t>
                      </a:r>
                    </a:p>
                  </a:txBody>
                  <a:tcPr marB="0"/>
                </a:tc>
                <a:tc>
                  <a:txBody>
                    <a:bodyPr/>
                    <a:lstStyle/>
                    <a:p>
                      <a:endParaRPr lang="en-US" sz="1400" dirty="0">
                        <a:latin typeface="Calibri"/>
                        <a:cs typeface="Calibri"/>
                      </a:endParaRPr>
                    </a:p>
                  </a:txBody>
                  <a:tcPr marB="0"/>
                </a:tc>
                <a:extLst>
                  <a:ext uri="{0D108BD9-81ED-4DB2-BD59-A6C34878D82A}">
                    <a16:rowId xmlns:a16="http://schemas.microsoft.com/office/drawing/2014/main" val="10001"/>
                  </a:ext>
                </a:extLst>
              </a:tr>
              <a:tr h="370840">
                <a:tc>
                  <a:txBody>
                    <a:bodyPr/>
                    <a:lstStyle/>
                    <a:p>
                      <a:r>
                        <a:rPr lang="en-US" sz="1400" b="0" i="0" dirty="0">
                          <a:latin typeface="Calibri"/>
                          <a:cs typeface="Calibri"/>
                        </a:rPr>
                        <a:t>PIC with tunable</a:t>
                      </a:r>
                      <a:r>
                        <a:rPr lang="en-US" sz="1400" b="0" i="0" baseline="0" dirty="0">
                          <a:latin typeface="Calibri"/>
                          <a:cs typeface="Calibri"/>
                        </a:rPr>
                        <a:t> electromagnetic solver</a:t>
                      </a:r>
                      <a:endParaRPr lang="en-US" sz="1400" b="0" i="0" dirty="0">
                        <a:latin typeface="Calibri"/>
                        <a:cs typeface="Calibri"/>
                      </a:endParaRPr>
                    </a:p>
                  </a:txBody>
                  <a:tcPr marB="0"/>
                </a:tc>
                <a:tc>
                  <a:txBody>
                    <a:bodyPr/>
                    <a:lstStyle/>
                    <a:p>
                      <a:r>
                        <a:rPr lang="en-US" sz="1300" i="1" dirty="0">
                          <a:latin typeface="Calibri"/>
                          <a:cs typeface="Calibri"/>
                        </a:rPr>
                        <a:t>Vay et al, JCP </a:t>
                      </a:r>
                      <a:r>
                        <a:rPr lang="en-US" sz="1300" b="1" i="1" dirty="0">
                          <a:solidFill>
                            <a:srgbClr val="800000"/>
                          </a:solidFill>
                          <a:latin typeface="Calibri"/>
                          <a:cs typeface="Calibri"/>
                        </a:rPr>
                        <a:t>2011</a:t>
                      </a:r>
                    </a:p>
                  </a:txBody>
                  <a:tcPr marB="0"/>
                </a:tc>
                <a:tc>
                  <a:txBody>
                    <a:bodyPr/>
                    <a:lstStyle/>
                    <a:p>
                      <a:r>
                        <a:rPr lang="en-US" sz="1400" dirty="0">
                          <a:latin typeface="Calibri"/>
                          <a:cs typeface="Calibri"/>
                        </a:rPr>
                        <a:t>Warp</a:t>
                      </a:r>
                    </a:p>
                  </a:txBody>
                  <a:tcPr marB="0"/>
                </a:tc>
                <a:tc>
                  <a:txBody>
                    <a:bodyPr/>
                    <a:lstStyle/>
                    <a:p>
                      <a:r>
                        <a:rPr lang="en-US" sz="1400" dirty="0">
                          <a:latin typeface="Calibri"/>
                          <a:cs typeface="Calibri"/>
                        </a:rPr>
                        <a:t>V-sim, Osiris</a:t>
                      </a:r>
                    </a:p>
                  </a:txBody>
                  <a:tcPr marB="0"/>
                </a:tc>
                <a:extLst>
                  <a:ext uri="{0D108BD9-81ED-4DB2-BD59-A6C34878D82A}">
                    <a16:rowId xmlns:a16="http://schemas.microsoft.com/office/drawing/2014/main" val="10002"/>
                  </a:ext>
                </a:extLst>
              </a:tr>
              <a:tr h="370840">
                <a:tc>
                  <a:txBody>
                    <a:bodyPr/>
                    <a:lstStyle/>
                    <a:p>
                      <a:r>
                        <a:rPr lang="en-US" sz="1400" b="0" i="0" dirty="0">
                          <a:latin typeface="Calibri"/>
                          <a:cs typeface="Calibri"/>
                        </a:rPr>
                        <a:t>Efficient digital filter for PIC</a:t>
                      </a:r>
                    </a:p>
                  </a:txBody>
                  <a:tcPr marB="0"/>
                </a:tc>
                <a:tc>
                  <a:txBody>
                    <a:bodyPr/>
                    <a:lstStyle/>
                    <a:p>
                      <a:r>
                        <a:rPr lang="en-US" sz="1300" i="1" dirty="0">
                          <a:latin typeface="Calibri"/>
                          <a:cs typeface="Calibri"/>
                        </a:rPr>
                        <a:t>Vay et al, JCP </a:t>
                      </a:r>
                      <a:r>
                        <a:rPr lang="en-US" sz="1300" b="1" i="1" dirty="0">
                          <a:solidFill>
                            <a:srgbClr val="800000"/>
                          </a:solidFill>
                          <a:latin typeface="Calibri"/>
                          <a:cs typeface="Calibri"/>
                        </a:rPr>
                        <a:t>2011</a:t>
                      </a:r>
                    </a:p>
                  </a:txBody>
                  <a:tcPr marB="0"/>
                </a:tc>
                <a:tc>
                  <a:txBody>
                    <a:bodyPr/>
                    <a:lstStyle/>
                    <a:p>
                      <a:r>
                        <a:rPr lang="en-US" sz="1400">
                          <a:latin typeface="Calibri"/>
                          <a:cs typeface="Calibri"/>
                        </a:rPr>
                        <a:t>Warp</a:t>
                      </a:r>
                    </a:p>
                  </a:txBody>
                  <a:tcPr marB="0"/>
                </a:tc>
                <a:tc>
                  <a:txBody>
                    <a:bodyPr/>
                    <a:lstStyle/>
                    <a:p>
                      <a:r>
                        <a:rPr lang="en-US" sz="1400" dirty="0">
                          <a:latin typeface="Calibri"/>
                          <a:cs typeface="Calibri"/>
                        </a:rPr>
                        <a:t>V-sim, Osiris</a:t>
                      </a:r>
                    </a:p>
                  </a:txBody>
                  <a:tcPr marB="0"/>
                </a:tc>
                <a:extLst>
                  <a:ext uri="{0D108BD9-81ED-4DB2-BD59-A6C34878D82A}">
                    <a16:rowId xmlns:a16="http://schemas.microsoft.com/office/drawing/2014/main" val="10003"/>
                  </a:ext>
                </a:extLst>
              </a:tr>
              <a:tr h="370840">
                <a:tc>
                  <a:txBody>
                    <a:bodyPr/>
                    <a:lstStyle/>
                    <a:p>
                      <a:r>
                        <a:rPr lang="en-US" sz="1400" b="0" i="0" dirty="0">
                          <a:latin typeface="Calibri"/>
                          <a:cs typeface="Calibri"/>
                        </a:rPr>
                        <a:t>Laser launcher</a:t>
                      </a:r>
                      <a:r>
                        <a:rPr lang="en-US" sz="1400" b="0" i="0" baseline="0" dirty="0">
                          <a:latin typeface="Calibri"/>
                          <a:cs typeface="Calibri"/>
                        </a:rPr>
                        <a:t> from moving antenna</a:t>
                      </a:r>
                      <a:endParaRPr lang="en-US" sz="1400" b="0" i="0" dirty="0">
                        <a:latin typeface="Calibri"/>
                        <a:cs typeface="Calibri"/>
                      </a:endParaRPr>
                    </a:p>
                  </a:txBody>
                  <a:tcPr marB="0"/>
                </a:tc>
                <a:tc>
                  <a:txBody>
                    <a:bodyPr/>
                    <a:lstStyle/>
                    <a:p>
                      <a:r>
                        <a:rPr lang="en-US" sz="1300" i="1" dirty="0">
                          <a:latin typeface="Calibri"/>
                          <a:cs typeface="Calibri"/>
                        </a:rPr>
                        <a:t>Vay et al, </a:t>
                      </a:r>
                      <a:r>
                        <a:rPr lang="en-US" sz="1300" i="1" dirty="0" err="1">
                          <a:latin typeface="Calibri"/>
                          <a:cs typeface="Calibri"/>
                        </a:rPr>
                        <a:t>PoP</a:t>
                      </a:r>
                      <a:r>
                        <a:rPr lang="en-US" sz="1300" i="1" dirty="0">
                          <a:latin typeface="Calibri"/>
                          <a:cs typeface="Calibri"/>
                        </a:rPr>
                        <a:t> </a:t>
                      </a:r>
                      <a:r>
                        <a:rPr lang="en-US" sz="1300" b="1" i="1" dirty="0">
                          <a:solidFill>
                            <a:srgbClr val="800000"/>
                          </a:solidFill>
                          <a:latin typeface="Calibri"/>
                          <a:cs typeface="Calibri"/>
                        </a:rPr>
                        <a:t>2011</a:t>
                      </a:r>
                    </a:p>
                  </a:txBody>
                  <a:tcPr marB="0"/>
                </a:tc>
                <a:tc>
                  <a:txBody>
                    <a:bodyPr/>
                    <a:lstStyle/>
                    <a:p>
                      <a:r>
                        <a:rPr lang="en-US" sz="1400" dirty="0">
                          <a:latin typeface="Calibri"/>
                          <a:cs typeface="Calibri"/>
                        </a:rPr>
                        <a:t>Warp</a:t>
                      </a:r>
                    </a:p>
                  </a:txBody>
                  <a:tcPr marB="0"/>
                </a:tc>
                <a:tc>
                  <a:txBody>
                    <a:bodyPr/>
                    <a:lstStyle/>
                    <a:p>
                      <a:r>
                        <a:rPr lang="en-US" sz="1400" dirty="0">
                          <a:latin typeface="Calibri"/>
                          <a:cs typeface="Calibri"/>
                        </a:rPr>
                        <a:t>V-sim, Osiris, FBPIC, </a:t>
                      </a:r>
                      <a:r>
                        <a:rPr lang="en-US" sz="1400" dirty="0" err="1">
                          <a:latin typeface="Calibri"/>
                          <a:cs typeface="Calibri"/>
                        </a:rPr>
                        <a:t>WarpX</a:t>
                      </a:r>
                      <a:endParaRPr lang="en-US" sz="1400" dirty="0">
                        <a:latin typeface="Calibri"/>
                        <a:cs typeface="Calibri"/>
                      </a:endParaRPr>
                    </a:p>
                  </a:txBody>
                  <a:tcPr marB="0"/>
                </a:tc>
                <a:extLst>
                  <a:ext uri="{0D108BD9-81ED-4DB2-BD59-A6C34878D82A}">
                    <a16:rowId xmlns:a16="http://schemas.microsoft.com/office/drawing/2014/main" val="10004"/>
                  </a:ext>
                </a:extLst>
              </a:tr>
              <a:tr h="370840">
                <a:tc>
                  <a:txBody>
                    <a:bodyPr/>
                    <a:lstStyle/>
                    <a:p>
                      <a:r>
                        <a:rPr lang="en-US" sz="1400" dirty="0">
                          <a:latin typeface="Calibri"/>
                          <a:cs typeface="Calibri"/>
                        </a:rPr>
                        <a:t>High-precision laser envelope</a:t>
                      </a:r>
                      <a:r>
                        <a:rPr lang="en-US" sz="1400" baseline="0" dirty="0">
                          <a:latin typeface="Calibri"/>
                          <a:cs typeface="Calibri"/>
                        </a:rPr>
                        <a:t> model </a:t>
                      </a:r>
                      <a:endParaRPr lang="en-US" sz="1400" dirty="0">
                        <a:latin typeface="Calibri"/>
                        <a:cs typeface="Calibri"/>
                      </a:endParaRPr>
                    </a:p>
                  </a:txBody>
                  <a:tcPr marB="0"/>
                </a:tc>
                <a:tc>
                  <a:txBody>
                    <a:bodyPr/>
                    <a:lstStyle/>
                    <a:p>
                      <a:r>
                        <a:rPr lang="en-US" sz="1300" i="1" dirty="0">
                          <a:latin typeface="Calibri"/>
                          <a:cs typeface="Calibri"/>
                        </a:rPr>
                        <a:t>Benedetti et al, </a:t>
                      </a:r>
                      <a:r>
                        <a:rPr lang="en-US" sz="1300" b="1" i="1" dirty="0">
                          <a:solidFill>
                            <a:srgbClr val="800000"/>
                          </a:solidFill>
                          <a:latin typeface="Calibri"/>
                          <a:cs typeface="Calibri"/>
                        </a:rPr>
                        <a:t>2011</a:t>
                      </a:r>
                    </a:p>
                  </a:txBody>
                  <a:tcPr marB="0"/>
                </a:tc>
                <a:tc>
                  <a:txBody>
                    <a:bodyPr/>
                    <a:lstStyle/>
                    <a:p>
                      <a:r>
                        <a:rPr lang="en-US" sz="1400" dirty="0">
                          <a:latin typeface="Calibri"/>
                          <a:cs typeface="Calibri"/>
                        </a:rPr>
                        <a:t>Inf&amp;rno</a:t>
                      </a:r>
                    </a:p>
                  </a:txBody>
                  <a:tcPr marB="0"/>
                </a:tc>
                <a:tc>
                  <a:txBody>
                    <a:bodyPr/>
                    <a:lstStyle/>
                    <a:p>
                      <a:endParaRPr lang="en-US" sz="1400" dirty="0">
                        <a:latin typeface="Calibri"/>
                        <a:cs typeface="Calibri"/>
                      </a:endParaRPr>
                    </a:p>
                  </a:txBody>
                  <a:tcPr marB="0"/>
                </a:tc>
                <a:extLst>
                  <a:ext uri="{0D108BD9-81ED-4DB2-BD59-A6C34878D82A}">
                    <a16:rowId xmlns:a16="http://schemas.microsoft.com/office/drawing/2014/main" val="10005"/>
                  </a:ext>
                </a:extLst>
              </a:tr>
              <a:tr h="370840">
                <a:tc>
                  <a:txBody>
                    <a:bodyPr/>
                    <a:lstStyle/>
                    <a:p>
                      <a:r>
                        <a:rPr lang="en-US" sz="1400" dirty="0">
                          <a:latin typeface="Calibri"/>
                          <a:cs typeface="Calibri"/>
                        </a:rPr>
                        <a:t>Domain decomposition for EM spectral</a:t>
                      </a:r>
                      <a:r>
                        <a:rPr lang="en-US" sz="1400" baseline="0" dirty="0">
                          <a:latin typeface="Calibri"/>
                          <a:cs typeface="Calibri"/>
                        </a:rPr>
                        <a:t> solver</a:t>
                      </a:r>
                      <a:endParaRPr lang="en-US" sz="1400" dirty="0">
                        <a:latin typeface="Calibri"/>
                        <a:cs typeface="Calibri"/>
                      </a:endParaRPr>
                    </a:p>
                  </a:txBody>
                  <a:tcPr marB="0"/>
                </a:tc>
                <a:tc>
                  <a:txBody>
                    <a:bodyPr/>
                    <a:lstStyle/>
                    <a:p>
                      <a:r>
                        <a:rPr lang="en-US" sz="1300" i="1" dirty="0">
                          <a:latin typeface="Calibri"/>
                          <a:cs typeface="Calibri"/>
                        </a:rPr>
                        <a:t>Vay</a:t>
                      </a:r>
                      <a:r>
                        <a:rPr lang="en-US" sz="1300" i="1" baseline="0" dirty="0">
                          <a:latin typeface="Calibri"/>
                          <a:cs typeface="Calibri"/>
                        </a:rPr>
                        <a:t> et al, JCP </a:t>
                      </a:r>
                      <a:r>
                        <a:rPr lang="en-US" sz="1300" b="1" i="1" baseline="0" dirty="0">
                          <a:solidFill>
                            <a:srgbClr val="800000"/>
                          </a:solidFill>
                          <a:latin typeface="Calibri"/>
                          <a:cs typeface="Calibri"/>
                        </a:rPr>
                        <a:t>2013</a:t>
                      </a:r>
                      <a:r>
                        <a:rPr lang="en-US" sz="1300" i="1" baseline="0" dirty="0">
                          <a:latin typeface="Calibri"/>
                          <a:cs typeface="Calibri"/>
                        </a:rPr>
                        <a:t> </a:t>
                      </a:r>
                      <a:endParaRPr lang="en-US" sz="1300" i="1" dirty="0">
                        <a:latin typeface="Calibri"/>
                        <a:cs typeface="Calibri"/>
                      </a:endParaRPr>
                    </a:p>
                  </a:txBody>
                  <a:tcPr marB="0"/>
                </a:tc>
                <a:tc>
                  <a:txBody>
                    <a:bodyPr/>
                    <a:lstStyle/>
                    <a:p>
                      <a:r>
                        <a:rPr lang="en-US" sz="1400" dirty="0">
                          <a:latin typeface="Calibri"/>
                          <a:cs typeface="Calibri"/>
                        </a:rPr>
                        <a:t>Warp</a:t>
                      </a:r>
                    </a:p>
                  </a:txBody>
                  <a:tcPr marB="0"/>
                </a:tc>
                <a:tc>
                  <a:txBody>
                    <a:bodyPr/>
                    <a:lstStyle/>
                    <a:p>
                      <a:r>
                        <a:rPr lang="en-US" sz="1400" dirty="0">
                          <a:latin typeface="Calibri"/>
                          <a:cs typeface="Calibri"/>
                        </a:rPr>
                        <a:t>PICSAR, </a:t>
                      </a:r>
                      <a:r>
                        <a:rPr lang="en-US" sz="1400" dirty="0" err="1">
                          <a:latin typeface="Calibri"/>
                          <a:cs typeface="Calibri"/>
                        </a:rPr>
                        <a:t>WarpX</a:t>
                      </a:r>
                      <a:endParaRPr lang="en-US" sz="1400" dirty="0">
                        <a:latin typeface="Calibri"/>
                        <a:cs typeface="Calibri"/>
                      </a:endParaRPr>
                    </a:p>
                  </a:txBody>
                  <a:tcPr marB="0"/>
                </a:tc>
                <a:extLst>
                  <a:ext uri="{0D108BD9-81ED-4DB2-BD59-A6C34878D82A}">
                    <a16:rowId xmlns:a16="http://schemas.microsoft.com/office/drawing/2014/main" val="10006"/>
                  </a:ext>
                </a:extLst>
              </a:tr>
              <a:tr h="370840">
                <a:tc>
                  <a:txBody>
                    <a:bodyPr/>
                    <a:lstStyle/>
                    <a:p>
                      <a:r>
                        <a:rPr lang="en-US" sz="1400" dirty="0">
                          <a:latin typeface="Calibri"/>
                          <a:cs typeface="Calibri"/>
                        </a:rPr>
                        <a:t>Mitigation of num. Cherenkov instability</a:t>
                      </a:r>
                    </a:p>
                  </a:txBody>
                  <a:tcPr marB="0"/>
                </a:tc>
                <a:tc>
                  <a:txBody>
                    <a:bodyPr/>
                    <a:lstStyle/>
                    <a:p>
                      <a:r>
                        <a:rPr lang="en-US" sz="1300" i="1" dirty="0" err="1">
                          <a:latin typeface="Calibri"/>
                          <a:cs typeface="Calibri"/>
                        </a:rPr>
                        <a:t>Godfrey</a:t>
                      </a:r>
                      <a:r>
                        <a:rPr lang="en-US" sz="1300" i="1" baseline="0" dirty="0" err="1">
                          <a:latin typeface="Calibri"/>
                          <a:cs typeface="Calibri"/>
                        </a:rPr>
                        <a:t>&amp;Vay</a:t>
                      </a:r>
                      <a:r>
                        <a:rPr lang="en-US" sz="1300" i="1" baseline="0" dirty="0">
                          <a:latin typeface="Calibri"/>
                          <a:cs typeface="Calibri"/>
                        </a:rPr>
                        <a:t>, JPC/CPC </a:t>
                      </a:r>
                      <a:r>
                        <a:rPr lang="en-US" sz="1300" b="1" i="1" baseline="0" dirty="0">
                          <a:solidFill>
                            <a:srgbClr val="800000"/>
                          </a:solidFill>
                          <a:latin typeface="Calibri"/>
                          <a:cs typeface="Calibri"/>
                        </a:rPr>
                        <a:t>2014-15</a:t>
                      </a:r>
                      <a:endParaRPr lang="en-US" sz="1300" b="1" i="1" dirty="0">
                        <a:solidFill>
                          <a:srgbClr val="800000"/>
                        </a:solidFill>
                        <a:latin typeface="Calibri"/>
                        <a:cs typeface="Calibri"/>
                      </a:endParaRPr>
                    </a:p>
                  </a:txBody>
                  <a:tcPr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a:cs typeface="Calibri"/>
                        </a:rPr>
                        <a:t>Warp</a:t>
                      </a:r>
                    </a:p>
                  </a:txBody>
                  <a:tcPr marB="0"/>
                </a:tc>
                <a:tc>
                  <a:txBody>
                    <a:bodyPr/>
                    <a:lstStyle/>
                    <a:p>
                      <a:r>
                        <a:rPr lang="en-US" sz="1400" dirty="0">
                          <a:latin typeface="Calibri"/>
                          <a:cs typeface="Calibri"/>
                        </a:rPr>
                        <a:t>Osiris, </a:t>
                      </a:r>
                      <a:r>
                        <a:rPr lang="en-US" sz="1400" dirty="0" err="1">
                          <a:latin typeface="Calibri"/>
                          <a:cs typeface="Calibri"/>
                        </a:rPr>
                        <a:t>WarpX</a:t>
                      </a:r>
                      <a:endParaRPr lang="en-US" sz="1400" dirty="0">
                        <a:latin typeface="Calibri"/>
                        <a:cs typeface="Calibri"/>
                      </a:endParaRPr>
                    </a:p>
                  </a:txBody>
                  <a:tcPr marB="0"/>
                </a:tc>
                <a:extLst>
                  <a:ext uri="{0D108BD9-81ED-4DB2-BD59-A6C34878D82A}">
                    <a16:rowId xmlns:a16="http://schemas.microsoft.com/office/drawing/2014/main" val="10007"/>
                  </a:ext>
                </a:extLst>
              </a:tr>
              <a:tr h="370840">
                <a:tc>
                  <a:txBody>
                    <a:bodyPr/>
                    <a:lstStyle/>
                    <a:p>
                      <a:r>
                        <a:rPr lang="en-US" sz="1400" kern="1200" dirty="0">
                          <a:solidFill>
                            <a:schemeClr val="dk1"/>
                          </a:solidFill>
                          <a:latin typeface="Calibri"/>
                          <a:ea typeface="+mn-ea"/>
                          <a:cs typeface="Calibri"/>
                        </a:rPr>
                        <a:t>Adaptive unified differential evolution </a:t>
                      </a:r>
                      <a:r>
                        <a:rPr lang="en-US" sz="1400" kern="1200" dirty="0" err="1">
                          <a:solidFill>
                            <a:schemeClr val="dk1"/>
                          </a:solidFill>
                          <a:latin typeface="Calibri"/>
                          <a:ea typeface="+mn-ea"/>
                          <a:cs typeface="Calibri"/>
                        </a:rPr>
                        <a:t>algo</a:t>
                      </a:r>
                      <a:r>
                        <a:rPr lang="en-US" sz="1400" kern="1200" dirty="0">
                          <a:solidFill>
                            <a:schemeClr val="dk1"/>
                          </a:solidFill>
                          <a:latin typeface="Calibri"/>
                          <a:ea typeface="+mn-ea"/>
                          <a:cs typeface="Calibri"/>
                        </a:rPr>
                        <a:t>.</a:t>
                      </a:r>
                      <a:endParaRPr lang="en-US" sz="1400" dirty="0">
                        <a:latin typeface="Calibri"/>
                        <a:cs typeface="Calibri"/>
                      </a:endParaRPr>
                    </a:p>
                  </a:txBody>
                  <a:tcPr marB="0"/>
                </a:tc>
                <a:tc>
                  <a:txBody>
                    <a:bodyPr/>
                    <a:lstStyle/>
                    <a:p>
                      <a:r>
                        <a:rPr lang="en-US" sz="1300" i="1" kern="1200" dirty="0" err="1">
                          <a:solidFill>
                            <a:schemeClr val="dk1"/>
                          </a:solidFill>
                          <a:latin typeface="Calibri"/>
                          <a:ea typeface="+mn-ea"/>
                          <a:cs typeface="Calibri"/>
                        </a:rPr>
                        <a:t>Qiang</a:t>
                      </a:r>
                      <a:r>
                        <a:rPr lang="en-US" sz="1300" i="1" kern="1200" dirty="0">
                          <a:solidFill>
                            <a:schemeClr val="dk1"/>
                          </a:solidFill>
                          <a:latin typeface="Calibri"/>
                          <a:ea typeface="+mn-ea"/>
                          <a:cs typeface="Calibri"/>
                        </a:rPr>
                        <a:t> &amp; Mitchell, OO dig. </a:t>
                      </a:r>
                      <a:r>
                        <a:rPr lang="en-US" sz="1300" b="1" i="1" kern="1200" dirty="0">
                          <a:solidFill>
                            <a:srgbClr val="800000"/>
                          </a:solidFill>
                          <a:latin typeface="Calibri"/>
                          <a:ea typeface="+mn-ea"/>
                          <a:cs typeface="Calibri"/>
                        </a:rPr>
                        <a:t>2015</a:t>
                      </a:r>
                      <a:endParaRPr lang="en-US" sz="1300" b="1" i="1" dirty="0">
                        <a:solidFill>
                          <a:srgbClr val="800000"/>
                        </a:solidFill>
                        <a:latin typeface="Calibri"/>
                        <a:cs typeface="Calibri"/>
                      </a:endParaRPr>
                    </a:p>
                  </a:txBody>
                  <a:tcPr marB="0"/>
                </a:tc>
                <a:tc>
                  <a:txBody>
                    <a:bodyPr/>
                    <a:lstStyle/>
                    <a:p>
                      <a:endParaRPr lang="en-US" sz="1400" dirty="0">
                        <a:latin typeface="Calibri"/>
                        <a:cs typeface="Calibri"/>
                      </a:endParaRPr>
                    </a:p>
                  </a:txBody>
                  <a:tcPr marB="0"/>
                </a:tc>
                <a:tc>
                  <a:txBody>
                    <a:bodyPr/>
                    <a:lstStyle/>
                    <a:p>
                      <a:endParaRPr lang="en-US" sz="1400" dirty="0">
                        <a:latin typeface="Calibri"/>
                        <a:cs typeface="Calibri"/>
                      </a:endParaRPr>
                    </a:p>
                  </a:txBody>
                  <a:tcPr marB="0"/>
                </a:tc>
                <a:extLst>
                  <a:ext uri="{0D108BD9-81ED-4DB2-BD59-A6C34878D82A}">
                    <a16:rowId xmlns:a16="http://schemas.microsoft.com/office/drawing/2014/main" val="10008"/>
                  </a:ext>
                </a:extLst>
              </a:tr>
              <a:tr h="370840">
                <a:tc>
                  <a:txBody>
                    <a:bodyPr/>
                    <a:lstStyle/>
                    <a:p>
                      <a:pPr marL="0" marR="0" indent="0" algn="l" defTabSz="457082" rtl="0" eaLnBrk="1" fontAlgn="auto" latinLnBrk="0" hangingPunct="1">
                        <a:lnSpc>
                          <a:spcPct val="100000"/>
                        </a:lnSpc>
                        <a:spcBef>
                          <a:spcPts val="0"/>
                        </a:spcBef>
                        <a:spcAft>
                          <a:spcPts val="0"/>
                        </a:spcAft>
                        <a:buClrTx/>
                        <a:buSzTx/>
                        <a:buFontTx/>
                        <a:buNone/>
                        <a:tabLst/>
                        <a:defRPr/>
                      </a:pPr>
                      <a:r>
                        <a:rPr lang="en-US" sz="1400" dirty="0">
                          <a:latin typeface="Calibri"/>
                          <a:cs typeface="Calibri"/>
                        </a:rPr>
                        <a:t>Spectral</a:t>
                      </a:r>
                      <a:r>
                        <a:rPr lang="en-US" sz="1400" baseline="0" dirty="0">
                          <a:latin typeface="Calibri"/>
                          <a:cs typeface="Calibri"/>
                        </a:rPr>
                        <a:t> solver</a:t>
                      </a:r>
                      <a:r>
                        <a:rPr lang="en-US" sz="1400" dirty="0">
                          <a:latin typeface="Calibri"/>
                          <a:cs typeface="Calibri"/>
                        </a:rPr>
                        <a:t> with azimuthal</a:t>
                      </a:r>
                      <a:r>
                        <a:rPr lang="en-US" sz="1400" baseline="0" dirty="0">
                          <a:latin typeface="Calibri"/>
                          <a:cs typeface="Calibri"/>
                        </a:rPr>
                        <a:t> decomposition</a:t>
                      </a:r>
                      <a:endParaRPr lang="en-US" sz="1400" dirty="0">
                        <a:latin typeface="Calibri"/>
                        <a:cs typeface="Calibri"/>
                      </a:endParaRPr>
                    </a:p>
                  </a:txBody>
                  <a:tcPr marB="0"/>
                </a:tc>
                <a:tc>
                  <a:txBody>
                    <a:bodyPr/>
                    <a:lstStyle/>
                    <a:p>
                      <a:r>
                        <a:rPr lang="en-US" sz="1300" i="1" dirty="0" err="1">
                          <a:latin typeface="Calibri"/>
                          <a:cs typeface="Calibri"/>
                        </a:rPr>
                        <a:t>Lehe</a:t>
                      </a:r>
                      <a:r>
                        <a:rPr lang="en-US" sz="1300" i="1" dirty="0">
                          <a:latin typeface="Calibri"/>
                          <a:cs typeface="Calibri"/>
                        </a:rPr>
                        <a:t> et al, CPC</a:t>
                      </a:r>
                      <a:r>
                        <a:rPr lang="en-US" sz="1300" i="1" baseline="0" dirty="0">
                          <a:latin typeface="Calibri"/>
                          <a:cs typeface="Calibri"/>
                        </a:rPr>
                        <a:t> </a:t>
                      </a:r>
                      <a:r>
                        <a:rPr lang="en-US" sz="1300" b="1" i="1" baseline="0" dirty="0">
                          <a:solidFill>
                            <a:srgbClr val="800000"/>
                          </a:solidFill>
                          <a:latin typeface="Calibri"/>
                          <a:cs typeface="Calibri"/>
                        </a:rPr>
                        <a:t>2016</a:t>
                      </a:r>
                      <a:endParaRPr lang="en-US" sz="1300" b="1" i="1" dirty="0">
                        <a:solidFill>
                          <a:srgbClr val="800000"/>
                        </a:solidFill>
                        <a:latin typeface="Calibri"/>
                        <a:cs typeface="Calibri"/>
                      </a:endParaRPr>
                    </a:p>
                  </a:txBody>
                  <a:tcPr marB="0"/>
                </a:tc>
                <a:tc>
                  <a:txBody>
                    <a:bodyPr/>
                    <a:lstStyle/>
                    <a:p>
                      <a:r>
                        <a:rPr lang="en-US" sz="1400" dirty="0">
                          <a:latin typeface="Calibri"/>
                          <a:cs typeface="Calibri"/>
                        </a:rPr>
                        <a:t>FBPIC</a:t>
                      </a:r>
                    </a:p>
                  </a:txBody>
                  <a:tcPr marB="0"/>
                </a:tc>
                <a:tc>
                  <a:txBody>
                    <a:bodyPr/>
                    <a:lstStyle/>
                    <a:p>
                      <a:endParaRPr lang="en-US" sz="1400" dirty="0">
                        <a:latin typeface="Calibri"/>
                        <a:cs typeface="Calibri"/>
                      </a:endParaRPr>
                    </a:p>
                  </a:txBody>
                  <a:tcPr marB="0"/>
                </a:tc>
                <a:extLst>
                  <a:ext uri="{0D108BD9-81ED-4DB2-BD59-A6C34878D82A}">
                    <a16:rowId xmlns:a16="http://schemas.microsoft.com/office/drawing/2014/main" val="10009"/>
                  </a:ext>
                </a:extLst>
              </a:tr>
              <a:tr h="370840">
                <a:tc>
                  <a:txBody>
                    <a:bodyPr/>
                    <a:lstStyle/>
                    <a:p>
                      <a:r>
                        <a:rPr lang="en-US" sz="1400" dirty="0">
                          <a:latin typeface="Calibri"/>
                          <a:cs typeface="Calibri"/>
                        </a:rPr>
                        <a:t>Galilean </a:t>
                      </a:r>
                      <a:r>
                        <a:rPr lang="en-US" sz="1400" baseline="0" dirty="0">
                          <a:latin typeface="Calibri"/>
                          <a:cs typeface="Calibri"/>
                        </a:rPr>
                        <a:t>PSATD w/</a:t>
                      </a:r>
                      <a:r>
                        <a:rPr lang="en-US" sz="1400" baseline="0" dirty="0" err="1">
                          <a:latin typeface="Calibri"/>
                          <a:cs typeface="Calibri"/>
                        </a:rPr>
                        <a:t>wo</a:t>
                      </a:r>
                      <a:r>
                        <a:rPr lang="en-US" sz="1400" dirty="0">
                          <a:latin typeface="Calibri"/>
                          <a:cs typeface="Calibri"/>
                        </a:rPr>
                        <a:t> azimuthal</a:t>
                      </a:r>
                      <a:r>
                        <a:rPr lang="en-US" sz="1400" baseline="0" dirty="0">
                          <a:latin typeface="Calibri"/>
                          <a:cs typeface="Calibri"/>
                        </a:rPr>
                        <a:t> </a:t>
                      </a:r>
                      <a:r>
                        <a:rPr lang="en-US" sz="1400" baseline="0" dirty="0" err="1">
                          <a:latin typeface="Calibri"/>
                          <a:cs typeface="Calibri"/>
                        </a:rPr>
                        <a:t>decomp</a:t>
                      </a:r>
                      <a:r>
                        <a:rPr lang="en-US" sz="1400" baseline="0" dirty="0">
                          <a:latin typeface="Calibri"/>
                          <a:cs typeface="Calibri"/>
                        </a:rPr>
                        <a:t>.</a:t>
                      </a:r>
                      <a:endParaRPr lang="en-US" sz="1400" dirty="0">
                        <a:latin typeface="Calibri"/>
                        <a:cs typeface="Calibri"/>
                      </a:endParaRPr>
                    </a:p>
                  </a:txBody>
                  <a:tcPr marB="0"/>
                </a:tc>
                <a:tc>
                  <a:txBody>
                    <a:bodyPr/>
                    <a:lstStyle/>
                    <a:p>
                      <a:r>
                        <a:rPr lang="en-US" sz="1300" b="0" i="1" baseline="0" dirty="0" err="1">
                          <a:solidFill>
                            <a:schemeClr val="dk1"/>
                          </a:solidFill>
                          <a:latin typeface="Calibri"/>
                          <a:cs typeface="Calibri"/>
                        </a:rPr>
                        <a:t>Lehe</a:t>
                      </a:r>
                      <a:r>
                        <a:rPr lang="en-US" sz="1300" b="0" i="1" baseline="0" dirty="0">
                          <a:solidFill>
                            <a:schemeClr val="dk1"/>
                          </a:solidFill>
                          <a:latin typeface="Calibri"/>
                          <a:cs typeface="Calibri"/>
                        </a:rPr>
                        <a:t>, </a:t>
                      </a:r>
                      <a:r>
                        <a:rPr lang="en-US" sz="1300" b="0" i="1" baseline="0" dirty="0" err="1">
                          <a:solidFill>
                            <a:schemeClr val="dk1"/>
                          </a:solidFill>
                          <a:latin typeface="Calibri"/>
                          <a:cs typeface="Calibri"/>
                        </a:rPr>
                        <a:t>Kirchen</a:t>
                      </a:r>
                      <a:r>
                        <a:rPr lang="en-US" sz="1300" b="0" i="1" baseline="0" dirty="0">
                          <a:solidFill>
                            <a:schemeClr val="dk1"/>
                          </a:solidFill>
                          <a:latin typeface="Calibri"/>
                          <a:cs typeface="Calibri"/>
                        </a:rPr>
                        <a:t>, PRE/</a:t>
                      </a:r>
                      <a:r>
                        <a:rPr lang="en-US" sz="1300" b="0" i="1" baseline="0" dirty="0" err="1">
                          <a:solidFill>
                            <a:schemeClr val="dk1"/>
                          </a:solidFill>
                          <a:latin typeface="Calibri"/>
                          <a:cs typeface="Calibri"/>
                        </a:rPr>
                        <a:t>PoP</a:t>
                      </a:r>
                      <a:r>
                        <a:rPr lang="en-US" sz="1300" i="1" baseline="0" dirty="0">
                          <a:latin typeface="Calibri"/>
                          <a:cs typeface="Calibri"/>
                        </a:rPr>
                        <a:t> </a:t>
                      </a:r>
                      <a:r>
                        <a:rPr lang="en-US" sz="1300" b="1" i="1" baseline="0" dirty="0">
                          <a:solidFill>
                            <a:srgbClr val="800000"/>
                          </a:solidFill>
                          <a:latin typeface="Calibri"/>
                          <a:cs typeface="Calibri"/>
                        </a:rPr>
                        <a:t>2016</a:t>
                      </a:r>
                      <a:endParaRPr lang="en-US" sz="1300" i="1" dirty="0">
                        <a:latin typeface="Calibri"/>
                        <a:cs typeface="Calibri"/>
                      </a:endParaRPr>
                    </a:p>
                  </a:txBody>
                  <a:tcPr marB="0"/>
                </a:tc>
                <a:tc>
                  <a:txBody>
                    <a:bodyPr/>
                    <a:lstStyle/>
                    <a:p>
                      <a:r>
                        <a:rPr lang="en-US" sz="1400" dirty="0">
                          <a:latin typeface="Calibri"/>
                          <a:cs typeface="Calibri"/>
                        </a:rPr>
                        <a:t>FBPIC/Warp</a:t>
                      </a:r>
                    </a:p>
                  </a:txBody>
                  <a:tcPr marB="0"/>
                </a:tc>
                <a:tc>
                  <a:txBody>
                    <a:bodyPr/>
                    <a:lstStyle/>
                    <a:p>
                      <a:r>
                        <a:rPr lang="en-US" sz="1400" dirty="0" err="1">
                          <a:latin typeface="Calibri"/>
                          <a:cs typeface="Calibri"/>
                        </a:rPr>
                        <a:t>WarpX</a:t>
                      </a:r>
                      <a:endParaRPr lang="en-US" sz="1400" dirty="0">
                        <a:latin typeface="Calibri"/>
                        <a:cs typeface="Calibri"/>
                      </a:endParaRPr>
                    </a:p>
                  </a:txBody>
                  <a:tcPr marB="0"/>
                </a:tc>
                <a:extLst>
                  <a:ext uri="{0D108BD9-81ED-4DB2-BD59-A6C34878D82A}">
                    <a16:rowId xmlns:a16="http://schemas.microsoft.com/office/drawing/2014/main" val="10010"/>
                  </a:ext>
                </a:extLst>
              </a:tr>
              <a:tr h="370840">
                <a:tc>
                  <a:txBody>
                    <a:bodyPr/>
                    <a:lstStyle/>
                    <a:p>
                      <a:r>
                        <a:rPr lang="en-US" sz="1400" dirty="0">
                          <a:latin typeface="Calibri"/>
                          <a:cs typeface="Calibri"/>
                        </a:rPr>
                        <a:t>Arbitrary</a:t>
                      </a:r>
                      <a:r>
                        <a:rPr lang="en-US" sz="1400" baseline="0" dirty="0">
                          <a:latin typeface="Calibri"/>
                          <a:cs typeface="Calibri"/>
                        </a:rPr>
                        <a:t> order stencil variations analysis</a:t>
                      </a:r>
                      <a:endParaRPr lang="en-US" sz="1400" dirty="0">
                        <a:latin typeface="Calibri"/>
                        <a:cs typeface="Calibri"/>
                      </a:endParaRPr>
                    </a:p>
                  </a:txBody>
                  <a:tcPr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i="1" dirty="0" err="1">
                          <a:latin typeface="Calibri"/>
                          <a:cs typeface="Calibri"/>
                        </a:rPr>
                        <a:t>Vincenti</a:t>
                      </a:r>
                      <a:r>
                        <a:rPr lang="en-US" sz="1300" i="1" dirty="0">
                          <a:latin typeface="Calibri"/>
                          <a:cs typeface="Calibri"/>
                        </a:rPr>
                        <a:t> et al,</a:t>
                      </a:r>
                      <a:r>
                        <a:rPr lang="en-US" sz="1300" i="1" baseline="0" dirty="0">
                          <a:latin typeface="Calibri"/>
                          <a:cs typeface="Calibri"/>
                        </a:rPr>
                        <a:t> CPC </a:t>
                      </a:r>
                      <a:r>
                        <a:rPr lang="en-US" sz="1300" b="1" i="1" baseline="0" dirty="0">
                          <a:solidFill>
                            <a:srgbClr val="800000"/>
                          </a:solidFill>
                          <a:latin typeface="Calibri"/>
                          <a:cs typeface="Calibri"/>
                        </a:rPr>
                        <a:t>2016</a:t>
                      </a:r>
                      <a:endParaRPr lang="en-US" sz="1300" i="1" dirty="0">
                        <a:latin typeface="Calibri"/>
                        <a:cs typeface="Calibri"/>
                      </a:endParaRPr>
                    </a:p>
                  </a:txBody>
                  <a:tcPr marB="0"/>
                </a:tc>
                <a:tc>
                  <a:txBody>
                    <a:bodyPr/>
                    <a:lstStyle/>
                    <a:p>
                      <a:endParaRPr lang="en-US" sz="1400" dirty="0">
                        <a:latin typeface="Calibri"/>
                        <a:cs typeface="Calibri"/>
                      </a:endParaRPr>
                    </a:p>
                  </a:txBody>
                  <a:tcPr marB="0"/>
                </a:tc>
                <a:tc>
                  <a:txBody>
                    <a:bodyPr/>
                    <a:lstStyle/>
                    <a:p>
                      <a:endParaRPr lang="en-US" sz="1400" dirty="0">
                        <a:latin typeface="Calibri"/>
                        <a:cs typeface="Calibri"/>
                      </a:endParaRPr>
                    </a:p>
                  </a:txBody>
                  <a:tcPr marB="0"/>
                </a:tc>
                <a:extLst>
                  <a:ext uri="{0D108BD9-81ED-4DB2-BD59-A6C34878D82A}">
                    <a16:rowId xmlns:a16="http://schemas.microsoft.com/office/drawing/2014/main" val="10011"/>
                  </a:ext>
                </a:extLst>
              </a:tr>
              <a:tr h="370840">
                <a:tc>
                  <a:txBody>
                    <a:bodyPr/>
                    <a:lstStyle/>
                    <a:p>
                      <a:r>
                        <a:rPr lang="en-US" sz="1400" dirty="0">
                          <a:latin typeface="Calibri"/>
                          <a:cs typeface="Calibri"/>
                        </a:rPr>
                        <a:t>Novel algorithm for </a:t>
                      </a:r>
                      <a:r>
                        <a:rPr lang="en-US" sz="1400" dirty="0" err="1">
                          <a:latin typeface="Calibri"/>
                          <a:cs typeface="Calibri"/>
                        </a:rPr>
                        <a:t>vectorization</a:t>
                      </a:r>
                      <a:endParaRPr lang="en-US" sz="1400" dirty="0">
                        <a:latin typeface="Calibri"/>
                        <a:cs typeface="Calibri"/>
                      </a:endParaRPr>
                    </a:p>
                  </a:txBody>
                  <a:tcPr marB="0"/>
                </a:tc>
                <a:tc>
                  <a:txBody>
                    <a:bodyPr/>
                    <a:lstStyle/>
                    <a:p>
                      <a:r>
                        <a:rPr lang="en-US" sz="1300" i="1" dirty="0" err="1">
                          <a:latin typeface="Calibri"/>
                          <a:cs typeface="Calibri"/>
                        </a:rPr>
                        <a:t>Vincenti</a:t>
                      </a:r>
                      <a:r>
                        <a:rPr lang="en-US" sz="1300" i="1" dirty="0">
                          <a:latin typeface="Calibri"/>
                          <a:cs typeface="Calibri"/>
                        </a:rPr>
                        <a:t> et al,</a:t>
                      </a:r>
                      <a:r>
                        <a:rPr lang="en-US" sz="1300" i="1" baseline="0" dirty="0">
                          <a:latin typeface="Calibri"/>
                          <a:cs typeface="Calibri"/>
                        </a:rPr>
                        <a:t> CPC </a:t>
                      </a:r>
                      <a:r>
                        <a:rPr lang="en-US" sz="1300" b="1" i="1" baseline="0" dirty="0">
                          <a:solidFill>
                            <a:srgbClr val="800000"/>
                          </a:solidFill>
                          <a:latin typeface="Calibri"/>
                          <a:cs typeface="Calibri"/>
                        </a:rPr>
                        <a:t>2017</a:t>
                      </a:r>
                      <a:endParaRPr lang="en-US" sz="1300" i="1" dirty="0">
                        <a:latin typeface="Calibri"/>
                        <a:cs typeface="Calibri"/>
                      </a:endParaRPr>
                    </a:p>
                  </a:txBody>
                  <a:tcPr marB="0"/>
                </a:tc>
                <a:tc>
                  <a:txBody>
                    <a:bodyPr/>
                    <a:lstStyle/>
                    <a:p>
                      <a:r>
                        <a:rPr lang="en-US" sz="1400" dirty="0">
                          <a:latin typeface="Calibri"/>
                          <a:cs typeface="Calibri"/>
                        </a:rPr>
                        <a:t>PICSAR</a:t>
                      </a:r>
                    </a:p>
                  </a:txBody>
                  <a:tcPr marB="0"/>
                </a:tc>
                <a:tc>
                  <a:txBody>
                    <a:bodyPr/>
                    <a:lstStyle/>
                    <a:p>
                      <a:r>
                        <a:rPr lang="en-US" sz="1400" dirty="0">
                          <a:latin typeface="Calibri"/>
                          <a:cs typeface="Calibri"/>
                        </a:rPr>
                        <a:t>Warp, </a:t>
                      </a:r>
                      <a:r>
                        <a:rPr lang="en-US" sz="1400" dirty="0" err="1">
                          <a:latin typeface="Calibri"/>
                          <a:cs typeface="Calibri"/>
                        </a:rPr>
                        <a:t>WarpX</a:t>
                      </a:r>
                      <a:r>
                        <a:rPr lang="en-US" sz="1400" dirty="0">
                          <a:latin typeface="Calibri"/>
                          <a:cs typeface="Calibri"/>
                        </a:rPr>
                        <a:t>, SMILEI</a:t>
                      </a:r>
                    </a:p>
                  </a:txBody>
                  <a:tcPr marB="0"/>
                </a:tc>
                <a:extLst>
                  <a:ext uri="{0D108BD9-81ED-4DB2-BD59-A6C34878D82A}">
                    <a16:rowId xmlns:a16="http://schemas.microsoft.com/office/drawing/2014/main" val="10012"/>
                  </a:ext>
                </a:extLst>
              </a:tr>
              <a:tr h="370840">
                <a:tc>
                  <a:txBody>
                    <a:bodyPr/>
                    <a:lstStyle/>
                    <a:p>
                      <a:r>
                        <a:rPr lang="en-US" sz="1400" dirty="0">
                          <a:latin typeface="Calibri"/>
                          <a:cs typeface="Calibri"/>
                        </a:rPr>
                        <a:t>Novel Poisson solvers in pipe with open BC</a:t>
                      </a:r>
                    </a:p>
                  </a:txBody>
                  <a:tcPr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i="1" dirty="0" err="1">
                          <a:latin typeface="Calibri"/>
                          <a:cs typeface="Calibri"/>
                        </a:rPr>
                        <a:t>Qiang</a:t>
                      </a:r>
                      <a:r>
                        <a:rPr lang="en-US" sz="1300" i="1" dirty="0">
                          <a:latin typeface="Calibri"/>
                          <a:cs typeface="Calibri"/>
                        </a:rPr>
                        <a:t>,</a:t>
                      </a:r>
                      <a:r>
                        <a:rPr lang="en-US" sz="1300" i="1" baseline="0" dirty="0">
                          <a:latin typeface="Calibri"/>
                          <a:cs typeface="Calibri"/>
                        </a:rPr>
                        <a:t> CPC </a:t>
                      </a:r>
                      <a:r>
                        <a:rPr lang="en-US" sz="1300" b="1" i="1" baseline="0" dirty="0">
                          <a:solidFill>
                            <a:srgbClr val="800000"/>
                          </a:solidFill>
                          <a:latin typeface="Calibri"/>
                          <a:cs typeface="Calibri"/>
                        </a:rPr>
                        <a:t>2017</a:t>
                      </a:r>
                      <a:endParaRPr lang="en-US" sz="1300" i="1" dirty="0">
                        <a:latin typeface="Calibri"/>
                        <a:cs typeface="Calibri"/>
                      </a:endParaRPr>
                    </a:p>
                  </a:txBody>
                  <a:tcPr marB="0"/>
                </a:tc>
                <a:tc>
                  <a:txBody>
                    <a:bodyPr/>
                    <a:lstStyle/>
                    <a:p>
                      <a:r>
                        <a:rPr lang="en-US" sz="1400" dirty="0">
                          <a:latin typeface="Calibri"/>
                          <a:cs typeface="Calibri"/>
                        </a:rPr>
                        <a:t>IMPACT</a:t>
                      </a:r>
                    </a:p>
                  </a:txBody>
                  <a:tcPr marB="0"/>
                </a:tc>
                <a:tc>
                  <a:txBody>
                    <a:bodyPr/>
                    <a:lstStyle/>
                    <a:p>
                      <a:endParaRPr lang="en-US" sz="1400" dirty="0">
                        <a:latin typeface="Calibri"/>
                        <a:cs typeface="Calibri"/>
                      </a:endParaRPr>
                    </a:p>
                  </a:txBody>
                  <a:tcPr marB="0"/>
                </a:tc>
                <a:extLst>
                  <a:ext uri="{0D108BD9-81ED-4DB2-BD59-A6C34878D82A}">
                    <a16:rowId xmlns:a16="http://schemas.microsoft.com/office/drawing/2014/main" val="10013"/>
                  </a:ext>
                </a:extLst>
              </a:tr>
              <a:tr h="370840">
                <a:tc>
                  <a:txBody>
                    <a:bodyPr/>
                    <a:lstStyle/>
                    <a:p>
                      <a:r>
                        <a:rPr lang="en-US" sz="1400" dirty="0">
                          <a:latin typeface="Calibri"/>
                          <a:cs typeface="Calibri"/>
                        </a:rPr>
                        <a:t>Fully </a:t>
                      </a:r>
                      <a:r>
                        <a:rPr lang="en-US" sz="1400" dirty="0" err="1">
                          <a:latin typeface="Calibri"/>
                          <a:cs typeface="Calibri"/>
                        </a:rPr>
                        <a:t>symplectic</a:t>
                      </a:r>
                      <a:r>
                        <a:rPr lang="en-US" sz="1400" baseline="0" dirty="0">
                          <a:latin typeface="Calibri"/>
                          <a:cs typeface="Calibri"/>
                        </a:rPr>
                        <a:t> tracking model</a:t>
                      </a:r>
                      <a:endParaRPr lang="en-US" sz="1400" dirty="0">
                        <a:latin typeface="Calibri"/>
                        <a:cs typeface="Calibri"/>
                      </a:endParaRPr>
                    </a:p>
                  </a:txBody>
                  <a:tcPr marB="0"/>
                </a:tc>
                <a:tc>
                  <a:txBody>
                    <a:bodyPr/>
                    <a:lstStyle/>
                    <a:p>
                      <a:r>
                        <a:rPr lang="en-US" sz="1300" i="1" dirty="0" err="1">
                          <a:latin typeface="Calibri"/>
                          <a:cs typeface="Calibri"/>
                        </a:rPr>
                        <a:t>Qiang</a:t>
                      </a:r>
                      <a:r>
                        <a:rPr lang="en-US" sz="1300" i="1" dirty="0">
                          <a:latin typeface="Calibri"/>
                          <a:cs typeface="Calibri"/>
                        </a:rPr>
                        <a:t>,</a:t>
                      </a:r>
                      <a:r>
                        <a:rPr lang="en-US" sz="1300" i="1" baseline="0" dirty="0">
                          <a:latin typeface="Calibri"/>
                          <a:cs typeface="Calibri"/>
                        </a:rPr>
                        <a:t> PRAB </a:t>
                      </a:r>
                      <a:r>
                        <a:rPr lang="en-US" sz="1300" b="1" i="1" baseline="0" dirty="0">
                          <a:solidFill>
                            <a:srgbClr val="800000"/>
                          </a:solidFill>
                          <a:latin typeface="Calibri"/>
                          <a:cs typeface="Calibri"/>
                        </a:rPr>
                        <a:t>2017</a:t>
                      </a:r>
                      <a:endParaRPr lang="en-US" sz="1300" i="1" dirty="0">
                        <a:latin typeface="Calibri"/>
                        <a:cs typeface="Calibri"/>
                      </a:endParaRPr>
                    </a:p>
                  </a:txBody>
                  <a:tcPr marB="0"/>
                </a:tc>
                <a:tc>
                  <a:txBody>
                    <a:bodyPr/>
                    <a:lstStyle/>
                    <a:p>
                      <a:r>
                        <a:rPr lang="en-US" sz="1400" dirty="0">
                          <a:latin typeface="Calibri"/>
                          <a:cs typeface="Calibri"/>
                        </a:rPr>
                        <a:t>IMPACT</a:t>
                      </a:r>
                    </a:p>
                  </a:txBody>
                  <a:tcPr marB="0"/>
                </a:tc>
                <a:tc>
                  <a:txBody>
                    <a:bodyPr/>
                    <a:lstStyle/>
                    <a:p>
                      <a:endParaRPr lang="en-US" sz="1400" dirty="0">
                        <a:latin typeface="Calibri"/>
                        <a:cs typeface="Calibri"/>
                      </a:endParaRPr>
                    </a:p>
                  </a:txBody>
                  <a:tcPr marB="0"/>
                </a:tc>
                <a:extLst>
                  <a:ext uri="{0D108BD9-81ED-4DB2-BD59-A6C34878D82A}">
                    <a16:rowId xmlns:a16="http://schemas.microsoft.com/office/drawing/2014/main" val="10014"/>
                  </a:ext>
                </a:extLst>
              </a:tr>
            </a:tbl>
          </a:graphicData>
        </a:graphic>
      </p:graphicFrame>
      <p:sp>
        <p:nvSpPr>
          <p:cNvPr id="6" name="Title 4"/>
          <p:cNvSpPr txBox="1">
            <a:spLocks/>
          </p:cNvSpPr>
          <p:nvPr/>
        </p:nvSpPr>
        <p:spPr>
          <a:xfrm>
            <a:off x="-1" y="1"/>
            <a:ext cx="12188825" cy="899961"/>
          </a:xfrm>
          <a:prstGeom prst="rect">
            <a:avLst/>
          </a:prstGeom>
          <a:solidFill>
            <a:srgbClr val="2D6494"/>
          </a:solidFill>
          <a:ln>
            <a:noFill/>
          </a:ln>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457200" rtl="0" eaLnBrk="1" latinLnBrk="0" hangingPunct="1">
              <a:spcBef>
                <a:spcPct val="0"/>
              </a:spcBef>
              <a:buNone/>
              <a:defRPr sz="2800" kern="1200">
                <a:solidFill>
                  <a:schemeClr val="bg1"/>
                </a:solidFill>
                <a:latin typeface="+mj-lt"/>
                <a:ea typeface="+mj-ea"/>
                <a:cs typeface="+mj-cs"/>
              </a:defRPr>
            </a:lvl1pPr>
          </a:lstStyle>
          <a:p>
            <a:pPr>
              <a:lnSpc>
                <a:spcPct val="85000"/>
              </a:lnSpc>
            </a:pPr>
            <a:r>
              <a:rPr lang="en-US" sz="3200" dirty="0">
                <a:latin typeface="Franklin Gothic Medium"/>
                <a:cs typeface="Calibri"/>
              </a:rPr>
              <a:t>is ongoing</a:t>
            </a:r>
            <a:endParaRPr lang="en-US" sz="2400" i="1" dirty="0">
              <a:solidFill>
                <a:srgbClr val="FCFF6F"/>
              </a:solidFill>
              <a:latin typeface="Franklin Gothic Medium"/>
              <a:cs typeface="Calibri" charset="0"/>
            </a:endParaRPr>
          </a:p>
        </p:txBody>
      </p:sp>
      <p:sp>
        <p:nvSpPr>
          <p:cNvPr id="3" name="Slide Number Placeholder 2"/>
          <p:cNvSpPr>
            <a:spLocks noGrp="1"/>
          </p:cNvSpPr>
          <p:nvPr>
            <p:ph type="sldNum" idx="4"/>
          </p:nvPr>
        </p:nvSpPr>
        <p:spPr/>
        <p:txBody>
          <a:bodyPr/>
          <a:lstStyle/>
          <a:p>
            <a:fld id="{929A8685-9CBD-5D48-90F4-6955DC9A7A72}" type="slidenum">
              <a:rPr lang="en-US" altLang="x-none" smtClean="0"/>
              <a:pPr/>
              <a:t>35</a:t>
            </a:fld>
            <a:endParaRPr lang="en-US" altLang="x-none"/>
          </a:p>
        </p:txBody>
      </p:sp>
    </p:spTree>
    <p:extLst>
      <p:ext uri="{BB962C8B-B14F-4D97-AF65-F5344CB8AC3E}">
        <p14:creationId xmlns:p14="http://schemas.microsoft.com/office/powerpoint/2010/main" val="1766461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5009EB-56E5-0B45-A982-A4B3B4F612FF}"/>
              </a:ext>
            </a:extLst>
          </p:cNvPr>
          <p:cNvSpPr>
            <a:spLocks noChangeArrowheads="1"/>
          </p:cNvSpPr>
          <p:nvPr/>
        </p:nvSpPr>
        <p:spPr bwMode="auto">
          <a:xfrm>
            <a:off x="-9664" y="0"/>
            <a:ext cx="12198489" cy="619125"/>
          </a:xfrm>
          <a:prstGeom prst="rect">
            <a:avLst/>
          </a:prstGeom>
          <a:solidFill>
            <a:srgbClr val="1F497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Franklin Gothic Book" charset="0"/>
                <a:ea typeface="ＭＳ Ｐゴシック" charset="-128"/>
                <a:cs typeface="ＭＳ Ｐゴシック" charset="-128"/>
              </a:defRPr>
            </a:lvl9pPr>
          </a:lstStyle>
          <a:p>
            <a:pPr algn="ctr">
              <a:buClrTx/>
              <a:buFontTx/>
              <a:buNone/>
            </a:pPr>
            <a:endParaRPr lang="en-US" altLang="x-none">
              <a:solidFill>
                <a:srgbClr val="FFFFFF"/>
              </a:solidFill>
              <a:latin typeface="Arial" charset="0"/>
            </a:endParaRPr>
          </a:p>
          <a:p>
            <a:pPr algn="ctr">
              <a:buClrTx/>
              <a:buFontTx/>
              <a:buNone/>
            </a:pPr>
            <a:endParaRPr lang="en-US" altLang="x-none">
              <a:solidFill>
                <a:srgbClr val="FFFFFF"/>
              </a:solidFill>
              <a:latin typeface="Arial" charset="0"/>
            </a:endParaRPr>
          </a:p>
        </p:txBody>
      </p:sp>
      <p:pic>
        <p:nvPicPr>
          <p:cNvPr id="2" name="Picture 1"/>
          <p:cNvPicPr>
            <a:picLocks noChangeAspect="1"/>
          </p:cNvPicPr>
          <p:nvPr/>
        </p:nvPicPr>
        <p:blipFill>
          <a:blip r:embed="rId2"/>
          <a:stretch>
            <a:fillRect/>
          </a:stretch>
        </p:blipFill>
        <p:spPr>
          <a:xfrm>
            <a:off x="4694662" y="944292"/>
            <a:ext cx="7170233" cy="5149355"/>
          </a:xfrm>
          <a:prstGeom prst="rect">
            <a:avLst/>
          </a:prstGeom>
        </p:spPr>
      </p:pic>
      <p:sp>
        <p:nvSpPr>
          <p:cNvPr id="5" name="TextBox 4"/>
          <p:cNvSpPr txBox="1"/>
          <p:nvPr/>
        </p:nvSpPr>
        <p:spPr>
          <a:xfrm>
            <a:off x="275987" y="2980807"/>
            <a:ext cx="4176143" cy="830997"/>
          </a:xfrm>
          <a:prstGeom prst="rect">
            <a:avLst/>
          </a:prstGeom>
          <a:solidFill>
            <a:srgbClr val="FFC000">
              <a:alpha val="70000"/>
            </a:srgbClr>
          </a:solidFill>
        </p:spPr>
        <p:txBody>
          <a:bodyPr wrap="none" rtlCol="0">
            <a:spAutoFit/>
          </a:bodyPr>
          <a:lstStyle/>
          <a:p>
            <a:pPr algn="ctr"/>
            <a:r>
              <a:rPr lang="en-US" sz="2400" dirty="0">
                <a:solidFill>
                  <a:srgbClr val="0000CC"/>
                </a:solidFill>
              </a:rPr>
              <a:t>CARE HHH-2004 dream:</a:t>
            </a:r>
          </a:p>
          <a:p>
            <a:pPr algn="ctr"/>
            <a:r>
              <a:rPr lang="en-US" sz="2400" dirty="0">
                <a:solidFill>
                  <a:srgbClr val="0000CC"/>
                </a:solidFill>
              </a:rPr>
              <a:t>complete e-cloud simulation?</a:t>
            </a:r>
            <a:endParaRPr lang="en-GB" sz="2400" dirty="0">
              <a:solidFill>
                <a:srgbClr val="0000CC"/>
              </a:solidFill>
            </a:endParaRPr>
          </a:p>
        </p:txBody>
      </p:sp>
      <p:sp>
        <p:nvSpPr>
          <p:cNvPr id="6" name="TextBox 5"/>
          <p:cNvSpPr txBox="1"/>
          <p:nvPr/>
        </p:nvSpPr>
        <p:spPr>
          <a:xfrm>
            <a:off x="275987" y="3811804"/>
            <a:ext cx="2966224" cy="399981"/>
          </a:xfrm>
          <a:prstGeom prst="rect">
            <a:avLst/>
          </a:prstGeom>
          <a:solidFill>
            <a:srgbClr val="FFFF00"/>
          </a:solidFill>
        </p:spPr>
        <p:txBody>
          <a:bodyPr wrap="square" rtlCol="0">
            <a:spAutoFit/>
          </a:bodyPr>
          <a:lstStyle/>
          <a:p>
            <a:r>
              <a:rPr lang="en-US" sz="1999" dirty="0">
                <a:solidFill>
                  <a:srgbClr val="0000CC"/>
                </a:solidFill>
              </a:rPr>
              <a:t>F. Zimmermann, 2004</a:t>
            </a:r>
          </a:p>
        </p:txBody>
      </p:sp>
      <p:sp>
        <p:nvSpPr>
          <p:cNvPr id="8" name="Title 1">
            <a:extLst>
              <a:ext uri="{FF2B5EF4-FFF2-40B4-BE49-F238E27FC236}">
                <a16:creationId xmlns:a16="http://schemas.microsoft.com/office/drawing/2014/main" id="{D6CAACD5-29EE-7D4A-9046-035E21A92840}"/>
              </a:ext>
            </a:extLst>
          </p:cNvPr>
          <p:cNvSpPr txBox="1">
            <a:spLocks/>
          </p:cNvSpPr>
          <p:nvPr/>
        </p:nvSpPr>
        <p:spPr>
          <a:xfrm>
            <a:off x="1" y="50680"/>
            <a:ext cx="12188824" cy="517764"/>
          </a:xfrm>
          <a:prstGeom prst="rect">
            <a:avLst/>
          </a:prstGeom>
          <a:noFill/>
        </p:spPr>
        <p:txBody>
          <a:bodyPr/>
          <a:lstStyle>
            <a:lvl1pPr algn="l" rtl="0" eaLnBrk="1" fontAlgn="base" hangingPunct="1">
              <a:lnSpc>
                <a:spcPct val="85000"/>
              </a:lnSpc>
              <a:spcBef>
                <a:spcPct val="0"/>
              </a:spcBef>
              <a:spcAft>
                <a:spcPct val="0"/>
              </a:spcAft>
              <a:defRPr sz="3200" b="1" kern="1200" baseline="0">
                <a:solidFill>
                  <a:schemeClr val="tx1"/>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a:solidFill>
                  <a:schemeClr val="bg1"/>
                </a:solidFill>
                <a:latin typeface="Calibri"/>
                <a:cs typeface="Calibri"/>
              </a:rPr>
              <a:t>Can we realize F. Zimmermann’s dream further?</a:t>
            </a:r>
          </a:p>
        </p:txBody>
      </p:sp>
      <p:sp>
        <p:nvSpPr>
          <p:cNvPr id="3" name="Rectangle 2">
            <a:extLst>
              <a:ext uri="{FF2B5EF4-FFF2-40B4-BE49-F238E27FC236}">
                <a16:creationId xmlns:a16="http://schemas.microsoft.com/office/drawing/2014/main" id="{FBB3494A-22A2-0842-8753-9284239E9AAC}"/>
              </a:ext>
            </a:extLst>
          </p:cNvPr>
          <p:cNvSpPr/>
          <p:nvPr/>
        </p:nvSpPr>
        <p:spPr>
          <a:xfrm>
            <a:off x="9258300" y="4211785"/>
            <a:ext cx="2606595" cy="1881862"/>
          </a:xfrm>
          <a:prstGeom prst="rect">
            <a:avLst/>
          </a:prstGeom>
          <a:noFill/>
          <a:ln w="101600">
            <a:solidFill>
              <a:srgbClr val="C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9" name="Slide Number Placeholder 17">
            <a:extLst>
              <a:ext uri="{FF2B5EF4-FFF2-40B4-BE49-F238E27FC236}">
                <a16:creationId xmlns:a16="http://schemas.microsoft.com/office/drawing/2014/main" id="{A70B7FB6-6DAC-194C-8C49-A763C6F9A1D2}"/>
              </a:ext>
            </a:extLst>
          </p:cNvPr>
          <p:cNvSpPr txBox="1">
            <a:spLocks noChangeArrowheads="1"/>
          </p:cNvSpPr>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defPPr>
              <a:defRPr lang="en-US"/>
            </a:defPPr>
            <a:lvl1pPr algn="l" rtl="0" fontAlgn="base">
              <a:spcBef>
                <a:spcPct val="0"/>
              </a:spcBef>
              <a:spcAft>
                <a:spcPct val="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929A8685-9CBD-5D48-90F4-6955DC9A7A72}" type="slidenum">
              <a:rPr lang="en-US" altLang="x-none" smtClean="0"/>
              <a:pPr/>
              <a:t>36</a:t>
            </a:fld>
            <a:endParaRPr lang="en-US" altLang="x-none" dirty="0"/>
          </a:p>
        </p:txBody>
      </p:sp>
    </p:spTree>
    <p:extLst>
      <p:ext uri="{BB962C8B-B14F-4D97-AF65-F5344CB8AC3E}">
        <p14:creationId xmlns:p14="http://schemas.microsoft.com/office/powerpoint/2010/main" val="3968495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080" y="208148"/>
            <a:ext cx="11372473" cy="510909"/>
          </a:xfrm>
        </p:spPr>
        <p:txBody>
          <a:bodyPr/>
          <a:lstStyle/>
          <a:p>
            <a:r>
              <a:rPr lang="en-US" dirty="0"/>
              <a:t>Outline</a:t>
            </a:r>
          </a:p>
        </p:txBody>
      </p:sp>
      <p:sp>
        <p:nvSpPr>
          <p:cNvPr id="3" name="Content Placeholder 2"/>
          <p:cNvSpPr>
            <a:spLocks noGrp="1"/>
          </p:cNvSpPr>
          <p:nvPr>
            <p:ph idx="1"/>
          </p:nvPr>
        </p:nvSpPr>
        <p:spPr>
          <a:xfrm>
            <a:off x="1042532" y="967352"/>
            <a:ext cx="10485889" cy="4776872"/>
          </a:xfrm>
        </p:spPr>
        <p:txBody>
          <a:bodyPr/>
          <a:lstStyle/>
          <a:p>
            <a:pPr>
              <a:lnSpc>
                <a:spcPct val="150000"/>
              </a:lnSpc>
            </a:pPr>
            <a:r>
              <a:rPr lang="en-US" sz="2400" dirty="0"/>
              <a:t>Introduction of the BLAST toolkit and Warp code</a:t>
            </a:r>
            <a:endParaRPr lang="en-US" sz="2400" b="1" dirty="0"/>
          </a:p>
          <a:p>
            <a:pPr>
              <a:lnSpc>
                <a:spcPct val="150000"/>
              </a:lnSpc>
            </a:pPr>
            <a:r>
              <a:rPr lang="en-US" sz="2400" dirty="0"/>
              <a:t>Example of application to</a:t>
            </a:r>
          </a:p>
          <a:p>
            <a:pPr lvl="1">
              <a:lnSpc>
                <a:spcPct val="150000"/>
              </a:lnSpc>
            </a:pPr>
            <a:r>
              <a:rPr lang="en-US" sz="2000" dirty="0"/>
              <a:t>Full 3-D PIC simulation of low-energy ion beam interaction with e-cloud</a:t>
            </a:r>
          </a:p>
          <a:p>
            <a:pPr lvl="1">
              <a:lnSpc>
                <a:spcPct val="150000"/>
              </a:lnSpc>
            </a:pPr>
            <a:r>
              <a:rPr lang="en-US" sz="2000" dirty="0"/>
              <a:t>Fully self-consistent modeling of e-cloud build and beam dynamics in SPS</a:t>
            </a:r>
          </a:p>
          <a:p>
            <a:pPr>
              <a:lnSpc>
                <a:spcPct val="150000"/>
              </a:lnSpc>
            </a:pPr>
            <a:r>
              <a:rPr lang="en-US" sz="2400" b="1" dirty="0">
                <a:solidFill>
                  <a:srgbClr val="C00000"/>
                </a:solidFill>
              </a:rPr>
              <a:t>Other developments</a:t>
            </a:r>
          </a:p>
          <a:p>
            <a:pPr lvl="1">
              <a:lnSpc>
                <a:spcPct val="150000"/>
              </a:lnSpc>
            </a:pPr>
            <a:r>
              <a:rPr lang="en-US" sz="2000" b="1" dirty="0">
                <a:solidFill>
                  <a:srgbClr val="C00000"/>
                </a:solidFill>
              </a:rPr>
              <a:t>Optimal Lorentz boosted frame and application to the modeling of </a:t>
            </a:r>
            <a:r>
              <a:rPr lang="en-US" sz="2000" b="1" dirty="0" err="1">
                <a:solidFill>
                  <a:srgbClr val="C00000"/>
                </a:solidFill>
              </a:rPr>
              <a:t>wakefields</a:t>
            </a:r>
            <a:endParaRPr lang="en-US" sz="2000" b="1" dirty="0">
              <a:solidFill>
                <a:srgbClr val="C00000"/>
              </a:solidFill>
            </a:endParaRPr>
          </a:p>
          <a:p>
            <a:pPr lvl="1">
              <a:lnSpc>
                <a:spcPct val="150000"/>
              </a:lnSpc>
            </a:pPr>
            <a:r>
              <a:rPr lang="en-US" sz="2000" dirty="0"/>
              <a:t>Arbitrary order Maxwell solver</a:t>
            </a:r>
          </a:p>
          <a:p>
            <a:pPr>
              <a:lnSpc>
                <a:spcPct val="150000"/>
              </a:lnSpc>
            </a:pPr>
            <a:r>
              <a:rPr lang="en-US" sz="2400" dirty="0"/>
              <a:t>Summary</a:t>
            </a:r>
          </a:p>
        </p:txBody>
      </p:sp>
      <p:sp>
        <p:nvSpPr>
          <p:cNvPr id="4" name="Slide Number Placeholder 17">
            <a:extLst>
              <a:ext uri="{FF2B5EF4-FFF2-40B4-BE49-F238E27FC236}">
                <a16:creationId xmlns:a16="http://schemas.microsoft.com/office/drawing/2014/main" id="{8327D102-7A04-CB42-813D-AA01D080567E}"/>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37</a:t>
            </a:fld>
            <a:endParaRPr lang="en-US" altLang="x-none" dirty="0"/>
          </a:p>
        </p:txBody>
      </p:sp>
    </p:spTree>
    <p:extLst>
      <p:ext uri="{BB962C8B-B14F-4D97-AF65-F5344CB8AC3E}">
        <p14:creationId xmlns:p14="http://schemas.microsoft.com/office/powerpoint/2010/main" val="1895346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Rectangle 3"/>
          <p:cNvSpPr>
            <a:spLocks noGrp="1" noChangeArrowheads="1"/>
          </p:cNvSpPr>
          <p:nvPr>
            <p:ph type="title"/>
          </p:nvPr>
        </p:nvSpPr>
        <p:spPr>
          <a:xfrm>
            <a:off x="56099" y="48506"/>
            <a:ext cx="10609124" cy="736408"/>
          </a:xfrm>
        </p:spPr>
        <p:txBody>
          <a:bodyPr/>
          <a:lstStyle/>
          <a:p>
            <a:r>
              <a:rPr lang="en-US" sz="3199" b="0" dirty="0">
                <a:latin typeface="Calibri"/>
                <a:cs typeface="Calibri"/>
              </a:rPr>
              <a:t>Optimal Lorentz boosted frame approach</a:t>
            </a:r>
          </a:p>
        </p:txBody>
      </p:sp>
      <p:sp>
        <p:nvSpPr>
          <p:cNvPr id="63" name="Shape 293"/>
          <p:cNvSpPr/>
          <p:nvPr/>
        </p:nvSpPr>
        <p:spPr>
          <a:xfrm>
            <a:off x="2903135" y="829517"/>
            <a:ext cx="1566048" cy="5028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08" tIns="35708" rIns="35708" bIns="35708" numCol="1" anchor="ctr">
            <a:spAutoFit/>
          </a:bodyPr>
          <a:lstStyle>
            <a:lvl1pPr algn="ctr" defTabSz="584200">
              <a:defRPr sz="4200">
                <a:latin typeface="+mj-lt"/>
                <a:ea typeface="+mj-ea"/>
                <a:cs typeface="+mj-cs"/>
                <a:sym typeface="Gill Sans"/>
              </a:defRPr>
            </a:lvl1pPr>
          </a:lstStyle>
          <a:p>
            <a:r>
              <a:rPr sz="2799" b="1" dirty="0">
                <a:latin typeface="Calibri"/>
                <a:cs typeface="Calibri"/>
              </a:rPr>
              <a:t>Lab frame</a:t>
            </a:r>
          </a:p>
        </p:txBody>
      </p:sp>
      <p:sp>
        <p:nvSpPr>
          <p:cNvPr id="64" name="Shape 294"/>
          <p:cNvSpPr/>
          <p:nvPr/>
        </p:nvSpPr>
        <p:spPr>
          <a:xfrm>
            <a:off x="1647307" y="1976037"/>
            <a:ext cx="258894" cy="508859"/>
          </a:xfrm>
          <a:prstGeom prst="ellipse">
            <a:avLst/>
          </a:prstGeom>
          <a:solidFill>
            <a:srgbClr val="E32400"/>
          </a:solidFill>
          <a:ln w="25400" cap="flat">
            <a:noFill/>
            <a:miter lim="400000"/>
          </a:ln>
          <a:effectLst/>
        </p:spPr>
        <p:txBody>
          <a:bodyPr wrap="square" lIns="35708" tIns="35708" rIns="35708" bIns="35708" numCol="1" anchor="ctr">
            <a:noAutofit/>
          </a:bodyPr>
          <a:lstStyle/>
          <a:p>
            <a:pPr algn="ctr" defTabSz="410628">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3999"/>
          </a:p>
        </p:txBody>
      </p:sp>
      <p:sp>
        <p:nvSpPr>
          <p:cNvPr id="66" name="Shape 295"/>
          <p:cNvSpPr/>
          <p:nvPr/>
        </p:nvSpPr>
        <p:spPr>
          <a:xfrm>
            <a:off x="2545086" y="1699288"/>
            <a:ext cx="3258487" cy="1053430"/>
          </a:xfrm>
          <a:prstGeom prst="rect">
            <a:avLst/>
          </a:prstGeom>
          <a:blipFill rotWithShape="1">
            <a:blip r:embed="rId4"/>
            <a:srcRect/>
            <a:tile tx="0" ty="0" sx="100000" sy="100000" flip="none" algn="tl"/>
          </a:blipFill>
          <a:ln w="254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35708" tIns="35708" rIns="35708" bIns="35708" numCol="1" anchor="ctr">
            <a:noAutofit/>
          </a:bodyPr>
          <a:lstStyle>
            <a:lvl1pPr algn="ctr" defTabSz="5842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lvl1pPr>
          </a:lstStyle>
          <a:p>
            <a:r>
              <a:rPr lang="en-US" sz="2799" dirty="0">
                <a:latin typeface="Calibri"/>
                <a:cs typeface="Calibri"/>
              </a:rPr>
              <a:t>Accelerator</a:t>
            </a:r>
            <a:endParaRPr sz="2799" dirty="0">
              <a:latin typeface="Calibri"/>
              <a:cs typeface="Calibri"/>
            </a:endParaRPr>
          </a:p>
        </p:txBody>
      </p:sp>
      <p:sp>
        <p:nvSpPr>
          <p:cNvPr id="67" name="Shape 296"/>
          <p:cNvSpPr/>
          <p:nvPr/>
        </p:nvSpPr>
        <p:spPr>
          <a:xfrm flipH="1" flipV="1">
            <a:off x="1790144" y="2227067"/>
            <a:ext cx="667041" cy="6800"/>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endParaRPr/>
          </a:p>
        </p:txBody>
      </p:sp>
      <p:sp>
        <p:nvSpPr>
          <p:cNvPr id="77" name="Shape 293"/>
          <p:cNvSpPr/>
          <p:nvPr/>
        </p:nvSpPr>
        <p:spPr>
          <a:xfrm>
            <a:off x="1552479" y="1297678"/>
            <a:ext cx="904706" cy="5028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08" tIns="35708" rIns="35708" bIns="35708" numCol="1" anchor="ctr">
            <a:spAutoFit/>
          </a:bodyPr>
          <a:lstStyle>
            <a:lvl1pPr algn="ctr" defTabSz="584200">
              <a:defRPr sz="4200">
                <a:latin typeface="+mj-lt"/>
                <a:ea typeface="+mj-ea"/>
                <a:cs typeface="+mj-cs"/>
                <a:sym typeface="Gill Sans"/>
              </a:defRPr>
            </a:lvl1pPr>
          </a:lstStyle>
          <a:p>
            <a:r>
              <a:rPr lang="en-US" sz="2799" dirty="0">
                <a:solidFill>
                  <a:srgbClr val="FF0000"/>
                </a:solidFill>
                <a:latin typeface="Calibri"/>
                <a:cs typeface="Calibri"/>
              </a:rPr>
              <a:t>Beam</a:t>
            </a:r>
            <a:endParaRPr sz="2799" dirty="0">
              <a:solidFill>
                <a:srgbClr val="FF0000"/>
              </a:solidFill>
              <a:latin typeface="Calibri"/>
              <a:cs typeface="Calibri"/>
            </a:endParaRPr>
          </a:p>
        </p:txBody>
      </p:sp>
      <p:cxnSp>
        <p:nvCxnSpPr>
          <p:cNvPr id="79" name="Straight Connector 78"/>
          <p:cNvCxnSpPr/>
          <p:nvPr/>
        </p:nvCxnSpPr>
        <p:spPr>
          <a:xfrm>
            <a:off x="6027621" y="1549121"/>
            <a:ext cx="0" cy="403987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graphicFrame>
        <p:nvGraphicFramePr>
          <p:cNvPr id="3" name="Object 2"/>
          <p:cNvGraphicFramePr>
            <a:graphicFrameLocks noChangeAspect="1"/>
          </p:cNvGraphicFramePr>
          <p:nvPr>
            <p:extLst>
              <p:ext uri="{D42A27DB-BD31-4B8C-83A1-F6EECF244321}">
                <p14:modId xmlns:p14="http://schemas.microsoft.com/office/powerpoint/2010/main" val="3695151930"/>
              </p:ext>
            </p:extLst>
          </p:nvPr>
        </p:nvGraphicFramePr>
        <p:xfrm>
          <a:off x="1947304" y="2854636"/>
          <a:ext cx="160494" cy="320988"/>
        </p:xfrm>
        <a:graphic>
          <a:graphicData uri="http://schemas.openxmlformats.org/presentationml/2006/ole">
            <mc:AlternateContent xmlns:mc="http://schemas.openxmlformats.org/markup-compatibility/2006">
              <mc:Choice xmlns:v="urn:schemas-microsoft-com:vml" Requires="v">
                <p:oleObj spid="_x0000_s2427" name="Equation" r:id="rId5" imgW="88900" imgH="177800" progId="Equation.3">
                  <p:embed/>
                </p:oleObj>
              </mc:Choice>
              <mc:Fallback>
                <p:oleObj name="Equation" r:id="rId5" imgW="88900" imgH="177800" progId="Equation.3">
                  <p:embed/>
                  <p:pic>
                    <p:nvPicPr>
                      <p:cNvPr id="3" name="Object 2"/>
                      <p:cNvPicPr/>
                      <p:nvPr/>
                    </p:nvPicPr>
                    <p:blipFill>
                      <a:blip r:embed="rId6"/>
                      <a:stretch>
                        <a:fillRect/>
                      </a:stretch>
                    </p:blipFill>
                    <p:spPr>
                      <a:xfrm>
                        <a:off x="1947304" y="2854636"/>
                        <a:ext cx="160494" cy="320988"/>
                      </a:xfrm>
                      <a:prstGeom prst="rect">
                        <a:avLst/>
                      </a:prstGeom>
                    </p:spPr>
                  </p:pic>
                </p:oleObj>
              </mc:Fallback>
            </mc:AlternateContent>
          </a:graphicData>
        </a:graphic>
      </p:graphicFrame>
      <p:graphicFrame>
        <p:nvGraphicFramePr>
          <p:cNvPr id="82" name="Object 81"/>
          <p:cNvGraphicFramePr>
            <a:graphicFrameLocks noChangeAspect="1"/>
          </p:cNvGraphicFramePr>
          <p:nvPr>
            <p:extLst>
              <p:ext uri="{D42A27DB-BD31-4B8C-83A1-F6EECF244321}">
                <p14:modId xmlns:p14="http://schemas.microsoft.com/office/powerpoint/2010/main" val="3476279067"/>
              </p:ext>
            </p:extLst>
          </p:nvPr>
        </p:nvGraphicFramePr>
        <p:xfrm>
          <a:off x="3944501" y="2854636"/>
          <a:ext cx="253934" cy="274566"/>
        </p:xfrm>
        <a:graphic>
          <a:graphicData uri="http://schemas.openxmlformats.org/presentationml/2006/ole">
            <mc:AlternateContent xmlns:mc="http://schemas.openxmlformats.org/markup-compatibility/2006">
              <mc:Choice xmlns:v="urn:schemas-microsoft-com:vml" Requires="v">
                <p:oleObj spid="_x0000_s2428" name="Equation" r:id="rId7" imgW="139700" imgH="152400" progId="Equation.3">
                  <p:embed/>
                </p:oleObj>
              </mc:Choice>
              <mc:Fallback>
                <p:oleObj name="Equation" r:id="rId7" imgW="139700" imgH="152400" progId="Equation.3">
                  <p:embed/>
                  <p:pic>
                    <p:nvPicPr>
                      <p:cNvPr id="82" name="Object 81"/>
                      <p:cNvPicPr/>
                      <p:nvPr/>
                    </p:nvPicPr>
                    <p:blipFill>
                      <a:blip r:embed="rId8"/>
                      <a:stretch>
                        <a:fillRect/>
                      </a:stretch>
                    </p:blipFill>
                    <p:spPr>
                      <a:xfrm>
                        <a:off x="3944501" y="2854636"/>
                        <a:ext cx="253934" cy="274566"/>
                      </a:xfrm>
                      <a:prstGeom prst="rect">
                        <a:avLst/>
                      </a:prstGeom>
                    </p:spPr>
                  </p:pic>
                </p:oleObj>
              </mc:Fallback>
            </mc:AlternateContent>
          </a:graphicData>
        </a:graphic>
      </p:graphicFrame>
      <p:graphicFrame>
        <p:nvGraphicFramePr>
          <p:cNvPr id="86" name="Object 85"/>
          <p:cNvGraphicFramePr>
            <a:graphicFrameLocks noChangeAspect="1"/>
          </p:cNvGraphicFramePr>
          <p:nvPr>
            <p:extLst>
              <p:ext uri="{D42A27DB-BD31-4B8C-83A1-F6EECF244321}">
                <p14:modId xmlns:p14="http://schemas.microsoft.com/office/powerpoint/2010/main" val="2351664506"/>
              </p:ext>
            </p:extLst>
          </p:nvPr>
        </p:nvGraphicFramePr>
        <p:xfrm>
          <a:off x="1947305" y="1781620"/>
          <a:ext cx="458668" cy="388836"/>
        </p:xfrm>
        <a:graphic>
          <a:graphicData uri="http://schemas.openxmlformats.org/presentationml/2006/ole">
            <mc:AlternateContent xmlns:mc="http://schemas.openxmlformats.org/markup-compatibility/2006">
              <mc:Choice xmlns:v="urn:schemas-microsoft-com:vml" Requires="v">
                <p:oleObj spid="_x0000_s2429" name="Equation" r:id="rId9" imgW="254000" imgH="215900" progId="Equation.3">
                  <p:embed/>
                </p:oleObj>
              </mc:Choice>
              <mc:Fallback>
                <p:oleObj name="Equation" r:id="rId9" imgW="254000" imgH="215900" progId="Equation.3">
                  <p:embed/>
                  <p:pic>
                    <p:nvPicPr>
                      <p:cNvPr id="86" name="Object 85"/>
                      <p:cNvPicPr/>
                      <p:nvPr/>
                    </p:nvPicPr>
                    <p:blipFill>
                      <a:blip r:embed="rId10"/>
                      <a:stretch>
                        <a:fillRect/>
                      </a:stretch>
                    </p:blipFill>
                    <p:spPr>
                      <a:xfrm>
                        <a:off x="1947305" y="1781620"/>
                        <a:ext cx="458668" cy="388836"/>
                      </a:xfrm>
                      <a:prstGeom prst="rect">
                        <a:avLst/>
                      </a:prstGeom>
                    </p:spPr>
                  </p:pic>
                </p:oleObj>
              </mc:Fallback>
            </mc:AlternateContent>
          </a:graphicData>
        </a:graphic>
      </p:graphicFrame>
      <p:graphicFrame>
        <p:nvGraphicFramePr>
          <p:cNvPr id="87" name="Object 86"/>
          <p:cNvGraphicFramePr>
            <a:graphicFrameLocks noChangeAspect="1"/>
          </p:cNvGraphicFramePr>
          <p:nvPr>
            <p:extLst>
              <p:ext uri="{D42A27DB-BD31-4B8C-83A1-F6EECF244321}">
                <p14:modId xmlns:p14="http://schemas.microsoft.com/office/powerpoint/2010/main" val="1664050929"/>
              </p:ext>
            </p:extLst>
          </p:nvPr>
        </p:nvGraphicFramePr>
        <p:xfrm>
          <a:off x="1947304" y="2327793"/>
          <a:ext cx="459414" cy="251243"/>
        </p:xfrm>
        <a:graphic>
          <a:graphicData uri="http://schemas.openxmlformats.org/presentationml/2006/ole">
            <mc:AlternateContent xmlns:mc="http://schemas.openxmlformats.org/markup-compatibility/2006">
              <mc:Choice xmlns:v="urn:schemas-microsoft-com:vml" Requires="v">
                <p:oleObj spid="_x0000_s2430" name="Equation" r:id="rId11" imgW="393700" imgH="215900" progId="Equation.3">
                  <p:embed/>
                </p:oleObj>
              </mc:Choice>
              <mc:Fallback>
                <p:oleObj name="Equation" r:id="rId11" imgW="393700" imgH="215900" progId="Equation.3">
                  <p:embed/>
                  <p:pic>
                    <p:nvPicPr>
                      <p:cNvPr id="87" name="Object 86"/>
                      <p:cNvPicPr/>
                      <p:nvPr/>
                    </p:nvPicPr>
                    <p:blipFill>
                      <a:blip r:embed="rId12"/>
                      <a:stretch>
                        <a:fillRect/>
                      </a:stretch>
                    </p:blipFill>
                    <p:spPr>
                      <a:xfrm>
                        <a:off x="1947304" y="2327793"/>
                        <a:ext cx="459414" cy="251243"/>
                      </a:xfrm>
                      <a:prstGeom prst="rect">
                        <a:avLst/>
                      </a:prstGeom>
                    </p:spPr>
                  </p:pic>
                </p:oleObj>
              </mc:Fallback>
            </mc:AlternateContent>
          </a:graphicData>
        </a:graphic>
      </p:graphicFrame>
      <p:sp>
        <p:nvSpPr>
          <p:cNvPr id="5" name="TextBox 4"/>
          <p:cNvSpPr txBox="1"/>
          <p:nvPr/>
        </p:nvSpPr>
        <p:spPr>
          <a:xfrm>
            <a:off x="1668943" y="3830356"/>
            <a:ext cx="3788095" cy="1200016"/>
          </a:xfrm>
          <a:prstGeom prst="rect">
            <a:avLst/>
          </a:prstGeom>
          <a:noFill/>
        </p:spPr>
        <p:txBody>
          <a:bodyPr wrap="square" rtlCol="0">
            <a:spAutoFit/>
          </a:bodyPr>
          <a:lstStyle/>
          <a:p>
            <a:r>
              <a:rPr lang="en-US" dirty="0">
                <a:latin typeface="Calibri"/>
                <a:cs typeface="Calibri"/>
              </a:rPr>
              <a:t>Many time steps needed to follow short stiff high-energy beam into long accelerator filled with fast reacting electron clouds.</a:t>
            </a:r>
          </a:p>
        </p:txBody>
      </p:sp>
      <p:grpSp>
        <p:nvGrpSpPr>
          <p:cNvPr id="4" name="Group 3">
            <a:extLst>
              <a:ext uri="{FF2B5EF4-FFF2-40B4-BE49-F238E27FC236}">
                <a16:creationId xmlns:a16="http://schemas.microsoft.com/office/drawing/2014/main" id="{7B827F0C-8CA1-404A-A342-07EC64744C45}"/>
              </a:ext>
            </a:extLst>
          </p:cNvPr>
          <p:cNvGrpSpPr/>
          <p:nvPr/>
        </p:nvGrpSpPr>
        <p:grpSpPr>
          <a:xfrm>
            <a:off x="4991799" y="553921"/>
            <a:ext cx="5404939" cy="5030305"/>
            <a:chOff x="4991799" y="553921"/>
            <a:chExt cx="5404939" cy="5030305"/>
          </a:xfrm>
        </p:grpSpPr>
        <p:sp>
          <p:nvSpPr>
            <p:cNvPr id="62" name="Shape 292"/>
            <p:cNvSpPr/>
            <p:nvPr/>
          </p:nvSpPr>
          <p:spPr>
            <a:xfrm>
              <a:off x="4991799" y="553921"/>
              <a:ext cx="2503606" cy="995202"/>
            </a:xfrm>
            <a:prstGeom prst="rect">
              <a:avLst/>
            </a:prstGeom>
            <a:ln w="12700">
              <a:miter lim="400000"/>
            </a:ln>
            <a:extLst>
              <a:ext uri="{C572A759-6A51-4108-AA02-DFA0A04FC94B}">
                <ma14:wrappingTextBoxFlag xmlns:ma14="http://schemas.microsoft.com/office/mac/drawingml/2011/main" xmlns="" val="1"/>
              </a:ext>
            </a:extLst>
          </p:spPr>
          <p:txBody>
            <a:bodyPr wrap="square" lIns="35708" tIns="35708" rIns="35708" bIns="35708" anchor="ctr">
              <a:spAutoFit/>
            </a:bodyPr>
            <a:lstStyle>
              <a:lvl1pPr algn="ctr" defTabSz="584200">
                <a:defRPr sz="2400">
                  <a:latin typeface="+mj-lt"/>
                  <a:ea typeface="+mj-ea"/>
                  <a:cs typeface="+mj-cs"/>
                  <a:sym typeface="Gill Sans"/>
                </a:defRPr>
              </a:lvl1pPr>
            </a:lstStyle>
            <a:p>
              <a:r>
                <a:rPr sz="2399" dirty="0">
                  <a:latin typeface="Calibri"/>
                  <a:cs typeface="Calibri"/>
                </a:rPr>
                <a:t>Lorentz</a:t>
              </a:r>
              <a:endParaRPr lang="en-US" sz="2399" dirty="0">
                <a:latin typeface="Calibri"/>
                <a:cs typeface="Calibri"/>
              </a:endParaRPr>
            </a:p>
            <a:p>
              <a:endParaRPr lang="en-US" sz="1200" dirty="0">
                <a:latin typeface="Calibri"/>
                <a:cs typeface="Calibri"/>
              </a:endParaRPr>
            </a:p>
            <a:p>
              <a:r>
                <a:rPr sz="2399" dirty="0">
                  <a:latin typeface="Calibri"/>
                  <a:cs typeface="Calibri"/>
                </a:rPr>
                <a:t> transformation</a:t>
              </a:r>
            </a:p>
          </p:txBody>
        </p:sp>
        <p:sp>
          <p:nvSpPr>
            <p:cNvPr id="68" name="Shape 297"/>
            <p:cNvSpPr/>
            <p:nvPr/>
          </p:nvSpPr>
          <p:spPr>
            <a:xfrm>
              <a:off x="7622740" y="821365"/>
              <a:ext cx="2272613" cy="5028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08" tIns="35708" rIns="35708" bIns="35708" numCol="1" anchor="ctr">
              <a:spAutoFit/>
            </a:bodyPr>
            <a:lstStyle>
              <a:lvl1pPr algn="ctr" defTabSz="584200">
                <a:defRPr sz="4200">
                  <a:latin typeface="+mj-lt"/>
                  <a:ea typeface="+mj-ea"/>
                  <a:cs typeface="+mj-cs"/>
                  <a:sym typeface="Gill Sans"/>
                </a:defRPr>
              </a:lvl1pPr>
            </a:lstStyle>
            <a:p>
              <a:r>
                <a:rPr sz="2799" b="1" dirty="0">
                  <a:latin typeface="Calibri"/>
                  <a:cs typeface="Calibri"/>
                </a:rPr>
                <a:t>Boosted frame</a:t>
              </a:r>
            </a:p>
          </p:txBody>
        </p:sp>
        <p:sp>
          <p:nvSpPr>
            <p:cNvPr id="69" name="Shape 298"/>
            <p:cNvSpPr/>
            <p:nvPr/>
          </p:nvSpPr>
          <p:spPr>
            <a:xfrm>
              <a:off x="6814669" y="1967110"/>
              <a:ext cx="1464088" cy="517787"/>
            </a:xfrm>
            <a:prstGeom prst="ellipse">
              <a:avLst/>
            </a:prstGeom>
            <a:solidFill>
              <a:srgbClr val="E32400"/>
            </a:solidFill>
            <a:ln w="25400" cap="flat">
              <a:noFill/>
              <a:miter lim="400000"/>
            </a:ln>
            <a:effectLst/>
          </p:spPr>
          <p:txBody>
            <a:bodyPr wrap="square" lIns="35708" tIns="35708" rIns="35708" bIns="35708" numCol="1" anchor="ctr">
              <a:noAutofit/>
            </a:bodyPr>
            <a:lstStyle/>
            <a:p>
              <a:pPr algn="ctr" defTabSz="410628">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sz="3999"/>
            </a:p>
          </p:txBody>
        </p:sp>
        <p:sp>
          <p:nvSpPr>
            <p:cNvPr id="70" name="Shape 299"/>
            <p:cNvSpPr/>
            <p:nvPr/>
          </p:nvSpPr>
          <p:spPr>
            <a:xfrm>
              <a:off x="9081829" y="1699288"/>
              <a:ext cx="1196266" cy="1053430"/>
            </a:xfrm>
            <a:prstGeom prst="rect">
              <a:avLst/>
            </a:prstGeom>
            <a:blipFill rotWithShape="1">
              <a:blip r:embed="rId4"/>
              <a:srcRect/>
              <a:tile tx="0" ty="0" sx="100000" sy="100000" flip="none" algn="tl"/>
            </a:blipFill>
            <a:ln w="254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35708" tIns="35708" rIns="35708" bIns="35708" numCol="1" anchor="ctr">
              <a:noAutofit/>
            </a:bodyPr>
            <a:lstStyle/>
            <a:p>
              <a:pPr algn="ctr" defTabSz="410628">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r>
                <a:rPr lang="en-US" sz="2799" dirty="0" err="1">
                  <a:latin typeface="Calibri"/>
                  <a:cs typeface="Calibri"/>
                </a:rPr>
                <a:t>Accel</a:t>
              </a:r>
              <a:r>
                <a:rPr lang="en-US" sz="2799" dirty="0">
                  <a:latin typeface="Calibri"/>
                  <a:cs typeface="Calibri"/>
                </a:rPr>
                <a:t>.</a:t>
              </a:r>
              <a:endParaRPr sz="2799" dirty="0">
                <a:latin typeface="Calibri"/>
                <a:cs typeface="Calibri"/>
              </a:endParaRPr>
            </a:p>
          </p:txBody>
        </p:sp>
        <p:sp>
          <p:nvSpPr>
            <p:cNvPr id="71" name="Shape 300"/>
            <p:cNvSpPr/>
            <p:nvPr/>
          </p:nvSpPr>
          <p:spPr>
            <a:xfrm flipV="1">
              <a:off x="8588806" y="2224833"/>
              <a:ext cx="480578" cy="2341"/>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endParaRPr/>
            </a:p>
          </p:txBody>
        </p:sp>
        <p:grpSp>
          <p:nvGrpSpPr>
            <p:cNvPr id="72" name="Group 71"/>
            <p:cNvGrpSpPr/>
            <p:nvPr/>
          </p:nvGrpSpPr>
          <p:grpSpPr>
            <a:xfrm>
              <a:off x="8599753" y="1890054"/>
              <a:ext cx="482077" cy="671899"/>
              <a:chOff x="10261601" y="3073393"/>
              <a:chExt cx="685800" cy="955839"/>
            </a:xfrm>
          </p:grpSpPr>
          <p:sp>
            <p:nvSpPr>
              <p:cNvPr id="73" name="Shape 301"/>
              <p:cNvSpPr/>
              <p:nvPr/>
            </p:nvSpPr>
            <p:spPr>
              <a:xfrm flipV="1">
                <a:off x="10261601" y="4025901"/>
                <a:ext cx="683667" cy="3331"/>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endParaRPr/>
              </a:p>
            </p:txBody>
          </p:sp>
          <p:sp>
            <p:nvSpPr>
              <p:cNvPr id="74" name="Shape 302"/>
              <p:cNvSpPr/>
              <p:nvPr/>
            </p:nvSpPr>
            <p:spPr>
              <a:xfrm flipV="1">
                <a:off x="10263734" y="3073393"/>
                <a:ext cx="683667" cy="3331"/>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endParaRPr/>
              </a:p>
            </p:txBody>
          </p:sp>
        </p:grpSp>
        <p:sp>
          <p:nvSpPr>
            <p:cNvPr id="75" name="Shape 303"/>
            <p:cNvSpPr/>
            <p:nvPr/>
          </p:nvSpPr>
          <p:spPr>
            <a:xfrm flipH="1">
              <a:off x="7997564" y="2226531"/>
              <a:ext cx="429120" cy="7336"/>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endParaRPr/>
            </a:p>
          </p:txBody>
        </p:sp>
        <p:sp>
          <p:nvSpPr>
            <p:cNvPr id="76" name="Shape 305"/>
            <p:cNvSpPr/>
            <p:nvPr/>
          </p:nvSpPr>
          <p:spPr>
            <a:xfrm flipH="1">
              <a:off x="5307598" y="1080473"/>
              <a:ext cx="2004975" cy="972"/>
            </a:xfrm>
            <a:prstGeom prst="line">
              <a:avLst/>
            </a:prstGeom>
            <a:noFill/>
            <a:ln w="101600" cap="flat">
              <a:solidFill>
                <a:srgbClr val="0042AA"/>
              </a:solidFill>
              <a:prstDash val="solid"/>
              <a:miter lim="400000"/>
              <a:headEnd type="stealth" w="med" len="med"/>
            </a:ln>
            <a:effectLst/>
          </p:spPr>
          <p:txBody>
            <a:bodyPr wrap="square" lIns="0" tIns="0" rIns="0" bIns="0" numCol="1" anchor="t">
              <a:noAutofit/>
            </a:bodyPr>
            <a:lstStyle/>
            <a:p>
              <a:endParaRPr/>
            </a:p>
          </p:txBody>
        </p:sp>
        <p:sp>
          <p:nvSpPr>
            <p:cNvPr id="78" name="Shape 293"/>
            <p:cNvSpPr/>
            <p:nvPr/>
          </p:nvSpPr>
          <p:spPr>
            <a:xfrm>
              <a:off x="7092858" y="1417221"/>
              <a:ext cx="904706" cy="5028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08" tIns="35708" rIns="35708" bIns="35708" numCol="1" anchor="ctr">
              <a:spAutoFit/>
            </a:bodyPr>
            <a:lstStyle>
              <a:lvl1pPr algn="ctr" defTabSz="584200">
                <a:defRPr sz="4200">
                  <a:latin typeface="+mj-lt"/>
                  <a:ea typeface="+mj-ea"/>
                  <a:cs typeface="+mj-cs"/>
                  <a:sym typeface="Gill Sans"/>
                </a:defRPr>
              </a:lvl1pPr>
            </a:lstStyle>
            <a:p>
              <a:r>
                <a:rPr lang="en-US" sz="2799" dirty="0">
                  <a:solidFill>
                    <a:srgbClr val="FF0000"/>
                  </a:solidFill>
                  <a:latin typeface="Calibri"/>
                  <a:cs typeface="Calibri"/>
                </a:rPr>
                <a:t>Beam</a:t>
              </a:r>
              <a:endParaRPr sz="2799" dirty="0">
                <a:solidFill>
                  <a:srgbClr val="FF0000"/>
                </a:solidFill>
                <a:latin typeface="Calibri"/>
                <a:cs typeface="Calibri"/>
              </a:endParaRPr>
            </a:p>
          </p:txBody>
        </p:sp>
        <p:graphicFrame>
          <p:nvGraphicFramePr>
            <p:cNvPr id="83" name="Object 82"/>
            <p:cNvGraphicFramePr>
              <a:graphicFrameLocks noChangeAspect="1"/>
            </p:cNvGraphicFramePr>
            <p:nvPr>
              <p:extLst>
                <p:ext uri="{D42A27DB-BD31-4B8C-83A1-F6EECF244321}">
                  <p14:modId xmlns:p14="http://schemas.microsoft.com/office/powerpoint/2010/main" val="2322456957"/>
                </p:ext>
              </p:extLst>
            </p:nvPr>
          </p:nvGraphicFramePr>
          <p:xfrm>
            <a:off x="9895353" y="933350"/>
            <a:ext cx="392011" cy="366617"/>
          </p:xfrm>
          <a:graphic>
            <a:graphicData uri="http://schemas.openxmlformats.org/presentationml/2006/ole">
              <mc:AlternateContent xmlns:mc="http://schemas.openxmlformats.org/markup-compatibility/2006">
                <mc:Choice xmlns:v="urn:schemas-microsoft-com:vml" Requires="v">
                  <p:oleObj spid="_x0000_s2431" name="Equation" r:id="rId13" imgW="215900" imgH="203200" progId="Equation.3">
                    <p:embed/>
                  </p:oleObj>
                </mc:Choice>
                <mc:Fallback>
                  <p:oleObj name="Equation" r:id="rId13" imgW="215900" imgH="203200" progId="Equation.3">
                    <p:embed/>
                    <p:pic>
                      <p:nvPicPr>
                        <p:cNvPr id="83" name="Object 82"/>
                        <p:cNvPicPr/>
                        <p:nvPr/>
                      </p:nvPicPr>
                      <p:blipFill>
                        <a:blip r:embed="rId14"/>
                        <a:stretch>
                          <a:fillRect/>
                        </a:stretch>
                      </p:blipFill>
                      <p:spPr>
                        <a:xfrm>
                          <a:off x="9895353" y="933350"/>
                          <a:ext cx="392011" cy="366617"/>
                        </a:xfrm>
                        <a:prstGeom prst="rect">
                          <a:avLst/>
                        </a:prstGeom>
                      </p:spPr>
                    </p:pic>
                  </p:oleObj>
                </mc:Fallback>
              </mc:AlternateContent>
            </a:graphicData>
          </a:graphic>
        </p:graphicFrame>
        <p:graphicFrame>
          <p:nvGraphicFramePr>
            <p:cNvPr id="84" name="Object 83"/>
            <p:cNvGraphicFramePr>
              <a:graphicFrameLocks noChangeAspect="1"/>
            </p:cNvGraphicFramePr>
            <p:nvPr>
              <p:extLst>
                <p:ext uri="{D42A27DB-BD31-4B8C-83A1-F6EECF244321}">
                  <p14:modId xmlns:p14="http://schemas.microsoft.com/office/powerpoint/2010/main" val="2714792602"/>
                </p:ext>
              </p:extLst>
            </p:nvPr>
          </p:nvGraphicFramePr>
          <p:xfrm>
            <a:off x="9341457" y="2854635"/>
            <a:ext cx="553894" cy="366617"/>
          </p:xfrm>
          <a:graphic>
            <a:graphicData uri="http://schemas.openxmlformats.org/presentationml/2006/ole">
              <mc:AlternateContent xmlns:mc="http://schemas.openxmlformats.org/markup-compatibility/2006">
                <mc:Choice xmlns:v="urn:schemas-microsoft-com:vml" Requires="v">
                  <p:oleObj spid="_x0000_s2432" name="Equation" r:id="rId15" imgW="304800" imgH="203200" progId="Equation.3">
                    <p:embed/>
                  </p:oleObj>
                </mc:Choice>
                <mc:Fallback>
                  <p:oleObj name="Equation" r:id="rId15" imgW="304800" imgH="203200" progId="Equation.3">
                    <p:embed/>
                    <p:pic>
                      <p:nvPicPr>
                        <p:cNvPr id="84" name="Object 83"/>
                        <p:cNvPicPr/>
                        <p:nvPr/>
                      </p:nvPicPr>
                      <p:blipFill>
                        <a:blip r:embed="rId16"/>
                        <a:stretch>
                          <a:fillRect/>
                        </a:stretch>
                      </p:blipFill>
                      <p:spPr>
                        <a:xfrm>
                          <a:off x="9341457" y="2854635"/>
                          <a:ext cx="553894" cy="366617"/>
                        </a:xfrm>
                        <a:prstGeom prst="rect">
                          <a:avLst/>
                        </a:prstGeom>
                      </p:spPr>
                    </p:pic>
                  </p:oleObj>
                </mc:Fallback>
              </mc:AlternateContent>
            </a:graphicData>
          </a:graphic>
        </p:graphicFrame>
        <p:graphicFrame>
          <p:nvGraphicFramePr>
            <p:cNvPr id="85" name="Object 84"/>
            <p:cNvGraphicFramePr>
              <a:graphicFrameLocks noChangeAspect="1"/>
            </p:cNvGraphicFramePr>
            <p:nvPr>
              <p:extLst>
                <p:ext uri="{D42A27DB-BD31-4B8C-83A1-F6EECF244321}">
                  <p14:modId xmlns:p14="http://schemas.microsoft.com/office/powerpoint/2010/main" val="2218830202"/>
                </p:ext>
              </p:extLst>
            </p:nvPr>
          </p:nvGraphicFramePr>
          <p:xfrm>
            <a:off x="6736512" y="2648316"/>
            <a:ext cx="1618828" cy="961774"/>
          </p:xfrm>
          <a:graphic>
            <a:graphicData uri="http://schemas.openxmlformats.org/presentationml/2006/ole">
              <mc:AlternateContent xmlns:mc="http://schemas.openxmlformats.org/markup-compatibility/2006">
                <mc:Choice xmlns:v="urn:schemas-microsoft-com:vml" Requires="v">
                  <p:oleObj spid="_x0000_s2433" name="Equation" r:id="rId17" imgW="889000" imgH="533400" progId="Equation.3">
                    <p:embed/>
                  </p:oleObj>
                </mc:Choice>
                <mc:Fallback>
                  <p:oleObj name="Equation" r:id="rId17" imgW="889000" imgH="533400" progId="Equation.3">
                    <p:embed/>
                    <p:pic>
                      <p:nvPicPr>
                        <p:cNvPr id="85" name="Object 84"/>
                        <p:cNvPicPr/>
                        <p:nvPr/>
                      </p:nvPicPr>
                      <p:blipFill>
                        <a:blip r:embed="rId18"/>
                        <a:stretch>
                          <a:fillRect/>
                        </a:stretch>
                      </p:blipFill>
                      <p:spPr>
                        <a:xfrm>
                          <a:off x="6736512" y="2648316"/>
                          <a:ext cx="1618828" cy="961774"/>
                        </a:xfrm>
                        <a:prstGeom prst="rect">
                          <a:avLst/>
                        </a:prstGeom>
                      </p:spPr>
                    </p:pic>
                  </p:oleObj>
                </mc:Fallback>
              </mc:AlternateContent>
            </a:graphicData>
          </a:graphic>
        </p:graphicFrame>
        <p:sp>
          <p:nvSpPr>
            <p:cNvPr id="90" name="TextBox 89"/>
            <p:cNvSpPr txBox="1"/>
            <p:nvPr/>
          </p:nvSpPr>
          <p:spPr>
            <a:xfrm>
              <a:off x="6313942" y="3830356"/>
              <a:ext cx="4082796" cy="1753870"/>
            </a:xfrm>
            <a:prstGeom prst="rect">
              <a:avLst/>
            </a:prstGeom>
            <a:noFill/>
          </p:spPr>
          <p:txBody>
            <a:bodyPr wrap="square" rtlCol="0">
              <a:spAutoFit/>
            </a:bodyPr>
            <a:lstStyle/>
            <a:p>
              <a:r>
                <a:rPr lang="en-US" dirty="0">
                  <a:latin typeface="Calibri"/>
                  <a:cs typeface="Calibri"/>
                </a:rPr>
                <a:t>Much less time steps needed to follow long low-energy beam into shorter accelerator filled with stiffer electron clouds.</a:t>
              </a:r>
            </a:p>
            <a:p>
              <a:endParaRPr lang="en-US" dirty="0">
                <a:latin typeface="Calibri"/>
                <a:cs typeface="Calibri"/>
              </a:endParaRPr>
            </a:p>
            <a:p>
              <a:r>
                <a:rPr lang="en-US" dirty="0">
                  <a:latin typeface="Calibri"/>
                  <a:cs typeface="Calibri"/>
                </a:rPr>
                <a:t>Number of time steps divided by (1+</a:t>
              </a:r>
              <a:r>
                <a:rPr lang="en-US" dirty="0">
                  <a:latin typeface="Symbol" charset="2"/>
                  <a:cs typeface="Symbol" charset="2"/>
                </a:rPr>
                <a:t>b</a:t>
              </a:r>
              <a:r>
                <a:rPr lang="en-US" dirty="0">
                  <a:latin typeface="Calibri"/>
                  <a:cs typeface="Calibri"/>
                </a:rPr>
                <a:t>)</a:t>
              </a:r>
              <a:r>
                <a:rPr lang="en-US" dirty="0">
                  <a:latin typeface="Symbol" charset="2"/>
                  <a:cs typeface="Symbol" charset="2"/>
                </a:rPr>
                <a:t>g</a:t>
              </a:r>
              <a:r>
                <a:rPr lang="en-US" baseline="30000" dirty="0">
                  <a:latin typeface="Calibri"/>
                  <a:cs typeface="Calibri"/>
                </a:rPr>
                <a:t>2</a:t>
              </a:r>
            </a:p>
          </p:txBody>
        </p:sp>
      </p:grpSp>
      <p:sp>
        <p:nvSpPr>
          <p:cNvPr id="94" name="TextBox 93"/>
          <p:cNvSpPr txBox="1"/>
          <p:nvPr/>
        </p:nvSpPr>
        <p:spPr>
          <a:xfrm>
            <a:off x="2239525" y="5841362"/>
            <a:ext cx="7655826" cy="369236"/>
          </a:xfrm>
          <a:prstGeom prst="rect">
            <a:avLst/>
          </a:prstGeom>
          <a:noFill/>
        </p:spPr>
        <p:txBody>
          <a:bodyPr wrap="square" rtlCol="0">
            <a:spAutoFit/>
          </a:bodyPr>
          <a:lstStyle/>
          <a:p>
            <a:pPr algn="ctr"/>
            <a:r>
              <a:rPr lang="en-US" b="1" dirty="0">
                <a:solidFill>
                  <a:srgbClr val="800000"/>
                </a:solidFill>
                <a:latin typeface="Calibri"/>
                <a:cs typeface="Calibri"/>
              </a:rPr>
              <a:t>With high </a:t>
            </a:r>
            <a:r>
              <a:rPr lang="en-US" b="1" dirty="0">
                <a:solidFill>
                  <a:srgbClr val="800000"/>
                </a:solidFill>
                <a:latin typeface="Symbol" charset="2"/>
                <a:cs typeface="Symbol" charset="2"/>
              </a:rPr>
              <a:t>g</a:t>
            </a:r>
            <a:r>
              <a:rPr lang="en-US" b="1" dirty="0">
                <a:solidFill>
                  <a:srgbClr val="800000"/>
                </a:solidFill>
                <a:latin typeface="Calibri"/>
                <a:cs typeface="Calibri"/>
              </a:rPr>
              <a:t>, orders of magnitude speedups are possible. </a:t>
            </a:r>
          </a:p>
        </p:txBody>
      </p:sp>
      <p:sp>
        <p:nvSpPr>
          <p:cNvPr id="30" name="Slide Number Placeholder 17">
            <a:extLst>
              <a:ext uri="{FF2B5EF4-FFF2-40B4-BE49-F238E27FC236}">
                <a16:creationId xmlns:a16="http://schemas.microsoft.com/office/drawing/2014/main" id="{22123CD7-167A-4046-8D36-FD99B2EBDD74}"/>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38</a:t>
            </a:fld>
            <a:endParaRPr lang="en-US" altLang="x-none" dirty="0"/>
          </a:p>
        </p:txBody>
      </p:sp>
      <p:sp>
        <p:nvSpPr>
          <p:cNvPr id="2" name="TextBox 1">
            <a:extLst>
              <a:ext uri="{FF2B5EF4-FFF2-40B4-BE49-F238E27FC236}">
                <a16:creationId xmlns:a16="http://schemas.microsoft.com/office/drawing/2014/main" id="{A936118D-E6CD-D347-B8F3-4EEA29945835}"/>
              </a:ext>
            </a:extLst>
          </p:cNvPr>
          <p:cNvSpPr txBox="1"/>
          <p:nvPr/>
        </p:nvSpPr>
        <p:spPr>
          <a:xfrm>
            <a:off x="10434499" y="5924366"/>
            <a:ext cx="1754326" cy="286232"/>
          </a:xfrm>
          <a:prstGeom prst="rect">
            <a:avLst/>
          </a:prstGeom>
          <a:noFill/>
        </p:spPr>
        <p:txBody>
          <a:bodyPr wrap="none" rtlCol="0">
            <a:spAutoFit/>
          </a:bodyPr>
          <a:lstStyle/>
          <a:p>
            <a:pPr algn="ctr">
              <a:lnSpc>
                <a:spcPct val="90000"/>
              </a:lnSpc>
            </a:pPr>
            <a:r>
              <a:rPr lang="en-US" sz="1400" dirty="0"/>
              <a:t>J.-L. </a:t>
            </a:r>
            <a:r>
              <a:rPr lang="en-US" sz="1400" dirty="0" err="1"/>
              <a:t>Vay</a:t>
            </a:r>
            <a:r>
              <a:rPr lang="en-US" sz="1400" dirty="0"/>
              <a:t>, PRL 2017</a:t>
            </a:r>
          </a:p>
        </p:txBody>
      </p:sp>
    </p:spTree>
    <p:extLst>
      <p:ext uri="{BB962C8B-B14F-4D97-AF65-F5344CB8AC3E}">
        <p14:creationId xmlns:p14="http://schemas.microsoft.com/office/powerpoint/2010/main" val="252522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icture 8.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2724" y="1531070"/>
            <a:ext cx="8246994" cy="2085858"/>
          </a:xfrm>
          <a:prstGeom prst="rect">
            <a:avLst/>
          </a:prstGeom>
        </p:spPr>
      </p:pic>
      <p:sp>
        <p:nvSpPr>
          <p:cNvPr id="572423" name="Text Box 7"/>
          <p:cNvSpPr txBox="1">
            <a:spLocks noChangeArrowheads="1"/>
          </p:cNvSpPr>
          <p:nvPr/>
        </p:nvSpPr>
        <p:spPr bwMode="auto">
          <a:xfrm>
            <a:off x="1489314" y="570143"/>
            <a:ext cx="7128532" cy="106155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5000"/>
                    </a:srgb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indent="-109538">
              <a:defRPr sz="2400">
                <a:solidFill>
                  <a:schemeClr val="tx1"/>
                </a:solidFill>
                <a:latin typeface="Arial" charset="0"/>
                <a:ea typeface="ＭＳ Ｐゴシック" charset="0"/>
              </a:defRPr>
            </a:lvl2pPr>
            <a:lvl3pPr marL="1484313" indent="-457200">
              <a:defRPr sz="2400">
                <a:solidFill>
                  <a:schemeClr val="tx1"/>
                </a:solidFill>
                <a:latin typeface="Arial" charset="0"/>
                <a:ea typeface="ＭＳ Ｐゴシック" charset="0"/>
              </a:defRPr>
            </a:lvl3pPr>
            <a:lvl4pPr marL="2111375" indent="-457200">
              <a:defRPr sz="2400">
                <a:solidFill>
                  <a:schemeClr val="tx1"/>
                </a:solidFill>
                <a:latin typeface="Arial" charset="0"/>
                <a:ea typeface="ＭＳ Ｐゴシック" charset="0"/>
              </a:defRPr>
            </a:lvl4pPr>
            <a:lvl5pPr marL="2682875" indent="-457200">
              <a:defRPr sz="2400">
                <a:solidFill>
                  <a:schemeClr val="tx1"/>
                </a:solidFill>
                <a:latin typeface="Arial" charset="0"/>
                <a:ea typeface="ＭＳ Ｐゴシック" charset="0"/>
              </a:defRPr>
            </a:lvl5pPr>
            <a:lvl6pPr marL="3140075" indent="-457200" eaLnBrk="0" fontAlgn="base" hangingPunct="0">
              <a:spcBef>
                <a:spcPct val="0"/>
              </a:spcBef>
              <a:spcAft>
                <a:spcPct val="0"/>
              </a:spcAft>
              <a:defRPr sz="2400">
                <a:solidFill>
                  <a:schemeClr val="tx1"/>
                </a:solidFill>
                <a:latin typeface="Arial" charset="0"/>
                <a:ea typeface="ＭＳ Ｐゴシック" charset="0"/>
              </a:defRPr>
            </a:lvl6pPr>
            <a:lvl7pPr marL="3597275" indent="-457200" eaLnBrk="0" fontAlgn="base" hangingPunct="0">
              <a:spcBef>
                <a:spcPct val="0"/>
              </a:spcBef>
              <a:spcAft>
                <a:spcPct val="0"/>
              </a:spcAft>
              <a:defRPr sz="2400">
                <a:solidFill>
                  <a:schemeClr val="tx1"/>
                </a:solidFill>
                <a:latin typeface="Arial" charset="0"/>
                <a:ea typeface="ＭＳ Ｐゴシック" charset="0"/>
              </a:defRPr>
            </a:lvl7pPr>
            <a:lvl8pPr marL="4054475" indent="-457200" eaLnBrk="0" fontAlgn="base" hangingPunct="0">
              <a:spcBef>
                <a:spcPct val="0"/>
              </a:spcBef>
              <a:spcAft>
                <a:spcPct val="0"/>
              </a:spcAft>
              <a:defRPr sz="2400">
                <a:solidFill>
                  <a:schemeClr val="tx1"/>
                </a:solidFill>
                <a:latin typeface="Arial" charset="0"/>
                <a:ea typeface="ＭＳ Ｐゴシック" charset="0"/>
              </a:defRPr>
            </a:lvl8pPr>
            <a:lvl9pPr marL="4511675" indent="-4572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799" dirty="0">
                <a:latin typeface="Calibri"/>
                <a:cs typeface="Calibri"/>
              </a:rPr>
              <a:t>   Calculation of e-cloud induced instability of a proton bunch</a:t>
            </a:r>
            <a:endParaRPr lang="en-US" sz="900" dirty="0">
              <a:latin typeface="Calibri"/>
              <a:cs typeface="Calibri"/>
            </a:endParaRPr>
          </a:p>
          <a:p>
            <a:pPr>
              <a:defRPr/>
            </a:pPr>
            <a:endParaRPr lang="en-US" sz="900" dirty="0">
              <a:latin typeface="Calibri"/>
              <a:cs typeface="Calibri"/>
            </a:endParaRPr>
          </a:p>
          <a:p>
            <a:pPr lvl="1">
              <a:buFont typeface="Arial" charset="0"/>
              <a:buChar char="•"/>
              <a:defRPr/>
            </a:pPr>
            <a:r>
              <a:rPr lang="en-US" sz="1799" dirty="0">
                <a:latin typeface="Calibri"/>
                <a:cs typeface="Calibri"/>
              </a:rPr>
              <a:t> Proton beam: </a:t>
            </a:r>
            <a:r>
              <a:rPr lang="en-US" sz="1799" dirty="0">
                <a:latin typeface="Symbol" charset="2"/>
                <a:cs typeface="Symbol" charset="2"/>
              </a:rPr>
              <a:t>g</a:t>
            </a:r>
            <a:r>
              <a:rPr lang="en-US" sz="1799" dirty="0">
                <a:latin typeface="Calibri"/>
                <a:cs typeface="Calibri"/>
              </a:rPr>
              <a:t>=500, </a:t>
            </a:r>
            <a:r>
              <a:rPr lang="en-US" sz="1799" dirty="0" err="1">
                <a:latin typeface="Symbol" charset="2"/>
                <a:cs typeface="Symbol" charset="2"/>
              </a:rPr>
              <a:t>s</a:t>
            </a:r>
            <a:r>
              <a:rPr lang="en-US" sz="1799" baseline="-25000" dirty="0" err="1">
                <a:latin typeface="Calibri"/>
                <a:cs typeface="Calibri"/>
              </a:rPr>
              <a:t>z</a:t>
            </a:r>
            <a:r>
              <a:rPr lang="en-US" sz="1799" dirty="0">
                <a:latin typeface="Calibri"/>
                <a:cs typeface="Calibri"/>
              </a:rPr>
              <a:t>=13 cm</a:t>
            </a:r>
          </a:p>
          <a:p>
            <a:pPr lvl="1">
              <a:buFont typeface="Arial" charset="0"/>
              <a:buChar char="•"/>
              <a:defRPr/>
            </a:pPr>
            <a:r>
              <a:rPr lang="en-US" sz="1799" dirty="0">
                <a:latin typeface="Calibri"/>
                <a:cs typeface="Calibri"/>
              </a:rPr>
              <a:t> L=6 km, continuous focusing</a:t>
            </a:r>
          </a:p>
        </p:txBody>
      </p:sp>
      <p:sp>
        <p:nvSpPr>
          <p:cNvPr id="76810" name="Line 8"/>
          <p:cNvSpPr>
            <a:spLocks noChangeShapeType="1"/>
          </p:cNvSpPr>
          <p:nvPr/>
        </p:nvSpPr>
        <p:spPr bwMode="auto">
          <a:xfrm flipH="1" flipV="1">
            <a:off x="9320261" y="1743436"/>
            <a:ext cx="73006" cy="44121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Calibri"/>
              <a:cs typeface="Calibri"/>
            </a:endParaRPr>
          </a:p>
        </p:txBody>
      </p:sp>
      <p:sp>
        <p:nvSpPr>
          <p:cNvPr id="76811" name="Text Box 9"/>
          <p:cNvSpPr txBox="1">
            <a:spLocks noChangeArrowheads="1"/>
          </p:cNvSpPr>
          <p:nvPr/>
        </p:nvSpPr>
        <p:spPr bwMode="auto">
          <a:xfrm>
            <a:off x="8688087" y="1100920"/>
            <a:ext cx="1274376" cy="6461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1799" dirty="0">
                <a:latin typeface="Calibri"/>
                <a:cs typeface="Calibri"/>
              </a:rPr>
              <a:t>electron </a:t>
            </a:r>
          </a:p>
          <a:p>
            <a:r>
              <a:rPr lang="en-US" sz="1799" dirty="0">
                <a:latin typeface="Calibri"/>
                <a:cs typeface="Calibri"/>
              </a:rPr>
              <a:t>streamlines</a:t>
            </a:r>
          </a:p>
        </p:txBody>
      </p:sp>
      <p:sp>
        <p:nvSpPr>
          <p:cNvPr id="76812" name="Line 10"/>
          <p:cNvSpPr>
            <a:spLocks noChangeShapeType="1"/>
          </p:cNvSpPr>
          <p:nvPr/>
        </p:nvSpPr>
        <p:spPr bwMode="auto">
          <a:xfrm flipH="1" flipV="1">
            <a:off x="6965488" y="1918351"/>
            <a:ext cx="6806" cy="49861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Calibri"/>
              <a:cs typeface="Calibri"/>
            </a:endParaRPr>
          </a:p>
        </p:txBody>
      </p:sp>
      <p:sp>
        <p:nvSpPr>
          <p:cNvPr id="76813" name="Text Box 11"/>
          <p:cNvSpPr txBox="1">
            <a:spLocks noChangeArrowheads="1"/>
          </p:cNvSpPr>
          <p:nvPr/>
        </p:nvSpPr>
        <p:spPr bwMode="auto">
          <a:xfrm>
            <a:off x="6652824" y="1553917"/>
            <a:ext cx="728783" cy="3692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1799" dirty="0">
                <a:latin typeface="Calibri"/>
                <a:cs typeface="Calibri"/>
              </a:rPr>
              <a:t>beam</a:t>
            </a:r>
          </a:p>
        </p:txBody>
      </p:sp>
      <p:sp>
        <p:nvSpPr>
          <p:cNvPr id="3" name="Right Arrow 2"/>
          <p:cNvSpPr/>
          <p:nvPr/>
        </p:nvSpPr>
        <p:spPr bwMode="auto">
          <a:xfrm>
            <a:off x="7377153" y="1680448"/>
            <a:ext cx="421279" cy="181389"/>
          </a:xfrm>
          <a:prstGeom prst="rightArrow">
            <a:avLst/>
          </a:prstGeom>
          <a:solidFill>
            <a:srgbClr val="0E8C8D"/>
          </a:solidFill>
          <a:ln w="9525" cap="flat" cmpd="sng" algn="ctr">
            <a:solidFill>
              <a:schemeClr val="tx1"/>
            </a:solidFill>
            <a:prstDash val="solid"/>
            <a:round/>
            <a:headEnd type="none" w="med" len="med"/>
            <a:tailEnd type="none" w="med" len="med"/>
          </a:ln>
          <a:effectLst/>
          <a:extLst/>
        </p:spPr>
        <p:txBody>
          <a:bodyPr vert="horz" wrap="square" lIns="91416" tIns="45708" rIns="91416" bIns="45708" numCol="1" rtlCol="0" anchor="t" anchorCtr="0" compatLnSpc="1">
            <a:prstTxWarp prst="textNoShape">
              <a:avLst/>
            </a:prstTxWarp>
          </a:bodyPr>
          <a:lstStyle/>
          <a:p>
            <a:pPr defTabSz="914126" eaLnBrk="0" hangingPunct="0"/>
            <a:endParaRPr lang="en-US" sz="400">
              <a:solidFill>
                <a:srgbClr val="000000"/>
              </a:solidFill>
              <a:latin typeface="Calibri"/>
              <a:ea typeface="ＭＳ Ｐゴシック" charset="0"/>
              <a:cs typeface="Calibri"/>
            </a:endParaRPr>
          </a:p>
        </p:txBody>
      </p:sp>
      <p:sp>
        <p:nvSpPr>
          <p:cNvPr id="28" name="Right Arrow 27"/>
          <p:cNvSpPr/>
          <p:nvPr/>
        </p:nvSpPr>
        <p:spPr bwMode="auto">
          <a:xfrm flipH="1">
            <a:off x="8305451" y="1359113"/>
            <a:ext cx="421279" cy="181389"/>
          </a:xfrm>
          <a:prstGeom prst="rightArrow">
            <a:avLst/>
          </a:prstGeom>
          <a:solidFill>
            <a:srgbClr val="D3D112"/>
          </a:solidFill>
          <a:ln w="9525" cap="flat" cmpd="sng" algn="ctr">
            <a:solidFill>
              <a:schemeClr val="tx1"/>
            </a:solidFill>
            <a:prstDash val="solid"/>
            <a:round/>
            <a:headEnd type="none" w="med" len="med"/>
            <a:tailEnd type="none" w="med" len="med"/>
          </a:ln>
          <a:effectLst/>
          <a:extLst/>
        </p:spPr>
        <p:txBody>
          <a:bodyPr vert="horz" wrap="square" lIns="91416" tIns="45708" rIns="91416" bIns="45708" numCol="1" rtlCol="0" anchor="t" anchorCtr="0" compatLnSpc="1">
            <a:prstTxWarp prst="textNoShape">
              <a:avLst/>
            </a:prstTxWarp>
          </a:bodyPr>
          <a:lstStyle/>
          <a:p>
            <a:pPr defTabSz="914126" eaLnBrk="0" hangingPunct="0"/>
            <a:endParaRPr lang="en-US" sz="400">
              <a:solidFill>
                <a:srgbClr val="000000"/>
              </a:solidFill>
              <a:latin typeface="Calibri"/>
              <a:ea typeface="ＭＳ Ｐゴシック" charset="0"/>
              <a:cs typeface="Calibri"/>
            </a:endParaRPr>
          </a:p>
        </p:txBody>
      </p:sp>
      <p:sp>
        <p:nvSpPr>
          <p:cNvPr id="16" name="Rectangle 3"/>
          <p:cNvSpPr>
            <a:spLocks noGrp="1" noChangeArrowheads="1"/>
          </p:cNvSpPr>
          <p:nvPr>
            <p:ph type="title"/>
          </p:nvPr>
        </p:nvSpPr>
        <p:spPr>
          <a:xfrm>
            <a:off x="78537" y="48506"/>
            <a:ext cx="10586685" cy="736408"/>
          </a:xfrm>
        </p:spPr>
        <p:txBody>
          <a:bodyPr/>
          <a:lstStyle/>
          <a:p>
            <a:r>
              <a:rPr lang="en-US" sz="3199" b="0" dirty="0">
                <a:latin typeface="Calibri"/>
                <a:cs typeface="Calibri"/>
              </a:rPr>
              <a:t>Application to modeling of two-stream instability</a:t>
            </a:r>
          </a:p>
        </p:txBody>
      </p:sp>
      <p:grpSp>
        <p:nvGrpSpPr>
          <p:cNvPr id="12" name="Group 21"/>
          <p:cNvGrpSpPr>
            <a:grpSpLocks/>
          </p:cNvGrpSpPr>
          <p:nvPr/>
        </p:nvGrpSpPr>
        <p:grpSpPr bwMode="auto">
          <a:xfrm>
            <a:off x="1698810" y="3545510"/>
            <a:ext cx="5365939" cy="2653610"/>
            <a:chOff x="137" y="2321"/>
            <a:chExt cx="3381" cy="1672"/>
          </a:xfrm>
        </p:grpSpPr>
        <p:grpSp>
          <p:nvGrpSpPr>
            <p:cNvPr id="13" name="Group 19"/>
            <p:cNvGrpSpPr>
              <a:grpSpLocks/>
            </p:cNvGrpSpPr>
            <p:nvPr/>
          </p:nvGrpSpPr>
          <p:grpSpPr bwMode="auto">
            <a:xfrm>
              <a:off x="137" y="2321"/>
              <a:ext cx="3381" cy="1672"/>
              <a:chOff x="137" y="2321"/>
              <a:chExt cx="3381" cy="1672"/>
            </a:xfrm>
          </p:grpSpPr>
          <p:pic>
            <p:nvPicPr>
              <p:cNvPr id="18" name="Picture 6" descr="Vay_prl_07_fig_3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7" y="2461"/>
                <a:ext cx="3381" cy="1532"/>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Rectangle 11"/>
              <p:cNvSpPr>
                <a:spLocks noChangeArrowheads="1"/>
              </p:cNvSpPr>
              <p:nvPr/>
            </p:nvSpPr>
            <p:spPr bwMode="auto">
              <a:xfrm>
                <a:off x="1120" y="2321"/>
                <a:ext cx="1603" cy="233"/>
              </a:xfrm>
              <a:prstGeom prst="rect">
                <a:avLst/>
              </a:prstGeom>
              <a:noFill/>
              <a:ln w="12700">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atin typeface="Calibri"/>
                    <a:cs typeface="Calibri"/>
                  </a:rPr>
                  <a:t>proton bunch radius vs. z</a:t>
                </a:r>
              </a:p>
            </p:txBody>
          </p:sp>
        </p:grpSp>
        <p:sp>
          <p:nvSpPr>
            <p:cNvPr id="14" name="Line 12"/>
            <p:cNvSpPr>
              <a:spLocks noChangeShapeType="1"/>
            </p:cNvSpPr>
            <p:nvPr/>
          </p:nvSpPr>
          <p:spPr bwMode="auto">
            <a:xfrm flipH="1">
              <a:off x="809" y="2653"/>
              <a:ext cx="144" cy="9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Line 13"/>
            <p:cNvSpPr>
              <a:spLocks noChangeShapeType="1"/>
            </p:cNvSpPr>
            <p:nvPr/>
          </p:nvSpPr>
          <p:spPr bwMode="auto">
            <a:xfrm>
              <a:off x="1825" y="2781"/>
              <a:ext cx="432" cy="8"/>
            </a:xfrm>
            <a:prstGeom prst="line">
              <a:avLst/>
            </a:prstGeom>
            <a:noFill/>
            <a:ln w="19050">
              <a:solidFill>
                <a:schemeClr val="tx1"/>
              </a:solidFill>
              <a:prstDash val="lgDash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Line 14"/>
            <p:cNvSpPr>
              <a:spLocks noChangeShapeType="1"/>
            </p:cNvSpPr>
            <p:nvPr/>
          </p:nvSpPr>
          <p:spPr bwMode="auto">
            <a:xfrm flipV="1">
              <a:off x="1673" y="2893"/>
              <a:ext cx="336" cy="0"/>
            </a:xfrm>
            <a:prstGeom prst="line">
              <a:avLst/>
            </a:prstGeom>
            <a:noFill/>
            <a:ln w="19050">
              <a:solidFill>
                <a:schemeClr val="hlink"/>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0" name="Group 20"/>
          <p:cNvGrpSpPr>
            <a:grpSpLocks/>
          </p:cNvGrpSpPr>
          <p:nvPr/>
        </p:nvGrpSpPr>
        <p:grpSpPr bwMode="auto">
          <a:xfrm>
            <a:off x="7123496" y="3877094"/>
            <a:ext cx="3409063" cy="1704530"/>
            <a:chOff x="3616" y="2511"/>
            <a:chExt cx="2148" cy="1074"/>
          </a:xfrm>
        </p:grpSpPr>
        <p:sp>
          <p:nvSpPr>
            <p:cNvPr id="21" name="Text Box 15"/>
            <p:cNvSpPr txBox="1">
              <a:spLocks noChangeArrowheads="1"/>
            </p:cNvSpPr>
            <p:nvPr/>
          </p:nvSpPr>
          <p:spPr bwMode="auto">
            <a:xfrm>
              <a:off x="3616" y="2511"/>
              <a:ext cx="2148" cy="640"/>
            </a:xfrm>
            <a:prstGeom prst="rect">
              <a:avLst/>
            </a:prstGeom>
            <a:solidFill>
              <a:srgbClr val="FFCC66"/>
            </a:solidFill>
            <a:ln w="9525">
              <a:solidFill>
                <a:schemeClr val="tx1"/>
              </a:solidFill>
              <a:miter lim="800000"/>
              <a:headEnd/>
              <a:tailEnd/>
            </a:ln>
            <a:effectLst>
              <a:outerShdw blurRad="63500" dist="38099" dir="2700000" algn="ctr" rotWithShape="0">
                <a:srgbClr val="000000">
                  <a:alpha val="74998"/>
                </a:srgbClr>
              </a:outerShdw>
            </a:effectLst>
          </p:spPr>
          <p:txBody>
            <a:bodyPr wrap="none">
              <a:spAutoFit/>
            </a:bodyPr>
            <a:lstStyle/>
            <a:p>
              <a:pPr>
                <a:buFont typeface="Arial" charset="0"/>
                <a:buNone/>
              </a:pPr>
              <a:r>
                <a:rPr lang="en-US" b="1" dirty="0">
                  <a:latin typeface="Calibri"/>
                  <a:cs typeface="Calibri"/>
                </a:rPr>
                <a:t>CPU time (on 8 cores in 2006):</a:t>
              </a:r>
            </a:p>
            <a:p>
              <a:pPr lvl="1">
                <a:buFont typeface="Arial" charset="0"/>
                <a:buChar char="•"/>
              </a:pPr>
              <a:r>
                <a:rPr lang="en-US" b="1" dirty="0">
                  <a:latin typeface="Calibri"/>
                  <a:cs typeface="Calibri"/>
                </a:rPr>
                <a:t> lab frame: </a:t>
              </a:r>
              <a:r>
                <a:rPr lang="en-US" b="1" dirty="0">
                  <a:solidFill>
                    <a:srgbClr val="800000"/>
                  </a:solidFill>
                  <a:latin typeface="Calibri"/>
                  <a:cs typeface="Calibri"/>
                </a:rPr>
                <a:t>&gt;2 weeks</a:t>
              </a:r>
            </a:p>
            <a:p>
              <a:pPr lvl="1">
                <a:buFont typeface="Arial" charset="0"/>
                <a:buChar char="•"/>
              </a:pPr>
              <a:r>
                <a:rPr lang="en-US" b="1" dirty="0">
                  <a:latin typeface="Calibri"/>
                  <a:cs typeface="Calibri"/>
                </a:rPr>
                <a:t> frame with </a:t>
              </a:r>
              <a:r>
                <a:rPr lang="en-US" b="1" dirty="0">
                  <a:latin typeface="Calibri"/>
                  <a:cs typeface="Calibri"/>
                  <a:sym typeface="Symbol" charset="0"/>
                </a:rPr>
                <a:t></a:t>
              </a:r>
              <a:r>
                <a:rPr lang="en-US" b="1" baseline="30000" dirty="0">
                  <a:latin typeface="Calibri"/>
                  <a:cs typeface="Calibri"/>
                </a:rPr>
                <a:t>2</a:t>
              </a:r>
              <a:r>
                <a:rPr lang="en-US" b="1" dirty="0">
                  <a:latin typeface="Calibri"/>
                  <a:cs typeface="Calibri"/>
                </a:rPr>
                <a:t>=512: </a:t>
              </a:r>
              <a:r>
                <a:rPr lang="en-US" b="1" dirty="0">
                  <a:solidFill>
                    <a:srgbClr val="800000"/>
                  </a:solidFill>
                  <a:latin typeface="Calibri"/>
                  <a:cs typeface="Calibri"/>
                </a:rPr>
                <a:t>&lt;30 min</a:t>
              </a:r>
              <a:endParaRPr lang="en-US" sz="2399" b="1" dirty="0">
                <a:solidFill>
                  <a:srgbClr val="800000"/>
                </a:solidFill>
                <a:latin typeface="Calibri"/>
                <a:cs typeface="Calibri"/>
              </a:endParaRPr>
            </a:p>
          </p:txBody>
        </p:sp>
        <p:sp>
          <p:nvSpPr>
            <p:cNvPr id="22" name="Text Box 16"/>
            <p:cNvSpPr txBox="1">
              <a:spLocks noChangeArrowheads="1"/>
            </p:cNvSpPr>
            <p:nvPr/>
          </p:nvSpPr>
          <p:spPr bwMode="auto">
            <a:xfrm>
              <a:off x="3749" y="3217"/>
              <a:ext cx="1755" cy="3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3199" b="1" dirty="0">
                  <a:solidFill>
                    <a:srgbClr val="800000"/>
                  </a:solidFill>
                  <a:latin typeface="Calibri"/>
                  <a:cs typeface="Calibri"/>
                </a:rPr>
                <a:t>Speedup x1000</a:t>
              </a:r>
            </a:p>
          </p:txBody>
        </p:sp>
      </p:grpSp>
      <p:sp>
        <p:nvSpPr>
          <p:cNvPr id="24" name="Slide Number Placeholder 17">
            <a:extLst>
              <a:ext uri="{FF2B5EF4-FFF2-40B4-BE49-F238E27FC236}">
                <a16:creationId xmlns:a16="http://schemas.microsoft.com/office/drawing/2014/main" id="{97CA50B9-9582-E346-BB29-99A5824C2E51}"/>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39</a:t>
            </a:fld>
            <a:endParaRPr lang="en-US" altLang="x-none" dirty="0"/>
          </a:p>
        </p:txBody>
      </p:sp>
    </p:spTree>
    <p:extLst>
      <p:ext uri="{BB962C8B-B14F-4D97-AF65-F5344CB8AC3E}">
        <p14:creationId xmlns:p14="http://schemas.microsoft.com/office/powerpoint/2010/main" val="3233145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429"/>
            <a:ext cx="12188825" cy="943576"/>
          </a:xfrm>
          <a:solidFill>
            <a:schemeClr val="tx2"/>
          </a:solidFill>
        </p:spPr>
        <p:txBody>
          <a:bodyPr>
            <a:normAutofit/>
          </a:bodyPr>
          <a:lstStyle/>
          <a:p>
            <a:pPr algn="ctr"/>
            <a:r>
              <a:rPr lang="en-US" sz="3600" i="1" dirty="0">
                <a:solidFill>
                  <a:srgbClr val="EEE99E"/>
                </a:solidFill>
                <a:cs typeface="Calibri"/>
              </a:rPr>
              <a:t>B</a:t>
            </a:r>
            <a:r>
              <a:rPr lang="en-US" sz="3600" i="1" dirty="0">
                <a:solidFill>
                  <a:schemeClr val="bg1"/>
                </a:solidFill>
                <a:cs typeface="Calibri"/>
              </a:rPr>
              <a:t>erkeley </a:t>
            </a:r>
            <a:r>
              <a:rPr lang="en-US" sz="3600" i="1" dirty="0">
                <a:solidFill>
                  <a:srgbClr val="EEE99E"/>
                </a:solidFill>
                <a:cs typeface="Calibri"/>
              </a:rPr>
              <a:t>L</a:t>
            </a:r>
            <a:r>
              <a:rPr lang="en-US" sz="3600" i="1" dirty="0">
                <a:solidFill>
                  <a:schemeClr val="bg1"/>
                </a:solidFill>
                <a:cs typeface="Calibri"/>
              </a:rPr>
              <a:t>ab </a:t>
            </a:r>
            <a:r>
              <a:rPr lang="en-US" sz="3600" i="1" dirty="0">
                <a:solidFill>
                  <a:srgbClr val="EEE99E"/>
                </a:solidFill>
                <a:cs typeface="Calibri"/>
              </a:rPr>
              <a:t>A</a:t>
            </a:r>
            <a:r>
              <a:rPr lang="en-US" sz="3600" i="1" dirty="0">
                <a:solidFill>
                  <a:schemeClr val="bg1"/>
                </a:solidFill>
                <a:cs typeface="Calibri"/>
              </a:rPr>
              <a:t>ccelerator </a:t>
            </a:r>
            <a:r>
              <a:rPr lang="en-US" sz="3600" i="1" dirty="0">
                <a:solidFill>
                  <a:srgbClr val="EEE99E"/>
                </a:solidFill>
                <a:cs typeface="Calibri"/>
              </a:rPr>
              <a:t>S</a:t>
            </a:r>
            <a:r>
              <a:rPr lang="en-US" sz="3600" i="1" dirty="0">
                <a:solidFill>
                  <a:schemeClr val="bg1"/>
                </a:solidFill>
                <a:cs typeface="Calibri"/>
              </a:rPr>
              <a:t>imulation </a:t>
            </a:r>
            <a:r>
              <a:rPr lang="en-US" sz="3600" i="1" dirty="0">
                <a:solidFill>
                  <a:srgbClr val="EEE99E"/>
                </a:solidFill>
                <a:cs typeface="Calibri"/>
              </a:rPr>
              <a:t>T</a:t>
            </a:r>
            <a:r>
              <a:rPr lang="en-US" sz="3600" i="1" dirty="0">
                <a:solidFill>
                  <a:schemeClr val="bg1"/>
                </a:solidFill>
                <a:cs typeface="Calibri"/>
              </a:rPr>
              <a:t>oolkit </a:t>
            </a:r>
            <a:br>
              <a:rPr lang="en-US" sz="3600" dirty="0">
                <a:solidFill>
                  <a:schemeClr val="bg1"/>
                </a:solidFill>
              </a:rPr>
            </a:br>
            <a:r>
              <a:rPr lang="en-US" sz="2700" dirty="0">
                <a:solidFill>
                  <a:schemeClr val="bg1"/>
                </a:solidFill>
              </a:rPr>
              <a:t>for </a:t>
            </a:r>
            <a:r>
              <a:rPr lang="en-US" sz="2700" dirty="0">
                <a:solidFill>
                  <a:schemeClr val="bg1"/>
                </a:solidFill>
                <a:cs typeface="Calibri"/>
              </a:rPr>
              <a:t>conventional</a:t>
            </a:r>
            <a:r>
              <a:rPr lang="en-US" sz="2700" dirty="0">
                <a:solidFill>
                  <a:schemeClr val="bg1"/>
                </a:solidFill>
              </a:rPr>
              <a:t> &amp; </a:t>
            </a:r>
            <a:r>
              <a:rPr lang="en-US" sz="2700" dirty="0">
                <a:solidFill>
                  <a:schemeClr val="bg1"/>
                </a:solidFill>
                <a:cs typeface="Calibri"/>
              </a:rPr>
              <a:t>advanced concepts </a:t>
            </a:r>
            <a:r>
              <a:rPr lang="en-US" sz="2700" dirty="0">
                <a:solidFill>
                  <a:schemeClr val="bg1"/>
                </a:solidFill>
              </a:rPr>
              <a:t>accelerators</a:t>
            </a:r>
          </a:p>
        </p:txBody>
      </p:sp>
      <p:pic>
        <p:nvPicPr>
          <p:cNvPr id="11" name="Picture 10" descr="Warp_NDCXII.png"/>
          <p:cNvPicPr>
            <a:picLocks noChangeAspect="1"/>
          </p:cNvPicPr>
          <p:nvPr/>
        </p:nvPicPr>
        <p:blipFill>
          <a:blip r:embed="rId2" cstate="screen">
            <a:extLst>
              <a:ext uri="{BEBA8EAE-BF5A-486C-A8C5-ECC9F3942E4B}">
                <a14:imgProps xmlns:a14="http://schemas.microsoft.com/office/drawing/2010/main">
                  <a14:imgLayer r:embed="rId3">
                    <a14:imgEffect>
                      <a14:backgroundRemoval t="489" b="89577" l="1643" r="98286">
                        <a14:foregroundMark x1="2714" y1="51629" x2="2714" y2="51629"/>
                        <a14:foregroundMark x1="74929" y1="33876" x2="74929" y2="33876"/>
                        <a14:foregroundMark x1="83071" y1="28502" x2="83071" y2="28502"/>
                        <a14:foregroundMark x1="9214" y1="60912" x2="9214" y2="60912"/>
                        <a14:backgroundMark x1="8214" y1="60912" x2="8214" y2="60912"/>
                      </a14:backgroundRemoval>
                    </a14:imgEffect>
                  </a14:imgLayer>
                </a14:imgProps>
              </a:ext>
              <a:ext uri="{28A0092B-C50C-407E-A947-70E740481C1C}">
                <a14:useLocalDpi xmlns:a14="http://schemas.microsoft.com/office/drawing/2010/main"/>
              </a:ext>
            </a:extLst>
          </a:blip>
          <a:stretch>
            <a:fillRect/>
          </a:stretch>
        </p:blipFill>
        <p:spPr>
          <a:xfrm>
            <a:off x="960939" y="2953432"/>
            <a:ext cx="3019560" cy="1324293"/>
          </a:xfrm>
          <a:prstGeom prst="rect">
            <a:avLst/>
          </a:prstGeom>
          <a:effectLst>
            <a:outerShdw blurRad="50800" dist="38100" dir="2700000" algn="tl" rotWithShape="0">
              <a:prstClr val="black">
                <a:alpha val="40000"/>
              </a:prstClr>
            </a:outerShdw>
            <a:reflection stA="50000" endPos="75000" dist="12700" dir="5400000" sy="-100000" algn="bl" rotWithShape="0"/>
          </a:effectLst>
        </p:spPr>
      </p:pic>
      <p:grpSp>
        <p:nvGrpSpPr>
          <p:cNvPr id="7" name="Group 6"/>
          <p:cNvGrpSpPr/>
          <p:nvPr/>
        </p:nvGrpSpPr>
        <p:grpSpPr>
          <a:xfrm>
            <a:off x="439962" y="1007805"/>
            <a:ext cx="3860063" cy="1753016"/>
            <a:chOff x="1652552" y="1183132"/>
            <a:chExt cx="3860063" cy="1753016"/>
          </a:xfrm>
        </p:grpSpPr>
        <p:pic>
          <p:nvPicPr>
            <p:cNvPr id="8" name="Picture 7" descr="Screen Shot 2016-02-25 at 2.09.02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2552" y="1183132"/>
              <a:ext cx="3860063" cy="1753016"/>
            </a:xfrm>
            <a:prstGeom prst="rect">
              <a:avLst/>
            </a:prstGeom>
          </p:spPr>
        </p:pic>
        <p:sp>
          <p:nvSpPr>
            <p:cNvPr id="18" name="TextBox 17"/>
            <p:cNvSpPr txBox="1"/>
            <p:nvPr/>
          </p:nvSpPr>
          <p:spPr>
            <a:xfrm>
              <a:off x="1714682" y="1591910"/>
              <a:ext cx="1305159" cy="338554"/>
            </a:xfrm>
            <a:prstGeom prst="rect">
              <a:avLst/>
            </a:prstGeom>
            <a:noFill/>
          </p:spPr>
          <p:txBody>
            <a:bodyPr wrap="none" rtlCol="0">
              <a:spAutoFit/>
            </a:bodyPr>
            <a:lstStyle/>
            <a:p>
              <a:r>
                <a:rPr lang="en-US" sz="1600" dirty="0" err="1">
                  <a:latin typeface="Avenir Book"/>
                  <a:cs typeface="Avenir Book"/>
                </a:rPr>
                <a:t>blast.lbl.gov</a:t>
              </a:r>
              <a:endParaRPr lang="en-US" sz="1600" dirty="0">
                <a:latin typeface="Avenir Book"/>
                <a:cs typeface="Avenir Book"/>
              </a:endParaRPr>
            </a:p>
          </p:txBody>
        </p:sp>
      </p:grpSp>
      <p:pic>
        <p:nvPicPr>
          <p:cNvPr id="19" name="Picture 2"/>
          <p:cNvPicPr>
            <a:picLocks noChangeAspect="1"/>
          </p:cNvPicPr>
          <p:nvPr/>
        </p:nvPicPr>
        <p:blipFill>
          <a:blip r:embed="rId5" cstate="screen">
            <a:extLst>
              <a:ext uri="{BEBA8EAE-BF5A-486C-A8C5-ECC9F3942E4B}">
                <a14:imgProps xmlns:a14="http://schemas.microsoft.com/office/drawing/2010/main">
                  <a14:imgLayer r:embed="rId6">
                    <a14:imgEffect>
                      <a14:backgroundRemoval t="867" b="99133" l="0" r="100000">
                        <a14:foregroundMark x1="37500" y1="24177" x2="37500" y2="24177"/>
                        <a14:foregroundMark x1="37847" y1="29809" x2="37847" y2="29809"/>
                        <a14:foregroundMark x1="32242" y1="25737" x2="32242" y2="25737"/>
                        <a14:foregroundMark x1="33284" y1="21057" x2="33284" y2="21057"/>
                        <a14:foregroundMark x1="34821" y1="18024" x2="34821" y2="18024"/>
                        <a14:foregroundMark x1="28175" y1="29116" x2="28175" y2="29116"/>
                        <a14:foregroundMark x1="7490" y1="27643" x2="7490" y2="27643"/>
                        <a14:foregroundMark x1="9772" y1="24523" x2="9772" y2="24523"/>
                        <a14:foregroundMark x1="1587" y1="34402" x2="1587" y2="34402"/>
                        <a14:foregroundMark x1="10218" y1="35962" x2="10218" y2="35962"/>
                        <a14:foregroundMark x1="12946" y1="30416" x2="12946" y2="30416"/>
                        <a14:foregroundMark x1="12450" y1="88388" x2="12450" y2="88388"/>
                        <a14:foregroundMark x1="40079" y1="86568" x2="40079" y2="86568"/>
                        <a14:foregroundMark x1="11855" y1="91508" x2="11855" y2="91508"/>
                        <a14:foregroundMark x1="39782" y1="21057" x2="39782" y2="21057"/>
                        <a14:foregroundMark x1="36905" y1="19237" x2="36905" y2="19237"/>
                        <a14:foregroundMark x1="9474" y1="29463" x2="9474" y2="29463"/>
                        <a14:foregroundMark x1="5060" y1="30416" x2="5060" y2="30416"/>
                        <a14:foregroundMark x1="8234" y1="24523" x2="8234" y2="24523"/>
                        <a14:foregroundMark x1="4167" y1="28250" x2="4167" y2="28250"/>
                        <a14:foregroundMark x1="10516" y1="22357" x2="10516" y2="22357"/>
                        <a14:foregroundMark x1="64534" y1="10572" x2="64534" y2="10572"/>
                        <a14:foregroundMark x1="66071" y1="7106" x2="66071" y2="7106"/>
                        <a14:foregroundMark x1="66667" y1="10572" x2="66667" y2="10572"/>
                        <a14:foregroundMark x1="60169" y1="11179" x2="60169" y2="11179"/>
                        <a14:foregroundMark x1="84921" y1="19497" x2="84921" y2="19497"/>
                        <a14:foregroundMark x1="60020" y1="81889" x2="60020" y2="81889"/>
                        <a14:foregroundMark x1="64980" y1="85875" x2="64980" y2="85875"/>
                        <a14:foregroundMark x1="66815" y1="87782" x2="66815" y2="87782"/>
                        <a14:foregroundMark x1="66518" y1="82842" x2="66518" y2="82842"/>
                        <a14:foregroundMark x1="81597" y1="85875" x2="81597" y2="85875"/>
                        <a14:foregroundMark x1="81300" y1="79723" x2="81300" y2="79723"/>
                        <a14:foregroundMark x1="83879" y1="78163" x2="83879" y2="78163"/>
                        <a14:foregroundMark x1="85069" y1="78769" x2="85069" y2="78769"/>
                        <a14:foregroundMark x1="84028" y1="86222" x2="84028" y2="86222"/>
                        <a14:foregroundMark x1="87798" y1="73224" x2="87798" y2="73224"/>
                        <a14:foregroundMark x1="94891" y1="71057" x2="94891" y2="71057"/>
                        <a14:foregroundMark x1="91716" y1="84315" x2="91716" y2="84315"/>
                        <a14:foregroundMark x1="88690" y1="85269" x2="88690" y2="85269"/>
                        <a14:foregroundMark x1="83730" y1="93674" x2="83730" y2="93674"/>
                        <a14:foregroundMark x1="85218" y1="27296" x2="85218" y2="27296"/>
                        <a14:foregroundMark x1="85665" y1="7712" x2="85665" y2="7712"/>
                        <a14:foregroundMark x1="11855" y1="22617" x2="11855" y2="22617"/>
                        <a14:foregroundMark x1="14881" y1="90208" x2="14881" y2="90208"/>
                        <a14:foregroundMark x1="39633" y1="26950" x2="39633" y2="26950"/>
                        <a14:foregroundMark x1="38889" y1="35962" x2="38889" y2="35962"/>
                        <a14:foregroundMark x1="90823" y1="78163" x2="90823" y2="78163"/>
                        <a14:foregroundMark x1="3571" y1="84055" x2="3571" y2="84055"/>
                      </a14:backgroundRemoval>
                    </a14:imgEffect>
                  </a14:imgLayer>
                </a14:imgProps>
              </a:ext>
              <a:ext uri="{28A0092B-C50C-407E-A947-70E740481C1C}">
                <a14:useLocalDpi xmlns:a14="http://schemas.microsoft.com/office/drawing/2010/main"/>
              </a:ext>
            </a:extLst>
          </a:blip>
          <a:srcRect/>
          <a:stretch>
            <a:fillRect/>
          </a:stretch>
        </p:blipFill>
        <p:spPr bwMode="auto">
          <a:xfrm>
            <a:off x="1032791" y="3769229"/>
            <a:ext cx="2380352" cy="1158354"/>
          </a:xfrm>
          <a:prstGeom prst="roundRect">
            <a:avLst>
              <a:gd name="adj" fmla="val 16667"/>
            </a:avLst>
          </a:prstGeom>
          <a:ln>
            <a:noFill/>
          </a:ln>
          <a:effectLst>
            <a:outerShdw blurRad="76200" dist="38100" dir="7800000" algn="tl" rotWithShape="0">
              <a:srgbClr val="000000">
                <a:alpha val="40000"/>
              </a:srgbClr>
            </a:outerShdw>
            <a:reflection stA="50000" endPos="75000" dist="12700" dir="5400000" sy="-100000" algn="bl" rotWithShape="0"/>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Box 21"/>
          <p:cNvSpPr txBox="1"/>
          <p:nvPr/>
        </p:nvSpPr>
        <p:spPr>
          <a:xfrm>
            <a:off x="5122180" y="1265149"/>
            <a:ext cx="7066644" cy="4001095"/>
          </a:xfrm>
          <a:prstGeom prst="rect">
            <a:avLst/>
          </a:prstGeom>
          <a:noFill/>
        </p:spPr>
        <p:txBody>
          <a:bodyPr wrap="square" rtlCol="0">
            <a:spAutoFit/>
          </a:bodyPr>
          <a:lstStyle/>
          <a:p>
            <a:r>
              <a:rPr lang="en-US" sz="2400" b="1" dirty="0">
                <a:solidFill>
                  <a:srgbClr val="0C0D58"/>
                </a:solidFill>
                <a:latin typeface="Franklin Gothic Medium"/>
                <a:ea typeface="ＭＳ Ｐゴシック" charset="0"/>
                <a:cs typeface="Calibri"/>
              </a:rPr>
              <a:t>State-of-the-art simulation tools*:</a:t>
            </a:r>
            <a:endParaRPr lang="en-US" sz="2400" b="1" dirty="0">
              <a:solidFill>
                <a:prstClr val="black"/>
              </a:solidFill>
              <a:latin typeface="Franklin Gothic Medium"/>
              <a:cs typeface="Calibri"/>
            </a:endParaRPr>
          </a:p>
          <a:p>
            <a:pPr marL="342900" indent="-223838">
              <a:buFont typeface="Arial"/>
              <a:buChar char="•"/>
            </a:pPr>
            <a:r>
              <a:rPr lang="en-US" sz="2000" b="1" i="1" dirty="0">
                <a:solidFill>
                  <a:prstClr val="black"/>
                </a:solidFill>
                <a:latin typeface="+mj-lt"/>
                <a:cs typeface="Calibri"/>
              </a:rPr>
              <a:t>Multi-physics </a:t>
            </a:r>
            <a:r>
              <a:rPr lang="en-US" sz="2000" b="1" i="1" dirty="0">
                <a:latin typeface="+mj-lt"/>
                <a:cs typeface="Calibri"/>
              </a:rPr>
              <a:t>frameworks</a:t>
            </a:r>
            <a:r>
              <a:rPr lang="en-US" sz="2000" b="1" dirty="0">
                <a:latin typeface="+mj-lt"/>
                <a:cs typeface="Calibri"/>
              </a:rPr>
              <a:t>:</a:t>
            </a:r>
            <a:r>
              <a:rPr lang="en-US" sz="2000" b="1" dirty="0">
                <a:cs typeface="Calibri"/>
              </a:rPr>
              <a:t> </a:t>
            </a:r>
            <a:r>
              <a:rPr lang="en-US" sz="2000" dirty="0">
                <a:cs typeface="Calibri"/>
              </a:rPr>
              <a:t>IMPACT, </a:t>
            </a:r>
            <a:r>
              <a:rPr lang="en-US" sz="2000" u="sng" dirty="0">
                <a:cs typeface="Calibri"/>
              </a:rPr>
              <a:t>Warp</a:t>
            </a:r>
            <a:r>
              <a:rPr lang="en-US" sz="2000" dirty="0">
                <a:cs typeface="Calibri"/>
              </a:rPr>
              <a:t>, </a:t>
            </a:r>
            <a:r>
              <a:rPr lang="en-US" sz="2000" dirty="0" err="1">
                <a:cs typeface="Calibri"/>
              </a:rPr>
              <a:t>WarpX</a:t>
            </a:r>
            <a:r>
              <a:rPr lang="en-US" sz="2000" dirty="0">
                <a:cs typeface="Calibri"/>
              </a:rPr>
              <a:t>.</a:t>
            </a:r>
          </a:p>
          <a:p>
            <a:pPr marL="342900" indent="-223838">
              <a:buFont typeface="Arial"/>
              <a:buChar char="•"/>
            </a:pPr>
            <a:r>
              <a:rPr lang="en-US" sz="2000" b="1" i="1" dirty="0">
                <a:latin typeface="+mj-lt"/>
                <a:cs typeface="Calibri"/>
              </a:rPr>
              <a:t>Specialized codes</a:t>
            </a:r>
            <a:r>
              <a:rPr lang="en-US" sz="2000" b="1" dirty="0">
                <a:latin typeface="+mj-lt"/>
                <a:cs typeface="Calibri"/>
              </a:rPr>
              <a:t>: </a:t>
            </a:r>
            <a:r>
              <a:rPr lang="en-US" sz="2000" dirty="0">
                <a:cs typeface="Calibri"/>
              </a:rPr>
              <a:t>BeamBeam3D, FBPIC, LW3D, </a:t>
            </a:r>
            <a:r>
              <a:rPr lang="en-US" sz="2000" u="sng" dirty="0">
                <a:cs typeface="Calibri"/>
              </a:rPr>
              <a:t>POSINST</a:t>
            </a:r>
            <a:r>
              <a:rPr lang="en-US" sz="2000" dirty="0">
                <a:cs typeface="Calibri"/>
              </a:rPr>
              <a:t>.</a:t>
            </a:r>
          </a:p>
          <a:p>
            <a:pPr marL="342900" indent="-223838">
              <a:buFont typeface="Arial"/>
              <a:buChar char="•"/>
            </a:pPr>
            <a:r>
              <a:rPr lang="en-US" sz="2000" b="1" i="1" dirty="0">
                <a:latin typeface="+mj-lt"/>
                <a:cs typeface="Calibri"/>
              </a:rPr>
              <a:t>Library</a:t>
            </a:r>
            <a:r>
              <a:rPr lang="en-US" sz="2000" b="1" dirty="0">
                <a:latin typeface="+mj-lt"/>
                <a:cs typeface="Calibri"/>
              </a:rPr>
              <a:t>: </a:t>
            </a:r>
            <a:r>
              <a:rPr lang="en-US" sz="2000" dirty="0">
                <a:cs typeface="Calibri"/>
              </a:rPr>
              <a:t>PICSAR.</a:t>
            </a:r>
          </a:p>
          <a:p>
            <a:endParaRPr lang="en-US" sz="800" dirty="0">
              <a:solidFill>
                <a:prstClr val="black"/>
              </a:solidFill>
              <a:latin typeface="Franklin Gothic Book"/>
              <a:cs typeface="Calibri"/>
            </a:endParaRPr>
          </a:p>
          <a:p>
            <a:r>
              <a:rPr lang="en-US" sz="2400" b="1" dirty="0">
                <a:solidFill>
                  <a:srgbClr val="0C0D58"/>
                </a:solidFill>
                <a:latin typeface="Franklin Gothic Medium"/>
                <a:ea typeface="ＭＳ Ｐゴシック" charset="0"/>
                <a:cs typeface="Calibri"/>
              </a:rPr>
              <a:t>Wide set of physics &amp; components:</a:t>
            </a:r>
            <a:endParaRPr lang="en-US" sz="2400" b="1" dirty="0">
              <a:solidFill>
                <a:prstClr val="black"/>
              </a:solidFill>
              <a:latin typeface="Franklin Gothic Medium"/>
              <a:cs typeface="Calibri"/>
            </a:endParaRPr>
          </a:p>
          <a:p>
            <a:pPr marL="342900" indent="-223838">
              <a:buFont typeface="Arial"/>
              <a:buChar char="•"/>
            </a:pPr>
            <a:r>
              <a:rPr lang="en-US" sz="2000" dirty="0">
                <a:latin typeface="Franklin Gothic Book"/>
                <a:cs typeface="Calibri"/>
              </a:rPr>
              <a:t>beams, plasmas, lasers, structures,</a:t>
            </a:r>
            <a:r>
              <a:rPr lang="is-IS" sz="2000" dirty="0">
                <a:latin typeface="Franklin Gothic Book"/>
                <a:cs typeface="Calibri"/>
              </a:rPr>
              <a:t> beam-beam, e</a:t>
            </a:r>
            <a:r>
              <a:rPr lang="is-IS" sz="2000" baseline="30000" dirty="0">
                <a:latin typeface="Franklin Gothic Book"/>
                <a:cs typeface="Calibri"/>
              </a:rPr>
              <a:t>-</a:t>
            </a:r>
            <a:r>
              <a:rPr lang="is-IS" sz="2000" dirty="0">
                <a:latin typeface="Franklin Gothic Book"/>
                <a:cs typeface="Calibri"/>
              </a:rPr>
              <a:t> clouds, ...</a:t>
            </a:r>
          </a:p>
          <a:p>
            <a:pPr marL="342900" indent="-223838">
              <a:buFont typeface="Arial"/>
              <a:buChar char="•"/>
            </a:pPr>
            <a:r>
              <a:rPr lang="en-US" sz="2000" dirty="0" err="1">
                <a:latin typeface="Franklin Gothic Book"/>
                <a:cs typeface="Calibri"/>
              </a:rPr>
              <a:t>linacs</a:t>
            </a:r>
            <a:r>
              <a:rPr lang="en-US" sz="2000" dirty="0">
                <a:latin typeface="Franklin Gothic Book"/>
                <a:cs typeface="Calibri"/>
              </a:rPr>
              <a:t>, rings, injectors, traps, …</a:t>
            </a:r>
          </a:p>
          <a:p>
            <a:pPr marL="342900" indent="-342900">
              <a:buFont typeface="Arial"/>
              <a:buChar char="•"/>
            </a:pPr>
            <a:endParaRPr lang="en-US" sz="800" dirty="0">
              <a:solidFill>
                <a:prstClr val="black"/>
              </a:solidFill>
              <a:latin typeface="Franklin Gothic Book"/>
              <a:cs typeface="Calibri"/>
            </a:endParaRPr>
          </a:p>
          <a:p>
            <a:pPr marL="342900" indent="-342900">
              <a:buFont typeface="Arial"/>
              <a:buChar char="•"/>
            </a:pPr>
            <a:endParaRPr lang="en-US" sz="600" dirty="0">
              <a:solidFill>
                <a:prstClr val="black"/>
              </a:solidFill>
              <a:cs typeface="Calibri"/>
            </a:endParaRPr>
          </a:p>
          <a:p>
            <a:r>
              <a:rPr lang="en-US" sz="2400" b="1" dirty="0">
                <a:solidFill>
                  <a:srgbClr val="0C0D58"/>
                </a:solidFill>
                <a:latin typeface="Franklin Gothic Medium"/>
                <a:ea typeface="ＭＳ Ｐゴシック" charset="0"/>
                <a:cs typeface="Calibri"/>
              </a:rPr>
              <a:t>At the forefront of computing:</a:t>
            </a:r>
            <a:endParaRPr lang="en-US" sz="2400" b="1" dirty="0">
              <a:solidFill>
                <a:prstClr val="black"/>
              </a:solidFill>
              <a:latin typeface="Franklin Gothic Medium"/>
              <a:cs typeface="Calibri"/>
            </a:endParaRPr>
          </a:p>
          <a:p>
            <a:pPr marL="342900" indent="-223838">
              <a:buFont typeface="Arial"/>
              <a:buChar char="•"/>
            </a:pPr>
            <a:r>
              <a:rPr lang="en-US" sz="2000" b="1" i="1" dirty="0">
                <a:solidFill>
                  <a:prstClr val="black"/>
                </a:solidFill>
                <a:cs typeface="Calibri"/>
              </a:rPr>
              <a:t>novel algorithms: </a:t>
            </a:r>
            <a:r>
              <a:rPr lang="en-US" sz="2000" dirty="0">
                <a:solidFill>
                  <a:prstClr val="black"/>
                </a:solidFill>
                <a:cs typeface="Calibri"/>
              </a:rPr>
              <a:t>boosted frame, particle pushers, etc.</a:t>
            </a:r>
          </a:p>
          <a:p>
            <a:pPr marL="342900" indent="-223838">
              <a:buFont typeface="Arial"/>
              <a:buChar char="•"/>
            </a:pPr>
            <a:r>
              <a:rPr lang="en-US" sz="2000" dirty="0" err="1">
                <a:solidFill>
                  <a:prstClr val="black"/>
                </a:solidFill>
                <a:cs typeface="Calibri"/>
              </a:rPr>
              <a:t>SciDAC</a:t>
            </a:r>
            <a:r>
              <a:rPr lang="en-US" sz="2000" dirty="0">
                <a:solidFill>
                  <a:prstClr val="black"/>
                </a:solidFill>
                <a:cs typeface="Calibri"/>
              </a:rPr>
              <a:t>, INCITE, NESAP, DOE </a:t>
            </a:r>
            <a:r>
              <a:rPr lang="en-US" sz="2000" dirty="0" err="1">
                <a:solidFill>
                  <a:prstClr val="black"/>
                </a:solidFill>
                <a:cs typeface="Calibri"/>
              </a:rPr>
              <a:t>Exascale</a:t>
            </a:r>
            <a:r>
              <a:rPr lang="en-US" sz="2000" dirty="0">
                <a:solidFill>
                  <a:prstClr val="black"/>
                </a:solidFill>
                <a:cs typeface="Calibri"/>
              </a:rPr>
              <a:t>. </a:t>
            </a:r>
          </a:p>
        </p:txBody>
      </p:sp>
      <p:pic>
        <p:nvPicPr>
          <p:cNvPr id="28" name="Picture 110" descr="C:\Users\jiqiang\mystuff\png2eps\phasefel21020Snap47.png"/>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ackgroundRemoval t="0" b="100000" l="9551" r="95787"/>
                    </a14:imgEffect>
                  </a14:imgLayer>
                </a14:imgProps>
              </a:ext>
              <a:ext uri="{28A0092B-C50C-407E-A947-70E740481C1C}">
                <a14:useLocalDpi xmlns:a14="http://schemas.microsoft.com/office/drawing/2010/main"/>
              </a:ext>
            </a:extLst>
          </a:blip>
          <a:srcRect/>
          <a:stretch/>
        </p:blipFill>
        <p:spPr bwMode="auto">
          <a:xfrm>
            <a:off x="3622845" y="2953431"/>
            <a:ext cx="1180142" cy="932308"/>
          </a:xfrm>
          <a:prstGeom prst="rect">
            <a:avLst/>
          </a:prstGeom>
          <a:noFill/>
          <a:ln w="9525">
            <a:noFill/>
            <a:miter lim="800000"/>
            <a:headEnd/>
            <a:tailEnd/>
          </a:ln>
          <a:effectLst>
            <a:outerShdw blurRad="50800" dist="38100" dir="2700000" algn="tl" rotWithShape="0">
              <a:prstClr val="black">
                <a:alpha val="40000"/>
              </a:prstClr>
            </a:outerShdw>
            <a:reflection stA="50000" endPos="75000" dist="317500" dir="5400000" sy="-100000" algn="bl" rotWithShape="0"/>
          </a:effectLst>
          <a:scene3d>
            <a:camera prst="orthographicFront"/>
            <a:lightRig rig="threePt" dir="t"/>
          </a:scene3d>
          <a:sp3d extrusionH="82550" prstMaterial="softEdge">
            <a:bevelT/>
            <a:bevelB/>
          </a:sp3d>
        </p:spPr>
      </p:pic>
      <p:grpSp>
        <p:nvGrpSpPr>
          <p:cNvPr id="29" name="Group 64"/>
          <p:cNvGrpSpPr>
            <a:grpSpLocks/>
          </p:cNvGrpSpPr>
          <p:nvPr/>
        </p:nvGrpSpPr>
        <p:grpSpPr bwMode="auto">
          <a:xfrm>
            <a:off x="3413143" y="4041643"/>
            <a:ext cx="1181634" cy="885940"/>
            <a:chOff x="4338" y="2990"/>
            <a:chExt cx="920" cy="724"/>
          </a:xfrm>
          <a:effectLst>
            <a:outerShdw blurRad="50800" dist="38100" dir="2700000" algn="tl" rotWithShape="0">
              <a:prstClr val="black">
                <a:alpha val="40000"/>
              </a:prstClr>
            </a:outerShdw>
            <a:reflection stA="50000" endPos="75000" dist="12700" dir="5400000" sy="-100000" algn="bl" rotWithShape="0"/>
          </a:effectLst>
        </p:grpSpPr>
        <p:pic>
          <p:nvPicPr>
            <p:cNvPr id="30" name="Picture 65"/>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338" y="2990"/>
              <a:ext cx="920" cy="724"/>
            </a:xfrm>
            <a:prstGeom prst="rect">
              <a:avLst/>
            </a:prstGeom>
            <a:ln/>
            <a:extLst/>
          </p:spPr>
          <p:style>
            <a:lnRef idx="0">
              <a:schemeClr val="dk1"/>
            </a:lnRef>
            <a:fillRef idx="3">
              <a:schemeClr val="dk1"/>
            </a:fillRef>
            <a:effectRef idx="3">
              <a:schemeClr val="dk1"/>
            </a:effectRef>
            <a:fontRef idx="minor">
              <a:schemeClr val="lt1"/>
            </a:fontRef>
          </p:style>
        </p:pic>
        <p:sp>
          <p:nvSpPr>
            <p:cNvPr id="31" name="Oval 66"/>
            <p:cNvSpPr>
              <a:spLocks noChangeArrowheads="1"/>
            </p:cNvSpPr>
            <p:nvPr/>
          </p:nvSpPr>
          <p:spPr bwMode="auto">
            <a:xfrm>
              <a:off x="4584" y="3352"/>
              <a:ext cx="56" cy="32"/>
            </a:xfrm>
            <a:prstGeom prst="ellipse">
              <a:avLst/>
            </a:prstGeom>
            <a:solidFill>
              <a:srgbClr val="CFE7F5"/>
            </a:solidFill>
            <a:ln w="9360" cap="flat">
              <a:solidFill>
                <a:srgbClr val="80808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prstClr val="black"/>
                </a:solidFill>
                <a:latin typeface="Franklin Gothic Book"/>
              </a:endParaRPr>
            </a:p>
          </p:txBody>
        </p:sp>
        <p:sp>
          <p:nvSpPr>
            <p:cNvPr id="32" name="Oval 67"/>
            <p:cNvSpPr>
              <a:spLocks noChangeArrowheads="1"/>
            </p:cNvSpPr>
            <p:nvPr/>
          </p:nvSpPr>
          <p:spPr bwMode="auto">
            <a:xfrm>
              <a:off x="4561" y="3352"/>
              <a:ext cx="56" cy="32"/>
            </a:xfrm>
            <a:prstGeom prst="ellipse">
              <a:avLst/>
            </a:prstGeom>
            <a:solidFill>
              <a:srgbClr val="CFE7F5"/>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solidFill>
                  <a:prstClr val="black"/>
                </a:solidFill>
                <a:latin typeface="Franklin Gothic Book"/>
              </a:endParaRPr>
            </a:p>
          </p:txBody>
        </p:sp>
      </p:grpSp>
      <p:pic>
        <p:nvPicPr>
          <p:cNvPr id="33" name="Picture 15" descr="ciaihccc.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095442" y="3580513"/>
            <a:ext cx="1212712" cy="461131"/>
          </a:xfrm>
          <a:prstGeom prst="rect">
            <a:avLst/>
          </a:prstGeom>
          <a:ln/>
          <a:effectLst>
            <a:outerShdw blurRad="50800" dist="38100" dir="2700000" algn="tl" rotWithShape="0">
              <a:prstClr val="black">
                <a:alpha val="40000"/>
              </a:prstClr>
            </a:outerShdw>
            <a:reflection stA="50000" endPos="75000" dist="317500" dir="5400000" sy="-100000" algn="bl" rotWithShape="0"/>
          </a:effectLst>
        </p:spPr>
        <p:style>
          <a:lnRef idx="0">
            <a:schemeClr val="dk1"/>
          </a:lnRef>
          <a:fillRef idx="3">
            <a:schemeClr val="dk1"/>
          </a:fillRef>
          <a:effectRef idx="3">
            <a:schemeClr val="dk1"/>
          </a:effectRef>
          <a:fontRef idx="minor">
            <a:schemeClr val="lt1"/>
          </a:fontRef>
        </p:style>
      </p:pic>
      <p:sp>
        <p:nvSpPr>
          <p:cNvPr id="21" name="TextBox 20"/>
          <p:cNvSpPr txBox="1"/>
          <p:nvPr/>
        </p:nvSpPr>
        <p:spPr>
          <a:xfrm>
            <a:off x="1857825" y="5746966"/>
            <a:ext cx="8223869" cy="400110"/>
          </a:xfrm>
          <a:prstGeom prst="rect">
            <a:avLst/>
          </a:prstGeom>
          <a:noFill/>
        </p:spPr>
        <p:txBody>
          <a:bodyPr wrap="square" rtlCol="0">
            <a:spAutoFit/>
          </a:bodyPr>
          <a:lstStyle/>
          <a:p>
            <a:pPr marL="342900" indent="-342900" fontAlgn="auto">
              <a:spcBef>
                <a:spcPts val="0"/>
              </a:spcBef>
              <a:spcAft>
                <a:spcPts val="0"/>
              </a:spcAft>
              <a:defRPr/>
            </a:pPr>
            <a:r>
              <a:rPr lang="en-US" sz="2000" dirty="0">
                <a:solidFill>
                  <a:prstClr val="black"/>
                </a:solidFill>
                <a:cs typeface="Calibri"/>
              </a:rPr>
              <a:t>*Most codes open source, available at </a:t>
            </a:r>
            <a:r>
              <a:rPr lang="en-US" sz="2000" dirty="0" err="1">
                <a:solidFill>
                  <a:prstClr val="black"/>
                </a:solidFill>
                <a:cs typeface="Calibri"/>
              </a:rPr>
              <a:t>blast.lbl.gov</a:t>
            </a:r>
            <a:r>
              <a:rPr lang="en-US" sz="2000" dirty="0">
                <a:solidFill>
                  <a:prstClr val="black"/>
                </a:solidFill>
                <a:cs typeface="Calibri"/>
              </a:rPr>
              <a:t> or upon request.</a:t>
            </a:r>
          </a:p>
        </p:txBody>
      </p:sp>
      <p:sp>
        <p:nvSpPr>
          <p:cNvPr id="10" name="Slide Number Placeholder 9"/>
          <p:cNvSpPr>
            <a:spLocks noGrp="1"/>
          </p:cNvSpPr>
          <p:nvPr>
            <p:ph type="sldNum" idx="4"/>
          </p:nvPr>
        </p:nvSpPr>
        <p:spPr/>
        <p:txBody>
          <a:bodyPr/>
          <a:lstStyle/>
          <a:p>
            <a:fld id="{929A8685-9CBD-5D48-90F4-6955DC9A7A72}" type="slidenum">
              <a:rPr lang="en-US" altLang="x-none" smtClean="0"/>
              <a:pPr/>
              <a:t>4</a:t>
            </a:fld>
            <a:endParaRPr lang="en-US" altLang="x-none"/>
          </a:p>
        </p:txBody>
      </p:sp>
    </p:spTree>
    <p:extLst>
      <p:ext uri="{BB962C8B-B14F-4D97-AF65-F5344CB8AC3E}">
        <p14:creationId xmlns:p14="http://schemas.microsoft.com/office/powerpoint/2010/main" val="9421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bwMode="auto">
          <a:xfrm>
            <a:off x="4876585" y="1793594"/>
            <a:ext cx="252048" cy="87255"/>
          </a:xfrm>
          <a:prstGeom prst="ellipse">
            <a:avLst/>
          </a:prstGeom>
          <a:solidFill>
            <a:srgbClr val="C0504D"/>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z="400">
              <a:solidFill>
                <a:srgbClr val="000000"/>
              </a:solidFill>
              <a:ea typeface="ＭＳ Ｐゴシック" charset="0"/>
              <a:cs typeface="ＭＳ Ｐゴシック" charset="0"/>
            </a:endParaRPr>
          </a:p>
        </p:txBody>
      </p:sp>
      <p:grpSp>
        <p:nvGrpSpPr>
          <p:cNvPr id="10" name="Group 9"/>
          <p:cNvGrpSpPr/>
          <p:nvPr/>
        </p:nvGrpSpPr>
        <p:grpSpPr>
          <a:xfrm>
            <a:off x="2422115" y="1344752"/>
            <a:ext cx="6950700" cy="1005409"/>
            <a:chOff x="920944" y="1357300"/>
            <a:chExt cx="6950700" cy="1296410"/>
          </a:xfrm>
          <a:solidFill>
            <a:schemeClr val="accent6"/>
          </a:solidFill>
        </p:grpSpPr>
        <p:sp>
          <p:nvSpPr>
            <p:cNvPr id="9" name="Rectangle 8"/>
            <p:cNvSpPr/>
            <p:nvPr/>
          </p:nvSpPr>
          <p:spPr bwMode="auto">
            <a:xfrm>
              <a:off x="920944" y="1357300"/>
              <a:ext cx="6950700" cy="87255"/>
            </a:xfrm>
            <a:prstGeom prst="rect">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400">
                <a:solidFill>
                  <a:srgbClr val="000000"/>
                </a:solidFill>
                <a:ea typeface="ＭＳ Ｐゴシック" charset="0"/>
                <a:cs typeface="ＭＳ Ｐゴシック" charset="0"/>
              </a:endParaRPr>
            </a:p>
          </p:txBody>
        </p:sp>
        <p:sp>
          <p:nvSpPr>
            <p:cNvPr id="13" name="Rectangle 12"/>
            <p:cNvSpPr/>
            <p:nvPr/>
          </p:nvSpPr>
          <p:spPr bwMode="auto">
            <a:xfrm>
              <a:off x="920944" y="2566455"/>
              <a:ext cx="6950700" cy="87255"/>
            </a:xfrm>
            <a:prstGeom prst="rect">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400">
                <a:solidFill>
                  <a:srgbClr val="000000"/>
                </a:solidFill>
                <a:ea typeface="ＭＳ Ｐゴシック" charset="0"/>
                <a:cs typeface="ＭＳ Ｐゴシック" charset="0"/>
              </a:endParaRPr>
            </a:p>
          </p:txBody>
        </p:sp>
      </p:grpSp>
      <p:sp>
        <p:nvSpPr>
          <p:cNvPr id="11" name="Right Arrow 10"/>
          <p:cNvSpPr/>
          <p:nvPr/>
        </p:nvSpPr>
        <p:spPr bwMode="auto">
          <a:xfrm>
            <a:off x="5196493" y="1761021"/>
            <a:ext cx="1008191" cy="164815"/>
          </a:xfrm>
          <a:prstGeom prst="rightArrow">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z="400">
              <a:solidFill>
                <a:srgbClr val="000090"/>
              </a:solidFill>
              <a:ea typeface="ＭＳ Ｐゴシック" charset="0"/>
              <a:cs typeface="ＭＳ Ｐゴシック" charset="0"/>
            </a:endParaRPr>
          </a:p>
        </p:txBody>
      </p:sp>
      <p:sp>
        <p:nvSpPr>
          <p:cNvPr id="14" name="TextBox 13"/>
          <p:cNvSpPr txBox="1"/>
          <p:nvPr/>
        </p:nvSpPr>
        <p:spPr>
          <a:xfrm>
            <a:off x="8429537" y="1021208"/>
            <a:ext cx="2060179" cy="338554"/>
          </a:xfrm>
          <a:prstGeom prst="rect">
            <a:avLst/>
          </a:prstGeom>
          <a:noFill/>
        </p:spPr>
        <p:txBody>
          <a:bodyPr wrap="none" rtlCol="0">
            <a:spAutoFit/>
          </a:bodyPr>
          <a:lstStyle/>
          <a:p>
            <a:r>
              <a:rPr lang="en-US" sz="1600" dirty="0"/>
              <a:t>Pipe – length=10 cm</a:t>
            </a:r>
          </a:p>
        </p:txBody>
      </p:sp>
      <p:sp>
        <p:nvSpPr>
          <p:cNvPr id="15" name="TextBox 14"/>
          <p:cNvSpPr txBox="1"/>
          <p:nvPr/>
        </p:nvSpPr>
        <p:spPr>
          <a:xfrm>
            <a:off x="1070573" y="2684613"/>
            <a:ext cx="10493578" cy="393634"/>
          </a:xfrm>
          <a:prstGeom prst="rect">
            <a:avLst/>
          </a:prstGeom>
          <a:noFill/>
        </p:spPr>
        <p:txBody>
          <a:bodyPr wrap="none" rtlCol="0">
            <a:spAutoFit/>
          </a:bodyPr>
          <a:lstStyle/>
          <a:p>
            <a:pPr marL="285750" indent="-285750">
              <a:lnSpc>
                <a:spcPct val="120000"/>
              </a:lnSpc>
              <a:buFont typeface="Arial"/>
              <a:buChar char="•"/>
            </a:pPr>
            <a:r>
              <a:rPr lang="en-US" dirty="0"/>
              <a:t>Fully EM simulations without pipe (absorbing boundaries PML) or with (</a:t>
            </a:r>
            <a:r>
              <a:rPr lang="en-US" dirty="0" err="1"/>
              <a:t>metalic</a:t>
            </a:r>
            <a:r>
              <a:rPr lang="en-US" dirty="0"/>
              <a:t> or conductor </a:t>
            </a:r>
            <a:r>
              <a:rPr lang="en-US" dirty="0">
                <a:latin typeface="Symbol" charset="2"/>
                <a:cs typeface="Symbol" charset="2"/>
              </a:rPr>
              <a:t>s</a:t>
            </a:r>
            <a:r>
              <a:rPr lang="en-US" dirty="0"/>
              <a:t>=2.).</a:t>
            </a:r>
          </a:p>
        </p:txBody>
      </p:sp>
      <p:sp>
        <p:nvSpPr>
          <p:cNvPr id="26" name="TextBox 25"/>
          <p:cNvSpPr txBox="1"/>
          <p:nvPr/>
        </p:nvSpPr>
        <p:spPr>
          <a:xfrm>
            <a:off x="1775635" y="3605834"/>
            <a:ext cx="2536272" cy="646331"/>
          </a:xfrm>
          <a:prstGeom prst="rect">
            <a:avLst/>
          </a:prstGeom>
          <a:noFill/>
        </p:spPr>
        <p:txBody>
          <a:bodyPr wrap="none" rtlCol="0">
            <a:spAutoFit/>
          </a:bodyPr>
          <a:lstStyle/>
          <a:p>
            <a:r>
              <a:rPr lang="en-US" b="1" dirty="0"/>
              <a:t>Example:</a:t>
            </a:r>
          </a:p>
          <a:p>
            <a:r>
              <a:rPr lang="en-US" dirty="0"/>
              <a:t>  finite conductivity </a:t>
            </a:r>
            <a:r>
              <a:rPr lang="en-US" dirty="0">
                <a:latin typeface="Symbol" charset="2"/>
                <a:cs typeface="Symbol" charset="2"/>
              </a:rPr>
              <a:t>s</a:t>
            </a:r>
            <a:r>
              <a:rPr lang="en-US" dirty="0"/>
              <a:t>=2</a:t>
            </a:r>
          </a:p>
        </p:txBody>
      </p:sp>
      <p:grpSp>
        <p:nvGrpSpPr>
          <p:cNvPr id="2" name="Group 1">
            <a:extLst>
              <a:ext uri="{FF2B5EF4-FFF2-40B4-BE49-F238E27FC236}">
                <a16:creationId xmlns:a16="http://schemas.microsoft.com/office/drawing/2014/main" id="{9D240883-8C99-CA40-9F42-44BCAA090125}"/>
              </a:ext>
            </a:extLst>
          </p:cNvPr>
          <p:cNvGrpSpPr/>
          <p:nvPr/>
        </p:nvGrpSpPr>
        <p:grpSpPr>
          <a:xfrm>
            <a:off x="4968613" y="3295433"/>
            <a:ext cx="5780414" cy="2425694"/>
            <a:chOff x="3613642" y="4401530"/>
            <a:chExt cx="5780414" cy="2425694"/>
          </a:xfrm>
        </p:grpSpPr>
        <p:pic>
          <p:nvPicPr>
            <p:cNvPr id="19" name="Picture 18" descr="Screen Shot 2014-01-09 at 11.59.2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5855" y="4663295"/>
              <a:ext cx="5128201" cy="1983454"/>
            </a:xfrm>
            <a:prstGeom prst="rect">
              <a:avLst/>
            </a:prstGeom>
          </p:spPr>
        </p:pic>
        <p:cxnSp>
          <p:nvCxnSpPr>
            <p:cNvPr id="21" name="Straight Connector 20"/>
            <p:cNvCxnSpPr/>
            <p:nvPr/>
          </p:nvCxnSpPr>
          <p:spPr bwMode="auto">
            <a:xfrm>
              <a:off x="4808727" y="5254690"/>
              <a:ext cx="3935822" cy="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cxnSp>
          <p:nvCxnSpPr>
            <p:cNvPr id="23" name="Straight Connector 22"/>
            <p:cNvCxnSpPr/>
            <p:nvPr/>
          </p:nvCxnSpPr>
          <p:spPr bwMode="auto">
            <a:xfrm>
              <a:off x="4808727" y="4873866"/>
              <a:ext cx="3935822" cy="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cxnSp>
          <p:nvCxnSpPr>
            <p:cNvPr id="24" name="Straight Connector 23"/>
            <p:cNvCxnSpPr/>
            <p:nvPr/>
          </p:nvCxnSpPr>
          <p:spPr bwMode="auto">
            <a:xfrm>
              <a:off x="4808727" y="5979095"/>
              <a:ext cx="3935822" cy="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cxnSp>
          <p:nvCxnSpPr>
            <p:cNvPr id="25" name="Straight Connector 24"/>
            <p:cNvCxnSpPr/>
            <p:nvPr/>
          </p:nvCxnSpPr>
          <p:spPr bwMode="auto">
            <a:xfrm>
              <a:off x="4808727" y="6337810"/>
              <a:ext cx="3935822" cy="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sp>
          <p:nvSpPr>
            <p:cNvPr id="27" name="TextBox 26"/>
            <p:cNvSpPr txBox="1"/>
            <p:nvPr/>
          </p:nvSpPr>
          <p:spPr>
            <a:xfrm>
              <a:off x="6020496" y="4401530"/>
              <a:ext cx="2133918" cy="369332"/>
            </a:xfrm>
            <a:prstGeom prst="rect">
              <a:avLst/>
            </a:prstGeom>
            <a:noFill/>
          </p:spPr>
          <p:txBody>
            <a:bodyPr wrap="none" rtlCol="0">
              <a:spAutoFit/>
            </a:bodyPr>
            <a:lstStyle/>
            <a:p>
              <a:r>
                <a:rPr lang="en-US" dirty="0"/>
                <a:t>Longitudinal E field</a:t>
              </a:r>
            </a:p>
          </p:txBody>
        </p:sp>
        <p:sp>
          <p:nvSpPr>
            <p:cNvPr id="28" name="TextBox 27"/>
            <p:cNvSpPr txBox="1"/>
            <p:nvPr/>
          </p:nvSpPr>
          <p:spPr>
            <a:xfrm>
              <a:off x="6321014" y="6519447"/>
              <a:ext cx="593532" cy="307777"/>
            </a:xfrm>
            <a:prstGeom prst="rect">
              <a:avLst/>
            </a:prstGeom>
            <a:noFill/>
          </p:spPr>
          <p:txBody>
            <a:bodyPr wrap="none" rtlCol="0">
              <a:spAutoFit/>
            </a:bodyPr>
            <a:lstStyle/>
            <a:p>
              <a:r>
                <a:rPr lang="en-US" sz="1400"/>
                <a:t>Z [m]</a:t>
              </a:r>
            </a:p>
          </p:txBody>
        </p:sp>
        <p:sp>
          <p:nvSpPr>
            <p:cNvPr id="29" name="TextBox 28"/>
            <p:cNvSpPr txBox="1"/>
            <p:nvPr/>
          </p:nvSpPr>
          <p:spPr>
            <a:xfrm>
              <a:off x="3613642" y="5479363"/>
              <a:ext cx="603613" cy="307777"/>
            </a:xfrm>
            <a:prstGeom prst="rect">
              <a:avLst/>
            </a:prstGeom>
            <a:noFill/>
          </p:spPr>
          <p:txBody>
            <a:bodyPr wrap="none" rtlCol="0">
              <a:spAutoFit/>
            </a:bodyPr>
            <a:lstStyle/>
            <a:p>
              <a:r>
                <a:rPr lang="en-US" sz="1400" dirty="0"/>
                <a:t>X [m]</a:t>
              </a:r>
            </a:p>
          </p:txBody>
        </p:sp>
      </p:grpSp>
      <p:cxnSp>
        <p:nvCxnSpPr>
          <p:cNvPr id="30" name="Straight Connector 29"/>
          <p:cNvCxnSpPr/>
          <p:nvPr/>
        </p:nvCxnSpPr>
        <p:spPr bwMode="auto">
          <a:xfrm>
            <a:off x="2440651" y="1620567"/>
            <a:ext cx="6914629" cy="5439"/>
          </a:xfrm>
          <a:prstGeom prst="line">
            <a:avLst/>
          </a:prstGeom>
          <a:solidFill>
            <a:schemeClr val="accent1"/>
          </a:solidFill>
          <a:ln w="9525" cap="flat" cmpd="sng" algn="ctr">
            <a:solidFill>
              <a:schemeClr val="accent1">
                <a:lumMod val="50000"/>
              </a:schemeClr>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sp>
        <p:nvSpPr>
          <p:cNvPr id="22" name="Title 4">
            <a:extLst>
              <a:ext uri="{FF2B5EF4-FFF2-40B4-BE49-F238E27FC236}">
                <a16:creationId xmlns:a16="http://schemas.microsoft.com/office/drawing/2014/main" id="{0D886DCE-5492-484E-8832-88AF01AE780B}"/>
              </a:ext>
            </a:extLst>
          </p:cNvPr>
          <p:cNvSpPr txBox="1">
            <a:spLocks/>
          </p:cNvSpPr>
          <p:nvPr/>
        </p:nvSpPr>
        <p:spPr>
          <a:xfrm>
            <a:off x="-9668" y="25507"/>
            <a:ext cx="12188825" cy="899961"/>
          </a:xfrm>
          <a:prstGeom prst="rect">
            <a:avLst/>
          </a:prstGeom>
          <a:solidFill>
            <a:srgbClr val="2D6494"/>
          </a:solidFill>
          <a:ln>
            <a:noFill/>
          </a:ln>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457200" rtl="0" eaLnBrk="1" latinLnBrk="0" hangingPunct="1">
              <a:spcBef>
                <a:spcPct val="0"/>
              </a:spcBef>
              <a:buNone/>
              <a:defRPr sz="2800" kern="1200">
                <a:solidFill>
                  <a:schemeClr val="bg1"/>
                </a:solidFill>
                <a:latin typeface="+mj-lt"/>
                <a:ea typeface="+mj-ea"/>
                <a:cs typeface="+mj-cs"/>
              </a:defRPr>
            </a:lvl1pPr>
          </a:lstStyle>
          <a:p>
            <a:pPr algn="l">
              <a:lnSpc>
                <a:spcPct val="85000"/>
              </a:lnSpc>
            </a:pPr>
            <a:r>
              <a:rPr lang="en-US" sz="3200" dirty="0">
                <a:latin typeface="Franklin Gothic Medium"/>
                <a:cs typeface="Calibri"/>
              </a:rPr>
              <a:t>Could also speedup some simulations of </a:t>
            </a:r>
            <a:r>
              <a:rPr lang="en-US" sz="3200" dirty="0" err="1">
                <a:latin typeface="Franklin Gothic Medium"/>
                <a:cs typeface="Calibri"/>
              </a:rPr>
              <a:t>wakefields</a:t>
            </a:r>
            <a:r>
              <a:rPr lang="en-US" sz="3200" dirty="0">
                <a:latin typeface="Franklin Gothic Medium"/>
                <a:cs typeface="Calibri"/>
              </a:rPr>
              <a:t> </a:t>
            </a:r>
          </a:p>
          <a:p>
            <a:pPr algn="l">
              <a:lnSpc>
                <a:spcPct val="85000"/>
              </a:lnSpc>
            </a:pPr>
            <a:r>
              <a:rPr lang="en-US" dirty="0">
                <a:latin typeface="Franklin Gothic Medium"/>
                <a:cs typeface="Calibri"/>
              </a:rPr>
              <a:t> -- E.g. open space, metallic or finite-conductivity pipe</a:t>
            </a:r>
            <a:endParaRPr lang="en-US" dirty="0">
              <a:latin typeface="Franklin Gothic Medium"/>
              <a:cs typeface="Calibri" charset="0"/>
            </a:endParaRPr>
          </a:p>
        </p:txBody>
      </p:sp>
      <p:sp>
        <p:nvSpPr>
          <p:cNvPr id="31" name="TextBox 30">
            <a:extLst>
              <a:ext uri="{FF2B5EF4-FFF2-40B4-BE49-F238E27FC236}">
                <a16:creationId xmlns:a16="http://schemas.microsoft.com/office/drawing/2014/main" id="{A6EA91CF-11F2-D641-9F41-5833B1A8B103}"/>
              </a:ext>
            </a:extLst>
          </p:cNvPr>
          <p:cNvSpPr txBox="1"/>
          <p:nvPr/>
        </p:nvSpPr>
        <p:spPr>
          <a:xfrm>
            <a:off x="851116" y="1597735"/>
            <a:ext cx="3935880" cy="929485"/>
          </a:xfrm>
          <a:prstGeom prst="rect">
            <a:avLst/>
          </a:prstGeom>
          <a:noFill/>
        </p:spPr>
        <p:txBody>
          <a:bodyPr wrap="square" rtlCol="0">
            <a:spAutoFit/>
          </a:bodyPr>
          <a:lstStyle/>
          <a:p>
            <a:pPr algn="r">
              <a:lnSpc>
                <a:spcPct val="120000"/>
              </a:lnSpc>
            </a:pPr>
            <a:r>
              <a:rPr lang="en-US" sz="1600" dirty="0"/>
              <a:t>Beam (Gaussian): 10 GeV protons (</a:t>
            </a:r>
            <a:r>
              <a:rPr lang="en-US" sz="1600" dirty="0">
                <a:latin typeface="Symbol" charset="2"/>
                <a:cs typeface="Symbol" charset="2"/>
              </a:rPr>
              <a:t>g</a:t>
            </a:r>
            <a:r>
              <a:rPr lang="en-US" sz="1600" dirty="0"/>
              <a:t>~11.7), radius=length=0.2mm RMS.</a:t>
            </a:r>
          </a:p>
          <a:p>
            <a:pPr algn="r"/>
            <a:endParaRPr lang="en-US" sz="1600" dirty="0"/>
          </a:p>
        </p:txBody>
      </p:sp>
      <p:sp>
        <p:nvSpPr>
          <p:cNvPr id="32" name="TextBox 31">
            <a:extLst>
              <a:ext uri="{FF2B5EF4-FFF2-40B4-BE49-F238E27FC236}">
                <a16:creationId xmlns:a16="http://schemas.microsoft.com/office/drawing/2014/main" id="{6D74131D-66BB-9841-A5E1-99E368010C61}"/>
              </a:ext>
            </a:extLst>
          </p:cNvPr>
          <p:cNvSpPr txBox="1"/>
          <p:nvPr/>
        </p:nvSpPr>
        <p:spPr>
          <a:xfrm>
            <a:off x="9372815" y="1444698"/>
            <a:ext cx="2762851" cy="929485"/>
          </a:xfrm>
          <a:prstGeom prst="rect">
            <a:avLst/>
          </a:prstGeom>
          <a:noFill/>
        </p:spPr>
        <p:txBody>
          <a:bodyPr wrap="square" rtlCol="0">
            <a:spAutoFit/>
          </a:bodyPr>
          <a:lstStyle/>
          <a:p>
            <a:pPr>
              <a:lnSpc>
                <a:spcPct val="120000"/>
              </a:lnSpc>
            </a:pPr>
            <a:r>
              <a:rPr lang="en-US" sz="1600" dirty="0"/>
              <a:t>EM field measured along pipe at x=</a:t>
            </a:r>
            <a:r>
              <a:rPr lang="en-US" sz="1600" dirty="0" err="1"/>
              <a:t>Rpipe</a:t>
            </a:r>
            <a:r>
              <a:rPr lang="en-US" sz="1600" dirty="0"/>
              <a:t>/2.</a:t>
            </a:r>
          </a:p>
          <a:p>
            <a:endParaRPr lang="en-US" sz="1600" dirty="0"/>
          </a:p>
        </p:txBody>
      </p:sp>
      <p:sp>
        <p:nvSpPr>
          <p:cNvPr id="33" name="Slide Number Placeholder 17">
            <a:extLst>
              <a:ext uri="{FF2B5EF4-FFF2-40B4-BE49-F238E27FC236}">
                <a16:creationId xmlns:a16="http://schemas.microsoft.com/office/drawing/2014/main" id="{C8DE5AED-78F2-4B4F-B856-CD1C1D9F6B07}"/>
              </a:ext>
            </a:extLst>
          </p:cNvPr>
          <p:cNvSpPr txBox="1">
            <a:spLocks noChangeArrowheads="1"/>
          </p:cNvSpPr>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defPPr>
              <a:defRPr lang="en-US"/>
            </a:defPPr>
            <a:lvl1pPr algn="l" rtl="0" fontAlgn="base">
              <a:spcBef>
                <a:spcPct val="0"/>
              </a:spcBef>
              <a:spcAft>
                <a:spcPct val="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929A8685-9CBD-5D48-90F4-6955DC9A7A72}" type="slidenum">
              <a:rPr lang="en-US" altLang="x-none" smtClean="0"/>
              <a:pPr/>
              <a:t>40</a:t>
            </a:fld>
            <a:endParaRPr lang="en-US" altLang="x-none" dirty="0"/>
          </a:p>
        </p:txBody>
      </p:sp>
    </p:spTree>
    <p:extLst>
      <p:ext uri="{BB962C8B-B14F-4D97-AF65-F5344CB8AC3E}">
        <p14:creationId xmlns:p14="http://schemas.microsoft.com/office/powerpoint/2010/main" val="1085143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22413" y="154369"/>
            <a:ext cx="9144000" cy="699995"/>
          </a:xfrm>
          <a:prstGeom prst="rect">
            <a:avLst/>
          </a:prstGeom>
        </p:spPr>
        <p:txBody>
          <a:bodyPr/>
          <a:lstStyle>
            <a:lvl1pPr algn="l" rtl="0" eaLnBrk="0" fontAlgn="base" hangingPunct="0">
              <a:lnSpc>
                <a:spcPct val="85000"/>
              </a:lnSpc>
              <a:spcBef>
                <a:spcPct val="0"/>
              </a:spcBef>
              <a:spcAft>
                <a:spcPct val="0"/>
              </a:spcAft>
              <a:defRPr sz="2400" b="1">
                <a:solidFill>
                  <a:srgbClr val="000080"/>
                </a:solidFill>
                <a:latin typeface="+mj-lt"/>
                <a:ea typeface="+mj-ea"/>
                <a:cs typeface="ＭＳ Ｐゴシック" charset="0"/>
              </a:defRPr>
            </a:lvl1pPr>
            <a:lvl2pPr algn="l" rtl="0" eaLnBrk="0" fontAlgn="base" hangingPunct="0">
              <a:lnSpc>
                <a:spcPct val="85000"/>
              </a:lnSpc>
              <a:spcBef>
                <a:spcPct val="0"/>
              </a:spcBef>
              <a:spcAft>
                <a:spcPct val="0"/>
              </a:spcAft>
              <a:defRPr sz="2400" b="1">
                <a:solidFill>
                  <a:srgbClr val="000080"/>
                </a:solidFill>
                <a:latin typeface="Helvetica" charset="0"/>
                <a:ea typeface="ＭＳ Ｐゴシック" charset="0"/>
                <a:cs typeface="ＭＳ Ｐゴシック" charset="0"/>
              </a:defRPr>
            </a:lvl2pPr>
            <a:lvl3pPr algn="l" rtl="0" eaLnBrk="0" fontAlgn="base" hangingPunct="0">
              <a:lnSpc>
                <a:spcPct val="85000"/>
              </a:lnSpc>
              <a:spcBef>
                <a:spcPct val="0"/>
              </a:spcBef>
              <a:spcAft>
                <a:spcPct val="0"/>
              </a:spcAft>
              <a:defRPr sz="2400" b="1">
                <a:solidFill>
                  <a:srgbClr val="000080"/>
                </a:solidFill>
                <a:latin typeface="Helvetica" charset="0"/>
                <a:ea typeface="ＭＳ Ｐゴシック" charset="0"/>
                <a:cs typeface="ＭＳ Ｐゴシック" charset="0"/>
              </a:defRPr>
            </a:lvl3pPr>
            <a:lvl4pPr algn="l" rtl="0" eaLnBrk="0" fontAlgn="base" hangingPunct="0">
              <a:lnSpc>
                <a:spcPct val="85000"/>
              </a:lnSpc>
              <a:spcBef>
                <a:spcPct val="0"/>
              </a:spcBef>
              <a:spcAft>
                <a:spcPct val="0"/>
              </a:spcAft>
              <a:defRPr sz="2400" b="1">
                <a:solidFill>
                  <a:srgbClr val="000080"/>
                </a:solidFill>
                <a:latin typeface="Helvetica" charset="0"/>
                <a:ea typeface="ＭＳ Ｐゴシック" charset="0"/>
                <a:cs typeface="ＭＳ Ｐゴシック" charset="0"/>
              </a:defRPr>
            </a:lvl4pPr>
            <a:lvl5pPr algn="l" rtl="0" eaLnBrk="0" fontAlgn="base" hangingPunct="0">
              <a:lnSpc>
                <a:spcPct val="85000"/>
              </a:lnSpc>
              <a:spcBef>
                <a:spcPct val="0"/>
              </a:spcBef>
              <a:spcAft>
                <a:spcPct val="0"/>
              </a:spcAft>
              <a:defRPr sz="2400" b="1">
                <a:solidFill>
                  <a:srgbClr val="000080"/>
                </a:solidFill>
                <a:latin typeface="Helvetica"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400" b="1">
                <a:solidFill>
                  <a:srgbClr val="000080"/>
                </a:solidFill>
                <a:latin typeface="Helvetica" charset="0"/>
                <a:ea typeface="ＭＳ Ｐゴシック" charset="0"/>
              </a:defRPr>
            </a:lvl6pPr>
            <a:lvl7pPr marL="914400" algn="l" rtl="0" eaLnBrk="0" fontAlgn="base" hangingPunct="0">
              <a:lnSpc>
                <a:spcPct val="85000"/>
              </a:lnSpc>
              <a:spcBef>
                <a:spcPct val="0"/>
              </a:spcBef>
              <a:spcAft>
                <a:spcPct val="0"/>
              </a:spcAft>
              <a:defRPr sz="2400" b="1">
                <a:solidFill>
                  <a:srgbClr val="000080"/>
                </a:solidFill>
                <a:latin typeface="Helvetica" charset="0"/>
                <a:ea typeface="ＭＳ Ｐゴシック" charset="0"/>
              </a:defRPr>
            </a:lvl7pPr>
            <a:lvl8pPr marL="1371600" algn="l" rtl="0" eaLnBrk="0" fontAlgn="base" hangingPunct="0">
              <a:lnSpc>
                <a:spcPct val="85000"/>
              </a:lnSpc>
              <a:spcBef>
                <a:spcPct val="0"/>
              </a:spcBef>
              <a:spcAft>
                <a:spcPct val="0"/>
              </a:spcAft>
              <a:defRPr sz="2400" b="1">
                <a:solidFill>
                  <a:srgbClr val="000080"/>
                </a:solidFill>
                <a:latin typeface="Helvetica" charset="0"/>
                <a:ea typeface="ＭＳ Ｐゴシック" charset="0"/>
              </a:defRPr>
            </a:lvl8pPr>
            <a:lvl9pPr marL="1828800" algn="l" rtl="0" eaLnBrk="0" fontAlgn="base" hangingPunct="0">
              <a:lnSpc>
                <a:spcPct val="85000"/>
              </a:lnSpc>
              <a:spcBef>
                <a:spcPct val="0"/>
              </a:spcBef>
              <a:spcAft>
                <a:spcPct val="0"/>
              </a:spcAft>
              <a:defRPr sz="2400" b="1">
                <a:solidFill>
                  <a:srgbClr val="000080"/>
                </a:solidFill>
                <a:latin typeface="Helvetica" charset="0"/>
                <a:ea typeface="ＭＳ Ｐゴシック" charset="0"/>
              </a:defRPr>
            </a:lvl9pPr>
          </a:lstStyle>
          <a:p>
            <a:pPr algn="ctr"/>
            <a:r>
              <a:rPr lang="en-US" sz="3600" dirty="0">
                <a:solidFill>
                  <a:schemeClr val="bg1"/>
                </a:solidFill>
                <a:latin typeface="Calibri"/>
                <a:cs typeface="Calibri"/>
              </a:rPr>
              <a:t>Modeling of wakefield in boosted frames</a:t>
            </a:r>
          </a:p>
        </p:txBody>
      </p:sp>
      <p:grpSp>
        <p:nvGrpSpPr>
          <p:cNvPr id="26" name="Group 25">
            <a:extLst>
              <a:ext uri="{FF2B5EF4-FFF2-40B4-BE49-F238E27FC236}">
                <a16:creationId xmlns:a16="http://schemas.microsoft.com/office/drawing/2014/main" id="{241472B1-D286-C142-9418-293CDD114A89}"/>
              </a:ext>
            </a:extLst>
          </p:cNvPr>
          <p:cNvGrpSpPr/>
          <p:nvPr/>
        </p:nvGrpSpPr>
        <p:grpSpPr>
          <a:xfrm>
            <a:off x="381047" y="1279806"/>
            <a:ext cx="1158782" cy="1168425"/>
            <a:chOff x="1737365" y="1134761"/>
            <a:chExt cx="1158782" cy="1168425"/>
          </a:xfrm>
        </p:grpSpPr>
        <p:cxnSp>
          <p:nvCxnSpPr>
            <p:cNvPr id="8" name="Straight Connector 7"/>
            <p:cNvCxnSpPr/>
            <p:nvPr/>
          </p:nvCxnSpPr>
          <p:spPr bwMode="auto">
            <a:xfrm flipV="1">
              <a:off x="1846705" y="1564061"/>
              <a:ext cx="252048" cy="2"/>
            </a:xfrm>
            <a:prstGeom prst="line">
              <a:avLst/>
            </a:prstGeom>
            <a:solidFill>
              <a:schemeClr val="accent1"/>
            </a:solidFill>
            <a:ln w="2857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cxnSp>
          <p:nvCxnSpPr>
            <p:cNvPr id="9" name="Straight Connector 8"/>
            <p:cNvCxnSpPr/>
            <p:nvPr/>
          </p:nvCxnSpPr>
          <p:spPr bwMode="auto">
            <a:xfrm flipV="1">
              <a:off x="1846705" y="1852156"/>
              <a:ext cx="252048" cy="2"/>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cxnSp>
          <p:nvCxnSpPr>
            <p:cNvPr id="10" name="Straight Connector 9"/>
            <p:cNvCxnSpPr/>
            <p:nvPr/>
          </p:nvCxnSpPr>
          <p:spPr bwMode="auto">
            <a:xfrm flipV="1">
              <a:off x="1846705" y="2117390"/>
              <a:ext cx="252048" cy="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sp>
          <p:nvSpPr>
            <p:cNvPr id="13" name="TextBox 12"/>
            <p:cNvSpPr txBox="1"/>
            <p:nvPr/>
          </p:nvSpPr>
          <p:spPr>
            <a:xfrm>
              <a:off x="2147224" y="1379856"/>
              <a:ext cx="748923" cy="923330"/>
            </a:xfrm>
            <a:prstGeom prst="rect">
              <a:avLst/>
            </a:prstGeom>
            <a:noFill/>
          </p:spPr>
          <p:txBody>
            <a:bodyPr wrap="none" rtlCol="0">
              <a:spAutoFit/>
            </a:bodyPr>
            <a:lstStyle/>
            <a:p>
              <a:r>
                <a:rPr lang="en-US" dirty="0"/>
                <a:t>None</a:t>
              </a:r>
            </a:p>
            <a:p>
              <a:r>
                <a:rPr lang="en-US" dirty="0"/>
                <a:t>Metal</a:t>
              </a:r>
            </a:p>
            <a:p>
              <a:r>
                <a:rPr lang="en-US" dirty="0">
                  <a:latin typeface="Symbol" charset="2"/>
                  <a:cs typeface="Symbol" charset="2"/>
                </a:rPr>
                <a:t>s</a:t>
              </a:r>
              <a:r>
                <a:rPr lang="en-US" dirty="0"/>
                <a:t>=2 </a:t>
              </a:r>
            </a:p>
          </p:txBody>
        </p:sp>
        <p:sp>
          <p:nvSpPr>
            <p:cNvPr id="14" name="TextBox 13"/>
            <p:cNvSpPr txBox="1"/>
            <p:nvPr/>
          </p:nvSpPr>
          <p:spPr>
            <a:xfrm>
              <a:off x="1737365" y="1134761"/>
              <a:ext cx="671979" cy="369332"/>
            </a:xfrm>
            <a:prstGeom prst="rect">
              <a:avLst/>
            </a:prstGeom>
            <a:noFill/>
          </p:spPr>
          <p:txBody>
            <a:bodyPr wrap="none" rtlCol="0">
              <a:spAutoFit/>
            </a:bodyPr>
            <a:lstStyle/>
            <a:p>
              <a:r>
                <a:rPr lang="en-US" b="1"/>
                <a:t>Pipe</a:t>
              </a:r>
            </a:p>
          </p:txBody>
        </p:sp>
      </p:grpSp>
      <p:grpSp>
        <p:nvGrpSpPr>
          <p:cNvPr id="25" name="Group 24">
            <a:extLst>
              <a:ext uri="{FF2B5EF4-FFF2-40B4-BE49-F238E27FC236}">
                <a16:creationId xmlns:a16="http://schemas.microsoft.com/office/drawing/2014/main" id="{2AEEE232-B059-A24B-A265-D80EB115EB41}"/>
              </a:ext>
            </a:extLst>
          </p:cNvPr>
          <p:cNvGrpSpPr/>
          <p:nvPr/>
        </p:nvGrpSpPr>
        <p:grpSpPr>
          <a:xfrm>
            <a:off x="1976905" y="1299196"/>
            <a:ext cx="1487473" cy="1149035"/>
            <a:chOff x="1724966" y="2246966"/>
            <a:chExt cx="1487473" cy="1149035"/>
          </a:xfrm>
        </p:grpSpPr>
        <p:grpSp>
          <p:nvGrpSpPr>
            <p:cNvPr id="11" name="Group 10"/>
            <p:cNvGrpSpPr/>
            <p:nvPr/>
          </p:nvGrpSpPr>
          <p:grpSpPr>
            <a:xfrm>
              <a:off x="1846705" y="2678985"/>
              <a:ext cx="252048" cy="541901"/>
              <a:chOff x="7134889" y="2288019"/>
              <a:chExt cx="252048" cy="541901"/>
            </a:xfrm>
          </p:grpSpPr>
          <p:cxnSp>
            <p:nvCxnSpPr>
              <p:cNvPr id="17" name="Straight Connector 16"/>
              <p:cNvCxnSpPr/>
              <p:nvPr/>
            </p:nvCxnSpPr>
            <p:spPr bwMode="auto">
              <a:xfrm flipV="1">
                <a:off x="7134889" y="2288019"/>
                <a:ext cx="252048" cy="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cxnSp>
            <p:nvCxnSpPr>
              <p:cNvPr id="18" name="Straight Connector 17"/>
              <p:cNvCxnSpPr/>
              <p:nvPr/>
            </p:nvCxnSpPr>
            <p:spPr bwMode="auto">
              <a:xfrm flipV="1">
                <a:off x="7134889" y="2553254"/>
                <a:ext cx="252048" cy="2"/>
              </a:xfrm>
              <a:prstGeom prst="line">
                <a:avLst/>
              </a:prstGeom>
              <a:solidFill>
                <a:schemeClr val="accent1"/>
              </a:solidFill>
              <a:ln w="2857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cxnSp>
            <p:nvCxnSpPr>
              <p:cNvPr id="19" name="Straight Connector 18"/>
              <p:cNvCxnSpPr/>
              <p:nvPr/>
            </p:nvCxnSpPr>
            <p:spPr bwMode="auto">
              <a:xfrm flipV="1">
                <a:off x="7134889" y="2829918"/>
                <a:ext cx="252048" cy="2"/>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grpSp>
        <p:sp>
          <p:nvSpPr>
            <p:cNvPr id="15" name="TextBox 14"/>
            <p:cNvSpPr txBox="1"/>
            <p:nvPr/>
          </p:nvSpPr>
          <p:spPr>
            <a:xfrm>
              <a:off x="1724966" y="2246966"/>
              <a:ext cx="877163" cy="369332"/>
            </a:xfrm>
            <a:prstGeom prst="rect">
              <a:avLst/>
            </a:prstGeom>
            <a:noFill/>
          </p:spPr>
          <p:txBody>
            <a:bodyPr wrap="none" rtlCol="0">
              <a:spAutoFit/>
            </a:bodyPr>
            <a:lstStyle/>
            <a:p>
              <a:r>
                <a:rPr lang="en-US" b="1" dirty="0"/>
                <a:t>Frame</a:t>
              </a:r>
            </a:p>
          </p:txBody>
        </p:sp>
        <p:sp>
          <p:nvSpPr>
            <p:cNvPr id="16" name="TextBox 15"/>
            <p:cNvSpPr txBox="1"/>
            <p:nvPr/>
          </p:nvSpPr>
          <p:spPr>
            <a:xfrm>
              <a:off x="2144518" y="2472671"/>
              <a:ext cx="1067921" cy="923330"/>
            </a:xfrm>
            <a:prstGeom prst="rect">
              <a:avLst/>
            </a:prstGeom>
            <a:noFill/>
          </p:spPr>
          <p:txBody>
            <a:bodyPr wrap="none" rtlCol="0">
              <a:spAutoFit/>
            </a:bodyPr>
            <a:lstStyle/>
            <a:p>
              <a:r>
                <a:rPr lang="en-US" dirty="0">
                  <a:latin typeface="Symbol" charset="2"/>
                  <a:cs typeface="Symbol" charset="2"/>
                </a:rPr>
                <a:t>g</a:t>
              </a:r>
              <a:r>
                <a:rPr lang="en-US" dirty="0"/>
                <a:t>=1 (lab)</a:t>
              </a:r>
            </a:p>
            <a:p>
              <a:r>
                <a:rPr lang="en-US" dirty="0">
                  <a:latin typeface="Symbol" charset="2"/>
                  <a:cs typeface="Symbol" charset="2"/>
                </a:rPr>
                <a:t>g</a:t>
              </a:r>
              <a:r>
                <a:rPr lang="en-US" dirty="0"/>
                <a:t>=2</a:t>
              </a:r>
            </a:p>
            <a:p>
              <a:r>
                <a:rPr lang="en-US" dirty="0">
                  <a:latin typeface="Symbol" charset="2"/>
                  <a:cs typeface="Symbol" charset="2"/>
                </a:rPr>
                <a:t>g</a:t>
              </a:r>
              <a:r>
                <a:rPr lang="en-US" dirty="0"/>
                <a:t>=4 </a:t>
              </a:r>
            </a:p>
          </p:txBody>
        </p:sp>
      </p:grpSp>
      <p:sp>
        <p:nvSpPr>
          <p:cNvPr id="3" name="TextBox 2"/>
          <p:cNvSpPr txBox="1"/>
          <p:nvPr/>
        </p:nvSpPr>
        <p:spPr>
          <a:xfrm>
            <a:off x="9101405" y="1228703"/>
            <a:ext cx="2357377" cy="1477328"/>
          </a:xfrm>
          <a:prstGeom prst="rect">
            <a:avLst/>
          </a:prstGeom>
          <a:noFill/>
        </p:spPr>
        <p:txBody>
          <a:bodyPr wrap="none" rtlCol="0">
            <a:spAutoFit/>
          </a:bodyPr>
          <a:lstStyle/>
          <a:p>
            <a:r>
              <a:rPr lang="en-US" dirty="0"/>
              <a:t>Run times: </a:t>
            </a:r>
          </a:p>
          <a:p>
            <a:endParaRPr lang="en-US" dirty="0"/>
          </a:p>
          <a:p>
            <a:pPr marL="285750" indent="-285750">
              <a:buFont typeface="Arial" panose="020B0604020202020204" pitchFamily="34" charset="0"/>
              <a:buChar char="•"/>
            </a:pPr>
            <a:r>
              <a:rPr lang="en-US" dirty="0"/>
              <a:t>T(</a:t>
            </a:r>
            <a:r>
              <a:rPr lang="en-US" dirty="0">
                <a:latin typeface="Symbol" charset="2"/>
                <a:cs typeface="Symbol" charset="2"/>
              </a:rPr>
              <a:t>g</a:t>
            </a:r>
            <a:r>
              <a:rPr lang="en-US" dirty="0"/>
              <a:t>=2) = T(</a:t>
            </a:r>
            <a:r>
              <a:rPr lang="en-US" dirty="0">
                <a:latin typeface="Symbol" charset="2"/>
                <a:cs typeface="Symbol" charset="2"/>
              </a:rPr>
              <a:t>g</a:t>
            </a:r>
            <a:r>
              <a:rPr lang="en-US" dirty="0"/>
              <a:t>=1)/5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a:t>
            </a:r>
            <a:r>
              <a:rPr lang="en-US" dirty="0">
                <a:latin typeface="Symbol" charset="2"/>
                <a:cs typeface="Symbol" charset="2"/>
              </a:rPr>
              <a:t>g</a:t>
            </a:r>
            <a:r>
              <a:rPr lang="en-US" dirty="0"/>
              <a:t>=4) = T(</a:t>
            </a:r>
            <a:r>
              <a:rPr lang="en-US" dirty="0">
                <a:latin typeface="Symbol" charset="2"/>
                <a:cs typeface="Symbol" charset="2"/>
              </a:rPr>
              <a:t>g</a:t>
            </a:r>
            <a:r>
              <a:rPr lang="en-US" dirty="0"/>
              <a:t>=1)/10</a:t>
            </a:r>
          </a:p>
        </p:txBody>
      </p:sp>
      <p:pic>
        <p:nvPicPr>
          <p:cNvPr id="21" name="Picture 20">
            <a:extLst>
              <a:ext uri="{FF2B5EF4-FFF2-40B4-BE49-F238E27FC236}">
                <a16:creationId xmlns:a16="http://schemas.microsoft.com/office/drawing/2014/main" id="{0353DA73-C5A0-854C-8798-DDD793603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5625" y="986171"/>
            <a:ext cx="4835469" cy="5202388"/>
          </a:xfrm>
          <a:prstGeom prst="rect">
            <a:avLst/>
          </a:prstGeom>
        </p:spPr>
      </p:pic>
      <p:sp>
        <p:nvSpPr>
          <p:cNvPr id="22" name="Title 4">
            <a:extLst>
              <a:ext uri="{FF2B5EF4-FFF2-40B4-BE49-F238E27FC236}">
                <a16:creationId xmlns:a16="http://schemas.microsoft.com/office/drawing/2014/main" id="{D7A58DAF-D6CB-6F4A-8A0C-AB25676E366F}"/>
              </a:ext>
            </a:extLst>
          </p:cNvPr>
          <p:cNvSpPr txBox="1">
            <a:spLocks/>
          </p:cNvSpPr>
          <p:nvPr/>
        </p:nvSpPr>
        <p:spPr>
          <a:xfrm>
            <a:off x="-9668" y="14077"/>
            <a:ext cx="12188825" cy="899961"/>
          </a:xfrm>
          <a:prstGeom prst="rect">
            <a:avLst/>
          </a:prstGeom>
          <a:solidFill>
            <a:srgbClr val="2D6494"/>
          </a:solidFill>
          <a:ln>
            <a:noFill/>
          </a:ln>
          <a:effectLst>
            <a:outerShdw blurRad="50800" dist="38100" dir="2700000" algn="tl" rotWithShape="0">
              <a:srgbClr val="000000">
                <a:alpha val="43000"/>
              </a:srgbClr>
            </a:outerShdw>
          </a:effectLst>
        </p:spPr>
        <p:txBody>
          <a:bodyPr vert="horz" lIns="91440" tIns="45720" rIns="91440" bIns="45720" rtlCol="0" anchor="ctr">
            <a:noAutofit/>
          </a:bodyPr>
          <a:lstStyle>
            <a:lvl1pPr algn="ctr" defTabSz="457200" rtl="0" eaLnBrk="1" latinLnBrk="0" hangingPunct="1">
              <a:spcBef>
                <a:spcPct val="0"/>
              </a:spcBef>
              <a:buNone/>
              <a:defRPr sz="2800" kern="1200">
                <a:solidFill>
                  <a:schemeClr val="bg1"/>
                </a:solidFill>
                <a:latin typeface="+mj-lt"/>
                <a:ea typeface="+mj-ea"/>
                <a:cs typeface="+mj-cs"/>
              </a:defRPr>
            </a:lvl1pPr>
          </a:lstStyle>
          <a:p>
            <a:pPr algn="l">
              <a:lnSpc>
                <a:spcPct val="85000"/>
              </a:lnSpc>
            </a:pPr>
            <a:r>
              <a:rPr lang="en-US" sz="3200" dirty="0">
                <a:latin typeface="Franklin Gothic Medium"/>
                <a:cs typeface="Calibri"/>
              </a:rPr>
              <a:t>Running in boosted frame up to </a:t>
            </a:r>
            <a:r>
              <a:rPr lang="en-US" sz="3200" dirty="0">
                <a:latin typeface="Symbol" pitchFamily="2" charset="2"/>
                <a:cs typeface="Calibri"/>
              </a:rPr>
              <a:t>g</a:t>
            </a:r>
            <a:r>
              <a:rPr lang="en-US" sz="3200" dirty="0">
                <a:latin typeface="Franklin Gothic Medium"/>
                <a:cs typeface="Calibri"/>
              </a:rPr>
              <a:t>=4 gives speedups up to 10</a:t>
            </a:r>
            <a:endParaRPr lang="en-US" dirty="0">
              <a:latin typeface="Franklin Gothic Medium"/>
              <a:cs typeface="Calibri" charset="0"/>
            </a:endParaRPr>
          </a:p>
        </p:txBody>
      </p:sp>
      <p:sp>
        <p:nvSpPr>
          <p:cNvPr id="27" name="Slide Number Placeholder 17">
            <a:extLst>
              <a:ext uri="{FF2B5EF4-FFF2-40B4-BE49-F238E27FC236}">
                <a16:creationId xmlns:a16="http://schemas.microsoft.com/office/drawing/2014/main" id="{9E7EE7E2-EE9D-D241-96C8-D0D825D5410C}"/>
              </a:ext>
            </a:extLst>
          </p:cNvPr>
          <p:cNvSpPr txBox="1">
            <a:spLocks noChangeArrowheads="1"/>
          </p:cNvSpPr>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defPPr>
              <a:defRPr lang="en-US"/>
            </a:defPPr>
            <a:lvl1pPr algn="l" rtl="0" fontAlgn="base">
              <a:spcBef>
                <a:spcPct val="0"/>
              </a:spcBef>
              <a:spcAft>
                <a:spcPct val="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929A8685-9CBD-5D48-90F4-6955DC9A7A72}" type="slidenum">
              <a:rPr lang="en-US" altLang="x-none" smtClean="0"/>
              <a:pPr/>
              <a:t>41</a:t>
            </a:fld>
            <a:endParaRPr lang="en-US" altLang="x-none" dirty="0"/>
          </a:p>
        </p:txBody>
      </p:sp>
    </p:spTree>
    <p:extLst>
      <p:ext uri="{BB962C8B-B14F-4D97-AF65-F5344CB8AC3E}">
        <p14:creationId xmlns:p14="http://schemas.microsoft.com/office/powerpoint/2010/main" val="319088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ADA7A2-2DB2-DE4C-9B5F-826608CDBE0D}"/>
              </a:ext>
            </a:extLst>
          </p:cNvPr>
          <p:cNvSpPr>
            <a:spLocks noGrp="1"/>
          </p:cNvSpPr>
          <p:nvPr>
            <p:ph idx="1"/>
          </p:nvPr>
        </p:nvSpPr>
        <p:spPr/>
        <p:txBody>
          <a:bodyPr/>
          <a:lstStyle/>
          <a:p>
            <a:pPr marL="0" indent="0">
              <a:buNone/>
            </a:pPr>
            <a:r>
              <a:rPr lang="en-US" dirty="0"/>
              <a:t>Could this be used to speed-up some simulations?</a:t>
            </a:r>
          </a:p>
          <a:p>
            <a:pPr marL="0" indent="0">
              <a:buNone/>
            </a:pPr>
            <a:endParaRPr lang="en-US" dirty="0"/>
          </a:p>
        </p:txBody>
      </p:sp>
      <p:sp>
        <p:nvSpPr>
          <p:cNvPr id="3" name="Slide Number Placeholder 2">
            <a:extLst>
              <a:ext uri="{FF2B5EF4-FFF2-40B4-BE49-F238E27FC236}">
                <a16:creationId xmlns:a16="http://schemas.microsoft.com/office/drawing/2014/main" id="{6FC7FE7D-46E4-D54E-88CE-301956854A8A}"/>
              </a:ext>
            </a:extLst>
          </p:cNvPr>
          <p:cNvSpPr>
            <a:spLocks noGrp="1"/>
          </p:cNvSpPr>
          <p:nvPr>
            <p:ph type="sldNum" sz="quarter" idx="12"/>
          </p:nvPr>
        </p:nvSpPr>
        <p:spPr/>
        <p:txBody>
          <a:bodyPr/>
          <a:lstStyle/>
          <a:p>
            <a:fld id="{1038060B-AC4B-EA4F-A05E-5FBF35907024}" type="slidenum">
              <a:rPr lang="en-US" smtClean="0">
                <a:solidFill>
                  <a:prstClr val="white"/>
                </a:solidFill>
                <a:latin typeface="Franklin Gothic Book"/>
              </a:rPr>
              <a:pPr/>
              <a:t>42</a:t>
            </a:fld>
            <a:endParaRPr lang="en-US">
              <a:solidFill>
                <a:prstClr val="white"/>
              </a:solidFill>
              <a:latin typeface="Franklin Gothic Book"/>
            </a:endParaRPr>
          </a:p>
        </p:txBody>
      </p:sp>
      <p:sp>
        <p:nvSpPr>
          <p:cNvPr id="4" name="Slide Number Placeholder 17">
            <a:extLst>
              <a:ext uri="{FF2B5EF4-FFF2-40B4-BE49-F238E27FC236}">
                <a16:creationId xmlns:a16="http://schemas.microsoft.com/office/drawing/2014/main" id="{1B733264-881F-D14B-A4AA-5631ECB24D91}"/>
              </a:ext>
            </a:extLst>
          </p:cNvPr>
          <p:cNvSpPr txBox="1">
            <a:spLocks noChangeArrowheads="1"/>
          </p:cNvSpPr>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defPPr>
              <a:defRPr lang="en-US"/>
            </a:defPPr>
            <a:lvl1pPr algn="l" rtl="0" fontAlgn="base">
              <a:spcBef>
                <a:spcPct val="0"/>
              </a:spcBef>
              <a:spcAft>
                <a:spcPct val="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929A8685-9CBD-5D48-90F4-6955DC9A7A72}" type="slidenum">
              <a:rPr lang="en-US" altLang="x-none" smtClean="0"/>
              <a:pPr/>
              <a:t>42</a:t>
            </a:fld>
            <a:endParaRPr lang="en-US" altLang="x-none" dirty="0"/>
          </a:p>
        </p:txBody>
      </p:sp>
    </p:spTree>
    <p:extLst>
      <p:ext uri="{BB962C8B-B14F-4D97-AF65-F5344CB8AC3E}">
        <p14:creationId xmlns:p14="http://schemas.microsoft.com/office/powerpoint/2010/main" val="491631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080" y="208148"/>
            <a:ext cx="11372473" cy="510909"/>
          </a:xfrm>
        </p:spPr>
        <p:txBody>
          <a:bodyPr/>
          <a:lstStyle/>
          <a:p>
            <a:r>
              <a:rPr lang="en-US" dirty="0"/>
              <a:t>Outline</a:t>
            </a:r>
          </a:p>
        </p:txBody>
      </p:sp>
      <p:sp>
        <p:nvSpPr>
          <p:cNvPr id="3" name="Content Placeholder 2"/>
          <p:cNvSpPr>
            <a:spLocks noGrp="1"/>
          </p:cNvSpPr>
          <p:nvPr>
            <p:ph idx="1"/>
          </p:nvPr>
        </p:nvSpPr>
        <p:spPr>
          <a:xfrm>
            <a:off x="1042532" y="967352"/>
            <a:ext cx="10485889" cy="4776872"/>
          </a:xfrm>
        </p:spPr>
        <p:txBody>
          <a:bodyPr/>
          <a:lstStyle/>
          <a:p>
            <a:pPr>
              <a:lnSpc>
                <a:spcPct val="150000"/>
              </a:lnSpc>
            </a:pPr>
            <a:r>
              <a:rPr lang="en-US" sz="2400" dirty="0"/>
              <a:t>Introduction of the BLAST toolkit and Warp code</a:t>
            </a:r>
            <a:endParaRPr lang="en-US" sz="2400" b="1" dirty="0"/>
          </a:p>
          <a:p>
            <a:pPr>
              <a:lnSpc>
                <a:spcPct val="150000"/>
              </a:lnSpc>
            </a:pPr>
            <a:r>
              <a:rPr lang="en-US" sz="2400" dirty="0"/>
              <a:t>Examples of application to</a:t>
            </a:r>
          </a:p>
          <a:p>
            <a:pPr lvl="1">
              <a:lnSpc>
                <a:spcPct val="150000"/>
              </a:lnSpc>
            </a:pPr>
            <a:r>
              <a:rPr lang="en-US" sz="2000" dirty="0"/>
              <a:t>Full 3-D PIC simulation of low-energy ion beam interaction with e-cloud</a:t>
            </a:r>
          </a:p>
          <a:p>
            <a:pPr lvl="1">
              <a:lnSpc>
                <a:spcPct val="150000"/>
              </a:lnSpc>
            </a:pPr>
            <a:r>
              <a:rPr lang="en-US" sz="2000" dirty="0"/>
              <a:t>Fully self-consistent modeling of e-cloud build and beam dynamics in SPS</a:t>
            </a:r>
          </a:p>
          <a:p>
            <a:pPr>
              <a:lnSpc>
                <a:spcPct val="150000"/>
              </a:lnSpc>
            </a:pPr>
            <a:r>
              <a:rPr lang="en-US" sz="2400" b="1" dirty="0">
                <a:solidFill>
                  <a:srgbClr val="C00000"/>
                </a:solidFill>
              </a:rPr>
              <a:t>Other developments</a:t>
            </a:r>
          </a:p>
          <a:p>
            <a:pPr lvl="1">
              <a:lnSpc>
                <a:spcPct val="150000"/>
              </a:lnSpc>
            </a:pPr>
            <a:r>
              <a:rPr lang="en-US" sz="2000" dirty="0"/>
              <a:t>Optimal Lorentz boosted frame and application to the modeling of </a:t>
            </a:r>
            <a:r>
              <a:rPr lang="en-US" sz="2000" dirty="0" err="1"/>
              <a:t>wakefields</a:t>
            </a:r>
            <a:endParaRPr lang="en-US" sz="2000" dirty="0"/>
          </a:p>
          <a:p>
            <a:pPr lvl="1">
              <a:lnSpc>
                <a:spcPct val="150000"/>
              </a:lnSpc>
            </a:pPr>
            <a:r>
              <a:rPr lang="en-US" sz="2000" b="1" dirty="0">
                <a:solidFill>
                  <a:srgbClr val="C00000"/>
                </a:solidFill>
              </a:rPr>
              <a:t>Arbitrary order Maxwell solver</a:t>
            </a:r>
          </a:p>
          <a:p>
            <a:pPr>
              <a:lnSpc>
                <a:spcPct val="150000"/>
              </a:lnSpc>
            </a:pPr>
            <a:r>
              <a:rPr lang="en-US" sz="2400" dirty="0"/>
              <a:t>Summary &amp; outlook</a:t>
            </a:r>
          </a:p>
        </p:txBody>
      </p:sp>
      <p:sp>
        <p:nvSpPr>
          <p:cNvPr id="4" name="Slide Number Placeholder 17">
            <a:extLst>
              <a:ext uri="{FF2B5EF4-FFF2-40B4-BE49-F238E27FC236}">
                <a16:creationId xmlns:a16="http://schemas.microsoft.com/office/drawing/2014/main" id="{C70A03DB-D551-3E4B-B89A-DB2A38E1EA4D}"/>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43</a:t>
            </a:fld>
            <a:endParaRPr lang="en-US" altLang="x-none" dirty="0"/>
          </a:p>
        </p:txBody>
      </p:sp>
    </p:spTree>
    <p:extLst>
      <p:ext uri="{BB962C8B-B14F-4D97-AF65-F5344CB8AC3E}">
        <p14:creationId xmlns:p14="http://schemas.microsoft.com/office/powerpoint/2010/main" val="398440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1" y="0"/>
            <a:ext cx="12188826" cy="855542"/>
          </a:xfrm>
          <a:solidFill>
            <a:schemeClr val="bg1"/>
          </a:solidFill>
          <a:ln/>
          <a:effectLst/>
        </p:spPr>
        <p:txBody>
          <a:bodyPr vert="horz" wrap="square" lIns="91440" tIns="36129" rIns="91440" bIns="45720" numCol="1" anchor="ctr" anchorCtr="0" compatLnSpc="1">
            <a:prstTxWarp prst="textNoShape">
              <a:avLst/>
            </a:prstTxWarp>
            <a:noAutofit/>
          </a:bodyPr>
          <a:lstStyle/>
          <a:p>
            <a:pPr>
              <a:tabLst>
                <a:tab pos="0" algn="l"/>
                <a:tab pos="552735" algn="l"/>
                <a:tab pos="1105464" algn="l"/>
                <a:tab pos="1658199" algn="l"/>
                <a:tab pos="2210932" algn="l"/>
                <a:tab pos="2763669" algn="l"/>
                <a:tab pos="3316401" algn="l"/>
                <a:tab pos="3869136" algn="l"/>
                <a:tab pos="4421865" algn="l"/>
                <a:tab pos="4974600" algn="l"/>
                <a:tab pos="5527331" algn="l"/>
                <a:tab pos="6080064" algn="l"/>
                <a:tab pos="6632797" algn="l"/>
                <a:tab pos="7185531" algn="l"/>
                <a:tab pos="7738266" algn="l"/>
                <a:tab pos="8290995" algn="l"/>
                <a:tab pos="8843730" algn="l"/>
                <a:tab pos="9396465" algn="l"/>
                <a:tab pos="9949200" algn="l"/>
                <a:tab pos="10501929" algn="l"/>
                <a:tab pos="11054665" algn="l"/>
                <a:tab pos="11377092" algn="l"/>
              </a:tabLst>
            </a:pPr>
            <a:r>
              <a:rPr lang="en-US" sz="3200" dirty="0">
                <a:solidFill>
                  <a:schemeClr val="accent1">
                    <a:lumMod val="75000"/>
                  </a:schemeClr>
                </a:solidFill>
              </a:rPr>
              <a:t>Arbitrary-order Maxwell solver offers flexibility in accuracy</a:t>
            </a:r>
            <a:br>
              <a:rPr lang="en-US" sz="3200" dirty="0">
                <a:solidFill>
                  <a:schemeClr val="accent1">
                    <a:lumMod val="75000"/>
                  </a:schemeClr>
                </a:solidFill>
              </a:rPr>
            </a:br>
            <a:r>
              <a:rPr lang="en-US" sz="1999" i="1" dirty="0">
                <a:solidFill>
                  <a:schemeClr val="accent1">
                    <a:lumMod val="75000"/>
                  </a:schemeClr>
                </a:solidFill>
              </a:rPr>
              <a:t>(on centered or staggered grids) </a:t>
            </a:r>
          </a:p>
        </p:txBody>
      </p:sp>
      <p:sp>
        <p:nvSpPr>
          <p:cNvPr id="9" name="Rectangle 8"/>
          <p:cNvSpPr/>
          <p:nvPr/>
        </p:nvSpPr>
        <p:spPr>
          <a:xfrm>
            <a:off x="11976" y="5654566"/>
            <a:ext cx="12188826" cy="114267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121874" tIns="60937" rIns="121874" bIns="60937" rtlCol="0" anchor="ctr"/>
          <a:lstStyle/>
          <a:p>
            <a:pPr algn="ctr" defTabSz="609340" fontAlgn="auto">
              <a:spcBef>
                <a:spcPts val="0"/>
              </a:spcBef>
              <a:spcAft>
                <a:spcPts val="0"/>
              </a:spcAft>
            </a:pPr>
            <a:endParaRPr lang="en-US">
              <a:solidFill>
                <a:prstClr val="white"/>
              </a:solidFill>
              <a:latin typeface="Franklin Gothic Book"/>
            </a:endParaRPr>
          </a:p>
        </p:txBody>
      </p:sp>
      <p:pic>
        <p:nvPicPr>
          <p:cNvPr id="15" name="Picture 14" descr="order64.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82082" y="1295867"/>
            <a:ext cx="3170581" cy="2698048"/>
          </a:xfrm>
          <a:prstGeom prst="rect">
            <a:avLst/>
          </a:prstGeom>
        </p:spPr>
      </p:pic>
      <p:pic>
        <p:nvPicPr>
          <p:cNvPr id="14" name="Picture 13" descr="order16.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05355" y="1295867"/>
            <a:ext cx="3170581" cy="2698048"/>
          </a:xfrm>
          <a:prstGeom prst="rect">
            <a:avLst/>
          </a:prstGeom>
        </p:spPr>
      </p:pic>
      <p:pic>
        <p:nvPicPr>
          <p:cNvPr id="13" name="Picture 12" descr="order4.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8629" y="1295867"/>
            <a:ext cx="3170581" cy="2698048"/>
          </a:xfrm>
          <a:prstGeom prst="rect">
            <a:avLst/>
          </a:prstGeom>
        </p:spPr>
      </p:pic>
      <p:sp>
        <p:nvSpPr>
          <p:cNvPr id="10" name="TextBox 9"/>
          <p:cNvSpPr txBox="1"/>
          <p:nvPr/>
        </p:nvSpPr>
        <p:spPr>
          <a:xfrm>
            <a:off x="396991" y="1237889"/>
            <a:ext cx="1651605" cy="415376"/>
          </a:xfrm>
          <a:prstGeom prst="rect">
            <a:avLst/>
          </a:prstGeom>
          <a:noFill/>
        </p:spPr>
        <p:txBody>
          <a:bodyPr wrap="square" lIns="121874" tIns="60937" rIns="121874" bIns="60937" rtlCol="0">
            <a:spAutoFit/>
          </a:bodyPr>
          <a:lstStyle/>
          <a:p>
            <a:pPr defTabSz="609340" fontAlgn="auto">
              <a:spcBef>
                <a:spcPts val="0"/>
              </a:spcBef>
              <a:spcAft>
                <a:spcPts val="0"/>
              </a:spcAft>
            </a:pPr>
            <a:r>
              <a:rPr lang="en-US" sz="1899" b="1" dirty="0" err="1">
                <a:solidFill>
                  <a:srgbClr val="008000"/>
                </a:solidFill>
                <a:latin typeface="Calibri"/>
                <a:cs typeface="Calibri"/>
              </a:rPr>
              <a:t>c</a:t>
            </a:r>
            <a:r>
              <a:rPr lang="en-US" sz="1899" b="1" dirty="0" err="1">
                <a:solidFill>
                  <a:srgbClr val="008000"/>
                </a:solidFill>
                <a:latin typeface="Symbol" charset="2"/>
                <a:cs typeface="Symbol" charset="2"/>
              </a:rPr>
              <a:t>D</a:t>
            </a:r>
            <a:r>
              <a:rPr lang="en-US" sz="1899" b="1" dirty="0" err="1">
                <a:solidFill>
                  <a:srgbClr val="008000"/>
                </a:solidFill>
                <a:latin typeface="Calibri"/>
                <a:cs typeface="Calibri"/>
              </a:rPr>
              <a:t>t</a:t>
            </a:r>
            <a:r>
              <a:rPr lang="en-US" sz="1899" b="1" dirty="0">
                <a:solidFill>
                  <a:srgbClr val="008000"/>
                </a:solidFill>
                <a:latin typeface="Calibri"/>
                <a:cs typeface="Calibri"/>
              </a:rPr>
              <a:t>/</a:t>
            </a:r>
            <a:r>
              <a:rPr lang="en-US" sz="1899" b="1" dirty="0">
                <a:solidFill>
                  <a:srgbClr val="008000"/>
                </a:solidFill>
                <a:latin typeface="Symbol" charset="2"/>
                <a:cs typeface="Symbol" charset="2"/>
              </a:rPr>
              <a:t>D</a:t>
            </a:r>
            <a:r>
              <a:rPr lang="en-US" sz="1899" b="1" dirty="0">
                <a:solidFill>
                  <a:srgbClr val="008000"/>
                </a:solidFill>
                <a:latin typeface="Calibri"/>
                <a:cs typeface="Calibri"/>
              </a:rPr>
              <a:t>x</a:t>
            </a:r>
            <a:r>
              <a:rPr lang="en-US" sz="1899" b="1" dirty="0">
                <a:solidFill>
                  <a:srgbClr val="008000"/>
                </a:solidFill>
                <a:latin typeface="Franklin Gothic Book"/>
                <a:cs typeface="Calibri"/>
              </a:rPr>
              <a:t>~</a:t>
            </a:r>
            <a:r>
              <a:rPr lang="en-US" sz="1899" b="1" dirty="0">
                <a:solidFill>
                  <a:srgbClr val="008000"/>
                </a:solidFill>
                <a:latin typeface="Calibri"/>
                <a:cs typeface="Calibri"/>
              </a:rPr>
              <a:t>0.45</a:t>
            </a:r>
          </a:p>
        </p:txBody>
      </p:sp>
      <p:sp>
        <p:nvSpPr>
          <p:cNvPr id="18" name="TextBox 17"/>
          <p:cNvSpPr txBox="1"/>
          <p:nvPr/>
        </p:nvSpPr>
        <p:spPr>
          <a:xfrm>
            <a:off x="5257454" y="826769"/>
            <a:ext cx="1526899" cy="415376"/>
          </a:xfrm>
          <a:prstGeom prst="rect">
            <a:avLst/>
          </a:prstGeom>
          <a:noFill/>
        </p:spPr>
        <p:txBody>
          <a:bodyPr wrap="square" lIns="121874" tIns="60937" rIns="121874" bIns="60937" rtlCol="0">
            <a:spAutoFit/>
          </a:bodyPr>
          <a:lstStyle/>
          <a:p>
            <a:pPr algn="ctr" defTabSz="609340" fontAlgn="auto">
              <a:spcBef>
                <a:spcPts val="0"/>
              </a:spcBef>
              <a:spcAft>
                <a:spcPts val="0"/>
              </a:spcAft>
            </a:pPr>
            <a:r>
              <a:rPr lang="en-US" sz="1899" b="1" dirty="0">
                <a:solidFill>
                  <a:srgbClr val="800000"/>
                </a:solidFill>
                <a:latin typeface="Calibri"/>
                <a:cs typeface="Calibri"/>
              </a:rPr>
              <a:t>Higher order</a:t>
            </a:r>
          </a:p>
        </p:txBody>
      </p:sp>
      <p:sp>
        <p:nvSpPr>
          <p:cNvPr id="24" name="Oval 23"/>
          <p:cNvSpPr/>
          <p:nvPr/>
        </p:nvSpPr>
        <p:spPr bwMode="auto">
          <a:xfrm>
            <a:off x="3067305" y="2544613"/>
            <a:ext cx="91416" cy="91416"/>
          </a:xfrm>
          <a:prstGeom prst="ellipse">
            <a:avLst/>
          </a:prstGeom>
          <a:solidFill>
            <a:srgbClr val="FFFF95"/>
          </a:solidFill>
          <a:ln w="9525" cap="flat" cmpd="sng" algn="ctr">
            <a:solidFill>
              <a:srgbClr val="800000"/>
            </a:solidFill>
            <a:prstDash val="solid"/>
            <a:round/>
            <a:headEnd type="none" w="med" len="med"/>
            <a:tailEnd type="none" w="med" len="med"/>
          </a:ln>
          <a:effectLst/>
          <a:extLst/>
        </p:spPr>
        <p:txBody>
          <a:bodyPr vert="horz" wrap="square" lIns="91416" tIns="45708" rIns="91416" bIns="45708" numCol="1" rtlCol="0" anchor="t" anchorCtr="0" compatLnSpc="1">
            <a:prstTxWarp prst="textNoShape">
              <a:avLst/>
            </a:prstTxWarp>
          </a:bodyPr>
          <a:lstStyle/>
          <a:p>
            <a:pPr defTabSz="914126" eaLnBrk="0" hangingPunct="0"/>
            <a:endParaRPr lang="en-US" sz="400">
              <a:solidFill>
                <a:srgbClr val="000000"/>
              </a:solidFill>
              <a:ea typeface="ＭＳ Ｐゴシック" charset="0"/>
              <a:cs typeface="ＭＳ Ｐゴシック" charset="0"/>
            </a:endParaRPr>
          </a:p>
        </p:txBody>
      </p:sp>
      <p:grpSp>
        <p:nvGrpSpPr>
          <p:cNvPr id="28" name="Group 27"/>
          <p:cNvGrpSpPr/>
          <p:nvPr/>
        </p:nvGrpSpPr>
        <p:grpSpPr>
          <a:xfrm>
            <a:off x="2822889" y="2293036"/>
            <a:ext cx="587239" cy="585477"/>
            <a:chOff x="1263628" y="2452346"/>
            <a:chExt cx="587392" cy="585630"/>
          </a:xfrm>
          <a:solidFill>
            <a:srgbClr val="800000"/>
          </a:solidFill>
        </p:grpSpPr>
        <p:grpSp>
          <p:nvGrpSpPr>
            <p:cNvPr id="29" name="Group 28"/>
            <p:cNvGrpSpPr>
              <a:grpSpLocks noChangeAspect="1"/>
            </p:cNvGrpSpPr>
            <p:nvPr/>
          </p:nvGrpSpPr>
          <p:grpSpPr>
            <a:xfrm>
              <a:off x="1265322" y="2452346"/>
              <a:ext cx="585698" cy="585038"/>
              <a:chOff x="4345704" y="2964211"/>
              <a:chExt cx="450537" cy="450029"/>
            </a:xfrm>
            <a:grpFill/>
          </p:grpSpPr>
          <p:cxnSp>
            <p:nvCxnSpPr>
              <p:cNvPr id="35" name="Straight Arrow Connector 34"/>
              <p:cNvCxnSpPr/>
              <p:nvPr/>
            </p:nvCxnSpPr>
            <p:spPr bwMode="auto">
              <a:xfrm>
                <a:off x="4574307" y="3193208"/>
                <a:ext cx="221934" cy="0"/>
              </a:xfrm>
              <a:prstGeom prst="straightConnector1">
                <a:avLst/>
              </a:prstGeom>
              <a:grpFill/>
              <a:ln w="9525" cap="flat" cmpd="sng" algn="ctr">
                <a:solidFill>
                  <a:srgbClr val="FFFF95"/>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6" name="Straight Arrow Connector 35"/>
              <p:cNvCxnSpPr/>
              <p:nvPr/>
            </p:nvCxnSpPr>
            <p:spPr bwMode="auto">
              <a:xfrm rot="5400000">
                <a:off x="4460007" y="3303273"/>
                <a:ext cx="221934" cy="0"/>
              </a:xfrm>
              <a:prstGeom prst="straightConnector1">
                <a:avLst/>
              </a:prstGeom>
              <a:grpFill/>
              <a:ln w="9525" cap="flat" cmpd="sng" algn="ctr">
                <a:solidFill>
                  <a:srgbClr val="FFFF95"/>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7" name="Straight Arrow Connector 36"/>
              <p:cNvCxnSpPr/>
              <p:nvPr/>
            </p:nvCxnSpPr>
            <p:spPr bwMode="auto">
              <a:xfrm flipH="1">
                <a:off x="4345704" y="3193209"/>
                <a:ext cx="221934" cy="0"/>
              </a:xfrm>
              <a:prstGeom prst="straightConnector1">
                <a:avLst/>
              </a:prstGeom>
              <a:grpFill/>
              <a:ln w="9525" cap="flat" cmpd="sng" algn="ctr">
                <a:solidFill>
                  <a:srgbClr val="FFFF95"/>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8" name="Straight Arrow Connector 37"/>
              <p:cNvCxnSpPr/>
              <p:nvPr/>
            </p:nvCxnSpPr>
            <p:spPr bwMode="auto">
              <a:xfrm rot="16200000">
                <a:off x="4460108" y="3075178"/>
                <a:ext cx="221934" cy="0"/>
              </a:xfrm>
              <a:prstGeom prst="straightConnector1">
                <a:avLst/>
              </a:prstGeom>
              <a:grpFill/>
              <a:ln w="9525" cap="flat" cmpd="sng" algn="ctr">
                <a:solidFill>
                  <a:srgbClr val="FFFF95"/>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grpSp>
        <p:grpSp>
          <p:nvGrpSpPr>
            <p:cNvPr id="30" name="Group 29"/>
            <p:cNvGrpSpPr>
              <a:grpSpLocks noChangeAspect="1"/>
            </p:cNvGrpSpPr>
            <p:nvPr/>
          </p:nvGrpSpPr>
          <p:grpSpPr>
            <a:xfrm rot="18915126">
              <a:off x="1263628" y="2452938"/>
              <a:ext cx="585698" cy="585038"/>
              <a:chOff x="4345704" y="2964211"/>
              <a:chExt cx="450537" cy="450029"/>
            </a:xfrm>
            <a:grpFill/>
          </p:grpSpPr>
          <p:cxnSp>
            <p:nvCxnSpPr>
              <p:cNvPr id="31" name="Straight Arrow Connector 30"/>
              <p:cNvCxnSpPr/>
              <p:nvPr/>
            </p:nvCxnSpPr>
            <p:spPr bwMode="auto">
              <a:xfrm>
                <a:off x="4574307" y="3193208"/>
                <a:ext cx="221934" cy="0"/>
              </a:xfrm>
              <a:prstGeom prst="straightConnector1">
                <a:avLst/>
              </a:prstGeom>
              <a:grpFill/>
              <a:ln w="9525" cap="flat" cmpd="sng" algn="ctr">
                <a:solidFill>
                  <a:srgbClr val="FFFF95"/>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2" name="Straight Arrow Connector 31"/>
              <p:cNvCxnSpPr/>
              <p:nvPr/>
            </p:nvCxnSpPr>
            <p:spPr bwMode="auto">
              <a:xfrm rot="5400000">
                <a:off x="4460007" y="3303273"/>
                <a:ext cx="221934" cy="0"/>
              </a:xfrm>
              <a:prstGeom prst="straightConnector1">
                <a:avLst/>
              </a:prstGeom>
              <a:grpFill/>
              <a:ln w="9525" cap="flat" cmpd="sng" algn="ctr">
                <a:solidFill>
                  <a:srgbClr val="FFFF95"/>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3" name="Straight Arrow Connector 32"/>
              <p:cNvCxnSpPr/>
              <p:nvPr/>
            </p:nvCxnSpPr>
            <p:spPr bwMode="auto">
              <a:xfrm flipH="1">
                <a:off x="4345704" y="3193209"/>
                <a:ext cx="221934" cy="0"/>
              </a:xfrm>
              <a:prstGeom prst="straightConnector1">
                <a:avLst/>
              </a:prstGeom>
              <a:grpFill/>
              <a:ln w="9525" cap="flat" cmpd="sng" algn="ctr">
                <a:solidFill>
                  <a:srgbClr val="FFFF95"/>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cxnSp>
            <p:nvCxnSpPr>
              <p:cNvPr id="34" name="Straight Arrow Connector 33"/>
              <p:cNvCxnSpPr/>
              <p:nvPr/>
            </p:nvCxnSpPr>
            <p:spPr bwMode="auto">
              <a:xfrm rot="16200000">
                <a:off x="4460108" y="3075178"/>
                <a:ext cx="221934" cy="0"/>
              </a:xfrm>
              <a:prstGeom prst="straightConnector1">
                <a:avLst/>
              </a:prstGeom>
              <a:grpFill/>
              <a:ln w="9525" cap="flat" cmpd="sng" algn="ctr">
                <a:solidFill>
                  <a:srgbClr val="FFFF95"/>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grpSp>
      </p:grpSp>
      <p:sp>
        <p:nvSpPr>
          <p:cNvPr id="39" name="TextBox 38"/>
          <p:cNvSpPr txBox="1"/>
          <p:nvPr/>
        </p:nvSpPr>
        <p:spPr>
          <a:xfrm>
            <a:off x="1758461" y="1431445"/>
            <a:ext cx="2321882" cy="369332"/>
          </a:xfrm>
          <a:prstGeom prst="rect">
            <a:avLst/>
          </a:prstGeom>
          <a:noFill/>
        </p:spPr>
        <p:txBody>
          <a:bodyPr wrap="square" rtlCol="0">
            <a:spAutoFit/>
          </a:bodyPr>
          <a:lstStyle/>
          <a:p>
            <a:pPr algn="ctr"/>
            <a:r>
              <a:rPr lang="en-US" b="1" dirty="0" err="1">
                <a:solidFill>
                  <a:srgbClr val="FFFF95"/>
                </a:solidFill>
                <a:latin typeface="Calibri"/>
                <a:cs typeface="Calibri"/>
              </a:rPr>
              <a:t>Kronecker</a:t>
            </a:r>
            <a:r>
              <a:rPr lang="en-US" b="1" dirty="0">
                <a:solidFill>
                  <a:srgbClr val="FFFF95"/>
                </a:solidFill>
                <a:latin typeface="Calibri"/>
                <a:cs typeface="Calibri"/>
              </a:rPr>
              <a:t> </a:t>
            </a:r>
            <a:r>
              <a:rPr lang="en-US" b="1" dirty="0">
                <a:solidFill>
                  <a:srgbClr val="FFFF95"/>
                </a:solidFill>
                <a:latin typeface="Symbol" charset="2"/>
                <a:cs typeface="Symbol" charset="2"/>
              </a:rPr>
              <a:t>d</a:t>
            </a:r>
            <a:r>
              <a:rPr lang="en-US" b="1" dirty="0">
                <a:solidFill>
                  <a:srgbClr val="FFFF95"/>
                </a:solidFill>
                <a:latin typeface="Calibri"/>
                <a:cs typeface="Calibri"/>
              </a:rPr>
              <a:t> pulse</a:t>
            </a:r>
          </a:p>
        </p:txBody>
      </p:sp>
      <p:cxnSp>
        <p:nvCxnSpPr>
          <p:cNvPr id="40" name="Straight Connector 39"/>
          <p:cNvCxnSpPr/>
          <p:nvPr/>
        </p:nvCxnSpPr>
        <p:spPr>
          <a:xfrm>
            <a:off x="2909880" y="1769912"/>
            <a:ext cx="199959" cy="815966"/>
          </a:xfrm>
          <a:prstGeom prst="line">
            <a:avLst/>
          </a:prstGeom>
          <a:ln w="9525" cmpd="sng">
            <a:solidFill>
              <a:srgbClr val="FFFF95"/>
            </a:solidFill>
          </a:ln>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1804558" y="943583"/>
            <a:ext cx="10019580" cy="415376"/>
            <a:chOff x="1685183" y="798762"/>
            <a:chExt cx="10022190" cy="415484"/>
          </a:xfrm>
        </p:grpSpPr>
        <p:sp>
          <p:nvSpPr>
            <p:cNvPr id="44" name="TextBox 43"/>
            <p:cNvSpPr txBox="1"/>
            <p:nvPr/>
          </p:nvSpPr>
          <p:spPr>
            <a:xfrm>
              <a:off x="1685183" y="798762"/>
              <a:ext cx="1992934" cy="415484"/>
            </a:xfrm>
            <a:prstGeom prst="rect">
              <a:avLst/>
            </a:prstGeom>
            <a:noFill/>
          </p:spPr>
          <p:txBody>
            <a:bodyPr wrap="square" lIns="121874" tIns="60937" rIns="121874" bIns="60937" rtlCol="0">
              <a:spAutoFit/>
            </a:bodyPr>
            <a:lstStyle/>
            <a:p>
              <a:pPr algn="ctr" defTabSz="609340" fontAlgn="auto">
                <a:spcBef>
                  <a:spcPts val="0"/>
                </a:spcBef>
                <a:spcAft>
                  <a:spcPts val="0"/>
                </a:spcAft>
              </a:pPr>
              <a:r>
                <a:rPr lang="en-US" sz="1899" dirty="0">
                  <a:latin typeface="Calibri"/>
                  <a:cs typeface="Calibri"/>
                </a:rPr>
                <a:t>Finite-difference</a:t>
              </a:r>
            </a:p>
          </p:txBody>
        </p:sp>
        <p:sp>
          <p:nvSpPr>
            <p:cNvPr id="45" name="TextBox 44"/>
            <p:cNvSpPr txBox="1"/>
            <p:nvPr/>
          </p:nvSpPr>
          <p:spPr>
            <a:xfrm>
              <a:off x="8290739" y="798764"/>
              <a:ext cx="3416634" cy="415432"/>
            </a:xfrm>
            <a:prstGeom prst="rect">
              <a:avLst/>
            </a:prstGeom>
            <a:noFill/>
          </p:spPr>
          <p:txBody>
            <a:bodyPr wrap="square" lIns="121874" tIns="60937" rIns="121874" bIns="60937" rtlCol="0">
              <a:spAutoFit/>
            </a:bodyPr>
            <a:lstStyle/>
            <a:p>
              <a:pPr algn="r" defTabSz="609340" fontAlgn="auto">
                <a:spcBef>
                  <a:spcPts val="0"/>
                </a:spcBef>
                <a:spcAft>
                  <a:spcPts val="0"/>
                </a:spcAft>
              </a:pPr>
              <a:r>
                <a:rPr lang="en-US" sz="1899" dirty="0">
                  <a:latin typeface="Calibri"/>
                  <a:cs typeface="Calibri"/>
                </a:rPr>
                <a:t>N</a:t>
              </a:r>
              <a:r>
                <a:rPr lang="en-US" sz="1899" dirty="0">
                  <a:latin typeface="Calibri"/>
                  <a:cs typeface="Calibri"/>
                  <a:sym typeface="Wingdings"/>
                </a:rPr>
                <a:t>→</a:t>
              </a:r>
              <a:r>
                <a:rPr lang="en-US" sz="1899" dirty="0">
                  <a:latin typeface="Franklin Gothic Book" charset="0"/>
                  <a:ea typeface="Franklin Gothic Book" charset="0"/>
                  <a:cs typeface="Franklin Gothic Book" charset="0"/>
                </a:rPr>
                <a:t>∞ </a:t>
              </a:r>
              <a:r>
                <a:rPr lang="en-US" sz="1899" dirty="0">
                  <a:latin typeface="Calibri"/>
                  <a:cs typeface="Calibri"/>
                </a:rPr>
                <a:t>= Pseudo-spectral (FFT)</a:t>
              </a:r>
            </a:p>
          </p:txBody>
        </p:sp>
        <p:cxnSp>
          <p:nvCxnSpPr>
            <p:cNvPr id="46" name="Straight Arrow Connector 45"/>
            <p:cNvCxnSpPr/>
            <p:nvPr/>
          </p:nvCxnSpPr>
          <p:spPr bwMode="auto">
            <a:xfrm flipV="1">
              <a:off x="3618681" y="1030422"/>
              <a:ext cx="5019503" cy="6353"/>
            </a:xfrm>
            <a:prstGeom prst="straightConnector1">
              <a:avLst/>
            </a:prstGeom>
            <a:solidFill>
              <a:schemeClr val="accent1"/>
            </a:solidFill>
            <a:ln w="9525" cap="flat" cmpd="sng" algn="ctr">
              <a:solidFill>
                <a:srgbClr val="800000"/>
              </a:solidFill>
              <a:prstDash val="solid"/>
              <a:round/>
              <a:headEnd type="none" w="med" len="med"/>
              <a:tailEnd type="arrow"/>
            </a:ln>
            <a:effectLst/>
          </p:spPr>
        </p:cxnSp>
      </p:grpSp>
      <p:grpSp>
        <p:nvGrpSpPr>
          <p:cNvPr id="3" name="Group 2"/>
          <p:cNvGrpSpPr/>
          <p:nvPr/>
        </p:nvGrpSpPr>
        <p:grpSpPr>
          <a:xfrm>
            <a:off x="-1" y="1683568"/>
            <a:ext cx="10952664" cy="5063924"/>
            <a:chOff x="-1" y="1683568"/>
            <a:chExt cx="10952664" cy="5063924"/>
          </a:xfrm>
        </p:grpSpPr>
        <p:pic>
          <p:nvPicPr>
            <p:cNvPr id="11" name="Picture 10" descr="order4_nt10.pd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34774" y="4049444"/>
              <a:ext cx="3170581" cy="2698048"/>
            </a:xfrm>
            <a:prstGeom prst="rect">
              <a:avLst/>
            </a:prstGeom>
          </p:spPr>
        </p:pic>
        <p:pic>
          <p:nvPicPr>
            <p:cNvPr id="16" name="Picture 15" descr="order16_nt10.pd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99210" y="4049444"/>
              <a:ext cx="3170581" cy="2698048"/>
            </a:xfrm>
            <a:prstGeom prst="rect">
              <a:avLst/>
            </a:prstGeom>
          </p:spPr>
        </p:pic>
        <p:pic>
          <p:nvPicPr>
            <p:cNvPr id="17" name="Picture 16" descr="order64_nt10.pd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82082" y="4049444"/>
              <a:ext cx="3170581" cy="2698048"/>
            </a:xfrm>
            <a:prstGeom prst="rect">
              <a:avLst/>
            </a:prstGeom>
          </p:spPr>
        </p:pic>
        <p:sp>
          <p:nvSpPr>
            <p:cNvPr id="19" name="TextBox 18"/>
            <p:cNvSpPr txBox="1"/>
            <p:nvPr/>
          </p:nvSpPr>
          <p:spPr>
            <a:xfrm>
              <a:off x="396989" y="3969530"/>
              <a:ext cx="1783275" cy="415376"/>
            </a:xfrm>
            <a:prstGeom prst="rect">
              <a:avLst/>
            </a:prstGeom>
            <a:noFill/>
          </p:spPr>
          <p:txBody>
            <a:bodyPr wrap="square" lIns="121874" tIns="60937" rIns="121874" bIns="60937" rtlCol="0">
              <a:spAutoFit/>
            </a:bodyPr>
            <a:lstStyle/>
            <a:p>
              <a:pPr defTabSz="609340" fontAlgn="auto">
                <a:spcBef>
                  <a:spcPts val="0"/>
                </a:spcBef>
                <a:spcAft>
                  <a:spcPts val="0"/>
                </a:spcAft>
              </a:pPr>
              <a:r>
                <a:rPr lang="en-US" sz="1899" b="1" dirty="0" err="1">
                  <a:solidFill>
                    <a:srgbClr val="008000"/>
                  </a:solidFill>
                  <a:latin typeface="Calibri"/>
                  <a:cs typeface="Calibri"/>
                </a:rPr>
                <a:t>c</a:t>
              </a:r>
              <a:r>
                <a:rPr lang="en-US" sz="1899" b="1" dirty="0" err="1">
                  <a:solidFill>
                    <a:srgbClr val="008000"/>
                  </a:solidFill>
                  <a:latin typeface="Symbol" charset="2"/>
                  <a:cs typeface="Symbol" charset="2"/>
                </a:rPr>
                <a:t>D</a:t>
              </a:r>
              <a:r>
                <a:rPr lang="en-US" sz="1899" b="1" dirty="0" err="1">
                  <a:solidFill>
                    <a:srgbClr val="008000"/>
                  </a:solidFill>
                  <a:latin typeface="Calibri"/>
                  <a:cs typeface="Calibri"/>
                </a:rPr>
                <a:t>t</a:t>
              </a:r>
              <a:r>
                <a:rPr lang="en-US" sz="1899" b="1" dirty="0">
                  <a:solidFill>
                    <a:srgbClr val="008000"/>
                  </a:solidFill>
                  <a:latin typeface="Calibri"/>
                  <a:cs typeface="Calibri"/>
                </a:rPr>
                <a:t>/</a:t>
              </a:r>
              <a:r>
                <a:rPr lang="en-US" sz="1899" b="1" dirty="0">
                  <a:solidFill>
                    <a:srgbClr val="008000"/>
                  </a:solidFill>
                  <a:latin typeface="Symbol" charset="2"/>
                  <a:cs typeface="Symbol" charset="2"/>
                </a:rPr>
                <a:t>D</a:t>
              </a:r>
              <a:r>
                <a:rPr lang="en-US" sz="1899" b="1" dirty="0">
                  <a:solidFill>
                    <a:srgbClr val="008000"/>
                  </a:solidFill>
                  <a:latin typeface="Calibri"/>
                  <a:cs typeface="Calibri"/>
                </a:rPr>
                <a:t>x</a:t>
              </a:r>
              <a:r>
                <a:rPr lang="en-US" sz="1899" b="1" dirty="0">
                  <a:solidFill>
                    <a:srgbClr val="008000"/>
                  </a:solidFill>
                  <a:latin typeface="Franklin Gothic Book"/>
                  <a:cs typeface="Calibri"/>
                </a:rPr>
                <a:t>~</a:t>
              </a:r>
              <a:r>
                <a:rPr lang="en-US" sz="1899" b="1" dirty="0">
                  <a:solidFill>
                    <a:srgbClr val="008000"/>
                  </a:solidFill>
                  <a:latin typeface="Calibri"/>
                  <a:cs typeface="Calibri"/>
                </a:rPr>
                <a:t>0.045</a:t>
              </a:r>
            </a:p>
          </p:txBody>
        </p:sp>
        <p:cxnSp>
          <p:nvCxnSpPr>
            <p:cNvPr id="20" name="Straight Arrow Connector 19"/>
            <p:cNvCxnSpPr/>
            <p:nvPr/>
          </p:nvCxnSpPr>
          <p:spPr bwMode="auto">
            <a:xfrm>
              <a:off x="1016045" y="1683568"/>
              <a:ext cx="0" cy="2331902"/>
            </a:xfrm>
            <a:prstGeom prst="straightConnector1">
              <a:avLst/>
            </a:prstGeom>
            <a:solidFill>
              <a:schemeClr val="accent1"/>
            </a:solidFill>
            <a:ln w="9525" cap="flat" cmpd="sng" algn="ctr">
              <a:solidFill>
                <a:srgbClr val="008000"/>
              </a:solidFill>
              <a:prstDash val="solid"/>
              <a:round/>
              <a:headEnd type="none" w="med" len="med"/>
              <a:tailEnd type="arrow"/>
            </a:ln>
            <a:effectLst/>
          </p:spPr>
        </p:cxnSp>
        <p:sp>
          <p:nvSpPr>
            <p:cNvPr id="42" name="TextBox 41"/>
            <p:cNvSpPr txBox="1"/>
            <p:nvPr/>
          </p:nvSpPr>
          <p:spPr>
            <a:xfrm>
              <a:off x="-1" y="2348532"/>
              <a:ext cx="1030084" cy="1000000"/>
            </a:xfrm>
            <a:prstGeom prst="rect">
              <a:avLst/>
            </a:prstGeom>
            <a:noFill/>
          </p:spPr>
          <p:txBody>
            <a:bodyPr wrap="square" lIns="121874" tIns="60937" rIns="121874" bIns="60937" rtlCol="0">
              <a:spAutoFit/>
            </a:bodyPr>
            <a:lstStyle/>
            <a:p>
              <a:pPr algn="r" defTabSz="609340" fontAlgn="auto">
                <a:spcBef>
                  <a:spcPts val="0"/>
                </a:spcBef>
                <a:spcAft>
                  <a:spcPts val="0"/>
                </a:spcAft>
              </a:pPr>
              <a:r>
                <a:rPr lang="en-US" sz="1899" b="1" dirty="0">
                  <a:solidFill>
                    <a:srgbClr val="008000"/>
                  </a:solidFill>
                  <a:latin typeface="Calibri"/>
                  <a:cs typeface="Calibri"/>
                </a:rPr>
                <a:t>Smaller time steps</a:t>
              </a:r>
            </a:p>
          </p:txBody>
        </p:sp>
        <p:sp>
          <p:nvSpPr>
            <p:cNvPr id="47" name="TextBox 46"/>
            <p:cNvSpPr txBox="1"/>
            <p:nvPr/>
          </p:nvSpPr>
          <p:spPr>
            <a:xfrm>
              <a:off x="8483596" y="4689502"/>
              <a:ext cx="1992415" cy="1292310"/>
            </a:xfrm>
            <a:prstGeom prst="rect">
              <a:avLst/>
            </a:prstGeom>
            <a:noFill/>
          </p:spPr>
          <p:txBody>
            <a:bodyPr wrap="square" lIns="121874" tIns="60937" rIns="121874" bIns="60937" rtlCol="0">
              <a:spAutoFit/>
            </a:bodyPr>
            <a:lstStyle/>
            <a:p>
              <a:pPr algn="ctr" defTabSz="609340" fontAlgn="auto">
                <a:spcBef>
                  <a:spcPts val="0"/>
                </a:spcBef>
                <a:spcAft>
                  <a:spcPts val="0"/>
                </a:spcAft>
              </a:pPr>
              <a:r>
                <a:rPr lang="en-US" sz="1899" dirty="0">
                  <a:solidFill>
                    <a:schemeClr val="bg1"/>
                  </a:solidFill>
                  <a:latin typeface="Calibri"/>
                  <a:cs typeface="Calibri"/>
                </a:rPr>
                <a:t>Accurate but Expensive </a:t>
              </a:r>
            </a:p>
            <a:p>
              <a:pPr algn="ctr" defTabSz="609340" fontAlgn="auto">
                <a:spcBef>
                  <a:spcPts val="0"/>
                </a:spcBef>
                <a:spcAft>
                  <a:spcPts val="0"/>
                </a:spcAft>
              </a:pPr>
              <a:r>
                <a:rPr lang="en-US" sz="1899" dirty="0">
                  <a:solidFill>
                    <a:schemeClr val="bg1"/>
                  </a:solidFill>
                  <a:latin typeface="Calibri"/>
                  <a:cs typeface="Calibri"/>
                </a:rPr>
                <a:t>(with leapfrog integrator)</a:t>
              </a:r>
            </a:p>
          </p:txBody>
        </p:sp>
      </p:grpSp>
      <p:sp>
        <p:nvSpPr>
          <p:cNvPr id="41" name="Slide Number Placeholder 17">
            <a:extLst>
              <a:ext uri="{FF2B5EF4-FFF2-40B4-BE49-F238E27FC236}">
                <a16:creationId xmlns:a16="http://schemas.microsoft.com/office/drawing/2014/main" id="{0F5B9CDB-A0D3-9243-98E3-196A4EF728D2}"/>
              </a:ext>
            </a:extLst>
          </p:cNvPr>
          <p:cNvSpPr txBox="1">
            <a:spLocks noChangeArrowheads="1"/>
          </p:cNvSpPr>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defPPr>
              <a:defRPr lang="en-US"/>
            </a:defPPr>
            <a:lvl1pPr algn="l" rtl="0" fontAlgn="base">
              <a:spcBef>
                <a:spcPct val="0"/>
              </a:spcBef>
              <a:spcAft>
                <a:spcPct val="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929A8685-9CBD-5D48-90F4-6955DC9A7A72}" type="slidenum">
              <a:rPr lang="en-US" altLang="x-none" smtClean="0">
                <a:solidFill>
                  <a:schemeClr val="tx1"/>
                </a:solidFill>
              </a:rPr>
              <a:pPr/>
              <a:t>44</a:t>
            </a:fld>
            <a:endParaRPr lang="en-US" altLang="x-none" dirty="0">
              <a:solidFill>
                <a:schemeClr val="tx1"/>
              </a:solidFill>
            </a:endParaRPr>
          </a:p>
        </p:txBody>
      </p:sp>
    </p:spTree>
    <p:extLst>
      <p:ext uri="{BB962C8B-B14F-4D97-AF65-F5344CB8AC3E}">
        <p14:creationId xmlns:p14="http://schemas.microsoft.com/office/powerpoint/2010/main" val="407454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 y="6019551"/>
            <a:ext cx="12188825" cy="837572"/>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121874" tIns="60937" rIns="121874" bIns="60937" rtlCol="0" anchor="ctr"/>
          <a:lstStyle/>
          <a:p>
            <a:pPr algn="ctr" defTabSz="609340" fontAlgn="auto">
              <a:spcBef>
                <a:spcPts val="0"/>
              </a:spcBef>
              <a:spcAft>
                <a:spcPts val="0"/>
              </a:spcAft>
            </a:pPr>
            <a:endParaRPr lang="en-US">
              <a:solidFill>
                <a:prstClr val="white"/>
              </a:solidFill>
              <a:latin typeface="Franklin Gothic Book"/>
            </a:endParaRPr>
          </a:p>
        </p:txBody>
      </p:sp>
      <p:sp>
        <p:nvSpPr>
          <p:cNvPr id="2" name="Title 1"/>
          <p:cNvSpPr>
            <a:spLocks noGrp="1"/>
          </p:cNvSpPr>
          <p:nvPr>
            <p:ph type="title"/>
          </p:nvPr>
        </p:nvSpPr>
        <p:spPr>
          <a:xfrm>
            <a:off x="66844" y="70336"/>
            <a:ext cx="12188825" cy="692789"/>
          </a:xfrm>
        </p:spPr>
        <p:txBody>
          <a:bodyPr>
            <a:noAutofit/>
          </a:bodyPr>
          <a:lstStyle/>
          <a:p>
            <a:r>
              <a:rPr lang="en-US" sz="3199" b="0" dirty="0">
                <a:solidFill>
                  <a:schemeClr val="bg1"/>
                </a:solidFill>
              </a:rPr>
              <a:t>Analytical integration in Fourier space offers infinite order</a:t>
            </a:r>
          </a:p>
        </p:txBody>
      </p:sp>
      <p:sp>
        <p:nvSpPr>
          <p:cNvPr id="11" name="TextBox 10"/>
          <p:cNvSpPr txBox="1"/>
          <p:nvPr/>
        </p:nvSpPr>
        <p:spPr>
          <a:xfrm>
            <a:off x="733603" y="918864"/>
            <a:ext cx="10855309" cy="615379"/>
          </a:xfrm>
          <a:prstGeom prst="rect">
            <a:avLst/>
          </a:prstGeom>
          <a:noFill/>
        </p:spPr>
        <p:txBody>
          <a:bodyPr wrap="square" lIns="121874" tIns="60937" rIns="121874" bIns="60937" rtlCol="0">
            <a:spAutoFit/>
          </a:bodyPr>
          <a:lstStyle/>
          <a:p>
            <a:pPr algn="ctr" defTabSz="609340" fontAlgn="auto">
              <a:spcBef>
                <a:spcPts val="0"/>
              </a:spcBef>
              <a:spcAft>
                <a:spcPts val="0"/>
              </a:spcAft>
            </a:pPr>
            <a:r>
              <a:rPr lang="en-US" sz="3199" b="1" dirty="0">
                <a:solidFill>
                  <a:srgbClr val="10253F"/>
                </a:solidFill>
                <a:latin typeface="Calibri"/>
                <a:cs typeface="Calibri"/>
              </a:rPr>
              <a:t>Pseudo-Spectral Analytical Time-Domain</a:t>
            </a:r>
            <a:r>
              <a:rPr lang="en-US" sz="3199" b="1" baseline="30000" dirty="0">
                <a:solidFill>
                  <a:srgbClr val="10253F"/>
                </a:solidFill>
                <a:latin typeface="Calibri"/>
                <a:cs typeface="Calibri"/>
              </a:rPr>
              <a:t>1</a:t>
            </a:r>
            <a:r>
              <a:rPr lang="en-US" sz="3199" b="1" dirty="0">
                <a:solidFill>
                  <a:srgbClr val="10253F"/>
                </a:solidFill>
                <a:latin typeface="Calibri"/>
                <a:cs typeface="Calibri"/>
              </a:rPr>
              <a:t> (PSATD)</a:t>
            </a:r>
          </a:p>
        </p:txBody>
      </p:sp>
      <p:sp>
        <p:nvSpPr>
          <p:cNvPr id="20" name="TextBox 1"/>
          <p:cNvSpPr txBox="1">
            <a:spLocks noChangeArrowheads="1"/>
          </p:cNvSpPr>
          <p:nvPr/>
        </p:nvSpPr>
        <p:spPr bwMode="auto">
          <a:xfrm>
            <a:off x="111793" y="6318523"/>
            <a:ext cx="11759253" cy="446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874" tIns="60937" rIns="121874" bIns="60937">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09340" fontAlgn="auto">
              <a:spcBef>
                <a:spcPts val="0"/>
              </a:spcBef>
              <a:spcAft>
                <a:spcPts val="0"/>
              </a:spcAft>
            </a:pPr>
            <a:r>
              <a:rPr lang="en-US" sz="2099" baseline="30000" dirty="0">
                <a:solidFill>
                  <a:prstClr val="black"/>
                </a:solidFill>
                <a:latin typeface="Calibri"/>
                <a:cs typeface="Calibri"/>
              </a:rPr>
              <a:t>1</a:t>
            </a:r>
            <a:r>
              <a:rPr lang="en-US" sz="2099" dirty="0">
                <a:solidFill>
                  <a:prstClr val="black"/>
                </a:solidFill>
                <a:latin typeface="Calibri"/>
                <a:cs typeface="Calibri"/>
              </a:rPr>
              <a:t>I. </a:t>
            </a:r>
            <a:r>
              <a:rPr lang="en-US" sz="2099" dirty="0" err="1">
                <a:solidFill>
                  <a:prstClr val="black"/>
                </a:solidFill>
                <a:latin typeface="Calibri"/>
                <a:cs typeface="Calibri"/>
              </a:rPr>
              <a:t>Haber,R</a:t>
            </a:r>
            <a:r>
              <a:rPr lang="en-US" sz="2099" dirty="0">
                <a:solidFill>
                  <a:prstClr val="black"/>
                </a:solidFill>
                <a:latin typeface="Calibri"/>
                <a:cs typeface="Calibri"/>
              </a:rPr>
              <a:t>. </a:t>
            </a:r>
            <a:r>
              <a:rPr lang="en-US" sz="2099" dirty="0" err="1">
                <a:solidFill>
                  <a:prstClr val="black"/>
                </a:solidFill>
                <a:latin typeface="Calibri"/>
                <a:cs typeface="Calibri"/>
              </a:rPr>
              <a:t>Lee,H</a:t>
            </a:r>
            <a:r>
              <a:rPr lang="en-US" sz="2099" dirty="0">
                <a:solidFill>
                  <a:prstClr val="black"/>
                </a:solidFill>
                <a:latin typeface="Calibri"/>
                <a:cs typeface="Calibri"/>
              </a:rPr>
              <a:t>. Klein &amp; J. </a:t>
            </a:r>
            <a:r>
              <a:rPr lang="en-US" sz="2099" dirty="0" err="1">
                <a:solidFill>
                  <a:prstClr val="black"/>
                </a:solidFill>
                <a:latin typeface="Calibri"/>
                <a:cs typeface="Calibri"/>
              </a:rPr>
              <a:t>Boris,</a:t>
            </a:r>
            <a:r>
              <a:rPr lang="en-US" sz="2099" i="1" dirty="0" err="1">
                <a:solidFill>
                  <a:prstClr val="black"/>
                </a:solidFill>
                <a:latin typeface="Calibri"/>
                <a:cs typeface="Calibri"/>
              </a:rPr>
              <a:t>Proc</a:t>
            </a:r>
            <a:r>
              <a:rPr lang="en-US" sz="2099" i="1" dirty="0">
                <a:solidFill>
                  <a:prstClr val="black"/>
                </a:solidFill>
                <a:latin typeface="Calibri"/>
                <a:cs typeface="Calibri"/>
              </a:rPr>
              <a:t>. Sixth Conf. on Num. Sim. Plasma, </a:t>
            </a:r>
            <a:r>
              <a:rPr lang="en-US" sz="2099" dirty="0">
                <a:solidFill>
                  <a:prstClr val="black"/>
                </a:solidFill>
                <a:latin typeface="Calibri"/>
                <a:cs typeface="Calibri"/>
              </a:rPr>
              <a:t>Berkeley, CA, 46-48 (1973)</a:t>
            </a:r>
          </a:p>
        </p:txBody>
      </p:sp>
      <p:grpSp>
        <p:nvGrpSpPr>
          <p:cNvPr id="4" name="Group 3"/>
          <p:cNvGrpSpPr/>
          <p:nvPr/>
        </p:nvGrpSpPr>
        <p:grpSpPr>
          <a:xfrm>
            <a:off x="4399843" y="3204094"/>
            <a:ext cx="3215297" cy="2821449"/>
            <a:chOff x="2803001" y="3300872"/>
            <a:chExt cx="3016250" cy="2822184"/>
          </a:xfrm>
        </p:grpSpPr>
        <p:pic>
          <p:nvPicPr>
            <p:cNvPr id="43" name="Picture 42" descr="PSATD.pdf"/>
            <p:cNvPicPr>
              <a:picLocks noChangeAspect="1"/>
            </p:cNvPicPr>
            <p:nvPr/>
          </p:nvPicPr>
          <p:blipFill rotWithShape="1">
            <a:blip r:embed="rId3" cstate="email">
              <a:extLst>
                <a:ext uri="{28A0092B-C50C-407E-A947-70E740481C1C}">
                  <a14:useLocalDpi xmlns:a14="http://schemas.microsoft.com/office/drawing/2010/main"/>
                </a:ext>
              </a:extLst>
            </a:blip>
            <a:srcRect t="5923"/>
            <a:stretch/>
          </p:blipFill>
          <p:spPr>
            <a:xfrm>
              <a:off x="2803001" y="3578196"/>
              <a:ext cx="3016250" cy="2544860"/>
            </a:xfrm>
            <a:prstGeom prst="rect">
              <a:avLst/>
            </a:prstGeom>
          </p:spPr>
        </p:pic>
        <p:sp>
          <p:nvSpPr>
            <p:cNvPr id="45" name="TextBox 44"/>
            <p:cNvSpPr txBox="1"/>
            <p:nvPr/>
          </p:nvSpPr>
          <p:spPr>
            <a:xfrm>
              <a:off x="3571999" y="3300872"/>
              <a:ext cx="1984394" cy="384721"/>
            </a:xfrm>
            <a:prstGeom prst="rect">
              <a:avLst/>
            </a:prstGeom>
            <a:noFill/>
          </p:spPr>
          <p:txBody>
            <a:bodyPr wrap="square" rtlCol="0">
              <a:spAutoFit/>
            </a:bodyPr>
            <a:lstStyle/>
            <a:p>
              <a:pPr defTabSz="609340" fontAlgn="auto">
                <a:spcBef>
                  <a:spcPts val="0"/>
                </a:spcBef>
                <a:spcAft>
                  <a:spcPts val="0"/>
                </a:spcAft>
              </a:pPr>
              <a:r>
                <a:rPr lang="en-US" sz="1899" dirty="0">
                  <a:solidFill>
                    <a:srgbClr val="1F497D">
                      <a:lumMod val="50000"/>
                    </a:srgbClr>
                  </a:solidFill>
                  <a:latin typeface="Calibri"/>
                  <a:cs typeface="Calibri"/>
                </a:rPr>
                <a:t>PSATD </a:t>
              </a:r>
              <a:r>
                <a:rPr lang="en-US" sz="1899" dirty="0" err="1">
                  <a:solidFill>
                    <a:srgbClr val="1F497D">
                      <a:lumMod val="50000"/>
                    </a:srgbClr>
                  </a:solidFill>
                  <a:latin typeface="Calibri"/>
                  <a:cs typeface="Calibri"/>
                </a:rPr>
                <a:t>c</a:t>
              </a:r>
              <a:r>
                <a:rPr lang="en-US" sz="1899" dirty="0" err="1">
                  <a:solidFill>
                    <a:srgbClr val="1F497D">
                      <a:lumMod val="50000"/>
                    </a:srgbClr>
                  </a:solidFill>
                  <a:latin typeface="Symbol" charset="2"/>
                  <a:cs typeface="Symbol" charset="2"/>
                </a:rPr>
                <a:t>D</a:t>
              </a:r>
              <a:r>
                <a:rPr lang="en-US" sz="1899" dirty="0" err="1">
                  <a:solidFill>
                    <a:srgbClr val="1F497D">
                      <a:lumMod val="50000"/>
                    </a:srgbClr>
                  </a:solidFill>
                  <a:latin typeface="Calibri"/>
                  <a:cs typeface="Calibri"/>
                </a:rPr>
                <a:t>t</a:t>
              </a:r>
              <a:r>
                <a:rPr lang="en-US" sz="1899" dirty="0">
                  <a:solidFill>
                    <a:srgbClr val="1F497D">
                      <a:lumMod val="50000"/>
                    </a:srgbClr>
                  </a:solidFill>
                  <a:latin typeface="Calibri"/>
                  <a:cs typeface="Calibri"/>
                </a:rPr>
                <a:t>/</a:t>
              </a:r>
              <a:r>
                <a:rPr lang="en-US" sz="1899" dirty="0" err="1">
                  <a:solidFill>
                    <a:srgbClr val="1F497D">
                      <a:lumMod val="50000"/>
                    </a:srgbClr>
                  </a:solidFill>
                  <a:latin typeface="Symbol" charset="2"/>
                  <a:cs typeface="Symbol" charset="2"/>
                </a:rPr>
                <a:t>D</a:t>
              </a:r>
              <a:r>
                <a:rPr lang="en-US" sz="1899" dirty="0" err="1">
                  <a:solidFill>
                    <a:srgbClr val="1F497D">
                      <a:lumMod val="50000"/>
                    </a:srgbClr>
                  </a:solidFill>
                  <a:latin typeface="Calibri"/>
                  <a:cs typeface="Calibri"/>
                </a:rPr>
                <a:t>x</a:t>
              </a:r>
              <a:r>
                <a:rPr lang="en-US" sz="1899" dirty="0">
                  <a:solidFill>
                    <a:srgbClr val="1F497D">
                      <a:lumMod val="50000"/>
                    </a:srgbClr>
                  </a:solidFill>
                  <a:latin typeface="Calibri"/>
                  <a:cs typeface="Calibri"/>
                </a:rPr>
                <a:t>=50</a:t>
              </a:r>
            </a:p>
          </p:txBody>
        </p:sp>
        <p:sp>
          <p:nvSpPr>
            <p:cNvPr id="46" name="TextBox 45"/>
            <p:cNvSpPr txBox="1"/>
            <p:nvPr/>
          </p:nvSpPr>
          <p:spPr>
            <a:xfrm>
              <a:off x="3286843" y="4109832"/>
              <a:ext cx="2322487" cy="369332"/>
            </a:xfrm>
            <a:prstGeom prst="rect">
              <a:avLst/>
            </a:prstGeom>
            <a:noFill/>
          </p:spPr>
          <p:txBody>
            <a:bodyPr wrap="square" rtlCol="0">
              <a:spAutoFit/>
            </a:bodyPr>
            <a:lstStyle/>
            <a:p>
              <a:pPr algn="ctr" defTabSz="609340" fontAlgn="auto">
                <a:spcBef>
                  <a:spcPts val="0"/>
                </a:spcBef>
                <a:spcAft>
                  <a:spcPts val="0"/>
                </a:spcAft>
              </a:pPr>
              <a:r>
                <a:rPr lang="en-US" b="1" dirty="0">
                  <a:solidFill>
                    <a:srgbClr val="FFFF95"/>
                  </a:solidFill>
                  <a:latin typeface="Calibri"/>
                  <a:cs typeface="Calibri"/>
                </a:rPr>
                <a:t>1 time step</a:t>
              </a:r>
            </a:p>
          </p:txBody>
        </p:sp>
      </p:grpSp>
      <p:grpSp>
        <p:nvGrpSpPr>
          <p:cNvPr id="5" name="Group 4"/>
          <p:cNvGrpSpPr/>
          <p:nvPr/>
        </p:nvGrpSpPr>
        <p:grpSpPr>
          <a:xfrm>
            <a:off x="1619220" y="1657166"/>
            <a:ext cx="9499574" cy="1427365"/>
            <a:chOff x="996702" y="1794923"/>
            <a:chExt cx="7126536" cy="1427737"/>
          </a:xfrm>
        </p:grpSpPr>
        <p:grpSp>
          <p:nvGrpSpPr>
            <p:cNvPr id="29" name="Group 28"/>
            <p:cNvGrpSpPr/>
            <p:nvPr/>
          </p:nvGrpSpPr>
          <p:grpSpPr>
            <a:xfrm>
              <a:off x="1008063" y="1823597"/>
              <a:ext cx="7115175" cy="661720"/>
              <a:chOff x="830445" y="2898142"/>
              <a:chExt cx="7115175" cy="661720"/>
            </a:xfrm>
          </p:grpSpPr>
          <p:graphicFrame>
            <p:nvGraphicFramePr>
              <p:cNvPr id="13" name="Object 12"/>
              <p:cNvGraphicFramePr>
                <a:graphicFrameLocks noChangeAspect="1"/>
              </p:cNvGraphicFramePr>
              <p:nvPr>
                <p:extLst/>
              </p:nvPr>
            </p:nvGraphicFramePr>
            <p:xfrm>
              <a:off x="830445" y="2952558"/>
              <a:ext cx="7115175" cy="603250"/>
            </p:xfrm>
            <a:graphic>
              <a:graphicData uri="http://schemas.openxmlformats.org/presentationml/2006/ole">
                <mc:AlternateContent xmlns:mc="http://schemas.openxmlformats.org/markup-compatibility/2006">
                  <mc:Choice xmlns:v="urn:schemas-microsoft-com:vml" Requires="v">
                    <p:oleObj spid="_x0000_s3161" name="Equation" r:id="rId4" imgW="3746500" imgH="317500" progId="Equation.3">
                      <p:embed/>
                    </p:oleObj>
                  </mc:Choice>
                  <mc:Fallback>
                    <p:oleObj name="Equation" r:id="rId4" imgW="3746500" imgH="317500" progId="Equation.3">
                      <p:embed/>
                      <p:pic>
                        <p:nvPicPr>
                          <p:cNvPr id="13" name="Object 12"/>
                          <p:cNvPicPr/>
                          <p:nvPr/>
                        </p:nvPicPr>
                        <p:blipFill>
                          <a:blip r:embed="rId5"/>
                          <a:stretch>
                            <a:fillRect/>
                          </a:stretch>
                        </p:blipFill>
                        <p:spPr>
                          <a:xfrm>
                            <a:off x="830445" y="2952558"/>
                            <a:ext cx="7115175" cy="603250"/>
                          </a:xfrm>
                          <a:prstGeom prst="rect">
                            <a:avLst/>
                          </a:prstGeom>
                        </p:spPr>
                      </p:pic>
                    </p:oleObj>
                  </mc:Fallback>
                </mc:AlternateContent>
              </a:graphicData>
            </a:graphic>
          </p:graphicFrame>
          <p:grpSp>
            <p:nvGrpSpPr>
              <p:cNvPr id="14" name="Group 13"/>
              <p:cNvGrpSpPr/>
              <p:nvPr/>
            </p:nvGrpSpPr>
            <p:grpSpPr>
              <a:xfrm>
                <a:off x="3047830" y="2898142"/>
                <a:ext cx="1968334" cy="661720"/>
                <a:chOff x="1371940" y="2718643"/>
                <a:chExt cx="1968334" cy="661720"/>
              </a:xfrm>
            </p:grpSpPr>
            <p:sp>
              <p:nvSpPr>
                <p:cNvPr id="18" name="TextBox 17"/>
                <p:cNvSpPr txBox="1"/>
                <p:nvPr/>
              </p:nvSpPr>
              <p:spPr>
                <a:xfrm>
                  <a:off x="1371940" y="2718643"/>
                  <a:ext cx="1219471" cy="661720"/>
                </a:xfrm>
                <a:prstGeom prst="rect">
                  <a:avLst/>
                </a:prstGeom>
                <a:noFill/>
              </p:spPr>
              <p:txBody>
                <a:bodyPr wrap="square" rtlCol="0">
                  <a:spAutoFit/>
                </a:bodyPr>
                <a:lstStyle/>
                <a:p>
                  <a:pPr algn="ctr" defTabSz="609340" fontAlgn="auto">
                    <a:spcBef>
                      <a:spcPts val="0"/>
                    </a:spcBef>
                    <a:spcAft>
                      <a:spcPts val="0"/>
                    </a:spcAft>
                  </a:pPr>
                  <a:r>
                    <a:rPr lang="en-US" sz="3699" i="1" dirty="0">
                      <a:solidFill>
                        <a:srgbClr val="10253F"/>
                      </a:solidFill>
                      <a:latin typeface="Apple Chancery"/>
                      <a:cs typeface="Apple Chancery"/>
                    </a:rPr>
                    <a:t>F</a:t>
                  </a:r>
                  <a:r>
                    <a:rPr lang="en-US" sz="3699" i="1" baseline="30000" dirty="0">
                      <a:solidFill>
                        <a:srgbClr val="10253F"/>
                      </a:solidFill>
                      <a:latin typeface="Apple Chancery"/>
                      <a:cs typeface="Apple Chancery"/>
                    </a:rPr>
                    <a:t>-1</a:t>
                  </a:r>
                </a:p>
              </p:txBody>
            </p:sp>
            <p:sp>
              <p:nvSpPr>
                <p:cNvPr id="19" name="TextBox 18"/>
                <p:cNvSpPr txBox="1"/>
                <p:nvPr/>
              </p:nvSpPr>
              <p:spPr>
                <a:xfrm>
                  <a:off x="2751445" y="2718643"/>
                  <a:ext cx="588829" cy="661720"/>
                </a:xfrm>
                <a:prstGeom prst="rect">
                  <a:avLst/>
                </a:prstGeom>
                <a:noFill/>
              </p:spPr>
              <p:txBody>
                <a:bodyPr wrap="square" rtlCol="0">
                  <a:spAutoFit/>
                </a:bodyPr>
                <a:lstStyle/>
                <a:p>
                  <a:pPr algn="ctr" defTabSz="609340" fontAlgn="auto">
                    <a:spcBef>
                      <a:spcPts val="0"/>
                    </a:spcBef>
                    <a:spcAft>
                      <a:spcPts val="0"/>
                    </a:spcAft>
                  </a:pPr>
                  <a:r>
                    <a:rPr lang="en-US" sz="3699" i="1" dirty="0">
                      <a:solidFill>
                        <a:srgbClr val="10253F"/>
                      </a:solidFill>
                      <a:latin typeface="Apple Chancery"/>
                      <a:cs typeface="Apple Chancery"/>
                    </a:rPr>
                    <a:t>F</a:t>
                  </a:r>
                </a:p>
              </p:txBody>
            </p:sp>
          </p:grpSp>
          <p:grpSp>
            <p:nvGrpSpPr>
              <p:cNvPr id="15" name="Group 14"/>
              <p:cNvGrpSpPr/>
              <p:nvPr/>
            </p:nvGrpSpPr>
            <p:grpSpPr>
              <a:xfrm>
                <a:off x="5392652" y="2898142"/>
                <a:ext cx="1927411" cy="661720"/>
                <a:chOff x="1558705" y="2718643"/>
                <a:chExt cx="1927411" cy="661720"/>
              </a:xfrm>
            </p:grpSpPr>
            <p:sp>
              <p:nvSpPr>
                <p:cNvPr id="16" name="TextBox 15"/>
                <p:cNvSpPr txBox="1"/>
                <p:nvPr/>
              </p:nvSpPr>
              <p:spPr>
                <a:xfrm>
                  <a:off x="1558705" y="2718643"/>
                  <a:ext cx="1219471" cy="661720"/>
                </a:xfrm>
                <a:prstGeom prst="rect">
                  <a:avLst/>
                </a:prstGeom>
                <a:noFill/>
              </p:spPr>
              <p:txBody>
                <a:bodyPr wrap="square" rtlCol="0">
                  <a:spAutoFit/>
                </a:bodyPr>
                <a:lstStyle/>
                <a:p>
                  <a:pPr algn="ctr" defTabSz="609340" fontAlgn="auto">
                    <a:spcBef>
                      <a:spcPts val="0"/>
                    </a:spcBef>
                    <a:spcAft>
                      <a:spcPts val="0"/>
                    </a:spcAft>
                  </a:pPr>
                  <a:r>
                    <a:rPr lang="en-US" sz="3699" i="1" dirty="0">
                      <a:solidFill>
                        <a:srgbClr val="10253F"/>
                      </a:solidFill>
                      <a:latin typeface="Apple Chancery"/>
                      <a:cs typeface="Apple Chancery"/>
                    </a:rPr>
                    <a:t>F</a:t>
                  </a:r>
                  <a:r>
                    <a:rPr lang="en-US" sz="3699" i="1" baseline="30000" dirty="0">
                      <a:solidFill>
                        <a:srgbClr val="10253F"/>
                      </a:solidFill>
                      <a:latin typeface="Apple Chancery"/>
                      <a:cs typeface="Apple Chancery"/>
                    </a:rPr>
                    <a:t>-1</a:t>
                  </a:r>
                </a:p>
              </p:txBody>
            </p:sp>
            <p:sp>
              <p:nvSpPr>
                <p:cNvPr id="17" name="TextBox 16"/>
                <p:cNvSpPr txBox="1"/>
                <p:nvPr/>
              </p:nvSpPr>
              <p:spPr>
                <a:xfrm>
                  <a:off x="2897287" y="2718643"/>
                  <a:ext cx="588829" cy="661720"/>
                </a:xfrm>
                <a:prstGeom prst="rect">
                  <a:avLst/>
                </a:prstGeom>
                <a:noFill/>
              </p:spPr>
              <p:txBody>
                <a:bodyPr wrap="square" rtlCol="0">
                  <a:spAutoFit/>
                </a:bodyPr>
                <a:lstStyle/>
                <a:p>
                  <a:pPr algn="ctr" defTabSz="609340" fontAlgn="auto">
                    <a:spcBef>
                      <a:spcPts val="0"/>
                    </a:spcBef>
                    <a:spcAft>
                      <a:spcPts val="0"/>
                    </a:spcAft>
                  </a:pPr>
                  <a:r>
                    <a:rPr lang="en-US" sz="3699" i="1" dirty="0">
                      <a:solidFill>
                        <a:srgbClr val="10253F"/>
                      </a:solidFill>
                      <a:latin typeface="Apple Chancery"/>
                      <a:cs typeface="Apple Chancery"/>
                    </a:rPr>
                    <a:t>F</a:t>
                  </a:r>
                </a:p>
              </p:txBody>
            </p:sp>
          </p:grpSp>
        </p:grpSp>
        <p:graphicFrame>
          <p:nvGraphicFramePr>
            <p:cNvPr id="31" name="Object 30"/>
            <p:cNvGraphicFramePr>
              <a:graphicFrameLocks noChangeAspect="1"/>
            </p:cNvGraphicFramePr>
            <p:nvPr>
              <p:extLst/>
            </p:nvPr>
          </p:nvGraphicFramePr>
          <p:xfrm>
            <a:off x="1898559" y="2597185"/>
            <a:ext cx="5113338" cy="625475"/>
          </p:xfrm>
          <a:graphic>
            <a:graphicData uri="http://schemas.openxmlformats.org/presentationml/2006/ole">
              <mc:AlternateContent xmlns:mc="http://schemas.openxmlformats.org/markup-compatibility/2006">
                <mc:Choice xmlns:v="urn:schemas-microsoft-com:vml" Requires="v">
                  <p:oleObj spid="_x0000_s3162" name="Equation" r:id="rId6" imgW="2692400" imgH="330200" progId="Equation.3">
                    <p:embed/>
                  </p:oleObj>
                </mc:Choice>
                <mc:Fallback>
                  <p:oleObj name="Equation" r:id="rId6" imgW="2692400" imgH="330200" progId="Equation.3">
                    <p:embed/>
                    <p:pic>
                      <p:nvPicPr>
                        <p:cNvPr id="31" name="Object 30"/>
                        <p:cNvPicPr/>
                        <p:nvPr/>
                      </p:nvPicPr>
                      <p:blipFill>
                        <a:blip r:embed="rId7"/>
                        <a:stretch>
                          <a:fillRect/>
                        </a:stretch>
                      </p:blipFill>
                      <p:spPr>
                        <a:xfrm>
                          <a:off x="1898559" y="2597185"/>
                          <a:ext cx="5113338" cy="625475"/>
                        </a:xfrm>
                        <a:prstGeom prst="rect">
                          <a:avLst/>
                        </a:prstGeom>
                      </p:spPr>
                    </p:pic>
                  </p:oleObj>
                </mc:Fallback>
              </mc:AlternateContent>
            </a:graphicData>
          </a:graphic>
        </p:graphicFrame>
        <p:sp>
          <p:nvSpPr>
            <p:cNvPr id="38" name="TextBox 37"/>
            <p:cNvSpPr txBox="1"/>
            <p:nvPr/>
          </p:nvSpPr>
          <p:spPr>
            <a:xfrm>
              <a:off x="996702" y="2710387"/>
              <a:ext cx="439946" cy="369332"/>
            </a:xfrm>
            <a:prstGeom prst="rect">
              <a:avLst/>
            </a:prstGeom>
            <a:noFill/>
          </p:spPr>
          <p:txBody>
            <a:bodyPr wrap="none" rtlCol="0">
              <a:spAutoFit/>
            </a:bodyPr>
            <a:lstStyle/>
            <a:p>
              <a:pPr defTabSz="609340" fontAlgn="auto">
                <a:spcBef>
                  <a:spcPts val="0"/>
                </a:spcBef>
                <a:spcAft>
                  <a:spcPts val="0"/>
                </a:spcAft>
              </a:pPr>
              <a:r>
                <a:rPr lang="en-US" dirty="0">
                  <a:solidFill>
                    <a:prstClr val="black"/>
                  </a:solidFill>
                  <a:latin typeface="Franklin Gothic Book"/>
                  <a:cs typeface="+mn-cs"/>
                </a:rPr>
                <a:t>with</a:t>
              </a:r>
            </a:p>
          </p:txBody>
        </p:sp>
        <p:sp>
          <p:nvSpPr>
            <p:cNvPr id="27" name="TextBox 26"/>
            <p:cNvSpPr txBox="1"/>
            <p:nvPr/>
          </p:nvSpPr>
          <p:spPr>
            <a:xfrm>
              <a:off x="1253218" y="1794923"/>
              <a:ext cx="1219471" cy="661720"/>
            </a:xfrm>
            <a:prstGeom prst="rect">
              <a:avLst/>
            </a:prstGeom>
            <a:noFill/>
          </p:spPr>
          <p:txBody>
            <a:bodyPr wrap="square" rtlCol="0">
              <a:spAutoFit/>
            </a:bodyPr>
            <a:lstStyle/>
            <a:p>
              <a:pPr algn="ctr" defTabSz="609340" fontAlgn="auto">
                <a:spcBef>
                  <a:spcPts val="0"/>
                </a:spcBef>
                <a:spcAft>
                  <a:spcPts val="0"/>
                </a:spcAft>
              </a:pPr>
              <a:r>
                <a:rPr lang="en-US" sz="3699" i="1" dirty="0">
                  <a:solidFill>
                    <a:srgbClr val="10253F"/>
                  </a:solidFill>
                  <a:latin typeface="Apple Chancery"/>
                  <a:cs typeface="Apple Chancery"/>
                </a:rPr>
                <a:t>F</a:t>
              </a:r>
              <a:r>
                <a:rPr lang="en-US" sz="3699" i="1" baseline="30000" dirty="0">
                  <a:solidFill>
                    <a:srgbClr val="10253F"/>
                  </a:solidFill>
                  <a:latin typeface="Apple Chancery"/>
                  <a:cs typeface="Apple Chancery"/>
                </a:rPr>
                <a:t>-1</a:t>
              </a:r>
            </a:p>
          </p:txBody>
        </p:sp>
        <p:sp>
          <p:nvSpPr>
            <p:cNvPr id="28" name="TextBox 27"/>
            <p:cNvSpPr txBox="1"/>
            <p:nvPr/>
          </p:nvSpPr>
          <p:spPr>
            <a:xfrm>
              <a:off x="2252883" y="1794923"/>
              <a:ext cx="588829" cy="661720"/>
            </a:xfrm>
            <a:prstGeom prst="rect">
              <a:avLst/>
            </a:prstGeom>
            <a:noFill/>
          </p:spPr>
          <p:txBody>
            <a:bodyPr wrap="square" rtlCol="0">
              <a:spAutoFit/>
            </a:bodyPr>
            <a:lstStyle/>
            <a:p>
              <a:pPr algn="ctr" defTabSz="609340" fontAlgn="auto">
                <a:spcBef>
                  <a:spcPts val="0"/>
                </a:spcBef>
                <a:spcAft>
                  <a:spcPts val="0"/>
                </a:spcAft>
              </a:pPr>
              <a:r>
                <a:rPr lang="en-US" sz="3699" i="1" dirty="0">
                  <a:solidFill>
                    <a:srgbClr val="10253F"/>
                  </a:solidFill>
                  <a:latin typeface="Apple Chancery"/>
                  <a:cs typeface="Apple Chancery"/>
                </a:rPr>
                <a:t>F</a:t>
              </a:r>
            </a:p>
          </p:txBody>
        </p:sp>
      </p:grpSp>
      <p:sp>
        <p:nvSpPr>
          <p:cNvPr id="24" name="TextBox 23"/>
          <p:cNvSpPr txBox="1"/>
          <p:nvPr/>
        </p:nvSpPr>
        <p:spPr>
          <a:xfrm>
            <a:off x="7807946" y="4104398"/>
            <a:ext cx="4007662" cy="1292102"/>
          </a:xfrm>
          <a:prstGeom prst="rect">
            <a:avLst/>
          </a:prstGeom>
          <a:noFill/>
        </p:spPr>
        <p:txBody>
          <a:bodyPr wrap="square" lIns="121874" tIns="60937" rIns="121874" bIns="60937" rtlCol="0">
            <a:spAutoFit/>
          </a:bodyPr>
          <a:lstStyle/>
          <a:p>
            <a:pPr defTabSz="609340" fontAlgn="auto">
              <a:spcBef>
                <a:spcPts val="0"/>
              </a:spcBef>
              <a:spcAft>
                <a:spcPts val="0"/>
              </a:spcAft>
            </a:pPr>
            <a:r>
              <a:rPr lang="en-US" sz="1899" dirty="0">
                <a:solidFill>
                  <a:schemeClr val="accent4">
                    <a:lumMod val="50000"/>
                  </a:schemeClr>
                </a:solidFill>
                <a:latin typeface="Calibri"/>
                <a:cs typeface="Calibri"/>
              </a:rPr>
              <a:t>Easy to implement arbitrary-order </a:t>
            </a:r>
            <a:r>
              <a:rPr lang="en-US" sz="1899" i="1" dirty="0">
                <a:solidFill>
                  <a:schemeClr val="accent4">
                    <a:lumMod val="50000"/>
                  </a:schemeClr>
                </a:solidFill>
                <a:latin typeface="Calibri"/>
                <a:cs typeface="Calibri"/>
              </a:rPr>
              <a:t>n</a:t>
            </a:r>
            <a:r>
              <a:rPr lang="en-US" sz="1899" dirty="0">
                <a:solidFill>
                  <a:schemeClr val="accent4">
                    <a:lumMod val="50000"/>
                  </a:schemeClr>
                </a:solidFill>
                <a:latin typeface="Calibri"/>
                <a:cs typeface="Calibri"/>
              </a:rPr>
              <a:t> with PSATD (</a:t>
            </a:r>
            <a:r>
              <a:rPr lang="en-US" sz="1899" i="1" dirty="0">
                <a:solidFill>
                  <a:schemeClr val="accent4">
                    <a:lumMod val="50000"/>
                  </a:schemeClr>
                </a:solidFill>
                <a:latin typeface="Calibri"/>
                <a:cs typeface="Calibri"/>
              </a:rPr>
              <a:t>k=k</a:t>
            </a:r>
            <a:r>
              <a:rPr lang="en-US" sz="1899" i="1" baseline="30000" dirty="0">
                <a:solidFill>
                  <a:schemeClr val="accent4">
                    <a:lumMod val="50000"/>
                  </a:schemeClr>
                </a:solidFill>
                <a:latin typeface="Calibri"/>
                <a:cs typeface="Calibri"/>
              </a:rPr>
              <a:t>⚯ </a:t>
            </a:r>
            <a:r>
              <a:rPr lang="en-US" sz="1899" dirty="0">
                <a:solidFill>
                  <a:schemeClr val="accent4">
                    <a:lumMod val="50000"/>
                  </a:schemeClr>
                </a:solidFill>
                <a:latin typeface="Calibri"/>
                <a:cs typeface="Calibri"/>
                <a:sym typeface="Wingdings"/>
              </a:rPr>
              <a:t> </a:t>
            </a:r>
            <a:r>
              <a:rPr lang="en-US" sz="1899" i="1" dirty="0" err="1">
                <a:solidFill>
                  <a:schemeClr val="accent4">
                    <a:lumMod val="50000"/>
                  </a:schemeClr>
                </a:solidFill>
                <a:latin typeface="Calibri"/>
                <a:cs typeface="Calibri"/>
                <a:sym typeface="Wingdings"/>
              </a:rPr>
              <a:t>k</a:t>
            </a:r>
            <a:r>
              <a:rPr lang="en-US" sz="1899" i="1" baseline="30000" dirty="0" err="1">
                <a:solidFill>
                  <a:schemeClr val="accent4">
                    <a:lumMod val="50000"/>
                  </a:schemeClr>
                </a:solidFill>
                <a:latin typeface="Calibri"/>
                <a:cs typeface="Calibri"/>
                <a:sym typeface="Wingdings"/>
              </a:rPr>
              <a:t>n</a:t>
            </a:r>
            <a:r>
              <a:rPr lang="en-US" sz="1899" dirty="0">
                <a:solidFill>
                  <a:schemeClr val="accent4">
                    <a:lumMod val="50000"/>
                  </a:schemeClr>
                </a:solidFill>
                <a:latin typeface="Calibri"/>
                <a:cs typeface="Calibri"/>
                <a:sym typeface="Wingdings"/>
              </a:rPr>
              <a:t>).</a:t>
            </a:r>
            <a:endParaRPr lang="en-US" sz="1899" dirty="0">
              <a:solidFill>
                <a:schemeClr val="accent4">
                  <a:lumMod val="50000"/>
                </a:schemeClr>
              </a:solidFill>
              <a:latin typeface="Calibri"/>
              <a:cs typeface="Calibri"/>
            </a:endParaRPr>
          </a:p>
          <a:p>
            <a:pPr defTabSz="609340" fontAlgn="auto">
              <a:spcBef>
                <a:spcPts val="0"/>
              </a:spcBef>
              <a:spcAft>
                <a:spcPts val="0"/>
              </a:spcAft>
            </a:pPr>
            <a:endParaRPr lang="en-US" sz="1899" dirty="0">
              <a:solidFill>
                <a:schemeClr val="accent4">
                  <a:lumMod val="50000"/>
                </a:schemeClr>
              </a:solidFill>
              <a:latin typeface="Calibri"/>
              <a:cs typeface="Calibri"/>
            </a:endParaRPr>
          </a:p>
          <a:p>
            <a:pPr defTabSz="609340" fontAlgn="auto">
              <a:spcBef>
                <a:spcPts val="0"/>
              </a:spcBef>
              <a:spcAft>
                <a:spcPts val="0"/>
              </a:spcAft>
            </a:pPr>
            <a:r>
              <a:rPr lang="en-US" sz="1899" dirty="0">
                <a:solidFill>
                  <a:schemeClr val="accent4">
                    <a:lumMod val="50000"/>
                  </a:schemeClr>
                </a:solidFill>
                <a:latin typeface="Calibri"/>
                <a:cs typeface="Calibri"/>
              </a:rPr>
              <a:t>Also does not have Courant condition.</a:t>
            </a:r>
          </a:p>
        </p:txBody>
      </p:sp>
      <p:sp>
        <p:nvSpPr>
          <p:cNvPr id="25" name="Slide Number Placeholder 17">
            <a:extLst>
              <a:ext uri="{FF2B5EF4-FFF2-40B4-BE49-F238E27FC236}">
                <a16:creationId xmlns:a16="http://schemas.microsoft.com/office/drawing/2014/main" id="{989AC322-EC2E-6B48-B260-6E4B390BB4F8}"/>
              </a:ext>
            </a:extLst>
          </p:cNvPr>
          <p:cNvSpPr txBox="1">
            <a:spLocks noChangeArrowheads="1"/>
          </p:cNvSpPr>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defPPr>
              <a:defRPr lang="en-US"/>
            </a:defPPr>
            <a:lvl1pPr algn="l" rtl="0" fontAlgn="base">
              <a:spcBef>
                <a:spcPct val="0"/>
              </a:spcBef>
              <a:spcAft>
                <a:spcPct val="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929A8685-9CBD-5D48-90F4-6955DC9A7A72}" type="slidenum">
              <a:rPr lang="en-US" altLang="x-none" smtClean="0">
                <a:solidFill>
                  <a:schemeClr val="tx1"/>
                </a:solidFill>
              </a:rPr>
              <a:pPr/>
              <a:t>45</a:t>
            </a:fld>
            <a:endParaRPr lang="en-US" altLang="x-none" dirty="0">
              <a:solidFill>
                <a:schemeClr val="tx1"/>
              </a:solidFill>
            </a:endParaRPr>
          </a:p>
        </p:txBody>
      </p:sp>
    </p:spTree>
    <p:extLst>
      <p:ext uri="{BB962C8B-B14F-4D97-AF65-F5344CB8AC3E}">
        <p14:creationId xmlns:p14="http://schemas.microsoft.com/office/powerpoint/2010/main" val="369689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Content Placeholder 2"/>
          <p:cNvSpPr txBox="1">
            <a:spLocks/>
          </p:cNvSpPr>
          <p:nvPr/>
        </p:nvSpPr>
        <p:spPr>
          <a:xfrm>
            <a:off x="367664" y="387964"/>
            <a:ext cx="11519844" cy="1730392"/>
          </a:xfrm>
          <a:prstGeom prst="rect">
            <a:avLst/>
          </a:prstGeom>
        </p:spPr>
        <p:txBody>
          <a:bodyPr vert="horz" lIns="121866" tIns="60933" rIns="121866" bIns="60933" rtlCol="0">
            <a:noAutofit/>
          </a:bodyPr>
          <a:lstStyle>
            <a:lvl1pPr marL="342900" indent="-342900" algn="l" defTabSz="457200" rtl="0" eaLnBrk="1" latinLnBrk="0" hangingPunct="1">
              <a:spcBef>
                <a:spcPct val="20000"/>
              </a:spcBef>
              <a:buFont typeface="Arial"/>
              <a:buChar char="•"/>
              <a:defRPr sz="3200" kern="1200">
                <a:solidFill>
                  <a:srgbClr val="00009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9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9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9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9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fontAlgn="auto">
              <a:spcAft>
                <a:spcPts val="0"/>
              </a:spcAft>
              <a:buNone/>
            </a:pPr>
            <a:endParaRPr lang="en-US" sz="2799" b="1" dirty="0">
              <a:latin typeface="Calibri"/>
              <a:cs typeface="Calibri"/>
            </a:endParaRPr>
          </a:p>
        </p:txBody>
      </p:sp>
      <p:sp>
        <p:nvSpPr>
          <p:cNvPr id="153" name="Content Placeholder 2"/>
          <p:cNvSpPr txBox="1">
            <a:spLocks/>
          </p:cNvSpPr>
          <p:nvPr/>
        </p:nvSpPr>
        <p:spPr>
          <a:xfrm>
            <a:off x="6268812" y="4917732"/>
            <a:ext cx="2482124" cy="442616"/>
          </a:xfrm>
          <a:prstGeom prst="rect">
            <a:avLst/>
          </a:prstGeom>
        </p:spPr>
        <p:txBody>
          <a:bodyPr vert="horz" lIns="121866" tIns="60933" rIns="121866" bIns="60933" rtlCol="0">
            <a:noAutofit/>
          </a:bodyPr>
          <a:lstStyle>
            <a:lvl1pPr marL="342900" indent="-342900" algn="l" defTabSz="457200" rtl="0" eaLnBrk="1" latinLnBrk="0" hangingPunct="1">
              <a:spcBef>
                <a:spcPct val="20000"/>
              </a:spcBef>
              <a:buFont typeface="Arial"/>
              <a:buChar char="•"/>
              <a:defRPr sz="3200" kern="1200">
                <a:solidFill>
                  <a:srgbClr val="00009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9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9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9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9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2" indent="0" algn="ctr" fontAlgn="auto">
              <a:spcAft>
                <a:spcPts val="0"/>
              </a:spcAft>
              <a:buNone/>
            </a:pPr>
            <a:endParaRPr lang="en-US" sz="2399" b="1" dirty="0">
              <a:solidFill>
                <a:srgbClr val="008000"/>
              </a:solidFill>
              <a:latin typeface="Calibri"/>
              <a:cs typeface="Calibri"/>
            </a:endParaRPr>
          </a:p>
        </p:txBody>
      </p:sp>
      <p:sp>
        <p:nvSpPr>
          <p:cNvPr id="29" name="Title 1"/>
          <p:cNvSpPr>
            <a:spLocks noGrp="1"/>
          </p:cNvSpPr>
          <p:nvPr>
            <p:ph type="title" idx="4294967295"/>
          </p:nvPr>
        </p:nvSpPr>
        <p:spPr>
          <a:xfrm>
            <a:off x="0" y="151380"/>
            <a:ext cx="12188825" cy="823006"/>
          </a:xfrm>
          <a:prstGeom prst="rect">
            <a:avLst/>
          </a:prstGeom>
        </p:spPr>
        <p:txBody>
          <a:bodyPr vert="horz" wrap="square" lIns="121866" tIns="60933" rIns="121866" bIns="60933" numCol="1" anchor="t" anchorCtr="0" compatLnSpc="1">
            <a:prstTxWarp prst="textNoShape">
              <a:avLst/>
            </a:prstTxWarp>
            <a:noAutofit/>
          </a:bodyPr>
          <a:lstStyle/>
          <a:p>
            <a:pPr algn="ctr"/>
            <a:r>
              <a:rPr lang="en-US" sz="2699" dirty="0">
                <a:latin typeface="Calibri"/>
                <a:cs typeface="Calibri"/>
              </a:rPr>
              <a:t>Spectral solvers involve global operations </a:t>
            </a:r>
            <a:r>
              <a:rPr lang="en-US" sz="2699" dirty="0">
                <a:latin typeface="Calibri"/>
                <a:cs typeface="Calibri"/>
                <a:sym typeface="Wingdings"/>
              </a:rPr>
              <a:t> </a:t>
            </a:r>
            <a:r>
              <a:rPr lang="en-US" sz="2699" dirty="0">
                <a:latin typeface="Calibri"/>
                <a:cs typeface="Calibri"/>
              </a:rPr>
              <a:t>harder to scale to large # of cores </a:t>
            </a:r>
            <a:endParaRPr lang="en-US" sz="2699" i="1" dirty="0">
              <a:latin typeface="Calibri"/>
              <a:cs typeface="Calibri"/>
            </a:endParaRPr>
          </a:p>
        </p:txBody>
      </p:sp>
      <p:sp>
        <p:nvSpPr>
          <p:cNvPr id="22" name="Content Placeholder 2"/>
          <p:cNvSpPr txBox="1">
            <a:spLocks/>
          </p:cNvSpPr>
          <p:nvPr/>
        </p:nvSpPr>
        <p:spPr>
          <a:xfrm>
            <a:off x="459983" y="191961"/>
            <a:ext cx="11240804" cy="3515223"/>
          </a:xfrm>
          <a:prstGeom prst="rect">
            <a:avLst/>
          </a:prstGeom>
        </p:spPr>
        <p:txBody>
          <a:bodyPr vert="horz" lIns="121866" tIns="60933" rIns="121866" bIns="60933" rtlCol="0">
            <a:noAutofit/>
          </a:bodyPr>
          <a:lstStyle>
            <a:lvl1pPr marL="342900" indent="-342900" algn="l" defTabSz="457200" rtl="0" eaLnBrk="1" latinLnBrk="0" hangingPunct="1">
              <a:spcBef>
                <a:spcPct val="20000"/>
              </a:spcBef>
              <a:buFont typeface="Arial"/>
              <a:buChar char="•"/>
              <a:defRPr sz="3200" kern="1200">
                <a:solidFill>
                  <a:srgbClr val="00009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9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9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9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9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2" indent="0" algn="ctr" fontAlgn="auto">
              <a:spcAft>
                <a:spcPts val="0"/>
              </a:spcAft>
              <a:buNone/>
            </a:pPr>
            <a:r>
              <a:rPr lang="en-US" sz="2699" b="1" dirty="0">
                <a:latin typeface="Calibri"/>
                <a:cs typeface="Calibri"/>
              </a:rPr>
              <a:t> </a:t>
            </a:r>
            <a:endParaRPr lang="en-US" sz="1899" b="1" dirty="0">
              <a:latin typeface="Calibri"/>
              <a:cs typeface="Calibri"/>
            </a:endParaRPr>
          </a:p>
          <a:p>
            <a:pPr marL="0" lvl="2" indent="0" fontAlgn="auto">
              <a:spcAft>
                <a:spcPts val="0"/>
              </a:spcAft>
              <a:buNone/>
            </a:pPr>
            <a:r>
              <a:rPr lang="en-US" sz="2699" b="1" dirty="0">
                <a:solidFill>
                  <a:srgbClr val="FF0000"/>
                </a:solidFill>
                <a:latin typeface="Calibri"/>
                <a:cs typeface="Calibri"/>
              </a:rPr>
              <a:t>                                      </a:t>
            </a:r>
            <a:r>
              <a:rPr lang="en-US" sz="2699" b="1" u="sng" dirty="0">
                <a:solidFill>
                  <a:prstClr val="black"/>
                </a:solidFill>
                <a:latin typeface="Calibri"/>
                <a:cs typeface="Calibri"/>
              </a:rPr>
              <a:t>Spectral</a:t>
            </a:r>
            <a:r>
              <a:rPr lang="en-US" sz="2699" b="1" dirty="0">
                <a:solidFill>
                  <a:prstClr val="black"/>
                </a:solidFill>
                <a:latin typeface="Calibri"/>
                <a:cs typeface="Calibri"/>
              </a:rPr>
              <a:t>                          </a:t>
            </a:r>
            <a:r>
              <a:rPr lang="en-US" sz="2699" b="1" u="sng" dirty="0">
                <a:solidFill>
                  <a:prstClr val="black"/>
                </a:solidFill>
                <a:latin typeface="Calibri"/>
                <a:cs typeface="Calibri"/>
              </a:rPr>
              <a:t>Finite Difference (FDTD)</a:t>
            </a:r>
          </a:p>
          <a:p>
            <a:pPr marL="0" lvl="2" indent="0" fontAlgn="auto">
              <a:spcAft>
                <a:spcPts val="0"/>
              </a:spcAft>
              <a:buNone/>
            </a:pPr>
            <a:endParaRPr lang="en-US" sz="900" b="1" u="sng" dirty="0">
              <a:solidFill>
                <a:prstClr val="black"/>
              </a:solidFill>
              <a:latin typeface="Calibri"/>
              <a:cs typeface="Calibri"/>
            </a:endParaRPr>
          </a:p>
          <a:p>
            <a:pPr marL="0" lvl="2" indent="0" algn="ctr" fontAlgn="auto">
              <a:spcAft>
                <a:spcPts val="0"/>
              </a:spcAft>
              <a:buNone/>
            </a:pPr>
            <a:r>
              <a:rPr lang="en-US" sz="2699" b="1" dirty="0">
                <a:solidFill>
                  <a:srgbClr val="FF0000"/>
                </a:solidFill>
                <a:latin typeface="Calibri"/>
                <a:cs typeface="Calibri"/>
              </a:rPr>
              <a:t>   global “costly”                            </a:t>
            </a:r>
            <a:r>
              <a:rPr lang="en-US" sz="2699" b="1" dirty="0">
                <a:solidFill>
                  <a:srgbClr val="008000"/>
                </a:solidFill>
                <a:latin typeface="Calibri"/>
                <a:cs typeface="Calibri"/>
              </a:rPr>
              <a:t>local “cheap”</a:t>
            </a:r>
          </a:p>
          <a:p>
            <a:pPr marL="0" lvl="2" indent="0" algn="ctr" fontAlgn="auto">
              <a:spcAft>
                <a:spcPts val="0"/>
              </a:spcAft>
              <a:buNone/>
            </a:pPr>
            <a:r>
              <a:rPr lang="en-US" sz="2699" b="1" dirty="0">
                <a:solidFill>
                  <a:srgbClr val="FF0000"/>
                </a:solidFill>
                <a:latin typeface="Calibri"/>
                <a:cs typeface="Calibri"/>
              </a:rPr>
              <a:t>   communications                       </a:t>
            </a:r>
            <a:r>
              <a:rPr lang="en-US" sz="2699" b="1" dirty="0">
                <a:solidFill>
                  <a:srgbClr val="008000"/>
                </a:solidFill>
                <a:latin typeface="Calibri"/>
                <a:cs typeface="Calibri"/>
              </a:rPr>
              <a:t>communications</a:t>
            </a:r>
          </a:p>
          <a:p>
            <a:pPr marL="0" lvl="2" indent="0" algn="ctr" fontAlgn="auto">
              <a:spcAft>
                <a:spcPts val="0"/>
              </a:spcAft>
              <a:buNone/>
            </a:pPr>
            <a:endParaRPr lang="en-US" sz="1200" b="1" dirty="0">
              <a:solidFill>
                <a:srgbClr val="008000"/>
              </a:solidFill>
              <a:latin typeface="Calibri"/>
              <a:cs typeface="Calibri"/>
            </a:endParaRPr>
          </a:p>
          <a:p>
            <a:pPr marL="0" lvl="2" indent="0" algn="ctr" fontAlgn="auto">
              <a:spcAft>
                <a:spcPts val="0"/>
              </a:spcAft>
              <a:buNone/>
            </a:pPr>
            <a:r>
              <a:rPr lang="en-US" sz="2699" b="1" dirty="0" err="1">
                <a:solidFill>
                  <a:srgbClr val="000000"/>
                </a:solidFill>
                <a:latin typeface="Calibri"/>
                <a:cs typeface="Calibri"/>
              </a:rPr>
              <a:t>vs</a:t>
            </a:r>
            <a:endParaRPr lang="en-US" sz="2699" b="1" dirty="0">
              <a:solidFill>
                <a:srgbClr val="000000"/>
              </a:solidFill>
              <a:latin typeface="Calibri"/>
              <a:cs typeface="Calibri"/>
            </a:endParaRPr>
          </a:p>
          <a:p>
            <a:pPr marL="0" lvl="2" indent="0" algn="ctr" fontAlgn="auto">
              <a:spcAft>
                <a:spcPts val="0"/>
              </a:spcAft>
              <a:buNone/>
            </a:pPr>
            <a:endParaRPr lang="en-US" sz="2399" b="1" dirty="0">
              <a:solidFill>
                <a:srgbClr val="008000"/>
              </a:solidFill>
              <a:latin typeface="Calibri"/>
              <a:cs typeface="Calibri"/>
            </a:endParaRPr>
          </a:p>
          <a:p>
            <a:pPr marL="0" lvl="2" indent="0" algn="ctr" fontAlgn="auto">
              <a:spcAft>
                <a:spcPts val="0"/>
              </a:spcAft>
              <a:buNone/>
            </a:pPr>
            <a:endParaRPr lang="en-US" sz="1200" b="1" dirty="0">
              <a:solidFill>
                <a:srgbClr val="008000"/>
              </a:solidFill>
              <a:latin typeface="Calibri"/>
              <a:cs typeface="Calibri"/>
            </a:endParaRPr>
          </a:p>
          <a:p>
            <a:pPr marL="0" lvl="2" indent="0" algn="ctr" fontAlgn="auto">
              <a:spcAft>
                <a:spcPts val="0"/>
              </a:spcAft>
              <a:buNone/>
            </a:pPr>
            <a:endParaRPr lang="en-US" sz="1200" b="1" dirty="0">
              <a:solidFill>
                <a:srgbClr val="008000"/>
              </a:solidFill>
              <a:latin typeface="Calibri"/>
              <a:cs typeface="Calibri"/>
            </a:endParaRPr>
          </a:p>
          <a:p>
            <a:pPr marL="0" lvl="2" indent="0" algn="ctr" fontAlgn="auto">
              <a:spcAft>
                <a:spcPts val="0"/>
              </a:spcAft>
              <a:buNone/>
            </a:pPr>
            <a:endParaRPr lang="en-US" sz="1200" b="1" dirty="0">
              <a:solidFill>
                <a:srgbClr val="008000"/>
              </a:solidFill>
              <a:latin typeface="Calibri"/>
              <a:cs typeface="Calibri"/>
            </a:endParaRPr>
          </a:p>
          <a:p>
            <a:pPr marL="0" lvl="2" indent="0" algn="ctr" fontAlgn="auto">
              <a:spcAft>
                <a:spcPts val="0"/>
              </a:spcAft>
              <a:buNone/>
            </a:pPr>
            <a:r>
              <a:rPr lang="en-US" sz="2699" b="1" dirty="0">
                <a:solidFill>
                  <a:srgbClr val="FF0000"/>
                </a:solidFill>
                <a:latin typeface="Calibri"/>
                <a:cs typeface="Calibri"/>
              </a:rPr>
              <a:t>   Harder to scale                           </a:t>
            </a:r>
            <a:r>
              <a:rPr lang="en-US" sz="2699" b="1" dirty="0">
                <a:solidFill>
                  <a:srgbClr val="008000"/>
                </a:solidFill>
                <a:latin typeface="Calibri"/>
                <a:cs typeface="Calibri"/>
              </a:rPr>
              <a:t>Easier to scale</a:t>
            </a:r>
            <a:endParaRPr lang="en-US" sz="2699" b="1" dirty="0">
              <a:solidFill>
                <a:srgbClr val="000000"/>
              </a:solidFill>
              <a:latin typeface="Calibri"/>
              <a:cs typeface="Calibri"/>
            </a:endParaRPr>
          </a:p>
          <a:p>
            <a:pPr marL="0" lvl="2" indent="0" algn="ctr" fontAlgn="auto">
              <a:spcAft>
                <a:spcPts val="0"/>
              </a:spcAft>
              <a:buNone/>
            </a:pPr>
            <a:endParaRPr lang="en-US" sz="2699" b="1" dirty="0">
              <a:latin typeface="Calibri"/>
              <a:cs typeface="Calibri"/>
            </a:endParaRPr>
          </a:p>
          <a:p>
            <a:pPr marL="154439" lvl="2" indent="0" algn="ctr" fontAlgn="auto">
              <a:spcAft>
                <a:spcPts val="0"/>
              </a:spcAft>
              <a:buNone/>
            </a:pPr>
            <a:r>
              <a:rPr lang="en-US" sz="2099" b="1" dirty="0">
                <a:solidFill>
                  <a:srgbClr val="000000"/>
                </a:solidFill>
                <a:latin typeface="Calibri"/>
                <a:cs typeface="Calibri"/>
              </a:rPr>
              <a:t>   </a:t>
            </a:r>
          </a:p>
        </p:txBody>
      </p:sp>
      <p:graphicFrame>
        <p:nvGraphicFramePr>
          <p:cNvPr id="23" name="Table 22"/>
          <p:cNvGraphicFramePr>
            <a:graphicFrameLocks noGrp="1"/>
          </p:cNvGraphicFramePr>
          <p:nvPr>
            <p:extLst/>
          </p:nvPr>
        </p:nvGraphicFramePr>
        <p:xfrm>
          <a:off x="3302548" y="2526377"/>
          <a:ext cx="1570555" cy="1413767"/>
        </p:xfrm>
        <a:graphic>
          <a:graphicData uri="http://schemas.openxmlformats.org/drawingml/2006/table">
            <a:tbl>
              <a:tblPr firstRow="1" bandRow="1">
                <a:tableStyleId>{5940675A-B579-460E-94D1-54222C63F5DA}</a:tableStyleId>
              </a:tblPr>
              <a:tblGrid>
                <a:gridCol w="314111">
                  <a:extLst>
                    <a:ext uri="{9D8B030D-6E8A-4147-A177-3AD203B41FA5}">
                      <a16:colId xmlns:a16="http://schemas.microsoft.com/office/drawing/2014/main" val="20000"/>
                    </a:ext>
                  </a:extLst>
                </a:gridCol>
                <a:gridCol w="314111">
                  <a:extLst>
                    <a:ext uri="{9D8B030D-6E8A-4147-A177-3AD203B41FA5}">
                      <a16:colId xmlns:a16="http://schemas.microsoft.com/office/drawing/2014/main" val="20001"/>
                    </a:ext>
                  </a:extLst>
                </a:gridCol>
                <a:gridCol w="314111">
                  <a:extLst>
                    <a:ext uri="{9D8B030D-6E8A-4147-A177-3AD203B41FA5}">
                      <a16:colId xmlns:a16="http://schemas.microsoft.com/office/drawing/2014/main" val="20002"/>
                    </a:ext>
                  </a:extLst>
                </a:gridCol>
                <a:gridCol w="314111">
                  <a:extLst>
                    <a:ext uri="{9D8B030D-6E8A-4147-A177-3AD203B41FA5}">
                      <a16:colId xmlns:a16="http://schemas.microsoft.com/office/drawing/2014/main" val="20003"/>
                    </a:ext>
                  </a:extLst>
                </a:gridCol>
                <a:gridCol w="314111">
                  <a:extLst>
                    <a:ext uri="{9D8B030D-6E8A-4147-A177-3AD203B41FA5}">
                      <a16:colId xmlns:a16="http://schemas.microsoft.com/office/drawing/2014/main" val="20004"/>
                    </a:ext>
                  </a:extLst>
                </a:gridCol>
              </a:tblGrid>
              <a:tr h="277107">
                <a:tc>
                  <a:txBody>
                    <a:bodyPr/>
                    <a:lstStyle/>
                    <a:p>
                      <a:pPr algn="ctr"/>
                      <a:r>
                        <a:rPr lang="en-US" sz="1200" dirty="0">
                          <a:sym typeface="Wingdings"/>
                        </a:rPr>
                        <a:t></a:t>
                      </a:r>
                      <a:endParaRPr lang="en-US" sz="1200" dirty="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ym typeface="Wingdings"/>
                        </a:rPr>
                        <a:t></a:t>
                      </a:r>
                      <a:endParaRPr lang="en-US" sz="1200" dirty="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extLst>
                  <a:ext uri="{0D108BD9-81ED-4DB2-BD59-A6C34878D82A}">
                    <a16:rowId xmlns:a16="http://schemas.microsoft.com/office/drawing/2014/main" val="10000"/>
                  </a:ext>
                </a:extLst>
              </a:tr>
              <a:tr h="284165">
                <a:tc>
                  <a:txBody>
                    <a:bodyPr/>
                    <a:lstStyle/>
                    <a:p>
                      <a:pPr algn="ct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extLst>
                  <a:ext uri="{0D108BD9-81ED-4DB2-BD59-A6C34878D82A}">
                    <a16:rowId xmlns:a16="http://schemas.microsoft.com/office/drawing/2014/main" val="10001"/>
                  </a:ext>
                </a:extLst>
              </a:tr>
              <a:tr h="284165">
                <a:tc>
                  <a:txBody>
                    <a:bodyPr/>
                    <a:lstStyle/>
                    <a:p>
                      <a:pPr algn="ct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extLst>
                  <a:ext uri="{0D108BD9-81ED-4DB2-BD59-A6C34878D82A}">
                    <a16:rowId xmlns:a16="http://schemas.microsoft.com/office/drawing/2014/main" val="10002"/>
                  </a:ext>
                </a:extLst>
              </a:tr>
              <a:tr h="284165">
                <a:tc>
                  <a:txBody>
                    <a:bodyPr/>
                    <a:lstStyle/>
                    <a:p>
                      <a:pPr algn="ct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extLst>
                  <a:ext uri="{0D108BD9-81ED-4DB2-BD59-A6C34878D82A}">
                    <a16:rowId xmlns:a16="http://schemas.microsoft.com/office/drawing/2014/main" val="10003"/>
                  </a:ext>
                </a:extLst>
              </a:tr>
              <a:tr h="284165">
                <a:tc>
                  <a:txBody>
                    <a:bodyPr/>
                    <a:lstStyle/>
                    <a:p>
                      <a:pPr algn="ct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ym typeface="Wingdings"/>
                        </a:rPr>
                        <a:t></a:t>
                      </a:r>
                      <a:endParaRPr lang="en-US" sz="1200" dirty="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ym typeface="Wingdings"/>
                        </a:rPr>
                        <a:t></a:t>
                      </a:r>
                      <a:endParaRPr lang="en-US" sz="1200" dirty="0"/>
                    </a:p>
                  </a:txBody>
                  <a:tcPr marL="121888" marR="121888" marT="45708" marB="45708"/>
                </a:tc>
                <a:extLst>
                  <a:ext uri="{0D108BD9-81ED-4DB2-BD59-A6C34878D82A}">
                    <a16:rowId xmlns:a16="http://schemas.microsoft.com/office/drawing/2014/main" val="10004"/>
                  </a:ext>
                </a:extLst>
              </a:tr>
            </a:tbl>
          </a:graphicData>
        </a:graphic>
      </p:graphicFrame>
      <p:graphicFrame>
        <p:nvGraphicFramePr>
          <p:cNvPr id="24" name="Table 23"/>
          <p:cNvGraphicFramePr>
            <a:graphicFrameLocks noGrp="1"/>
          </p:cNvGraphicFramePr>
          <p:nvPr>
            <p:extLst/>
          </p:nvPr>
        </p:nvGraphicFramePr>
        <p:xfrm>
          <a:off x="7559291" y="2526377"/>
          <a:ext cx="1570555" cy="1413767"/>
        </p:xfrm>
        <a:graphic>
          <a:graphicData uri="http://schemas.openxmlformats.org/drawingml/2006/table">
            <a:tbl>
              <a:tblPr firstRow="1" bandRow="1">
                <a:tableStyleId>{5940675A-B579-460E-94D1-54222C63F5DA}</a:tableStyleId>
              </a:tblPr>
              <a:tblGrid>
                <a:gridCol w="314111">
                  <a:extLst>
                    <a:ext uri="{9D8B030D-6E8A-4147-A177-3AD203B41FA5}">
                      <a16:colId xmlns:a16="http://schemas.microsoft.com/office/drawing/2014/main" val="20000"/>
                    </a:ext>
                  </a:extLst>
                </a:gridCol>
                <a:gridCol w="314111">
                  <a:extLst>
                    <a:ext uri="{9D8B030D-6E8A-4147-A177-3AD203B41FA5}">
                      <a16:colId xmlns:a16="http://schemas.microsoft.com/office/drawing/2014/main" val="20001"/>
                    </a:ext>
                  </a:extLst>
                </a:gridCol>
                <a:gridCol w="314111">
                  <a:extLst>
                    <a:ext uri="{9D8B030D-6E8A-4147-A177-3AD203B41FA5}">
                      <a16:colId xmlns:a16="http://schemas.microsoft.com/office/drawing/2014/main" val="20002"/>
                    </a:ext>
                  </a:extLst>
                </a:gridCol>
                <a:gridCol w="314111">
                  <a:extLst>
                    <a:ext uri="{9D8B030D-6E8A-4147-A177-3AD203B41FA5}">
                      <a16:colId xmlns:a16="http://schemas.microsoft.com/office/drawing/2014/main" val="20003"/>
                    </a:ext>
                  </a:extLst>
                </a:gridCol>
                <a:gridCol w="314111">
                  <a:extLst>
                    <a:ext uri="{9D8B030D-6E8A-4147-A177-3AD203B41FA5}">
                      <a16:colId xmlns:a16="http://schemas.microsoft.com/office/drawing/2014/main" val="20004"/>
                    </a:ext>
                  </a:extLst>
                </a:gridCol>
              </a:tblGrid>
              <a:tr h="277107">
                <a:tc>
                  <a:txBody>
                    <a:bodyPr/>
                    <a:lstStyle/>
                    <a:p>
                      <a:pPr algn="ctr"/>
                      <a:r>
                        <a:rPr lang="en-US" sz="1200" dirty="0">
                          <a:sym typeface="Wingdings"/>
                        </a:rPr>
                        <a:t></a:t>
                      </a:r>
                      <a:endParaRPr lang="en-US" sz="1200" dirty="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ym typeface="Wingdings"/>
                        </a:rPr>
                        <a:t></a:t>
                      </a:r>
                      <a:endParaRPr lang="en-US" sz="1200" dirty="0"/>
                    </a:p>
                  </a:txBody>
                  <a:tcPr marL="121888" marR="121888" marT="45708" marB="45708"/>
                </a:tc>
                <a:extLst>
                  <a:ext uri="{0D108BD9-81ED-4DB2-BD59-A6C34878D82A}">
                    <a16:rowId xmlns:a16="http://schemas.microsoft.com/office/drawing/2014/main" val="10000"/>
                  </a:ext>
                </a:extLst>
              </a:tr>
              <a:tr h="284165">
                <a:tc>
                  <a:txBody>
                    <a:bodyPr/>
                    <a:lstStyle/>
                    <a:p>
                      <a:pPr algn="ct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ym typeface="Wingdings"/>
                        </a:rPr>
                        <a:t></a:t>
                      </a:r>
                      <a:endParaRPr lang="en-US" sz="1200" dirty="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extLst>
                  <a:ext uri="{0D108BD9-81ED-4DB2-BD59-A6C34878D82A}">
                    <a16:rowId xmlns:a16="http://schemas.microsoft.com/office/drawing/2014/main" val="10001"/>
                  </a:ext>
                </a:extLst>
              </a:tr>
              <a:tr h="284165">
                <a:tc>
                  <a:txBody>
                    <a:bodyPr/>
                    <a:lstStyle/>
                    <a:p>
                      <a:pPr algn="ct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ym typeface="Wingdings"/>
                        </a:rPr>
                        <a:t></a:t>
                      </a:r>
                      <a:endParaRPr lang="en-US" sz="1200" dirty="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ym typeface="Wingdings"/>
                        </a:rPr>
                        <a:t></a:t>
                      </a:r>
                      <a:endParaRPr lang="en-US" sz="1200" dirty="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extLst>
                  <a:ext uri="{0D108BD9-81ED-4DB2-BD59-A6C34878D82A}">
                    <a16:rowId xmlns:a16="http://schemas.microsoft.com/office/drawing/2014/main" val="10002"/>
                  </a:ext>
                </a:extLst>
              </a:tr>
              <a:tr h="284165">
                <a:tc>
                  <a:txBody>
                    <a:bodyPr/>
                    <a:lstStyle/>
                    <a:p>
                      <a:pPr algn="ct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extLst>
                  <a:ext uri="{0D108BD9-81ED-4DB2-BD59-A6C34878D82A}">
                    <a16:rowId xmlns:a16="http://schemas.microsoft.com/office/drawing/2014/main" val="10003"/>
                  </a:ext>
                </a:extLst>
              </a:tr>
              <a:tr h="284165">
                <a:tc>
                  <a:txBody>
                    <a:bodyPr/>
                    <a:lstStyle/>
                    <a:p>
                      <a:pPr algn="ct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ym typeface="Wingdings"/>
                        </a:rPr>
                        <a:t></a:t>
                      </a:r>
                      <a:endParaRPr lang="en-US" sz="120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ym typeface="Wingdings"/>
                        </a:rPr>
                        <a:t></a:t>
                      </a:r>
                      <a:endParaRPr lang="en-US" sz="1200" dirty="0"/>
                    </a:p>
                  </a:txBody>
                  <a:tcPr marL="121888" marR="121888"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ym typeface="Wingdings"/>
                        </a:rPr>
                        <a:t></a:t>
                      </a:r>
                      <a:endParaRPr lang="en-US" sz="1200" dirty="0"/>
                    </a:p>
                  </a:txBody>
                  <a:tcPr marL="121888" marR="121888" marT="45708" marB="45708"/>
                </a:tc>
                <a:extLst>
                  <a:ext uri="{0D108BD9-81ED-4DB2-BD59-A6C34878D82A}">
                    <a16:rowId xmlns:a16="http://schemas.microsoft.com/office/drawing/2014/main" val="10004"/>
                  </a:ext>
                </a:extLst>
              </a:tr>
            </a:tbl>
          </a:graphicData>
        </a:graphic>
      </p:graphicFrame>
      <p:grpSp>
        <p:nvGrpSpPr>
          <p:cNvPr id="25" name="Group 24"/>
          <p:cNvGrpSpPr/>
          <p:nvPr/>
        </p:nvGrpSpPr>
        <p:grpSpPr>
          <a:xfrm>
            <a:off x="3498492" y="2651013"/>
            <a:ext cx="1274204" cy="1161650"/>
            <a:chOff x="923974" y="2294889"/>
            <a:chExt cx="2877269" cy="2720714"/>
          </a:xfrm>
        </p:grpSpPr>
        <p:cxnSp>
          <p:nvCxnSpPr>
            <p:cNvPr id="26" name="Straight Arrow Connector 25"/>
            <p:cNvCxnSpPr/>
            <p:nvPr/>
          </p:nvCxnSpPr>
          <p:spPr>
            <a:xfrm flipV="1">
              <a:off x="948954" y="2294889"/>
              <a:ext cx="2852289" cy="2688925"/>
            </a:xfrm>
            <a:prstGeom prst="straightConnector1">
              <a:avLst/>
            </a:prstGeom>
            <a:ln w="28575" cmpd="sng">
              <a:solidFill>
                <a:srgbClr val="FF0000"/>
              </a:solidFill>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945259" y="2323268"/>
              <a:ext cx="3695" cy="2678147"/>
            </a:xfrm>
            <a:prstGeom prst="straightConnector1">
              <a:avLst/>
            </a:prstGeom>
            <a:ln w="28575" cmpd="sng">
              <a:solidFill>
                <a:srgbClr val="FF0000"/>
              </a:solidFill>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flipV="1">
              <a:off x="3765767" y="2330363"/>
              <a:ext cx="6800" cy="2667366"/>
            </a:xfrm>
            <a:prstGeom prst="straightConnector1">
              <a:avLst/>
            </a:prstGeom>
            <a:ln w="28575" cmpd="sng">
              <a:solidFill>
                <a:srgbClr val="FF0000"/>
              </a:solidFill>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923974" y="2312490"/>
              <a:ext cx="2841794" cy="10779"/>
            </a:xfrm>
            <a:prstGeom prst="straightConnector1">
              <a:avLst/>
            </a:prstGeom>
            <a:ln w="28575" cmpd="sng">
              <a:solidFill>
                <a:srgbClr val="FF0000"/>
              </a:solidFill>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flipV="1">
              <a:off x="941564" y="4969350"/>
              <a:ext cx="2841794" cy="10779"/>
            </a:xfrm>
            <a:prstGeom prst="straightConnector1">
              <a:avLst/>
            </a:prstGeom>
            <a:ln w="28575" cmpd="sng">
              <a:solidFill>
                <a:srgbClr val="FF0000"/>
              </a:solidFill>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flipV="1">
              <a:off x="945258" y="2326678"/>
              <a:ext cx="2852289" cy="2688925"/>
            </a:xfrm>
            <a:prstGeom prst="straightConnector1">
              <a:avLst/>
            </a:prstGeom>
            <a:ln w="28575" cmpd="sng">
              <a:solidFill>
                <a:srgbClr val="FF0000"/>
              </a:solidFill>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a:off x="8061061" y="2947746"/>
            <a:ext cx="626653" cy="568179"/>
            <a:chOff x="2703512" y="4537075"/>
            <a:chExt cx="633413" cy="568326"/>
          </a:xfrm>
        </p:grpSpPr>
        <p:cxnSp>
          <p:nvCxnSpPr>
            <p:cNvPr id="34" name="Straight Arrow Connector 33"/>
            <p:cNvCxnSpPr/>
            <p:nvPr/>
          </p:nvCxnSpPr>
          <p:spPr>
            <a:xfrm flipV="1">
              <a:off x="3019425" y="4537075"/>
              <a:ext cx="0" cy="282576"/>
            </a:xfrm>
            <a:prstGeom prst="straightConnector1">
              <a:avLst/>
            </a:prstGeom>
            <a:ln w="28575" cmpd="sng">
              <a:solidFill>
                <a:srgbClr val="008000"/>
              </a:solidFill>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2703512" y="4822825"/>
              <a:ext cx="315913" cy="1588"/>
            </a:xfrm>
            <a:prstGeom prst="straightConnector1">
              <a:avLst/>
            </a:prstGeom>
            <a:ln w="28575" cmpd="sng">
              <a:solidFill>
                <a:srgbClr val="008000"/>
              </a:solidFill>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3021012" y="4819650"/>
              <a:ext cx="315913" cy="1588"/>
            </a:xfrm>
            <a:prstGeom prst="straightConnector1">
              <a:avLst/>
            </a:prstGeom>
            <a:ln w="28575" cmpd="sng">
              <a:solidFill>
                <a:srgbClr val="008000"/>
              </a:solidFill>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3019425" y="4822825"/>
              <a:ext cx="0" cy="282576"/>
            </a:xfrm>
            <a:prstGeom prst="straightConnector1">
              <a:avLst/>
            </a:prstGeom>
            <a:ln w="28575" cmpd="sng">
              <a:solidFill>
                <a:srgbClr val="008000"/>
              </a:solidFill>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138201" y="4697599"/>
            <a:ext cx="12130211" cy="1474454"/>
            <a:chOff x="103676" y="4724384"/>
            <a:chExt cx="9100028" cy="1474838"/>
          </a:xfrm>
        </p:grpSpPr>
        <p:grpSp>
          <p:nvGrpSpPr>
            <p:cNvPr id="2" name="Group 1"/>
            <p:cNvGrpSpPr/>
            <p:nvPr/>
          </p:nvGrpSpPr>
          <p:grpSpPr>
            <a:xfrm>
              <a:off x="103676" y="4724384"/>
              <a:ext cx="9051782" cy="1459201"/>
              <a:chOff x="103676" y="4724384"/>
              <a:chExt cx="9051782" cy="1459201"/>
            </a:xfrm>
          </p:grpSpPr>
          <p:sp>
            <p:nvSpPr>
              <p:cNvPr id="21" name="Title 1"/>
              <p:cNvSpPr txBox="1">
                <a:spLocks/>
              </p:cNvSpPr>
              <p:nvPr/>
            </p:nvSpPr>
            <p:spPr>
              <a:xfrm>
                <a:off x="103676" y="4724384"/>
                <a:ext cx="9040323" cy="808286"/>
              </a:xfrm>
              <a:prstGeom prst="rect">
                <a:avLst/>
              </a:prstGeom>
            </p:spPr>
            <p:txBody>
              <a:bodyPr>
                <a:noAutofit/>
              </a:bodyPr>
              <a:lstStyle>
                <a:lvl1pPr algn="ctr" defTabSz="457200" rtl="0" eaLnBrk="1" latinLnBrk="0" hangingPunct="1">
                  <a:spcBef>
                    <a:spcPct val="0"/>
                  </a:spcBef>
                  <a:buNone/>
                  <a:defRPr sz="3600" kern="1200">
                    <a:solidFill>
                      <a:srgbClr val="000090"/>
                    </a:solidFill>
                    <a:latin typeface="+mj-lt"/>
                    <a:ea typeface="+mj-ea"/>
                    <a:cs typeface="+mj-cs"/>
                  </a:defRPr>
                </a:lvl1pPr>
              </a:lstStyle>
              <a:p>
                <a:pPr algn="l" fontAlgn="auto">
                  <a:spcAft>
                    <a:spcPts val="0"/>
                  </a:spcAft>
                </a:pPr>
                <a:r>
                  <a:rPr lang="en-US" sz="2399" b="1" dirty="0">
                    <a:solidFill>
                      <a:srgbClr val="800000"/>
                    </a:solidFill>
                    <a:latin typeface="Franklin Gothic Medium"/>
                  </a:rPr>
                  <a:t>Finite speed of light </a:t>
                </a:r>
                <a:r>
                  <a:rPr lang="en-US" sz="2399" b="1" dirty="0">
                    <a:solidFill>
                      <a:srgbClr val="800000"/>
                    </a:solidFill>
                    <a:latin typeface="Franklin Gothic Medium"/>
                    <a:sym typeface="Wingdings"/>
                  </a:rPr>
                  <a:t> local FFTs  </a:t>
                </a:r>
                <a:r>
                  <a:rPr lang="en-US" sz="2399" b="1" dirty="0">
                    <a:solidFill>
                      <a:srgbClr val="800000"/>
                    </a:solidFill>
                    <a:latin typeface="Franklin Gothic Medium"/>
                  </a:rPr>
                  <a:t>spectral </a:t>
                </a:r>
                <a:r>
                  <a:rPr lang="en-US" sz="2399" b="1" dirty="0" err="1">
                    <a:solidFill>
                      <a:srgbClr val="800000"/>
                    </a:solidFill>
                    <a:latin typeface="Franklin Gothic Medium"/>
                  </a:rPr>
                  <a:t>accuracy+FDTD</a:t>
                </a:r>
                <a:r>
                  <a:rPr lang="en-US" sz="2399" b="1" dirty="0">
                    <a:solidFill>
                      <a:srgbClr val="800000"/>
                    </a:solidFill>
                    <a:latin typeface="Franklin Gothic Medium"/>
                  </a:rPr>
                  <a:t> scaling!</a:t>
                </a:r>
              </a:p>
              <a:p>
                <a:pPr algn="l" fontAlgn="auto">
                  <a:spcAft>
                    <a:spcPts val="0"/>
                  </a:spcAft>
                </a:pPr>
                <a:endParaRPr lang="en-US" sz="2399" b="1" dirty="0">
                  <a:solidFill>
                    <a:srgbClr val="800000"/>
                  </a:solidFill>
                  <a:latin typeface="Franklin Gothic Medium"/>
                </a:endParaRPr>
              </a:p>
              <a:p>
                <a:pPr algn="l" fontAlgn="auto">
                  <a:spcAft>
                    <a:spcPts val="0"/>
                  </a:spcAft>
                </a:pPr>
                <a:endParaRPr lang="en-US" sz="2399" i="1" dirty="0">
                  <a:solidFill>
                    <a:srgbClr val="800000"/>
                  </a:solidFill>
                  <a:latin typeface="Franklin Gothic Medium"/>
                </a:endParaRPr>
              </a:p>
            </p:txBody>
          </p:sp>
          <p:sp>
            <p:nvSpPr>
              <p:cNvPr id="38" name="TextBox 37"/>
              <p:cNvSpPr txBox="1"/>
              <p:nvPr/>
            </p:nvSpPr>
            <p:spPr>
              <a:xfrm>
                <a:off x="174355" y="5598816"/>
                <a:ext cx="8981103" cy="584769"/>
              </a:xfrm>
              <a:prstGeom prst="rect">
                <a:avLst/>
              </a:prstGeom>
              <a:noFill/>
            </p:spPr>
            <p:txBody>
              <a:bodyPr wrap="square" lIns="91410" tIns="45705" rIns="91410" bIns="45705" rtlCol="0">
                <a:spAutoFit/>
              </a:bodyPr>
              <a:lstStyle/>
              <a:p>
                <a:pPr defTabSz="609340" fontAlgn="auto">
                  <a:spcBef>
                    <a:spcPts val="0"/>
                  </a:spcBef>
                  <a:spcAft>
                    <a:spcPts val="0"/>
                  </a:spcAft>
                </a:pPr>
                <a:r>
                  <a:rPr lang="en-US" sz="1600" dirty="0">
                    <a:solidFill>
                      <a:prstClr val="black"/>
                    </a:solidFill>
                    <a:latin typeface="Franklin Gothic Book"/>
                    <a:cs typeface="+mn-cs"/>
                  </a:rPr>
                  <a:t>J.-L. Vay, I. Haber, B. Godfrey, </a:t>
                </a:r>
                <a:r>
                  <a:rPr lang="en-US" sz="1600" i="1" dirty="0">
                    <a:solidFill>
                      <a:prstClr val="black"/>
                    </a:solidFill>
                    <a:latin typeface="Franklin Gothic Book"/>
                    <a:cs typeface="+mn-cs"/>
                  </a:rPr>
                  <a:t>J. </a:t>
                </a:r>
                <a:r>
                  <a:rPr lang="en-US" sz="1600" i="1" dirty="0" err="1">
                    <a:solidFill>
                      <a:prstClr val="black"/>
                    </a:solidFill>
                    <a:latin typeface="Franklin Gothic Book"/>
                    <a:cs typeface="+mn-cs"/>
                  </a:rPr>
                  <a:t>Comput</a:t>
                </a:r>
                <a:r>
                  <a:rPr lang="en-US" sz="1600" i="1" dirty="0">
                    <a:solidFill>
                      <a:prstClr val="black"/>
                    </a:solidFill>
                    <a:latin typeface="Franklin Gothic Book"/>
                    <a:cs typeface="+mn-cs"/>
                  </a:rPr>
                  <a:t>. Phys.</a:t>
                </a:r>
                <a:r>
                  <a:rPr lang="en-US" sz="1600" dirty="0">
                    <a:solidFill>
                      <a:prstClr val="black"/>
                    </a:solidFill>
                    <a:latin typeface="Franklin Gothic Book"/>
                    <a:cs typeface="+mn-cs"/>
                  </a:rPr>
                  <a:t> </a:t>
                </a:r>
                <a:r>
                  <a:rPr lang="en-US" sz="1600" b="1" dirty="0">
                    <a:solidFill>
                      <a:prstClr val="black"/>
                    </a:solidFill>
                    <a:latin typeface="Franklin Gothic Medium"/>
                    <a:cs typeface="+mn-cs"/>
                  </a:rPr>
                  <a:t>243</a:t>
                </a:r>
                <a:r>
                  <a:rPr lang="en-US" sz="1600" dirty="0">
                    <a:solidFill>
                      <a:prstClr val="black"/>
                    </a:solidFill>
                    <a:latin typeface="Franklin Gothic Book"/>
                    <a:cs typeface="+mn-cs"/>
                  </a:rPr>
                  <a:t>, 260 (2013)</a:t>
                </a:r>
              </a:p>
              <a:p>
                <a:pPr defTabSz="609340" fontAlgn="auto">
                  <a:spcBef>
                    <a:spcPts val="0"/>
                  </a:spcBef>
                  <a:spcAft>
                    <a:spcPts val="0"/>
                  </a:spcAft>
                </a:pPr>
                <a:r>
                  <a:rPr lang="en-US" sz="1600" dirty="0">
                    <a:solidFill>
                      <a:prstClr val="black"/>
                    </a:solidFill>
                    <a:latin typeface="Franklin Gothic Book"/>
                    <a:cs typeface="+mn-cs"/>
                  </a:rPr>
                  <a:t>H. </a:t>
                </a:r>
                <a:r>
                  <a:rPr lang="en-US" sz="1600" dirty="0" err="1">
                    <a:solidFill>
                      <a:prstClr val="black"/>
                    </a:solidFill>
                    <a:latin typeface="Franklin Gothic Book"/>
                    <a:cs typeface="+mn-cs"/>
                  </a:rPr>
                  <a:t>Vincenti</a:t>
                </a:r>
                <a:r>
                  <a:rPr lang="en-US" sz="1600" dirty="0">
                    <a:solidFill>
                      <a:prstClr val="black"/>
                    </a:solidFill>
                    <a:latin typeface="Franklin Gothic Book"/>
                    <a:cs typeface="+mn-cs"/>
                  </a:rPr>
                  <a:t>, J.-L. Vay, </a:t>
                </a:r>
                <a:r>
                  <a:rPr lang="en-US" sz="1600" i="1" dirty="0" err="1">
                    <a:solidFill>
                      <a:prstClr val="black"/>
                    </a:solidFill>
                    <a:latin typeface="Franklin Gothic Book"/>
                    <a:cs typeface="+mn-cs"/>
                  </a:rPr>
                  <a:t>Comput</a:t>
                </a:r>
                <a:r>
                  <a:rPr lang="en-US" sz="1600" i="1" dirty="0">
                    <a:solidFill>
                      <a:prstClr val="black"/>
                    </a:solidFill>
                    <a:latin typeface="Franklin Gothic Book"/>
                    <a:cs typeface="+mn-cs"/>
                  </a:rPr>
                  <a:t>. Phys. Comm.</a:t>
                </a:r>
                <a:r>
                  <a:rPr lang="en-US" sz="1600" dirty="0">
                    <a:solidFill>
                      <a:prstClr val="black"/>
                    </a:solidFill>
                    <a:latin typeface="Franklin Gothic Book"/>
                    <a:cs typeface="+mn-cs"/>
                  </a:rPr>
                  <a:t> </a:t>
                </a:r>
                <a:r>
                  <a:rPr lang="en-US" sz="1600" b="1" dirty="0">
                    <a:solidFill>
                      <a:prstClr val="black"/>
                    </a:solidFill>
                    <a:latin typeface="Franklin Gothic Medium"/>
                    <a:cs typeface="+mn-cs"/>
                  </a:rPr>
                  <a:t>200</a:t>
                </a:r>
                <a:r>
                  <a:rPr lang="en-US" sz="1600" dirty="0">
                    <a:solidFill>
                      <a:prstClr val="black"/>
                    </a:solidFill>
                    <a:latin typeface="Franklin Gothic Book"/>
                    <a:cs typeface="+mn-cs"/>
                  </a:rPr>
                  <a:t>, 147 (2016)</a:t>
                </a:r>
              </a:p>
            </p:txBody>
          </p:sp>
        </p:grpSp>
        <p:pic>
          <p:nvPicPr>
            <p:cNvPr id="41" name="Picture 40" descr="Haber_49-eps-converted-to.pdf"/>
            <p:cNvPicPr>
              <a:picLocks noChangeAspect="1"/>
            </p:cNvPicPr>
            <p:nvPr/>
          </p:nvPicPr>
          <p:blipFill rotWithShape="1">
            <a:blip r:embed="rId2" cstate="screen">
              <a:extLst>
                <a:ext uri="{28A0092B-C50C-407E-A947-70E740481C1C}">
                  <a14:useLocalDpi xmlns:a14="http://schemas.microsoft.com/office/drawing/2010/main"/>
                </a:ext>
              </a:extLst>
            </a:blip>
            <a:srcRect l="14540" t="874" r="11996" b="12731"/>
            <a:stretch/>
          </p:blipFill>
          <p:spPr>
            <a:xfrm>
              <a:off x="7099103" y="4773671"/>
              <a:ext cx="1115164" cy="1425551"/>
            </a:xfrm>
            <a:prstGeom prst="rect">
              <a:avLst/>
            </a:prstGeom>
          </p:spPr>
        </p:pic>
        <p:sp>
          <p:nvSpPr>
            <p:cNvPr id="3" name="Rectangle 2"/>
            <p:cNvSpPr/>
            <p:nvPr/>
          </p:nvSpPr>
          <p:spPr>
            <a:xfrm>
              <a:off x="7875838" y="5017311"/>
              <a:ext cx="155934" cy="189689"/>
            </a:xfrm>
            <a:prstGeom prst="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340" fontAlgn="auto">
                <a:spcBef>
                  <a:spcPts val="0"/>
                </a:spcBef>
                <a:spcAft>
                  <a:spcPts val="0"/>
                </a:spcAft>
              </a:pPr>
              <a:endParaRPr lang="en-US">
                <a:solidFill>
                  <a:prstClr val="white"/>
                </a:solidFill>
                <a:latin typeface="Franklin Gothic Book"/>
              </a:endParaRPr>
            </a:p>
          </p:txBody>
        </p:sp>
        <p:cxnSp>
          <p:nvCxnSpPr>
            <p:cNvPr id="5" name="Straight Connector 4"/>
            <p:cNvCxnSpPr>
              <a:stCxn id="3" idx="3"/>
            </p:cNvCxnSpPr>
            <p:nvPr/>
          </p:nvCxnSpPr>
          <p:spPr>
            <a:xfrm flipV="1">
              <a:off x="8031772" y="5017311"/>
              <a:ext cx="371970" cy="94845"/>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8343778" y="4791367"/>
              <a:ext cx="859926" cy="338548"/>
            </a:xfrm>
            <a:prstGeom prst="rect">
              <a:avLst/>
            </a:prstGeom>
            <a:noFill/>
          </p:spPr>
          <p:txBody>
            <a:bodyPr wrap="square" lIns="91410" tIns="45705" rIns="91410" bIns="45705" rtlCol="0">
              <a:spAutoFit/>
            </a:bodyPr>
            <a:lstStyle/>
            <a:p>
              <a:pPr defTabSz="609340" fontAlgn="auto">
                <a:spcBef>
                  <a:spcPts val="0"/>
                </a:spcBef>
                <a:spcAft>
                  <a:spcPts val="0"/>
                </a:spcAft>
              </a:pPr>
              <a:r>
                <a:rPr lang="en-US" sz="1600" dirty="0">
                  <a:solidFill>
                    <a:srgbClr val="800000"/>
                  </a:solidFill>
                  <a:latin typeface="Franklin Gothic Book"/>
                  <a:cs typeface="+mn-cs"/>
                </a:rPr>
                <a:t>Local FFT</a:t>
              </a:r>
            </a:p>
          </p:txBody>
        </p:sp>
      </p:grpSp>
      <p:sp>
        <p:nvSpPr>
          <p:cNvPr id="40" name="Slide Number Placeholder 17">
            <a:extLst>
              <a:ext uri="{FF2B5EF4-FFF2-40B4-BE49-F238E27FC236}">
                <a16:creationId xmlns:a16="http://schemas.microsoft.com/office/drawing/2014/main" id="{A9708F68-2FF8-D84C-B0A2-86DDF4ED14D6}"/>
              </a:ext>
            </a:extLst>
          </p:cNvPr>
          <p:cNvSpPr txBox="1">
            <a:spLocks noChangeArrowheads="1"/>
          </p:cNvSpPr>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defPPr>
              <a:defRPr lang="en-US"/>
            </a:defPPr>
            <a:lvl1pPr algn="l" rtl="0" fontAlgn="base">
              <a:spcBef>
                <a:spcPct val="0"/>
              </a:spcBef>
              <a:spcAft>
                <a:spcPct val="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929A8685-9CBD-5D48-90F4-6955DC9A7A72}" type="slidenum">
              <a:rPr lang="en-US" altLang="x-none" smtClean="0"/>
              <a:pPr/>
              <a:t>46</a:t>
            </a:fld>
            <a:endParaRPr lang="en-US" altLang="x-none" dirty="0"/>
          </a:p>
        </p:txBody>
      </p:sp>
    </p:spTree>
    <p:extLst>
      <p:ext uri="{BB962C8B-B14F-4D97-AF65-F5344CB8AC3E}">
        <p14:creationId xmlns:p14="http://schemas.microsoft.com/office/powerpoint/2010/main" val="385226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p:cNvSpPr txBox="1">
            <a:spLocks/>
          </p:cNvSpPr>
          <p:nvPr/>
        </p:nvSpPr>
        <p:spPr>
          <a:xfrm>
            <a:off x="125730" y="105439"/>
            <a:ext cx="12063095" cy="860201"/>
          </a:xfrm>
          <a:prstGeom prst="rect">
            <a:avLst/>
          </a:prstGeom>
        </p:spPr>
        <p:txBody>
          <a:bodyPr>
            <a:normAutofit lnSpcReduction="10000"/>
          </a:bodyPr>
          <a:lstStyle>
            <a:lvl1pPr algn="l" rtl="0" eaLnBrk="1" fontAlgn="base" hangingPunct="1">
              <a:lnSpc>
                <a:spcPct val="85000"/>
              </a:lnSpc>
              <a:spcBef>
                <a:spcPct val="0"/>
              </a:spcBef>
              <a:spcAft>
                <a:spcPct val="0"/>
              </a:spcAft>
              <a:defRPr sz="3200" b="1" kern="1200" baseline="0">
                <a:solidFill>
                  <a:schemeClr val="tx1"/>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b="0" dirty="0"/>
              <a:t>Applied successfully to modeling of plasma mirrors in cases where standard low-order solvers fail  </a:t>
            </a:r>
          </a:p>
        </p:txBody>
      </p:sp>
      <p:sp>
        <p:nvSpPr>
          <p:cNvPr id="48" name="TextBox 47"/>
          <p:cNvSpPr txBox="1"/>
          <p:nvPr/>
        </p:nvSpPr>
        <p:spPr>
          <a:xfrm>
            <a:off x="6256396" y="5137207"/>
            <a:ext cx="5745104" cy="646331"/>
          </a:xfrm>
          <a:prstGeom prst="rect">
            <a:avLst/>
          </a:prstGeom>
          <a:solidFill>
            <a:schemeClr val="bg1"/>
          </a:solidFill>
        </p:spPr>
        <p:txBody>
          <a:bodyPr wrap="square" rtlCol="0">
            <a:spAutoFit/>
          </a:bodyPr>
          <a:lstStyle/>
          <a:p>
            <a:r>
              <a:rPr lang="en-US" sz="1200" dirty="0">
                <a:latin typeface="+mj-lt"/>
              </a:rPr>
              <a:t>Other publications related to new solver:</a:t>
            </a:r>
          </a:p>
          <a:p>
            <a:r>
              <a:rPr lang="en-US" sz="1200" dirty="0">
                <a:latin typeface="+mj-lt"/>
              </a:rPr>
              <a:t>   [1] </a:t>
            </a:r>
            <a:r>
              <a:rPr lang="en-US" sz="1200" dirty="0"/>
              <a:t>G. </a:t>
            </a:r>
            <a:r>
              <a:rPr lang="en-US" sz="1200" dirty="0" err="1"/>
              <a:t>Blaclard</a:t>
            </a:r>
            <a:r>
              <a:rPr lang="en-US" sz="1200" dirty="0"/>
              <a:t>, H. </a:t>
            </a:r>
            <a:r>
              <a:rPr lang="en-US" sz="1200" dirty="0" err="1"/>
              <a:t>Vincenti</a:t>
            </a:r>
            <a:r>
              <a:rPr lang="en-US" sz="1200" dirty="0"/>
              <a:t>, R. </a:t>
            </a:r>
            <a:r>
              <a:rPr lang="en-US" sz="1200" dirty="0" err="1"/>
              <a:t>Lehe</a:t>
            </a:r>
            <a:r>
              <a:rPr lang="en-US" sz="1200" dirty="0"/>
              <a:t>, J. L. </a:t>
            </a:r>
            <a:r>
              <a:rPr lang="en-US" sz="1200" dirty="0" err="1"/>
              <a:t>Vay</a:t>
            </a:r>
            <a:r>
              <a:rPr lang="en-US" sz="1200" dirty="0"/>
              <a:t>, </a:t>
            </a:r>
            <a:r>
              <a:rPr lang="sk-SK" sz="1200" dirty="0" err="1"/>
              <a:t>Phys</a:t>
            </a:r>
            <a:r>
              <a:rPr lang="sk-SK" sz="1200" dirty="0"/>
              <a:t>. Rev. </a:t>
            </a:r>
            <a:r>
              <a:rPr lang="sk-SK" sz="1200" dirty="0" err="1"/>
              <a:t>E</a:t>
            </a:r>
            <a:r>
              <a:rPr lang="sk-SK" sz="1200" dirty="0"/>
              <a:t> </a:t>
            </a:r>
            <a:r>
              <a:rPr lang="sk-SK" sz="1200" b="1" dirty="0"/>
              <a:t>96</a:t>
            </a:r>
            <a:r>
              <a:rPr lang="sk-SK" sz="1200" dirty="0"/>
              <a:t>, 033305 (2017)</a:t>
            </a:r>
          </a:p>
          <a:p>
            <a:r>
              <a:rPr lang="sk-SK" sz="1200" dirty="0"/>
              <a:t>   [2] </a:t>
            </a:r>
            <a:r>
              <a:rPr lang="en-US" sz="1200" dirty="0"/>
              <a:t>H. </a:t>
            </a:r>
            <a:r>
              <a:rPr lang="en-US" sz="1200" dirty="0" err="1"/>
              <a:t>Vincenti</a:t>
            </a:r>
            <a:r>
              <a:rPr lang="en-US" sz="1200" dirty="0"/>
              <a:t>, J.-L. </a:t>
            </a:r>
            <a:r>
              <a:rPr lang="en-US" sz="1200" dirty="0" err="1"/>
              <a:t>Vay</a:t>
            </a:r>
            <a:r>
              <a:rPr lang="en-US" sz="1200" dirty="0"/>
              <a:t>, </a:t>
            </a:r>
            <a:r>
              <a:rPr lang="en-US" sz="1200" dirty="0" err="1"/>
              <a:t>Comput</a:t>
            </a:r>
            <a:r>
              <a:rPr lang="en-US" sz="1200" dirty="0"/>
              <a:t>. Phys. Comm., in press</a:t>
            </a:r>
          </a:p>
        </p:txBody>
      </p:sp>
      <p:sp>
        <p:nvSpPr>
          <p:cNvPr id="24" name="TextBox 23"/>
          <p:cNvSpPr txBox="1"/>
          <p:nvPr/>
        </p:nvSpPr>
        <p:spPr>
          <a:xfrm>
            <a:off x="5806441" y="4456048"/>
            <a:ext cx="6382384" cy="535531"/>
          </a:xfrm>
          <a:prstGeom prst="rect">
            <a:avLst/>
          </a:prstGeom>
          <a:noFill/>
        </p:spPr>
        <p:txBody>
          <a:bodyPr wrap="square" rtlCol="0">
            <a:spAutoFit/>
          </a:bodyPr>
          <a:lstStyle/>
          <a:p>
            <a:pPr>
              <a:lnSpc>
                <a:spcPct val="90000"/>
              </a:lnSpc>
            </a:pPr>
            <a:r>
              <a:rPr lang="sk-SK" sz="1600" dirty="0"/>
              <a:t>A. </a:t>
            </a:r>
            <a:r>
              <a:rPr lang="sk-SK" sz="1600" dirty="0" err="1"/>
              <a:t>Leblanc</a:t>
            </a:r>
            <a:r>
              <a:rPr lang="sk-SK" sz="1600" dirty="0"/>
              <a:t>, S. </a:t>
            </a:r>
            <a:r>
              <a:rPr lang="sk-SK" sz="1600" dirty="0" err="1"/>
              <a:t>Monchoce</a:t>
            </a:r>
            <a:r>
              <a:rPr lang="sk-SK" sz="1600" dirty="0"/>
              <a:t>,  H. </a:t>
            </a:r>
            <a:r>
              <a:rPr lang="sk-SK" sz="1600" dirty="0" err="1"/>
              <a:t>Vincenti</a:t>
            </a:r>
            <a:r>
              <a:rPr lang="sk-SK" sz="1600" dirty="0"/>
              <a:t>, S. </a:t>
            </a:r>
            <a:r>
              <a:rPr lang="sk-SK" sz="1600" dirty="0" err="1"/>
              <a:t>Kahaly</a:t>
            </a:r>
            <a:r>
              <a:rPr lang="sk-SK" sz="1600" dirty="0"/>
              <a:t>, J-L. </a:t>
            </a:r>
            <a:r>
              <a:rPr lang="sk-SK" sz="1600" dirty="0" err="1"/>
              <a:t>Vay</a:t>
            </a:r>
            <a:r>
              <a:rPr lang="sk-SK" sz="1600" dirty="0"/>
              <a:t>, F. </a:t>
            </a:r>
            <a:r>
              <a:rPr lang="sk-SK" sz="1600" dirty="0" err="1"/>
              <a:t>Quere</a:t>
            </a:r>
            <a:r>
              <a:rPr lang="sk-SK" sz="1600" dirty="0"/>
              <a:t>, </a:t>
            </a:r>
            <a:r>
              <a:rPr lang="sk-SK" sz="1600" i="1" dirty="0" err="1"/>
              <a:t>Phys</a:t>
            </a:r>
            <a:r>
              <a:rPr lang="sk-SK" sz="1600" i="1" dirty="0"/>
              <a:t>. Rev. </a:t>
            </a:r>
            <a:r>
              <a:rPr lang="sk-SK" sz="1600" i="1" dirty="0" err="1"/>
              <a:t>Lett</a:t>
            </a:r>
            <a:r>
              <a:rPr lang="sk-SK" sz="1600" i="1" dirty="0"/>
              <a:t>.</a:t>
            </a:r>
            <a:r>
              <a:rPr lang="sk-SK" sz="1600" dirty="0"/>
              <a:t> </a:t>
            </a:r>
            <a:r>
              <a:rPr lang="en-US" sz="1600" b="1" dirty="0"/>
              <a:t>119</a:t>
            </a:r>
            <a:r>
              <a:rPr lang="en-US" sz="1600" dirty="0"/>
              <a:t>, 155001 (2017)</a:t>
            </a:r>
          </a:p>
        </p:txBody>
      </p:sp>
      <p:pic>
        <p:nvPicPr>
          <p:cNvPr id="25" name="Picture 24">
            <a:extLst>
              <a:ext uri="{FF2B5EF4-FFF2-40B4-BE49-F238E27FC236}">
                <a16:creationId xmlns:a16="http://schemas.microsoft.com/office/drawing/2014/main" id="{94FC6896-E0A2-514A-B0C0-A645DACC10F1}"/>
              </a:ext>
            </a:extLst>
          </p:cNvPr>
          <p:cNvPicPr>
            <a:picLocks noChangeAspect="1"/>
          </p:cNvPicPr>
          <p:nvPr/>
        </p:nvPicPr>
        <p:blipFill rotWithShape="1">
          <a:blip r:embed="rId2">
            <a:extLst>
              <a:ext uri="{28A0092B-C50C-407E-A947-70E740481C1C}">
                <a14:useLocalDpi xmlns:a14="http://schemas.microsoft.com/office/drawing/2010/main"/>
              </a:ext>
            </a:extLst>
          </a:blip>
          <a:srcRect t="6126" r="49462" b="10514"/>
          <a:stretch/>
        </p:blipFill>
        <p:spPr>
          <a:xfrm>
            <a:off x="6345870" y="1569563"/>
            <a:ext cx="3723959" cy="2740857"/>
          </a:xfrm>
          <a:prstGeom prst="rect">
            <a:avLst/>
          </a:prstGeom>
        </p:spPr>
      </p:pic>
      <p:pic>
        <p:nvPicPr>
          <p:cNvPr id="26" name="Picture 25">
            <a:extLst>
              <a:ext uri="{FF2B5EF4-FFF2-40B4-BE49-F238E27FC236}">
                <a16:creationId xmlns:a16="http://schemas.microsoft.com/office/drawing/2014/main" id="{D1B44C8E-9AD4-774B-9E80-59C49CB51840}"/>
              </a:ext>
            </a:extLst>
          </p:cNvPr>
          <p:cNvPicPr>
            <a:picLocks noChangeAspect="1"/>
          </p:cNvPicPr>
          <p:nvPr/>
        </p:nvPicPr>
        <p:blipFill rotWithShape="1">
          <a:blip r:embed="rId2">
            <a:extLst>
              <a:ext uri="{28A0092B-C50C-407E-A947-70E740481C1C}">
                <a14:useLocalDpi xmlns:a14="http://schemas.microsoft.com/office/drawing/2010/main"/>
              </a:ext>
            </a:extLst>
          </a:blip>
          <a:srcRect l="64141" t="16380" r="6255" b="55862"/>
          <a:stretch/>
        </p:blipFill>
        <p:spPr>
          <a:xfrm>
            <a:off x="8685868" y="1001846"/>
            <a:ext cx="2229782" cy="932894"/>
          </a:xfrm>
          <a:prstGeom prst="rect">
            <a:avLst/>
          </a:prstGeom>
        </p:spPr>
      </p:pic>
      <p:sp>
        <p:nvSpPr>
          <p:cNvPr id="32" name="TextBox 31">
            <a:extLst>
              <a:ext uri="{FF2B5EF4-FFF2-40B4-BE49-F238E27FC236}">
                <a16:creationId xmlns:a16="http://schemas.microsoft.com/office/drawing/2014/main" id="{C83D2019-84FD-544B-B789-E3F9583D0C9D}"/>
              </a:ext>
            </a:extLst>
          </p:cNvPr>
          <p:cNvSpPr txBox="1"/>
          <p:nvPr/>
        </p:nvSpPr>
        <p:spPr>
          <a:xfrm>
            <a:off x="9966200" y="2070602"/>
            <a:ext cx="2119754" cy="2031325"/>
          </a:xfrm>
          <a:prstGeom prst="rect">
            <a:avLst/>
          </a:prstGeom>
          <a:noFill/>
        </p:spPr>
        <p:txBody>
          <a:bodyPr wrap="square" rtlCol="0">
            <a:spAutoFit/>
          </a:bodyPr>
          <a:lstStyle/>
          <a:p>
            <a:r>
              <a:rPr lang="en-US" dirty="0">
                <a:solidFill>
                  <a:schemeClr val="accent1">
                    <a:lumMod val="50000"/>
                  </a:schemeClr>
                </a:solidFill>
              </a:rPr>
              <a:t>Source spot size for all harmonics on plasma mirror</a:t>
            </a:r>
          </a:p>
          <a:p>
            <a:endParaRPr lang="en-US" dirty="0">
              <a:solidFill>
                <a:schemeClr val="accent1">
                  <a:lumMod val="50000"/>
                </a:schemeClr>
              </a:solidFill>
            </a:endParaRPr>
          </a:p>
          <a:p>
            <a:r>
              <a:rPr lang="en-US" dirty="0">
                <a:solidFill>
                  <a:schemeClr val="accent1">
                    <a:lumMod val="50000"/>
                  </a:schemeClr>
                </a:solidFill>
              </a:rPr>
              <a:t>Stencil order 100 needed to reach convergence</a:t>
            </a:r>
          </a:p>
        </p:txBody>
      </p:sp>
      <p:pic>
        <p:nvPicPr>
          <p:cNvPr id="43" name="Picture 6" descr="L012-050 Poster Fabien Cible plasma 02-2009">
            <a:extLst>
              <a:ext uri="{FF2B5EF4-FFF2-40B4-BE49-F238E27FC236}">
                <a16:creationId xmlns:a16="http://schemas.microsoft.com/office/drawing/2014/main" id="{F2F67D7B-F390-7D46-AAE1-ACD1FE191B8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56" b="95794" l="13672" r="71797">
                        <a14:foregroundMark x1="67969" y1="68792" x2="67969" y2="68792"/>
                      </a14:backgroundRemoval>
                    </a14:imgEffect>
                  </a14:imgLayer>
                </a14:imgProps>
              </a:ext>
              <a:ext uri="{28A0092B-C50C-407E-A947-70E740481C1C}">
                <a14:useLocalDpi xmlns:a14="http://schemas.microsoft.com/office/drawing/2010/main" val="0"/>
              </a:ext>
            </a:extLst>
          </a:blip>
          <a:srcRect l="11224" t="-525" r="23878" b="3011"/>
          <a:stretch>
            <a:fillRect/>
          </a:stretch>
        </p:blipFill>
        <p:spPr bwMode="auto">
          <a:xfrm rot="7156817">
            <a:off x="595400" y="1140039"/>
            <a:ext cx="3171984" cy="2639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44" name="TextBox 43">
            <a:extLst>
              <a:ext uri="{FF2B5EF4-FFF2-40B4-BE49-F238E27FC236}">
                <a16:creationId xmlns:a16="http://schemas.microsoft.com/office/drawing/2014/main" id="{4ABBDA19-BF3A-F243-B818-D5E16C3976ED}"/>
              </a:ext>
            </a:extLst>
          </p:cNvPr>
          <p:cNvSpPr txBox="1"/>
          <p:nvPr/>
        </p:nvSpPr>
        <p:spPr>
          <a:xfrm>
            <a:off x="518536" y="1826305"/>
            <a:ext cx="945640" cy="369332"/>
          </a:xfrm>
          <a:prstGeom prst="rect">
            <a:avLst/>
          </a:prstGeom>
          <a:noFill/>
        </p:spPr>
        <p:txBody>
          <a:bodyPr wrap="square" rtlCol="0">
            <a:spAutoFit/>
          </a:bodyPr>
          <a:lstStyle/>
          <a:p>
            <a:r>
              <a:rPr lang="en-US" dirty="0">
                <a:solidFill>
                  <a:schemeClr val="accent1">
                    <a:lumMod val="50000"/>
                  </a:schemeClr>
                </a:solidFill>
              </a:rPr>
              <a:t>Laser</a:t>
            </a:r>
          </a:p>
        </p:txBody>
      </p:sp>
      <p:sp>
        <p:nvSpPr>
          <p:cNvPr id="45" name="TextBox 44">
            <a:extLst>
              <a:ext uri="{FF2B5EF4-FFF2-40B4-BE49-F238E27FC236}">
                <a16:creationId xmlns:a16="http://schemas.microsoft.com/office/drawing/2014/main" id="{B3EA36E8-C2F0-E041-AB03-5F93F6375305}"/>
              </a:ext>
            </a:extLst>
          </p:cNvPr>
          <p:cNvSpPr txBox="1"/>
          <p:nvPr/>
        </p:nvSpPr>
        <p:spPr>
          <a:xfrm>
            <a:off x="2888356" y="2070602"/>
            <a:ext cx="945640" cy="646331"/>
          </a:xfrm>
          <a:prstGeom prst="rect">
            <a:avLst/>
          </a:prstGeom>
          <a:noFill/>
        </p:spPr>
        <p:txBody>
          <a:bodyPr wrap="square" rtlCol="0">
            <a:spAutoFit/>
          </a:bodyPr>
          <a:lstStyle/>
          <a:p>
            <a:r>
              <a:rPr lang="en-US" dirty="0">
                <a:solidFill>
                  <a:schemeClr val="accent1">
                    <a:lumMod val="50000"/>
                  </a:schemeClr>
                </a:solidFill>
              </a:rPr>
              <a:t>Plasma mirror</a:t>
            </a:r>
          </a:p>
        </p:txBody>
      </p:sp>
      <p:sp>
        <p:nvSpPr>
          <p:cNvPr id="46" name="TextBox 45">
            <a:extLst>
              <a:ext uri="{FF2B5EF4-FFF2-40B4-BE49-F238E27FC236}">
                <a16:creationId xmlns:a16="http://schemas.microsoft.com/office/drawing/2014/main" id="{7BA362B5-5B23-0241-9EF4-995565872B8A}"/>
              </a:ext>
            </a:extLst>
          </p:cNvPr>
          <p:cNvSpPr txBox="1"/>
          <p:nvPr/>
        </p:nvSpPr>
        <p:spPr>
          <a:xfrm>
            <a:off x="2888356" y="3373924"/>
            <a:ext cx="1935104" cy="923330"/>
          </a:xfrm>
          <a:prstGeom prst="rect">
            <a:avLst/>
          </a:prstGeom>
          <a:noFill/>
        </p:spPr>
        <p:txBody>
          <a:bodyPr wrap="square" rtlCol="0">
            <a:spAutoFit/>
          </a:bodyPr>
          <a:lstStyle/>
          <a:p>
            <a:r>
              <a:rPr lang="en-US" dirty="0">
                <a:solidFill>
                  <a:schemeClr val="accent1">
                    <a:lumMod val="50000"/>
                  </a:schemeClr>
                </a:solidFill>
              </a:rPr>
              <a:t>For generation of </a:t>
            </a:r>
            <a:r>
              <a:rPr lang="en-US" dirty="0" err="1">
                <a:solidFill>
                  <a:schemeClr val="accent1">
                    <a:lumMod val="50000"/>
                  </a:schemeClr>
                </a:solidFill>
              </a:rPr>
              <a:t>attoseconds</a:t>
            </a:r>
            <a:r>
              <a:rPr lang="en-US" dirty="0">
                <a:solidFill>
                  <a:schemeClr val="accent1">
                    <a:lumMod val="50000"/>
                  </a:schemeClr>
                </a:solidFill>
              </a:rPr>
              <a:t> laser/e- pulses</a:t>
            </a:r>
          </a:p>
        </p:txBody>
      </p:sp>
      <p:sp>
        <p:nvSpPr>
          <p:cNvPr id="49" name="Slide Number Placeholder 17">
            <a:extLst>
              <a:ext uri="{FF2B5EF4-FFF2-40B4-BE49-F238E27FC236}">
                <a16:creationId xmlns:a16="http://schemas.microsoft.com/office/drawing/2014/main" id="{FEAA14EF-35FA-F243-84D7-A5B72800F2C3}"/>
              </a:ext>
            </a:extLst>
          </p:cNvPr>
          <p:cNvSpPr txBox="1">
            <a:spLocks noChangeArrowheads="1"/>
          </p:cNvSpPr>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defPPr>
              <a:defRPr lang="en-US"/>
            </a:defPPr>
            <a:lvl1pPr algn="l" rtl="0" fontAlgn="base">
              <a:spcBef>
                <a:spcPct val="0"/>
              </a:spcBef>
              <a:spcAft>
                <a:spcPct val="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929A8685-9CBD-5D48-90F4-6955DC9A7A72}" type="slidenum">
              <a:rPr lang="en-US" altLang="x-none" smtClean="0"/>
              <a:pPr/>
              <a:t>47</a:t>
            </a:fld>
            <a:endParaRPr lang="en-US" altLang="x-none" dirty="0"/>
          </a:p>
        </p:txBody>
      </p:sp>
    </p:spTree>
    <p:extLst>
      <p:ext uri="{BB962C8B-B14F-4D97-AF65-F5344CB8AC3E}">
        <p14:creationId xmlns:p14="http://schemas.microsoft.com/office/powerpoint/2010/main" val="361064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ADA7A2-2DB2-DE4C-9B5F-826608CDBE0D}"/>
              </a:ext>
            </a:extLst>
          </p:cNvPr>
          <p:cNvSpPr>
            <a:spLocks noGrp="1"/>
          </p:cNvSpPr>
          <p:nvPr>
            <p:ph idx="1"/>
          </p:nvPr>
        </p:nvSpPr>
        <p:spPr/>
        <p:txBody>
          <a:bodyPr/>
          <a:lstStyle/>
          <a:p>
            <a:pPr marL="0" indent="0">
              <a:buNone/>
            </a:pPr>
            <a:r>
              <a:rPr lang="en-US" dirty="0"/>
              <a:t>Could new arbitrary order solver be of use to reduce numerical effects in fully electromagnetic simulations for conventional accelerators: impedance, …?</a:t>
            </a:r>
          </a:p>
          <a:p>
            <a:pPr marL="0" indent="0">
              <a:buNone/>
            </a:pPr>
            <a:endParaRPr lang="en-US" dirty="0"/>
          </a:p>
          <a:p>
            <a:pPr marL="0" indent="0">
              <a:buNone/>
            </a:pPr>
            <a:r>
              <a:rPr lang="en-US" dirty="0"/>
              <a:t>Can be used in combination to boosted frame to speedup simulations (demonstration of coupling already done in application to plasma accelerators).</a:t>
            </a:r>
          </a:p>
          <a:p>
            <a:pPr marL="0" indent="0">
              <a:buNone/>
            </a:pPr>
            <a:endParaRPr lang="en-US" dirty="0"/>
          </a:p>
        </p:txBody>
      </p:sp>
      <p:sp>
        <p:nvSpPr>
          <p:cNvPr id="3" name="Slide Number Placeholder 2">
            <a:extLst>
              <a:ext uri="{FF2B5EF4-FFF2-40B4-BE49-F238E27FC236}">
                <a16:creationId xmlns:a16="http://schemas.microsoft.com/office/drawing/2014/main" id="{6FC7FE7D-46E4-D54E-88CE-301956854A8A}"/>
              </a:ext>
            </a:extLst>
          </p:cNvPr>
          <p:cNvSpPr>
            <a:spLocks noGrp="1"/>
          </p:cNvSpPr>
          <p:nvPr>
            <p:ph type="sldNum" sz="quarter" idx="12"/>
          </p:nvPr>
        </p:nvSpPr>
        <p:spPr/>
        <p:txBody>
          <a:bodyPr/>
          <a:lstStyle/>
          <a:p>
            <a:fld id="{1038060B-AC4B-EA4F-A05E-5FBF35907024}" type="slidenum">
              <a:rPr lang="en-US" smtClean="0">
                <a:solidFill>
                  <a:prstClr val="white"/>
                </a:solidFill>
                <a:latin typeface="Franklin Gothic Book"/>
              </a:rPr>
              <a:pPr/>
              <a:t>48</a:t>
            </a:fld>
            <a:endParaRPr lang="en-US">
              <a:solidFill>
                <a:prstClr val="white"/>
              </a:solidFill>
              <a:latin typeface="Franklin Gothic Book"/>
            </a:endParaRPr>
          </a:p>
        </p:txBody>
      </p:sp>
      <p:sp>
        <p:nvSpPr>
          <p:cNvPr id="4" name="Slide Number Placeholder 17">
            <a:extLst>
              <a:ext uri="{FF2B5EF4-FFF2-40B4-BE49-F238E27FC236}">
                <a16:creationId xmlns:a16="http://schemas.microsoft.com/office/drawing/2014/main" id="{1B733264-881F-D14B-A4AA-5631ECB24D91}"/>
              </a:ext>
            </a:extLst>
          </p:cNvPr>
          <p:cNvSpPr txBox="1">
            <a:spLocks noChangeArrowheads="1"/>
          </p:cNvSpPr>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defPPr>
              <a:defRPr lang="en-US"/>
            </a:defPPr>
            <a:lvl1pPr algn="l" rtl="0" fontAlgn="base">
              <a:spcBef>
                <a:spcPct val="0"/>
              </a:spcBef>
              <a:spcAft>
                <a:spcPct val="0"/>
              </a:spcAft>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929A8685-9CBD-5D48-90F4-6955DC9A7A72}" type="slidenum">
              <a:rPr lang="en-US" altLang="x-none" smtClean="0"/>
              <a:pPr/>
              <a:t>48</a:t>
            </a:fld>
            <a:endParaRPr lang="en-US" altLang="x-none" dirty="0"/>
          </a:p>
        </p:txBody>
      </p:sp>
    </p:spTree>
    <p:extLst>
      <p:ext uri="{BB962C8B-B14F-4D97-AF65-F5344CB8AC3E}">
        <p14:creationId xmlns:p14="http://schemas.microsoft.com/office/powerpoint/2010/main" val="4155132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080" y="208148"/>
            <a:ext cx="11372473" cy="510909"/>
          </a:xfrm>
        </p:spPr>
        <p:txBody>
          <a:bodyPr/>
          <a:lstStyle/>
          <a:p>
            <a:r>
              <a:rPr lang="en-US" dirty="0"/>
              <a:t>Outline</a:t>
            </a:r>
          </a:p>
        </p:txBody>
      </p:sp>
      <p:sp>
        <p:nvSpPr>
          <p:cNvPr id="3" name="Content Placeholder 2"/>
          <p:cNvSpPr>
            <a:spLocks noGrp="1"/>
          </p:cNvSpPr>
          <p:nvPr>
            <p:ph idx="1"/>
          </p:nvPr>
        </p:nvSpPr>
        <p:spPr>
          <a:xfrm>
            <a:off x="1042532" y="967352"/>
            <a:ext cx="10485889" cy="4776872"/>
          </a:xfrm>
        </p:spPr>
        <p:txBody>
          <a:bodyPr/>
          <a:lstStyle/>
          <a:p>
            <a:pPr>
              <a:lnSpc>
                <a:spcPct val="150000"/>
              </a:lnSpc>
            </a:pPr>
            <a:r>
              <a:rPr lang="en-US" sz="2400" dirty="0"/>
              <a:t>Introduction of the BLAST toolkit and Warp code</a:t>
            </a:r>
            <a:endParaRPr lang="en-US" sz="2400" b="1" dirty="0"/>
          </a:p>
          <a:p>
            <a:pPr>
              <a:lnSpc>
                <a:spcPct val="150000"/>
              </a:lnSpc>
            </a:pPr>
            <a:r>
              <a:rPr lang="en-US" sz="2400" dirty="0"/>
              <a:t>Examples of application to</a:t>
            </a:r>
          </a:p>
          <a:p>
            <a:pPr lvl="1">
              <a:lnSpc>
                <a:spcPct val="150000"/>
              </a:lnSpc>
            </a:pPr>
            <a:r>
              <a:rPr lang="en-US" sz="2000" dirty="0"/>
              <a:t>Full 3-D PIC simulation of low-energy ion beam interaction with e-cloud</a:t>
            </a:r>
          </a:p>
          <a:p>
            <a:pPr lvl="1">
              <a:lnSpc>
                <a:spcPct val="150000"/>
              </a:lnSpc>
            </a:pPr>
            <a:r>
              <a:rPr lang="en-US" sz="2000" dirty="0"/>
              <a:t>Fully self-consistent modeling of e-cloud build and beam dynamics in SPS</a:t>
            </a:r>
          </a:p>
          <a:p>
            <a:pPr>
              <a:lnSpc>
                <a:spcPct val="150000"/>
              </a:lnSpc>
            </a:pPr>
            <a:r>
              <a:rPr lang="en-US" sz="2400" dirty="0"/>
              <a:t>Other developments</a:t>
            </a:r>
          </a:p>
          <a:p>
            <a:pPr lvl="1">
              <a:lnSpc>
                <a:spcPct val="150000"/>
              </a:lnSpc>
            </a:pPr>
            <a:r>
              <a:rPr lang="en-US" sz="2000" dirty="0"/>
              <a:t>Optimal Lorentz boosted frame and application to the modeling of </a:t>
            </a:r>
            <a:r>
              <a:rPr lang="en-US" sz="2000" dirty="0" err="1"/>
              <a:t>wakefields</a:t>
            </a:r>
            <a:endParaRPr lang="en-US" sz="2000" dirty="0"/>
          </a:p>
          <a:p>
            <a:pPr lvl="1">
              <a:lnSpc>
                <a:spcPct val="150000"/>
              </a:lnSpc>
            </a:pPr>
            <a:r>
              <a:rPr lang="en-US" sz="2000" dirty="0"/>
              <a:t>Arbitrary order Maxwell solver</a:t>
            </a:r>
          </a:p>
          <a:p>
            <a:pPr>
              <a:lnSpc>
                <a:spcPct val="150000"/>
              </a:lnSpc>
            </a:pPr>
            <a:r>
              <a:rPr lang="en-US" sz="2400" b="1" dirty="0">
                <a:solidFill>
                  <a:srgbClr val="C00000"/>
                </a:solidFill>
              </a:rPr>
              <a:t>Summary</a:t>
            </a:r>
          </a:p>
        </p:txBody>
      </p:sp>
      <p:sp>
        <p:nvSpPr>
          <p:cNvPr id="4" name="Slide Number Placeholder 17">
            <a:extLst>
              <a:ext uri="{FF2B5EF4-FFF2-40B4-BE49-F238E27FC236}">
                <a16:creationId xmlns:a16="http://schemas.microsoft.com/office/drawing/2014/main" id="{ABA42D5D-CD43-4140-A5BD-3BD726CF82DC}"/>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49</a:t>
            </a:fld>
            <a:endParaRPr lang="en-US" altLang="x-none" dirty="0"/>
          </a:p>
        </p:txBody>
      </p:sp>
    </p:spTree>
    <p:extLst>
      <p:ext uri="{BB962C8B-B14F-4D97-AF65-F5344CB8AC3E}">
        <p14:creationId xmlns:p14="http://schemas.microsoft.com/office/powerpoint/2010/main" val="3516725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 y="524674"/>
            <a:ext cx="12188825" cy="5696018"/>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z="400">
              <a:solidFill>
                <a:srgbClr val="000000"/>
              </a:solidFill>
              <a:ea typeface="ＭＳ Ｐゴシック" charset="0"/>
              <a:cs typeface="ＭＳ Ｐゴシック" charset="0"/>
            </a:endParaRPr>
          </a:p>
        </p:txBody>
      </p:sp>
      <p:sp>
        <p:nvSpPr>
          <p:cNvPr id="2" name="Title 1"/>
          <p:cNvSpPr>
            <a:spLocks noGrp="1"/>
          </p:cNvSpPr>
          <p:nvPr>
            <p:ph type="title"/>
          </p:nvPr>
        </p:nvSpPr>
        <p:spPr>
          <a:xfrm>
            <a:off x="1" y="-4191"/>
            <a:ext cx="12188824" cy="517764"/>
          </a:xfrm>
          <a:solidFill>
            <a:schemeClr val="tx2"/>
          </a:solidFill>
        </p:spPr>
        <p:txBody>
          <a:bodyPr/>
          <a:lstStyle/>
          <a:p>
            <a:pPr algn="ctr"/>
            <a:r>
              <a:rPr lang="en-US" dirty="0">
                <a:solidFill>
                  <a:schemeClr val="bg1"/>
                </a:solidFill>
                <a:latin typeface="Calibri"/>
                <a:cs typeface="Calibri"/>
              </a:rPr>
              <a:t>Sample applications of </a:t>
            </a:r>
            <a:r>
              <a:rPr lang="en-US" i="1" dirty="0">
                <a:solidFill>
                  <a:schemeClr val="bg1"/>
                </a:solidFill>
                <a:latin typeface="Calibri"/>
                <a:cs typeface="Calibri"/>
              </a:rPr>
              <a:t>BLAST </a:t>
            </a:r>
            <a:r>
              <a:rPr lang="en-US" dirty="0">
                <a:solidFill>
                  <a:schemeClr val="bg1"/>
                </a:solidFill>
                <a:latin typeface="Calibri"/>
                <a:cs typeface="Calibri"/>
              </a:rPr>
              <a:t>codes </a:t>
            </a:r>
          </a:p>
        </p:txBody>
      </p:sp>
      <p:sp>
        <p:nvSpPr>
          <p:cNvPr id="56" name="TextBox 55"/>
          <p:cNvSpPr txBox="1"/>
          <p:nvPr/>
        </p:nvSpPr>
        <p:spPr>
          <a:xfrm>
            <a:off x="4713805" y="-263200"/>
            <a:ext cx="184731" cy="369332"/>
          </a:xfrm>
          <a:prstGeom prst="rect">
            <a:avLst/>
          </a:prstGeom>
          <a:noFill/>
        </p:spPr>
        <p:txBody>
          <a:bodyPr wrap="none" rtlCol="0">
            <a:spAutoFit/>
          </a:bodyPr>
          <a:lstStyle/>
          <a:p>
            <a:endParaRPr lang="en-US"/>
          </a:p>
        </p:txBody>
      </p:sp>
      <p:grpSp>
        <p:nvGrpSpPr>
          <p:cNvPr id="12" name="Group 11"/>
          <p:cNvGrpSpPr/>
          <p:nvPr/>
        </p:nvGrpSpPr>
        <p:grpSpPr>
          <a:xfrm>
            <a:off x="0" y="2382484"/>
            <a:ext cx="12188824" cy="1860946"/>
            <a:chOff x="0" y="2382484"/>
            <a:chExt cx="9144000" cy="1860946"/>
          </a:xfrm>
        </p:grpSpPr>
        <p:cxnSp>
          <p:nvCxnSpPr>
            <p:cNvPr id="73" name="Straight Connector 72"/>
            <p:cNvCxnSpPr/>
            <p:nvPr/>
          </p:nvCxnSpPr>
          <p:spPr bwMode="auto">
            <a:xfrm flipV="1">
              <a:off x="0" y="2382484"/>
              <a:ext cx="9144000" cy="6580"/>
            </a:xfrm>
            <a:prstGeom prst="line">
              <a:avLst/>
            </a:prstGeom>
            <a:solidFill>
              <a:schemeClr val="accent1"/>
            </a:solidFill>
            <a:ln w="9525" cap="flat" cmpd="sng" algn="ctr">
              <a:solidFill>
                <a:schemeClr val="accent1">
                  <a:lumMod val="40000"/>
                  <a:lumOff val="6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cxnSp>
          <p:nvCxnSpPr>
            <p:cNvPr id="77" name="Straight Connector 76"/>
            <p:cNvCxnSpPr/>
            <p:nvPr/>
          </p:nvCxnSpPr>
          <p:spPr bwMode="auto">
            <a:xfrm flipV="1">
              <a:off x="0" y="4236850"/>
              <a:ext cx="9144000" cy="6580"/>
            </a:xfrm>
            <a:prstGeom prst="line">
              <a:avLst/>
            </a:prstGeom>
            <a:solidFill>
              <a:schemeClr val="accent1"/>
            </a:solidFill>
            <a:ln w="9525" cap="flat" cmpd="sng" algn="ctr">
              <a:solidFill>
                <a:schemeClr val="accent1">
                  <a:lumMod val="40000"/>
                  <a:lumOff val="6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grpSp>
      <p:grpSp>
        <p:nvGrpSpPr>
          <p:cNvPr id="37" name="Group 36"/>
          <p:cNvGrpSpPr/>
          <p:nvPr/>
        </p:nvGrpSpPr>
        <p:grpSpPr>
          <a:xfrm>
            <a:off x="3063654" y="2358033"/>
            <a:ext cx="2977529" cy="1882926"/>
            <a:chOff x="3063654" y="2358033"/>
            <a:chExt cx="2977529" cy="1882926"/>
          </a:xfrm>
        </p:grpSpPr>
        <p:pic>
          <p:nvPicPr>
            <p:cNvPr id="15" name="Picture 14" descr="image00535view1.tif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92616" y="2737472"/>
              <a:ext cx="1738239" cy="795484"/>
            </a:xfrm>
            <a:prstGeom prst="rect">
              <a:avLst/>
            </a:prstGeom>
          </p:spPr>
        </p:pic>
        <p:sp>
          <p:nvSpPr>
            <p:cNvPr id="35" name="TextBox 34"/>
            <p:cNvSpPr txBox="1"/>
            <p:nvPr/>
          </p:nvSpPr>
          <p:spPr>
            <a:xfrm>
              <a:off x="3461586" y="2358033"/>
              <a:ext cx="2303708" cy="338554"/>
            </a:xfrm>
            <a:prstGeom prst="rect">
              <a:avLst/>
            </a:prstGeom>
            <a:noFill/>
          </p:spPr>
          <p:txBody>
            <a:bodyPr wrap="none" rtlCol="0">
              <a:spAutoFit/>
            </a:bodyPr>
            <a:lstStyle/>
            <a:p>
              <a:pPr algn="ctr"/>
              <a:r>
                <a:rPr lang="en-US" sz="1600" dirty="0">
                  <a:solidFill>
                    <a:srgbClr val="FFFF72"/>
                  </a:solidFill>
                  <a:latin typeface="Calibri"/>
                  <a:cs typeface="Calibri"/>
                </a:rPr>
                <a:t>Multi-charge state beams</a:t>
              </a:r>
            </a:p>
          </p:txBody>
        </p:sp>
        <p:sp>
          <p:nvSpPr>
            <p:cNvPr id="50" name="TextBox 49"/>
            <p:cNvSpPr txBox="1"/>
            <p:nvPr/>
          </p:nvSpPr>
          <p:spPr>
            <a:xfrm>
              <a:off x="3230278" y="3591304"/>
              <a:ext cx="524452" cy="276999"/>
            </a:xfrm>
            <a:prstGeom prst="rect">
              <a:avLst/>
            </a:prstGeom>
            <a:noFill/>
          </p:spPr>
          <p:txBody>
            <a:bodyPr wrap="none" rtlCol="0">
              <a:spAutoFit/>
            </a:bodyPr>
            <a:lstStyle/>
            <a:p>
              <a:r>
                <a:rPr lang="en-US" sz="1200" dirty="0">
                  <a:solidFill>
                    <a:srgbClr val="FFFFFF"/>
                  </a:solidFill>
                  <a:latin typeface="Calibri"/>
                  <a:cs typeface="Calibri"/>
                </a:rPr>
                <a:t>Warp</a:t>
              </a:r>
            </a:p>
          </p:txBody>
        </p:sp>
        <p:sp>
          <p:nvSpPr>
            <p:cNvPr id="82" name="TextBox 81"/>
            <p:cNvSpPr txBox="1"/>
            <p:nvPr/>
          </p:nvSpPr>
          <p:spPr>
            <a:xfrm>
              <a:off x="3063654" y="3947979"/>
              <a:ext cx="1184940" cy="276999"/>
            </a:xfrm>
            <a:prstGeom prst="rect">
              <a:avLst/>
            </a:prstGeom>
            <a:noFill/>
          </p:spPr>
          <p:txBody>
            <a:bodyPr wrap="none" rtlCol="0">
              <a:spAutoFit/>
            </a:bodyPr>
            <a:lstStyle/>
            <a:p>
              <a:r>
                <a:rPr lang="en-US" sz="1200" dirty="0">
                  <a:solidFill>
                    <a:schemeClr val="accent1">
                      <a:lumMod val="60000"/>
                      <a:lumOff val="40000"/>
                    </a:schemeClr>
                  </a:solidFill>
                  <a:latin typeface="Calibri"/>
                  <a:cs typeface="Calibri"/>
                </a:rPr>
                <a:t>LEBT – Project X</a:t>
              </a:r>
            </a:p>
          </p:txBody>
        </p:sp>
        <p:grpSp>
          <p:nvGrpSpPr>
            <p:cNvPr id="21" name="Group 20"/>
            <p:cNvGrpSpPr/>
            <p:nvPr/>
          </p:nvGrpSpPr>
          <p:grpSpPr>
            <a:xfrm>
              <a:off x="4993738" y="2905551"/>
              <a:ext cx="1031078" cy="796027"/>
              <a:chOff x="4993738" y="3553766"/>
              <a:chExt cx="844693" cy="621182"/>
            </a:xfrm>
          </p:grpSpPr>
          <p:pic>
            <p:nvPicPr>
              <p:cNvPr id="122" name="Picture 5" descr="XPx89"/>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69836" y="3753738"/>
                <a:ext cx="545292" cy="421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 name="Picture 6" descr="XPx7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993738" y="3608983"/>
                <a:ext cx="393438" cy="30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 name="Picture 4" descr="XPx51"/>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380274" y="3553766"/>
                <a:ext cx="458157" cy="207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5" name="TextBox 124"/>
            <p:cNvSpPr txBox="1"/>
            <p:nvPr/>
          </p:nvSpPr>
          <p:spPr>
            <a:xfrm>
              <a:off x="5287092" y="3700635"/>
              <a:ext cx="620683" cy="276999"/>
            </a:xfrm>
            <a:prstGeom prst="rect">
              <a:avLst/>
            </a:prstGeom>
            <a:noFill/>
          </p:spPr>
          <p:txBody>
            <a:bodyPr wrap="none" rtlCol="0">
              <a:spAutoFit/>
            </a:bodyPr>
            <a:lstStyle/>
            <a:p>
              <a:r>
                <a:rPr lang="en-US" sz="1200" dirty="0">
                  <a:solidFill>
                    <a:srgbClr val="FFFFFF"/>
                  </a:solidFill>
                  <a:latin typeface="Calibri"/>
                  <a:cs typeface="Calibri"/>
                </a:rPr>
                <a:t>Impact</a:t>
              </a:r>
            </a:p>
          </p:txBody>
        </p:sp>
        <p:sp>
          <p:nvSpPr>
            <p:cNvPr id="126" name="TextBox 125"/>
            <p:cNvSpPr txBox="1"/>
            <p:nvPr/>
          </p:nvSpPr>
          <p:spPr>
            <a:xfrm>
              <a:off x="5579774" y="3963960"/>
              <a:ext cx="461409" cy="276999"/>
            </a:xfrm>
            <a:prstGeom prst="rect">
              <a:avLst/>
            </a:prstGeom>
            <a:noFill/>
          </p:spPr>
          <p:txBody>
            <a:bodyPr wrap="none" rtlCol="0">
              <a:spAutoFit/>
            </a:bodyPr>
            <a:lstStyle/>
            <a:p>
              <a:pPr algn="r"/>
              <a:r>
                <a:rPr lang="en-US" sz="1200" dirty="0">
                  <a:solidFill>
                    <a:schemeClr val="accent1">
                      <a:lumMod val="60000"/>
                      <a:lumOff val="40000"/>
                    </a:schemeClr>
                  </a:solidFill>
                  <a:latin typeface="Calibri"/>
                  <a:cs typeface="Calibri"/>
                </a:rPr>
                <a:t>FRIB</a:t>
              </a:r>
            </a:p>
          </p:txBody>
        </p:sp>
      </p:grpSp>
      <p:grpSp>
        <p:nvGrpSpPr>
          <p:cNvPr id="23" name="Group 22"/>
          <p:cNvGrpSpPr/>
          <p:nvPr/>
        </p:nvGrpSpPr>
        <p:grpSpPr>
          <a:xfrm>
            <a:off x="-15708" y="2355702"/>
            <a:ext cx="3122743" cy="1869864"/>
            <a:chOff x="0" y="4524946"/>
            <a:chExt cx="3122743" cy="1869864"/>
          </a:xfrm>
        </p:grpSpPr>
        <p:pic>
          <p:nvPicPr>
            <p:cNvPr id="6" name="Picture 5" descr="Screen Shot 2012-01-11 at 10.42.17 AM.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04917" y="4987635"/>
              <a:ext cx="983714" cy="947913"/>
            </a:xfrm>
            <a:prstGeom prst="rect">
              <a:avLst/>
            </a:prstGeom>
          </p:spPr>
        </p:pic>
        <p:sp>
          <p:nvSpPr>
            <p:cNvPr id="34" name="TextBox 33"/>
            <p:cNvSpPr txBox="1"/>
            <p:nvPr/>
          </p:nvSpPr>
          <p:spPr>
            <a:xfrm>
              <a:off x="1187629" y="4524946"/>
              <a:ext cx="623889" cy="338554"/>
            </a:xfrm>
            <a:prstGeom prst="rect">
              <a:avLst/>
            </a:prstGeom>
            <a:noFill/>
          </p:spPr>
          <p:txBody>
            <a:bodyPr wrap="none" rtlCol="0">
              <a:spAutoFit/>
            </a:bodyPr>
            <a:lstStyle/>
            <a:p>
              <a:pPr algn="ctr"/>
              <a:r>
                <a:rPr lang="en-US" sz="1600" dirty="0">
                  <a:solidFill>
                    <a:srgbClr val="FFFF72"/>
                  </a:solidFill>
                  <a:latin typeface="Calibri"/>
                  <a:cs typeface="Calibri"/>
                </a:rPr>
                <a:t>Traps</a:t>
              </a:r>
            </a:p>
          </p:txBody>
        </p:sp>
        <p:sp>
          <p:nvSpPr>
            <p:cNvPr id="47" name="TextBox 46"/>
            <p:cNvSpPr txBox="1"/>
            <p:nvPr/>
          </p:nvSpPr>
          <p:spPr>
            <a:xfrm>
              <a:off x="1201936" y="5854107"/>
              <a:ext cx="524452" cy="276999"/>
            </a:xfrm>
            <a:prstGeom prst="rect">
              <a:avLst/>
            </a:prstGeom>
            <a:noFill/>
          </p:spPr>
          <p:txBody>
            <a:bodyPr wrap="none" rtlCol="0">
              <a:spAutoFit/>
            </a:bodyPr>
            <a:lstStyle/>
            <a:p>
              <a:r>
                <a:rPr lang="en-US" sz="1200" dirty="0">
                  <a:solidFill>
                    <a:srgbClr val="FFFFFF"/>
                  </a:solidFill>
                  <a:latin typeface="Calibri"/>
                  <a:cs typeface="Calibri"/>
                </a:rPr>
                <a:t>Warp</a:t>
              </a:r>
            </a:p>
          </p:txBody>
        </p:sp>
        <p:sp>
          <p:nvSpPr>
            <p:cNvPr id="116" name="TextBox 115"/>
            <p:cNvSpPr txBox="1"/>
            <p:nvPr/>
          </p:nvSpPr>
          <p:spPr>
            <a:xfrm>
              <a:off x="0" y="6117811"/>
              <a:ext cx="1253919" cy="276999"/>
            </a:xfrm>
            <a:prstGeom prst="rect">
              <a:avLst/>
            </a:prstGeom>
            <a:noFill/>
          </p:spPr>
          <p:txBody>
            <a:bodyPr wrap="none" rtlCol="0">
              <a:spAutoFit/>
            </a:bodyPr>
            <a:lstStyle/>
            <a:p>
              <a:r>
                <a:rPr lang="en-US" sz="1200" dirty="0">
                  <a:solidFill>
                    <a:schemeClr val="accent1">
                      <a:lumMod val="60000"/>
                      <a:lumOff val="40000"/>
                    </a:schemeClr>
                  </a:solidFill>
                  <a:latin typeface="Calibri"/>
                  <a:cs typeface="Calibri"/>
                </a:rPr>
                <a:t>Alpha anti-H trap</a:t>
              </a:r>
            </a:p>
          </p:txBody>
        </p:sp>
        <p:grpSp>
          <p:nvGrpSpPr>
            <p:cNvPr id="109" name="Group 108"/>
            <p:cNvGrpSpPr/>
            <p:nvPr/>
          </p:nvGrpSpPr>
          <p:grpSpPr>
            <a:xfrm>
              <a:off x="1408545" y="4679758"/>
              <a:ext cx="1516303" cy="1536315"/>
              <a:chOff x="1326958" y="206280"/>
              <a:chExt cx="6762557" cy="6748701"/>
            </a:xfrm>
          </p:grpSpPr>
          <p:pic>
            <p:nvPicPr>
              <p:cNvPr id="111" name="Picture 110" descr="Screen Shot 2012-04-25 at 7.50.58 PM.png"/>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backgroundMark x1="26648" y1="27457" x2="26648" y2="27457"/>
                          </a14:backgroundRemoval>
                        </a14:imgEffect>
                      </a14:imgLayer>
                    </a14:imgProps>
                  </a:ext>
                  <a:ext uri="{28A0092B-C50C-407E-A947-70E740481C1C}">
                    <a14:useLocalDpi xmlns:a14="http://schemas.microsoft.com/office/drawing/2010/main"/>
                  </a:ext>
                </a:extLst>
              </a:blip>
              <a:stretch>
                <a:fillRect/>
              </a:stretch>
            </p:blipFill>
            <p:spPr>
              <a:xfrm>
                <a:off x="2503439" y="1385839"/>
                <a:ext cx="4432300" cy="4394200"/>
              </a:xfrm>
              <a:prstGeom prst="rect">
                <a:avLst/>
              </a:prstGeom>
            </p:spPr>
          </p:pic>
          <p:sp>
            <p:nvSpPr>
              <p:cNvPr id="112" name="Chord 111"/>
              <p:cNvSpPr/>
              <p:nvPr/>
            </p:nvSpPr>
            <p:spPr bwMode="auto">
              <a:xfrm>
                <a:off x="5718849" y="2401455"/>
                <a:ext cx="2370666" cy="2370666"/>
              </a:xfrm>
              <a:prstGeom prst="chord">
                <a:avLst>
                  <a:gd name="adj1" fmla="val 5389155"/>
                  <a:gd name="adj2" fmla="val 16195490"/>
                </a:avLst>
              </a:prstGeom>
              <a:solidFill>
                <a:schemeClr val="tx1">
                  <a:lumMod val="85000"/>
                  <a:lumOff val="1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z="400">
                  <a:solidFill>
                    <a:srgbClr val="000000"/>
                  </a:solidFill>
                  <a:ea typeface="ＭＳ Ｐゴシック" charset="0"/>
                  <a:cs typeface="ＭＳ Ｐゴシック" charset="0"/>
                </a:endParaRPr>
              </a:p>
            </p:txBody>
          </p:sp>
          <p:sp>
            <p:nvSpPr>
              <p:cNvPr id="115" name="Chord 114"/>
              <p:cNvSpPr/>
              <p:nvPr/>
            </p:nvSpPr>
            <p:spPr bwMode="auto">
              <a:xfrm rot="16200000">
                <a:off x="3508279" y="206280"/>
                <a:ext cx="2370666" cy="2370666"/>
              </a:xfrm>
              <a:prstGeom prst="chord">
                <a:avLst>
                  <a:gd name="adj1" fmla="val 5389155"/>
                  <a:gd name="adj2" fmla="val 16195490"/>
                </a:avLst>
              </a:prstGeom>
              <a:solidFill>
                <a:schemeClr val="tx1">
                  <a:lumMod val="85000"/>
                  <a:lumOff val="1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z="400">
                  <a:solidFill>
                    <a:srgbClr val="000000"/>
                  </a:solidFill>
                  <a:ea typeface="ＭＳ Ｐゴシック" charset="0"/>
                  <a:cs typeface="ＭＳ Ｐゴシック" charset="0"/>
                </a:endParaRPr>
              </a:p>
            </p:txBody>
          </p:sp>
          <p:sp>
            <p:nvSpPr>
              <p:cNvPr id="121" name="Chord 120"/>
              <p:cNvSpPr/>
              <p:nvPr/>
            </p:nvSpPr>
            <p:spPr bwMode="auto">
              <a:xfrm rot="5400000">
                <a:off x="3514437" y="4584315"/>
                <a:ext cx="2370666" cy="2370666"/>
              </a:xfrm>
              <a:prstGeom prst="chord">
                <a:avLst>
                  <a:gd name="adj1" fmla="val 5389155"/>
                  <a:gd name="adj2" fmla="val 16195490"/>
                </a:avLst>
              </a:prstGeom>
              <a:solidFill>
                <a:schemeClr val="tx1">
                  <a:lumMod val="85000"/>
                  <a:lumOff val="1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z="400">
                  <a:solidFill>
                    <a:srgbClr val="000000"/>
                  </a:solidFill>
                  <a:ea typeface="ＭＳ Ｐゴシック" charset="0"/>
                  <a:cs typeface="ＭＳ Ｐゴシック" charset="0"/>
                </a:endParaRPr>
              </a:p>
            </p:txBody>
          </p:sp>
          <p:sp>
            <p:nvSpPr>
              <p:cNvPr id="127" name="Chord 126"/>
              <p:cNvSpPr/>
              <p:nvPr/>
            </p:nvSpPr>
            <p:spPr bwMode="auto">
              <a:xfrm rot="10800000">
                <a:off x="1326958" y="2412231"/>
                <a:ext cx="2370666" cy="2370666"/>
              </a:xfrm>
              <a:prstGeom prst="chord">
                <a:avLst>
                  <a:gd name="adj1" fmla="val 5389155"/>
                  <a:gd name="adj2" fmla="val 16195490"/>
                </a:avLst>
              </a:prstGeom>
              <a:solidFill>
                <a:schemeClr val="tx1">
                  <a:lumMod val="85000"/>
                  <a:lumOff val="1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z="400">
                  <a:solidFill>
                    <a:srgbClr val="000000"/>
                  </a:solidFill>
                  <a:ea typeface="ＭＳ Ｐゴシック" charset="0"/>
                  <a:cs typeface="ＭＳ Ｐゴシック" charset="0"/>
                </a:endParaRPr>
              </a:p>
            </p:txBody>
          </p:sp>
        </p:grpSp>
        <p:sp>
          <p:nvSpPr>
            <p:cNvPr id="128" name="TextBox 127"/>
            <p:cNvSpPr txBox="1"/>
            <p:nvPr/>
          </p:nvSpPr>
          <p:spPr>
            <a:xfrm>
              <a:off x="2373820" y="6116272"/>
              <a:ext cx="748923" cy="276999"/>
            </a:xfrm>
            <a:prstGeom prst="rect">
              <a:avLst/>
            </a:prstGeom>
            <a:noFill/>
          </p:spPr>
          <p:txBody>
            <a:bodyPr wrap="none" rtlCol="0">
              <a:spAutoFit/>
            </a:bodyPr>
            <a:lstStyle/>
            <a:p>
              <a:pPr algn="r"/>
              <a:r>
                <a:rPr lang="en-US" sz="1200" dirty="0">
                  <a:solidFill>
                    <a:schemeClr val="accent1">
                      <a:lumMod val="60000"/>
                      <a:lumOff val="40000"/>
                    </a:schemeClr>
                  </a:solidFill>
                  <a:latin typeface="Calibri"/>
                  <a:cs typeface="Calibri"/>
                </a:rPr>
                <a:t>Paul trap</a:t>
              </a:r>
            </a:p>
          </p:txBody>
        </p:sp>
        <p:sp>
          <p:nvSpPr>
            <p:cNvPr id="17" name="TextBox 16"/>
            <p:cNvSpPr txBox="1"/>
            <p:nvPr/>
          </p:nvSpPr>
          <p:spPr>
            <a:xfrm>
              <a:off x="1816484" y="5888182"/>
              <a:ext cx="1088709" cy="215444"/>
            </a:xfrm>
            <a:prstGeom prst="rect">
              <a:avLst/>
            </a:prstGeom>
            <a:noFill/>
          </p:spPr>
          <p:txBody>
            <a:bodyPr wrap="none" rtlCol="0">
              <a:spAutoFit/>
            </a:bodyPr>
            <a:lstStyle/>
            <a:p>
              <a:r>
                <a:rPr lang="en-US" sz="800">
                  <a:solidFill>
                    <a:schemeClr val="bg1">
                      <a:lumMod val="85000"/>
                    </a:schemeClr>
                  </a:solidFill>
                  <a:latin typeface="Calibri"/>
                  <a:cs typeface="Calibri"/>
                </a:rPr>
                <a:t>Courtesy H. Sugimoto</a:t>
              </a:r>
            </a:p>
          </p:txBody>
        </p:sp>
      </p:grpSp>
      <p:grpSp>
        <p:nvGrpSpPr>
          <p:cNvPr id="9" name="Group 8"/>
          <p:cNvGrpSpPr/>
          <p:nvPr/>
        </p:nvGrpSpPr>
        <p:grpSpPr>
          <a:xfrm>
            <a:off x="44226" y="502583"/>
            <a:ext cx="2982029" cy="1860737"/>
            <a:chOff x="44226" y="502583"/>
            <a:chExt cx="2982029" cy="1860737"/>
          </a:xfrm>
        </p:grpSpPr>
        <p:sp>
          <p:nvSpPr>
            <p:cNvPr id="117" name="TextBox 116"/>
            <p:cNvSpPr txBox="1"/>
            <p:nvPr/>
          </p:nvSpPr>
          <p:spPr>
            <a:xfrm>
              <a:off x="514026" y="1864993"/>
              <a:ext cx="370614" cy="276999"/>
            </a:xfrm>
            <a:prstGeom prst="rect">
              <a:avLst/>
            </a:prstGeom>
            <a:noFill/>
          </p:spPr>
          <p:txBody>
            <a:bodyPr wrap="none" rtlCol="0">
              <a:spAutoFit/>
            </a:bodyPr>
            <a:lstStyle/>
            <a:p>
              <a:r>
                <a:rPr lang="en-US" sz="1200" dirty="0">
                  <a:solidFill>
                    <a:schemeClr val="accent1">
                      <a:lumMod val="60000"/>
                      <a:lumOff val="40000"/>
                    </a:schemeClr>
                  </a:solidFill>
                  <a:latin typeface="Calibri"/>
                  <a:cs typeface="Calibri"/>
                </a:rPr>
                <a:t>PS </a:t>
              </a:r>
            </a:p>
          </p:txBody>
        </p:sp>
        <p:sp>
          <p:nvSpPr>
            <p:cNvPr id="118" name="TextBox 117"/>
            <p:cNvSpPr txBox="1"/>
            <p:nvPr/>
          </p:nvSpPr>
          <p:spPr>
            <a:xfrm>
              <a:off x="2114429" y="1830068"/>
              <a:ext cx="425417" cy="276999"/>
            </a:xfrm>
            <a:prstGeom prst="rect">
              <a:avLst/>
            </a:prstGeom>
            <a:noFill/>
          </p:spPr>
          <p:txBody>
            <a:bodyPr wrap="none" rtlCol="0">
              <a:spAutoFit/>
            </a:bodyPr>
            <a:lstStyle/>
            <a:p>
              <a:pPr algn="r"/>
              <a:r>
                <a:rPr lang="en-US" sz="1200" dirty="0">
                  <a:solidFill>
                    <a:schemeClr val="accent1">
                      <a:lumMod val="60000"/>
                      <a:lumOff val="40000"/>
                    </a:schemeClr>
                  </a:solidFill>
                  <a:latin typeface="Calibri"/>
                  <a:cs typeface="Calibri"/>
                </a:rPr>
                <a:t>SNS</a:t>
              </a:r>
            </a:p>
          </p:txBody>
        </p:sp>
        <p:grpSp>
          <p:nvGrpSpPr>
            <p:cNvPr id="7" name="Group 6"/>
            <p:cNvGrpSpPr/>
            <p:nvPr/>
          </p:nvGrpSpPr>
          <p:grpSpPr>
            <a:xfrm>
              <a:off x="44226" y="502583"/>
              <a:ext cx="2982029" cy="1860737"/>
              <a:chOff x="44226" y="502583"/>
              <a:chExt cx="2982029" cy="1860737"/>
            </a:xfrm>
          </p:grpSpPr>
          <p:sp>
            <p:nvSpPr>
              <p:cNvPr id="68" name="TextBox 67"/>
              <p:cNvSpPr txBox="1"/>
              <p:nvPr/>
            </p:nvSpPr>
            <p:spPr>
              <a:xfrm>
                <a:off x="44226" y="502583"/>
                <a:ext cx="2940177" cy="338554"/>
              </a:xfrm>
              <a:prstGeom prst="rect">
                <a:avLst/>
              </a:prstGeom>
              <a:noFill/>
            </p:spPr>
            <p:txBody>
              <a:bodyPr wrap="square" rtlCol="0">
                <a:spAutoFit/>
              </a:bodyPr>
              <a:lstStyle/>
              <a:p>
                <a:pPr algn="ctr"/>
                <a:r>
                  <a:rPr lang="en-US" sz="1600" dirty="0">
                    <a:solidFill>
                      <a:srgbClr val="FFFF72"/>
                    </a:solidFill>
                    <a:latin typeface="Calibri"/>
                    <a:cs typeface="Calibri"/>
                  </a:rPr>
                  <a:t>Beam dynamics in rings &amp; linacs</a:t>
                </a:r>
              </a:p>
            </p:txBody>
          </p:sp>
          <p:sp>
            <p:nvSpPr>
              <p:cNvPr id="69" name="TextBox 68"/>
              <p:cNvSpPr txBox="1"/>
              <p:nvPr/>
            </p:nvSpPr>
            <p:spPr>
              <a:xfrm>
                <a:off x="1010427" y="2086321"/>
                <a:ext cx="620683" cy="276999"/>
              </a:xfrm>
              <a:prstGeom prst="rect">
                <a:avLst/>
              </a:prstGeom>
              <a:solidFill>
                <a:srgbClr val="000000">
                  <a:alpha val="50000"/>
                </a:srgbClr>
              </a:solidFill>
            </p:spPr>
            <p:txBody>
              <a:bodyPr wrap="none" rtlCol="0">
                <a:spAutoFit/>
              </a:bodyPr>
              <a:lstStyle/>
              <a:p>
                <a:r>
                  <a:rPr lang="en-US" sz="1200" dirty="0">
                    <a:solidFill>
                      <a:srgbClr val="FFFFFF"/>
                    </a:solidFill>
                    <a:latin typeface="Calibri"/>
                    <a:cs typeface="Calibri"/>
                  </a:rPr>
                  <a:t>Impact</a:t>
                </a:r>
              </a:p>
            </p:txBody>
          </p:sp>
          <p:grpSp>
            <p:nvGrpSpPr>
              <p:cNvPr id="81" name="Group 80"/>
              <p:cNvGrpSpPr/>
              <p:nvPr/>
            </p:nvGrpSpPr>
            <p:grpSpPr>
              <a:xfrm>
                <a:off x="167801" y="1137347"/>
                <a:ext cx="920737" cy="936702"/>
                <a:chOff x="2362287" y="3042200"/>
                <a:chExt cx="4114800" cy="3676648"/>
              </a:xfrm>
            </p:grpSpPr>
            <p:pic>
              <p:nvPicPr>
                <p:cNvPr id="83" name="Picture 3"/>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9657" b="89700" l="2903" r="98098">
                              <a14:foregroundMark x1="6106" y1="13948" x2="6106" y2="13948"/>
                              <a14:foregroundMark x1="18218" y1="18884" x2="18218" y2="18884"/>
                              <a14:foregroundMark x1="27327" y1="21030" x2="27327" y2="21030"/>
                              <a14:foregroundMark x1="35135" y1="25107" x2="35135" y2="25107"/>
                              <a14:foregroundMark x1="44144" y1="34549" x2="44144" y2="34549"/>
                              <a14:foregroundMark x1="51351" y1="41631" x2="51351" y2="41631"/>
                              <a14:foregroundMark x1="60260" y1="43777" x2="60260" y2="43777"/>
                              <a14:foregroundMark x1="68969" y1="50429" x2="68969" y2="50429"/>
                              <a14:foregroundMark x1="80280" y1="51931" x2="80280" y2="51931"/>
                              <a14:foregroundMark x1="91291" y1="51931" x2="91291" y2="51931"/>
                              <a14:foregroundMark x1="91291" y1="47639" x2="91291" y2="47639"/>
                              <a14:foregroundMark x1="91491" y1="45923" x2="91491" y2="45923"/>
                              <a14:foregroundMark x1="79680" y1="45708" x2="79680" y2="45708"/>
                              <a14:foregroundMark x1="68569" y1="45923" x2="68569" y2="45923"/>
                              <a14:foregroundMark x1="51351" y1="48498" x2="51351" y2="48498"/>
                              <a14:foregroundMark x1="44144" y1="51931" x2="44144" y2="51931"/>
                              <a14:foregroundMark x1="34835" y1="59657" x2="34835" y2="59657"/>
                              <a14:foregroundMark x1="26527" y1="63948" x2="26527" y2="63948"/>
                              <a14:foregroundMark x1="17417" y1="66094" x2="17417" y2="66094"/>
                              <a14:foregroundMark x1="5806" y1="67382" x2="5806" y2="67382"/>
                            </a14:backgroundRemoval>
                          </a14:imgEffect>
                        </a14:imgLayer>
                      </a14:imgProps>
                    </a:ext>
                    <a:ext uri="{28A0092B-C50C-407E-A947-70E740481C1C}">
                      <a14:useLocalDpi xmlns:a14="http://schemas.microsoft.com/office/drawing/2010/main"/>
                    </a:ext>
                  </a:extLst>
                </a:blip>
                <a:srcRect/>
                <a:stretch>
                  <a:fillRect/>
                </a:stretch>
              </p:blipFill>
              <p:spPr bwMode="auto">
                <a:xfrm>
                  <a:off x="2362287" y="3042200"/>
                  <a:ext cx="4114800" cy="3676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7" name="Group 86"/>
                <p:cNvGrpSpPr/>
                <p:nvPr/>
              </p:nvGrpSpPr>
              <p:grpSpPr>
                <a:xfrm>
                  <a:off x="2605756" y="3865574"/>
                  <a:ext cx="3658587" cy="1704218"/>
                  <a:chOff x="4296866" y="3642657"/>
                  <a:chExt cx="3777030" cy="1710798"/>
                </a:xfrm>
              </p:grpSpPr>
              <p:sp>
                <p:nvSpPr>
                  <p:cNvPr id="113" name="Freeform 112"/>
                  <p:cNvSpPr/>
                  <p:nvPr/>
                </p:nvSpPr>
                <p:spPr>
                  <a:xfrm>
                    <a:off x="4329767" y="3642657"/>
                    <a:ext cx="3744129" cy="868558"/>
                  </a:xfrm>
                  <a:custGeom>
                    <a:avLst/>
                    <a:gdLst>
                      <a:gd name="connsiteX0" fmla="*/ 0 w 3744129"/>
                      <a:gd name="connsiteY0" fmla="*/ 0 h 868560"/>
                      <a:gd name="connsiteX1" fmla="*/ 394811 w 3744129"/>
                      <a:gd name="connsiteY1" fmla="*/ 105280 h 868560"/>
                      <a:gd name="connsiteX2" fmla="*/ 783043 w 3744129"/>
                      <a:gd name="connsiteY2" fmla="*/ 190820 h 868560"/>
                      <a:gd name="connsiteX3" fmla="*/ 1177854 w 3744129"/>
                      <a:gd name="connsiteY3" fmla="*/ 348740 h 868560"/>
                      <a:gd name="connsiteX4" fmla="*/ 1566086 w 3744129"/>
                      <a:gd name="connsiteY4" fmla="*/ 579040 h 868560"/>
                      <a:gd name="connsiteX5" fmla="*/ 1954317 w 3744129"/>
                      <a:gd name="connsiteY5" fmla="*/ 763280 h 868560"/>
                      <a:gd name="connsiteX6" fmla="*/ 2362289 w 3744129"/>
                      <a:gd name="connsiteY6" fmla="*/ 829080 h 868560"/>
                      <a:gd name="connsiteX7" fmla="*/ 2743940 w 3744129"/>
                      <a:gd name="connsiteY7" fmla="*/ 848820 h 868560"/>
                      <a:gd name="connsiteX8" fmla="*/ 3138752 w 3744129"/>
                      <a:gd name="connsiteY8" fmla="*/ 855400 h 868560"/>
                      <a:gd name="connsiteX9" fmla="*/ 3744129 w 3744129"/>
                      <a:gd name="connsiteY9" fmla="*/ 868560 h 86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4129" h="868560">
                        <a:moveTo>
                          <a:pt x="0" y="0"/>
                        </a:moveTo>
                        <a:cubicBezTo>
                          <a:pt x="132152" y="36738"/>
                          <a:pt x="264304" y="73477"/>
                          <a:pt x="394811" y="105280"/>
                        </a:cubicBezTo>
                        <a:cubicBezTo>
                          <a:pt x="525318" y="137083"/>
                          <a:pt x="652536" y="150243"/>
                          <a:pt x="783043" y="190820"/>
                        </a:cubicBezTo>
                        <a:cubicBezTo>
                          <a:pt x="913550" y="231397"/>
                          <a:pt x="1047347" y="284037"/>
                          <a:pt x="1177854" y="348740"/>
                        </a:cubicBezTo>
                        <a:cubicBezTo>
                          <a:pt x="1308361" y="413443"/>
                          <a:pt x="1436676" y="509950"/>
                          <a:pt x="1566086" y="579040"/>
                        </a:cubicBezTo>
                        <a:cubicBezTo>
                          <a:pt x="1695496" y="648130"/>
                          <a:pt x="1821617" y="721607"/>
                          <a:pt x="1954317" y="763280"/>
                        </a:cubicBezTo>
                        <a:cubicBezTo>
                          <a:pt x="2087017" y="804953"/>
                          <a:pt x="2230685" y="814823"/>
                          <a:pt x="2362289" y="829080"/>
                        </a:cubicBezTo>
                        <a:cubicBezTo>
                          <a:pt x="2493893" y="843337"/>
                          <a:pt x="2614530" y="844433"/>
                          <a:pt x="2743940" y="848820"/>
                        </a:cubicBezTo>
                        <a:cubicBezTo>
                          <a:pt x="2873350" y="853207"/>
                          <a:pt x="3138752" y="855400"/>
                          <a:pt x="3138752" y="855400"/>
                        </a:cubicBezTo>
                        <a:lnTo>
                          <a:pt x="3744129" y="868560"/>
                        </a:lnTo>
                      </a:path>
                    </a:pathLst>
                  </a:custGeom>
                  <a:ln>
                    <a:solidFill>
                      <a:srgbClr val="FF0000"/>
                    </a:solidFill>
                  </a:ln>
                </p:spPr>
                <p:txBody>
                  <a:bodyPr vert="horz" wrap="square" lIns="91440" tIns="45720" rIns="91440" bIns="45720" numCol="1" rtlCol="0" anchor="t" anchorCtr="0" compatLnSpc="1">
                    <a:prstTxWarp prst="textNoShape">
                      <a:avLst/>
                    </a:prstTxWarp>
                  </a:bodyPr>
                  <a:lstStyle/>
                  <a:p>
                    <a:pPr eaLnBrk="0" hangingPunct="0"/>
                    <a:endParaRPr lang="en-US" sz="400">
                      <a:solidFill>
                        <a:srgbClr val="000000"/>
                      </a:solidFill>
                      <a:ea typeface="ＭＳ Ｐゴシック" charset="0"/>
                      <a:cs typeface="ＭＳ Ｐゴシック" charset="0"/>
                    </a:endParaRPr>
                  </a:p>
                </p:txBody>
              </p:sp>
              <p:sp>
                <p:nvSpPr>
                  <p:cNvPr id="114" name="Freeform 113"/>
                  <p:cNvSpPr/>
                  <p:nvPr/>
                </p:nvSpPr>
                <p:spPr>
                  <a:xfrm>
                    <a:off x="4296866" y="4550697"/>
                    <a:ext cx="3744129" cy="802758"/>
                  </a:xfrm>
                  <a:custGeom>
                    <a:avLst/>
                    <a:gdLst>
                      <a:gd name="connsiteX0" fmla="*/ 0 w 3744129"/>
                      <a:gd name="connsiteY0" fmla="*/ 802759 h 802759"/>
                      <a:gd name="connsiteX1" fmla="*/ 401391 w 3744129"/>
                      <a:gd name="connsiteY1" fmla="*/ 743539 h 802759"/>
                      <a:gd name="connsiteX2" fmla="*/ 789623 w 3744129"/>
                      <a:gd name="connsiteY2" fmla="*/ 664579 h 802759"/>
                      <a:gd name="connsiteX3" fmla="*/ 1177854 w 3744129"/>
                      <a:gd name="connsiteY3" fmla="*/ 513239 h 802759"/>
                      <a:gd name="connsiteX4" fmla="*/ 1572666 w 3744129"/>
                      <a:gd name="connsiteY4" fmla="*/ 289520 h 802759"/>
                      <a:gd name="connsiteX5" fmla="*/ 1967477 w 3744129"/>
                      <a:gd name="connsiteY5" fmla="*/ 85540 h 802759"/>
                      <a:gd name="connsiteX6" fmla="*/ 2368869 w 3744129"/>
                      <a:gd name="connsiteY6" fmla="*/ 26320 h 802759"/>
                      <a:gd name="connsiteX7" fmla="*/ 2750520 w 3744129"/>
                      <a:gd name="connsiteY7" fmla="*/ 6580 h 802759"/>
                      <a:gd name="connsiteX8" fmla="*/ 3151912 w 3744129"/>
                      <a:gd name="connsiteY8" fmla="*/ 6580 h 802759"/>
                      <a:gd name="connsiteX9" fmla="*/ 3744129 w 3744129"/>
                      <a:gd name="connsiteY9" fmla="*/ 0 h 80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4129" h="802759">
                        <a:moveTo>
                          <a:pt x="0" y="802759"/>
                        </a:moveTo>
                        <a:cubicBezTo>
                          <a:pt x="134893" y="784664"/>
                          <a:pt x="269787" y="766569"/>
                          <a:pt x="401391" y="743539"/>
                        </a:cubicBezTo>
                        <a:cubicBezTo>
                          <a:pt x="532995" y="720509"/>
                          <a:pt x="660213" y="702962"/>
                          <a:pt x="789623" y="664579"/>
                        </a:cubicBezTo>
                        <a:cubicBezTo>
                          <a:pt x="919033" y="626196"/>
                          <a:pt x="1047347" y="575749"/>
                          <a:pt x="1177854" y="513239"/>
                        </a:cubicBezTo>
                        <a:cubicBezTo>
                          <a:pt x="1308361" y="450729"/>
                          <a:pt x="1441062" y="360803"/>
                          <a:pt x="1572666" y="289520"/>
                        </a:cubicBezTo>
                        <a:cubicBezTo>
                          <a:pt x="1704270" y="218237"/>
                          <a:pt x="1834777" y="129407"/>
                          <a:pt x="1967477" y="85540"/>
                        </a:cubicBezTo>
                        <a:cubicBezTo>
                          <a:pt x="2100177" y="41673"/>
                          <a:pt x="2238362" y="39480"/>
                          <a:pt x="2368869" y="26320"/>
                        </a:cubicBezTo>
                        <a:cubicBezTo>
                          <a:pt x="2499376" y="13160"/>
                          <a:pt x="2620013" y="9870"/>
                          <a:pt x="2750520" y="6580"/>
                        </a:cubicBezTo>
                        <a:cubicBezTo>
                          <a:pt x="2881027" y="3290"/>
                          <a:pt x="3151912" y="6580"/>
                          <a:pt x="3151912" y="6580"/>
                        </a:cubicBezTo>
                        <a:lnTo>
                          <a:pt x="3744129" y="0"/>
                        </a:lnTo>
                      </a:path>
                    </a:pathLst>
                  </a:custGeom>
                  <a:ln>
                    <a:solidFill>
                      <a:srgbClr val="008000"/>
                    </a:solidFill>
                  </a:ln>
                </p:spPr>
                <p:txBody>
                  <a:bodyPr vert="horz" wrap="square" lIns="91440" tIns="45720" rIns="91440" bIns="45720" numCol="1" rtlCol="0" anchor="t" anchorCtr="0" compatLnSpc="1">
                    <a:prstTxWarp prst="textNoShape">
                      <a:avLst/>
                    </a:prstTxWarp>
                  </a:bodyPr>
                  <a:lstStyle/>
                  <a:p>
                    <a:pPr eaLnBrk="0" hangingPunct="0"/>
                    <a:endParaRPr lang="en-US" sz="400">
                      <a:solidFill>
                        <a:srgbClr val="000000"/>
                      </a:solidFill>
                      <a:ea typeface="ＭＳ Ｐゴシック" charset="0"/>
                      <a:cs typeface="ＭＳ Ｐゴシック" charset="0"/>
                    </a:endParaRPr>
                  </a:p>
                </p:txBody>
              </p:sp>
            </p:grpSp>
            <p:sp>
              <p:nvSpPr>
                <p:cNvPr id="90" name="Rectangle 89"/>
                <p:cNvSpPr/>
                <p:nvPr/>
              </p:nvSpPr>
              <p:spPr bwMode="auto">
                <a:xfrm>
                  <a:off x="2612338" y="3238003"/>
                  <a:ext cx="3698067" cy="2717539"/>
                </a:xfrm>
                <a:prstGeom prst="rect">
                  <a:avLst/>
                </a:prstGeom>
                <a:no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z="400">
                    <a:solidFill>
                      <a:srgbClr val="000000"/>
                    </a:solidFill>
                    <a:ea typeface="ＭＳ Ｐゴシック" charset="0"/>
                    <a:cs typeface="ＭＳ Ｐゴシック" charset="0"/>
                  </a:endParaRPr>
                </a:p>
              </p:txBody>
            </p:sp>
          </p:grpSp>
          <p:sp>
            <p:nvSpPr>
              <p:cNvPr id="119" name="TextBox 118"/>
              <p:cNvSpPr txBox="1"/>
              <p:nvPr/>
            </p:nvSpPr>
            <p:spPr>
              <a:xfrm>
                <a:off x="135150" y="925537"/>
                <a:ext cx="1179736" cy="230832"/>
              </a:xfrm>
              <a:prstGeom prst="rect">
                <a:avLst/>
              </a:prstGeom>
              <a:solidFill>
                <a:srgbClr val="000000">
                  <a:alpha val="50000"/>
                </a:srgbClr>
              </a:solidFill>
            </p:spPr>
            <p:txBody>
              <a:bodyPr wrap="none" rtlCol="0">
                <a:spAutoFit/>
              </a:bodyPr>
              <a:lstStyle/>
              <a:p>
                <a:r>
                  <a:rPr lang="en-US" sz="900" dirty="0">
                    <a:solidFill>
                      <a:srgbClr val="FFFFFF"/>
                    </a:solidFill>
                    <a:latin typeface="Calibri"/>
                    <a:cs typeface="Calibri"/>
                  </a:rPr>
                  <a:t>Montague resonance</a:t>
                </a:r>
              </a:p>
            </p:txBody>
          </p:sp>
          <p:pic>
            <p:nvPicPr>
              <p:cNvPr id="67" name="Picture 8" descr="SCL_Long_md0"/>
              <p:cNvPicPr>
                <a:picLocks noChangeArrowheads="1"/>
              </p:cNvPicPr>
              <p:nvPr/>
            </p:nvPicPr>
            <p:blipFill>
              <a:blip r:embed="rId12" cstate="screen">
                <a:extLst>
                  <a:ext uri="{BEBA8EAE-BF5A-486C-A8C5-ECC9F3942E4B}">
                    <a14:imgProps xmlns:a14="http://schemas.microsoft.com/office/drawing/2010/main">
                      <a14:imgLayer r:embed="rId13">
                        <a14:imgEffect>
                          <a14:backgroundRemoval t="10000" b="90000" l="10000" r="90000">
                            <a14:backgroundMark x1="39220" y1="30769" x2="39220" y2="30769"/>
                            <a14:backgroundMark x1="41273" y1="31731" x2="41273" y2="31731"/>
                            <a14:backgroundMark x1="58727" y1="64423" x2="58727" y2="64423"/>
                            <a14:backgroundMark x1="51540" y1="65865" x2="51540" y2="65865"/>
                            <a14:backgroundMark x1="48871" y1="32212" x2="48871" y2="32212"/>
                            <a14:backgroundMark x1="53593" y1="61058" x2="53593" y2="61058"/>
                            <a14:backgroundMark x1="47844" y1="62981" x2="47844" y2="62981"/>
                            <a14:backgroundMark x1="53183" y1="33413" x2="53183" y2="33413"/>
                          </a14:backgroundRemoval>
                        </a14:imgEffect>
                      </a14:imgLayer>
                    </a14:imgProps>
                  </a:ext>
                  <a:ext uri="{28A0092B-C50C-407E-A947-70E740481C1C}">
                    <a14:useLocalDpi xmlns:a14="http://schemas.microsoft.com/office/drawing/2010/main"/>
                  </a:ext>
                </a:extLst>
              </a:blip>
              <a:srcRect/>
              <a:stretch>
                <a:fillRect/>
              </a:stretch>
            </p:blipFill>
            <p:spPr bwMode="auto">
              <a:xfrm>
                <a:off x="1181100" y="1188721"/>
                <a:ext cx="1304130" cy="937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 name="Picture 65" descr="SCL_Long_md1"/>
              <p:cNvPicPr>
                <a:picLocks noChangeArrowheads="1"/>
              </p:cNvPicPr>
              <p:nvPr/>
            </p:nvPicPr>
            <p:blipFill>
              <a:blip r:embed="rId14" cstate="screen">
                <a:extLst>
                  <a:ext uri="{BEBA8EAE-BF5A-486C-A8C5-ECC9F3942E4B}">
                    <a14:imgProps xmlns:a14="http://schemas.microsoft.com/office/drawing/2010/main">
                      <a14:imgLayer r:embed="rId15">
                        <a14:imgEffect>
                          <a14:backgroundRemoval t="10000" b="90000" l="10000" r="90000">
                            <a14:backgroundMark x1="36270" y1="54745" x2="36270" y2="54745"/>
                            <a14:backgroundMark x1="52664" y1="68127" x2="52664" y2="68127"/>
                            <a14:backgroundMark x1="37910" y1="69100" x2="37910" y2="69100"/>
                            <a14:backgroundMark x1="20492" y1="65207" x2="20492" y2="65207"/>
                            <a14:backgroundMark x1="34221" y1="81752" x2="34221" y2="81752"/>
                            <a14:backgroundMark x1="51639" y1="81265" x2="51639" y2="81265"/>
                            <a14:backgroundMark x1="67213" y1="79562" x2="67213" y2="79562"/>
                            <a14:backgroundMark x1="76230" y1="69343" x2="76230" y2="69343"/>
                            <a14:backgroundMark x1="75615" y1="62774" x2="75615" y2="62774"/>
                            <a14:backgroundMark x1="68443" y1="68370" x2="68443" y2="68370"/>
                            <a14:backgroundMark x1="57582" y1="68370" x2="57582" y2="68370"/>
                            <a14:backgroundMark x1="59016" y1="77616" x2="59016" y2="77616"/>
                            <a14:backgroundMark x1="65369" y1="72749" x2="65369" y2="72749"/>
                            <a14:backgroundMark x1="62500" y1="66667" x2="62500" y2="66667"/>
                            <a14:backgroundMark x1="47336" y1="61557" x2="47336" y2="61557"/>
                            <a14:backgroundMark x1="46516" y1="73479" x2="46516" y2="73479"/>
                            <a14:backgroundMark x1="38934" y1="81752" x2="38934" y2="81752"/>
                            <a14:backgroundMark x1="31148" y1="13625" x2="31148" y2="13625"/>
                            <a14:backgroundMark x1="33197" y1="18735" x2="33197" y2="18735"/>
                            <a14:backgroundMark x1="31762" y1="15815" x2="31762" y2="15815"/>
                            <a14:backgroundMark x1="35246" y1="20925" x2="35246" y2="20925"/>
                            <a14:backgroundMark x1="37500" y1="23358" x2="37500" y2="23358"/>
                            <a14:backgroundMark x1="25615" y1="17518" x2="25615" y2="17518"/>
                            <a14:backgroundMark x1="39959" y1="24818" x2="39959" y2="24818"/>
                            <a14:backgroundMark x1="27869" y1="19951" x2="27869" y2="19951"/>
                            <a14:backgroundMark x1="72746" y1="50122" x2="72746" y2="50122"/>
                            <a14:backgroundMark x1="42213" y1="26764" x2="42213" y2="26764"/>
                            <a14:backgroundMark x1="44672" y1="28954" x2="44672" y2="28954"/>
                            <a14:backgroundMark x1="29098" y1="21411" x2="29098" y2="21411"/>
                            <a14:backgroundMark x1="47336" y1="31387" x2="47336" y2="31387"/>
                          </a14:backgroundRemoval>
                        </a14:imgEffect>
                      </a14:imgLayer>
                    </a14:imgProps>
                  </a:ext>
                  <a:ext uri="{28A0092B-C50C-407E-A947-70E740481C1C}">
                    <a14:useLocalDpi xmlns:a14="http://schemas.microsoft.com/office/drawing/2010/main"/>
                  </a:ext>
                </a:extLst>
              </a:blip>
              <a:srcRect/>
              <a:stretch>
                <a:fillRect/>
              </a:stretch>
            </p:blipFill>
            <p:spPr bwMode="auto">
              <a:xfrm>
                <a:off x="1638301" y="910469"/>
                <a:ext cx="1387954" cy="908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13" name="Group 12"/>
          <p:cNvGrpSpPr/>
          <p:nvPr/>
        </p:nvGrpSpPr>
        <p:grpSpPr>
          <a:xfrm>
            <a:off x="2617989" y="492792"/>
            <a:ext cx="3386833" cy="1877466"/>
            <a:chOff x="2617989" y="492792"/>
            <a:chExt cx="3386833" cy="1877466"/>
          </a:xfrm>
        </p:grpSpPr>
        <p:grpSp>
          <p:nvGrpSpPr>
            <p:cNvPr id="3" name="Group 2"/>
            <p:cNvGrpSpPr/>
            <p:nvPr/>
          </p:nvGrpSpPr>
          <p:grpSpPr>
            <a:xfrm>
              <a:off x="3486494" y="492792"/>
              <a:ext cx="2338539" cy="797603"/>
              <a:chOff x="3535272" y="908982"/>
              <a:chExt cx="2338539" cy="797603"/>
            </a:xfrm>
          </p:grpSpPr>
          <p:sp>
            <p:nvSpPr>
              <p:cNvPr id="36" name="TextBox 35"/>
              <p:cNvSpPr txBox="1"/>
              <p:nvPr/>
            </p:nvSpPr>
            <p:spPr>
              <a:xfrm>
                <a:off x="3535272" y="908982"/>
                <a:ext cx="2286652" cy="338554"/>
              </a:xfrm>
              <a:prstGeom prst="rect">
                <a:avLst/>
              </a:prstGeom>
              <a:noFill/>
            </p:spPr>
            <p:txBody>
              <a:bodyPr wrap="none" rtlCol="0">
                <a:spAutoFit/>
              </a:bodyPr>
              <a:lstStyle/>
              <a:p>
                <a:r>
                  <a:rPr lang="en-US" sz="1600" dirty="0">
                    <a:solidFill>
                      <a:srgbClr val="FFFF72"/>
                    </a:solidFill>
                    <a:latin typeface="Calibri"/>
                    <a:cs typeface="Calibri"/>
                  </a:rPr>
                  <a:t>High space-charge beams</a:t>
                </a:r>
              </a:p>
            </p:txBody>
          </p:sp>
          <p:sp>
            <p:nvSpPr>
              <p:cNvPr id="45" name="TextBox 44"/>
              <p:cNvSpPr txBox="1"/>
              <p:nvPr/>
            </p:nvSpPr>
            <p:spPr>
              <a:xfrm>
                <a:off x="5349359" y="1429586"/>
                <a:ext cx="524452" cy="276999"/>
              </a:xfrm>
              <a:prstGeom prst="rect">
                <a:avLst/>
              </a:prstGeom>
              <a:solidFill>
                <a:srgbClr val="000000">
                  <a:alpha val="50000"/>
                </a:srgbClr>
              </a:solidFill>
            </p:spPr>
            <p:txBody>
              <a:bodyPr wrap="none" rtlCol="0">
                <a:spAutoFit/>
              </a:bodyPr>
              <a:lstStyle/>
              <a:p>
                <a:r>
                  <a:rPr lang="en-US" sz="1200" dirty="0">
                    <a:solidFill>
                      <a:srgbClr val="FFFFFF"/>
                    </a:solidFill>
                    <a:latin typeface="Calibri"/>
                    <a:cs typeface="Calibri"/>
                  </a:rPr>
                  <a:t>Warp</a:t>
                </a:r>
              </a:p>
            </p:txBody>
          </p:sp>
        </p:grpSp>
        <p:grpSp>
          <p:nvGrpSpPr>
            <p:cNvPr id="4" name="Group 3"/>
            <p:cNvGrpSpPr/>
            <p:nvPr/>
          </p:nvGrpSpPr>
          <p:grpSpPr>
            <a:xfrm>
              <a:off x="2617989" y="834748"/>
              <a:ext cx="2720975" cy="1489426"/>
              <a:chOff x="5653892" y="4728054"/>
              <a:chExt cx="2720975" cy="1489426"/>
            </a:xfrm>
          </p:grpSpPr>
          <p:pic>
            <p:nvPicPr>
              <p:cNvPr id="136" name="Picture 10" descr="C:\Users\jiqiang\mystuff\papernew\Snap4phase.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8310" b="89751" l="9868" r="89912">
                            <a14:foregroundMark x1="23684" y1="13019" x2="23684" y2="13019"/>
                            <a14:foregroundMark x1="23026" y1="10803" x2="23026" y2="10803"/>
                            <a14:foregroundMark x1="21930" y1="8310" x2="21930" y2="8310"/>
                          </a14:backgroundRemoval>
                        </a14:imgEffect>
                      </a14:imgLayer>
                    </a14:imgProps>
                  </a:ext>
                  <a:ext uri="{28A0092B-C50C-407E-A947-70E740481C1C}">
                    <a14:useLocalDpi xmlns:a14="http://schemas.microsoft.com/office/drawing/2010/main"/>
                  </a:ext>
                </a:extLst>
              </a:blip>
              <a:srcRect/>
              <a:stretch>
                <a:fillRect/>
              </a:stretch>
            </p:blipFill>
            <p:spPr bwMode="auto">
              <a:xfrm>
                <a:off x="5653892" y="4728054"/>
                <a:ext cx="2720975" cy="1489426"/>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sp>
            <p:nvSpPr>
              <p:cNvPr id="138" name="TextBox 137"/>
              <p:cNvSpPr txBox="1"/>
              <p:nvPr/>
            </p:nvSpPr>
            <p:spPr>
              <a:xfrm>
                <a:off x="6660423" y="5390905"/>
                <a:ext cx="620683" cy="276999"/>
              </a:xfrm>
              <a:prstGeom prst="rect">
                <a:avLst/>
              </a:prstGeom>
              <a:solidFill>
                <a:srgbClr val="000000">
                  <a:alpha val="50000"/>
                </a:srgbClr>
              </a:solidFill>
            </p:spPr>
            <p:txBody>
              <a:bodyPr wrap="none" rtlCol="0">
                <a:spAutoFit/>
              </a:bodyPr>
              <a:lstStyle/>
              <a:p>
                <a:r>
                  <a:rPr lang="en-US" sz="1200" dirty="0">
                    <a:solidFill>
                      <a:srgbClr val="FFFFFF"/>
                    </a:solidFill>
                    <a:latin typeface="Calibri"/>
                    <a:cs typeface="Calibri"/>
                  </a:rPr>
                  <a:t>Impact</a:t>
                </a:r>
              </a:p>
            </p:txBody>
          </p:sp>
        </p:grpSp>
        <p:sp>
          <p:nvSpPr>
            <p:cNvPr id="91" name="TextBox 90"/>
            <p:cNvSpPr txBox="1"/>
            <p:nvPr/>
          </p:nvSpPr>
          <p:spPr>
            <a:xfrm>
              <a:off x="3091010" y="2093259"/>
              <a:ext cx="1639167" cy="276999"/>
            </a:xfrm>
            <a:prstGeom prst="rect">
              <a:avLst/>
            </a:prstGeom>
            <a:noFill/>
          </p:spPr>
          <p:txBody>
            <a:bodyPr wrap="none" rtlCol="0">
              <a:spAutoFit/>
            </a:bodyPr>
            <a:lstStyle/>
            <a:p>
              <a:r>
                <a:rPr lang="en-US" sz="1200" dirty="0">
                  <a:solidFill>
                    <a:schemeClr val="accent1">
                      <a:lumMod val="60000"/>
                      <a:lumOff val="40000"/>
                    </a:schemeClr>
                  </a:solidFill>
                  <a:latin typeface="Calibri"/>
                  <a:cs typeface="Calibri"/>
                </a:rPr>
                <a:t>LCLS-II, IOTA, UMER , </a:t>
              </a:r>
              <a:r>
                <a:rPr lang="mr-IN" sz="1200" dirty="0">
                  <a:solidFill>
                    <a:schemeClr val="accent1">
                      <a:lumMod val="60000"/>
                      <a:lumOff val="40000"/>
                    </a:schemeClr>
                  </a:solidFill>
                  <a:latin typeface="Calibri"/>
                  <a:cs typeface="Calibri"/>
                </a:rPr>
                <a:t>…</a:t>
              </a:r>
              <a:endParaRPr lang="en-US" sz="1200" dirty="0">
                <a:solidFill>
                  <a:schemeClr val="accent1">
                    <a:lumMod val="60000"/>
                    <a:lumOff val="40000"/>
                  </a:schemeClr>
                </a:solidFill>
                <a:latin typeface="Calibri"/>
                <a:cs typeface="Calibri"/>
              </a:endParaRPr>
            </a:p>
          </p:txBody>
        </p:sp>
        <p:pic>
          <p:nvPicPr>
            <p:cNvPr id="92" name="Picture 91" descr="Screen Shot 2013-03-27 at 6.36.12 PM.png"/>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5044559" y="1289860"/>
              <a:ext cx="960263" cy="576158"/>
            </a:xfrm>
            <a:prstGeom prst="rect">
              <a:avLst/>
            </a:prstGeom>
          </p:spPr>
        </p:pic>
        <p:pic>
          <p:nvPicPr>
            <p:cNvPr id="93" name="Picture 92" descr="Screen Shot 2013-03-27 at 6.36.21 PM.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906557" y="911921"/>
              <a:ext cx="439413" cy="495693"/>
            </a:xfrm>
            <a:prstGeom prst="rect">
              <a:avLst/>
            </a:prstGeom>
          </p:spPr>
        </p:pic>
      </p:grpSp>
      <p:grpSp>
        <p:nvGrpSpPr>
          <p:cNvPr id="18" name="Group 17"/>
          <p:cNvGrpSpPr/>
          <p:nvPr/>
        </p:nvGrpSpPr>
        <p:grpSpPr>
          <a:xfrm>
            <a:off x="6154016" y="2367691"/>
            <a:ext cx="2797261" cy="1872133"/>
            <a:chOff x="6154016" y="2367691"/>
            <a:chExt cx="2797261" cy="1872133"/>
          </a:xfrm>
        </p:grpSpPr>
        <p:pic>
          <p:nvPicPr>
            <p:cNvPr id="107" name="Picture 106" descr="rhxy_image.pdf"/>
            <p:cNvPicPr>
              <a:picLocks noChangeAspect="1"/>
            </p:cNvPicPr>
            <p:nvPr/>
          </p:nvPicPr>
          <p:blipFill rotWithShape="1">
            <a:blip r:embed="rId20" cstate="screen">
              <a:extLst>
                <a:ext uri="{28A0092B-C50C-407E-A947-70E740481C1C}">
                  <a14:useLocalDpi xmlns:a14="http://schemas.microsoft.com/office/drawing/2010/main"/>
                </a:ext>
              </a:extLst>
            </a:blip>
            <a:srcRect r="19650"/>
            <a:stretch/>
          </p:blipFill>
          <p:spPr>
            <a:xfrm>
              <a:off x="7576983" y="3012365"/>
              <a:ext cx="1322620" cy="1008641"/>
            </a:xfrm>
            <a:prstGeom prst="rect">
              <a:avLst/>
            </a:prstGeom>
          </p:spPr>
        </p:pic>
        <p:pic>
          <p:nvPicPr>
            <p:cNvPr id="108" name="Picture 107" descr="warp-posinst.png"/>
            <p:cNvPicPr>
              <a:picLocks noChangeAspect="1"/>
            </p:cNvPicPr>
            <p:nvPr/>
          </p:nvPicPr>
          <p:blipFill rotWithShape="1">
            <a:blip r:embed="rId21" cstate="screen">
              <a:extLst>
                <a:ext uri="{BEBA8EAE-BF5A-486C-A8C5-ECC9F3942E4B}">
                  <a14:imgProps xmlns:a14="http://schemas.microsoft.com/office/drawing/2010/main">
                    <a14:imgLayer r:embed="rId22">
                      <a14:imgEffect>
                        <a14:backgroundRemoval t="108" b="97632" l="2888" r="99835"/>
                      </a14:imgEffect>
                    </a14:imgLayer>
                  </a14:imgProps>
                </a:ext>
                <a:ext uri="{28A0092B-C50C-407E-A947-70E740481C1C}">
                  <a14:useLocalDpi xmlns:a14="http://schemas.microsoft.com/office/drawing/2010/main"/>
                </a:ext>
              </a:extLst>
            </a:blip>
            <a:srcRect/>
            <a:stretch/>
          </p:blipFill>
          <p:spPr>
            <a:xfrm>
              <a:off x="6326747" y="2790408"/>
              <a:ext cx="1803392" cy="1050198"/>
            </a:xfrm>
            <a:prstGeom prst="rect">
              <a:avLst/>
            </a:prstGeom>
          </p:spPr>
        </p:pic>
        <p:sp>
          <p:nvSpPr>
            <p:cNvPr id="129" name="TextBox 128"/>
            <p:cNvSpPr txBox="1"/>
            <p:nvPr/>
          </p:nvSpPr>
          <p:spPr>
            <a:xfrm>
              <a:off x="6323974" y="3603478"/>
              <a:ext cx="1018227" cy="276999"/>
            </a:xfrm>
            <a:prstGeom prst="rect">
              <a:avLst/>
            </a:prstGeom>
            <a:solidFill>
              <a:srgbClr val="000000">
                <a:alpha val="50000"/>
              </a:srgbClr>
            </a:solidFill>
          </p:spPr>
          <p:txBody>
            <a:bodyPr wrap="none" rtlCol="0">
              <a:spAutoFit/>
            </a:bodyPr>
            <a:lstStyle/>
            <a:p>
              <a:r>
                <a:rPr lang="en-US" sz="1200" dirty="0">
                  <a:solidFill>
                    <a:srgbClr val="FFFFFF"/>
                  </a:solidFill>
                  <a:latin typeface="Calibri"/>
                  <a:cs typeface="Calibri"/>
                </a:rPr>
                <a:t>Warp-Posinst</a:t>
              </a:r>
            </a:p>
          </p:txBody>
        </p:sp>
        <p:sp>
          <p:nvSpPr>
            <p:cNvPr id="140" name="TextBox 139"/>
            <p:cNvSpPr txBox="1"/>
            <p:nvPr/>
          </p:nvSpPr>
          <p:spPr>
            <a:xfrm>
              <a:off x="8317770" y="3864518"/>
              <a:ext cx="633507" cy="276999"/>
            </a:xfrm>
            <a:prstGeom prst="rect">
              <a:avLst/>
            </a:prstGeom>
            <a:noFill/>
          </p:spPr>
          <p:txBody>
            <a:bodyPr wrap="none" rtlCol="0">
              <a:spAutoFit/>
            </a:bodyPr>
            <a:lstStyle/>
            <a:p>
              <a:r>
                <a:rPr lang="en-US" sz="1200" dirty="0">
                  <a:solidFill>
                    <a:srgbClr val="FFFFFF"/>
                  </a:solidFill>
                  <a:latin typeface="Calibri"/>
                  <a:cs typeface="Calibri"/>
                </a:rPr>
                <a:t>Posinst</a:t>
              </a:r>
            </a:p>
          </p:txBody>
        </p:sp>
        <p:sp>
          <p:nvSpPr>
            <p:cNvPr id="141" name="TextBox 140"/>
            <p:cNvSpPr txBox="1"/>
            <p:nvPr/>
          </p:nvSpPr>
          <p:spPr>
            <a:xfrm>
              <a:off x="6154016" y="3962825"/>
              <a:ext cx="854721" cy="276999"/>
            </a:xfrm>
            <a:prstGeom prst="rect">
              <a:avLst/>
            </a:prstGeom>
            <a:noFill/>
          </p:spPr>
          <p:txBody>
            <a:bodyPr wrap="none" rtlCol="0">
              <a:spAutoFit/>
            </a:bodyPr>
            <a:lstStyle/>
            <a:p>
              <a:r>
                <a:rPr lang="en-US" sz="1200" dirty="0">
                  <a:solidFill>
                    <a:schemeClr val="accent1">
                      <a:lumMod val="60000"/>
                      <a:lumOff val="40000"/>
                    </a:schemeClr>
                  </a:solidFill>
                  <a:latin typeface="Calibri"/>
                  <a:cs typeface="Calibri"/>
                </a:rPr>
                <a:t>SPS, PS, </a:t>
              </a:r>
              <a:r>
                <a:rPr lang="mr-IN" sz="1200" dirty="0">
                  <a:solidFill>
                    <a:schemeClr val="accent1">
                      <a:lumMod val="60000"/>
                      <a:lumOff val="40000"/>
                    </a:schemeClr>
                  </a:solidFill>
                  <a:latin typeface="Calibri"/>
                  <a:cs typeface="Calibri"/>
                </a:rPr>
                <a:t>…</a:t>
              </a:r>
              <a:r>
                <a:rPr lang="en-US" sz="1200" dirty="0">
                  <a:solidFill>
                    <a:schemeClr val="accent1">
                      <a:lumMod val="60000"/>
                      <a:lumOff val="40000"/>
                    </a:schemeClr>
                  </a:solidFill>
                  <a:latin typeface="Calibri"/>
                  <a:cs typeface="Calibri"/>
                </a:rPr>
                <a:t> </a:t>
              </a:r>
            </a:p>
          </p:txBody>
        </p:sp>
        <p:sp>
          <p:nvSpPr>
            <p:cNvPr id="142" name="TextBox 141"/>
            <p:cNvSpPr txBox="1"/>
            <p:nvPr/>
          </p:nvSpPr>
          <p:spPr>
            <a:xfrm>
              <a:off x="6497759" y="2367691"/>
              <a:ext cx="2253389" cy="338554"/>
            </a:xfrm>
            <a:prstGeom prst="rect">
              <a:avLst/>
            </a:prstGeom>
            <a:noFill/>
          </p:spPr>
          <p:txBody>
            <a:bodyPr wrap="square" rtlCol="0">
              <a:spAutoFit/>
            </a:bodyPr>
            <a:lstStyle/>
            <a:p>
              <a:pPr algn="ctr"/>
              <a:r>
                <a:rPr lang="en-US" sz="1600" dirty="0">
                  <a:solidFill>
                    <a:srgbClr val="FFFF72"/>
                  </a:solidFill>
                  <a:latin typeface="Calibri"/>
                  <a:cs typeface="Calibri"/>
                </a:rPr>
                <a:t>Electron cloud effects</a:t>
              </a:r>
            </a:p>
          </p:txBody>
        </p:sp>
      </p:grpSp>
      <p:sp>
        <p:nvSpPr>
          <p:cNvPr id="10" name="Slide Number Placeholder 9"/>
          <p:cNvSpPr>
            <a:spLocks noGrp="1"/>
          </p:cNvSpPr>
          <p:nvPr>
            <p:ph type="sldNum" idx="4"/>
          </p:nvPr>
        </p:nvSpPr>
        <p:spPr/>
        <p:txBody>
          <a:bodyPr/>
          <a:lstStyle/>
          <a:p>
            <a:fld id="{929A8685-9CBD-5D48-90F4-6955DC9A7A72}" type="slidenum">
              <a:rPr lang="en-US" altLang="x-none" smtClean="0"/>
              <a:pPr/>
              <a:t>5</a:t>
            </a:fld>
            <a:endParaRPr lang="en-US" altLang="x-none"/>
          </a:p>
        </p:txBody>
      </p:sp>
      <p:grpSp>
        <p:nvGrpSpPr>
          <p:cNvPr id="11" name="Group 10"/>
          <p:cNvGrpSpPr/>
          <p:nvPr/>
        </p:nvGrpSpPr>
        <p:grpSpPr>
          <a:xfrm>
            <a:off x="3031012" y="511640"/>
            <a:ext cx="6120139" cy="5709052"/>
            <a:chOff x="3031012" y="511640"/>
            <a:chExt cx="6120139" cy="5541289"/>
          </a:xfrm>
        </p:grpSpPr>
        <p:cxnSp>
          <p:nvCxnSpPr>
            <p:cNvPr id="72" name="Straight Connector 71"/>
            <p:cNvCxnSpPr/>
            <p:nvPr/>
          </p:nvCxnSpPr>
          <p:spPr bwMode="auto">
            <a:xfrm>
              <a:off x="6082303" y="511640"/>
              <a:ext cx="20768" cy="5541289"/>
            </a:xfrm>
            <a:prstGeom prst="line">
              <a:avLst/>
            </a:prstGeom>
            <a:solidFill>
              <a:schemeClr val="accent1"/>
            </a:solidFill>
            <a:ln w="9525" cap="flat" cmpd="sng" algn="ctr">
              <a:solidFill>
                <a:schemeClr val="accent1">
                  <a:lumMod val="40000"/>
                  <a:lumOff val="6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cxnSp>
          <p:nvCxnSpPr>
            <p:cNvPr id="16" name="Straight Connector 15"/>
            <p:cNvCxnSpPr/>
            <p:nvPr/>
          </p:nvCxnSpPr>
          <p:spPr bwMode="auto">
            <a:xfrm>
              <a:off x="3031012" y="525444"/>
              <a:ext cx="25889" cy="5519845"/>
            </a:xfrm>
            <a:prstGeom prst="line">
              <a:avLst/>
            </a:prstGeom>
            <a:solidFill>
              <a:schemeClr val="accent1"/>
            </a:solidFill>
            <a:ln w="9525" cap="flat" cmpd="sng" algn="ctr">
              <a:solidFill>
                <a:schemeClr val="accent1">
                  <a:lumMod val="40000"/>
                  <a:lumOff val="6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cxnSp>
          <p:nvCxnSpPr>
            <p:cNvPr id="94" name="Straight Connector 93"/>
            <p:cNvCxnSpPr/>
            <p:nvPr/>
          </p:nvCxnSpPr>
          <p:spPr bwMode="auto">
            <a:xfrm>
              <a:off x="9130383" y="511640"/>
              <a:ext cx="20768" cy="5541289"/>
            </a:xfrm>
            <a:prstGeom prst="line">
              <a:avLst/>
            </a:prstGeom>
            <a:solidFill>
              <a:schemeClr val="accent1"/>
            </a:solidFill>
            <a:ln w="9525" cap="flat" cmpd="sng" algn="ctr">
              <a:solidFill>
                <a:schemeClr val="accent1">
                  <a:lumMod val="40000"/>
                  <a:lumOff val="6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grpSp>
      <p:grpSp>
        <p:nvGrpSpPr>
          <p:cNvPr id="152" name="Group 151"/>
          <p:cNvGrpSpPr/>
          <p:nvPr/>
        </p:nvGrpSpPr>
        <p:grpSpPr>
          <a:xfrm>
            <a:off x="9369168" y="501486"/>
            <a:ext cx="2620758" cy="1874314"/>
            <a:chOff x="6240908" y="2704714"/>
            <a:chExt cx="2620758" cy="1874314"/>
          </a:xfrm>
        </p:grpSpPr>
        <p:pic>
          <p:nvPicPr>
            <p:cNvPr id="153" name="Picture 152" descr="ciaihccc.png"/>
            <p:cNvPicPr>
              <a:picLocks noChangeAspect="1"/>
            </p:cNvPicPr>
            <p:nvPr/>
          </p:nvPicPr>
          <p:blipFill rotWithShape="1">
            <a:blip r:embed="rId23" cstate="screen">
              <a:extLst>
                <a:ext uri="{28A0092B-C50C-407E-A947-70E740481C1C}">
                  <a14:useLocalDpi xmlns:a14="http://schemas.microsoft.com/office/drawing/2010/main"/>
                </a:ext>
              </a:extLst>
            </a:blip>
            <a:srcRect l="1853" r="2503"/>
            <a:stretch/>
          </p:blipFill>
          <p:spPr>
            <a:xfrm>
              <a:off x="6587766" y="3082457"/>
              <a:ext cx="1965415" cy="1232076"/>
            </a:xfrm>
            <a:prstGeom prst="rect">
              <a:avLst/>
            </a:prstGeom>
          </p:spPr>
          <p:style>
            <a:lnRef idx="0">
              <a:schemeClr val="dk1"/>
            </a:lnRef>
            <a:fillRef idx="3">
              <a:schemeClr val="dk1"/>
            </a:fillRef>
            <a:effectRef idx="3">
              <a:schemeClr val="dk1"/>
            </a:effectRef>
            <a:fontRef idx="minor">
              <a:schemeClr val="lt1"/>
            </a:fontRef>
          </p:style>
        </p:pic>
        <p:sp>
          <p:nvSpPr>
            <p:cNvPr id="154" name="TextBox 153"/>
            <p:cNvSpPr txBox="1"/>
            <p:nvPr/>
          </p:nvSpPr>
          <p:spPr>
            <a:xfrm>
              <a:off x="6610166" y="2704714"/>
              <a:ext cx="1803251" cy="338554"/>
            </a:xfrm>
            <a:prstGeom prst="rect">
              <a:avLst/>
            </a:prstGeom>
            <a:noFill/>
          </p:spPr>
          <p:txBody>
            <a:bodyPr wrap="none" rtlCol="0">
              <a:spAutoFit/>
            </a:bodyPr>
            <a:lstStyle/>
            <a:p>
              <a:pPr algn="ctr"/>
              <a:r>
                <a:rPr lang="en-US" sz="1600" dirty="0">
                  <a:solidFill>
                    <a:srgbClr val="FFFF72"/>
                  </a:solidFill>
                  <a:latin typeface="Calibri"/>
                  <a:cs typeface="Calibri"/>
                </a:rPr>
                <a:t>Beam-Beam effects</a:t>
              </a:r>
            </a:p>
          </p:txBody>
        </p:sp>
        <p:sp>
          <p:nvSpPr>
            <p:cNvPr id="155" name="TextBox 154"/>
            <p:cNvSpPr txBox="1"/>
            <p:nvPr/>
          </p:nvSpPr>
          <p:spPr>
            <a:xfrm>
              <a:off x="7743376" y="4004662"/>
              <a:ext cx="1118290" cy="276999"/>
            </a:xfrm>
            <a:prstGeom prst="rect">
              <a:avLst/>
            </a:prstGeom>
            <a:noFill/>
          </p:spPr>
          <p:txBody>
            <a:bodyPr wrap="none" rtlCol="0">
              <a:spAutoFit/>
            </a:bodyPr>
            <a:lstStyle/>
            <a:p>
              <a:r>
                <a:rPr lang="en-US" sz="1200" dirty="0">
                  <a:solidFill>
                    <a:srgbClr val="FFFFFF"/>
                  </a:solidFill>
                  <a:latin typeface="Calibri"/>
                  <a:cs typeface="Calibri"/>
                </a:rPr>
                <a:t>Beam-Beam3D</a:t>
              </a:r>
            </a:p>
          </p:txBody>
        </p:sp>
        <p:sp>
          <p:nvSpPr>
            <p:cNvPr id="156" name="TextBox 155"/>
            <p:cNvSpPr txBox="1"/>
            <p:nvPr/>
          </p:nvSpPr>
          <p:spPr>
            <a:xfrm>
              <a:off x="6240908" y="4302029"/>
              <a:ext cx="1850462" cy="276999"/>
            </a:xfrm>
            <a:prstGeom prst="rect">
              <a:avLst/>
            </a:prstGeom>
            <a:noFill/>
          </p:spPr>
          <p:txBody>
            <a:bodyPr wrap="none" rtlCol="0">
              <a:spAutoFit/>
            </a:bodyPr>
            <a:lstStyle/>
            <a:p>
              <a:r>
                <a:rPr lang="en-US" sz="1200" dirty="0">
                  <a:solidFill>
                    <a:schemeClr val="accent1">
                      <a:lumMod val="60000"/>
                      <a:lumOff val="40000"/>
                    </a:schemeClr>
                  </a:solidFill>
                  <a:latin typeface="Calibri"/>
                  <a:cs typeface="Calibri"/>
                </a:rPr>
                <a:t>LHC, RHIC, Tevatron, KEK-B</a:t>
              </a:r>
            </a:p>
          </p:txBody>
        </p:sp>
      </p:grpSp>
      <p:grpSp>
        <p:nvGrpSpPr>
          <p:cNvPr id="31" name="Group 30"/>
          <p:cNvGrpSpPr/>
          <p:nvPr/>
        </p:nvGrpSpPr>
        <p:grpSpPr>
          <a:xfrm>
            <a:off x="5934812" y="3999736"/>
            <a:ext cx="3276289" cy="1866339"/>
            <a:chOff x="5934812" y="3999736"/>
            <a:chExt cx="3276289" cy="1866339"/>
          </a:xfrm>
        </p:grpSpPr>
        <p:pic>
          <p:nvPicPr>
            <p:cNvPr id="110" name="Picture 118" descr="Example_2_vector_plot0000.png"/>
            <p:cNvPicPr>
              <a:picLocks noChangeAspect="1"/>
            </p:cNvPicPr>
            <p:nvPr/>
          </p:nvPicPr>
          <p:blipFill rotWithShape="1">
            <a:blip r:embed="rId24" cstate="screen">
              <a:extLst>
                <a:ext uri="{BEBA8EAE-BF5A-486C-A8C5-ECC9F3942E4B}">
                  <a14:imgProps xmlns:a14="http://schemas.microsoft.com/office/drawing/2010/main">
                    <a14:imgLayer r:embed="rId25">
                      <a14:imgEffect>
                        <a14:backgroundRemoval t="10000" b="90000" l="9910" r="89940">
                          <a14:backgroundMark x1="11163" y1="15929" x2="11163" y2="15929"/>
                          <a14:backgroundMark x1="14651" y1="34071" x2="14651" y2="34071"/>
                          <a14:backgroundMark x1="11628" y1="34735" x2="11628" y2="34735"/>
                          <a14:backgroundMark x1="11860" y1="66593" x2="11860" y2="66593"/>
                        </a14:backgroundRemoval>
                      </a14:imgEffect>
                    </a14:imgLayer>
                  </a14:imgProps>
                </a:ext>
                <a:ext uri="{28A0092B-C50C-407E-A947-70E740481C1C}">
                  <a14:useLocalDpi xmlns:a14="http://schemas.microsoft.com/office/drawing/2010/main"/>
                </a:ext>
              </a:extLst>
            </a:blip>
            <a:srcRect/>
            <a:stretch/>
          </p:blipFill>
          <p:spPr bwMode="auto">
            <a:xfrm>
              <a:off x="5934812" y="3999736"/>
              <a:ext cx="1835521" cy="1866339"/>
            </a:xfrm>
            <a:prstGeom prst="rect">
              <a:avLst/>
            </a:prstGeom>
            <a:noFill/>
            <a:ln w="9525">
              <a:noFill/>
              <a:miter lim="800000"/>
              <a:headEnd/>
              <a:tailEnd/>
            </a:ln>
          </p:spPr>
        </p:pic>
        <p:grpSp>
          <p:nvGrpSpPr>
            <p:cNvPr id="22" name="Group 21"/>
            <p:cNvGrpSpPr/>
            <p:nvPr/>
          </p:nvGrpSpPr>
          <p:grpSpPr>
            <a:xfrm>
              <a:off x="6071459" y="4227342"/>
              <a:ext cx="3139642" cy="1546462"/>
              <a:chOff x="3018757" y="4222413"/>
              <a:chExt cx="3139642" cy="1546462"/>
            </a:xfrm>
          </p:grpSpPr>
          <p:grpSp>
            <p:nvGrpSpPr>
              <p:cNvPr id="143" name="Group 142"/>
              <p:cNvGrpSpPr/>
              <p:nvPr/>
            </p:nvGrpSpPr>
            <p:grpSpPr>
              <a:xfrm>
                <a:off x="3018757" y="4222413"/>
                <a:ext cx="3139642" cy="1392574"/>
                <a:chOff x="-19538" y="2754292"/>
                <a:chExt cx="3139642" cy="1392574"/>
              </a:xfrm>
            </p:grpSpPr>
            <p:pic>
              <p:nvPicPr>
                <p:cNvPr id="144" name="Picture 143" descr="Screen Shot 2012-04-01 at 3.31.18 PM.png"/>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1521567" y="3554404"/>
                  <a:ext cx="1188098" cy="592462"/>
                </a:xfrm>
                <a:prstGeom prst="rect">
                  <a:avLst/>
                </a:prstGeom>
              </p:spPr>
              <p:style>
                <a:lnRef idx="0">
                  <a:schemeClr val="dk1"/>
                </a:lnRef>
                <a:fillRef idx="3">
                  <a:schemeClr val="dk1"/>
                </a:fillRef>
                <a:effectRef idx="3">
                  <a:schemeClr val="dk1"/>
                </a:effectRef>
                <a:fontRef idx="minor">
                  <a:schemeClr val="lt1"/>
                </a:fontRef>
              </p:style>
            </p:pic>
            <p:sp>
              <p:nvSpPr>
                <p:cNvPr id="145" name="TextBox 144"/>
                <p:cNvSpPr txBox="1"/>
                <p:nvPr/>
              </p:nvSpPr>
              <p:spPr>
                <a:xfrm>
                  <a:off x="112321" y="3775286"/>
                  <a:ext cx="595035" cy="276999"/>
                </a:xfrm>
                <a:prstGeom prst="rect">
                  <a:avLst/>
                </a:prstGeom>
                <a:noFill/>
              </p:spPr>
              <p:txBody>
                <a:bodyPr wrap="none" rtlCol="0">
                  <a:spAutoFit/>
                </a:bodyPr>
                <a:lstStyle/>
                <a:p>
                  <a:r>
                    <a:rPr lang="en-US" sz="1200" dirty="0">
                      <a:solidFill>
                        <a:srgbClr val="FFFFFF"/>
                      </a:solidFill>
                      <a:latin typeface="Calibri"/>
                      <a:cs typeface="Calibri"/>
                    </a:rPr>
                    <a:t>CSR3D</a:t>
                  </a:r>
                </a:p>
              </p:txBody>
            </p:sp>
            <p:sp>
              <p:nvSpPr>
                <p:cNvPr id="147" name="TextBox 146"/>
                <p:cNvSpPr txBox="1"/>
                <p:nvPr/>
              </p:nvSpPr>
              <p:spPr>
                <a:xfrm>
                  <a:off x="2233542" y="3290755"/>
                  <a:ext cx="524452" cy="276999"/>
                </a:xfrm>
                <a:prstGeom prst="rect">
                  <a:avLst/>
                </a:prstGeom>
                <a:noFill/>
              </p:spPr>
              <p:txBody>
                <a:bodyPr wrap="none" rtlCol="0">
                  <a:spAutoFit/>
                </a:bodyPr>
                <a:lstStyle/>
                <a:p>
                  <a:r>
                    <a:rPr lang="en-US" sz="1200" dirty="0">
                      <a:solidFill>
                        <a:srgbClr val="FFFFFF"/>
                      </a:solidFill>
                      <a:latin typeface="Calibri"/>
                      <a:cs typeface="Calibri"/>
                    </a:rPr>
                    <a:t>Warp</a:t>
                  </a:r>
                </a:p>
              </p:txBody>
            </p:sp>
            <p:sp>
              <p:nvSpPr>
                <p:cNvPr id="148" name="TextBox 147"/>
                <p:cNvSpPr txBox="1"/>
                <p:nvPr/>
              </p:nvSpPr>
              <p:spPr>
                <a:xfrm>
                  <a:off x="-19538" y="2754292"/>
                  <a:ext cx="3139642" cy="338554"/>
                </a:xfrm>
                <a:prstGeom prst="rect">
                  <a:avLst/>
                </a:prstGeom>
                <a:noFill/>
              </p:spPr>
              <p:txBody>
                <a:bodyPr wrap="none" rtlCol="0">
                  <a:spAutoFit/>
                </a:bodyPr>
                <a:lstStyle/>
                <a:p>
                  <a:r>
                    <a:rPr lang="en-US" sz="1600" dirty="0">
                      <a:solidFill>
                        <a:srgbClr val="FFFF72"/>
                      </a:solidFill>
                      <a:latin typeface="Calibri"/>
                      <a:cs typeface="Calibri"/>
                    </a:rPr>
                    <a:t>3D Coherent Synchrotron Radiation</a:t>
                  </a:r>
                </a:p>
              </p:txBody>
            </p:sp>
          </p:grpSp>
          <p:sp>
            <p:nvSpPr>
              <p:cNvPr id="170" name="TextBox 169"/>
              <p:cNvSpPr txBox="1"/>
              <p:nvPr/>
            </p:nvSpPr>
            <p:spPr>
              <a:xfrm rot="21074000">
                <a:off x="4681289" y="5461098"/>
                <a:ext cx="1331711" cy="307777"/>
              </a:xfrm>
              <a:prstGeom prst="rect">
                <a:avLst/>
              </a:prstGeom>
              <a:noFill/>
            </p:spPr>
            <p:txBody>
              <a:bodyPr wrap="none" rtlCol="0">
                <a:spAutoFit/>
              </a:bodyPr>
              <a:lstStyle/>
              <a:p>
                <a:r>
                  <a:rPr lang="en-US" sz="1400" dirty="0">
                    <a:solidFill>
                      <a:srgbClr val="FFFF72"/>
                    </a:solidFill>
                    <a:latin typeface="Calibri"/>
                    <a:cs typeface="Calibri"/>
                  </a:rPr>
                  <a:t>in development</a:t>
                </a:r>
              </a:p>
            </p:txBody>
          </p:sp>
        </p:grpSp>
      </p:grpSp>
      <p:grpSp>
        <p:nvGrpSpPr>
          <p:cNvPr id="28" name="Group 27"/>
          <p:cNvGrpSpPr/>
          <p:nvPr/>
        </p:nvGrpSpPr>
        <p:grpSpPr>
          <a:xfrm>
            <a:off x="3002471" y="4204287"/>
            <a:ext cx="3198734" cy="1996099"/>
            <a:chOff x="3002471" y="4204287"/>
            <a:chExt cx="3198734" cy="1996099"/>
          </a:xfrm>
        </p:grpSpPr>
        <p:sp>
          <p:nvSpPr>
            <p:cNvPr id="171" name="TextBox 170"/>
            <p:cNvSpPr txBox="1"/>
            <p:nvPr/>
          </p:nvSpPr>
          <p:spPr>
            <a:xfrm>
              <a:off x="3092813" y="4222969"/>
              <a:ext cx="2925801" cy="338554"/>
            </a:xfrm>
            <a:prstGeom prst="rect">
              <a:avLst/>
            </a:prstGeom>
            <a:noFill/>
          </p:spPr>
          <p:txBody>
            <a:bodyPr wrap="none" rtlCol="0">
              <a:spAutoFit/>
            </a:bodyPr>
            <a:lstStyle/>
            <a:p>
              <a:pPr algn="ctr"/>
              <a:r>
                <a:rPr lang="en-US" sz="1600">
                  <a:solidFill>
                    <a:srgbClr val="FFFF72"/>
                  </a:solidFill>
                  <a:latin typeface="Calibri"/>
                  <a:cs typeface="Calibri"/>
                </a:rPr>
                <a:t>Laser/beam plasma interactions</a:t>
              </a:r>
              <a:endParaRPr lang="en-US" sz="1600" dirty="0">
                <a:solidFill>
                  <a:srgbClr val="FFFF72"/>
                </a:solidFill>
                <a:latin typeface="Calibri"/>
                <a:cs typeface="Calibri"/>
              </a:endParaRPr>
            </a:p>
          </p:txBody>
        </p:sp>
        <p:pic>
          <p:nvPicPr>
            <p:cNvPr id="29" name="Picture 28"/>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3245408" y="4634553"/>
              <a:ext cx="1196777" cy="696941"/>
            </a:xfrm>
            <a:prstGeom prst="rect">
              <a:avLst/>
            </a:prstGeom>
          </p:spPr>
        </p:pic>
        <p:sp>
          <p:nvSpPr>
            <p:cNvPr id="178" name="TextBox 177"/>
            <p:cNvSpPr txBox="1"/>
            <p:nvPr/>
          </p:nvSpPr>
          <p:spPr>
            <a:xfrm>
              <a:off x="3002471" y="5923387"/>
              <a:ext cx="3191964" cy="276999"/>
            </a:xfrm>
            <a:prstGeom prst="rect">
              <a:avLst/>
            </a:prstGeom>
            <a:noFill/>
          </p:spPr>
          <p:txBody>
            <a:bodyPr wrap="none" rtlCol="0">
              <a:spAutoFit/>
            </a:bodyPr>
            <a:lstStyle/>
            <a:p>
              <a:r>
                <a:rPr lang="en-US" sz="1200" dirty="0">
                  <a:solidFill>
                    <a:schemeClr val="accent1">
                      <a:lumMod val="60000"/>
                      <a:lumOff val="40000"/>
                    </a:schemeClr>
                  </a:solidFill>
                  <a:latin typeface="Calibri"/>
                  <a:cs typeface="Calibri"/>
                </a:rPr>
                <a:t>Plasma mirrors, ion acceleration, plasma lens, </a:t>
              </a:r>
              <a:r>
                <a:rPr lang="mr-IN" sz="1200" dirty="0">
                  <a:solidFill>
                    <a:schemeClr val="accent1">
                      <a:lumMod val="60000"/>
                      <a:lumOff val="40000"/>
                    </a:schemeClr>
                  </a:solidFill>
                  <a:latin typeface="Calibri"/>
                  <a:cs typeface="Calibri"/>
                </a:rPr>
                <a:t>…</a:t>
              </a:r>
              <a:endParaRPr lang="en-US" sz="1200" dirty="0">
                <a:solidFill>
                  <a:schemeClr val="accent1">
                    <a:lumMod val="60000"/>
                    <a:lumOff val="40000"/>
                  </a:schemeClr>
                </a:solidFill>
                <a:latin typeface="Calibri"/>
                <a:cs typeface="Calibri"/>
              </a:endParaRPr>
            </a:p>
          </p:txBody>
        </p:sp>
        <p:pic>
          <p:nvPicPr>
            <p:cNvPr id="181" name="Picture 180"/>
            <p:cNvPicPr>
              <a:picLocks noChangeAspect="1"/>
            </p:cNvPicPr>
            <p:nvPr/>
          </p:nvPicPr>
          <p:blipFill rotWithShape="1">
            <a:blip r:embed="rId28" cstate="screen">
              <a:extLst>
                <a:ext uri="{BEBA8EAE-BF5A-486C-A8C5-ECC9F3942E4B}">
                  <a14:imgProps xmlns:a14="http://schemas.microsoft.com/office/drawing/2010/main">
                    <a14:imgLayer r:embed="rId29">
                      <a14:imgEffect>
                        <a14:backgroundRemoval t="9977" b="89907" l="10000" r="89895">
                          <a14:foregroundMark x1="70211" y1="58701" x2="70211" y2="58701"/>
                          <a14:foregroundMark x1="71158" y1="55104" x2="71158" y2="55104"/>
                          <a14:foregroundMark x1="71474" y1="49072" x2="71474" y2="49072"/>
                          <a14:foregroundMark x1="79368" y1="56032" x2="79368" y2="56032"/>
                          <a14:foregroundMark x1="79684" y1="49304" x2="79684" y2="49304"/>
                          <a14:foregroundMark x1="78737" y1="41995" x2="78737" y2="41995"/>
                        </a14:backgroundRemoval>
                      </a14:imgEffect>
                      <a14:imgEffect>
                        <a14:colorTemperature colorTemp="6174"/>
                      </a14:imgEffect>
                      <a14:imgEffect>
                        <a14:saturation sat="265000"/>
                      </a14:imgEffect>
                      <a14:imgEffect>
                        <a14:brightnessContrast bright="41000"/>
                      </a14:imgEffect>
                    </a14:imgLayer>
                  </a14:imgProps>
                </a:ext>
                <a:ext uri="{28A0092B-C50C-407E-A947-70E740481C1C}">
                  <a14:useLocalDpi xmlns:a14="http://schemas.microsoft.com/office/drawing/2010/main"/>
                </a:ext>
              </a:extLst>
            </a:blip>
            <a:srcRect/>
            <a:stretch/>
          </p:blipFill>
          <p:spPr>
            <a:xfrm>
              <a:off x="4429881" y="4204287"/>
              <a:ext cx="1771324" cy="1838221"/>
            </a:xfrm>
            <a:prstGeom prst="rect">
              <a:avLst/>
            </a:prstGeom>
          </p:spPr>
        </p:pic>
      </p:grpSp>
      <p:grpSp>
        <p:nvGrpSpPr>
          <p:cNvPr id="20" name="Group 19"/>
          <p:cNvGrpSpPr/>
          <p:nvPr/>
        </p:nvGrpSpPr>
        <p:grpSpPr>
          <a:xfrm>
            <a:off x="-1207" y="4212482"/>
            <a:ext cx="3073156" cy="2000411"/>
            <a:chOff x="-1207" y="4212482"/>
            <a:chExt cx="3073156" cy="2000411"/>
          </a:xfrm>
        </p:grpSpPr>
        <p:sp>
          <p:nvSpPr>
            <p:cNvPr id="33" name="TextBox 32"/>
            <p:cNvSpPr txBox="1"/>
            <p:nvPr/>
          </p:nvSpPr>
          <p:spPr>
            <a:xfrm>
              <a:off x="101249" y="4212482"/>
              <a:ext cx="2970700" cy="338554"/>
            </a:xfrm>
            <a:prstGeom prst="rect">
              <a:avLst/>
            </a:prstGeom>
            <a:noFill/>
          </p:spPr>
          <p:txBody>
            <a:bodyPr wrap="square" rtlCol="0">
              <a:spAutoFit/>
            </a:bodyPr>
            <a:lstStyle/>
            <a:p>
              <a:pPr algn="ctr"/>
              <a:r>
                <a:rPr lang="en-US" sz="1600" kern="1200" dirty="0">
                  <a:solidFill>
                    <a:srgbClr val="FFFF72"/>
                  </a:solidFill>
                  <a:latin typeface="Calibri"/>
                  <a:cs typeface="Calibri"/>
                </a:rPr>
                <a:t>Plasma acceleration</a:t>
              </a:r>
            </a:p>
          </p:txBody>
        </p:sp>
        <p:pic>
          <p:nvPicPr>
            <p:cNvPr id="105" name="Picture 104" descr="LOASIS_Warp_simulation.png"/>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085812" y="4526550"/>
              <a:ext cx="795523" cy="533400"/>
            </a:xfrm>
            <a:prstGeom prst="rect">
              <a:avLst/>
            </a:prstGeom>
          </p:spPr>
          <p:style>
            <a:lnRef idx="0">
              <a:schemeClr val="dk1"/>
            </a:lnRef>
            <a:fillRef idx="3">
              <a:schemeClr val="dk1"/>
            </a:fillRef>
            <a:effectRef idx="3">
              <a:schemeClr val="dk1"/>
            </a:effectRef>
            <a:fontRef idx="minor">
              <a:schemeClr val="lt1"/>
            </a:fontRef>
          </p:style>
        </p:pic>
        <p:sp>
          <p:nvSpPr>
            <p:cNvPr id="120" name="TextBox 119"/>
            <p:cNvSpPr txBox="1"/>
            <p:nvPr/>
          </p:nvSpPr>
          <p:spPr>
            <a:xfrm>
              <a:off x="979432" y="4980684"/>
              <a:ext cx="524452" cy="276999"/>
            </a:xfrm>
            <a:prstGeom prst="rect">
              <a:avLst/>
            </a:prstGeom>
            <a:noFill/>
          </p:spPr>
          <p:txBody>
            <a:bodyPr wrap="none" rtlCol="0">
              <a:spAutoFit/>
            </a:bodyPr>
            <a:lstStyle/>
            <a:p>
              <a:r>
                <a:rPr lang="en-US" sz="1200" dirty="0">
                  <a:solidFill>
                    <a:srgbClr val="FFFFFF"/>
                  </a:solidFill>
                  <a:latin typeface="Calibri"/>
                  <a:cs typeface="Calibri"/>
                </a:rPr>
                <a:t>Warp</a:t>
              </a:r>
            </a:p>
          </p:txBody>
        </p:sp>
        <p:pic>
          <p:nvPicPr>
            <p:cNvPr id="172" name="Picture 171"/>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879237" y="4970030"/>
              <a:ext cx="1072478" cy="1072478"/>
            </a:xfrm>
            <a:prstGeom prst="ellipse">
              <a:avLst/>
            </a:prstGeom>
            <a:effectLst/>
          </p:spPr>
        </p:pic>
        <p:sp>
          <p:nvSpPr>
            <p:cNvPr id="174" name="TextBox 173"/>
            <p:cNvSpPr txBox="1"/>
            <p:nvPr/>
          </p:nvSpPr>
          <p:spPr>
            <a:xfrm>
              <a:off x="2307373" y="4912665"/>
              <a:ext cx="602601" cy="276999"/>
            </a:xfrm>
            <a:prstGeom prst="rect">
              <a:avLst/>
            </a:prstGeom>
            <a:noFill/>
          </p:spPr>
          <p:txBody>
            <a:bodyPr wrap="none" rtlCol="0">
              <a:spAutoFit/>
            </a:bodyPr>
            <a:lstStyle/>
            <a:p>
              <a:r>
                <a:rPr lang="en-US" sz="1200" dirty="0" err="1">
                  <a:solidFill>
                    <a:srgbClr val="FFFFFF"/>
                  </a:solidFill>
                  <a:latin typeface="Calibri"/>
                  <a:cs typeface="Calibri"/>
                </a:rPr>
                <a:t>WarpX</a:t>
              </a:r>
              <a:endParaRPr lang="en-US" sz="1200" dirty="0">
                <a:solidFill>
                  <a:srgbClr val="FFFFFF"/>
                </a:solidFill>
                <a:latin typeface="Calibri"/>
                <a:cs typeface="Calibri"/>
              </a:endParaRPr>
            </a:p>
          </p:txBody>
        </p:sp>
        <p:pic>
          <p:nvPicPr>
            <p:cNvPr id="27" name="Picture 26"/>
            <p:cNvPicPr>
              <a:picLocks noChangeAspect="1"/>
            </p:cNvPicPr>
            <p:nvPr/>
          </p:nvPicPr>
          <p:blipFill>
            <a:blip r:embed="rId32" cstate="screen">
              <a:extLst>
                <a:ext uri="{BEBA8EAE-BF5A-486C-A8C5-ECC9F3942E4B}">
                  <a14:imgProps xmlns:a14="http://schemas.microsoft.com/office/drawing/2010/main">
                    <a14:imgLayer r:embed="rId33">
                      <a14:imgEffect>
                        <a14:backgroundRemoval t="2340" b="89982" l="2267" r="89997">
                          <a14:foregroundMark x1="25050" y1="72431" x2="25050" y2="72431"/>
                          <a14:foregroundMark x1="25900" y1="65265" x2="25900" y2="65265"/>
                          <a14:foregroundMark x1="24171" y1="71005" x2="24171" y2="71005"/>
                          <a14:foregroundMark x1="27940" y1="74442" x2="27940" y2="74442"/>
                          <a14:foregroundMark x1="28025" y1="32212" x2="28025" y2="32212"/>
                          <a14:foregroundMark x1="47889" y1="26654" x2="47889" y2="26654"/>
                          <a14:foregroundMark x1="20119" y1="74662" x2="20119" y2="74662"/>
                          <a14:foregroundMark x1="17994" y1="69287" x2="17994" y2="69287"/>
                          <a14:foregroundMark x1="22131" y1="71298" x2="22131" y2="71298"/>
                          <a14:foregroundMark x1="35676" y1="19598" x2="35676" y2="19598"/>
                          <a14:foregroundMark x1="41712" y1="21316" x2="41712" y2="21316"/>
                          <a14:foregroundMark x1="31765" y1="61207" x2="31765" y2="61207"/>
                          <a14:foregroundMark x1="30604" y1="61426" x2="30604" y2="61426"/>
                          <a14:foregroundMark x1="30745" y1="62011" x2="30745" y2="62011"/>
                          <a14:foregroundMark x1="29272" y1="62011" x2="29272" y2="62011"/>
                          <a14:foregroundMark x1="29583" y1="65667" x2="29583" y2="65667"/>
                          <a14:foregroundMark x1="27373" y1="63218" x2="27373" y2="63218"/>
                          <a14:foregroundMark x1="25985" y1="63144" x2="25985" y2="63144"/>
                          <a14:backgroundMark x1="32332" y1="60914" x2="32332" y2="60914"/>
                          <a14:backgroundMark x1="32389" y1="61828" x2="32389" y2="61828"/>
                          <a14:backgroundMark x1="40380" y1="32541" x2="40380" y2="32541"/>
                          <a14:backgroundMark x1="46954" y1="32614" x2="46954" y2="32614"/>
                          <a14:backgroundMark x1="55341" y1="28373" x2="55341" y2="28373"/>
                          <a14:backgroundMark x1="26381" y1="60219" x2="26381" y2="60219"/>
                          <a14:backgroundMark x1="32559" y1="62413" x2="32559" y2="62413"/>
                          <a14:backgroundMark x1="33494" y1="60110" x2="33494" y2="60110"/>
                          <a14:backgroundMark x1="30745" y1="60293" x2="30745" y2="60293"/>
                          <a14:backgroundMark x1="27940" y1="60293" x2="27940" y2="60293"/>
                          <a14:backgroundMark x1="27005" y1="62121" x2="27005" y2="62121"/>
                          <a14:backgroundMark x1="26211" y1="62340" x2="26211" y2="62340"/>
                          <a14:backgroundMark x1="25815" y1="60804" x2="25815" y2="60804"/>
                          <a14:backgroundMark x1="25106" y1="60695" x2="25106" y2="60695"/>
                        </a14:backgroundRemoval>
                      </a14:imgEffect>
                    </a14:imgLayer>
                  </a14:imgProps>
                </a:ext>
                <a:ext uri="{28A0092B-C50C-407E-A947-70E740481C1C}">
                  <a14:useLocalDpi xmlns:a14="http://schemas.microsoft.com/office/drawing/2010/main"/>
                </a:ext>
              </a:extLst>
            </a:blip>
            <a:stretch>
              <a:fillRect/>
            </a:stretch>
          </p:blipFill>
          <p:spPr>
            <a:xfrm>
              <a:off x="291933" y="5064641"/>
              <a:ext cx="1160123" cy="899104"/>
            </a:xfrm>
            <a:prstGeom prst="rect">
              <a:avLst/>
            </a:prstGeom>
          </p:spPr>
        </p:pic>
        <p:sp>
          <p:nvSpPr>
            <p:cNvPr id="176" name="TextBox 175"/>
            <p:cNvSpPr txBox="1"/>
            <p:nvPr/>
          </p:nvSpPr>
          <p:spPr>
            <a:xfrm>
              <a:off x="203512" y="5606795"/>
              <a:ext cx="538930" cy="276999"/>
            </a:xfrm>
            <a:prstGeom prst="rect">
              <a:avLst/>
            </a:prstGeom>
            <a:noFill/>
          </p:spPr>
          <p:txBody>
            <a:bodyPr wrap="none" rtlCol="0">
              <a:spAutoFit/>
            </a:bodyPr>
            <a:lstStyle/>
            <a:p>
              <a:r>
                <a:rPr lang="en-US" sz="1200" dirty="0">
                  <a:solidFill>
                    <a:srgbClr val="FFFFFF"/>
                  </a:solidFill>
                  <a:latin typeface="Calibri"/>
                  <a:cs typeface="Calibri"/>
                </a:rPr>
                <a:t>FBPIC</a:t>
              </a:r>
            </a:p>
          </p:txBody>
        </p:sp>
        <p:sp>
          <p:nvSpPr>
            <p:cNvPr id="177" name="TextBox 176"/>
            <p:cNvSpPr txBox="1"/>
            <p:nvPr/>
          </p:nvSpPr>
          <p:spPr>
            <a:xfrm>
              <a:off x="-1207" y="5935894"/>
              <a:ext cx="1319848" cy="276999"/>
            </a:xfrm>
            <a:prstGeom prst="rect">
              <a:avLst/>
            </a:prstGeom>
            <a:noFill/>
          </p:spPr>
          <p:txBody>
            <a:bodyPr wrap="none" rtlCol="0">
              <a:spAutoFit/>
            </a:bodyPr>
            <a:lstStyle/>
            <a:p>
              <a:r>
                <a:rPr lang="en-US" sz="1200" dirty="0">
                  <a:solidFill>
                    <a:schemeClr val="accent1">
                      <a:lumMod val="60000"/>
                      <a:lumOff val="40000"/>
                    </a:schemeClr>
                  </a:solidFill>
                  <a:latin typeface="Calibri"/>
                  <a:cs typeface="Calibri"/>
                </a:rPr>
                <a:t>BELLA, FACET-II, </a:t>
              </a:r>
              <a:r>
                <a:rPr lang="mr-IN" sz="1200" dirty="0">
                  <a:solidFill>
                    <a:schemeClr val="accent1">
                      <a:lumMod val="60000"/>
                      <a:lumOff val="40000"/>
                    </a:schemeClr>
                  </a:solidFill>
                  <a:latin typeface="Calibri"/>
                  <a:cs typeface="Calibri"/>
                </a:rPr>
                <a:t>…</a:t>
              </a:r>
              <a:endParaRPr lang="en-US" sz="1200" dirty="0">
                <a:solidFill>
                  <a:schemeClr val="accent1">
                    <a:lumMod val="60000"/>
                    <a:lumOff val="40000"/>
                  </a:schemeClr>
                </a:solidFill>
                <a:latin typeface="Calibri"/>
                <a:cs typeface="Calibri"/>
              </a:endParaRPr>
            </a:p>
          </p:txBody>
        </p:sp>
      </p:grpSp>
      <p:sp>
        <p:nvSpPr>
          <p:cNvPr id="5" name="Rectangle 4"/>
          <p:cNvSpPr/>
          <p:nvPr/>
        </p:nvSpPr>
        <p:spPr>
          <a:xfrm rot="20767283">
            <a:off x="4443623" y="4960587"/>
            <a:ext cx="212457" cy="385657"/>
          </a:xfrm>
          <a:prstGeom prst="rect">
            <a:avLst/>
          </a:prstGeom>
          <a:solidFill>
            <a:srgbClr val="000000"/>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0" name="Rectangle 129"/>
          <p:cNvSpPr/>
          <p:nvPr/>
        </p:nvSpPr>
        <p:spPr>
          <a:xfrm rot="968992">
            <a:off x="3161170" y="4881801"/>
            <a:ext cx="106894" cy="385657"/>
          </a:xfrm>
          <a:prstGeom prst="rect">
            <a:avLst/>
          </a:prstGeom>
          <a:solidFill>
            <a:srgbClr val="000000"/>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nvGrpSpPr>
          <p:cNvPr id="38" name="Group 37"/>
          <p:cNvGrpSpPr/>
          <p:nvPr/>
        </p:nvGrpSpPr>
        <p:grpSpPr>
          <a:xfrm>
            <a:off x="6283737" y="501568"/>
            <a:ext cx="2597116" cy="1650005"/>
            <a:chOff x="6283737" y="501568"/>
            <a:chExt cx="2597116" cy="1650005"/>
          </a:xfrm>
        </p:grpSpPr>
        <p:grpSp>
          <p:nvGrpSpPr>
            <p:cNvPr id="14" name="Group 13"/>
            <p:cNvGrpSpPr/>
            <p:nvPr/>
          </p:nvGrpSpPr>
          <p:grpSpPr>
            <a:xfrm>
              <a:off x="6283737" y="501568"/>
              <a:ext cx="1733684" cy="1650005"/>
              <a:chOff x="6283737" y="501568"/>
              <a:chExt cx="1733684" cy="1650005"/>
            </a:xfrm>
          </p:grpSpPr>
          <p:sp>
            <p:nvSpPr>
              <p:cNvPr id="132" name="TextBox 131"/>
              <p:cNvSpPr txBox="1"/>
              <p:nvPr/>
            </p:nvSpPr>
            <p:spPr>
              <a:xfrm>
                <a:off x="7110313" y="501568"/>
                <a:ext cx="907108" cy="338554"/>
              </a:xfrm>
              <a:prstGeom prst="rect">
                <a:avLst/>
              </a:prstGeom>
              <a:noFill/>
            </p:spPr>
            <p:txBody>
              <a:bodyPr wrap="none" rtlCol="0">
                <a:spAutoFit/>
              </a:bodyPr>
              <a:lstStyle/>
              <a:p>
                <a:pPr algn="ctr"/>
                <a:r>
                  <a:rPr lang="en-US" sz="1600" dirty="0">
                    <a:solidFill>
                      <a:srgbClr val="FFFF72"/>
                    </a:solidFill>
                    <a:latin typeface="Calibri"/>
                    <a:cs typeface="Calibri"/>
                  </a:rPr>
                  <a:t>Injectors</a:t>
                </a:r>
              </a:p>
            </p:txBody>
          </p:sp>
          <p:pic>
            <p:nvPicPr>
              <p:cNvPr id="157" name="Picture 156" descr="image2240.tiff"/>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6283737" y="1024703"/>
                <a:ext cx="1479354" cy="1109516"/>
              </a:xfrm>
              <a:prstGeom prst="rect">
                <a:avLst/>
              </a:prstGeom>
              <a:effectLst>
                <a:outerShdw blurRad="50800" dist="38100" dir="7380000" algn="tl" rotWithShape="0">
                  <a:srgbClr val="000000">
                    <a:alpha val="43000"/>
                  </a:srgbClr>
                </a:outerShdw>
              </a:effectLst>
            </p:spPr>
          </p:pic>
          <p:sp>
            <p:nvSpPr>
              <p:cNvPr id="179" name="TextBox 178"/>
              <p:cNvSpPr txBox="1"/>
              <p:nvPr/>
            </p:nvSpPr>
            <p:spPr>
              <a:xfrm>
                <a:off x="6798353" y="1874574"/>
                <a:ext cx="524452" cy="276999"/>
              </a:xfrm>
              <a:prstGeom prst="rect">
                <a:avLst/>
              </a:prstGeom>
              <a:solidFill>
                <a:srgbClr val="000000">
                  <a:alpha val="50000"/>
                </a:srgbClr>
              </a:solidFill>
            </p:spPr>
            <p:txBody>
              <a:bodyPr wrap="none" rtlCol="0">
                <a:spAutoFit/>
              </a:bodyPr>
              <a:lstStyle/>
              <a:p>
                <a:r>
                  <a:rPr lang="en-US" sz="1200" dirty="0">
                    <a:solidFill>
                      <a:srgbClr val="FFFFFF"/>
                    </a:solidFill>
                    <a:latin typeface="Calibri"/>
                    <a:cs typeface="Calibri"/>
                  </a:rPr>
                  <a:t>Warp</a:t>
                </a:r>
              </a:p>
            </p:txBody>
          </p:sp>
        </p:grpSp>
        <p:pic>
          <p:nvPicPr>
            <p:cNvPr id="131" name="Picture 130"/>
            <p:cNvPicPr/>
            <p:nvPr/>
          </p:nvPicPr>
          <p:blipFill rotWithShape="1">
            <a:blip r:embed="rId35" cstate="screen">
              <a:alphaModFix amt="50000"/>
              <a:extLst>
                <a:ext uri="{28A0092B-C50C-407E-A947-70E740481C1C}">
                  <a14:useLocalDpi xmlns:a14="http://schemas.microsoft.com/office/drawing/2010/main"/>
                </a:ext>
              </a:extLst>
            </a:blip>
            <a:srcRect/>
            <a:stretch/>
          </p:blipFill>
          <p:spPr bwMode="auto">
            <a:xfrm>
              <a:off x="8063629" y="1079656"/>
              <a:ext cx="817224" cy="650988"/>
            </a:xfrm>
            <a:prstGeom prst="rect">
              <a:avLst/>
            </a:prstGeom>
            <a:ln>
              <a:headEnd/>
              <a:tailEnd/>
            </a:ln>
          </p:spPr>
          <p:style>
            <a:lnRef idx="0">
              <a:schemeClr val="dk1"/>
            </a:lnRef>
            <a:fillRef idx="3">
              <a:schemeClr val="dk1"/>
            </a:fillRef>
            <a:effectRef idx="3">
              <a:schemeClr val="dk1"/>
            </a:effectRef>
            <a:fontRef idx="minor">
              <a:schemeClr val="lt1"/>
            </a:fontRef>
          </p:style>
        </p:pic>
        <p:sp>
          <p:nvSpPr>
            <p:cNvPr id="133" name="TextBox 132"/>
            <p:cNvSpPr txBox="1"/>
            <p:nvPr/>
          </p:nvSpPr>
          <p:spPr>
            <a:xfrm>
              <a:off x="8142326" y="1874295"/>
              <a:ext cx="617477" cy="276999"/>
            </a:xfrm>
            <a:prstGeom prst="rect">
              <a:avLst/>
            </a:prstGeom>
            <a:solidFill>
              <a:srgbClr val="000000">
                <a:alpha val="50000"/>
              </a:srgbClr>
            </a:solidFill>
          </p:spPr>
          <p:txBody>
            <a:bodyPr wrap="none" rtlCol="0">
              <a:spAutoFit/>
            </a:bodyPr>
            <a:lstStyle/>
            <a:p>
              <a:r>
                <a:rPr lang="en-US" sz="1200" dirty="0">
                  <a:solidFill>
                    <a:srgbClr val="FFFFFF"/>
                  </a:solidFill>
                  <a:latin typeface="Calibri"/>
                  <a:cs typeface="Calibri"/>
                </a:rPr>
                <a:t>Impact</a:t>
              </a:r>
            </a:p>
          </p:txBody>
        </p:sp>
      </p:grpSp>
      <p:grpSp>
        <p:nvGrpSpPr>
          <p:cNvPr id="39" name="Group 38"/>
          <p:cNvGrpSpPr/>
          <p:nvPr/>
        </p:nvGrpSpPr>
        <p:grpSpPr>
          <a:xfrm>
            <a:off x="9128472" y="2382612"/>
            <a:ext cx="2462740" cy="1824564"/>
            <a:chOff x="9128472" y="2382612"/>
            <a:chExt cx="2462740" cy="1824564"/>
          </a:xfrm>
        </p:grpSpPr>
        <p:grpSp>
          <p:nvGrpSpPr>
            <p:cNvPr id="32" name="Group 31"/>
            <p:cNvGrpSpPr/>
            <p:nvPr/>
          </p:nvGrpSpPr>
          <p:grpSpPr>
            <a:xfrm>
              <a:off x="9128472" y="2382612"/>
              <a:ext cx="1952368" cy="1824564"/>
              <a:chOff x="9128472" y="2382612"/>
              <a:chExt cx="1952368" cy="1824564"/>
            </a:xfrm>
          </p:grpSpPr>
          <p:grpSp>
            <p:nvGrpSpPr>
              <p:cNvPr id="158" name="Group 157"/>
              <p:cNvGrpSpPr/>
              <p:nvPr/>
            </p:nvGrpSpPr>
            <p:grpSpPr>
              <a:xfrm>
                <a:off x="9128472" y="2382612"/>
                <a:ext cx="1952368" cy="1824564"/>
                <a:chOff x="3661111" y="868919"/>
                <a:chExt cx="2325789" cy="1937119"/>
              </a:xfrm>
            </p:grpSpPr>
            <p:grpSp>
              <p:nvGrpSpPr>
                <p:cNvPr id="159" name="Group 158"/>
                <p:cNvGrpSpPr/>
                <p:nvPr/>
              </p:nvGrpSpPr>
              <p:grpSpPr>
                <a:xfrm>
                  <a:off x="3661111" y="868919"/>
                  <a:ext cx="2325789" cy="1937119"/>
                  <a:chOff x="6584805" y="2744029"/>
                  <a:chExt cx="2325789" cy="1937119"/>
                </a:xfrm>
              </p:grpSpPr>
              <p:sp>
                <p:nvSpPr>
                  <p:cNvPr id="164" name="TextBox 163"/>
                  <p:cNvSpPr txBox="1"/>
                  <p:nvPr/>
                </p:nvSpPr>
                <p:spPr>
                  <a:xfrm>
                    <a:off x="7608636" y="2744029"/>
                    <a:ext cx="1301958" cy="338554"/>
                  </a:xfrm>
                  <a:prstGeom prst="rect">
                    <a:avLst/>
                  </a:prstGeom>
                  <a:noFill/>
                </p:spPr>
                <p:txBody>
                  <a:bodyPr wrap="none" rtlCol="0">
                    <a:spAutoFit/>
                  </a:bodyPr>
                  <a:lstStyle/>
                  <a:p>
                    <a:pPr algn="ctr"/>
                    <a:r>
                      <a:rPr lang="en-US" sz="1600" dirty="0">
                        <a:solidFill>
                          <a:srgbClr val="FFFF72"/>
                        </a:solidFill>
                        <a:latin typeface="Calibri"/>
                        <a:cs typeface="Calibri"/>
                      </a:rPr>
                      <a:t>Multi-</a:t>
                    </a:r>
                    <a:r>
                      <a:rPr lang="en-US" sz="1600" dirty="0" err="1">
                        <a:solidFill>
                          <a:srgbClr val="FFFF72"/>
                        </a:solidFill>
                        <a:latin typeface="Calibri"/>
                        <a:cs typeface="Calibri"/>
                      </a:rPr>
                      <a:t>pacting</a:t>
                    </a:r>
                    <a:endParaRPr lang="en-US" sz="1600" dirty="0">
                      <a:solidFill>
                        <a:srgbClr val="FFFF72"/>
                      </a:solidFill>
                      <a:latin typeface="Calibri"/>
                      <a:cs typeface="Calibri"/>
                    </a:endParaRPr>
                  </a:p>
                </p:txBody>
              </p:sp>
              <p:sp>
                <p:nvSpPr>
                  <p:cNvPr id="165" name="TextBox 164"/>
                  <p:cNvSpPr txBox="1"/>
                  <p:nvPr/>
                </p:nvSpPr>
                <p:spPr>
                  <a:xfrm>
                    <a:off x="6584805" y="4404149"/>
                    <a:ext cx="1326004" cy="276999"/>
                  </a:xfrm>
                  <a:prstGeom prst="rect">
                    <a:avLst/>
                  </a:prstGeom>
                  <a:noFill/>
                </p:spPr>
                <p:txBody>
                  <a:bodyPr wrap="none" rtlCol="0">
                    <a:spAutoFit/>
                  </a:bodyPr>
                  <a:lstStyle/>
                  <a:p>
                    <a:r>
                      <a:rPr lang="en-US" sz="1200" dirty="0">
                        <a:solidFill>
                          <a:schemeClr val="accent1">
                            <a:lumMod val="60000"/>
                            <a:lumOff val="40000"/>
                          </a:schemeClr>
                        </a:solidFill>
                        <a:latin typeface="Calibri"/>
                        <a:cs typeface="Calibri"/>
                      </a:rPr>
                      <a:t>“Ping-Pong” effect</a:t>
                    </a:r>
                  </a:p>
                </p:txBody>
              </p:sp>
            </p:grpSp>
            <p:grpSp>
              <p:nvGrpSpPr>
                <p:cNvPr id="160" name="Group 159"/>
                <p:cNvGrpSpPr/>
                <p:nvPr/>
              </p:nvGrpSpPr>
              <p:grpSpPr>
                <a:xfrm>
                  <a:off x="3856060" y="1441997"/>
                  <a:ext cx="1388534" cy="994834"/>
                  <a:chOff x="3969280" y="1920041"/>
                  <a:chExt cx="986367" cy="740835"/>
                </a:xfrm>
              </p:grpSpPr>
              <p:pic>
                <p:nvPicPr>
                  <p:cNvPr id="161" name="Picture 160" descr="rect_MPC_noB_01"/>
                  <p:cNvPicPr>
                    <a:picLocks noChangeAspect="1" noChangeArrowheads="1"/>
                  </p:cNvPicPr>
                  <p:nvPr/>
                </p:nvPicPr>
                <p:blipFill rotWithShape="1">
                  <a:blip r:embed="rId36" cstate="screen">
                    <a:extLst>
                      <a:ext uri="{28A0092B-C50C-407E-A947-70E740481C1C}">
                        <a14:useLocalDpi xmlns:a14="http://schemas.microsoft.com/office/drawing/2010/main"/>
                      </a:ext>
                    </a:extLst>
                  </a:blip>
                  <a:srcRect l="25666" t="24212" r="27185" b="48910"/>
                  <a:stretch/>
                </p:blipFill>
                <p:spPr bwMode="auto">
                  <a:xfrm>
                    <a:off x="3969280" y="1920041"/>
                    <a:ext cx="986367" cy="728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62" name="Straight Connector 161"/>
                  <p:cNvCxnSpPr/>
                  <p:nvPr/>
                </p:nvCxnSpPr>
                <p:spPr bwMode="auto">
                  <a:xfrm>
                    <a:off x="4037015" y="1920042"/>
                    <a:ext cx="0" cy="74083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cxnSp>
                <p:nvCxnSpPr>
                  <p:cNvPr id="163" name="Straight Connector 162"/>
                  <p:cNvCxnSpPr/>
                  <p:nvPr/>
                </p:nvCxnSpPr>
                <p:spPr bwMode="auto">
                  <a:xfrm>
                    <a:off x="4904848" y="1920042"/>
                    <a:ext cx="0" cy="74083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grpSp>
          </p:grpSp>
          <p:sp>
            <p:nvSpPr>
              <p:cNvPr id="169" name="TextBox 168"/>
              <p:cNvSpPr txBox="1"/>
              <p:nvPr/>
            </p:nvSpPr>
            <p:spPr>
              <a:xfrm>
                <a:off x="9427069" y="3632331"/>
                <a:ext cx="524452" cy="276999"/>
              </a:xfrm>
              <a:prstGeom prst="rect">
                <a:avLst/>
              </a:prstGeom>
              <a:noFill/>
            </p:spPr>
            <p:txBody>
              <a:bodyPr wrap="none" rtlCol="0">
                <a:spAutoFit/>
              </a:bodyPr>
              <a:lstStyle/>
              <a:p>
                <a:r>
                  <a:rPr lang="en-US" sz="1200" dirty="0">
                    <a:solidFill>
                      <a:srgbClr val="FFFFFF"/>
                    </a:solidFill>
                    <a:latin typeface="Calibri"/>
                    <a:cs typeface="Calibri"/>
                  </a:rPr>
                  <a:t>Warp</a:t>
                </a:r>
              </a:p>
            </p:txBody>
          </p:sp>
        </p:grpSp>
        <p:pic>
          <p:nvPicPr>
            <p:cNvPr id="134" name="Picture 2"/>
            <p:cNvPicPr>
              <a:picLocks noChangeAspect="1" noChangeArrowheads="1"/>
            </p:cNvPicPr>
            <p:nvPr/>
          </p:nvPicPr>
          <p:blipFill rotWithShape="1">
            <a:blip r:embed="rId37" cstate="screen">
              <a:extLst>
                <a:ext uri="{28A0092B-C50C-407E-A947-70E740481C1C}">
                  <a14:useLocalDpi xmlns:a14="http://schemas.microsoft.com/office/drawing/2010/main"/>
                </a:ext>
              </a:extLst>
            </a:blip>
            <a:srcRect/>
            <a:stretch/>
          </p:blipFill>
          <p:spPr bwMode="auto">
            <a:xfrm>
              <a:off x="10892044" y="2917541"/>
              <a:ext cx="648177" cy="826672"/>
            </a:xfrm>
            <a:prstGeom prst="rect">
              <a:avLst/>
            </a:prstGeom>
            <a:noFill/>
            <a:ln w="9525">
              <a:noFill/>
              <a:miter lim="800000"/>
              <a:headEnd/>
              <a:tailEnd/>
            </a:ln>
            <a:effectLst/>
          </p:spPr>
        </p:pic>
        <p:sp>
          <p:nvSpPr>
            <p:cNvPr id="135" name="TextBox 134"/>
            <p:cNvSpPr txBox="1"/>
            <p:nvPr/>
          </p:nvSpPr>
          <p:spPr>
            <a:xfrm>
              <a:off x="10973735" y="3833999"/>
              <a:ext cx="617477" cy="276999"/>
            </a:xfrm>
            <a:prstGeom prst="rect">
              <a:avLst/>
            </a:prstGeom>
            <a:noFill/>
          </p:spPr>
          <p:txBody>
            <a:bodyPr wrap="none" rtlCol="0">
              <a:spAutoFit/>
            </a:bodyPr>
            <a:lstStyle/>
            <a:p>
              <a:r>
                <a:rPr lang="en-US" sz="1200" dirty="0">
                  <a:solidFill>
                    <a:srgbClr val="FFFFFF"/>
                  </a:solidFill>
                  <a:latin typeface="Calibri"/>
                  <a:cs typeface="Calibri"/>
                </a:rPr>
                <a:t>Impact</a:t>
              </a:r>
            </a:p>
          </p:txBody>
        </p:sp>
      </p:grpSp>
      <p:grpSp>
        <p:nvGrpSpPr>
          <p:cNvPr id="40" name="Group 39"/>
          <p:cNvGrpSpPr/>
          <p:nvPr/>
        </p:nvGrpSpPr>
        <p:grpSpPr>
          <a:xfrm>
            <a:off x="9153217" y="4218817"/>
            <a:ext cx="2849691" cy="1958403"/>
            <a:chOff x="9153217" y="4218817"/>
            <a:chExt cx="2849691" cy="1958403"/>
          </a:xfrm>
        </p:grpSpPr>
        <p:grpSp>
          <p:nvGrpSpPr>
            <p:cNvPr id="24" name="Group 23"/>
            <p:cNvGrpSpPr/>
            <p:nvPr/>
          </p:nvGrpSpPr>
          <p:grpSpPr>
            <a:xfrm>
              <a:off x="9153217" y="4218817"/>
              <a:ext cx="2849691" cy="1958403"/>
              <a:chOff x="6100515" y="4213888"/>
              <a:chExt cx="2849691" cy="1958403"/>
            </a:xfrm>
          </p:grpSpPr>
          <p:sp>
            <p:nvSpPr>
              <p:cNvPr id="137" name="TextBox 136"/>
              <p:cNvSpPr txBox="1"/>
              <p:nvPr/>
            </p:nvSpPr>
            <p:spPr>
              <a:xfrm>
                <a:off x="6672407" y="4213888"/>
                <a:ext cx="1815112" cy="338554"/>
              </a:xfrm>
              <a:prstGeom prst="rect">
                <a:avLst/>
              </a:prstGeom>
              <a:noFill/>
            </p:spPr>
            <p:txBody>
              <a:bodyPr wrap="none" rtlCol="0">
                <a:spAutoFit/>
              </a:bodyPr>
              <a:lstStyle/>
              <a:p>
                <a:pPr algn="ctr"/>
                <a:r>
                  <a:rPr lang="en-US" sz="1600" dirty="0">
                    <a:solidFill>
                      <a:srgbClr val="FFFF72"/>
                    </a:solidFill>
                    <a:latin typeface="Calibri"/>
                    <a:cs typeface="Calibri"/>
                  </a:rPr>
                  <a:t>Free electron lasers</a:t>
                </a:r>
              </a:p>
            </p:txBody>
          </p:sp>
          <p:pic>
            <p:nvPicPr>
              <p:cNvPr id="96" name="Picture 95" descr="Screen Shot 2013-03-27 at 6.27.23 PM.png"/>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7677964" y="4975755"/>
                <a:ext cx="1272242" cy="658608"/>
              </a:xfrm>
              <a:prstGeom prst="rect">
                <a:avLst/>
              </a:prstGeom>
            </p:spPr>
            <p:style>
              <a:lnRef idx="0">
                <a:schemeClr val="dk1"/>
              </a:lnRef>
              <a:fillRef idx="3">
                <a:schemeClr val="dk1"/>
              </a:fillRef>
              <a:effectRef idx="3">
                <a:schemeClr val="dk1"/>
              </a:effectRef>
              <a:fontRef idx="minor">
                <a:schemeClr val="lt1"/>
              </a:fontRef>
            </p:style>
          </p:pic>
          <p:sp>
            <p:nvSpPr>
              <p:cNvPr id="97" name="TextBox 96"/>
              <p:cNvSpPr txBox="1"/>
              <p:nvPr/>
            </p:nvSpPr>
            <p:spPr>
              <a:xfrm>
                <a:off x="7587281" y="5595365"/>
                <a:ext cx="524452" cy="276999"/>
              </a:xfrm>
              <a:prstGeom prst="rect">
                <a:avLst/>
              </a:prstGeom>
              <a:noFill/>
            </p:spPr>
            <p:txBody>
              <a:bodyPr wrap="none" rtlCol="0">
                <a:spAutoFit/>
              </a:bodyPr>
              <a:lstStyle/>
              <a:p>
                <a:r>
                  <a:rPr lang="en-US" sz="1200" dirty="0">
                    <a:solidFill>
                      <a:srgbClr val="FFFFFF"/>
                    </a:solidFill>
                    <a:latin typeface="Calibri"/>
                    <a:cs typeface="Calibri"/>
                  </a:rPr>
                  <a:t>Warp</a:t>
                </a:r>
              </a:p>
            </p:txBody>
          </p:sp>
          <p:sp>
            <p:nvSpPr>
              <p:cNvPr id="99" name="TextBox 98"/>
              <p:cNvSpPr txBox="1"/>
              <p:nvPr/>
            </p:nvSpPr>
            <p:spPr>
              <a:xfrm>
                <a:off x="6100515" y="5895292"/>
                <a:ext cx="586443" cy="276999"/>
              </a:xfrm>
              <a:prstGeom prst="rect">
                <a:avLst/>
              </a:prstGeom>
              <a:noFill/>
            </p:spPr>
            <p:txBody>
              <a:bodyPr wrap="none" rtlCol="0">
                <a:spAutoFit/>
              </a:bodyPr>
              <a:lstStyle/>
              <a:p>
                <a:r>
                  <a:rPr lang="en-US" sz="1200" dirty="0">
                    <a:solidFill>
                      <a:schemeClr val="accent1">
                        <a:lumMod val="60000"/>
                        <a:lumOff val="40000"/>
                      </a:schemeClr>
                    </a:solidFill>
                    <a:latin typeface="Calibri"/>
                    <a:cs typeface="Calibri"/>
                  </a:rPr>
                  <a:t>LCLS-II</a:t>
                </a:r>
              </a:p>
            </p:txBody>
          </p:sp>
          <p:sp>
            <p:nvSpPr>
              <p:cNvPr id="151" name="TextBox 150"/>
              <p:cNvSpPr txBox="1"/>
              <p:nvPr/>
            </p:nvSpPr>
            <p:spPr>
              <a:xfrm>
                <a:off x="6169226" y="5456865"/>
                <a:ext cx="1235788" cy="276999"/>
              </a:xfrm>
              <a:prstGeom prst="rect">
                <a:avLst/>
              </a:prstGeom>
              <a:noFill/>
            </p:spPr>
            <p:txBody>
              <a:bodyPr wrap="none" rtlCol="0">
                <a:spAutoFit/>
              </a:bodyPr>
              <a:lstStyle/>
              <a:p>
                <a:r>
                  <a:rPr lang="en-US" sz="1200" dirty="0" err="1">
                    <a:solidFill>
                      <a:srgbClr val="FFFFFF"/>
                    </a:solidFill>
                    <a:latin typeface="Calibri"/>
                    <a:cs typeface="Calibri"/>
                  </a:rPr>
                  <a:t>IMPACT+Genesis</a:t>
                </a:r>
                <a:endParaRPr lang="en-US" sz="1200" dirty="0">
                  <a:solidFill>
                    <a:srgbClr val="FFFFFF"/>
                  </a:solidFill>
                  <a:latin typeface="Calibri"/>
                  <a:cs typeface="Calibri"/>
                </a:endParaRPr>
              </a:p>
            </p:txBody>
          </p:sp>
        </p:grpSp>
        <p:pic>
          <p:nvPicPr>
            <p:cNvPr id="139" name="Picture 18"/>
            <p:cNvPicPr>
              <a:picLocks noChangeAspect="1" noChangeArrowheads="1"/>
            </p:cNvPicPr>
            <p:nvPr/>
          </p:nvPicPr>
          <p:blipFill rotWithShape="1">
            <a:blip r:embed="rId3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355451" y="4661525"/>
              <a:ext cx="1024726" cy="768966"/>
            </a:xfrm>
            <a:prstGeom prst="rect">
              <a:avLst/>
            </a:prstGeom>
            <a:noFill/>
            <a:ln w="9525">
              <a:noFill/>
              <a:miter lim="800000"/>
              <a:headEnd/>
              <a:tailEnd/>
            </a:ln>
          </p:spPr>
        </p:pic>
      </p:grpSp>
      <p:sp>
        <p:nvSpPr>
          <p:cNvPr id="146" name="Rectangle 145">
            <a:extLst>
              <a:ext uri="{FF2B5EF4-FFF2-40B4-BE49-F238E27FC236}">
                <a16:creationId xmlns:a16="http://schemas.microsoft.com/office/drawing/2014/main" id="{96F8A7E9-18F2-FA42-A1EE-C43A6C7A4AB3}"/>
              </a:ext>
            </a:extLst>
          </p:cNvPr>
          <p:cNvSpPr/>
          <p:nvPr/>
        </p:nvSpPr>
        <p:spPr>
          <a:xfrm>
            <a:off x="6077660" y="2374546"/>
            <a:ext cx="3059493" cy="1866413"/>
          </a:xfrm>
          <a:prstGeom prst="rect">
            <a:avLst/>
          </a:prstGeom>
          <a:noFill/>
          <a:ln w="101600">
            <a:solidFill>
              <a:srgbClr val="C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nvGrpSpPr>
          <p:cNvPr id="19" name="Group 18"/>
          <p:cNvGrpSpPr/>
          <p:nvPr/>
        </p:nvGrpSpPr>
        <p:grpSpPr>
          <a:xfrm>
            <a:off x="8130139" y="2453605"/>
            <a:ext cx="2253389" cy="556632"/>
            <a:chOff x="8130139" y="2453605"/>
            <a:chExt cx="2253389" cy="556632"/>
          </a:xfrm>
        </p:grpSpPr>
        <p:sp>
          <p:nvSpPr>
            <p:cNvPr id="166" name="TextBox 165"/>
            <p:cNvSpPr txBox="1"/>
            <p:nvPr/>
          </p:nvSpPr>
          <p:spPr>
            <a:xfrm>
              <a:off x="8678996" y="2453605"/>
              <a:ext cx="1012664" cy="430887"/>
            </a:xfrm>
            <a:prstGeom prst="rect">
              <a:avLst/>
            </a:prstGeom>
            <a:solidFill>
              <a:schemeClr val="tx1">
                <a:alpha val="49000"/>
              </a:schemeClr>
            </a:solidFill>
            <a:ln>
              <a:solidFill>
                <a:srgbClr val="FCFF6F"/>
              </a:solidFill>
            </a:ln>
          </p:spPr>
          <p:txBody>
            <a:bodyPr wrap="square" rtlCol="0">
              <a:spAutoFit/>
            </a:bodyPr>
            <a:lstStyle/>
            <a:p>
              <a:r>
                <a:rPr lang="en-US" sz="1100" dirty="0">
                  <a:solidFill>
                    <a:schemeClr val="bg2"/>
                  </a:solidFill>
                  <a:latin typeface="+mj-lt"/>
                </a:rPr>
                <a:t>SEY physics from </a:t>
              </a:r>
              <a:r>
                <a:rPr lang="en-US" sz="1100" dirty="0" err="1">
                  <a:solidFill>
                    <a:schemeClr val="bg2"/>
                  </a:solidFill>
                  <a:latin typeface="+mj-lt"/>
                </a:rPr>
                <a:t>Posinst</a:t>
              </a:r>
              <a:endParaRPr lang="en-US" sz="1100" dirty="0">
                <a:solidFill>
                  <a:schemeClr val="bg2"/>
                </a:solidFill>
                <a:latin typeface="+mj-lt"/>
              </a:endParaRPr>
            </a:p>
          </p:txBody>
        </p:sp>
        <p:cxnSp>
          <p:nvCxnSpPr>
            <p:cNvPr id="167" name="Straight Connector 166"/>
            <p:cNvCxnSpPr>
              <a:stCxn id="166" idx="1"/>
            </p:cNvCxnSpPr>
            <p:nvPr/>
          </p:nvCxnSpPr>
          <p:spPr>
            <a:xfrm flipH="1">
              <a:off x="8130139" y="2669049"/>
              <a:ext cx="548857" cy="259153"/>
            </a:xfrm>
            <a:prstGeom prst="line">
              <a:avLst/>
            </a:prstGeom>
            <a:ln w="12700" cmpd="sng">
              <a:solidFill>
                <a:srgbClr val="FCFF6F"/>
              </a:solidFill>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a:endCxn id="166" idx="3"/>
            </p:cNvCxnSpPr>
            <p:nvPr/>
          </p:nvCxnSpPr>
          <p:spPr>
            <a:xfrm flipH="1" flipV="1">
              <a:off x="9691660" y="2669049"/>
              <a:ext cx="691868" cy="341188"/>
            </a:xfrm>
            <a:prstGeom prst="line">
              <a:avLst/>
            </a:prstGeom>
            <a:ln w="12700" cmpd="sng">
              <a:solidFill>
                <a:srgbClr val="FCFF6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6034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080" y="208148"/>
            <a:ext cx="11372473" cy="510909"/>
          </a:xfrm>
        </p:spPr>
        <p:txBody>
          <a:bodyPr/>
          <a:lstStyle/>
          <a:p>
            <a:r>
              <a:rPr lang="en-US" dirty="0"/>
              <a:t>Summary &amp; outlook</a:t>
            </a:r>
          </a:p>
        </p:txBody>
      </p:sp>
      <p:sp>
        <p:nvSpPr>
          <p:cNvPr id="3" name="Content Placeholder 2"/>
          <p:cNvSpPr>
            <a:spLocks noGrp="1"/>
          </p:cNvSpPr>
          <p:nvPr>
            <p:ph idx="1"/>
          </p:nvPr>
        </p:nvSpPr>
        <p:spPr>
          <a:xfrm>
            <a:off x="745352" y="875912"/>
            <a:ext cx="11146293" cy="4776872"/>
          </a:xfrm>
        </p:spPr>
        <p:txBody>
          <a:bodyPr/>
          <a:lstStyle/>
          <a:p>
            <a:pPr>
              <a:lnSpc>
                <a:spcPct val="150000"/>
              </a:lnSpc>
            </a:pPr>
            <a:r>
              <a:rPr lang="en-US" sz="2400" dirty="0"/>
              <a:t>BLAST assembles a simulation toolkit for modeling of particle accelerators.</a:t>
            </a:r>
            <a:endParaRPr lang="en-US" sz="2400" b="1" dirty="0"/>
          </a:p>
          <a:p>
            <a:pPr>
              <a:lnSpc>
                <a:spcPct val="150000"/>
              </a:lnSpc>
            </a:pPr>
            <a:r>
              <a:rPr lang="en-US" sz="2400" dirty="0"/>
              <a:t>Can perform full PIC and self-consistent modeling of e-cloud modeling and beam dynamics.</a:t>
            </a:r>
          </a:p>
          <a:p>
            <a:pPr>
              <a:lnSpc>
                <a:spcPct val="150000"/>
              </a:lnSpc>
            </a:pPr>
            <a:r>
              <a:rPr lang="en-US" sz="2400" dirty="0"/>
              <a:t>Lorentz boosted frame, arbitrary order Maxwell solver offer potential applications to the modeling of </a:t>
            </a:r>
            <a:r>
              <a:rPr lang="en-US" sz="2400" dirty="0" err="1"/>
              <a:t>wakefields</a:t>
            </a:r>
            <a:r>
              <a:rPr lang="en-US" sz="2400" dirty="0"/>
              <a:t>.</a:t>
            </a:r>
          </a:p>
          <a:p>
            <a:pPr>
              <a:lnSpc>
                <a:spcPct val="150000"/>
              </a:lnSpc>
            </a:pPr>
            <a:r>
              <a:rPr lang="en-US" sz="2400" dirty="0"/>
              <a:t>Further integration of codes will take advantage of common file data standard </a:t>
            </a:r>
            <a:r>
              <a:rPr lang="en-US" sz="2400" dirty="0" err="1"/>
              <a:t>OpenPMD.org</a:t>
            </a:r>
            <a:r>
              <a:rPr lang="en-US" sz="2400" dirty="0"/>
              <a:t> (version 2.0 to support accelerators).</a:t>
            </a:r>
          </a:p>
          <a:p>
            <a:pPr>
              <a:lnSpc>
                <a:spcPct val="150000"/>
              </a:lnSpc>
            </a:pPr>
            <a:r>
              <a:rPr lang="en-US" sz="2400" dirty="0"/>
              <a:t>Also working on common standards PICMI/AMI for standardized input scripts.</a:t>
            </a:r>
          </a:p>
        </p:txBody>
      </p:sp>
      <p:sp>
        <p:nvSpPr>
          <p:cNvPr id="4" name="Slide Number Placeholder 17">
            <a:extLst>
              <a:ext uri="{FF2B5EF4-FFF2-40B4-BE49-F238E27FC236}">
                <a16:creationId xmlns:a16="http://schemas.microsoft.com/office/drawing/2014/main" id="{D21FCBEE-4A8F-DA43-9445-DE4009E51B83}"/>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50</a:t>
            </a:fld>
            <a:endParaRPr lang="en-US" altLang="x-none" dirty="0"/>
          </a:p>
        </p:txBody>
      </p:sp>
    </p:spTree>
    <p:extLst>
      <p:ext uri="{BB962C8B-B14F-4D97-AF65-F5344CB8AC3E}">
        <p14:creationId xmlns:p14="http://schemas.microsoft.com/office/powerpoint/2010/main" val="2898600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F3E5C-F803-0241-B662-A6A7E7224A13}"/>
              </a:ext>
            </a:extLst>
          </p:cNvPr>
          <p:cNvSpPr>
            <a:spLocks noGrp="1"/>
          </p:cNvSpPr>
          <p:nvPr>
            <p:ph type="title"/>
          </p:nvPr>
        </p:nvSpPr>
        <p:spPr>
          <a:xfrm>
            <a:off x="355057" y="2686050"/>
            <a:ext cx="11372473" cy="510909"/>
          </a:xfrm>
        </p:spPr>
        <p:txBody>
          <a:bodyPr/>
          <a:lstStyle/>
          <a:p>
            <a:pPr algn="ctr"/>
            <a:r>
              <a:rPr lang="en-US" dirty="0"/>
              <a:t>Thank you for your attention.</a:t>
            </a:r>
          </a:p>
        </p:txBody>
      </p:sp>
      <p:sp>
        <p:nvSpPr>
          <p:cNvPr id="4" name="Slide Number Placeholder 3">
            <a:extLst>
              <a:ext uri="{FF2B5EF4-FFF2-40B4-BE49-F238E27FC236}">
                <a16:creationId xmlns:a16="http://schemas.microsoft.com/office/drawing/2014/main" id="{5DD6E7B0-83BD-3B4E-9B00-0D4C566AACD8}"/>
              </a:ext>
            </a:extLst>
          </p:cNvPr>
          <p:cNvSpPr>
            <a:spLocks noGrp="1"/>
          </p:cNvSpPr>
          <p:nvPr>
            <p:ph type="sldNum" idx="4"/>
          </p:nvPr>
        </p:nvSpPr>
        <p:spPr/>
        <p:txBody>
          <a:bodyPr/>
          <a:lstStyle/>
          <a:p>
            <a:fld id="{929A8685-9CBD-5D48-90F4-6955DC9A7A72}" type="slidenum">
              <a:rPr lang="en-US" altLang="x-none" smtClean="0"/>
              <a:pPr/>
              <a:t>51</a:t>
            </a:fld>
            <a:endParaRPr lang="en-US" altLang="x-none"/>
          </a:p>
        </p:txBody>
      </p:sp>
    </p:spTree>
    <p:extLst>
      <p:ext uri="{BB962C8B-B14F-4D97-AF65-F5344CB8AC3E}">
        <p14:creationId xmlns:p14="http://schemas.microsoft.com/office/powerpoint/2010/main" val="1374576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5E0A102F-6354-DC4C-BD38-583DC2E029F1}"/>
              </a:ext>
            </a:extLst>
          </p:cNvPr>
          <p:cNvSpPr/>
          <p:nvPr/>
        </p:nvSpPr>
        <p:spPr>
          <a:xfrm>
            <a:off x="1" y="6175513"/>
            <a:ext cx="12188824" cy="682487"/>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8" name="Title 1">
            <a:extLst>
              <a:ext uri="{FF2B5EF4-FFF2-40B4-BE49-F238E27FC236}">
                <a16:creationId xmlns:a16="http://schemas.microsoft.com/office/drawing/2014/main" id="{1CB69620-16F1-4942-AECE-583DD839FDFD}"/>
              </a:ext>
            </a:extLst>
          </p:cNvPr>
          <p:cNvSpPr txBox="1">
            <a:spLocks/>
          </p:cNvSpPr>
          <p:nvPr/>
        </p:nvSpPr>
        <p:spPr bwMode="auto">
          <a:xfrm>
            <a:off x="1" y="1224"/>
            <a:ext cx="12188825" cy="618002"/>
          </a:xfrm>
          <a:prstGeom prst="rect">
            <a:avLst/>
          </a:prstGeom>
          <a:solidFill>
            <a:schemeClr val="tx2"/>
          </a:solid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normAutofit fontScale="97500"/>
          </a:bodyPr>
          <a:lstStyle>
            <a:lvl1pPr algn="l" rtl="0" eaLnBrk="1" fontAlgn="base" hangingPunct="1">
              <a:lnSpc>
                <a:spcPct val="85000"/>
              </a:lnSpc>
              <a:spcBef>
                <a:spcPct val="0"/>
              </a:spcBef>
              <a:spcAft>
                <a:spcPct val="0"/>
              </a:spcAft>
              <a:defRPr sz="3200" b="1" kern="1200" baseline="0">
                <a:solidFill>
                  <a:schemeClr val="tx1"/>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ctr">
              <a:lnSpc>
                <a:spcPct val="100000"/>
              </a:lnSpc>
              <a:spcBef>
                <a:spcPts val="600"/>
              </a:spcBef>
            </a:pPr>
            <a:endParaRPr lang="en-US" sz="2700" dirty="0">
              <a:solidFill>
                <a:schemeClr val="bg1"/>
              </a:solidFill>
            </a:endParaRPr>
          </a:p>
        </p:txBody>
      </p:sp>
      <p:sp>
        <p:nvSpPr>
          <p:cNvPr id="83" name="Rectangle 64"/>
          <p:cNvSpPr>
            <a:spLocks noChangeArrowheads="1"/>
          </p:cNvSpPr>
          <p:nvPr/>
        </p:nvSpPr>
        <p:spPr bwMode="auto">
          <a:xfrm>
            <a:off x="1522413" y="4570946"/>
            <a:ext cx="9148763" cy="255588"/>
          </a:xfrm>
          <a:prstGeom prst="rect">
            <a:avLst/>
          </a:prstGeom>
          <a:gradFill rotWithShape="1">
            <a:gsLst>
              <a:gs pos="0">
                <a:srgbClr val="A3C0FE"/>
              </a:gs>
              <a:gs pos="100000">
                <a:srgbClr val="B5EBDC"/>
              </a:gs>
            </a:gsLst>
            <a:path path="rect">
              <a:fillToRect t="100000" r="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400">
              <a:solidFill>
                <a:srgbClr val="000000"/>
              </a:solidFill>
              <a:latin typeface="Calibri"/>
              <a:cs typeface="Calibri"/>
            </a:endParaRPr>
          </a:p>
        </p:txBody>
      </p:sp>
      <p:sp>
        <p:nvSpPr>
          <p:cNvPr id="84" name="Rectangle 64"/>
          <p:cNvSpPr>
            <a:spLocks noChangeArrowheads="1"/>
          </p:cNvSpPr>
          <p:nvPr/>
        </p:nvSpPr>
        <p:spPr bwMode="auto">
          <a:xfrm>
            <a:off x="1517650" y="5246288"/>
            <a:ext cx="9148763" cy="255588"/>
          </a:xfrm>
          <a:prstGeom prst="rect">
            <a:avLst/>
          </a:prstGeom>
          <a:gradFill rotWithShape="1">
            <a:gsLst>
              <a:gs pos="0">
                <a:srgbClr val="A3C0FE"/>
              </a:gs>
              <a:gs pos="100000">
                <a:srgbClr val="B5EBDC"/>
              </a:gs>
            </a:gsLst>
            <a:path path="rect">
              <a:fillToRect t="100000" r="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400">
              <a:solidFill>
                <a:srgbClr val="000000"/>
              </a:solidFill>
              <a:latin typeface="Calibri"/>
              <a:cs typeface="Calibri"/>
            </a:endParaRPr>
          </a:p>
        </p:txBody>
      </p:sp>
      <p:sp>
        <p:nvSpPr>
          <p:cNvPr id="66" name="Rectangle 64"/>
          <p:cNvSpPr>
            <a:spLocks noChangeArrowheads="1"/>
          </p:cNvSpPr>
          <p:nvPr/>
        </p:nvSpPr>
        <p:spPr bwMode="auto">
          <a:xfrm>
            <a:off x="1517650" y="2513476"/>
            <a:ext cx="9148763" cy="255588"/>
          </a:xfrm>
          <a:prstGeom prst="rect">
            <a:avLst/>
          </a:prstGeom>
          <a:gradFill rotWithShape="1">
            <a:gsLst>
              <a:gs pos="0">
                <a:srgbClr val="A3C0FE"/>
              </a:gs>
              <a:gs pos="100000">
                <a:srgbClr val="B5EBDC"/>
              </a:gs>
            </a:gsLst>
            <a:path path="rect">
              <a:fillToRect t="100000" r="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400">
              <a:solidFill>
                <a:srgbClr val="000000"/>
              </a:solidFill>
              <a:latin typeface="Calibri"/>
              <a:cs typeface="Calibri"/>
            </a:endParaRPr>
          </a:p>
        </p:txBody>
      </p:sp>
      <p:sp>
        <p:nvSpPr>
          <p:cNvPr id="26625" name="Rectangle 64"/>
          <p:cNvSpPr>
            <a:spLocks noChangeArrowheads="1"/>
          </p:cNvSpPr>
          <p:nvPr/>
        </p:nvSpPr>
        <p:spPr bwMode="auto">
          <a:xfrm>
            <a:off x="1522413" y="1836930"/>
            <a:ext cx="9148763" cy="255588"/>
          </a:xfrm>
          <a:prstGeom prst="rect">
            <a:avLst/>
          </a:prstGeom>
          <a:gradFill rotWithShape="1">
            <a:gsLst>
              <a:gs pos="0">
                <a:srgbClr val="A3C0FE"/>
              </a:gs>
              <a:gs pos="100000">
                <a:srgbClr val="B5EBDC"/>
              </a:gs>
            </a:gsLst>
            <a:path path="rect">
              <a:fillToRect t="100000" r="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400">
              <a:solidFill>
                <a:srgbClr val="000000"/>
              </a:solidFill>
              <a:latin typeface="Calibri"/>
              <a:cs typeface="Calibri"/>
            </a:endParaRPr>
          </a:p>
        </p:txBody>
      </p:sp>
      <p:sp>
        <p:nvSpPr>
          <p:cNvPr id="26627" name="Rectangle 62"/>
          <p:cNvSpPr>
            <a:spLocks noChangeArrowheads="1"/>
          </p:cNvSpPr>
          <p:nvPr/>
        </p:nvSpPr>
        <p:spPr bwMode="auto">
          <a:xfrm>
            <a:off x="1522413" y="810670"/>
            <a:ext cx="9148763" cy="255588"/>
          </a:xfrm>
          <a:prstGeom prst="rect">
            <a:avLst/>
          </a:prstGeom>
          <a:gradFill rotWithShape="1">
            <a:gsLst>
              <a:gs pos="0">
                <a:srgbClr val="A3C0FE"/>
              </a:gs>
              <a:gs pos="100000">
                <a:srgbClr val="B5EBDC"/>
              </a:gs>
            </a:gsLst>
            <a:path path="rect">
              <a:fillToRect t="100000" r="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400">
              <a:solidFill>
                <a:srgbClr val="000000"/>
              </a:solidFill>
              <a:latin typeface="Calibri"/>
              <a:cs typeface="Calibri"/>
            </a:endParaRPr>
          </a:p>
        </p:txBody>
      </p:sp>
      <p:sp>
        <p:nvSpPr>
          <p:cNvPr id="72" name="Oval 38"/>
          <p:cNvSpPr>
            <a:spLocks noChangeArrowheads="1"/>
          </p:cNvSpPr>
          <p:nvPr/>
        </p:nvSpPr>
        <p:spPr bwMode="auto">
          <a:xfrm>
            <a:off x="7151689" y="1309224"/>
            <a:ext cx="1104900" cy="274638"/>
          </a:xfrm>
          <a:prstGeom prst="ellipse">
            <a:avLst/>
          </a:prstGeom>
          <a:solidFill>
            <a:schemeClr val="accent1">
              <a:alpha val="0"/>
            </a:schemeClr>
          </a:solidFill>
          <a:ln w="9525">
            <a:round/>
            <a:headEnd/>
            <a:tailEnd/>
          </a:ln>
          <a:effectLst/>
          <a:scene3d>
            <a:camera prst="legacyObliqueTopRight"/>
            <a:lightRig rig="sunset" dir="b"/>
          </a:scene3d>
          <a:sp3d extrusionH="430530" prstMaterial="clear">
            <a:extrusionClr>
              <a:schemeClr val="accent1"/>
            </a:extrusionClr>
          </a:sp3d>
          <a:extLst/>
        </p:spPr>
        <p:txBody>
          <a:bodyPr wrap="none" anchor="ctr">
            <a:flatTx/>
          </a:bodyPr>
          <a:lstStyle/>
          <a:p>
            <a:pPr>
              <a:defRPr/>
            </a:pPr>
            <a:endParaRPr lang="en-US">
              <a:latin typeface="Calibri"/>
              <a:cs typeface="Calibri"/>
            </a:endParaRPr>
          </a:p>
        </p:txBody>
      </p:sp>
      <p:sp>
        <p:nvSpPr>
          <p:cNvPr id="635937" name="Rectangle 33"/>
          <p:cNvSpPr>
            <a:spLocks noChangeArrowheads="1"/>
          </p:cNvSpPr>
          <p:nvPr/>
        </p:nvSpPr>
        <p:spPr bwMode="auto">
          <a:xfrm>
            <a:off x="7011987" y="1155159"/>
            <a:ext cx="1379538" cy="566737"/>
          </a:xfrm>
          <a:prstGeom prst="rect">
            <a:avLst/>
          </a:prstGeom>
          <a:solidFill>
            <a:schemeClr val="bg2">
              <a:alpha val="62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Calibri"/>
              <a:cs typeface="Calibri"/>
            </a:endParaRPr>
          </a:p>
        </p:txBody>
      </p:sp>
      <p:sp>
        <p:nvSpPr>
          <p:cNvPr id="635907" name="Text Box 3"/>
          <p:cNvSpPr txBox="1">
            <a:spLocks noChangeArrowheads="1"/>
          </p:cNvSpPr>
          <p:nvPr/>
        </p:nvSpPr>
        <p:spPr bwMode="auto">
          <a:xfrm>
            <a:off x="1663700" y="750345"/>
            <a:ext cx="8716962" cy="64448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76199" dir="2700000" algn="ctr" rotWithShape="0">
                    <a:schemeClr val="bg2">
                      <a:alpha val="75000"/>
                    </a:schemeClr>
                  </a:outerShdw>
                </a:effectLst>
              </a14:hiddenEffects>
            </a:ext>
          </a:extLst>
        </p:spPr>
        <p:txBody>
          <a:bodyPr>
            <a:spAutoFit/>
          </a:bodyPr>
          <a:lstStyle>
            <a:lvl1pPr marL="219075" indent="-219075">
              <a:tabLst>
                <a:tab pos="2286000" algn="l"/>
              </a:tabLst>
              <a:defRPr sz="2400">
                <a:solidFill>
                  <a:schemeClr val="tx1"/>
                </a:solidFill>
                <a:latin typeface="Arial" charset="0"/>
                <a:ea typeface="ＭＳ Ｐゴシック" charset="0"/>
                <a:cs typeface="ＭＳ Ｐゴシック" charset="0"/>
              </a:defRPr>
            </a:lvl1pPr>
            <a:lvl2pPr marL="555625" indent="-222250">
              <a:tabLst>
                <a:tab pos="2286000" algn="l"/>
              </a:tabLst>
              <a:defRPr sz="2400">
                <a:solidFill>
                  <a:schemeClr val="tx1"/>
                </a:solidFill>
                <a:latin typeface="Arial" charset="0"/>
                <a:ea typeface="ＭＳ Ｐゴシック" charset="0"/>
              </a:defRPr>
            </a:lvl2pPr>
            <a:lvl3pPr marL="669925">
              <a:tabLst>
                <a:tab pos="2286000" algn="l"/>
              </a:tabLst>
              <a:defRPr sz="2400">
                <a:solidFill>
                  <a:schemeClr val="tx1"/>
                </a:solidFill>
                <a:latin typeface="Arial" charset="0"/>
                <a:ea typeface="ＭＳ Ｐゴシック" charset="0"/>
              </a:defRPr>
            </a:lvl3pPr>
            <a:lvl4pPr marL="784225">
              <a:tabLst>
                <a:tab pos="2286000" algn="l"/>
              </a:tabLst>
              <a:defRPr sz="2400">
                <a:solidFill>
                  <a:schemeClr val="tx1"/>
                </a:solidFill>
                <a:latin typeface="Arial" charset="0"/>
                <a:ea typeface="ＭＳ Ｐゴシック" charset="0"/>
              </a:defRPr>
            </a:lvl4pPr>
            <a:lvl5pPr marL="898525" indent="173038">
              <a:tabLst>
                <a:tab pos="2286000" algn="l"/>
              </a:tabLst>
              <a:defRPr sz="2400">
                <a:solidFill>
                  <a:schemeClr val="tx1"/>
                </a:solidFill>
                <a:latin typeface="Arial" charset="0"/>
                <a:ea typeface="ＭＳ Ｐゴシック" charset="0"/>
              </a:defRPr>
            </a:lvl5pPr>
            <a:lvl6pPr marL="1355725" indent="173038" eaLnBrk="0" fontAlgn="base" hangingPunct="0">
              <a:spcBef>
                <a:spcPct val="0"/>
              </a:spcBef>
              <a:spcAft>
                <a:spcPct val="0"/>
              </a:spcAft>
              <a:tabLst>
                <a:tab pos="2286000" algn="l"/>
              </a:tabLst>
              <a:defRPr sz="2400">
                <a:solidFill>
                  <a:schemeClr val="tx1"/>
                </a:solidFill>
                <a:latin typeface="Arial" charset="0"/>
                <a:ea typeface="ＭＳ Ｐゴシック" charset="0"/>
              </a:defRPr>
            </a:lvl6pPr>
            <a:lvl7pPr marL="1812925" indent="173038" eaLnBrk="0" fontAlgn="base" hangingPunct="0">
              <a:spcBef>
                <a:spcPct val="0"/>
              </a:spcBef>
              <a:spcAft>
                <a:spcPct val="0"/>
              </a:spcAft>
              <a:tabLst>
                <a:tab pos="2286000" algn="l"/>
              </a:tabLst>
              <a:defRPr sz="2400">
                <a:solidFill>
                  <a:schemeClr val="tx1"/>
                </a:solidFill>
                <a:latin typeface="Arial" charset="0"/>
                <a:ea typeface="ＭＳ Ｐゴシック" charset="0"/>
              </a:defRPr>
            </a:lvl7pPr>
            <a:lvl8pPr marL="2270125" indent="173038" eaLnBrk="0" fontAlgn="base" hangingPunct="0">
              <a:spcBef>
                <a:spcPct val="0"/>
              </a:spcBef>
              <a:spcAft>
                <a:spcPct val="0"/>
              </a:spcAft>
              <a:tabLst>
                <a:tab pos="2286000" algn="l"/>
              </a:tabLst>
              <a:defRPr sz="2400">
                <a:solidFill>
                  <a:schemeClr val="tx1"/>
                </a:solidFill>
                <a:latin typeface="Arial" charset="0"/>
                <a:ea typeface="ＭＳ Ｐゴシック" charset="0"/>
              </a:defRPr>
            </a:lvl8pPr>
            <a:lvl9pPr marL="2727325" indent="173038" eaLnBrk="0" fontAlgn="base" hangingPunct="0">
              <a:spcBef>
                <a:spcPct val="0"/>
              </a:spcBef>
              <a:spcAft>
                <a:spcPct val="0"/>
              </a:spcAft>
              <a:tabLst>
                <a:tab pos="2286000" algn="l"/>
              </a:tabLst>
              <a:defRPr sz="2400">
                <a:solidFill>
                  <a:schemeClr val="tx1"/>
                </a:solidFill>
                <a:latin typeface="Arial" charset="0"/>
                <a:ea typeface="ＭＳ Ｐゴシック" charset="0"/>
              </a:defRPr>
            </a:lvl9pPr>
          </a:lstStyle>
          <a:p>
            <a:pPr>
              <a:spcBef>
                <a:spcPct val="40000"/>
              </a:spcBef>
              <a:buFontTx/>
              <a:buChar char="•"/>
              <a:defRPr/>
            </a:pPr>
            <a:r>
              <a:rPr lang="en-US" sz="1600" b="1" dirty="0">
                <a:solidFill>
                  <a:srgbClr val="00279F"/>
                </a:solidFill>
                <a:latin typeface="Calibri"/>
                <a:cs typeface="Calibri"/>
              </a:rPr>
              <a:t>Geometry:        </a:t>
            </a:r>
            <a:r>
              <a:rPr lang="en-US" sz="1600" dirty="0">
                <a:solidFill>
                  <a:srgbClr val="000066"/>
                </a:solidFill>
                <a:latin typeface="Calibri"/>
                <a:cs typeface="Calibri"/>
              </a:rPr>
              <a:t>3-D XYZ                       </a:t>
            </a:r>
            <a:r>
              <a:rPr lang="en-US" sz="1600" dirty="0" err="1">
                <a:solidFill>
                  <a:srgbClr val="000066"/>
                </a:solidFill>
                <a:latin typeface="Calibri"/>
                <a:cs typeface="Calibri"/>
              </a:rPr>
              <a:t>axisym</a:t>
            </a:r>
            <a:r>
              <a:rPr lang="en-US" sz="1600" dirty="0">
                <a:solidFill>
                  <a:srgbClr val="000066"/>
                </a:solidFill>
                <a:latin typeface="Calibri"/>
                <a:cs typeface="Calibri"/>
              </a:rPr>
              <a:t>. RZ, </a:t>
            </a:r>
            <a:r>
              <a:rPr lang="en-US" sz="1600" dirty="0" err="1">
                <a:solidFill>
                  <a:srgbClr val="000066"/>
                </a:solidFill>
                <a:latin typeface="Calibri"/>
                <a:cs typeface="Calibri"/>
              </a:rPr>
              <a:t>RZ</a:t>
            </a:r>
            <a:r>
              <a:rPr lang="en-US" sz="1600" baseline="30000" dirty="0" err="1">
                <a:solidFill>
                  <a:srgbClr val="000066"/>
                </a:solidFill>
                <a:latin typeface="Calibri"/>
                <a:cs typeface="Calibri"/>
              </a:rPr>
              <a:t>m</a:t>
            </a:r>
            <a:r>
              <a:rPr lang="en-US" sz="1600" baseline="30000" dirty="0" err="1">
                <a:solidFill>
                  <a:srgbClr val="000066"/>
                </a:solidFill>
                <a:latin typeface="Symbol" charset="2"/>
                <a:cs typeface="Symbol" charset="2"/>
              </a:rPr>
              <a:t>q</a:t>
            </a:r>
            <a:r>
              <a:rPr lang="en-US" sz="1600" dirty="0">
                <a:solidFill>
                  <a:srgbClr val="000066"/>
                </a:solidFill>
                <a:latin typeface="Calibri"/>
                <a:cs typeface="Calibri"/>
              </a:rPr>
              <a:t>                          2-D XZ                              2-D XY</a:t>
            </a:r>
          </a:p>
          <a:p>
            <a:pPr>
              <a:spcBef>
                <a:spcPct val="40000"/>
              </a:spcBef>
              <a:buFontTx/>
              <a:buChar char="•"/>
              <a:defRPr/>
            </a:pPr>
            <a:endParaRPr lang="en-US" sz="1600" dirty="0">
              <a:latin typeface="Calibri"/>
              <a:cs typeface="Calibri"/>
            </a:endParaRPr>
          </a:p>
          <a:p>
            <a:pPr marL="0" indent="0">
              <a:spcBef>
                <a:spcPct val="40000"/>
              </a:spcBef>
              <a:defRPr/>
            </a:pPr>
            <a:endParaRPr lang="en-US" sz="1600" b="1" dirty="0">
              <a:solidFill>
                <a:srgbClr val="00279F"/>
              </a:solidFill>
              <a:latin typeface="Calibri"/>
              <a:cs typeface="Calibri"/>
            </a:endParaRPr>
          </a:p>
          <a:p>
            <a:pPr>
              <a:spcBef>
                <a:spcPct val="40000"/>
              </a:spcBef>
              <a:buFontTx/>
              <a:buChar char="•"/>
              <a:defRPr/>
            </a:pPr>
            <a:r>
              <a:rPr lang="en-US" sz="1600" b="1" dirty="0">
                <a:solidFill>
                  <a:srgbClr val="00279F"/>
                </a:solidFill>
                <a:latin typeface="Calibri"/>
                <a:cs typeface="Calibri"/>
              </a:rPr>
              <a:t>Reference frame:                        </a:t>
            </a:r>
            <a:r>
              <a:rPr lang="en-US" sz="1600" b="1" dirty="0">
                <a:latin typeface="Calibri"/>
                <a:cs typeface="Calibri"/>
              </a:rPr>
              <a:t>lab</a:t>
            </a:r>
            <a:r>
              <a:rPr lang="en-US" sz="1600" dirty="0">
                <a:latin typeface="Calibri"/>
                <a:cs typeface="Calibri"/>
              </a:rPr>
              <a:t>                           </a:t>
            </a:r>
            <a:r>
              <a:rPr lang="en-US" sz="1600" b="1" dirty="0">
                <a:latin typeface="Calibri"/>
                <a:cs typeface="Calibri"/>
              </a:rPr>
              <a:t>moving-window</a:t>
            </a:r>
            <a:r>
              <a:rPr lang="en-US" sz="1600" dirty="0">
                <a:latin typeface="Calibri"/>
                <a:cs typeface="Calibri"/>
              </a:rPr>
              <a:t>          </a:t>
            </a:r>
            <a:r>
              <a:rPr lang="en-US" sz="1600" b="1" dirty="0">
                <a:latin typeface="Calibri"/>
                <a:cs typeface="Calibri"/>
              </a:rPr>
              <a:t>Lorentz boosted</a:t>
            </a:r>
            <a:endParaRPr lang="en-US" sz="1600" dirty="0">
              <a:solidFill>
                <a:srgbClr val="00279F"/>
              </a:solidFill>
              <a:latin typeface="Calibri"/>
              <a:cs typeface="Calibri"/>
            </a:endParaRPr>
          </a:p>
          <a:p>
            <a:pPr lvl="4">
              <a:spcBef>
                <a:spcPct val="40000"/>
              </a:spcBef>
              <a:defRPr/>
            </a:pPr>
            <a:r>
              <a:rPr lang="en-US" sz="1600" dirty="0">
                <a:latin typeface="Calibri"/>
                <a:cs typeface="Calibri"/>
              </a:rPr>
              <a:t>  		   </a:t>
            </a:r>
            <a:r>
              <a:rPr lang="en-US" sz="1600" dirty="0">
                <a:solidFill>
                  <a:srgbClr val="000066"/>
                </a:solidFill>
                <a:latin typeface="Calibri"/>
                <a:cs typeface="Calibri"/>
              </a:rPr>
              <a:t>z		    z-</a:t>
            </a:r>
            <a:r>
              <a:rPr lang="en-US" sz="1600" dirty="0" err="1">
                <a:solidFill>
                  <a:srgbClr val="000066"/>
                </a:solidFill>
                <a:latin typeface="Calibri"/>
                <a:cs typeface="Calibri"/>
              </a:rPr>
              <a:t>vt</a:t>
            </a:r>
            <a:r>
              <a:rPr lang="en-US" sz="1600" dirty="0">
                <a:solidFill>
                  <a:srgbClr val="000066"/>
                </a:solidFill>
                <a:latin typeface="Calibri"/>
                <a:cs typeface="Calibri"/>
              </a:rPr>
              <a:t>	               </a:t>
            </a:r>
            <a:r>
              <a:rPr lang="en-US" sz="1600" dirty="0">
                <a:solidFill>
                  <a:srgbClr val="000066"/>
                </a:solidFill>
                <a:latin typeface="Calibri"/>
                <a:cs typeface="Calibri"/>
                <a:sym typeface="Symbol" charset="0"/>
              </a:rPr>
              <a:t></a:t>
            </a:r>
            <a:r>
              <a:rPr lang="en-US" sz="1600" dirty="0">
                <a:solidFill>
                  <a:srgbClr val="000066"/>
                </a:solidFill>
                <a:latin typeface="Calibri"/>
                <a:cs typeface="Calibri"/>
              </a:rPr>
              <a:t>(z-</a:t>
            </a:r>
            <a:r>
              <a:rPr lang="en-US" sz="1600" dirty="0" err="1">
                <a:solidFill>
                  <a:srgbClr val="000066"/>
                </a:solidFill>
                <a:latin typeface="Calibri"/>
                <a:cs typeface="Calibri"/>
              </a:rPr>
              <a:t>vt</a:t>
            </a:r>
            <a:r>
              <a:rPr lang="en-US" sz="1600" dirty="0">
                <a:solidFill>
                  <a:srgbClr val="000066"/>
                </a:solidFill>
                <a:latin typeface="Calibri"/>
                <a:cs typeface="Calibri"/>
              </a:rPr>
              <a:t>); </a:t>
            </a:r>
            <a:r>
              <a:rPr lang="en-US" sz="1600" dirty="0">
                <a:solidFill>
                  <a:srgbClr val="000066"/>
                </a:solidFill>
                <a:latin typeface="Calibri"/>
                <a:cs typeface="Calibri"/>
                <a:sym typeface="Symbol" charset="0"/>
              </a:rPr>
              <a:t></a:t>
            </a:r>
            <a:r>
              <a:rPr lang="en-US" sz="1600" dirty="0">
                <a:solidFill>
                  <a:srgbClr val="000066"/>
                </a:solidFill>
                <a:latin typeface="Calibri"/>
                <a:cs typeface="Calibri"/>
              </a:rPr>
              <a:t>(t-</a:t>
            </a:r>
            <a:r>
              <a:rPr lang="en-US" sz="1600" dirty="0" err="1">
                <a:solidFill>
                  <a:srgbClr val="000066"/>
                </a:solidFill>
                <a:latin typeface="Calibri"/>
                <a:cs typeface="Calibri"/>
              </a:rPr>
              <a:t>vz</a:t>
            </a:r>
            <a:r>
              <a:rPr lang="en-US" sz="1600" dirty="0">
                <a:solidFill>
                  <a:srgbClr val="000066"/>
                </a:solidFill>
                <a:latin typeface="Calibri"/>
                <a:cs typeface="Calibri"/>
              </a:rPr>
              <a:t>/c</a:t>
            </a:r>
            <a:r>
              <a:rPr lang="en-US" sz="1600" baseline="30000" dirty="0">
                <a:solidFill>
                  <a:srgbClr val="000066"/>
                </a:solidFill>
                <a:latin typeface="Calibri"/>
                <a:cs typeface="Calibri"/>
              </a:rPr>
              <a:t>2</a:t>
            </a:r>
            <a:r>
              <a:rPr lang="en-US" sz="1600" dirty="0">
                <a:solidFill>
                  <a:srgbClr val="000066"/>
                </a:solidFill>
                <a:latin typeface="Calibri"/>
                <a:cs typeface="Calibri"/>
              </a:rPr>
              <a:t>)</a:t>
            </a:r>
          </a:p>
          <a:p>
            <a:pPr>
              <a:spcBef>
                <a:spcPct val="40000"/>
              </a:spcBef>
              <a:buFontTx/>
              <a:buChar char="•"/>
              <a:defRPr/>
            </a:pPr>
            <a:r>
              <a:rPr lang="en-US" sz="1600" b="1" dirty="0">
                <a:solidFill>
                  <a:srgbClr val="00279F"/>
                </a:solidFill>
                <a:latin typeface="Calibri"/>
                <a:cs typeface="Calibri"/>
              </a:rPr>
              <a:t>Field solvers </a:t>
            </a:r>
          </a:p>
          <a:p>
            <a:pPr marL="568325" indent="-285750">
              <a:spcBef>
                <a:spcPct val="40000"/>
              </a:spcBef>
              <a:buFont typeface="Lucida Grande"/>
              <a:buChar char="-"/>
              <a:defRPr/>
            </a:pPr>
            <a:r>
              <a:rPr lang="en-US" sz="1600" dirty="0">
                <a:latin typeface="Calibri"/>
                <a:cs typeface="Calibri"/>
              </a:rPr>
              <a:t> electrostatic/</a:t>
            </a:r>
            <a:r>
              <a:rPr lang="en-US" sz="1600" dirty="0" err="1">
                <a:latin typeface="Calibri"/>
                <a:cs typeface="Calibri"/>
              </a:rPr>
              <a:t>magnetostatic</a:t>
            </a:r>
            <a:r>
              <a:rPr lang="en-US" sz="1600" dirty="0">
                <a:latin typeface="Calibri"/>
                <a:cs typeface="Calibri"/>
              </a:rPr>
              <a:t> - FFT, </a:t>
            </a:r>
            <a:r>
              <a:rPr lang="en-US" sz="1600" dirty="0" err="1">
                <a:latin typeface="Calibri"/>
                <a:cs typeface="Calibri"/>
              </a:rPr>
              <a:t>multigrid</a:t>
            </a:r>
            <a:r>
              <a:rPr lang="en-US" sz="1600" dirty="0">
                <a:latin typeface="Calibri"/>
                <a:cs typeface="Calibri"/>
              </a:rPr>
              <a:t>; AMR; implicit; cut-cell boundaries</a:t>
            </a:r>
          </a:p>
          <a:p>
            <a:pPr marL="455613" indent="-285750">
              <a:spcBef>
                <a:spcPct val="40000"/>
              </a:spcBef>
              <a:buFont typeface="Lucida Grande"/>
              <a:buChar char="-"/>
              <a:defRPr/>
            </a:pPr>
            <a:endParaRPr lang="en-US" sz="1600" dirty="0">
              <a:latin typeface="Calibri"/>
              <a:cs typeface="Calibri"/>
            </a:endParaRPr>
          </a:p>
          <a:p>
            <a:pPr marL="455613" indent="-285750">
              <a:spcBef>
                <a:spcPct val="40000"/>
              </a:spcBef>
              <a:buFont typeface="Lucida Grande"/>
              <a:buChar char="-"/>
              <a:defRPr/>
            </a:pPr>
            <a:endParaRPr lang="en-US" sz="1600" dirty="0">
              <a:latin typeface="Calibri"/>
              <a:cs typeface="Calibri"/>
            </a:endParaRPr>
          </a:p>
          <a:p>
            <a:pPr marL="455613" indent="-285750">
              <a:spcBef>
                <a:spcPct val="40000"/>
              </a:spcBef>
              <a:buFont typeface="Lucida Grande"/>
              <a:buChar char="-"/>
              <a:defRPr/>
            </a:pPr>
            <a:endParaRPr lang="en-US" sz="1600" dirty="0">
              <a:latin typeface="Calibri"/>
              <a:cs typeface="Calibri"/>
            </a:endParaRPr>
          </a:p>
          <a:p>
            <a:pPr marL="568325" indent="-285750">
              <a:spcBef>
                <a:spcPct val="40000"/>
              </a:spcBef>
              <a:buFont typeface="Lucida Grande"/>
              <a:buChar char="-"/>
              <a:defRPr/>
            </a:pPr>
            <a:r>
              <a:rPr lang="en-US" sz="1600" dirty="0">
                <a:latin typeface="Calibri"/>
                <a:cs typeface="Calibri"/>
              </a:rPr>
              <a:t> Fully electromagnetic – Yee/nodal mesh, arbitrary order, spectral, PML, MR</a:t>
            </a:r>
          </a:p>
          <a:p>
            <a:pPr>
              <a:spcBef>
                <a:spcPct val="40000"/>
              </a:spcBef>
              <a:buFontTx/>
              <a:buChar char="•"/>
              <a:defRPr/>
            </a:pPr>
            <a:r>
              <a:rPr lang="en-US" sz="1600" b="1" dirty="0">
                <a:solidFill>
                  <a:srgbClr val="00279F"/>
                </a:solidFill>
                <a:latin typeface="Calibri"/>
                <a:cs typeface="Calibri"/>
              </a:rPr>
              <a:t>Accelerator lattice: </a:t>
            </a:r>
            <a:r>
              <a:rPr lang="en-US" sz="1600" dirty="0">
                <a:latin typeface="Calibri"/>
                <a:cs typeface="Calibri"/>
              </a:rPr>
              <a:t>general; non-paraxial; can read MAD files</a:t>
            </a:r>
          </a:p>
          <a:p>
            <a:pPr marL="619125" lvl="1" indent="-285750">
              <a:spcBef>
                <a:spcPct val="40000"/>
              </a:spcBef>
              <a:buFont typeface="Lucida Grande"/>
              <a:buChar char="-"/>
              <a:defRPr/>
            </a:pPr>
            <a:r>
              <a:rPr lang="en-US" sz="1600" dirty="0">
                <a:latin typeface="Calibri"/>
                <a:cs typeface="Calibri"/>
              </a:rPr>
              <a:t>solenoids, dipoles, quads, </a:t>
            </a:r>
            <a:r>
              <a:rPr lang="en-US" sz="1600" dirty="0" err="1">
                <a:latin typeface="Calibri"/>
                <a:cs typeface="Calibri"/>
              </a:rPr>
              <a:t>sextupoles</a:t>
            </a:r>
            <a:r>
              <a:rPr lang="en-US" sz="1600" dirty="0">
                <a:latin typeface="Calibri"/>
                <a:cs typeface="Calibri"/>
              </a:rPr>
              <a:t>, linear maps, arbitrary fields, acceleration.</a:t>
            </a:r>
          </a:p>
          <a:p>
            <a:pPr>
              <a:spcBef>
                <a:spcPct val="40000"/>
              </a:spcBef>
              <a:buFontTx/>
              <a:buChar char="•"/>
              <a:defRPr/>
            </a:pPr>
            <a:r>
              <a:rPr lang="en-US" sz="1600" b="1" dirty="0">
                <a:solidFill>
                  <a:srgbClr val="00279F"/>
                </a:solidFill>
                <a:latin typeface="Calibri"/>
                <a:cs typeface="Calibri"/>
              </a:rPr>
              <a:t>Particle emission &amp; collisions</a:t>
            </a:r>
            <a:endParaRPr lang="en-US" sz="1600" dirty="0">
              <a:latin typeface="Calibri"/>
              <a:cs typeface="Calibri"/>
            </a:endParaRPr>
          </a:p>
          <a:p>
            <a:pPr marL="619125" lvl="1" indent="-285750">
              <a:spcBef>
                <a:spcPct val="40000"/>
              </a:spcBef>
              <a:buFont typeface="Lucida Grande"/>
              <a:buChar char="-"/>
              <a:defRPr/>
            </a:pPr>
            <a:r>
              <a:rPr lang="en-US" sz="1600" dirty="0">
                <a:latin typeface="Calibri"/>
                <a:cs typeface="Calibri"/>
              </a:rPr>
              <a:t>Particle emission: space charge limited, thermionic, hybrid, arbitrary.</a:t>
            </a:r>
          </a:p>
          <a:p>
            <a:pPr marL="619125" lvl="1" indent="-285750">
              <a:spcBef>
                <a:spcPct val="40000"/>
              </a:spcBef>
              <a:buFont typeface="Lucida Grande"/>
              <a:buChar char="-"/>
              <a:defRPr/>
            </a:pPr>
            <a:r>
              <a:rPr lang="en-US" sz="1600" dirty="0">
                <a:latin typeface="Calibri"/>
                <a:cs typeface="Calibri"/>
              </a:rPr>
              <a:t>Secondary e- emission (</a:t>
            </a:r>
            <a:r>
              <a:rPr lang="en-US" sz="1600" dirty="0" err="1">
                <a:latin typeface="Calibri"/>
                <a:cs typeface="Calibri"/>
              </a:rPr>
              <a:t>Posinst</a:t>
            </a:r>
            <a:r>
              <a:rPr lang="en-US" sz="1600" dirty="0">
                <a:latin typeface="Calibri"/>
                <a:cs typeface="Calibri"/>
              </a:rPr>
              <a:t>), ion-impact electron emission (</a:t>
            </a:r>
            <a:r>
              <a:rPr lang="en-US" sz="1600" dirty="0" err="1">
                <a:latin typeface="Calibri"/>
                <a:cs typeface="Calibri"/>
              </a:rPr>
              <a:t>Txphysics</a:t>
            </a:r>
            <a:r>
              <a:rPr lang="en-US" sz="1600" dirty="0">
                <a:latin typeface="Calibri"/>
                <a:cs typeface="Calibri"/>
              </a:rPr>
              <a:t>) &amp; gas emission.</a:t>
            </a:r>
          </a:p>
          <a:p>
            <a:pPr marL="619125" lvl="1" indent="-285750">
              <a:spcBef>
                <a:spcPct val="40000"/>
              </a:spcBef>
              <a:buFont typeface="Lucida Grande"/>
              <a:buChar char="-"/>
              <a:defRPr/>
            </a:pPr>
            <a:r>
              <a:rPr lang="en-US" sz="1600" dirty="0">
                <a:latin typeface="Calibri"/>
                <a:cs typeface="Calibri"/>
              </a:rPr>
              <a:t>Monte Carlo collisions: ionization, capture, charge exchange.</a:t>
            </a:r>
          </a:p>
          <a:p>
            <a:pPr marL="0" lvl="4" indent="231775">
              <a:spcBef>
                <a:spcPct val="40000"/>
              </a:spcBef>
              <a:defRPr/>
            </a:pPr>
            <a:endParaRPr lang="en-US" sz="1600" dirty="0">
              <a:solidFill>
                <a:srgbClr val="000066"/>
              </a:solidFill>
              <a:latin typeface="Calibri"/>
              <a:cs typeface="Calibri"/>
            </a:endParaRPr>
          </a:p>
        </p:txBody>
      </p:sp>
      <p:sp>
        <p:nvSpPr>
          <p:cNvPr id="635913" name="AutoShape 9"/>
          <p:cNvSpPr>
            <a:spLocks noChangeArrowheads="1"/>
          </p:cNvSpPr>
          <p:nvPr/>
        </p:nvSpPr>
        <p:spPr bwMode="auto">
          <a:xfrm flipH="1" flipV="1">
            <a:off x="3009900" y="1128171"/>
            <a:ext cx="1339850" cy="631825"/>
          </a:xfrm>
          <a:prstGeom prst="cube">
            <a:avLst>
              <a:gd name="adj" fmla="val 25000"/>
            </a:avLst>
          </a:prstGeom>
          <a:noFill/>
          <a:ln w="9525">
            <a:solidFill>
              <a:schemeClr val="tx1"/>
            </a:solidFill>
            <a:miter lim="800000"/>
            <a:headEnd/>
            <a:tailEnd/>
          </a:ln>
          <a:effectLst/>
          <a:extLst/>
        </p:spPr>
        <p:txBody>
          <a:bodyPr wrap="none" anchor="ctr"/>
          <a:lstStyle/>
          <a:p>
            <a:pPr>
              <a:defRPr/>
            </a:pPr>
            <a:endParaRPr lang="en-US">
              <a:latin typeface="Calibri"/>
              <a:cs typeface="Calibri"/>
            </a:endParaRPr>
          </a:p>
        </p:txBody>
      </p:sp>
      <p:grpSp>
        <p:nvGrpSpPr>
          <p:cNvPr id="26634" name="Group 4"/>
          <p:cNvGrpSpPr>
            <a:grpSpLocks/>
          </p:cNvGrpSpPr>
          <p:nvPr/>
        </p:nvGrpSpPr>
        <p:grpSpPr bwMode="auto">
          <a:xfrm>
            <a:off x="3125787" y="1325020"/>
            <a:ext cx="1087438" cy="260350"/>
            <a:chOff x="2043975" y="2168813"/>
            <a:chExt cx="1087631" cy="260953"/>
          </a:xfrm>
        </p:grpSpPr>
        <p:sp>
          <p:nvSpPr>
            <p:cNvPr id="67" name="Oval 66"/>
            <p:cNvSpPr/>
            <p:nvPr/>
          </p:nvSpPr>
          <p:spPr bwMode="auto">
            <a:xfrm>
              <a:off x="2043975" y="2168813"/>
              <a:ext cx="1087631" cy="260953"/>
            </a:xfrm>
            <a:prstGeom prst="ellipse">
              <a:avLst/>
            </a:prstGeom>
            <a:gradFill flip="none" rotWithShape="1">
              <a:gsLst>
                <a:gs pos="0">
                  <a:schemeClr val="accent1"/>
                </a:gs>
                <a:gs pos="100000">
                  <a:srgbClr val="193057"/>
                </a:gs>
                <a:gs pos="51000">
                  <a:schemeClr val="accent1"/>
                </a:gs>
              </a:gsLst>
              <a:lin ang="3540000" scaled="0"/>
              <a:tileRect/>
            </a:gradFill>
            <a:ln w="9525" cap="flat" cmpd="sng" algn="ctr">
              <a:noFill/>
              <a:prstDash val="solid"/>
              <a:round/>
              <a:headEnd type="none" w="med" len="med"/>
              <a:tailEnd type="none" w="med" len="med"/>
            </a:ln>
            <a:effectLst/>
            <a:extLst/>
          </p:spPr>
          <p:txBody>
            <a:bodyPr/>
            <a:lstStyle/>
            <a:p>
              <a:pPr>
                <a:defRPr/>
              </a:pPr>
              <a:endParaRPr lang="en-US" sz="400">
                <a:solidFill>
                  <a:srgbClr val="000000"/>
                </a:solidFill>
                <a:latin typeface="Calibri"/>
                <a:cs typeface="Calibri"/>
              </a:endParaRPr>
            </a:p>
          </p:txBody>
        </p:sp>
        <p:sp>
          <p:nvSpPr>
            <p:cNvPr id="68" name="Oval 67"/>
            <p:cNvSpPr/>
            <p:nvPr/>
          </p:nvSpPr>
          <p:spPr bwMode="auto">
            <a:xfrm>
              <a:off x="2100854" y="2193266"/>
              <a:ext cx="670446" cy="151160"/>
            </a:xfrm>
            <a:prstGeom prst="ellipse">
              <a:avLst/>
            </a:prstGeom>
            <a:gradFill flip="none" rotWithShape="1">
              <a:gsLst>
                <a:gs pos="0">
                  <a:srgbClr val="D0DEFE"/>
                </a:gs>
                <a:gs pos="100000">
                  <a:srgbClr val="456EC3">
                    <a:alpha val="0"/>
                  </a:srgbClr>
                </a:gs>
                <a:gs pos="68000">
                  <a:srgbClr val="456EC3">
                    <a:alpha val="0"/>
                  </a:srgbClr>
                </a:gs>
              </a:gsLst>
              <a:path path="shape">
                <a:fillToRect l="50000" t="50000" r="50000" b="50000"/>
              </a:path>
              <a:tileRect/>
            </a:gradFill>
            <a:ln w="9525" cap="flat" cmpd="sng" algn="ctr">
              <a:noFill/>
              <a:prstDash val="solid"/>
              <a:round/>
              <a:headEnd type="none" w="med" len="med"/>
              <a:tailEnd type="none" w="med" len="med"/>
            </a:ln>
            <a:effectLst/>
            <a:extLst/>
          </p:spPr>
          <p:txBody>
            <a:bodyPr/>
            <a:lstStyle/>
            <a:p>
              <a:pPr>
                <a:defRPr/>
              </a:pPr>
              <a:endParaRPr lang="en-US" sz="400">
                <a:solidFill>
                  <a:srgbClr val="000000"/>
                </a:solidFill>
                <a:latin typeface="Calibri"/>
                <a:cs typeface="Calibri"/>
              </a:endParaRPr>
            </a:p>
          </p:txBody>
        </p:sp>
      </p:grpSp>
      <p:sp>
        <p:nvSpPr>
          <p:cNvPr id="635906" name="Rectangle 2"/>
          <p:cNvSpPr>
            <a:spLocks noGrp="1" noChangeArrowheads="1"/>
          </p:cNvSpPr>
          <p:nvPr>
            <p:ph type="title"/>
          </p:nvPr>
        </p:nvSpPr>
        <p:spPr>
          <a:xfrm>
            <a:off x="781878" y="43753"/>
            <a:ext cx="10694505" cy="581521"/>
          </a:xfrm>
        </p:spPr>
        <p:txBody>
          <a:bodyPr/>
          <a:lstStyle/>
          <a:p>
            <a:pPr algn="ctr">
              <a:defRPr/>
            </a:pPr>
            <a:r>
              <a:rPr lang="en-US" sz="2800" b="0" dirty="0">
                <a:solidFill>
                  <a:schemeClr val="bg1"/>
                </a:solidFill>
                <a:latin typeface="+mj-lt"/>
                <a:cs typeface="Calibri"/>
              </a:rPr>
              <a:t>Warp: A Particle-In-Cell framework for accelerator modeling</a:t>
            </a:r>
          </a:p>
        </p:txBody>
      </p:sp>
      <p:grpSp>
        <p:nvGrpSpPr>
          <p:cNvPr id="26640" name="Group 14"/>
          <p:cNvGrpSpPr>
            <a:grpSpLocks/>
          </p:cNvGrpSpPr>
          <p:nvPr/>
        </p:nvGrpSpPr>
        <p:grpSpPr bwMode="auto">
          <a:xfrm>
            <a:off x="2082801" y="1144046"/>
            <a:ext cx="511175" cy="544513"/>
            <a:chOff x="83" y="879"/>
            <a:chExt cx="322" cy="343"/>
          </a:xfrm>
        </p:grpSpPr>
        <p:sp>
          <p:nvSpPr>
            <p:cNvPr id="635915" name="Line 11"/>
            <p:cNvSpPr>
              <a:spLocks noChangeShapeType="1"/>
            </p:cNvSpPr>
            <p:nvPr/>
          </p:nvSpPr>
          <p:spPr bwMode="auto">
            <a:xfrm flipV="1">
              <a:off x="191" y="879"/>
              <a:ext cx="0" cy="23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Calibri"/>
                <a:cs typeface="Calibri"/>
              </a:endParaRPr>
            </a:p>
          </p:txBody>
        </p:sp>
        <p:sp>
          <p:nvSpPr>
            <p:cNvPr id="635916" name="Line 12"/>
            <p:cNvSpPr>
              <a:spLocks noChangeShapeType="1"/>
            </p:cNvSpPr>
            <p:nvPr/>
          </p:nvSpPr>
          <p:spPr bwMode="auto">
            <a:xfrm flipH="1">
              <a:off x="83" y="1109"/>
              <a:ext cx="108" cy="1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Calibri"/>
                <a:cs typeface="Calibri"/>
              </a:endParaRPr>
            </a:p>
          </p:txBody>
        </p:sp>
        <p:sp>
          <p:nvSpPr>
            <p:cNvPr id="635917" name="Line 13"/>
            <p:cNvSpPr>
              <a:spLocks noChangeShapeType="1"/>
            </p:cNvSpPr>
            <p:nvPr/>
          </p:nvSpPr>
          <p:spPr bwMode="auto">
            <a:xfrm rot="5400000" flipV="1">
              <a:off x="297" y="999"/>
              <a:ext cx="0" cy="2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Calibri"/>
                <a:cs typeface="Calibri"/>
              </a:endParaRPr>
            </a:p>
          </p:txBody>
        </p:sp>
      </p:grpSp>
      <p:sp>
        <p:nvSpPr>
          <p:cNvPr id="635920" name="Text Box 16"/>
          <p:cNvSpPr txBox="1">
            <a:spLocks noChangeArrowheads="1"/>
          </p:cNvSpPr>
          <p:nvPr/>
        </p:nvSpPr>
        <p:spPr bwMode="auto">
          <a:xfrm>
            <a:off x="1895475" y="1453608"/>
            <a:ext cx="28886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a:defRPr/>
            </a:pPr>
            <a:r>
              <a:rPr lang="en-US">
                <a:latin typeface="Calibri"/>
                <a:cs typeface="Calibri"/>
              </a:rPr>
              <a:t>y</a:t>
            </a:r>
          </a:p>
        </p:txBody>
      </p:sp>
      <p:sp>
        <p:nvSpPr>
          <p:cNvPr id="635921" name="Text Box 17"/>
          <p:cNvSpPr txBox="1">
            <a:spLocks noChangeArrowheads="1"/>
          </p:cNvSpPr>
          <p:nvPr/>
        </p:nvSpPr>
        <p:spPr bwMode="auto">
          <a:xfrm>
            <a:off x="2484437" y="1429795"/>
            <a:ext cx="27603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a:defRPr/>
            </a:pPr>
            <a:r>
              <a:rPr lang="en-US">
                <a:latin typeface="Calibri"/>
                <a:cs typeface="Calibri"/>
              </a:rPr>
              <a:t>z</a:t>
            </a:r>
          </a:p>
        </p:txBody>
      </p:sp>
      <p:sp>
        <p:nvSpPr>
          <p:cNvPr id="635922" name="Text Box 18"/>
          <p:cNvSpPr txBox="1">
            <a:spLocks noChangeArrowheads="1"/>
          </p:cNvSpPr>
          <p:nvPr/>
        </p:nvSpPr>
        <p:spPr bwMode="auto">
          <a:xfrm>
            <a:off x="2024062" y="969420"/>
            <a:ext cx="28405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a:defRPr/>
            </a:pPr>
            <a:r>
              <a:rPr lang="en-US">
                <a:latin typeface="Calibri"/>
                <a:cs typeface="Calibri"/>
              </a:rPr>
              <a:t>x</a:t>
            </a:r>
          </a:p>
        </p:txBody>
      </p:sp>
      <p:sp>
        <p:nvSpPr>
          <p:cNvPr id="635936" name="AutoShape 32"/>
          <p:cNvSpPr>
            <a:spLocks noChangeArrowheads="1"/>
          </p:cNvSpPr>
          <p:nvPr/>
        </p:nvSpPr>
        <p:spPr bwMode="auto">
          <a:xfrm rot="5400000" flipH="1">
            <a:off x="9231313" y="1374233"/>
            <a:ext cx="777875" cy="139700"/>
          </a:xfrm>
          <a:prstGeom prst="parallelogram">
            <a:avLst>
              <a:gd name="adj" fmla="val 131858"/>
            </a:avLst>
          </a:prstGeom>
          <a:solidFill>
            <a:schemeClr val="bg2">
              <a:alpha val="62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Calibri"/>
              <a:cs typeface="Calibri"/>
            </a:endParaRPr>
          </a:p>
        </p:txBody>
      </p:sp>
      <p:sp>
        <p:nvSpPr>
          <p:cNvPr id="635912" name="AutoShape 8"/>
          <p:cNvSpPr>
            <a:spLocks noChangeArrowheads="1"/>
          </p:cNvSpPr>
          <p:nvPr/>
        </p:nvSpPr>
        <p:spPr bwMode="auto">
          <a:xfrm>
            <a:off x="3011487" y="1128171"/>
            <a:ext cx="1339850" cy="631825"/>
          </a:xfrm>
          <a:prstGeom prst="cube">
            <a:avLst>
              <a:gd name="adj" fmla="val 25000"/>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Calibri"/>
              <a:cs typeface="Calibri"/>
            </a:endParaRPr>
          </a:p>
        </p:txBody>
      </p:sp>
      <p:sp>
        <p:nvSpPr>
          <p:cNvPr id="635947" name="Oval 43"/>
          <p:cNvSpPr>
            <a:spLocks noChangeArrowheads="1"/>
          </p:cNvSpPr>
          <p:nvPr/>
        </p:nvSpPr>
        <p:spPr bwMode="auto">
          <a:xfrm>
            <a:off x="4975225" y="1151984"/>
            <a:ext cx="125412" cy="592137"/>
          </a:xfrm>
          <a:prstGeom prst="ellipse">
            <a:avLst/>
          </a:prstGeom>
          <a:noFill/>
          <a:ln w="9525">
            <a:solidFill>
              <a:schemeClr val="tx1"/>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Calibri"/>
              <a:cs typeface="Calibri"/>
            </a:endParaRPr>
          </a:p>
        </p:txBody>
      </p:sp>
      <p:sp>
        <p:nvSpPr>
          <p:cNvPr id="635938" name="Rectangle 34"/>
          <p:cNvSpPr>
            <a:spLocks noChangeArrowheads="1"/>
          </p:cNvSpPr>
          <p:nvPr/>
        </p:nvSpPr>
        <p:spPr bwMode="auto">
          <a:xfrm>
            <a:off x="5038725" y="1142459"/>
            <a:ext cx="1238250" cy="300037"/>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Calibri"/>
              <a:cs typeface="Calibri"/>
            </a:endParaRPr>
          </a:p>
        </p:txBody>
      </p:sp>
      <p:grpSp>
        <p:nvGrpSpPr>
          <p:cNvPr id="26648" name="Group 41"/>
          <p:cNvGrpSpPr>
            <a:grpSpLocks/>
          </p:cNvGrpSpPr>
          <p:nvPr/>
        </p:nvGrpSpPr>
        <p:grpSpPr bwMode="auto">
          <a:xfrm>
            <a:off x="6226176" y="1151984"/>
            <a:ext cx="147637" cy="592137"/>
            <a:chOff x="5497" y="864"/>
            <a:chExt cx="93" cy="373"/>
          </a:xfrm>
        </p:grpSpPr>
        <p:sp>
          <p:nvSpPr>
            <p:cNvPr id="635943" name="Oval 39"/>
            <p:cNvSpPr>
              <a:spLocks noChangeArrowheads="1"/>
            </p:cNvSpPr>
            <p:nvPr/>
          </p:nvSpPr>
          <p:spPr bwMode="auto">
            <a:xfrm>
              <a:off x="5497" y="864"/>
              <a:ext cx="79" cy="373"/>
            </a:xfrm>
            <a:prstGeom prst="ellipse">
              <a:avLst/>
            </a:prstGeom>
            <a:noFill/>
            <a:ln w="9525">
              <a:solidFill>
                <a:schemeClr val="tx1"/>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Calibri"/>
                <a:cs typeface="Calibri"/>
              </a:endParaRPr>
            </a:p>
          </p:txBody>
        </p:sp>
        <p:sp>
          <p:nvSpPr>
            <p:cNvPr id="635944" name="AutoShape 40"/>
            <p:cNvSpPr>
              <a:spLocks noChangeArrowheads="1"/>
            </p:cNvSpPr>
            <p:nvPr/>
          </p:nvSpPr>
          <p:spPr bwMode="auto">
            <a:xfrm flipV="1">
              <a:off x="5551" y="1045"/>
              <a:ext cx="39" cy="88"/>
            </a:xfrm>
            <a:prstGeom prst="triangle">
              <a:avLst>
                <a:gd name="adj" fmla="val 50000"/>
              </a:avLst>
            </a:prstGeom>
            <a:solidFill>
              <a:schemeClr val="tx1"/>
            </a:solidFill>
            <a:ln w="9525">
              <a:solidFill>
                <a:schemeClr val="tx1"/>
              </a:solidFill>
              <a:prstDash val="dash"/>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Calibri"/>
                <a:cs typeface="Calibri"/>
              </a:endParaRPr>
            </a:p>
          </p:txBody>
        </p:sp>
      </p:grpSp>
      <p:sp>
        <p:nvSpPr>
          <p:cNvPr id="635949" name="Line 45"/>
          <p:cNvSpPr>
            <a:spLocks noChangeShapeType="1"/>
          </p:cNvSpPr>
          <p:nvPr/>
        </p:nvSpPr>
        <p:spPr bwMode="auto">
          <a:xfrm>
            <a:off x="5033963" y="1742533"/>
            <a:ext cx="1254125" cy="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Calibri"/>
              <a:cs typeface="Calibri"/>
            </a:endParaRPr>
          </a:p>
        </p:txBody>
      </p:sp>
      <p:sp>
        <p:nvSpPr>
          <p:cNvPr id="64" name="Oval 10"/>
          <p:cNvSpPr>
            <a:spLocks noChangeArrowheads="1"/>
          </p:cNvSpPr>
          <p:nvPr/>
        </p:nvSpPr>
        <p:spPr bwMode="auto">
          <a:xfrm>
            <a:off x="7154862" y="1304384"/>
            <a:ext cx="1104900" cy="2746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no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Calibri"/>
              <a:cs typeface="Calibri"/>
            </a:endParaRPr>
          </a:p>
        </p:txBody>
      </p:sp>
      <p:sp>
        <p:nvSpPr>
          <p:cNvPr id="635942" name="Oval 38"/>
          <p:cNvSpPr>
            <a:spLocks noChangeArrowheads="1"/>
          </p:cNvSpPr>
          <p:nvPr/>
        </p:nvSpPr>
        <p:spPr bwMode="auto">
          <a:xfrm>
            <a:off x="6999287" y="1458371"/>
            <a:ext cx="1104900" cy="274638"/>
          </a:xfrm>
          <a:prstGeom prst="ellipse">
            <a:avLst/>
          </a:prstGeom>
          <a:solidFill>
            <a:schemeClr val="accent1">
              <a:alpha val="0"/>
            </a:schemeClr>
          </a:solidFill>
          <a:ln w="9525">
            <a:round/>
            <a:headEnd/>
            <a:tailEnd/>
          </a:ln>
          <a:effectLst/>
          <a:scene3d>
            <a:camera prst="legacyObliqueTopRight"/>
            <a:lightRig rig="sunset" dir="b"/>
          </a:scene3d>
          <a:sp3d extrusionH="430530" prstMaterial="clear">
            <a:extrusionClr>
              <a:schemeClr val="accent1"/>
            </a:extrusionClr>
          </a:sp3d>
          <a:extLst/>
        </p:spPr>
        <p:txBody>
          <a:bodyPr wrap="none" anchor="ctr">
            <a:flatTx/>
          </a:bodyPr>
          <a:lstStyle/>
          <a:p>
            <a:pPr>
              <a:defRPr/>
            </a:pPr>
            <a:endParaRPr lang="en-US">
              <a:latin typeface="Calibri"/>
              <a:cs typeface="Calibri"/>
            </a:endParaRPr>
          </a:p>
        </p:txBody>
      </p:sp>
      <p:grpSp>
        <p:nvGrpSpPr>
          <p:cNvPr id="26680" name="Group 68"/>
          <p:cNvGrpSpPr>
            <a:grpSpLocks/>
          </p:cNvGrpSpPr>
          <p:nvPr/>
        </p:nvGrpSpPr>
        <p:grpSpPr bwMode="auto">
          <a:xfrm>
            <a:off x="5116512" y="1315495"/>
            <a:ext cx="1087438" cy="260350"/>
            <a:chOff x="2043975" y="2168813"/>
            <a:chExt cx="1087631" cy="260953"/>
          </a:xfrm>
        </p:grpSpPr>
        <p:sp>
          <p:nvSpPr>
            <p:cNvPr id="70" name="Oval 69"/>
            <p:cNvSpPr/>
            <p:nvPr/>
          </p:nvSpPr>
          <p:spPr bwMode="auto">
            <a:xfrm>
              <a:off x="2043975" y="2168813"/>
              <a:ext cx="1087631" cy="260953"/>
            </a:xfrm>
            <a:prstGeom prst="ellipse">
              <a:avLst/>
            </a:prstGeom>
            <a:gradFill flip="none" rotWithShape="1">
              <a:gsLst>
                <a:gs pos="0">
                  <a:schemeClr val="accent1"/>
                </a:gs>
                <a:gs pos="100000">
                  <a:srgbClr val="193057"/>
                </a:gs>
                <a:gs pos="51000">
                  <a:schemeClr val="accent1"/>
                </a:gs>
              </a:gsLst>
              <a:lin ang="3540000" scaled="0"/>
              <a:tileRect/>
            </a:gradFill>
            <a:ln w="9525" cap="flat" cmpd="sng" algn="ctr">
              <a:noFill/>
              <a:prstDash val="solid"/>
              <a:round/>
              <a:headEnd type="none" w="med" len="med"/>
              <a:tailEnd type="none" w="med" len="med"/>
            </a:ln>
            <a:effectLst/>
            <a:extLst/>
          </p:spPr>
          <p:txBody>
            <a:bodyPr/>
            <a:lstStyle/>
            <a:p>
              <a:pPr>
                <a:defRPr/>
              </a:pPr>
              <a:endParaRPr lang="en-US" sz="400">
                <a:solidFill>
                  <a:srgbClr val="000000"/>
                </a:solidFill>
                <a:latin typeface="Calibri"/>
                <a:cs typeface="Calibri"/>
              </a:endParaRPr>
            </a:p>
          </p:txBody>
        </p:sp>
        <p:sp>
          <p:nvSpPr>
            <p:cNvPr id="71" name="Oval 70"/>
            <p:cNvSpPr/>
            <p:nvPr/>
          </p:nvSpPr>
          <p:spPr bwMode="auto">
            <a:xfrm>
              <a:off x="2100854" y="2193266"/>
              <a:ext cx="670446" cy="151160"/>
            </a:xfrm>
            <a:prstGeom prst="ellipse">
              <a:avLst/>
            </a:prstGeom>
            <a:gradFill flip="none" rotWithShape="1">
              <a:gsLst>
                <a:gs pos="0">
                  <a:srgbClr val="D0DEFE"/>
                </a:gs>
                <a:gs pos="100000">
                  <a:srgbClr val="456EC3">
                    <a:alpha val="0"/>
                  </a:srgbClr>
                </a:gs>
                <a:gs pos="68000">
                  <a:srgbClr val="456EC3">
                    <a:alpha val="0"/>
                  </a:srgbClr>
                </a:gs>
              </a:gsLst>
              <a:path path="shape">
                <a:fillToRect l="50000" t="50000" r="50000" b="50000"/>
              </a:path>
              <a:tileRect/>
            </a:gradFill>
            <a:ln w="9525" cap="flat" cmpd="sng" algn="ctr">
              <a:noFill/>
              <a:prstDash val="solid"/>
              <a:round/>
              <a:headEnd type="none" w="med" len="med"/>
              <a:tailEnd type="none" w="med" len="med"/>
            </a:ln>
            <a:effectLst/>
            <a:extLst/>
          </p:spPr>
          <p:txBody>
            <a:bodyPr/>
            <a:lstStyle/>
            <a:p>
              <a:pPr>
                <a:defRPr/>
              </a:pPr>
              <a:endParaRPr lang="en-US" sz="400">
                <a:solidFill>
                  <a:srgbClr val="000000"/>
                </a:solidFill>
                <a:latin typeface="Calibri"/>
                <a:cs typeface="Calibri"/>
              </a:endParaRPr>
            </a:p>
          </p:txBody>
        </p:sp>
      </p:grpSp>
      <p:sp>
        <p:nvSpPr>
          <p:cNvPr id="75" name="Oval 38"/>
          <p:cNvSpPr>
            <a:spLocks noChangeArrowheads="1"/>
          </p:cNvSpPr>
          <p:nvPr/>
        </p:nvSpPr>
        <p:spPr bwMode="auto">
          <a:xfrm>
            <a:off x="9072865" y="1306764"/>
            <a:ext cx="274320" cy="274638"/>
          </a:xfrm>
          <a:prstGeom prst="ellipse">
            <a:avLst/>
          </a:prstGeom>
          <a:solidFill>
            <a:schemeClr val="accent1">
              <a:alpha val="0"/>
            </a:schemeClr>
          </a:solidFill>
          <a:ln w="9525">
            <a:round/>
            <a:headEnd/>
            <a:tailEnd/>
          </a:ln>
          <a:effectLst/>
          <a:scene3d>
            <a:camera prst="orthographicFront">
              <a:rot lat="0" lon="4499962" rev="0"/>
            </a:camera>
            <a:lightRig rig="sunset" dir="b"/>
          </a:scene3d>
          <a:sp3d extrusionH="430530" prstMaterial="clear">
            <a:extrusionClr>
              <a:schemeClr val="accent1"/>
            </a:extrusionClr>
          </a:sp3d>
          <a:extLst/>
        </p:spPr>
        <p:txBody>
          <a:bodyPr wrap="none" anchor="ctr">
            <a:flatTx/>
          </a:bodyPr>
          <a:lstStyle/>
          <a:p>
            <a:pPr>
              <a:defRPr/>
            </a:pPr>
            <a:endParaRPr lang="en-US">
              <a:latin typeface="Calibri"/>
              <a:cs typeface="Calibri"/>
            </a:endParaRPr>
          </a:p>
        </p:txBody>
      </p:sp>
      <p:sp>
        <p:nvSpPr>
          <p:cNvPr id="6" name="Oval 5"/>
          <p:cNvSpPr/>
          <p:nvPr/>
        </p:nvSpPr>
        <p:spPr bwMode="auto">
          <a:xfrm>
            <a:off x="9591675" y="1307558"/>
            <a:ext cx="63500" cy="27305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400">
              <a:solidFill>
                <a:srgbClr val="000000"/>
              </a:solidFill>
              <a:latin typeface="Calibri"/>
              <a:cs typeface="Calibri"/>
            </a:endParaRPr>
          </a:p>
        </p:txBody>
      </p:sp>
      <p:sp>
        <p:nvSpPr>
          <p:cNvPr id="74" name="Oval 38"/>
          <p:cNvSpPr>
            <a:spLocks noChangeArrowheads="1"/>
          </p:cNvSpPr>
          <p:nvPr/>
        </p:nvSpPr>
        <p:spPr bwMode="auto">
          <a:xfrm>
            <a:off x="9488796" y="1306764"/>
            <a:ext cx="274320" cy="274638"/>
          </a:xfrm>
          <a:prstGeom prst="ellipse">
            <a:avLst/>
          </a:prstGeom>
          <a:solidFill>
            <a:schemeClr val="accent1">
              <a:alpha val="0"/>
            </a:schemeClr>
          </a:solidFill>
          <a:ln w="9525">
            <a:round/>
            <a:headEnd/>
            <a:tailEnd/>
          </a:ln>
          <a:effectLst/>
          <a:scene3d>
            <a:camera prst="orthographicFront">
              <a:rot lat="0" lon="4499962" rev="0"/>
            </a:camera>
            <a:lightRig rig="sunset" dir="b"/>
          </a:scene3d>
          <a:sp3d extrusionH="430530" prstMaterial="clear">
            <a:extrusionClr>
              <a:schemeClr val="accent1"/>
            </a:extrusionClr>
          </a:sp3d>
          <a:extLst/>
        </p:spPr>
        <p:txBody>
          <a:bodyPr wrap="none" anchor="ctr">
            <a:flatTx/>
          </a:bodyPr>
          <a:lstStyle/>
          <a:p>
            <a:pPr>
              <a:defRPr/>
            </a:pPr>
            <a:endParaRPr lang="en-US">
              <a:latin typeface="Calibri"/>
              <a:cs typeface="Calibri"/>
            </a:endParaRPr>
          </a:p>
        </p:txBody>
      </p:sp>
      <p:grpSp>
        <p:nvGrpSpPr>
          <p:cNvPr id="73" name="Group 15"/>
          <p:cNvGrpSpPr>
            <a:grpSpLocks/>
          </p:cNvGrpSpPr>
          <p:nvPr/>
        </p:nvGrpSpPr>
        <p:grpSpPr bwMode="auto">
          <a:xfrm>
            <a:off x="9084040" y="2782002"/>
            <a:ext cx="1582372" cy="1239811"/>
            <a:chOff x="3471" y="647"/>
            <a:chExt cx="2288" cy="1851"/>
          </a:xfrm>
        </p:grpSpPr>
        <p:pic>
          <p:nvPicPr>
            <p:cNvPr id="76" name="Picture 8" descr="rho_amr_em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71" y="647"/>
              <a:ext cx="2288" cy="1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7" name="Rectangle 9"/>
            <p:cNvSpPr>
              <a:spLocks noChangeArrowheads="1"/>
            </p:cNvSpPr>
            <p:nvPr/>
          </p:nvSpPr>
          <p:spPr bwMode="auto">
            <a:xfrm>
              <a:off x="3647" y="699"/>
              <a:ext cx="1698" cy="1698"/>
            </a:xfrm>
            <a:prstGeom prst="rect">
              <a:avLst/>
            </a:prstGeom>
            <a:noFill/>
            <a:ln w="190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a:cs typeface="Calibri"/>
              </a:endParaRPr>
            </a:p>
          </p:txBody>
        </p:sp>
      </p:grpSp>
      <p:sp>
        <p:nvSpPr>
          <p:cNvPr id="78" name="Text Box 10"/>
          <p:cNvSpPr txBox="1">
            <a:spLocks noChangeArrowheads="1"/>
          </p:cNvSpPr>
          <p:nvPr/>
        </p:nvSpPr>
        <p:spPr bwMode="auto">
          <a:xfrm>
            <a:off x="9393963" y="4003276"/>
            <a:ext cx="853773"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1400">
                <a:latin typeface="Calibri"/>
                <a:cs typeface="Calibri"/>
              </a:rPr>
              <a:t>Z (m</a:t>
            </a:r>
            <a:r>
              <a:rPr lang="en-US" sz="1400" dirty="0">
                <a:latin typeface="Calibri"/>
                <a:cs typeface="Calibri"/>
              </a:rPr>
              <a:t>)</a:t>
            </a:r>
          </a:p>
        </p:txBody>
      </p:sp>
      <p:sp>
        <p:nvSpPr>
          <p:cNvPr id="79" name="Text Box 11"/>
          <p:cNvSpPr txBox="1">
            <a:spLocks noChangeArrowheads="1"/>
          </p:cNvSpPr>
          <p:nvPr/>
        </p:nvSpPr>
        <p:spPr bwMode="auto">
          <a:xfrm rot="16200000">
            <a:off x="8522358" y="3216177"/>
            <a:ext cx="859977"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1400">
                <a:latin typeface="Calibri"/>
                <a:cs typeface="Calibri"/>
              </a:rPr>
              <a:t>R (m</a:t>
            </a:r>
            <a:r>
              <a:rPr lang="en-US" sz="1400" dirty="0">
                <a:latin typeface="Calibri"/>
                <a:cs typeface="Calibri"/>
              </a:rPr>
              <a:t>)</a:t>
            </a:r>
          </a:p>
        </p:txBody>
      </p:sp>
      <p:sp>
        <p:nvSpPr>
          <p:cNvPr id="80" name="Text Box 17"/>
          <p:cNvSpPr txBox="1">
            <a:spLocks noChangeArrowheads="1"/>
          </p:cNvSpPr>
          <p:nvPr/>
        </p:nvSpPr>
        <p:spPr bwMode="auto">
          <a:xfrm>
            <a:off x="7378202" y="3348001"/>
            <a:ext cx="1539971"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spAutoFit/>
          </a:bodyPr>
          <a:lstStyle/>
          <a:p>
            <a:pPr algn="r">
              <a:defRPr/>
            </a:pPr>
            <a:r>
              <a:rPr lang="en-US" sz="1200" dirty="0">
                <a:latin typeface="Calibri"/>
                <a:cs typeface="Calibri"/>
              </a:rPr>
              <a:t>Automatic meshing around ion beam source emitter</a:t>
            </a:r>
          </a:p>
        </p:txBody>
      </p:sp>
      <p:sp>
        <p:nvSpPr>
          <p:cNvPr id="81" name="Text Box 18"/>
          <p:cNvSpPr txBox="1">
            <a:spLocks noChangeArrowheads="1"/>
          </p:cNvSpPr>
          <p:nvPr/>
        </p:nvSpPr>
        <p:spPr bwMode="auto">
          <a:xfrm>
            <a:off x="2248086" y="3344653"/>
            <a:ext cx="2348575"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spAutoFit/>
          </a:bodyPr>
          <a:lstStyle/>
          <a:p>
            <a:pPr algn="r">
              <a:defRPr/>
            </a:pPr>
            <a:r>
              <a:rPr lang="en-US" sz="1200" dirty="0">
                <a:latin typeface="Calibri"/>
                <a:cs typeface="Calibri"/>
              </a:rPr>
              <a:t>Versatile conductor generator accommodates complicated structures</a:t>
            </a:r>
          </a:p>
        </p:txBody>
      </p:sp>
      <p:pic>
        <p:nvPicPr>
          <p:cNvPr id="82" name="Picture 16" descr="HCX-inj"/>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9647" b="99072" l="445" r="99220">
                        <a14:foregroundMark x1="22606" y1="21892" x2="22606" y2="21892"/>
                        <a14:foregroundMark x1="5122" y1="43970" x2="5122" y2="43970"/>
                        <a14:foregroundMark x1="6236" y1="44156" x2="6236" y2="44156"/>
                        <a14:foregroundMark x1="7572" y1="44898" x2="7572" y2="44898"/>
                        <a14:foregroundMark x1="72494" y1="58256" x2="72494" y2="58256"/>
                        <a14:foregroundMark x1="2561" y1="39703" x2="2561" y2="39703"/>
                        <a14:foregroundMark x1="1448" y1="37477" x2="1448" y2="37477"/>
                        <a14:foregroundMark x1="1448" y1="38776" x2="1448" y2="38776"/>
                        <a14:foregroundMark x1="2450" y1="37477" x2="2450" y2="37477"/>
                        <a14:foregroundMark x1="2784" y1="42301" x2="2784" y2="42301"/>
                        <a14:foregroundMark x1="2004" y1="43043" x2="2004" y2="43043"/>
                        <a14:foregroundMark x1="3341" y1="44156" x2="3341" y2="44156"/>
                        <a14:foregroundMark x1="3007" y1="44156" x2="3007" y2="44156"/>
                        <a14:foregroundMark x1="5457" y1="46011" x2="5457" y2="46011"/>
                        <a14:foregroundMark x1="7127" y1="42857" x2="7127" y2="42857"/>
                        <a14:foregroundMark x1="25056" y1="28757" x2="25056" y2="28757"/>
                        <a14:foregroundMark x1="78508" y1="60482" x2="78508" y2="60482"/>
                        <a14:foregroundMark x1="77617" y1="60668" x2="77617" y2="60668"/>
                        <a14:foregroundMark x1="88976" y1="95362" x2="88976" y2="95362"/>
                        <a14:foregroundMark x1="87862" y1="94620" x2="87862" y2="94620"/>
                        <a14:foregroundMark x1="87862" y1="95918" x2="87862" y2="95918"/>
                        <a14:foregroundMark x1="98441" y1="38033" x2="98441" y2="38033"/>
                        <a14:foregroundMark x1="98775" y1="37477" x2="98775" y2="37477"/>
                        <a14:foregroundMark x1="24722" y1="23191" x2="24722" y2="23191"/>
                        <a14:foregroundMark x1="24833" y1="24490" x2="24833" y2="24490"/>
                        <a14:backgroundMark x1="60245" y1="54731" x2="60245" y2="54731"/>
                        <a14:backgroundMark x1="66147" y1="56401" x2="66147" y2="56401"/>
                        <a14:backgroundMark x1="63474" y1="56401" x2="63474" y2="56401"/>
                        <a14:backgroundMark x1="67706" y1="58071" x2="67706" y2="58071"/>
                        <a14:backgroundMark x1="67038" y1="58071" x2="67038" y2="58071"/>
                        <a14:backgroundMark x1="69710" y1="58813" x2="69710" y2="58813"/>
                        <a14:backgroundMark x1="72049" y1="59740" x2="72049" y2="59740"/>
                        <a14:backgroundMark x1="70601" y1="59555" x2="70601" y2="59555"/>
                        <a14:backgroundMark x1="54900" y1="45640" x2="54900" y2="45640"/>
                        <a14:backgroundMark x1="33853" y1="43785" x2="33853" y2="43785"/>
                        <a14:backgroundMark x1="26503" y1="34508" x2="26503" y2="34508"/>
                        <a14:backgroundMark x1="25278" y1="41744" x2="25278" y2="41744"/>
                        <a14:backgroundMark x1="25724" y1="39889" x2="25724" y2="39889"/>
                        <a14:backgroundMark x1="25612" y1="29128" x2="25612" y2="29128"/>
                        <a14:backgroundMark x1="24722" y1="39332" x2="24722" y2="39332"/>
                        <a14:backgroundMark x1="24499" y1="25046" x2="24499" y2="25046"/>
                        <a14:backgroundMark x1="23385" y1="24119" x2="23385" y2="24119"/>
                        <a14:backgroundMark x1="22160" y1="23191" x2="22160" y2="23191"/>
                        <a14:backgroundMark x1="21715" y1="20037" x2="21715" y2="20037"/>
                        <a14:backgroundMark x1="77728" y1="47495" x2="77728" y2="47495"/>
                        <a14:backgroundMark x1="48552" y1="78664" x2="48552" y2="78664"/>
                        <a14:backgroundMark x1="30958" y1="71243" x2="30958" y2="71243"/>
                        <a14:backgroundMark x1="19265" y1="66048" x2="19265" y2="66048"/>
                        <a14:backgroundMark x1="9131" y1="43228" x2="9131" y2="43228"/>
                        <a14:backgroundMark x1="7906" y1="43228" x2="7906" y2="43228"/>
                        <a14:backgroundMark x1="6793" y1="43414" x2="6793" y2="43414"/>
                        <a14:backgroundMark x1="6682" y1="42301" x2="6682" y2="42301"/>
                        <a14:backgroundMark x1="5679" y1="42301" x2="5679" y2="42301"/>
                        <a14:backgroundMark x1="6236" y1="46011" x2="6236" y2="46011"/>
                        <a14:backgroundMark x1="4343" y1="41187" x2="4343" y2="41187"/>
                        <a14:backgroundMark x1="5122" y1="45455" x2="5122" y2="45455"/>
                        <a14:backgroundMark x1="3563" y1="43228" x2="3563" y2="43228"/>
                        <a14:backgroundMark x1="3229" y1="39518" x2="3229" y2="39518"/>
                        <a14:backgroundMark x1="8797" y1="22078" x2="8797" y2="22078"/>
                        <a14:backgroundMark x1="2227" y1="40445" x2="2227" y2="40445"/>
                        <a14:backgroundMark x1="2004" y1="38961" x2="2004" y2="38961"/>
                        <a14:backgroundMark x1="3007" y1="37477" x2="3007" y2="37477"/>
                        <a14:backgroundMark x1="2227" y1="41744" x2="2227" y2="41744"/>
                        <a14:backgroundMark x1="2561" y1="43043" x2="2561" y2="43043"/>
                        <a14:backgroundMark x1="2673" y1="43970" x2="2673" y2="43970"/>
                        <a14:backgroundMark x1="2895" y1="44712" x2="2895" y2="44712"/>
                        <a14:backgroundMark x1="2895" y1="43785" x2="2895" y2="43785"/>
                        <a14:backgroundMark x1="6347" y1="46568" x2="6347" y2="46568"/>
                        <a14:backgroundMark x1="5234" y1="46382" x2="5234" y2="46382"/>
                        <a14:backgroundMark x1="24610" y1="28757" x2="24610" y2="28757"/>
                        <a14:backgroundMark x1="26281" y1="35993" x2="26281" y2="35993"/>
                        <a14:backgroundMark x1="72940" y1="60297" x2="72940" y2="60297"/>
                        <a14:backgroundMark x1="76949" y1="60111" x2="76949" y2="60111"/>
                        <a14:backgroundMark x1="78174" y1="59926" x2="78174" y2="59926"/>
                        <a14:backgroundMark x1="78842" y1="60297" x2="78842" y2="60297"/>
                        <a14:backgroundMark x1="88641" y1="94434" x2="88641" y2="94434"/>
                        <a14:backgroundMark x1="88419" y1="95733" x2="88419" y2="95733"/>
                        <a14:backgroundMark x1="88753" y1="93692" x2="88753" y2="93692"/>
                        <a14:backgroundMark x1="88530" y1="94805" x2="88530" y2="94805"/>
                        <a14:backgroundMark x1="67706" y1="86642" x2="67706" y2="86642"/>
                        <a14:backgroundMark x1="97996" y1="38404" x2="97996" y2="38404"/>
                        <a14:backgroundMark x1="98330" y1="37291" x2="98330" y2="37291"/>
                        <a14:backgroundMark x1="98218" y1="37662" x2="98218" y2="37662"/>
                        <a14:backgroundMark x1="25501" y1="24304" x2="25501" y2="24304"/>
                        <a14:backgroundMark x1="24053" y1="21336" x2="24053" y2="21336"/>
                      </a14:backgroundRemoval>
                    </a14:imgEffect>
                  </a14:imgLayer>
                </a14:imgProps>
              </a:ext>
              <a:ext uri="{28A0092B-C50C-407E-A947-70E740481C1C}">
                <a14:useLocalDpi xmlns:a14="http://schemas.microsoft.com/office/drawing/2010/main"/>
              </a:ext>
            </a:extLst>
          </a:blip>
          <a:srcRect/>
          <a:stretch/>
        </p:blipFill>
        <p:spPr bwMode="auto">
          <a:xfrm>
            <a:off x="4714017" y="3015441"/>
            <a:ext cx="1942334" cy="1166545"/>
          </a:xfrm>
          <a:prstGeom prst="rect">
            <a:avLst/>
          </a:prstGeom>
          <a:noFill/>
          <a:ln>
            <a:noFill/>
          </a:ln>
          <a:effectLst>
            <a:outerShdw blurRad="63500" dist="76199" dir="2700000" algn="ctr" rotWithShape="0">
              <a:srgbClr val="00000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FF00"/>
                </a:solidFill>
                <a:miter lim="800000"/>
                <a:headEnd/>
                <a:tailEnd/>
              </a14:hiddenLine>
            </a:ext>
          </a:extLst>
        </p:spPr>
      </p:pic>
      <p:sp>
        <p:nvSpPr>
          <p:cNvPr id="47" name="Rectangle 46"/>
          <p:cNvSpPr/>
          <p:nvPr/>
        </p:nvSpPr>
        <p:spPr>
          <a:xfrm>
            <a:off x="6810493" y="6524725"/>
            <a:ext cx="3437242" cy="307777"/>
          </a:xfrm>
          <a:prstGeom prst="rect">
            <a:avLst/>
          </a:prstGeom>
        </p:spPr>
        <p:txBody>
          <a:bodyPr wrap="square">
            <a:spAutoFit/>
          </a:bodyPr>
          <a:lstStyle/>
          <a:p>
            <a:endParaRPr lang="en-US" sz="1400" dirty="0"/>
          </a:p>
        </p:txBody>
      </p:sp>
      <p:sp>
        <p:nvSpPr>
          <p:cNvPr id="50" name="Slide Number Placeholder 17">
            <a:extLst>
              <a:ext uri="{FF2B5EF4-FFF2-40B4-BE49-F238E27FC236}">
                <a16:creationId xmlns:a16="http://schemas.microsoft.com/office/drawing/2014/main" id="{8BE73D7E-5736-A749-ABAC-5D8BA28480A2}"/>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solidFill>
                  <a:schemeClr val="tx1"/>
                </a:solidFill>
              </a:rPr>
              <a:pPr/>
              <a:t>6</a:t>
            </a:fld>
            <a:endParaRPr lang="en-US" altLang="x-none" dirty="0">
              <a:solidFill>
                <a:schemeClr val="tx1"/>
              </a:solidFill>
            </a:endParaRPr>
          </a:p>
        </p:txBody>
      </p:sp>
    </p:spTree>
    <p:extLst>
      <p:ext uri="{BB962C8B-B14F-4D97-AF65-F5344CB8AC3E}">
        <p14:creationId xmlns:p14="http://schemas.microsoft.com/office/powerpoint/2010/main" val="2501540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18">
            <a:extLst>
              <a:ext uri="{FF2B5EF4-FFF2-40B4-BE49-F238E27FC236}">
                <a16:creationId xmlns:a16="http://schemas.microsoft.com/office/drawing/2014/main" id="{2AE0952E-17A6-CC44-A5FC-F155F601999D}"/>
              </a:ext>
            </a:extLst>
          </p:cNvPr>
          <p:cNvSpPr>
            <a:spLocks noChangeArrowheads="1"/>
          </p:cNvSpPr>
          <p:nvPr/>
        </p:nvSpPr>
        <p:spPr bwMode="auto">
          <a:xfrm>
            <a:off x="1663700" y="4561457"/>
            <a:ext cx="9148763" cy="255588"/>
          </a:xfrm>
          <a:prstGeom prst="rect">
            <a:avLst/>
          </a:prstGeom>
          <a:gradFill rotWithShape="1">
            <a:gsLst>
              <a:gs pos="0">
                <a:srgbClr val="A3C0FE"/>
              </a:gs>
              <a:gs pos="100000">
                <a:srgbClr val="B5EBDC"/>
              </a:gs>
            </a:gsLst>
            <a:path path="rect">
              <a:fillToRect t="100000" r="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400">
              <a:solidFill>
                <a:srgbClr val="000000"/>
              </a:solidFill>
              <a:latin typeface="Calibri"/>
              <a:cs typeface="Calibri"/>
            </a:endParaRPr>
          </a:p>
        </p:txBody>
      </p:sp>
      <p:sp>
        <p:nvSpPr>
          <p:cNvPr id="21" name="Rectangle 20">
            <a:extLst>
              <a:ext uri="{FF2B5EF4-FFF2-40B4-BE49-F238E27FC236}">
                <a16:creationId xmlns:a16="http://schemas.microsoft.com/office/drawing/2014/main" id="{E0886A02-7C08-E244-886A-857A69A519DB}"/>
              </a:ext>
            </a:extLst>
          </p:cNvPr>
          <p:cNvSpPr/>
          <p:nvPr/>
        </p:nvSpPr>
        <p:spPr>
          <a:xfrm>
            <a:off x="1" y="6175513"/>
            <a:ext cx="12188824" cy="682487"/>
          </a:xfrm>
          <a:prstGeom prst="rect">
            <a:avLst/>
          </a:prstGeom>
          <a:solidFill>
            <a:schemeClr val="bg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Title 1">
            <a:extLst>
              <a:ext uri="{FF2B5EF4-FFF2-40B4-BE49-F238E27FC236}">
                <a16:creationId xmlns:a16="http://schemas.microsoft.com/office/drawing/2014/main" id="{11F43B8D-A4EC-494F-8222-A121DE5A27EA}"/>
              </a:ext>
            </a:extLst>
          </p:cNvPr>
          <p:cNvSpPr txBox="1">
            <a:spLocks/>
          </p:cNvSpPr>
          <p:nvPr/>
        </p:nvSpPr>
        <p:spPr bwMode="auto">
          <a:xfrm>
            <a:off x="1" y="1224"/>
            <a:ext cx="12188825" cy="618002"/>
          </a:xfrm>
          <a:prstGeom prst="rect">
            <a:avLst/>
          </a:prstGeom>
          <a:solidFill>
            <a:schemeClr val="tx2"/>
          </a:solid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normAutofit fontScale="97500"/>
          </a:bodyPr>
          <a:lstStyle>
            <a:lvl1pPr algn="l" rtl="0" eaLnBrk="1" fontAlgn="base" hangingPunct="1">
              <a:lnSpc>
                <a:spcPct val="85000"/>
              </a:lnSpc>
              <a:spcBef>
                <a:spcPct val="0"/>
              </a:spcBef>
              <a:spcAft>
                <a:spcPct val="0"/>
              </a:spcAft>
              <a:defRPr sz="3200" b="1" kern="1200" baseline="0">
                <a:solidFill>
                  <a:schemeClr val="tx1"/>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ctr">
              <a:lnSpc>
                <a:spcPct val="100000"/>
              </a:lnSpc>
              <a:spcBef>
                <a:spcPts val="600"/>
              </a:spcBef>
            </a:pPr>
            <a:endParaRPr lang="en-US" sz="2700" dirty="0">
              <a:solidFill>
                <a:schemeClr val="bg1"/>
              </a:solidFill>
            </a:endParaRPr>
          </a:p>
        </p:txBody>
      </p:sp>
      <p:sp>
        <p:nvSpPr>
          <p:cNvPr id="28673" name="Rectangle 17"/>
          <p:cNvSpPr>
            <a:spLocks noChangeArrowheads="1"/>
          </p:cNvSpPr>
          <p:nvPr/>
        </p:nvSpPr>
        <p:spPr bwMode="auto">
          <a:xfrm>
            <a:off x="1522413" y="1022350"/>
            <a:ext cx="9148763" cy="255588"/>
          </a:xfrm>
          <a:prstGeom prst="rect">
            <a:avLst/>
          </a:prstGeom>
          <a:gradFill rotWithShape="1">
            <a:gsLst>
              <a:gs pos="0">
                <a:srgbClr val="A3C0FE"/>
              </a:gs>
              <a:gs pos="100000">
                <a:srgbClr val="B5EBDC"/>
              </a:gs>
            </a:gsLst>
            <a:path path="rect">
              <a:fillToRect t="100000" r="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400">
              <a:solidFill>
                <a:srgbClr val="000000"/>
              </a:solidFill>
              <a:latin typeface="Calibri"/>
              <a:cs typeface="Calibri"/>
            </a:endParaRPr>
          </a:p>
        </p:txBody>
      </p:sp>
      <p:sp>
        <p:nvSpPr>
          <p:cNvPr id="28674" name="Rectangle 18"/>
          <p:cNvSpPr>
            <a:spLocks noChangeArrowheads="1"/>
          </p:cNvSpPr>
          <p:nvPr/>
        </p:nvSpPr>
        <p:spPr bwMode="auto">
          <a:xfrm>
            <a:off x="1522413" y="1472131"/>
            <a:ext cx="9148763" cy="255588"/>
          </a:xfrm>
          <a:prstGeom prst="rect">
            <a:avLst/>
          </a:prstGeom>
          <a:gradFill rotWithShape="1">
            <a:gsLst>
              <a:gs pos="0">
                <a:srgbClr val="A3C0FE"/>
              </a:gs>
              <a:gs pos="100000">
                <a:srgbClr val="B5EBDC"/>
              </a:gs>
            </a:gsLst>
            <a:path path="rect">
              <a:fillToRect t="100000" r="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400">
              <a:solidFill>
                <a:srgbClr val="000000"/>
              </a:solidFill>
              <a:latin typeface="Calibri"/>
              <a:cs typeface="Calibri"/>
            </a:endParaRPr>
          </a:p>
        </p:txBody>
      </p:sp>
      <p:sp>
        <p:nvSpPr>
          <p:cNvPr id="669699" name="Text Box 3"/>
          <p:cNvSpPr txBox="1">
            <a:spLocks noChangeArrowheads="1"/>
          </p:cNvSpPr>
          <p:nvPr/>
        </p:nvSpPr>
        <p:spPr bwMode="auto">
          <a:xfrm>
            <a:off x="1663700" y="962026"/>
            <a:ext cx="8851900" cy="64756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76199" dir="2700000" algn="ctr" rotWithShape="0">
                    <a:schemeClr val="bg2">
                      <a:alpha val="75000"/>
                    </a:schemeClr>
                  </a:outerShdw>
                </a:effectLst>
              </a14:hiddenEffects>
            </a:ext>
          </a:extLst>
        </p:spPr>
        <p:txBody>
          <a:bodyPr wrap="square">
            <a:spAutoFit/>
          </a:bodyPr>
          <a:lstStyle>
            <a:lvl1pPr marL="219075" indent="-219075">
              <a:tabLst>
                <a:tab pos="2286000" algn="l"/>
              </a:tabLst>
              <a:defRPr sz="2400">
                <a:solidFill>
                  <a:schemeClr val="tx1"/>
                </a:solidFill>
                <a:latin typeface="Arial" charset="0"/>
                <a:ea typeface="ＭＳ Ｐゴシック" charset="0"/>
                <a:cs typeface="ＭＳ Ｐゴシック" charset="0"/>
              </a:defRPr>
            </a:lvl1pPr>
            <a:lvl2pPr marL="555625" indent="-222250">
              <a:tabLst>
                <a:tab pos="2286000" algn="l"/>
              </a:tabLst>
              <a:defRPr sz="2400">
                <a:solidFill>
                  <a:schemeClr val="tx1"/>
                </a:solidFill>
                <a:latin typeface="Arial" charset="0"/>
                <a:ea typeface="ＭＳ Ｐゴシック" charset="0"/>
              </a:defRPr>
            </a:lvl2pPr>
            <a:lvl3pPr marL="854075">
              <a:tabLst>
                <a:tab pos="2286000" algn="l"/>
              </a:tabLst>
              <a:defRPr sz="2400">
                <a:solidFill>
                  <a:schemeClr val="tx1"/>
                </a:solidFill>
                <a:latin typeface="Arial" charset="0"/>
                <a:ea typeface="ＭＳ Ｐゴシック" charset="0"/>
              </a:defRPr>
            </a:lvl3pPr>
            <a:lvl4pPr marL="968375">
              <a:tabLst>
                <a:tab pos="2286000" algn="l"/>
              </a:tabLst>
              <a:defRPr sz="2400">
                <a:solidFill>
                  <a:schemeClr val="tx1"/>
                </a:solidFill>
                <a:latin typeface="Arial" charset="0"/>
                <a:ea typeface="ＭＳ Ｐゴシック" charset="0"/>
              </a:defRPr>
            </a:lvl4pPr>
            <a:lvl5pPr marL="1204913" indent="173038">
              <a:tabLst>
                <a:tab pos="2286000" algn="l"/>
              </a:tabLst>
              <a:defRPr sz="2400">
                <a:solidFill>
                  <a:schemeClr val="tx1"/>
                </a:solidFill>
                <a:latin typeface="Arial" charset="0"/>
                <a:ea typeface="ＭＳ Ｐゴシック" charset="0"/>
              </a:defRPr>
            </a:lvl5pPr>
            <a:lvl6pPr marL="1662113" indent="173038" eaLnBrk="0" fontAlgn="base" hangingPunct="0">
              <a:spcBef>
                <a:spcPct val="0"/>
              </a:spcBef>
              <a:spcAft>
                <a:spcPct val="0"/>
              </a:spcAft>
              <a:tabLst>
                <a:tab pos="2286000" algn="l"/>
              </a:tabLst>
              <a:defRPr sz="2400">
                <a:solidFill>
                  <a:schemeClr val="tx1"/>
                </a:solidFill>
                <a:latin typeface="Arial" charset="0"/>
                <a:ea typeface="ＭＳ Ｐゴシック" charset="0"/>
              </a:defRPr>
            </a:lvl6pPr>
            <a:lvl7pPr marL="2119313" indent="173038" eaLnBrk="0" fontAlgn="base" hangingPunct="0">
              <a:spcBef>
                <a:spcPct val="0"/>
              </a:spcBef>
              <a:spcAft>
                <a:spcPct val="0"/>
              </a:spcAft>
              <a:tabLst>
                <a:tab pos="2286000" algn="l"/>
              </a:tabLst>
              <a:defRPr sz="2400">
                <a:solidFill>
                  <a:schemeClr val="tx1"/>
                </a:solidFill>
                <a:latin typeface="Arial" charset="0"/>
                <a:ea typeface="ＭＳ Ｐゴシック" charset="0"/>
              </a:defRPr>
            </a:lvl7pPr>
            <a:lvl8pPr marL="2576513" indent="173038" eaLnBrk="0" fontAlgn="base" hangingPunct="0">
              <a:spcBef>
                <a:spcPct val="0"/>
              </a:spcBef>
              <a:spcAft>
                <a:spcPct val="0"/>
              </a:spcAft>
              <a:tabLst>
                <a:tab pos="2286000" algn="l"/>
              </a:tabLst>
              <a:defRPr sz="2400">
                <a:solidFill>
                  <a:schemeClr val="tx1"/>
                </a:solidFill>
                <a:latin typeface="Arial" charset="0"/>
                <a:ea typeface="ＭＳ Ｐゴシック" charset="0"/>
              </a:defRPr>
            </a:lvl8pPr>
            <a:lvl9pPr marL="3033713" indent="173038" eaLnBrk="0" fontAlgn="base" hangingPunct="0">
              <a:spcBef>
                <a:spcPct val="0"/>
              </a:spcBef>
              <a:spcAft>
                <a:spcPct val="0"/>
              </a:spcAft>
              <a:tabLst>
                <a:tab pos="2286000" algn="l"/>
              </a:tabLst>
              <a:defRPr sz="2400">
                <a:solidFill>
                  <a:schemeClr val="tx1"/>
                </a:solidFill>
                <a:latin typeface="Arial" charset="0"/>
                <a:ea typeface="ＭＳ Ｐゴシック" charset="0"/>
              </a:defRPr>
            </a:lvl9pPr>
          </a:lstStyle>
          <a:p>
            <a:pPr>
              <a:spcBef>
                <a:spcPct val="40000"/>
              </a:spcBef>
              <a:buFontTx/>
              <a:buChar char="•"/>
              <a:defRPr/>
            </a:pPr>
            <a:r>
              <a:rPr lang="en-US" sz="1600" b="1" dirty="0">
                <a:solidFill>
                  <a:srgbClr val="00279F"/>
                </a:solidFill>
                <a:latin typeface="Calibri"/>
                <a:cs typeface="Calibri"/>
              </a:rPr>
              <a:t>Parallelization: </a:t>
            </a:r>
            <a:r>
              <a:rPr lang="en-US" sz="1600" dirty="0">
                <a:latin typeface="Calibri"/>
                <a:cs typeface="Calibri"/>
              </a:rPr>
              <a:t>MPI (1, 2 and 3D domain decomposition) </a:t>
            </a:r>
          </a:p>
          <a:p>
            <a:pPr>
              <a:spcBef>
                <a:spcPct val="40000"/>
              </a:spcBef>
              <a:buFontTx/>
              <a:buChar char="•"/>
              <a:defRPr/>
            </a:pPr>
            <a:endParaRPr lang="en-US" sz="600" dirty="0">
              <a:latin typeface="Calibri"/>
              <a:cs typeface="Calibri"/>
            </a:endParaRPr>
          </a:p>
          <a:p>
            <a:pPr>
              <a:spcBef>
                <a:spcPct val="40000"/>
              </a:spcBef>
              <a:buFontTx/>
              <a:buChar char="•"/>
              <a:defRPr/>
            </a:pPr>
            <a:r>
              <a:rPr lang="en-US" sz="1600" b="1" dirty="0">
                <a:solidFill>
                  <a:srgbClr val="00279F"/>
                </a:solidFill>
                <a:latin typeface="Calibri"/>
                <a:cs typeface="Calibri"/>
              </a:rPr>
              <a:t>Python and FORTRAN*: </a:t>
            </a:r>
            <a:r>
              <a:rPr lang="ja-JP" altLang="en-US" sz="1600" dirty="0">
                <a:latin typeface="Calibri"/>
                <a:cs typeface="Calibri"/>
              </a:rPr>
              <a:t>“</a:t>
            </a:r>
            <a:r>
              <a:rPr lang="en-US" sz="1600" dirty="0">
                <a:latin typeface="Calibri"/>
                <a:cs typeface="Calibri"/>
              </a:rPr>
              <a:t>steerable,</a:t>
            </a:r>
            <a:r>
              <a:rPr lang="ja-JP" altLang="en-US" sz="1600" dirty="0">
                <a:latin typeface="Calibri"/>
                <a:cs typeface="Calibri"/>
              </a:rPr>
              <a:t>”</a:t>
            </a:r>
            <a:r>
              <a:rPr lang="en-US" sz="1600" dirty="0">
                <a:latin typeface="Calibri"/>
                <a:cs typeface="Calibri"/>
              </a:rPr>
              <a:t> input decks are programs</a:t>
            </a:r>
          </a:p>
          <a:p>
            <a:pPr>
              <a:spcBef>
                <a:spcPct val="40000"/>
              </a:spcBef>
              <a:buFontTx/>
              <a:buChar char="•"/>
              <a:defRPr/>
            </a:pPr>
            <a:endParaRPr lang="en-US" sz="1600" dirty="0">
              <a:solidFill>
                <a:srgbClr val="00279F"/>
              </a:solidFill>
              <a:latin typeface="Calibri"/>
              <a:cs typeface="Calibri"/>
            </a:endParaRPr>
          </a:p>
          <a:p>
            <a:pPr>
              <a:spcBef>
                <a:spcPct val="40000"/>
              </a:spcBef>
              <a:buFontTx/>
              <a:buChar char="•"/>
              <a:defRPr/>
            </a:pPr>
            <a:endParaRPr lang="en-US" sz="1600" dirty="0">
              <a:solidFill>
                <a:srgbClr val="00279F"/>
              </a:solidFill>
              <a:latin typeface="Calibri"/>
              <a:cs typeface="Calibri"/>
            </a:endParaRPr>
          </a:p>
          <a:p>
            <a:pPr>
              <a:spcBef>
                <a:spcPct val="40000"/>
              </a:spcBef>
              <a:buFontTx/>
              <a:buChar char="•"/>
              <a:defRPr/>
            </a:pPr>
            <a:endParaRPr lang="en-US" sz="1600" dirty="0">
              <a:solidFill>
                <a:srgbClr val="00279F"/>
              </a:solidFill>
              <a:latin typeface="Calibri"/>
              <a:cs typeface="Calibri"/>
            </a:endParaRPr>
          </a:p>
          <a:p>
            <a:pPr>
              <a:spcBef>
                <a:spcPct val="40000"/>
              </a:spcBef>
              <a:buFontTx/>
              <a:buChar char="•"/>
              <a:defRPr/>
            </a:pPr>
            <a:endParaRPr lang="en-US" sz="1600" dirty="0">
              <a:solidFill>
                <a:srgbClr val="00279F"/>
              </a:solidFill>
              <a:latin typeface="Calibri"/>
              <a:cs typeface="Calibri"/>
            </a:endParaRPr>
          </a:p>
          <a:p>
            <a:pPr>
              <a:spcBef>
                <a:spcPct val="40000"/>
              </a:spcBef>
              <a:buFontTx/>
              <a:buChar char="•"/>
              <a:defRPr/>
            </a:pPr>
            <a:endParaRPr lang="en-US" sz="1600" dirty="0">
              <a:solidFill>
                <a:srgbClr val="00279F"/>
              </a:solidFill>
              <a:latin typeface="Calibri"/>
              <a:cs typeface="Calibri"/>
            </a:endParaRPr>
          </a:p>
          <a:p>
            <a:pPr>
              <a:spcBef>
                <a:spcPct val="40000"/>
              </a:spcBef>
              <a:buFontTx/>
              <a:buChar char="•"/>
              <a:defRPr/>
            </a:pPr>
            <a:endParaRPr lang="en-US" sz="1600" dirty="0">
              <a:solidFill>
                <a:srgbClr val="00279F"/>
              </a:solidFill>
              <a:latin typeface="Calibri"/>
              <a:cs typeface="Calibri"/>
            </a:endParaRPr>
          </a:p>
          <a:p>
            <a:pPr>
              <a:spcBef>
                <a:spcPct val="40000"/>
              </a:spcBef>
              <a:buFontTx/>
              <a:buChar char="•"/>
              <a:defRPr/>
            </a:pPr>
            <a:endParaRPr lang="en-US" sz="1600" dirty="0">
              <a:solidFill>
                <a:srgbClr val="00279F"/>
              </a:solidFill>
              <a:latin typeface="Calibri"/>
              <a:cs typeface="Calibri"/>
            </a:endParaRPr>
          </a:p>
          <a:p>
            <a:pPr marL="0" indent="0">
              <a:spcBef>
                <a:spcPct val="40000"/>
              </a:spcBef>
              <a:defRPr/>
            </a:pPr>
            <a:endParaRPr lang="en-US" sz="1600" b="1" dirty="0">
              <a:solidFill>
                <a:srgbClr val="00279F"/>
              </a:solidFill>
              <a:latin typeface="Calibri"/>
              <a:cs typeface="Calibri"/>
            </a:endParaRPr>
          </a:p>
          <a:p>
            <a:pPr>
              <a:spcBef>
                <a:spcPct val="40000"/>
              </a:spcBef>
              <a:buFontTx/>
              <a:buChar char="•"/>
              <a:defRPr/>
            </a:pPr>
            <a:r>
              <a:rPr lang="en-US" sz="1600" b="1" dirty="0">
                <a:solidFill>
                  <a:srgbClr val="00279F"/>
                </a:solidFill>
                <a:latin typeface="Calibri"/>
                <a:cs typeface="Calibri"/>
              </a:rPr>
              <a:t>I/O now based on </a:t>
            </a:r>
            <a:r>
              <a:rPr lang="en-US" sz="1600" b="1" dirty="0" err="1">
                <a:solidFill>
                  <a:srgbClr val="00279F"/>
                </a:solidFill>
                <a:latin typeface="Calibri"/>
                <a:cs typeface="Calibri"/>
              </a:rPr>
              <a:t>openPMD</a:t>
            </a:r>
            <a:r>
              <a:rPr lang="en-US" sz="1600" b="1" dirty="0">
                <a:solidFill>
                  <a:srgbClr val="00279F"/>
                </a:solidFill>
                <a:latin typeface="Calibri"/>
                <a:cs typeface="Calibri"/>
              </a:rPr>
              <a:t> standard*: </a:t>
            </a:r>
            <a:r>
              <a:rPr lang="en-US" sz="1600" dirty="0">
                <a:latin typeface="Calibri"/>
                <a:cs typeface="Calibri"/>
              </a:rPr>
              <a:t>using the common HDF5 data format</a:t>
            </a:r>
          </a:p>
          <a:p>
            <a:pPr marL="619125" lvl="1" indent="-285750">
              <a:spcBef>
                <a:spcPct val="40000"/>
              </a:spcBef>
              <a:buFont typeface="Lucida Grande"/>
              <a:buChar char="-"/>
              <a:defRPr/>
            </a:pPr>
            <a:r>
              <a:rPr lang="en-US" sz="1600" dirty="0" err="1">
                <a:latin typeface="Calibri"/>
                <a:cs typeface="Calibri"/>
              </a:rPr>
              <a:t>OpenPMD</a:t>
            </a:r>
            <a:r>
              <a:rPr lang="en-US" sz="1600" dirty="0">
                <a:latin typeface="Calibri"/>
                <a:cs typeface="Calibri"/>
              </a:rPr>
              <a:t> 1.0 provides standard for particles and fields. </a:t>
            </a:r>
            <a:r>
              <a:rPr lang="en-US" sz="1600" dirty="0" err="1">
                <a:latin typeface="Calibri"/>
                <a:cs typeface="Calibri"/>
              </a:rPr>
              <a:t>OpenPMD</a:t>
            </a:r>
            <a:r>
              <a:rPr lang="en-US" sz="1600" dirty="0">
                <a:latin typeface="Calibri"/>
                <a:cs typeface="Calibri"/>
              </a:rPr>
              <a:t> 2.0 to support accelerators.</a:t>
            </a:r>
          </a:p>
          <a:p>
            <a:pPr marL="619125" lvl="1" indent="-285750">
              <a:spcBef>
                <a:spcPct val="40000"/>
              </a:spcBef>
              <a:buFont typeface="Lucida Grande"/>
              <a:buChar char="-"/>
              <a:defRPr/>
            </a:pPr>
            <a:r>
              <a:rPr lang="en-US" sz="1600" dirty="0">
                <a:latin typeface="Calibri" panose="020F0502020204030204" pitchFamily="34" charset="0"/>
                <a:cs typeface="Calibri" panose="020F0502020204030204" pitchFamily="34" charset="0"/>
              </a:rPr>
              <a:t>adopted/in adoption by several codes: ACE3P, BeamBeam3D, BMAD, FBPIC, Impact, Osiris, </a:t>
            </a:r>
            <a:r>
              <a:rPr lang="en-US" sz="1600" dirty="0" err="1">
                <a:latin typeface="Calibri" panose="020F0502020204030204" pitchFamily="34" charset="0"/>
                <a:cs typeface="Calibri" panose="020F0502020204030204" pitchFamily="34" charset="0"/>
              </a:rPr>
              <a:t>PIConGPU</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QuickPIC</a:t>
            </a:r>
            <a:r>
              <a:rPr lang="en-US" sz="1600" dirty="0">
                <a:latin typeface="Calibri" panose="020F0502020204030204" pitchFamily="34" charset="0"/>
                <a:cs typeface="Calibri" panose="020F0502020204030204" pitchFamily="34" charset="0"/>
              </a:rPr>
              <a:t>, SIMEX, </a:t>
            </a:r>
            <a:r>
              <a:rPr lang="en-US" sz="1600" dirty="0" err="1">
                <a:latin typeface="Calibri" panose="020F0502020204030204" pitchFamily="34" charset="0"/>
                <a:cs typeface="Calibri" panose="020F0502020204030204" pitchFamily="34" charset="0"/>
              </a:rPr>
              <a:t>Smilei</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Synergia</a:t>
            </a:r>
            <a:r>
              <a:rPr lang="en-US" sz="1600" dirty="0">
                <a:latin typeface="Calibri" panose="020F0502020204030204" pitchFamily="34" charset="0"/>
                <a:cs typeface="Calibri" panose="020F0502020204030204" pitchFamily="34" charset="0"/>
              </a:rPr>
              <a:t>, UPIC-EMMA, Warp.</a:t>
            </a:r>
          </a:p>
          <a:p>
            <a:pPr marL="619125" lvl="1" indent="-285750">
              <a:spcBef>
                <a:spcPct val="40000"/>
              </a:spcBef>
              <a:buFont typeface="Lucida Grande"/>
              <a:buChar char="-"/>
              <a:defRPr/>
            </a:pPr>
            <a:r>
              <a:rPr lang="en-US" sz="1600" dirty="0">
                <a:latin typeface="Calibri" panose="020F0502020204030204" pitchFamily="34" charset="0"/>
                <a:cs typeface="Calibri" panose="020F0502020204030204" pitchFamily="34" charset="0"/>
              </a:rPr>
              <a:t>Leverages open-source visualization tools: python/</a:t>
            </a:r>
            <a:r>
              <a:rPr lang="en-US" sz="1600" dirty="0" err="1">
                <a:latin typeface="Calibri" panose="020F0502020204030204" pitchFamily="34" charset="0"/>
                <a:cs typeface="Calibri" panose="020F0502020204030204" pitchFamily="34" charset="0"/>
              </a:rPr>
              <a:t>Jupyter</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openpmd</a:t>
            </a:r>
            <a:r>
              <a:rPr lang="en-US" sz="1600" dirty="0">
                <a:latin typeface="Calibri" panose="020F0502020204030204" pitchFamily="34" charset="0"/>
                <a:cs typeface="Calibri" panose="020F0502020204030204" pitchFamily="34" charset="0"/>
              </a:rPr>
              <a:t>-viewer, </a:t>
            </a:r>
            <a:r>
              <a:rPr lang="en-US" sz="1600" dirty="0" err="1">
                <a:latin typeface="Calibri" panose="020F0502020204030204" pitchFamily="34" charset="0"/>
                <a:cs typeface="Calibri" panose="020F0502020204030204" pitchFamily="34" charset="0"/>
              </a:rPr>
              <a:t>gui</a:t>
            </a:r>
            <a:r>
              <a:rPr lang="en-US" sz="1600" dirty="0">
                <a:latin typeface="Calibri" panose="020F0502020204030204" pitchFamily="34" charset="0"/>
                <a:cs typeface="Calibri" panose="020F0502020204030204" pitchFamily="34" charset="0"/>
              </a:rPr>
              <a:t>-based viewer, plugins for </a:t>
            </a:r>
            <a:r>
              <a:rPr lang="en-US" sz="1600" dirty="0" err="1">
                <a:latin typeface="Calibri" panose="020F0502020204030204" pitchFamily="34" charset="0"/>
                <a:cs typeface="Calibri" panose="020F0502020204030204" pitchFamily="34" charset="0"/>
              </a:rPr>
              <a:t>Paraview</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VisIt</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Yt</a:t>
            </a:r>
            <a:r>
              <a:rPr lang="en-US" sz="1600" dirty="0">
                <a:latin typeface="Calibri" panose="020F0502020204030204" pitchFamily="34" charset="0"/>
                <a:cs typeface="Calibri" panose="020F0502020204030204" pitchFamily="34" charset="0"/>
              </a:rPr>
              <a:t>.</a:t>
            </a:r>
          </a:p>
          <a:p>
            <a:pPr marL="619125" lvl="1" indent="-285750">
              <a:spcBef>
                <a:spcPct val="40000"/>
              </a:spcBef>
              <a:buFont typeface="Lucida Grande"/>
              <a:buChar char="-"/>
              <a:defRPr/>
            </a:pPr>
            <a:endParaRPr lang="en-US" sz="1600" dirty="0">
              <a:latin typeface="Calibri" panose="020F0502020204030204" pitchFamily="34" charset="0"/>
              <a:cs typeface="Calibri" panose="020F0502020204030204" pitchFamily="34" charset="0"/>
            </a:endParaRPr>
          </a:p>
          <a:p>
            <a:pPr>
              <a:spcBef>
                <a:spcPct val="40000"/>
              </a:spcBef>
              <a:buFontTx/>
              <a:buChar char="•"/>
              <a:defRPr/>
            </a:pPr>
            <a:endParaRPr lang="en-US" sz="1600" dirty="0">
              <a:latin typeface="Calibri"/>
              <a:cs typeface="Calibri"/>
            </a:endParaRPr>
          </a:p>
          <a:p>
            <a:pPr>
              <a:spcBef>
                <a:spcPct val="40000"/>
              </a:spcBef>
              <a:buFontTx/>
              <a:buChar char="•"/>
              <a:defRPr/>
            </a:pPr>
            <a:endParaRPr lang="en-US" sz="1600" dirty="0">
              <a:solidFill>
                <a:srgbClr val="00279F"/>
              </a:solidFill>
              <a:latin typeface="Calibri"/>
              <a:cs typeface="Calibri"/>
            </a:endParaRPr>
          </a:p>
        </p:txBody>
      </p:sp>
      <p:sp>
        <p:nvSpPr>
          <p:cNvPr id="2" name="Snip Diagonal Corner Rectangle 1"/>
          <p:cNvSpPr/>
          <p:nvPr/>
        </p:nvSpPr>
        <p:spPr bwMode="auto">
          <a:xfrm>
            <a:off x="1997075" y="1912564"/>
            <a:ext cx="8339138" cy="1901825"/>
          </a:xfrm>
          <a:prstGeom prst="snip2DiagRect">
            <a:avLst/>
          </a:prstGeom>
          <a:gradFill flip="none" rotWithShape="1">
            <a:gsLst>
              <a:gs pos="0">
                <a:srgbClr val="A3C0FE"/>
              </a:gs>
              <a:gs pos="100000">
                <a:srgbClr val="B5EBDC"/>
              </a:gs>
            </a:gsLst>
            <a:lin ang="16620000" scaled="0"/>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extLst/>
        </p:spPr>
        <p:txBody>
          <a:bodyPr/>
          <a:lstStyle/>
          <a:p>
            <a:pPr>
              <a:defRPr/>
            </a:pPr>
            <a:endParaRPr lang="en-US" sz="400">
              <a:solidFill>
                <a:srgbClr val="000000"/>
              </a:solidFill>
              <a:latin typeface="Calibri"/>
              <a:cs typeface="Calibri"/>
            </a:endParaRPr>
          </a:p>
        </p:txBody>
      </p:sp>
      <p:sp>
        <p:nvSpPr>
          <p:cNvPr id="669698" name="Rectangle 2"/>
          <p:cNvSpPr>
            <a:spLocks noGrp="1" noChangeArrowheads="1"/>
          </p:cNvSpPr>
          <p:nvPr>
            <p:ph type="title"/>
          </p:nvPr>
        </p:nvSpPr>
        <p:spPr>
          <a:xfrm>
            <a:off x="291548" y="152569"/>
            <a:ext cx="11724999" cy="349553"/>
          </a:xfrm>
        </p:spPr>
        <p:txBody>
          <a:bodyPr/>
          <a:lstStyle/>
          <a:p>
            <a:pPr algn="ctr">
              <a:defRPr/>
            </a:pPr>
            <a:r>
              <a:rPr lang="en-US" sz="2800" b="0" dirty="0">
                <a:solidFill>
                  <a:schemeClr val="bg1"/>
                </a:solidFill>
                <a:latin typeface="+mj-lt"/>
                <a:cs typeface="Calibri"/>
              </a:rPr>
              <a:t>Warp is parallel, combining modern and efficient programming languages</a:t>
            </a:r>
          </a:p>
        </p:txBody>
      </p:sp>
      <p:sp>
        <p:nvSpPr>
          <p:cNvPr id="28682" name="Text Box 7"/>
          <p:cNvSpPr txBox="1">
            <a:spLocks noChangeArrowheads="1"/>
          </p:cNvSpPr>
          <p:nvPr/>
        </p:nvSpPr>
        <p:spPr bwMode="auto">
          <a:xfrm>
            <a:off x="2282826" y="1955426"/>
            <a:ext cx="1994457" cy="1815882"/>
          </a:xfrm>
          <a:prstGeom prst="rect">
            <a:avLst/>
          </a:prstGeom>
          <a:solidFill>
            <a:schemeClr val="bg1">
              <a:alpha val="4901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1400" dirty="0"/>
              <a:t>From warp import *</a:t>
            </a:r>
          </a:p>
          <a:p>
            <a:r>
              <a:rPr lang="en-US" sz="1400" dirty="0"/>
              <a:t>…</a:t>
            </a:r>
          </a:p>
          <a:p>
            <a:r>
              <a:rPr lang="en-US" sz="1400" dirty="0" err="1"/>
              <a:t>nx</a:t>
            </a:r>
            <a:r>
              <a:rPr lang="en-US" sz="1400" dirty="0"/>
              <a:t> = </a:t>
            </a:r>
            <a:r>
              <a:rPr lang="en-US" sz="1400" dirty="0" err="1"/>
              <a:t>ny</a:t>
            </a:r>
            <a:r>
              <a:rPr lang="en-US" sz="1400" dirty="0"/>
              <a:t> = </a:t>
            </a:r>
            <a:r>
              <a:rPr lang="en-US" sz="1400" dirty="0" err="1"/>
              <a:t>nz</a:t>
            </a:r>
            <a:r>
              <a:rPr lang="en-US" sz="1400" dirty="0"/>
              <a:t> = 32</a:t>
            </a:r>
          </a:p>
          <a:p>
            <a:r>
              <a:rPr lang="en-US" sz="1400" dirty="0" err="1"/>
              <a:t>dt</a:t>
            </a:r>
            <a:r>
              <a:rPr lang="en-US" sz="1400" dirty="0"/>
              <a:t> = 0.5*</a:t>
            </a:r>
            <a:r>
              <a:rPr lang="en-US" sz="1400" dirty="0" err="1"/>
              <a:t>dz</a:t>
            </a:r>
            <a:r>
              <a:rPr lang="en-US" sz="1400" dirty="0"/>
              <a:t>/</a:t>
            </a:r>
            <a:r>
              <a:rPr lang="en-US" sz="1400" dirty="0" err="1"/>
              <a:t>vbeam</a:t>
            </a:r>
            <a:endParaRPr lang="en-US" sz="1400" dirty="0"/>
          </a:p>
          <a:p>
            <a:r>
              <a:rPr lang="en-US" sz="1400" dirty="0"/>
              <a:t>…</a:t>
            </a:r>
          </a:p>
          <a:p>
            <a:r>
              <a:rPr lang="en-US" sz="1400"/>
              <a:t>initialize()</a:t>
            </a:r>
            <a:endParaRPr lang="en-US" sz="1400" dirty="0"/>
          </a:p>
          <a:p>
            <a:r>
              <a:rPr lang="en-US" sz="1400"/>
              <a:t>step(zmax/(dt</a:t>
            </a:r>
            <a:r>
              <a:rPr lang="en-US" sz="1400" dirty="0"/>
              <a:t>*</a:t>
            </a:r>
            <a:r>
              <a:rPr lang="en-US" sz="1400" dirty="0" err="1"/>
              <a:t>vbeam</a:t>
            </a:r>
            <a:r>
              <a:rPr lang="en-US" sz="1400" dirty="0"/>
              <a:t>))</a:t>
            </a:r>
          </a:p>
          <a:p>
            <a:r>
              <a:rPr lang="en-US" sz="1400" dirty="0"/>
              <a:t>…</a:t>
            </a:r>
          </a:p>
        </p:txBody>
      </p:sp>
      <p:sp>
        <p:nvSpPr>
          <p:cNvPr id="669705" name="Text Box 9"/>
          <p:cNvSpPr txBox="1">
            <a:spLocks noChangeArrowheads="1"/>
          </p:cNvSpPr>
          <p:nvPr/>
        </p:nvSpPr>
        <p:spPr bwMode="auto">
          <a:xfrm>
            <a:off x="5767388" y="1955426"/>
            <a:ext cx="4303394" cy="1600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a:defRPr/>
            </a:pPr>
            <a:r>
              <a:rPr lang="en-US" sz="1400" dirty="0">
                <a:latin typeface="Calibri"/>
                <a:cs typeface="Calibri"/>
              </a:rPr>
              <a:t>Imports Warp modules and routines in memory</a:t>
            </a:r>
          </a:p>
          <a:p>
            <a:pPr>
              <a:defRPr/>
            </a:pPr>
            <a:endParaRPr lang="en-US" sz="1400" dirty="0">
              <a:latin typeface="Calibri"/>
              <a:cs typeface="Calibri"/>
            </a:endParaRPr>
          </a:p>
          <a:p>
            <a:pPr>
              <a:defRPr/>
            </a:pPr>
            <a:r>
              <a:rPr lang="en-US" sz="1400" dirty="0">
                <a:latin typeface="Calibri"/>
                <a:cs typeface="Calibri"/>
              </a:rPr>
              <a:t>Sets # of grid cells</a:t>
            </a:r>
          </a:p>
          <a:p>
            <a:pPr>
              <a:defRPr/>
            </a:pPr>
            <a:r>
              <a:rPr lang="en-US" sz="1400" dirty="0">
                <a:latin typeface="Calibri"/>
                <a:cs typeface="Calibri"/>
              </a:rPr>
              <a:t>Sets time step</a:t>
            </a:r>
          </a:p>
          <a:p>
            <a:pPr>
              <a:defRPr/>
            </a:pPr>
            <a:endParaRPr lang="en-US" sz="1400" dirty="0">
              <a:latin typeface="Calibri"/>
              <a:cs typeface="Calibri"/>
            </a:endParaRPr>
          </a:p>
          <a:p>
            <a:pPr>
              <a:defRPr/>
            </a:pPr>
            <a:r>
              <a:rPr lang="en-US" sz="1400" dirty="0">
                <a:latin typeface="Calibri"/>
                <a:cs typeface="Calibri"/>
              </a:rPr>
              <a:t>Initializes internal FORTRAN arrays</a:t>
            </a:r>
          </a:p>
          <a:p>
            <a:pPr>
              <a:defRPr/>
            </a:pPr>
            <a:r>
              <a:rPr lang="en-US" sz="1400" dirty="0">
                <a:latin typeface="Calibri"/>
                <a:cs typeface="Calibri"/>
              </a:rPr>
              <a:t>Pushes particles for N time steps with FORTRAN routines</a:t>
            </a:r>
          </a:p>
        </p:txBody>
      </p:sp>
      <p:grpSp>
        <p:nvGrpSpPr>
          <p:cNvPr id="28684" name="Group 15"/>
          <p:cNvGrpSpPr>
            <a:grpSpLocks/>
          </p:cNvGrpSpPr>
          <p:nvPr/>
        </p:nvGrpSpPr>
        <p:grpSpPr bwMode="auto">
          <a:xfrm>
            <a:off x="4329113" y="2111001"/>
            <a:ext cx="1377950" cy="1270000"/>
            <a:chOff x="1929" y="2645"/>
            <a:chExt cx="704" cy="800"/>
          </a:xfrm>
        </p:grpSpPr>
        <p:sp>
          <p:nvSpPr>
            <p:cNvPr id="669704" name="Line 8"/>
            <p:cNvSpPr>
              <a:spLocks noChangeShapeType="1"/>
            </p:cNvSpPr>
            <p:nvPr/>
          </p:nvSpPr>
          <p:spPr bwMode="auto">
            <a:xfrm>
              <a:off x="1929" y="2645"/>
              <a:ext cx="704"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Calibri"/>
                <a:cs typeface="Calibri"/>
              </a:endParaRPr>
            </a:p>
          </p:txBody>
        </p:sp>
        <p:sp>
          <p:nvSpPr>
            <p:cNvPr id="669706" name="Line 10"/>
            <p:cNvSpPr>
              <a:spLocks noChangeShapeType="1"/>
            </p:cNvSpPr>
            <p:nvPr/>
          </p:nvSpPr>
          <p:spPr bwMode="auto">
            <a:xfrm>
              <a:off x="1929" y="2911"/>
              <a:ext cx="704"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Calibri"/>
                <a:cs typeface="Calibri"/>
              </a:endParaRPr>
            </a:p>
          </p:txBody>
        </p:sp>
        <p:sp>
          <p:nvSpPr>
            <p:cNvPr id="669707" name="Line 11"/>
            <p:cNvSpPr>
              <a:spLocks noChangeShapeType="1"/>
            </p:cNvSpPr>
            <p:nvPr/>
          </p:nvSpPr>
          <p:spPr bwMode="auto">
            <a:xfrm>
              <a:off x="1929" y="3445"/>
              <a:ext cx="704"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Calibri"/>
                <a:cs typeface="Calibri"/>
              </a:endParaRPr>
            </a:p>
          </p:txBody>
        </p:sp>
        <p:sp>
          <p:nvSpPr>
            <p:cNvPr id="669708" name="Line 12"/>
            <p:cNvSpPr>
              <a:spLocks noChangeShapeType="1"/>
            </p:cNvSpPr>
            <p:nvPr/>
          </p:nvSpPr>
          <p:spPr bwMode="auto">
            <a:xfrm>
              <a:off x="1929" y="3047"/>
              <a:ext cx="704"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Calibri"/>
                <a:cs typeface="Calibri"/>
              </a:endParaRPr>
            </a:p>
          </p:txBody>
        </p:sp>
        <p:sp>
          <p:nvSpPr>
            <p:cNvPr id="669709" name="Line 13"/>
            <p:cNvSpPr>
              <a:spLocks noChangeShapeType="1"/>
            </p:cNvSpPr>
            <p:nvPr/>
          </p:nvSpPr>
          <p:spPr bwMode="auto">
            <a:xfrm>
              <a:off x="1929" y="3315"/>
              <a:ext cx="704"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Calibri"/>
                <a:cs typeface="Calibri"/>
              </a:endParaRPr>
            </a:p>
          </p:txBody>
        </p:sp>
      </p:grpSp>
      <p:sp>
        <p:nvSpPr>
          <p:cNvPr id="669710" name="Text Box 14"/>
          <p:cNvSpPr txBox="1">
            <a:spLocks noChangeArrowheads="1"/>
          </p:cNvSpPr>
          <p:nvPr/>
        </p:nvSpPr>
        <p:spPr bwMode="auto">
          <a:xfrm>
            <a:off x="2358216" y="4051319"/>
            <a:ext cx="7225155"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a:defRPr/>
            </a:pPr>
            <a:r>
              <a:rPr lang="en-US" sz="1400" dirty="0">
                <a:latin typeface="Calibri"/>
                <a:cs typeface="Calibri"/>
              </a:rPr>
              <a:t>*http://</a:t>
            </a:r>
            <a:r>
              <a:rPr lang="en-US" sz="1400" dirty="0" err="1">
                <a:latin typeface="Calibri"/>
                <a:cs typeface="Calibri"/>
              </a:rPr>
              <a:t>hifweb.lbl.gov</a:t>
            </a:r>
            <a:r>
              <a:rPr lang="en-US" sz="1400" dirty="0">
                <a:latin typeface="Calibri"/>
                <a:cs typeface="Calibri"/>
              </a:rPr>
              <a:t>/</a:t>
            </a:r>
            <a:r>
              <a:rPr lang="en-US" sz="1400" err="1">
                <a:latin typeface="Calibri"/>
                <a:cs typeface="Calibri"/>
              </a:rPr>
              <a:t>Forthon</a:t>
            </a:r>
            <a:r>
              <a:rPr lang="en-US" sz="1400">
                <a:latin typeface="Calibri"/>
                <a:cs typeface="Calibri"/>
              </a:rPr>
              <a:t> (wrapper </a:t>
            </a:r>
            <a:r>
              <a:rPr lang="en-US" sz="1400" dirty="0">
                <a:latin typeface="Calibri"/>
                <a:cs typeface="Calibri"/>
              </a:rPr>
              <a:t>supports FORTRAN90 derived types) – dpgrote@lbl.gov</a:t>
            </a:r>
          </a:p>
        </p:txBody>
      </p:sp>
      <p:sp>
        <p:nvSpPr>
          <p:cNvPr id="23" name="Slide Number Placeholder 17">
            <a:extLst>
              <a:ext uri="{FF2B5EF4-FFF2-40B4-BE49-F238E27FC236}">
                <a16:creationId xmlns:a16="http://schemas.microsoft.com/office/drawing/2014/main" id="{E87A154A-37FE-0846-970B-E8C5F6B2845B}"/>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solidFill>
                  <a:schemeClr val="tx1"/>
                </a:solidFill>
              </a:rPr>
              <a:pPr/>
              <a:t>7</a:t>
            </a:fld>
            <a:endParaRPr lang="en-US" altLang="x-none" dirty="0">
              <a:solidFill>
                <a:schemeClr val="tx1"/>
              </a:solidFill>
            </a:endParaRPr>
          </a:p>
        </p:txBody>
      </p:sp>
      <p:pic>
        <p:nvPicPr>
          <p:cNvPr id="25" name="13621712.png" descr="13621712.png">
            <a:extLst>
              <a:ext uri="{FF2B5EF4-FFF2-40B4-BE49-F238E27FC236}">
                <a16:creationId xmlns:a16="http://schemas.microsoft.com/office/drawing/2014/main" id="{20690692-E111-3C4E-A66B-EF0B23B184DD}"/>
              </a:ext>
            </a:extLst>
          </p:cNvPr>
          <p:cNvPicPr>
            <a:picLocks noChangeAspect="1"/>
          </p:cNvPicPr>
          <p:nvPr/>
        </p:nvPicPr>
        <p:blipFill>
          <a:blip r:embed="rId3">
            <a:extLst/>
          </a:blip>
          <a:stretch>
            <a:fillRect/>
          </a:stretch>
        </p:blipFill>
        <p:spPr>
          <a:xfrm>
            <a:off x="10641964" y="4893538"/>
            <a:ext cx="1164871" cy="1164871"/>
          </a:xfrm>
          <a:prstGeom prst="rect">
            <a:avLst/>
          </a:prstGeom>
          <a:ln w="12700">
            <a:miter lim="400000"/>
          </a:ln>
        </p:spPr>
      </p:pic>
      <p:sp>
        <p:nvSpPr>
          <p:cNvPr id="26" name="Visit plugin (beta):  github.com/openPMD/openPMD-visit-plugin">
            <a:extLst>
              <a:ext uri="{FF2B5EF4-FFF2-40B4-BE49-F238E27FC236}">
                <a16:creationId xmlns:a16="http://schemas.microsoft.com/office/drawing/2014/main" id="{80560096-C2F8-9541-A480-EBC4FBA8394D}"/>
              </a:ext>
            </a:extLst>
          </p:cNvPr>
          <p:cNvSpPr txBox="1"/>
          <p:nvPr/>
        </p:nvSpPr>
        <p:spPr>
          <a:xfrm>
            <a:off x="10640267" y="5701873"/>
            <a:ext cx="1280800" cy="31835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defRPr sz="3000" i="1">
                <a:solidFill>
                  <a:schemeClr val="accent1"/>
                </a:solidFill>
              </a:defRPr>
            </a:pPr>
            <a:r>
              <a:rPr lang="en-US" sz="1600" u="sng" dirty="0">
                <a:hlinkClick r:id="rId4"/>
              </a:rPr>
              <a:t>o</a:t>
            </a:r>
            <a:r>
              <a:rPr sz="1600" u="sng" dirty="0">
                <a:hlinkClick r:id="rId4"/>
              </a:rPr>
              <a:t>pen</a:t>
            </a:r>
            <a:r>
              <a:rPr lang="en-US" sz="1600" u="sng" dirty="0">
                <a:hlinkClick r:id="rId4"/>
              </a:rPr>
              <a:t>pmd.org</a:t>
            </a:r>
            <a:endParaRPr sz="1600" u="sng" dirty="0">
              <a:hlinkClick r:id="rId4"/>
            </a:endParaRPr>
          </a:p>
        </p:txBody>
      </p:sp>
      <p:sp>
        <p:nvSpPr>
          <p:cNvPr id="28" name="Shape 234">
            <a:extLst>
              <a:ext uri="{FF2B5EF4-FFF2-40B4-BE49-F238E27FC236}">
                <a16:creationId xmlns:a16="http://schemas.microsoft.com/office/drawing/2014/main" id="{D5D953FC-8A2A-9948-BDBC-EE2AF92ED398}"/>
              </a:ext>
            </a:extLst>
          </p:cNvPr>
          <p:cNvSpPr/>
          <p:nvPr/>
        </p:nvSpPr>
        <p:spPr>
          <a:xfrm>
            <a:off x="723899" y="6393363"/>
            <a:ext cx="4505037" cy="307777"/>
          </a:xfrm>
          <a:prstGeom prst="rect">
            <a:avLst/>
          </a:prstGeom>
          <a:ln w="12700">
            <a:miter lim="400000"/>
          </a:ln>
          <a:extLst>
            <a:ext uri="{C572A759-6A51-4108-AA02-DFA0A04FC94B}">
              <ma14:wrappingTextBoxFlag xmlns:ma14="http://schemas.microsoft.com/office/mac/drawingml/2011/main" xmlns="" val="1"/>
            </a:ext>
          </a:extLst>
        </p:spPr>
        <p:txBody>
          <a:bodyPr wrap="square" lIns="45707" rIns="45707">
            <a:spAutoFit/>
          </a:bodyPr>
          <a:lstStyle/>
          <a:p>
            <a:r>
              <a:rPr lang="en-US" sz="1400" dirty="0">
                <a:latin typeface="Calibri" panose="020F0502020204030204" pitchFamily="34" charset="0"/>
                <a:cs typeface="Calibri" panose="020F0502020204030204" pitchFamily="34" charset="0"/>
              </a:rPr>
              <a:t>*Initiated &amp; led by  Axel </a:t>
            </a:r>
            <a:r>
              <a:rPr lang="en-US" sz="1400" dirty="0" err="1">
                <a:latin typeface="Calibri" panose="020F0502020204030204" pitchFamily="34" charset="0"/>
                <a:cs typeface="Calibri" panose="020F0502020204030204" pitchFamily="34" charset="0"/>
              </a:rPr>
              <a:t>Huebl</a:t>
            </a:r>
            <a:r>
              <a:rPr lang="en-US" sz="1400" dirty="0">
                <a:latin typeface="Calibri" panose="020F0502020204030204" pitchFamily="34" charset="0"/>
                <a:cs typeface="Calibri" panose="020F0502020204030204" pitchFamily="34" charset="0"/>
              </a:rPr>
              <a:t> (HZDR, Germany)</a:t>
            </a:r>
            <a:endParaRPr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9710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080" y="208148"/>
            <a:ext cx="11372473" cy="510909"/>
          </a:xfrm>
        </p:spPr>
        <p:txBody>
          <a:bodyPr/>
          <a:lstStyle/>
          <a:p>
            <a:r>
              <a:rPr lang="en-US" dirty="0"/>
              <a:t>Outline</a:t>
            </a:r>
          </a:p>
        </p:txBody>
      </p:sp>
      <p:sp>
        <p:nvSpPr>
          <p:cNvPr id="3" name="Content Placeholder 2"/>
          <p:cNvSpPr>
            <a:spLocks noGrp="1"/>
          </p:cNvSpPr>
          <p:nvPr>
            <p:ph idx="1"/>
          </p:nvPr>
        </p:nvSpPr>
        <p:spPr>
          <a:xfrm>
            <a:off x="1042532" y="967352"/>
            <a:ext cx="10485889" cy="4776872"/>
          </a:xfrm>
        </p:spPr>
        <p:txBody>
          <a:bodyPr/>
          <a:lstStyle/>
          <a:p>
            <a:pPr>
              <a:lnSpc>
                <a:spcPct val="150000"/>
              </a:lnSpc>
            </a:pPr>
            <a:r>
              <a:rPr lang="en-US" sz="2400" dirty="0"/>
              <a:t>Introduction of the BLAST toolkit and Warp code</a:t>
            </a:r>
            <a:endParaRPr lang="en-US" sz="2400" b="1" dirty="0"/>
          </a:p>
          <a:p>
            <a:pPr>
              <a:lnSpc>
                <a:spcPct val="150000"/>
              </a:lnSpc>
            </a:pPr>
            <a:r>
              <a:rPr lang="en-US" sz="2400" b="1" dirty="0">
                <a:solidFill>
                  <a:srgbClr val="C00000"/>
                </a:solidFill>
              </a:rPr>
              <a:t>Examples of application to</a:t>
            </a:r>
          </a:p>
          <a:p>
            <a:pPr lvl="1">
              <a:lnSpc>
                <a:spcPct val="150000"/>
              </a:lnSpc>
            </a:pPr>
            <a:r>
              <a:rPr lang="en-US" sz="2000" b="1" dirty="0">
                <a:solidFill>
                  <a:srgbClr val="C00000"/>
                </a:solidFill>
              </a:rPr>
              <a:t>Full 3-D PIC simulation of low-energy ion beam interaction with e-cloud</a:t>
            </a:r>
          </a:p>
          <a:p>
            <a:pPr lvl="1">
              <a:lnSpc>
                <a:spcPct val="150000"/>
              </a:lnSpc>
            </a:pPr>
            <a:r>
              <a:rPr lang="en-US" sz="2000" dirty="0"/>
              <a:t>Fully self-consistent modeling of e-cloud build and beam dynamics in SPS</a:t>
            </a:r>
          </a:p>
          <a:p>
            <a:pPr>
              <a:lnSpc>
                <a:spcPct val="150000"/>
              </a:lnSpc>
            </a:pPr>
            <a:r>
              <a:rPr lang="en-US" sz="2400" dirty="0"/>
              <a:t>Other developments</a:t>
            </a:r>
          </a:p>
          <a:p>
            <a:pPr lvl="1">
              <a:lnSpc>
                <a:spcPct val="150000"/>
              </a:lnSpc>
            </a:pPr>
            <a:r>
              <a:rPr lang="en-US" sz="2000" dirty="0"/>
              <a:t>Optimal Lorentz boosted frame and application to the modeling of </a:t>
            </a:r>
            <a:r>
              <a:rPr lang="en-US" sz="2000" dirty="0" err="1"/>
              <a:t>wakefields</a:t>
            </a:r>
            <a:endParaRPr lang="en-US" sz="2000" dirty="0"/>
          </a:p>
          <a:p>
            <a:pPr lvl="1">
              <a:lnSpc>
                <a:spcPct val="150000"/>
              </a:lnSpc>
            </a:pPr>
            <a:r>
              <a:rPr lang="en-US" sz="2000" dirty="0"/>
              <a:t>Arbitrary order Maxwell solver</a:t>
            </a:r>
          </a:p>
          <a:p>
            <a:pPr>
              <a:lnSpc>
                <a:spcPct val="150000"/>
              </a:lnSpc>
            </a:pPr>
            <a:r>
              <a:rPr lang="en-US" sz="2400" dirty="0"/>
              <a:t>Summary</a:t>
            </a:r>
          </a:p>
        </p:txBody>
      </p:sp>
      <p:sp>
        <p:nvSpPr>
          <p:cNvPr id="4" name="Slide Number Placeholder 17">
            <a:extLst>
              <a:ext uri="{FF2B5EF4-FFF2-40B4-BE49-F238E27FC236}">
                <a16:creationId xmlns:a16="http://schemas.microsoft.com/office/drawing/2014/main" id="{D947B663-0B96-A947-893C-EE5871B87766}"/>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8</a:t>
            </a:fld>
            <a:endParaRPr lang="en-US" altLang="x-none" dirty="0"/>
          </a:p>
        </p:txBody>
      </p:sp>
    </p:spTree>
    <p:extLst>
      <p:ext uri="{BB962C8B-B14F-4D97-AF65-F5344CB8AC3E}">
        <p14:creationId xmlns:p14="http://schemas.microsoft.com/office/powerpoint/2010/main" val="2108428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a:extLst>
              <a:ext uri="{FF2B5EF4-FFF2-40B4-BE49-F238E27FC236}">
                <a16:creationId xmlns:a16="http://schemas.microsoft.com/office/drawing/2014/main" id="{132A1978-6AFB-9443-AB8A-2D32A1909844}"/>
              </a:ext>
            </a:extLst>
          </p:cNvPr>
          <p:cNvSpPr>
            <a:spLocks noChangeArrowheads="1"/>
          </p:cNvSpPr>
          <p:nvPr/>
        </p:nvSpPr>
        <p:spPr bwMode="auto">
          <a:xfrm>
            <a:off x="1721828" y="964224"/>
            <a:ext cx="8518525" cy="330200"/>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0724" name="Rectangle 7">
            <a:extLst>
              <a:ext uri="{FF2B5EF4-FFF2-40B4-BE49-F238E27FC236}">
                <a16:creationId xmlns:a16="http://schemas.microsoft.com/office/drawing/2014/main" id="{5BB33133-9D79-6245-9C80-A0A6F440860E}"/>
              </a:ext>
            </a:extLst>
          </p:cNvPr>
          <p:cNvSpPr>
            <a:spLocks noGrp="1" noChangeArrowheads="1"/>
          </p:cNvSpPr>
          <p:nvPr>
            <p:ph type="title"/>
          </p:nvPr>
        </p:nvSpPr>
        <p:spPr>
          <a:xfrm>
            <a:off x="114299" y="132028"/>
            <a:ext cx="12074525" cy="644525"/>
          </a:xfrm>
        </p:spPr>
        <p:txBody>
          <a:bodyPr/>
          <a:lstStyle/>
          <a:p>
            <a:r>
              <a:rPr lang="en-US" altLang="en-US" sz="2800" dirty="0"/>
              <a:t>Gas/electron experiment at High-current experiment (HCX)*</a:t>
            </a:r>
          </a:p>
        </p:txBody>
      </p:sp>
      <p:sp>
        <p:nvSpPr>
          <p:cNvPr id="69" name="Rectangle 80">
            <a:extLst>
              <a:ext uri="{FF2B5EF4-FFF2-40B4-BE49-F238E27FC236}">
                <a16:creationId xmlns:a16="http://schemas.microsoft.com/office/drawing/2014/main" id="{A66687CE-37B4-1849-8BD8-0C2868DE6BE4}"/>
              </a:ext>
            </a:extLst>
          </p:cNvPr>
          <p:cNvSpPr>
            <a:spLocks noChangeArrowheads="1"/>
          </p:cNvSpPr>
          <p:nvPr/>
        </p:nvSpPr>
        <p:spPr bwMode="auto">
          <a:xfrm>
            <a:off x="1577212" y="3879418"/>
            <a:ext cx="8977313" cy="2705100"/>
          </a:xfrm>
          <a:prstGeom prst="rect">
            <a:avLst/>
          </a:prstGeom>
          <a:solidFill>
            <a:schemeClr val="bg1"/>
          </a:solidFill>
          <a:ln w="9525">
            <a:solidFill>
              <a:schemeClr val="tx1"/>
            </a:solidFill>
            <a:miter lim="800000"/>
            <a:headEnd/>
            <a:tailEnd/>
          </a:ln>
          <a:effectLst>
            <a:outerShdw dist="35921" dir="2700000" algn="ctr" rotWithShape="0">
              <a:srgbClr val="808080"/>
            </a:outerShdw>
          </a:effectLst>
        </p:spPr>
        <p:txBody>
          <a:bodyPr wrap="none" anchor="ctr"/>
          <a:lstStyle/>
          <a:p>
            <a:endParaRPr lang="en-US"/>
          </a:p>
        </p:txBody>
      </p:sp>
      <p:sp>
        <p:nvSpPr>
          <p:cNvPr id="70" name="Rectangle 75">
            <a:extLst>
              <a:ext uri="{FF2B5EF4-FFF2-40B4-BE49-F238E27FC236}">
                <a16:creationId xmlns:a16="http://schemas.microsoft.com/office/drawing/2014/main" id="{FC8E6146-10CC-FE4B-A986-A76DB78F9147}"/>
              </a:ext>
            </a:extLst>
          </p:cNvPr>
          <p:cNvSpPr>
            <a:spLocks noChangeArrowheads="1"/>
          </p:cNvSpPr>
          <p:nvPr/>
        </p:nvSpPr>
        <p:spPr bwMode="auto">
          <a:xfrm>
            <a:off x="1797875" y="928255"/>
            <a:ext cx="8518525" cy="3302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71" name="Picture 17">
            <a:extLst>
              <a:ext uri="{FF2B5EF4-FFF2-40B4-BE49-F238E27FC236}">
                <a16:creationId xmlns:a16="http://schemas.microsoft.com/office/drawing/2014/main" id="{2F674544-85C5-F444-9AE3-E6AE1D58D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0588"/>
          <a:stretch>
            <a:fillRect/>
          </a:stretch>
        </p:blipFill>
        <p:spPr bwMode="auto">
          <a:xfrm>
            <a:off x="1994724" y="3022169"/>
            <a:ext cx="7023100"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 name="Group 18">
            <a:extLst>
              <a:ext uri="{FF2B5EF4-FFF2-40B4-BE49-F238E27FC236}">
                <a16:creationId xmlns:a16="http://schemas.microsoft.com/office/drawing/2014/main" id="{C5F78A32-A0DC-DC44-9432-A670B3009F31}"/>
              </a:ext>
            </a:extLst>
          </p:cNvPr>
          <p:cNvGrpSpPr>
            <a:grpSpLocks/>
          </p:cNvGrpSpPr>
          <p:nvPr/>
        </p:nvGrpSpPr>
        <p:grpSpPr bwMode="auto">
          <a:xfrm>
            <a:off x="4226749" y="4235019"/>
            <a:ext cx="3148283" cy="464384"/>
            <a:chOff x="3656" y="581"/>
            <a:chExt cx="1251" cy="172"/>
          </a:xfrm>
        </p:grpSpPr>
        <p:sp>
          <p:nvSpPr>
            <p:cNvPr id="73" name="Text Box 19">
              <a:extLst>
                <a:ext uri="{FF2B5EF4-FFF2-40B4-BE49-F238E27FC236}">
                  <a16:creationId xmlns:a16="http://schemas.microsoft.com/office/drawing/2014/main" id="{B717F3A1-A16D-4C41-B08B-0B47FB45EE79}"/>
                </a:ext>
              </a:extLst>
            </p:cNvPr>
            <p:cNvSpPr txBox="1">
              <a:spLocks noChangeArrowheads="1"/>
            </p:cNvSpPr>
            <p:nvPr/>
          </p:nvSpPr>
          <p:spPr bwMode="auto">
            <a:xfrm>
              <a:off x="3656" y="582"/>
              <a:ext cx="293"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DC54AD"/>
                  </a:solidFill>
                  <a:latin typeface="Helvetica" pitchFamily="2" charset="0"/>
                </a:rPr>
                <a:t>(a)</a:t>
              </a:r>
              <a:endParaRPr lang="en-US" altLang="en-US" sz="2400">
                <a:latin typeface="Helvetica" pitchFamily="2" charset="0"/>
              </a:endParaRPr>
            </a:p>
          </p:txBody>
        </p:sp>
        <p:sp>
          <p:nvSpPr>
            <p:cNvPr id="74" name="Text Box 20">
              <a:extLst>
                <a:ext uri="{FF2B5EF4-FFF2-40B4-BE49-F238E27FC236}">
                  <a16:creationId xmlns:a16="http://schemas.microsoft.com/office/drawing/2014/main" id="{3082C65F-708C-5E47-865F-919FA88B8384}"/>
                </a:ext>
              </a:extLst>
            </p:cNvPr>
            <p:cNvSpPr txBox="1">
              <a:spLocks noChangeArrowheads="1"/>
            </p:cNvSpPr>
            <p:nvPr/>
          </p:nvSpPr>
          <p:spPr bwMode="auto">
            <a:xfrm>
              <a:off x="4200" y="581"/>
              <a:ext cx="344"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chemeClr val="accent2"/>
                  </a:solidFill>
                  <a:latin typeface="Helvetica" pitchFamily="2" charset="0"/>
                </a:rPr>
                <a:t>(b)</a:t>
              </a:r>
              <a:endParaRPr lang="en-US" altLang="en-US">
                <a:solidFill>
                  <a:srgbClr val="DC54AD"/>
                </a:solidFill>
                <a:latin typeface="Helvetica" pitchFamily="2" charset="0"/>
              </a:endParaRPr>
            </a:p>
          </p:txBody>
        </p:sp>
        <p:sp>
          <p:nvSpPr>
            <p:cNvPr id="75" name="Text Box 21">
              <a:extLst>
                <a:ext uri="{FF2B5EF4-FFF2-40B4-BE49-F238E27FC236}">
                  <a16:creationId xmlns:a16="http://schemas.microsoft.com/office/drawing/2014/main" id="{8F048417-960E-594E-92C0-1795015726B2}"/>
                </a:ext>
              </a:extLst>
            </p:cNvPr>
            <p:cNvSpPr txBox="1">
              <a:spLocks noChangeArrowheads="1"/>
            </p:cNvSpPr>
            <p:nvPr/>
          </p:nvSpPr>
          <p:spPr bwMode="auto">
            <a:xfrm>
              <a:off x="4671" y="581"/>
              <a:ext cx="236"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FF9300"/>
                  </a:solidFill>
                  <a:latin typeface="Helvetica" pitchFamily="2" charset="0"/>
                </a:rPr>
                <a:t>  (c)</a:t>
              </a:r>
              <a:endParaRPr lang="en-US" altLang="en-US" dirty="0">
                <a:solidFill>
                  <a:srgbClr val="FF9300"/>
                </a:solidFill>
                <a:latin typeface="Helvetica" pitchFamily="2" charset="0"/>
              </a:endParaRPr>
            </a:p>
          </p:txBody>
        </p:sp>
      </p:grpSp>
      <p:grpSp>
        <p:nvGrpSpPr>
          <p:cNvPr id="76" name="Group 22">
            <a:extLst>
              <a:ext uri="{FF2B5EF4-FFF2-40B4-BE49-F238E27FC236}">
                <a16:creationId xmlns:a16="http://schemas.microsoft.com/office/drawing/2014/main" id="{DBD80030-4C28-874C-8092-CBA1B6F64175}"/>
              </a:ext>
            </a:extLst>
          </p:cNvPr>
          <p:cNvGrpSpPr>
            <a:grpSpLocks/>
          </p:cNvGrpSpPr>
          <p:nvPr/>
        </p:nvGrpSpPr>
        <p:grpSpPr bwMode="auto">
          <a:xfrm>
            <a:off x="8670162" y="5077980"/>
            <a:ext cx="233363" cy="292100"/>
            <a:chOff x="5462" y="2000"/>
            <a:chExt cx="197" cy="361"/>
          </a:xfrm>
        </p:grpSpPr>
        <p:sp>
          <p:nvSpPr>
            <p:cNvPr id="77" name="Line 23">
              <a:extLst>
                <a:ext uri="{FF2B5EF4-FFF2-40B4-BE49-F238E27FC236}">
                  <a16:creationId xmlns:a16="http://schemas.microsoft.com/office/drawing/2014/main" id="{803E0C86-93E1-324E-AFA5-BA246722E006}"/>
                </a:ext>
              </a:extLst>
            </p:cNvPr>
            <p:cNvSpPr>
              <a:spLocks noChangeShapeType="1"/>
            </p:cNvSpPr>
            <p:nvPr/>
          </p:nvSpPr>
          <p:spPr bwMode="auto">
            <a:xfrm rot="5400000" flipV="1">
              <a:off x="5556" y="1906"/>
              <a:ext cx="0" cy="187"/>
            </a:xfrm>
            <a:prstGeom prst="line">
              <a:avLst/>
            </a:prstGeom>
            <a:noFill/>
            <a:ln w="762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24">
              <a:extLst>
                <a:ext uri="{FF2B5EF4-FFF2-40B4-BE49-F238E27FC236}">
                  <a16:creationId xmlns:a16="http://schemas.microsoft.com/office/drawing/2014/main" id="{08BE34CD-9968-954C-BF54-A21CCF4119E7}"/>
                </a:ext>
              </a:extLst>
            </p:cNvPr>
            <p:cNvSpPr>
              <a:spLocks noChangeShapeType="1"/>
            </p:cNvSpPr>
            <p:nvPr/>
          </p:nvSpPr>
          <p:spPr bwMode="auto">
            <a:xfrm rot="-5400000">
              <a:off x="5563" y="2265"/>
              <a:ext cx="0" cy="192"/>
            </a:xfrm>
            <a:prstGeom prst="line">
              <a:avLst/>
            </a:prstGeom>
            <a:noFill/>
            <a:ln w="762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9" name="Group 25">
            <a:extLst>
              <a:ext uri="{FF2B5EF4-FFF2-40B4-BE49-F238E27FC236}">
                <a16:creationId xmlns:a16="http://schemas.microsoft.com/office/drawing/2014/main" id="{08C197BF-7F9B-704C-AECC-6F7962E9F5EC}"/>
              </a:ext>
            </a:extLst>
          </p:cNvPr>
          <p:cNvGrpSpPr>
            <a:grpSpLocks/>
          </p:cNvGrpSpPr>
          <p:nvPr/>
        </p:nvGrpSpPr>
        <p:grpSpPr bwMode="auto">
          <a:xfrm>
            <a:off x="4472811" y="4971619"/>
            <a:ext cx="1588" cy="504825"/>
            <a:chOff x="2019" y="1228"/>
            <a:chExt cx="1" cy="318"/>
          </a:xfrm>
        </p:grpSpPr>
        <p:sp>
          <p:nvSpPr>
            <p:cNvPr id="80" name="Line 26">
              <a:extLst>
                <a:ext uri="{FF2B5EF4-FFF2-40B4-BE49-F238E27FC236}">
                  <a16:creationId xmlns:a16="http://schemas.microsoft.com/office/drawing/2014/main" id="{84C83AD9-26BF-2B4E-B5C4-792A2934ACE1}"/>
                </a:ext>
              </a:extLst>
            </p:cNvPr>
            <p:cNvSpPr>
              <a:spLocks noChangeShapeType="1"/>
            </p:cNvSpPr>
            <p:nvPr/>
          </p:nvSpPr>
          <p:spPr bwMode="auto">
            <a:xfrm>
              <a:off x="2020" y="1228"/>
              <a:ext cx="0" cy="98"/>
            </a:xfrm>
            <a:prstGeom prst="line">
              <a:avLst/>
            </a:prstGeom>
            <a:noFill/>
            <a:ln w="76200">
              <a:solidFill>
                <a:srgbClr val="ED181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Line 27">
              <a:extLst>
                <a:ext uri="{FF2B5EF4-FFF2-40B4-BE49-F238E27FC236}">
                  <a16:creationId xmlns:a16="http://schemas.microsoft.com/office/drawing/2014/main" id="{C768FD77-F4FC-B745-B845-524DCE34B67B}"/>
                </a:ext>
              </a:extLst>
            </p:cNvPr>
            <p:cNvSpPr>
              <a:spLocks noChangeShapeType="1"/>
            </p:cNvSpPr>
            <p:nvPr/>
          </p:nvSpPr>
          <p:spPr bwMode="auto">
            <a:xfrm>
              <a:off x="2019" y="1448"/>
              <a:ext cx="0" cy="98"/>
            </a:xfrm>
            <a:prstGeom prst="line">
              <a:avLst/>
            </a:prstGeom>
            <a:noFill/>
            <a:ln w="76200">
              <a:solidFill>
                <a:srgbClr val="ED181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2" name="Group 28">
            <a:extLst>
              <a:ext uri="{FF2B5EF4-FFF2-40B4-BE49-F238E27FC236}">
                <a16:creationId xmlns:a16="http://schemas.microsoft.com/office/drawing/2014/main" id="{80DECD3D-0495-AC4D-9475-BF6748B9F2C5}"/>
              </a:ext>
            </a:extLst>
          </p:cNvPr>
          <p:cNvGrpSpPr>
            <a:grpSpLocks/>
          </p:cNvGrpSpPr>
          <p:nvPr/>
        </p:nvGrpSpPr>
        <p:grpSpPr bwMode="auto">
          <a:xfrm>
            <a:off x="5817424" y="4981143"/>
            <a:ext cx="0" cy="501650"/>
            <a:chOff x="2871" y="1234"/>
            <a:chExt cx="0" cy="316"/>
          </a:xfrm>
        </p:grpSpPr>
        <p:sp>
          <p:nvSpPr>
            <p:cNvPr id="83" name="Line 29">
              <a:extLst>
                <a:ext uri="{FF2B5EF4-FFF2-40B4-BE49-F238E27FC236}">
                  <a16:creationId xmlns:a16="http://schemas.microsoft.com/office/drawing/2014/main" id="{86A4267C-4EAE-714D-A81D-CE05302029B6}"/>
                </a:ext>
              </a:extLst>
            </p:cNvPr>
            <p:cNvSpPr>
              <a:spLocks noChangeShapeType="1"/>
            </p:cNvSpPr>
            <p:nvPr/>
          </p:nvSpPr>
          <p:spPr bwMode="auto">
            <a:xfrm>
              <a:off x="2871" y="1234"/>
              <a:ext cx="0" cy="98"/>
            </a:xfrm>
            <a:prstGeom prst="line">
              <a:avLst/>
            </a:prstGeom>
            <a:noFill/>
            <a:ln w="76200">
              <a:solidFill>
                <a:srgbClr val="ED181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Line 30">
              <a:extLst>
                <a:ext uri="{FF2B5EF4-FFF2-40B4-BE49-F238E27FC236}">
                  <a16:creationId xmlns:a16="http://schemas.microsoft.com/office/drawing/2014/main" id="{2271B5E5-BBF3-104E-AD70-E055D9AEA664}"/>
                </a:ext>
              </a:extLst>
            </p:cNvPr>
            <p:cNvSpPr>
              <a:spLocks noChangeShapeType="1"/>
            </p:cNvSpPr>
            <p:nvPr/>
          </p:nvSpPr>
          <p:spPr bwMode="auto">
            <a:xfrm>
              <a:off x="2871" y="1452"/>
              <a:ext cx="0" cy="98"/>
            </a:xfrm>
            <a:prstGeom prst="line">
              <a:avLst/>
            </a:prstGeom>
            <a:noFill/>
            <a:ln w="76200">
              <a:solidFill>
                <a:srgbClr val="ED181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 name="Group 31">
            <a:extLst>
              <a:ext uri="{FF2B5EF4-FFF2-40B4-BE49-F238E27FC236}">
                <a16:creationId xmlns:a16="http://schemas.microsoft.com/office/drawing/2014/main" id="{D7243EEA-67B6-A941-9F80-6155E0EAF459}"/>
              </a:ext>
            </a:extLst>
          </p:cNvPr>
          <p:cNvGrpSpPr>
            <a:grpSpLocks/>
          </p:cNvGrpSpPr>
          <p:nvPr/>
        </p:nvGrpSpPr>
        <p:grpSpPr bwMode="auto">
          <a:xfrm>
            <a:off x="7176324" y="4982731"/>
            <a:ext cx="0" cy="500063"/>
            <a:chOff x="3717" y="1235"/>
            <a:chExt cx="0" cy="315"/>
          </a:xfrm>
        </p:grpSpPr>
        <p:sp>
          <p:nvSpPr>
            <p:cNvPr id="86" name="Line 32">
              <a:extLst>
                <a:ext uri="{FF2B5EF4-FFF2-40B4-BE49-F238E27FC236}">
                  <a16:creationId xmlns:a16="http://schemas.microsoft.com/office/drawing/2014/main" id="{AAAE285B-BD7A-CC4F-BC0B-76AF1DA8C9C6}"/>
                </a:ext>
              </a:extLst>
            </p:cNvPr>
            <p:cNvSpPr>
              <a:spLocks noChangeShapeType="1"/>
            </p:cNvSpPr>
            <p:nvPr/>
          </p:nvSpPr>
          <p:spPr bwMode="auto">
            <a:xfrm>
              <a:off x="3717" y="1235"/>
              <a:ext cx="0" cy="98"/>
            </a:xfrm>
            <a:prstGeom prst="line">
              <a:avLst/>
            </a:prstGeom>
            <a:noFill/>
            <a:ln w="76200">
              <a:solidFill>
                <a:srgbClr val="ED181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Line 33">
              <a:extLst>
                <a:ext uri="{FF2B5EF4-FFF2-40B4-BE49-F238E27FC236}">
                  <a16:creationId xmlns:a16="http://schemas.microsoft.com/office/drawing/2014/main" id="{5E1D6CB8-0310-2E4E-B6D0-8D8720F1467A}"/>
                </a:ext>
              </a:extLst>
            </p:cNvPr>
            <p:cNvSpPr>
              <a:spLocks noChangeShapeType="1"/>
            </p:cNvSpPr>
            <p:nvPr/>
          </p:nvSpPr>
          <p:spPr bwMode="auto">
            <a:xfrm>
              <a:off x="3717" y="1452"/>
              <a:ext cx="0" cy="98"/>
            </a:xfrm>
            <a:prstGeom prst="line">
              <a:avLst/>
            </a:prstGeom>
            <a:noFill/>
            <a:ln w="76200">
              <a:solidFill>
                <a:srgbClr val="ED181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8" name="Text Box 34">
            <a:extLst>
              <a:ext uri="{FF2B5EF4-FFF2-40B4-BE49-F238E27FC236}">
                <a16:creationId xmlns:a16="http://schemas.microsoft.com/office/drawing/2014/main" id="{5E7D7909-23BE-0E44-9721-EA271796214C}"/>
              </a:ext>
            </a:extLst>
          </p:cNvPr>
          <p:cNvSpPr txBox="1">
            <a:spLocks noChangeArrowheads="1"/>
          </p:cNvSpPr>
          <p:nvPr/>
        </p:nvSpPr>
        <p:spPr bwMode="auto">
          <a:xfrm>
            <a:off x="4255324" y="477794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solidFill>
                <a:srgbClr val="ED181E"/>
              </a:solidFill>
              <a:latin typeface="Times" pitchFamily="2" charset="0"/>
            </a:endParaRPr>
          </a:p>
        </p:txBody>
      </p:sp>
      <p:sp>
        <p:nvSpPr>
          <p:cNvPr id="89" name="Text Box 35">
            <a:extLst>
              <a:ext uri="{FF2B5EF4-FFF2-40B4-BE49-F238E27FC236}">
                <a16:creationId xmlns:a16="http://schemas.microsoft.com/office/drawing/2014/main" id="{5603FDC8-7109-554F-8557-38A42956036D}"/>
              </a:ext>
            </a:extLst>
          </p:cNvPr>
          <p:cNvSpPr txBox="1">
            <a:spLocks noChangeArrowheads="1"/>
          </p:cNvSpPr>
          <p:nvPr/>
        </p:nvSpPr>
        <p:spPr bwMode="auto">
          <a:xfrm>
            <a:off x="5626924" y="478111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latin typeface="Times" pitchFamily="2" charset="0"/>
            </a:endParaRPr>
          </a:p>
        </p:txBody>
      </p:sp>
      <p:sp>
        <p:nvSpPr>
          <p:cNvPr id="90" name="Text Box 36">
            <a:extLst>
              <a:ext uri="{FF2B5EF4-FFF2-40B4-BE49-F238E27FC236}">
                <a16:creationId xmlns:a16="http://schemas.microsoft.com/office/drawing/2014/main" id="{97B208D4-BADF-C648-9D31-853BD48ECBBA}"/>
              </a:ext>
            </a:extLst>
          </p:cNvPr>
          <p:cNvSpPr txBox="1">
            <a:spLocks noChangeArrowheads="1"/>
          </p:cNvSpPr>
          <p:nvPr/>
        </p:nvSpPr>
        <p:spPr bwMode="auto">
          <a:xfrm>
            <a:off x="7036624" y="4728730"/>
            <a:ext cx="360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2400">
              <a:latin typeface="Times" pitchFamily="2" charset="0"/>
            </a:endParaRPr>
          </a:p>
        </p:txBody>
      </p:sp>
      <p:grpSp>
        <p:nvGrpSpPr>
          <p:cNvPr id="91" name="Group 37">
            <a:extLst>
              <a:ext uri="{FF2B5EF4-FFF2-40B4-BE49-F238E27FC236}">
                <a16:creationId xmlns:a16="http://schemas.microsoft.com/office/drawing/2014/main" id="{FD9882B7-CFD8-6C45-91D3-B6EAA9398C7F}"/>
              </a:ext>
            </a:extLst>
          </p:cNvPr>
          <p:cNvGrpSpPr>
            <a:grpSpLocks/>
          </p:cNvGrpSpPr>
          <p:nvPr/>
        </p:nvGrpSpPr>
        <p:grpSpPr bwMode="auto">
          <a:xfrm>
            <a:off x="7624000" y="5151005"/>
            <a:ext cx="465137" cy="166688"/>
            <a:chOff x="5045" y="854"/>
            <a:chExt cx="185" cy="66"/>
          </a:xfrm>
        </p:grpSpPr>
        <p:sp>
          <p:nvSpPr>
            <p:cNvPr id="92" name="Line 38">
              <a:extLst>
                <a:ext uri="{FF2B5EF4-FFF2-40B4-BE49-F238E27FC236}">
                  <a16:creationId xmlns:a16="http://schemas.microsoft.com/office/drawing/2014/main" id="{A44A14D5-FF84-4B49-8014-CCDA6986CCF9}"/>
                </a:ext>
              </a:extLst>
            </p:cNvPr>
            <p:cNvSpPr>
              <a:spLocks noChangeShapeType="1"/>
            </p:cNvSpPr>
            <p:nvPr/>
          </p:nvSpPr>
          <p:spPr bwMode="auto">
            <a:xfrm>
              <a:off x="5045" y="854"/>
              <a:ext cx="185" cy="0"/>
            </a:xfrm>
            <a:prstGeom prst="line">
              <a:avLst/>
            </a:prstGeom>
            <a:noFill/>
            <a:ln w="1905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Line 39">
              <a:extLst>
                <a:ext uri="{FF2B5EF4-FFF2-40B4-BE49-F238E27FC236}">
                  <a16:creationId xmlns:a16="http://schemas.microsoft.com/office/drawing/2014/main" id="{9BDC66A0-F469-FD43-BFA0-1B377761B6C3}"/>
                </a:ext>
              </a:extLst>
            </p:cNvPr>
            <p:cNvSpPr>
              <a:spLocks noChangeShapeType="1"/>
            </p:cNvSpPr>
            <p:nvPr/>
          </p:nvSpPr>
          <p:spPr bwMode="auto">
            <a:xfrm>
              <a:off x="5045" y="920"/>
              <a:ext cx="185" cy="0"/>
            </a:xfrm>
            <a:prstGeom prst="line">
              <a:avLst/>
            </a:prstGeom>
            <a:noFill/>
            <a:ln w="1905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6" name="Line 42">
            <a:extLst>
              <a:ext uri="{FF2B5EF4-FFF2-40B4-BE49-F238E27FC236}">
                <a16:creationId xmlns:a16="http://schemas.microsoft.com/office/drawing/2014/main" id="{7B165D5F-31A4-614B-BA5F-3B5859024FED}"/>
              </a:ext>
            </a:extLst>
          </p:cNvPr>
          <p:cNvSpPr>
            <a:spLocks noChangeShapeType="1"/>
          </p:cNvSpPr>
          <p:nvPr/>
        </p:nvSpPr>
        <p:spPr bwMode="auto">
          <a:xfrm flipH="1">
            <a:off x="8809861" y="4550931"/>
            <a:ext cx="387350" cy="504825"/>
          </a:xfrm>
          <a:prstGeom prst="line">
            <a:avLst/>
          </a:prstGeom>
          <a:noFill/>
          <a:ln w="190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Text Box 43">
            <a:extLst>
              <a:ext uri="{FF2B5EF4-FFF2-40B4-BE49-F238E27FC236}">
                <a16:creationId xmlns:a16="http://schemas.microsoft.com/office/drawing/2014/main" id="{68EF66FB-6B5D-8848-A990-2627896F194D}"/>
              </a:ext>
            </a:extLst>
          </p:cNvPr>
          <p:cNvSpPr txBox="1">
            <a:spLocks noChangeArrowheads="1"/>
          </p:cNvSpPr>
          <p:nvPr/>
        </p:nvSpPr>
        <p:spPr bwMode="auto">
          <a:xfrm>
            <a:off x="4583936" y="3890681"/>
            <a:ext cx="2085975" cy="461665"/>
          </a:xfrm>
          <a:prstGeom prst="rect">
            <a:avLst/>
          </a:prstGeom>
          <a:noFill/>
          <a:ln>
            <a:noFill/>
          </a:ln>
          <a:effectLst/>
          <a:extLst/>
        </p:spPr>
        <p:txBody>
          <a:bodyPr>
            <a:spAutoFit/>
          </a:bodyPr>
          <a:lstStyle/>
          <a:p>
            <a:r>
              <a:rPr lang="en-US" altLang="en-US" b="1">
                <a:solidFill>
                  <a:srgbClr val="FF0000"/>
                </a:solidFill>
                <a:latin typeface="Times" pitchFamily="2" charset="0"/>
              </a:rPr>
              <a:t>Clearing electrodes</a:t>
            </a:r>
            <a:endParaRPr lang="en-US" altLang="en-US" sz="2400">
              <a:latin typeface="Times" pitchFamily="2" charset="0"/>
            </a:endParaRPr>
          </a:p>
        </p:txBody>
      </p:sp>
      <p:sp>
        <p:nvSpPr>
          <p:cNvPr id="98" name="Line 44">
            <a:extLst>
              <a:ext uri="{FF2B5EF4-FFF2-40B4-BE49-F238E27FC236}">
                <a16:creationId xmlns:a16="http://schemas.microsoft.com/office/drawing/2014/main" id="{9AD6E1E6-97F6-AF47-8BAD-8DE3A199E22B}"/>
              </a:ext>
            </a:extLst>
          </p:cNvPr>
          <p:cNvSpPr>
            <a:spLocks noChangeShapeType="1"/>
          </p:cNvSpPr>
          <p:nvPr/>
        </p:nvSpPr>
        <p:spPr bwMode="auto">
          <a:xfrm>
            <a:off x="8978136" y="4725556"/>
            <a:ext cx="0" cy="10826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 name="Text Box 45">
            <a:extLst>
              <a:ext uri="{FF2B5EF4-FFF2-40B4-BE49-F238E27FC236}">
                <a16:creationId xmlns:a16="http://schemas.microsoft.com/office/drawing/2014/main" id="{4038F453-BD74-134B-B454-EC8435274855}"/>
              </a:ext>
            </a:extLst>
          </p:cNvPr>
          <p:cNvSpPr txBox="1">
            <a:spLocks noChangeArrowheads="1"/>
          </p:cNvSpPr>
          <p:nvPr/>
        </p:nvSpPr>
        <p:spPr bwMode="auto">
          <a:xfrm>
            <a:off x="9017825" y="4249305"/>
            <a:ext cx="15749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b="1" dirty="0">
                <a:solidFill>
                  <a:srgbClr val="008B09"/>
                </a:solidFill>
                <a:latin typeface="Times" pitchFamily="2" charset="0"/>
              </a:rPr>
              <a:t>Suppressor</a:t>
            </a:r>
            <a:endParaRPr lang="en-US" altLang="en-US" b="1" dirty="0">
              <a:latin typeface="Times" pitchFamily="2" charset="0"/>
            </a:endParaRPr>
          </a:p>
        </p:txBody>
      </p:sp>
      <p:sp>
        <p:nvSpPr>
          <p:cNvPr id="100" name="Line 46">
            <a:extLst>
              <a:ext uri="{FF2B5EF4-FFF2-40B4-BE49-F238E27FC236}">
                <a16:creationId xmlns:a16="http://schemas.microsoft.com/office/drawing/2014/main" id="{97299E23-20F7-0D44-BD63-20745A9A851D}"/>
              </a:ext>
            </a:extLst>
          </p:cNvPr>
          <p:cNvSpPr>
            <a:spLocks noChangeShapeType="1"/>
          </p:cNvSpPr>
          <p:nvPr/>
        </p:nvSpPr>
        <p:spPr bwMode="auto">
          <a:xfrm flipH="1">
            <a:off x="4533136" y="4295344"/>
            <a:ext cx="361950" cy="720725"/>
          </a:xfrm>
          <a:prstGeom prst="line">
            <a:avLst/>
          </a:prstGeom>
          <a:noFill/>
          <a:ln w="254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Line 47">
            <a:extLst>
              <a:ext uri="{FF2B5EF4-FFF2-40B4-BE49-F238E27FC236}">
                <a16:creationId xmlns:a16="http://schemas.microsoft.com/office/drawing/2014/main" id="{9F75F5C1-12C6-B045-A2E3-61C82BB0E398}"/>
              </a:ext>
            </a:extLst>
          </p:cNvPr>
          <p:cNvSpPr>
            <a:spLocks noChangeShapeType="1"/>
          </p:cNvSpPr>
          <p:nvPr/>
        </p:nvSpPr>
        <p:spPr bwMode="auto">
          <a:xfrm>
            <a:off x="5588825" y="4328680"/>
            <a:ext cx="223837" cy="674688"/>
          </a:xfrm>
          <a:prstGeom prst="line">
            <a:avLst/>
          </a:prstGeom>
          <a:noFill/>
          <a:ln w="254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Line 48">
            <a:extLst>
              <a:ext uri="{FF2B5EF4-FFF2-40B4-BE49-F238E27FC236}">
                <a16:creationId xmlns:a16="http://schemas.microsoft.com/office/drawing/2014/main" id="{EE1536A3-ECBE-D149-8431-BABA3109C2AD}"/>
              </a:ext>
            </a:extLst>
          </p:cNvPr>
          <p:cNvSpPr>
            <a:spLocks noChangeShapeType="1"/>
          </p:cNvSpPr>
          <p:nvPr/>
        </p:nvSpPr>
        <p:spPr bwMode="auto">
          <a:xfrm>
            <a:off x="6325424" y="4338206"/>
            <a:ext cx="831850" cy="633413"/>
          </a:xfrm>
          <a:prstGeom prst="line">
            <a:avLst/>
          </a:prstGeom>
          <a:noFill/>
          <a:ln w="254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 name="Group 49">
            <a:extLst>
              <a:ext uri="{FF2B5EF4-FFF2-40B4-BE49-F238E27FC236}">
                <a16:creationId xmlns:a16="http://schemas.microsoft.com/office/drawing/2014/main" id="{36FE4B13-9652-5449-B7AD-67B6B5F7FF8A}"/>
              </a:ext>
            </a:extLst>
          </p:cNvPr>
          <p:cNvGrpSpPr>
            <a:grpSpLocks/>
          </p:cNvGrpSpPr>
          <p:nvPr/>
        </p:nvGrpSpPr>
        <p:grpSpPr bwMode="auto">
          <a:xfrm>
            <a:off x="3510786" y="5438343"/>
            <a:ext cx="4508500" cy="366712"/>
            <a:chOff x="1392" y="2016"/>
            <a:chExt cx="2840" cy="231"/>
          </a:xfrm>
        </p:grpSpPr>
        <p:sp>
          <p:nvSpPr>
            <p:cNvPr id="104" name="Rectangle 50">
              <a:extLst>
                <a:ext uri="{FF2B5EF4-FFF2-40B4-BE49-F238E27FC236}">
                  <a16:creationId xmlns:a16="http://schemas.microsoft.com/office/drawing/2014/main" id="{656710EA-0D25-0048-96C2-222DEEE84A57}"/>
                </a:ext>
              </a:extLst>
            </p:cNvPr>
            <p:cNvSpPr>
              <a:spLocks noChangeArrowheads="1"/>
            </p:cNvSpPr>
            <p:nvPr/>
          </p:nvSpPr>
          <p:spPr bwMode="auto">
            <a:xfrm>
              <a:off x="1392" y="2016"/>
              <a:ext cx="3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Helvetica" pitchFamily="2" charset="0"/>
                </a:rPr>
                <a:t>Q1</a:t>
              </a:r>
              <a:endParaRPr lang="en-US" altLang="en-US" b="1">
                <a:solidFill>
                  <a:srgbClr val="DC54AD"/>
                </a:solidFill>
                <a:latin typeface="Helvetica" pitchFamily="2" charset="0"/>
              </a:endParaRPr>
            </a:p>
          </p:txBody>
        </p:sp>
        <p:sp>
          <p:nvSpPr>
            <p:cNvPr id="105" name="Rectangle 51">
              <a:extLst>
                <a:ext uri="{FF2B5EF4-FFF2-40B4-BE49-F238E27FC236}">
                  <a16:creationId xmlns:a16="http://schemas.microsoft.com/office/drawing/2014/main" id="{D631EA7B-C70B-7F4C-94AD-BC9B70E29509}"/>
                </a:ext>
              </a:extLst>
            </p:cNvPr>
            <p:cNvSpPr>
              <a:spLocks noChangeArrowheads="1"/>
            </p:cNvSpPr>
            <p:nvPr/>
          </p:nvSpPr>
          <p:spPr bwMode="auto">
            <a:xfrm>
              <a:off x="2236" y="2016"/>
              <a:ext cx="3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Helvetica" pitchFamily="2" charset="0"/>
                </a:rPr>
                <a:t>Q2</a:t>
              </a:r>
              <a:endParaRPr lang="en-US" altLang="en-US" b="1">
                <a:solidFill>
                  <a:srgbClr val="DC54AD"/>
                </a:solidFill>
                <a:latin typeface="Helvetica" pitchFamily="2" charset="0"/>
              </a:endParaRPr>
            </a:p>
          </p:txBody>
        </p:sp>
        <p:sp>
          <p:nvSpPr>
            <p:cNvPr id="106" name="Rectangle 52">
              <a:extLst>
                <a:ext uri="{FF2B5EF4-FFF2-40B4-BE49-F238E27FC236}">
                  <a16:creationId xmlns:a16="http://schemas.microsoft.com/office/drawing/2014/main" id="{4934B5A0-AF70-794E-942E-CF89C847BE2E}"/>
                </a:ext>
              </a:extLst>
            </p:cNvPr>
            <p:cNvSpPr>
              <a:spLocks noChangeArrowheads="1"/>
            </p:cNvSpPr>
            <p:nvPr/>
          </p:nvSpPr>
          <p:spPr bwMode="auto">
            <a:xfrm>
              <a:off x="3080" y="2016"/>
              <a:ext cx="3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Helvetica" pitchFamily="2" charset="0"/>
                </a:rPr>
                <a:t>Q3</a:t>
              </a:r>
              <a:endParaRPr lang="en-US" altLang="en-US" b="1">
                <a:solidFill>
                  <a:srgbClr val="DC54AD"/>
                </a:solidFill>
                <a:latin typeface="Helvetica" pitchFamily="2" charset="0"/>
              </a:endParaRPr>
            </a:p>
          </p:txBody>
        </p:sp>
        <p:sp>
          <p:nvSpPr>
            <p:cNvPr id="107" name="Rectangle 53">
              <a:extLst>
                <a:ext uri="{FF2B5EF4-FFF2-40B4-BE49-F238E27FC236}">
                  <a16:creationId xmlns:a16="http://schemas.microsoft.com/office/drawing/2014/main" id="{89A0ADA1-C14E-7D4E-9D84-5AE36280E9EC}"/>
                </a:ext>
              </a:extLst>
            </p:cNvPr>
            <p:cNvSpPr>
              <a:spLocks noChangeArrowheads="1"/>
            </p:cNvSpPr>
            <p:nvPr/>
          </p:nvSpPr>
          <p:spPr bwMode="auto">
            <a:xfrm>
              <a:off x="3924" y="2016"/>
              <a:ext cx="3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Helvetica" pitchFamily="2" charset="0"/>
                </a:rPr>
                <a:t>Q4</a:t>
              </a:r>
              <a:endParaRPr lang="en-US" altLang="en-US" b="1">
                <a:solidFill>
                  <a:srgbClr val="DC54AD"/>
                </a:solidFill>
                <a:latin typeface="Helvetica" pitchFamily="2" charset="0"/>
              </a:endParaRPr>
            </a:p>
          </p:txBody>
        </p:sp>
      </p:grpSp>
      <p:sp>
        <p:nvSpPr>
          <p:cNvPr id="108" name="Line 54">
            <a:extLst>
              <a:ext uri="{FF2B5EF4-FFF2-40B4-BE49-F238E27FC236}">
                <a16:creationId xmlns:a16="http://schemas.microsoft.com/office/drawing/2014/main" id="{F759E5B5-7926-4144-8185-88F67B2872C1}"/>
              </a:ext>
            </a:extLst>
          </p:cNvPr>
          <p:cNvSpPr>
            <a:spLocks noChangeShapeType="1"/>
          </p:cNvSpPr>
          <p:nvPr/>
        </p:nvSpPr>
        <p:spPr bwMode="auto">
          <a:xfrm>
            <a:off x="3140899" y="5230380"/>
            <a:ext cx="5846762" cy="0"/>
          </a:xfrm>
          <a:prstGeom prst="line">
            <a:avLst/>
          </a:prstGeom>
          <a:noFill/>
          <a:ln w="101600">
            <a:solidFill>
              <a:srgbClr val="0000CC"/>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Text Box 55">
            <a:extLst>
              <a:ext uri="{FF2B5EF4-FFF2-40B4-BE49-F238E27FC236}">
                <a16:creationId xmlns:a16="http://schemas.microsoft.com/office/drawing/2014/main" id="{B827A5CA-FFF0-AC46-992C-32DF1C63ECA7}"/>
              </a:ext>
            </a:extLst>
          </p:cNvPr>
          <p:cNvSpPr txBox="1">
            <a:spLocks noChangeArrowheads="1"/>
          </p:cNvSpPr>
          <p:nvPr/>
        </p:nvSpPr>
        <p:spPr bwMode="auto">
          <a:xfrm>
            <a:off x="2691636" y="5049406"/>
            <a:ext cx="490538" cy="396875"/>
          </a:xfrm>
          <a:prstGeom prst="rect">
            <a:avLst/>
          </a:prstGeom>
          <a:solidFill>
            <a:schemeClr val="bg1"/>
          </a:solidFill>
          <a:ln>
            <a:noFill/>
          </a:ln>
          <a:effectLst/>
          <a:extLs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000" b="1" i="1">
                <a:solidFill>
                  <a:srgbClr val="0000CC"/>
                </a:solidFill>
                <a:latin typeface="Times" pitchFamily="2" charset="0"/>
              </a:rPr>
              <a:t>K</a:t>
            </a:r>
            <a:r>
              <a:rPr lang="en-US" altLang="en-US" sz="2000" b="1" i="1" baseline="30000">
                <a:solidFill>
                  <a:srgbClr val="0000CC"/>
                </a:solidFill>
                <a:latin typeface="Times" pitchFamily="2" charset="0"/>
              </a:rPr>
              <a:t>+</a:t>
            </a:r>
            <a:endParaRPr lang="en-US" altLang="en-US" sz="2000">
              <a:solidFill>
                <a:srgbClr val="0000CC"/>
              </a:solidFill>
              <a:latin typeface="Times" pitchFamily="2" charset="0"/>
            </a:endParaRPr>
          </a:p>
        </p:txBody>
      </p:sp>
      <p:sp>
        <p:nvSpPr>
          <p:cNvPr id="110" name="Text Box 56">
            <a:extLst>
              <a:ext uri="{FF2B5EF4-FFF2-40B4-BE49-F238E27FC236}">
                <a16:creationId xmlns:a16="http://schemas.microsoft.com/office/drawing/2014/main" id="{F142BB73-F75A-2047-930D-B24CF0C5E768}"/>
              </a:ext>
            </a:extLst>
          </p:cNvPr>
          <p:cNvSpPr txBox="1">
            <a:spLocks noChangeArrowheads="1"/>
          </p:cNvSpPr>
          <p:nvPr/>
        </p:nvSpPr>
        <p:spPr bwMode="auto">
          <a:xfrm>
            <a:off x="9028936" y="5047818"/>
            <a:ext cx="361950" cy="366712"/>
          </a:xfrm>
          <a:prstGeom prst="rect">
            <a:avLst/>
          </a:prstGeom>
          <a:solidFill>
            <a:schemeClr val="bg1">
              <a:lumMod val="85000"/>
            </a:schemeClr>
          </a:solidFill>
          <a:ln>
            <a:noFill/>
          </a:ln>
          <a:effectLst/>
        </p:spPr>
        <p:txBody>
          <a:bodyPr wrap="none">
            <a:spAutoFit/>
          </a:bodyPr>
          <a:lstStyle/>
          <a:p>
            <a:r>
              <a:rPr lang="en-US" altLang="en-US" b="1" dirty="0">
                <a:solidFill>
                  <a:srgbClr val="FFFF00"/>
                </a:solidFill>
                <a:latin typeface="Helvetica" pitchFamily="2" charset="0"/>
              </a:rPr>
              <a:t>e</a:t>
            </a:r>
            <a:r>
              <a:rPr lang="en-US" altLang="en-US" b="1" baseline="30000" dirty="0">
                <a:solidFill>
                  <a:srgbClr val="FFFF00"/>
                </a:solidFill>
                <a:latin typeface="Helvetica" pitchFamily="2" charset="0"/>
              </a:rPr>
              <a:t>-</a:t>
            </a:r>
            <a:endParaRPr lang="en-US" altLang="en-US" b="1" dirty="0">
              <a:solidFill>
                <a:srgbClr val="FFFF00"/>
              </a:solidFill>
              <a:latin typeface="Helvetica" pitchFamily="2" charset="0"/>
            </a:endParaRPr>
          </a:p>
        </p:txBody>
      </p:sp>
      <p:sp>
        <p:nvSpPr>
          <p:cNvPr id="111" name="Line 57">
            <a:extLst>
              <a:ext uri="{FF2B5EF4-FFF2-40B4-BE49-F238E27FC236}">
                <a16:creationId xmlns:a16="http://schemas.microsoft.com/office/drawing/2014/main" id="{D7BD8BED-EAEA-3D46-BB90-8CAFF8DE70F9}"/>
              </a:ext>
            </a:extLst>
          </p:cNvPr>
          <p:cNvSpPr>
            <a:spLocks noChangeShapeType="1"/>
          </p:cNvSpPr>
          <p:nvPr/>
        </p:nvSpPr>
        <p:spPr bwMode="auto">
          <a:xfrm flipH="1" flipV="1">
            <a:off x="7187437" y="5219268"/>
            <a:ext cx="1776413" cy="0"/>
          </a:xfrm>
          <a:prstGeom prst="line">
            <a:avLst/>
          </a:prstGeom>
          <a:noFill/>
          <a:ln w="28575">
            <a:solidFill>
              <a:srgbClr val="FFFF00"/>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 name="Rectangle 58">
            <a:extLst>
              <a:ext uri="{FF2B5EF4-FFF2-40B4-BE49-F238E27FC236}">
                <a16:creationId xmlns:a16="http://schemas.microsoft.com/office/drawing/2014/main" id="{6783C816-79B2-2042-AE71-DD4E91EB8CE7}"/>
              </a:ext>
            </a:extLst>
          </p:cNvPr>
          <p:cNvSpPr>
            <a:spLocks noChangeArrowheads="1"/>
          </p:cNvSpPr>
          <p:nvPr/>
        </p:nvSpPr>
        <p:spPr bwMode="auto">
          <a:xfrm>
            <a:off x="1628011" y="5968569"/>
            <a:ext cx="8897938" cy="5810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ctr"/>
          <a:lstStyle>
            <a:lvl1pPr>
              <a:lnSpc>
                <a:spcPct val="85000"/>
              </a:lnSpc>
              <a:defRPr sz="2400" b="1">
                <a:solidFill>
                  <a:srgbClr val="000080"/>
                </a:solidFill>
                <a:latin typeface="Helvetica" pitchFamily="2" charset="0"/>
              </a:defRPr>
            </a:lvl1pPr>
            <a:lvl2pPr>
              <a:lnSpc>
                <a:spcPct val="85000"/>
              </a:lnSpc>
              <a:defRPr sz="2400" b="1">
                <a:solidFill>
                  <a:srgbClr val="000080"/>
                </a:solidFill>
                <a:latin typeface="Helvetica" pitchFamily="2" charset="0"/>
              </a:defRPr>
            </a:lvl2pPr>
            <a:lvl3pPr>
              <a:lnSpc>
                <a:spcPct val="85000"/>
              </a:lnSpc>
              <a:defRPr sz="2400" b="1">
                <a:solidFill>
                  <a:srgbClr val="000080"/>
                </a:solidFill>
                <a:latin typeface="Helvetica" pitchFamily="2" charset="0"/>
              </a:defRPr>
            </a:lvl3pPr>
            <a:lvl4pPr>
              <a:lnSpc>
                <a:spcPct val="85000"/>
              </a:lnSpc>
              <a:defRPr sz="2400" b="1">
                <a:solidFill>
                  <a:srgbClr val="000080"/>
                </a:solidFill>
                <a:latin typeface="Helvetica" pitchFamily="2" charset="0"/>
              </a:defRPr>
            </a:lvl4pPr>
            <a:lvl5pPr>
              <a:lnSpc>
                <a:spcPct val="85000"/>
              </a:lnSpc>
              <a:defRPr sz="2400" b="1">
                <a:solidFill>
                  <a:srgbClr val="000080"/>
                </a:solidFill>
                <a:latin typeface="Helvetica" pitchFamily="2" charset="0"/>
              </a:defRPr>
            </a:lvl5pPr>
            <a:lvl6pPr marL="457200" eaLnBrk="0" fontAlgn="base" hangingPunct="0">
              <a:lnSpc>
                <a:spcPct val="85000"/>
              </a:lnSpc>
              <a:spcBef>
                <a:spcPct val="0"/>
              </a:spcBef>
              <a:spcAft>
                <a:spcPct val="0"/>
              </a:spcAft>
              <a:defRPr sz="2400" b="1">
                <a:solidFill>
                  <a:srgbClr val="000080"/>
                </a:solidFill>
                <a:latin typeface="Helvetica" pitchFamily="2" charset="0"/>
              </a:defRPr>
            </a:lvl6pPr>
            <a:lvl7pPr marL="914400" eaLnBrk="0" fontAlgn="base" hangingPunct="0">
              <a:lnSpc>
                <a:spcPct val="85000"/>
              </a:lnSpc>
              <a:spcBef>
                <a:spcPct val="0"/>
              </a:spcBef>
              <a:spcAft>
                <a:spcPct val="0"/>
              </a:spcAft>
              <a:defRPr sz="2400" b="1">
                <a:solidFill>
                  <a:srgbClr val="000080"/>
                </a:solidFill>
                <a:latin typeface="Helvetica" pitchFamily="2" charset="0"/>
              </a:defRPr>
            </a:lvl7pPr>
            <a:lvl8pPr marL="1371600" eaLnBrk="0" fontAlgn="base" hangingPunct="0">
              <a:lnSpc>
                <a:spcPct val="85000"/>
              </a:lnSpc>
              <a:spcBef>
                <a:spcPct val="0"/>
              </a:spcBef>
              <a:spcAft>
                <a:spcPct val="0"/>
              </a:spcAft>
              <a:defRPr sz="2400" b="1">
                <a:solidFill>
                  <a:srgbClr val="000080"/>
                </a:solidFill>
                <a:latin typeface="Helvetica" pitchFamily="2" charset="0"/>
              </a:defRPr>
            </a:lvl8pPr>
            <a:lvl9pPr marL="1828800" eaLnBrk="0" fontAlgn="base" hangingPunct="0">
              <a:lnSpc>
                <a:spcPct val="85000"/>
              </a:lnSpc>
              <a:spcBef>
                <a:spcPct val="0"/>
              </a:spcBef>
              <a:spcAft>
                <a:spcPct val="0"/>
              </a:spcAft>
              <a:defRPr sz="2400" b="1">
                <a:solidFill>
                  <a:srgbClr val="000080"/>
                </a:solidFill>
                <a:latin typeface="Helvetica" pitchFamily="2" charset="0"/>
              </a:defRPr>
            </a:lvl9pPr>
          </a:lstStyle>
          <a:p>
            <a:pPr algn="ctr"/>
            <a:r>
              <a:rPr lang="en-US" altLang="en-US" sz="1800">
                <a:solidFill>
                  <a:schemeClr val="hlink"/>
                </a:solidFill>
              </a:rPr>
              <a:t>Short </a:t>
            </a:r>
            <a:r>
              <a:rPr lang="en-US" altLang="en-US" sz="1800"/>
              <a:t>experiment =&gt; need to </a:t>
            </a:r>
            <a:r>
              <a:rPr lang="en-US" altLang="en-US" sz="1800">
                <a:solidFill>
                  <a:schemeClr val="hlink"/>
                </a:solidFill>
              </a:rPr>
              <a:t>deliberately amplify</a:t>
            </a:r>
            <a:r>
              <a:rPr lang="en-US" altLang="en-US" sz="1800"/>
              <a:t> electron effects: </a:t>
            </a:r>
            <a:br>
              <a:rPr lang="en-US" altLang="en-US" sz="1800"/>
            </a:br>
            <a:r>
              <a:rPr lang="en-US" altLang="en-US" sz="1800" b="0"/>
              <a:t>let beam hit end-plate to generate copious electrons which propagate upstream.</a:t>
            </a:r>
            <a:r>
              <a:rPr lang="en-US" altLang="en-US" sz="1800"/>
              <a:t> </a:t>
            </a:r>
          </a:p>
        </p:txBody>
      </p:sp>
      <p:sp>
        <p:nvSpPr>
          <p:cNvPr id="113" name="Text Box 60">
            <a:extLst>
              <a:ext uri="{FF2B5EF4-FFF2-40B4-BE49-F238E27FC236}">
                <a16:creationId xmlns:a16="http://schemas.microsoft.com/office/drawing/2014/main" id="{B0DB232E-DAC7-FB49-A98E-9BFFFCDDB0E0}"/>
              </a:ext>
            </a:extLst>
          </p:cNvPr>
          <p:cNvSpPr txBox="1">
            <a:spLocks noChangeArrowheads="1"/>
          </p:cNvSpPr>
          <p:nvPr/>
        </p:nvSpPr>
        <p:spPr bwMode="auto">
          <a:xfrm>
            <a:off x="9286111" y="5514543"/>
            <a:ext cx="1223412"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b="1"/>
              <a:t>End plate</a:t>
            </a:r>
          </a:p>
        </p:txBody>
      </p:sp>
      <p:sp>
        <p:nvSpPr>
          <p:cNvPr id="114" name="Line 61">
            <a:extLst>
              <a:ext uri="{FF2B5EF4-FFF2-40B4-BE49-F238E27FC236}">
                <a16:creationId xmlns:a16="http://schemas.microsoft.com/office/drawing/2014/main" id="{40E8340A-77D1-6F45-A3DF-7FD53D8D1BBB}"/>
              </a:ext>
            </a:extLst>
          </p:cNvPr>
          <p:cNvSpPr>
            <a:spLocks noChangeShapeType="1"/>
          </p:cNvSpPr>
          <p:nvPr/>
        </p:nvSpPr>
        <p:spPr bwMode="auto">
          <a:xfrm>
            <a:off x="8978136" y="5644718"/>
            <a:ext cx="355600" cy="50800"/>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15" name="Picture 64" descr="HCX_Show_And_Tell_150DPI_01_04_2005">
            <a:extLst>
              <a:ext uri="{FF2B5EF4-FFF2-40B4-BE49-F238E27FC236}">
                <a16:creationId xmlns:a16="http://schemas.microsoft.com/office/drawing/2014/main" id="{CE08B649-1BBB-2B41-8C2E-101684C38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311" t="33086"/>
          <a:stretch>
            <a:fillRect/>
          </a:stretch>
        </p:blipFill>
        <p:spPr bwMode="auto">
          <a:xfrm>
            <a:off x="1621661" y="1044144"/>
            <a:ext cx="8572500"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 name="Text Box 65">
            <a:extLst>
              <a:ext uri="{FF2B5EF4-FFF2-40B4-BE49-F238E27FC236}">
                <a16:creationId xmlns:a16="http://schemas.microsoft.com/office/drawing/2014/main" id="{42783756-7C22-6E49-85A1-7C2828160D77}"/>
              </a:ext>
            </a:extLst>
          </p:cNvPr>
          <p:cNvSpPr txBox="1">
            <a:spLocks noChangeArrowheads="1"/>
          </p:cNvSpPr>
          <p:nvPr/>
        </p:nvSpPr>
        <p:spPr bwMode="auto">
          <a:xfrm>
            <a:off x="1823274" y="1439431"/>
            <a:ext cx="8255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1000" b="1">
                <a:solidFill>
                  <a:schemeClr val="accent2"/>
                </a:solidFill>
              </a:rPr>
              <a:t>INJECTOR</a:t>
            </a:r>
          </a:p>
        </p:txBody>
      </p:sp>
      <p:sp>
        <p:nvSpPr>
          <p:cNvPr id="117" name="Text Box 66">
            <a:extLst>
              <a:ext uri="{FF2B5EF4-FFF2-40B4-BE49-F238E27FC236}">
                <a16:creationId xmlns:a16="http://schemas.microsoft.com/office/drawing/2014/main" id="{A02C953D-4FC0-F04A-99B9-8ACAA661D9A3}"/>
              </a:ext>
            </a:extLst>
          </p:cNvPr>
          <p:cNvSpPr txBox="1">
            <a:spLocks noChangeArrowheads="1"/>
          </p:cNvSpPr>
          <p:nvPr/>
        </p:nvSpPr>
        <p:spPr bwMode="auto">
          <a:xfrm>
            <a:off x="4131862" y="1056843"/>
            <a:ext cx="8771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1000" b="1">
                <a:solidFill>
                  <a:schemeClr val="accent2"/>
                </a:solidFill>
              </a:rPr>
              <a:t>MATCHING</a:t>
            </a:r>
          </a:p>
          <a:p>
            <a:pPr algn="ctr" eaLnBrk="1" hangingPunct="1"/>
            <a:r>
              <a:rPr lang="en-US" altLang="en-US" sz="1000" b="1">
                <a:solidFill>
                  <a:schemeClr val="accent2"/>
                </a:solidFill>
              </a:rPr>
              <a:t>SECTION</a:t>
            </a:r>
          </a:p>
        </p:txBody>
      </p:sp>
      <p:sp>
        <p:nvSpPr>
          <p:cNvPr id="118" name="Text Box 67">
            <a:extLst>
              <a:ext uri="{FF2B5EF4-FFF2-40B4-BE49-F238E27FC236}">
                <a16:creationId xmlns:a16="http://schemas.microsoft.com/office/drawing/2014/main" id="{CEFE260F-79FD-E34C-B0DF-04AB7FE0E87F}"/>
              </a:ext>
            </a:extLst>
          </p:cNvPr>
          <p:cNvSpPr txBox="1">
            <a:spLocks noChangeArrowheads="1"/>
          </p:cNvSpPr>
          <p:nvPr/>
        </p:nvSpPr>
        <p:spPr bwMode="auto">
          <a:xfrm>
            <a:off x="6146037" y="1064781"/>
            <a:ext cx="1249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1000" b="1">
                <a:solidFill>
                  <a:schemeClr val="accent2"/>
                </a:solidFill>
              </a:rPr>
              <a:t>ELECTROSTATIC</a:t>
            </a:r>
          </a:p>
          <a:p>
            <a:pPr algn="ctr" eaLnBrk="1" hangingPunct="1"/>
            <a:r>
              <a:rPr lang="en-US" altLang="en-US" sz="1000" b="1">
                <a:solidFill>
                  <a:schemeClr val="accent2"/>
                </a:solidFill>
              </a:rPr>
              <a:t>QUADRUPOLES</a:t>
            </a:r>
          </a:p>
        </p:txBody>
      </p:sp>
      <p:sp>
        <p:nvSpPr>
          <p:cNvPr id="119" name="Text Box 68">
            <a:extLst>
              <a:ext uri="{FF2B5EF4-FFF2-40B4-BE49-F238E27FC236}">
                <a16:creationId xmlns:a16="http://schemas.microsoft.com/office/drawing/2014/main" id="{6E9C87DD-F35F-4944-9C6F-518135C68AE6}"/>
              </a:ext>
            </a:extLst>
          </p:cNvPr>
          <p:cNvSpPr txBox="1">
            <a:spLocks noChangeArrowheads="1"/>
          </p:cNvSpPr>
          <p:nvPr/>
        </p:nvSpPr>
        <p:spPr bwMode="auto">
          <a:xfrm>
            <a:off x="7838312" y="1768044"/>
            <a:ext cx="1171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1000" b="1">
                <a:solidFill>
                  <a:schemeClr val="hlink"/>
                </a:solidFill>
              </a:rPr>
              <a:t>MAGNETIC</a:t>
            </a:r>
          </a:p>
          <a:p>
            <a:pPr algn="ctr" eaLnBrk="1" hangingPunct="1"/>
            <a:r>
              <a:rPr lang="en-US" altLang="en-US" sz="1000" b="1">
                <a:solidFill>
                  <a:schemeClr val="hlink"/>
                </a:solidFill>
              </a:rPr>
              <a:t>QUADRUPOLES</a:t>
            </a:r>
          </a:p>
        </p:txBody>
      </p:sp>
      <p:sp>
        <p:nvSpPr>
          <p:cNvPr id="120" name="AutoShape 62">
            <a:extLst>
              <a:ext uri="{FF2B5EF4-FFF2-40B4-BE49-F238E27FC236}">
                <a16:creationId xmlns:a16="http://schemas.microsoft.com/office/drawing/2014/main" id="{6E0744B4-409E-E740-A211-40FD14B07E7C}"/>
              </a:ext>
            </a:extLst>
          </p:cNvPr>
          <p:cNvSpPr>
            <a:spLocks noChangeArrowheads="1"/>
          </p:cNvSpPr>
          <p:nvPr/>
        </p:nvSpPr>
        <p:spPr bwMode="auto">
          <a:xfrm rot="727845">
            <a:off x="7970074" y="3399993"/>
            <a:ext cx="298450" cy="360362"/>
          </a:xfrm>
          <a:prstGeom prst="downArrow">
            <a:avLst>
              <a:gd name="adj1" fmla="val 50000"/>
              <a:gd name="adj2" fmla="val 30186"/>
            </a:avLst>
          </a:prstGeom>
          <a:solidFill>
            <a:schemeClr val="folHlink"/>
          </a:solidFill>
          <a:ln w="2857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1">
            <a:extLst>
              <a:ext uri="{FF2B5EF4-FFF2-40B4-BE49-F238E27FC236}">
                <a16:creationId xmlns:a16="http://schemas.microsoft.com/office/drawing/2014/main" id="{E87A42BB-4714-4B46-9B8C-F2192C274B44}"/>
              </a:ext>
            </a:extLst>
          </p:cNvPr>
          <p:cNvSpPr>
            <a:spLocks noChangeArrowheads="1"/>
          </p:cNvSpPr>
          <p:nvPr/>
        </p:nvSpPr>
        <p:spPr bwMode="auto">
          <a:xfrm>
            <a:off x="7401750" y="1679143"/>
            <a:ext cx="1855787" cy="1612900"/>
          </a:xfrm>
          <a:prstGeom prst="ellipse">
            <a:avLst/>
          </a:prstGeom>
          <a:noFill/>
          <a:ln w="28575">
            <a:solidFill>
              <a:schemeClr val="hlink"/>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24" name="AutoShape 82">
            <a:extLst>
              <a:ext uri="{FF2B5EF4-FFF2-40B4-BE49-F238E27FC236}">
                <a16:creationId xmlns:a16="http://schemas.microsoft.com/office/drawing/2014/main" id="{B3CED1B3-E3A1-CD45-B632-6CC5D40C36F8}"/>
              </a:ext>
            </a:extLst>
          </p:cNvPr>
          <p:cNvSpPr>
            <a:spLocks noChangeArrowheads="1"/>
          </p:cNvSpPr>
          <p:nvPr/>
        </p:nvSpPr>
        <p:spPr bwMode="auto">
          <a:xfrm>
            <a:off x="8290749" y="1420381"/>
            <a:ext cx="298450" cy="360363"/>
          </a:xfrm>
          <a:prstGeom prst="downArrow">
            <a:avLst>
              <a:gd name="adj1" fmla="val 50000"/>
              <a:gd name="adj2" fmla="val 30186"/>
            </a:avLst>
          </a:prstGeom>
          <a:solidFill>
            <a:schemeClr val="folHlink"/>
          </a:solidFill>
          <a:ln w="2857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 name="Text Box 83">
            <a:extLst>
              <a:ext uri="{FF2B5EF4-FFF2-40B4-BE49-F238E27FC236}">
                <a16:creationId xmlns:a16="http://schemas.microsoft.com/office/drawing/2014/main" id="{0092F87E-0DD3-0A46-9905-82FB08E5FF2E}"/>
              </a:ext>
            </a:extLst>
          </p:cNvPr>
          <p:cNvSpPr txBox="1">
            <a:spLocks noChangeArrowheads="1"/>
          </p:cNvSpPr>
          <p:nvPr/>
        </p:nvSpPr>
        <p:spPr bwMode="auto">
          <a:xfrm>
            <a:off x="7398328" y="972272"/>
            <a:ext cx="307509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1" hangingPunct="1"/>
            <a:r>
              <a:rPr lang="en-US" altLang="en-US" b="1" dirty="0">
                <a:solidFill>
                  <a:schemeClr val="hlink"/>
                </a:solidFill>
              </a:rPr>
              <a:t>Location of Gas/Electron Experiments</a:t>
            </a:r>
          </a:p>
        </p:txBody>
      </p:sp>
      <p:sp>
        <p:nvSpPr>
          <p:cNvPr id="128" name="Text Box 86">
            <a:extLst>
              <a:ext uri="{FF2B5EF4-FFF2-40B4-BE49-F238E27FC236}">
                <a16:creationId xmlns:a16="http://schemas.microsoft.com/office/drawing/2014/main" id="{CFAAD329-E4F6-1C41-9AE6-0A0ECF0CEF25}"/>
              </a:ext>
            </a:extLst>
          </p:cNvPr>
          <p:cNvSpPr txBox="1">
            <a:spLocks noChangeArrowheads="1"/>
          </p:cNvSpPr>
          <p:nvPr/>
        </p:nvSpPr>
        <p:spPr bwMode="auto">
          <a:xfrm>
            <a:off x="1584173" y="3289792"/>
            <a:ext cx="4011614" cy="369332"/>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b="1" dirty="0">
                <a:solidFill>
                  <a:srgbClr val="00279F"/>
                </a:solidFill>
                <a:latin typeface="Helvetica" pitchFamily="2" charset="0"/>
              </a:rPr>
              <a:t>0.18 A, t ≈ 5 </a:t>
            </a:r>
            <a:r>
              <a:rPr lang="en-US" altLang="en-US" b="1" dirty="0">
                <a:solidFill>
                  <a:srgbClr val="00279F"/>
                </a:solidFill>
                <a:latin typeface="Helvetica" pitchFamily="2" charset="0"/>
                <a:sym typeface="Symbol" pitchFamily="2" charset="2"/>
              </a:rPr>
              <a:t>s </a:t>
            </a:r>
            <a:r>
              <a:rPr lang="en-US" altLang="en-US" b="1" dirty="0">
                <a:solidFill>
                  <a:srgbClr val="00279F"/>
                </a:solidFill>
                <a:latin typeface="Helvetica" pitchFamily="2" charset="0"/>
              </a:rPr>
              <a:t>K</a:t>
            </a:r>
            <a:r>
              <a:rPr lang="en-US" altLang="en-US" b="1" baseline="30000" dirty="0">
                <a:solidFill>
                  <a:srgbClr val="00279F"/>
                </a:solidFill>
                <a:latin typeface="Helvetica" pitchFamily="2" charset="0"/>
              </a:rPr>
              <a:t>+</a:t>
            </a:r>
            <a:r>
              <a:rPr lang="en-US" altLang="en-US" b="1" dirty="0">
                <a:solidFill>
                  <a:srgbClr val="00279F"/>
                </a:solidFill>
                <a:latin typeface="Helvetica" pitchFamily="2" charset="0"/>
              </a:rPr>
              <a:t> beam @ 1 MeV</a:t>
            </a:r>
            <a:r>
              <a:rPr lang="en-US" altLang="en-US" b="1" dirty="0">
                <a:solidFill>
                  <a:srgbClr val="00279F"/>
                </a:solidFill>
                <a:latin typeface="Helvetica" pitchFamily="2" charset="0"/>
                <a:sym typeface="Symbol" pitchFamily="2" charset="2"/>
              </a:rPr>
              <a:t>.</a:t>
            </a:r>
            <a:endParaRPr lang="en-US" altLang="en-US" b="1" dirty="0">
              <a:solidFill>
                <a:srgbClr val="00279F"/>
              </a:solidFill>
              <a:latin typeface="Helvetica" pitchFamily="2" charset="0"/>
            </a:endParaRPr>
          </a:p>
        </p:txBody>
      </p:sp>
      <p:sp>
        <p:nvSpPr>
          <p:cNvPr id="58" name="Text Box 83">
            <a:extLst>
              <a:ext uri="{FF2B5EF4-FFF2-40B4-BE49-F238E27FC236}">
                <a16:creationId xmlns:a16="http://schemas.microsoft.com/office/drawing/2014/main" id="{40E25718-FEDE-E14E-AF0C-5FD1F59DF5D1}"/>
              </a:ext>
            </a:extLst>
          </p:cNvPr>
          <p:cNvSpPr txBox="1">
            <a:spLocks noChangeArrowheads="1"/>
          </p:cNvSpPr>
          <p:nvPr/>
        </p:nvSpPr>
        <p:spPr bwMode="auto">
          <a:xfrm>
            <a:off x="10832336" y="4509179"/>
            <a:ext cx="121480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1" hangingPunct="1"/>
            <a:r>
              <a:rPr lang="en-US" altLang="en-US" b="1" dirty="0">
                <a:solidFill>
                  <a:srgbClr val="1F497D"/>
                </a:solidFill>
              </a:rPr>
              <a:t>*Heavy Ion Inertial Fusion program</a:t>
            </a:r>
          </a:p>
        </p:txBody>
      </p:sp>
      <p:sp>
        <p:nvSpPr>
          <p:cNvPr id="59" name="Slide Number Placeholder 17">
            <a:extLst>
              <a:ext uri="{FF2B5EF4-FFF2-40B4-BE49-F238E27FC236}">
                <a16:creationId xmlns:a16="http://schemas.microsoft.com/office/drawing/2014/main" id="{2DA3EB9A-51EC-6B42-8870-13689B73CCD0}"/>
              </a:ext>
            </a:extLst>
          </p:cNvPr>
          <p:cNvSpPr>
            <a:spLocks noGrp="1" noChangeArrowheads="1"/>
          </p:cNvSpPr>
          <p:nvPr>
            <p:ph type="sldNum" idx="4"/>
          </p:nvPr>
        </p:nvSpPr>
        <p:spPr bwMode="auto">
          <a:xfrm>
            <a:off x="11455401" y="6393363"/>
            <a:ext cx="544259" cy="3016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ea typeface="+mn-ea"/>
                <a:cs typeface="+mn-cs"/>
              </a:defRPr>
            </a:lvl1pPr>
          </a:lstStyle>
          <a:p>
            <a:fld id="{929A8685-9CBD-5D48-90F4-6955DC9A7A72}" type="slidenum">
              <a:rPr lang="en-US" altLang="x-none" smtClean="0"/>
              <a:pPr/>
              <a:t>9</a:t>
            </a:fld>
            <a:endParaRPr lang="en-US" altLang="x-none" dirty="0"/>
          </a:p>
        </p:txBody>
      </p:sp>
    </p:spTree>
    <p:extLst>
      <p:ext uri="{BB962C8B-B14F-4D97-AF65-F5344CB8AC3E}">
        <p14:creationId xmlns:p14="http://schemas.microsoft.com/office/powerpoint/2010/main" val="1082673600"/>
      </p:ext>
    </p:extLst>
  </p:cSld>
  <p:clrMapOvr>
    <a:masterClrMapping/>
  </p:clrMapOvr>
</p:sld>
</file>

<file path=ppt/theme/theme1.xml><?xml version="1.0" encoding="utf-8"?>
<a:theme xmlns:a="http://schemas.openxmlformats.org/drawingml/2006/main" name="Presentations (Wide Screen)">
  <a:themeElements>
    <a:clrScheme name="ECP color palette">
      <a:dk1>
        <a:sysClr val="windowText" lastClr="000000"/>
      </a:dk1>
      <a:lt1>
        <a:sysClr val="window" lastClr="FFFFFF"/>
      </a:lt1>
      <a:dk2>
        <a:srgbClr val="266092"/>
      </a:dk2>
      <a:lt2>
        <a:srgbClr val="FFFFFF"/>
      </a:lt2>
      <a:accent1>
        <a:srgbClr val="266092"/>
      </a:accent1>
      <a:accent2>
        <a:srgbClr val="84B641"/>
      </a:accent2>
      <a:accent3>
        <a:srgbClr val="43B1E5"/>
      </a:accent3>
      <a:accent4>
        <a:srgbClr val="DA1F28"/>
      </a:accent4>
      <a:accent5>
        <a:srgbClr val="CC9900"/>
      </a:accent5>
      <a:accent6>
        <a:srgbClr val="0070B9"/>
      </a:accent6>
      <a:hlink>
        <a:srgbClr val="A03123"/>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2.xml><?xml version="1.0" encoding="utf-8"?>
<a:theme xmlns:a="http://schemas.openxmlformats.org/drawingml/2006/main" name="1_Presentations (Wide Screen)">
  <a:themeElements>
    <a:clrScheme name="ECP color palette">
      <a:dk1>
        <a:sysClr val="windowText" lastClr="000000"/>
      </a:dk1>
      <a:lt1>
        <a:sysClr val="window" lastClr="FFFFFF"/>
      </a:lt1>
      <a:dk2>
        <a:srgbClr val="266092"/>
      </a:dk2>
      <a:lt2>
        <a:srgbClr val="FFFFFF"/>
      </a:lt2>
      <a:accent1>
        <a:srgbClr val="266092"/>
      </a:accent1>
      <a:accent2>
        <a:srgbClr val="84B641"/>
      </a:accent2>
      <a:accent3>
        <a:srgbClr val="43B1E5"/>
      </a:accent3>
      <a:accent4>
        <a:srgbClr val="DA1F28"/>
      </a:accent4>
      <a:accent5>
        <a:srgbClr val="CC9900"/>
      </a:accent5>
      <a:accent6>
        <a:srgbClr val="0070B9"/>
      </a:accent6>
      <a:hlink>
        <a:srgbClr val="A03123"/>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93156C96291C349BBF8B640319D465D" ma:contentTypeVersion="0" ma:contentTypeDescription="Create a new document." ma:contentTypeScope="" ma:versionID="8a71be8d30b42e8e74cf70a4a4cbda4c">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19E20559-B232-4371-8690-E3D8007EDB82}">
  <ds:schemaRefs>
    <ds:schemaRef ds:uri="http://schemas.microsoft.com/sharepoint/v3/contenttype/forms"/>
  </ds:schemaRefs>
</ds:datastoreItem>
</file>

<file path=customXml/itemProps2.xml><?xml version="1.0" encoding="utf-8"?>
<ds:datastoreItem xmlns:ds="http://schemas.openxmlformats.org/officeDocument/2006/customXml" ds:itemID="{A50EC660-24D0-43A0-AE5E-E274115E726B}">
  <ds:schemaRefs>
    <ds:schemaRef ds:uri="http://purl.org/dc/dcmitype/"/>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http://www.w3.org/XML/1998/namespace"/>
    <ds:schemaRef ds:uri="http://purl.org/dc/terms/"/>
    <ds:schemaRef ds:uri="http://schemas.microsoft.com/office/infopath/2007/PartnerControls"/>
  </ds:schemaRefs>
</ds:datastoreItem>
</file>

<file path=customXml/itemProps3.xml><?xml version="1.0" encoding="utf-8"?>
<ds:datastoreItem xmlns:ds="http://schemas.openxmlformats.org/officeDocument/2006/customXml" ds:itemID="{D85F602D-FF92-4BDD-B4C2-093468CCF7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Presentations (Wide Screen)</Template>
  <TotalTime>49281</TotalTime>
  <Words>3806</Words>
  <Application>Microsoft Macintosh PowerPoint</Application>
  <PresentationFormat>Custom</PresentationFormat>
  <Paragraphs>811</Paragraphs>
  <Slides>51</Slides>
  <Notes>25</Notes>
  <HiddenSlides>0</HiddenSlides>
  <MMClips>6</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1</vt:i4>
      </vt:variant>
      <vt:variant>
        <vt:lpstr>Slide Titles</vt:lpstr>
      </vt:variant>
      <vt:variant>
        <vt:i4>51</vt:i4>
      </vt:variant>
    </vt:vector>
  </HeadingPairs>
  <TitlesOfParts>
    <vt:vector size="73" baseType="lpstr">
      <vt:lpstr>ＭＳ Ｐゴシック</vt:lpstr>
      <vt:lpstr>ヒラギノ角ゴ ProN W3</vt:lpstr>
      <vt:lpstr>Apple Chancery</vt:lpstr>
      <vt:lpstr>Arial</vt:lpstr>
      <vt:lpstr>Arial Black</vt:lpstr>
      <vt:lpstr>Arial Narrow</vt:lpstr>
      <vt:lpstr>Avenir Book</vt:lpstr>
      <vt:lpstr>Calibri</vt:lpstr>
      <vt:lpstr>Chalkboard</vt:lpstr>
      <vt:lpstr>Franklin Gothic Book</vt:lpstr>
      <vt:lpstr>Franklin Gothic Medium</vt:lpstr>
      <vt:lpstr>Futura</vt:lpstr>
      <vt:lpstr>Gill Sans</vt:lpstr>
      <vt:lpstr>Helvetica</vt:lpstr>
      <vt:lpstr>Lucida Grande</vt:lpstr>
      <vt:lpstr>Symbol</vt:lpstr>
      <vt:lpstr>Times</vt:lpstr>
      <vt:lpstr>Times New Roman</vt:lpstr>
      <vt:lpstr>Wingdings</vt:lpstr>
      <vt:lpstr>Presentations (Wide Screen)</vt:lpstr>
      <vt:lpstr>1_Presentations (Wide Screen)</vt:lpstr>
      <vt:lpstr>Equation</vt:lpstr>
      <vt:lpstr>PowerPoint Presentation</vt:lpstr>
      <vt:lpstr>PowerPoint Presentation</vt:lpstr>
      <vt:lpstr>Outline</vt:lpstr>
      <vt:lpstr>Berkeley Lab Accelerator Simulation Toolkit  for conventional &amp; advanced concepts accelerators</vt:lpstr>
      <vt:lpstr>Sample applications of BLAST codes </vt:lpstr>
      <vt:lpstr>Warp: A Particle-In-Cell framework for accelerator modeling</vt:lpstr>
      <vt:lpstr>Warp is parallel, combining modern and efficient programming languages</vt:lpstr>
      <vt:lpstr>Outline</vt:lpstr>
      <vt:lpstr>Gas/electron experiment at High-current experiment (HCX)*</vt:lpstr>
      <vt:lpstr>PowerPoint Presentation</vt:lpstr>
      <vt:lpstr>Simulations predicted electron bunching oscillations on HCX  when the ion beam was deliberately directed onto the end wall</vt:lpstr>
      <vt:lpstr>Outline</vt:lpstr>
      <vt:lpstr>Modeling of electron-cloud-driven two-stream instability in high-energy accelerators is more challenging</vt:lpstr>
      <vt:lpstr>Relativistic proton beam crossing electron cloud</vt:lpstr>
      <vt:lpstr>Modeling of two-stream instability is expensive</vt:lpstr>
      <vt:lpstr>Warp quasi-static run mode</vt:lpstr>
      <vt:lpstr>Warp-POSINST package was put together to study e-cloud effects self-consistently</vt:lpstr>
      <vt:lpstr>PowerPoint Presentation</vt:lpstr>
      <vt:lpstr>This enabled fully self-consistent simulation of e-cloud effects in SPS  (build-up &amp; beam dynamics)</vt:lpstr>
      <vt:lpstr>This enabled fully self-consistent simulation of e-cloud effects in SPS  (build-up &amp; beam dynamics)</vt:lpstr>
      <vt:lpstr>This enabled fully self-consistent simulation of e-cloud effects in SPS  (build-up &amp; beam dynamics)</vt:lpstr>
      <vt:lpstr>This enabled fully self-consistent simulation of e-cloud effects in SPS  (build-up &amp; beam dynamics)</vt:lpstr>
      <vt:lpstr>This enabled fully self-consistent simulation of e-cloud effects in SPS  (build-up &amp; beam dynamics)</vt:lpstr>
      <vt:lpstr>This enabled fully self-consistent simulation of e-cloud effects in SPS  (build-up &amp; beam dynamics)</vt:lpstr>
      <vt:lpstr>This enabled fully self-consistent simulation of e-cloud effects  (build-up &amp; beam dynamics)</vt:lpstr>
      <vt:lpstr>This enabled fully self-consistent simulation of e-cloud effects in SPS  (build-up &amp; beam dynamics)</vt:lpstr>
      <vt:lpstr> Feedback between beams &amp; e-clouds leads to enhanced instability</vt:lpstr>
      <vt:lpstr> Feedback with proton beams leads to increased average e- density</vt:lpstr>
      <vt:lpstr> Electron density on axis exhibits similar trend</vt:lpstr>
      <vt:lpstr>PowerPoint Presentation</vt:lpstr>
      <vt:lpstr>PowerPoint Presentation</vt:lpstr>
      <vt:lpstr>collaboration with SLAC/CERN</vt:lpstr>
      <vt:lpstr>Outline</vt:lpstr>
      <vt:lpstr>PowerPoint Presentation</vt:lpstr>
      <vt:lpstr>PowerPoint Presentation</vt:lpstr>
      <vt:lpstr>PowerPoint Presentation</vt:lpstr>
      <vt:lpstr>Outline</vt:lpstr>
      <vt:lpstr>Optimal Lorentz boosted frame approach</vt:lpstr>
      <vt:lpstr>Application to modeling of two-stream instability</vt:lpstr>
      <vt:lpstr>PowerPoint Presentation</vt:lpstr>
      <vt:lpstr>PowerPoint Presentation</vt:lpstr>
      <vt:lpstr>PowerPoint Presentation</vt:lpstr>
      <vt:lpstr>Outline</vt:lpstr>
      <vt:lpstr>Arbitrary-order Maxwell solver offers flexibility in accuracy (on centered or staggered grids) </vt:lpstr>
      <vt:lpstr>Analytical integration in Fourier space offers infinite order</vt:lpstr>
      <vt:lpstr>Spectral solvers involve global operations  harder to scale to large # of cores </vt:lpstr>
      <vt:lpstr>PowerPoint Presentation</vt:lpstr>
      <vt:lpstr>PowerPoint Presentation</vt:lpstr>
      <vt:lpstr>Outline</vt:lpstr>
      <vt:lpstr>Summary &amp; outlook</vt:lpstr>
      <vt:lpstr>Thank you for your attention.</vt:lpstr>
    </vt:vector>
  </TitlesOfParts>
  <Company>ORNL</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 Donna Jo</dc:creator>
  <cp:lastModifiedBy>Microsoft Office User</cp:lastModifiedBy>
  <cp:revision>1277</cp:revision>
  <cp:lastPrinted>2018-05-02T17:31:26Z</cp:lastPrinted>
  <dcterms:created xsi:type="dcterms:W3CDTF">2015-03-03T13:47:39Z</dcterms:created>
  <dcterms:modified xsi:type="dcterms:W3CDTF">2018-06-05T17:46:10Z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0x010100693156C96291C349BBF8B640319D465D</vt:lpwstr>
  </property>
</Properties>
</file>