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9" r:id="rId3"/>
    <p:sldId id="267" r:id="rId4"/>
    <p:sldId id="268" r:id="rId5"/>
    <p:sldId id="261" r:id="rId6"/>
    <p:sldId id="259" r:id="rId7"/>
    <p:sldId id="260" r:id="rId8"/>
    <p:sldId id="266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aj" initials="T" lastIdx="1" clrIdx="0">
    <p:extLst>
      <p:ext uri="{19B8F6BF-5375-455C-9EA6-DF929625EA0E}">
        <p15:presenceInfo xmlns:p15="http://schemas.microsoft.com/office/powerpoint/2012/main" userId="Taa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2EA9D-C632-4871-9BAF-5404D82094DA}" type="datetimeFigureOut">
              <a:rPr lang="en-US"/>
              <a:t>6/5/2018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4B9A3-DC07-4E44-AFED-36A7994796B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11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4B9A3-DC07-4E44-AFED-36A7994796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6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4B9A3-DC07-4E44-AFED-36A7994796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77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stecsmall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6871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700216"/>
            <a:ext cx="9501717" cy="1080715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81717" y="3357563"/>
            <a:ext cx="9686891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CA4DE54-C195-4480-A540-08BB420976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5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24625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43703-D699-4436-8CE1-E60EEEBCDE9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2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2" y="557213"/>
            <a:ext cx="2834217" cy="5568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57213"/>
            <a:ext cx="8305800" cy="5568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24625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CA50C-188C-4B71-820B-EBC16117CEB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53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24625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C1684-EE3C-4354-AD39-AC0F4D94A4B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78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24625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0392F-6509-446D-AE7D-53427768C83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53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24625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FD85F-4F88-4949-A890-40EFC039AA6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65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24625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43C23-BACE-42CC-8DAE-5A46F368C0B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25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44827"/>
            <a:ext cx="53848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827"/>
            <a:ext cx="53848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24625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556B7-C1F5-43C5-A4E7-DB0783EBC52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64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44827"/>
            <a:ext cx="53848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827"/>
            <a:ext cx="53848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24625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2B04A-35DC-404F-B773-11C5DD35E30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64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24625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94E1-2300-41D5-819B-7139394786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31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24625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A9989-07B4-4A8B-AE2D-BDF15D47FD9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9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24625"/>
            <a:ext cx="28448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00633" y="6524625"/>
            <a:ext cx="28448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75689-08AE-4296-BDD6-72B2BD92D9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59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24625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55868-08B1-421D-882C-DFB960F7916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88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24625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5FD50-0A05-4BC5-8BA7-FF511DB3FE7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3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24625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63861-5BB3-43A6-B093-39819D3B79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6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41441"/>
            <a:ext cx="53848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41441"/>
            <a:ext cx="53848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524625"/>
            <a:ext cx="28448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00633" y="6524625"/>
            <a:ext cx="28448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6E7BE-934E-4FA1-AE9D-1F9F4A03AAA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4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24625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F1AA3-154E-4579-8BD4-678C460DDAB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5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24625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E8027-A96A-40B2-86A2-FDDE35E3EB5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7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24625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1CCD8-74CD-4A87-97A4-A6CF28F74CB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2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24625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EB660-28BD-4ED3-9994-79E135A22E2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7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24625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FF4C1-9DAF-464E-B56C-AB5EE7F744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tecsmalltop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0"/>
            <a:ext cx="1216871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67519" y="557213"/>
            <a:ext cx="9385300" cy="7112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41441"/>
            <a:ext cx="109728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467" y="6362390"/>
            <a:ext cx="5761703" cy="36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24412" y="6406638"/>
            <a:ext cx="28448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D1E4EB93-6036-4E26-85C7-3B3BC5873A37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9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09800" y="1309608"/>
            <a:ext cx="7126288" cy="1471323"/>
          </a:xfrm>
        </p:spPr>
        <p:txBody>
          <a:bodyPr/>
          <a:lstStyle/>
          <a:p>
            <a:pPr algn="ctr"/>
            <a:r>
              <a:rPr lang="en-GB" dirty="0" smtClean="0"/>
              <a:t>Cryogenic SEY measurement Facility at Daresbury</a:t>
            </a:r>
            <a:endParaRPr lang="en-GB" sz="2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6581" y="3078418"/>
            <a:ext cx="10836170" cy="2332430"/>
          </a:xfrm>
        </p:spPr>
        <p:txBody>
          <a:bodyPr/>
          <a:lstStyle/>
          <a:p>
            <a:pPr algn="ctr"/>
            <a:r>
              <a:rPr lang="en-GB" u="sng" dirty="0">
                <a:latin typeface="Times New Roman" charset="0"/>
              </a:rPr>
              <a:t>Taaj </a:t>
            </a:r>
            <a:r>
              <a:rPr lang="en-GB" u="sng" dirty="0" smtClean="0">
                <a:latin typeface="Times New Roman" charset="0"/>
              </a:rPr>
              <a:t>Sian</a:t>
            </a:r>
            <a:r>
              <a:rPr lang="en-GB" dirty="0" smtClean="0">
                <a:latin typeface="Times New Roman" charset="0"/>
              </a:rPr>
              <a:t> </a:t>
            </a:r>
          </a:p>
          <a:p>
            <a:pPr algn="ctr"/>
            <a:r>
              <a:rPr lang="en-GB" dirty="0" smtClean="0">
                <a:latin typeface="Times New Roman" charset="0"/>
              </a:rPr>
              <a:t>Reza </a:t>
            </a:r>
            <a:r>
              <a:rPr lang="en-GB" dirty="0" err="1" smtClean="0">
                <a:latin typeface="Times New Roman" charset="0"/>
              </a:rPr>
              <a:t>Valizadeh</a:t>
            </a:r>
            <a:r>
              <a:rPr lang="en-GB" dirty="0" smtClean="0">
                <a:latin typeface="Times New Roman" charset="0"/>
              </a:rPr>
              <a:t>, Oleg </a:t>
            </a:r>
            <a:r>
              <a:rPr lang="en-GB" dirty="0" err="1" smtClean="0">
                <a:latin typeface="Times New Roman" charset="0"/>
              </a:rPr>
              <a:t>Malyshev</a:t>
            </a:r>
            <a:endParaRPr lang="en-US" dirty="0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3175689-08AE-4296-BDD6-72B2BD92D9C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7" name="Content Placeholder 4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19529" y="5168492"/>
            <a:ext cx="2232129" cy="92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ownload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714" y="5338443"/>
            <a:ext cx="2743200" cy="590668"/>
          </a:xfrm>
          <a:prstGeom prst="rect">
            <a:avLst/>
          </a:prstGeom>
        </p:spPr>
      </p:pic>
      <p:pic>
        <p:nvPicPr>
          <p:cNvPr id="9" name="Picture 8" descr="EuroCirCol-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685" y="4968551"/>
            <a:ext cx="27432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5952" y="1755610"/>
            <a:ext cx="10972800" cy="4784725"/>
          </a:xfrm>
        </p:spPr>
        <p:txBody>
          <a:bodyPr/>
          <a:lstStyle/>
          <a:p>
            <a:r>
              <a:rPr lang="en-GB" dirty="0" smtClean="0"/>
              <a:t>LASE is the baseline for FCC-</a:t>
            </a:r>
            <a:r>
              <a:rPr lang="en-GB" dirty="0" err="1" smtClean="0"/>
              <a:t>hh</a:t>
            </a:r>
            <a:r>
              <a:rPr lang="en-GB" dirty="0" smtClean="0"/>
              <a:t> e-cloud mitigation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/>
              <a:t>My PhD project is part of </a:t>
            </a:r>
            <a:r>
              <a:rPr lang="en-GB" dirty="0" err="1"/>
              <a:t>EuroCirCol</a:t>
            </a:r>
            <a:r>
              <a:rPr lang="en-GB" dirty="0"/>
              <a:t> WP4</a:t>
            </a:r>
          </a:p>
          <a:p>
            <a:pPr lvl="1"/>
            <a:r>
              <a:rPr lang="en-GB" dirty="0" smtClean="0"/>
              <a:t>Optimising LASE surfaces on Cu with various lasers and parameters to create surfaces with SEY &lt; 1</a:t>
            </a:r>
          </a:p>
          <a:p>
            <a:pPr lvl="1"/>
            <a:r>
              <a:rPr lang="en-GB" dirty="0" smtClean="0"/>
              <a:t>Testing these surfaces at room temperatures</a:t>
            </a:r>
          </a:p>
          <a:p>
            <a:pPr lvl="1"/>
            <a:r>
              <a:rPr lang="en-GB" dirty="0" smtClean="0"/>
              <a:t>Testing the best surfaces at cryogenic temperatures with and without </a:t>
            </a:r>
            <a:r>
              <a:rPr lang="en-GB" dirty="0" err="1" smtClean="0"/>
              <a:t>cryosorbed</a:t>
            </a:r>
            <a:r>
              <a:rPr lang="en-GB" dirty="0" smtClean="0"/>
              <a:t> gasses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75689-08AE-4296-BDD6-72B2BD92D9C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0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53203"/>
            <a:ext cx="10972800" cy="4784725"/>
          </a:xfrm>
        </p:spPr>
        <p:txBody>
          <a:bodyPr/>
          <a:lstStyle/>
          <a:p>
            <a:r>
              <a:rPr lang="en-GB" dirty="0" smtClean="0"/>
              <a:t>Produced and tested more than 100 different LASE samples</a:t>
            </a:r>
          </a:p>
          <a:p>
            <a:pPr lvl="1"/>
            <a:r>
              <a:rPr lang="en-GB" dirty="0" smtClean="0"/>
              <a:t>With different laser parameters treated with the following lasers:</a:t>
            </a:r>
          </a:p>
          <a:p>
            <a:pPr lvl="2"/>
            <a:r>
              <a:rPr lang="en-GB" dirty="0" smtClean="0"/>
              <a:t>Nanosecond 355 nm</a:t>
            </a:r>
          </a:p>
          <a:p>
            <a:pPr lvl="2"/>
            <a:r>
              <a:rPr lang="en-GB" dirty="0" smtClean="0"/>
              <a:t>Nanosecond 1064 nm</a:t>
            </a:r>
          </a:p>
          <a:p>
            <a:pPr lvl="2"/>
            <a:r>
              <a:rPr lang="en-GB" dirty="0" smtClean="0"/>
              <a:t>Picosecond 355 nm</a:t>
            </a:r>
          </a:p>
          <a:p>
            <a:pPr lvl="2"/>
            <a:r>
              <a:rPr lang="en-GB" dirty="0" smtClean="0"/>
              <a:t>Picosecond 1064 nm</a:t>
            </a:r>
            <a:endParaRPr lang="en-GB" dirty="0"/>
          </a:p>
          <a:p>
            <a:pPr lvl="1"/>
            <a:r>
              <a:rPr lang="en-GB" dirty="0"/>
              <a:t> </a:t>
            </a:r>
            <a:r>
              <a:rPr lang="en-GB" dirty="0" smtClean="0"/>
              <a:t>In </a:t>
            </a:r>
            <a:r>
              <a:rPr lang="en-GB" dirty="0"/>
              <a:t>different </a:t>
            </a:r>
            <a:r>
              <a:rPr lang="en-GB" dirty="0" smtClean="0"/>
              <a:t>atmospheres:</a:t>
            </a:r>
          </a:p>
          <a:p>
            <a:pPr lvl="2"/>
            <a:r>
              <a:rPr lang="en-GB" dirty="0" smtClean="0"/>
              <a:t>Air</a:t>
            </a:r>
          </a:p>
          <a:p>
            <a:pPr lvl="2"/>
            <a:r>
              <a:rPr lang="en-GB" dirty="0" err="1" smtClean="0"/>
              <a:t>Ar</a:t>
            </a:r>
            <a:endParaRPr lang="en-GB" dirty="0" smtClean="0"/>
          </a:p>
          <a:p>
            <a:pPr lvl="2"/>
            <a:r>
              <a:rPr lang="en-GB" dirty="0" smtClean="0"/>
              <a:t>CH</a:t>
            </a:r>
            <a:r>
              <a:rPr lang="en-GB" baseline="-25000" dirty="0" smtClean="0"/>
              <a:t>4</a:t>
            </a:r>
          </a:p>
          <a:p>
            <a:r>
              <a:rPr lang="en-GB" dirty="0" smtClean="0"/>
              <a:t>More than 40 samples have </a:t>
            </a:r>
            <a:r>
              <a:rPr lang="en-GB" dirty="0" err="1" smtClean="0"/>
              <a:t>SEY</a:t>
            </a:r>
            <a:r>
              <a:rPr lang="en-GB" baseline="-25000" dirty="0" err="1" smtClean="0"/>
              <a:t>max</a:t>
            </a:r>
            <a:r>
              <a:rPr lang="en-GB" dirty="0" smtClean="0"/>
              <a:t>&lt;1 </a:t>
            </a:r>
          </a:p>
          <a:p>
            <a:pPr lvl="1"/>
            <a:r>
              <a:rPr lang="en-GB" dirty="0" smtClean="0"/>
              <a:t>More in talk my R. </a:t>
            </a:r>
            <a:r>
              <a:rPr lang="en-GB" dirty="0" err="1" smtClean="0"/>
              <a:t>Valizadeh</a:t>
            </a:r>
            <a:endParaRPr lang="en-GB" dirty="0" smtClean="0"/>
          </a:p>
          <a:p>
            <a:r>
              <a:rPr lang="en-GB" dirty="0" smtClean="0"/>
              <a:t>What about cryogenic temperature and condensed gas?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Production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75689-08AE-4296-BDD6-72B2BD92D9C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9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Cryogenic Experiment Schematic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75689-08AE-4296-BDD6-72B2BD92D9C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137" y="1540691"/>
            <a:ext cx="5872603" cy="50823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17483" y="1538291"/>
                <a:ext cx="5376906" cy="5183184"/>
              </a:xfrm>
            </p:spPr>
            <p:txBody>
              <a:bodyPr/>
              <a:lstStyle/>
              <a:p>
                <a:r>
                  <a:rPr lang="en-GB" sz="2400" dirty="0" smtClean="0"/>
                  <a:t>Known amount of gas injected </a:t>
                </a:r>
                <a:br>
                  <a:rPr lang="en-GB" sz="2400" dirty="0" smtClean="0"/>
                </a:br>
                <a:r>
                  <a:rPr lang="en-GB" sz="2400" dirty="0" smtClean="0"/>
                  <a:t>Q=P</a:t>
                </a:r>
                <a:r>
                  <a:rPr lang="en-GB" sz="2400" baseline="-25000" dirty="0" smtClean="0"/>
                  <a:t>1*</a:t>
                </a:r>
                <a:r>
                  <a:rPr lang="en-GB" sz="2400" dirty="0" smtClean="0"/>
                  <a:t> (V</a:t>
                </a:r>
                <a:r>
                  <a:rPr lang="en-GB" sz="2400" baseline="-25000" dirty="0" smtClean="0"/>
                  <a:t>1</a:t>
                </a:r>
                <a:r>
                  <a:rPr lang="en-GB" sz="2400" dirty="0" smtClean="0"/>
                  <a:t> + V</a:t>
                </a:r>
                <a:r>
                  <a:rPr lang="en-GB" sz="2400" baseline="-25000" dirty="0" smtClean="0"/>
                  <a:t>2</a:t>
                </a:r>
                <a:r>
                  <a:rPr lang="en-GB" sz="2400" dirty="0"/>
                  <a:t> + </a:t>
                </a:r>
                <a:r>
                  <a:rPr lang="en-GB" sz="2400" dirty="0" smtClean="0"/>
                  <a:t>V</a:t>
                </a:r>
                <a:r>
                  <a:rPr lang="en-GB" sz="2400" baseline="-25000" dirty="0" smtClean="0"/>
                  <a:t>3</a:t>
                </a:r>
                <a:r>
                  <a:rPr lang="en-GB" sz="2400" dirty="0" smtClean="0"/>
                  <a:t>)</a:t>
                </a:r>
              </a:p>
              <a:p>
                <a:r>
                  <a:rPr lang="en-GB" sz="2400" dirty="0" smtClean="0"/>
                  <a:t>All volumes are known</a:t>
                </a:r>
              </a:p>
              <a:p>
                <a:r>
                  <a:rPr lang="en-GB" sz="2400" dirty="0" smtClean="0"/>
                  <a:t>After opening valve 2 while </a:t>
                </a:r>
                <a:br>
                  <a:rPr lang="en-GB" sz="2400" dirty="0" smtClean="0"/>
                </a:br>
                <a:r>
                  <a:rPr lang="en-GB" sz="2400" dirty="0" err="1" smtClean="0"/>
                  <a:t>T</a:t>
                </a:r>
                <a:r>
                  <a:rPr lang="en-GB" sz="2400" baseline="-25000" dirty="0" err="1" smtClean="0"/>
                  <a:t>s</a:t>
                </a:r>
                <a:r>
                  <a:rPr lang="en-GB" sz="2400" dirty="0" smtClean="0"/>
                  <a:t> =T</a:t>
                </a:r>
                <a:r>
                  <a:rPr lang="en-GB" sz="2400" baseline="-25000" dirty="0" smtClean="0"/>
                  <a:t>2</a:t>
                </a:r>
                <a:r>
                  <a:rPr lang="en-GB" sz="2400" dirty="0" smtClean="0"/>
                  <a:t>:</a:t>
                </a:r>
                <a:r>
                  <a:rPr lang="en-GB" sz="2400" dirty="0"/>
                  <a:t/>
                </a:r>
                <a:br>
                  <a:rPr lang="en-GB" sz="2400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dirty="0"/>
                      <m:t>Q</m:t>
                    </m:r>
                    <m:r>
                      <m:rPr>
                        <m:nor/>
                      </m:rPr>
                      <a:rPr lang="en-GB" sz="2400" dirty="0"/>
                      <m:t>=</m:t>
                    </m:r>
                    <m:r>
                      <m:rPr>
                        <m:nor/>
                      </m:rPr>
                      <a:rPr lang="en-GB" sz="2400" dirty="0"/>
                      <m:t>P</m:t>
                    </m:r>
                    <m:r>
                      <m:rPr>
                        <m:nor/>
                      </m:rPr>
                      <a:rPr lang="en-GB" sz="2400" baseline="-25000" dirty="0"/>
                      <m:t>1</m:t>
                    </m:r>
                    <m:r>
                      <m:rPr>
                        <m:nor/>
                      </m:rPr>
                      <a:rPr lang="en-GB" sz="2400" dirty="0"/>
                      <m:t> (</m:t>
                    </m:r>
                    <m:r>
                      <m:rPr>
                        <m:nor/>
                      </m:rPr>
                      <a:rPr lang="en-GB" sz="2400" dirty="0"/>
                      <m:t>V</m:t>
                    </m:r>
                    <m:r>
                      <m:rPr>
                        <m:nor/>
                      </m:rPr>
                      <a:rPr lang="en-GB" sz="2400" baseline="-25000" dirty="0"/>
                      <m:t>1</m:t>
                    </m:r>
                    <m:r>
                      <m:rPr>
                        <m:nor/>
                      </m:rPr>
                      <a:rPr lang="en-GB" sz="2400" dirty="0"/>
                      <m:t> + </m:t>
                    </m:r>
                    <m:r>
                      <m:rPr>
                        <m:nor/>
                      </m:rPr>
                      <a:rPr lang="en-GB" sz="2400" dirty="0"/>
                      <m:t>V</m:t>
                    </m:r>
                    <m:r>
                      <m:rPr>
                        <m:nor/>
                      </m:rPr>
                      <a:rPr lang="en-GB" sz="2400" baseline="-25000" dirty="0"/>
                      <m:t>2</m:t>
                    </m:r>
                    <m:r>
                      <m:rPr>
                        <m:nor/>
                      </m:rPr>
                      <a:rPr lang="en-GB" sz="2400" dirty="0"/>
                      <m:t> + </m:t>
                    </m:r>
                    <m:r>
                      <m:rPr>
                        <m:nor/>
                      </m:rPr>
                      <a:rPr lang="en-GB" sz="2400" dirty="0"/>
                      <m:t>V</m:t>
                    </m:r>
                    <m:r>
                      <m:rPr>
                        <m:nor/>
                      </m:rPr>
                      <a:rPr lang="en-GB" sz="2400" baseline="-25000" dirty="0"/>
                      <m:t>3 </m:t>
                    </m:r>
                    <m:r>
                      <m:rPr>
                        <m:nor/>
                      </m:rPr>
                      <a:rPr lang="en-GB" sz="2400" dirty="0"/>
                      <m:t>+ </m:t>
                    </m:r>
                    <m:r>
                      <m:rPr>
                        <m:nor/>
                      </m:rPr>
                      <a:rPr lang="en-GB" sz="2400" dirty="0"/>
                      <m:t>V</m:t>
                    </m:r>
                    <m:r>
                      <m:rPr>
                        <m:nor/>
                      </m:rPr>
                      <a:rPr lang="en-GB" sz="2400" b="0" i="0" baseline="-25000" dirty="0" smtClean="0"/>
                      <m:t>4</m:t>
                    </m:r>
                    <m:rad>
                      <m:radPr>
                        <m:degHide m:val="on"/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m:rPr>
                        <m:nor/>
                      </m:rPr>
                      <a:rPr lang="en-GB" sz="2400" dirty="0"/>
                      <m:t>)</m:t>
                    </m:r>
                    <m:r>
                      <m:rPr>
                        <m:nor/>
                      </m:rPr>
                      <a:rPr lang="en-GB" sz="2400" b="0" i="0" dirty="0" smtClean="0"/>
                      <m:t> </m:t>
                    </m:r>
                  </m:oMath>
                </a14:m>
                <a:endParaRPr lang="en-GB" sz="2400" dirty="0" smtClean="0"/>
              </a:p>
              <a:p>
                <a:r>
                  <a:rPr lang="en-GB" sz="2400" dirty="0" smtClean="0"/>
                  <a:t>Then sample temperature is reduced to 4.2 K&lt; </a:t>
                </a:r>
                <a:r>
                  <a:rPr lang="en-GB" sz="2400" dirty="0" err="1" smtClean="0"/>
                  <a:t>T</a:t>
                </a:r>
                <a:r>
                  <a:rPr lang="en-GB" sz="2400" baseline="-25000" dirty="0" err="1" smtClean="0"/>
                  <a:t>s</a:t>
                </a:r>
                <a:r>
                  <a:rPr lang="en-GB" sz="2400" baseline="-25000" dirty="0" smtClean="0"/>
                  <a:t> </a:t>
                </a:r>
                <a:r>
                  <a:rPr lang="en-GB" sz="2400" dirty="0" smtClean="0"/>
                  <a:t>&lt; 80 K to </a:t>
                </a:r>
                <a:r>
                  <a:rPr lang="en-GB" sz="2400" dirty="0" err="1" smtClean="0"/>
                  <a:t>cryosorb</a:t>
                </a:r>
                <a:r>
                  <a:rPr lang="en-GB" sz="2400" dirty="0" smtClean="0"/>
                  <a:t> the gas.</a:t>
                </a:r>
              </a:p>
              <a:p>
                <a:r>
                  <a:rPr lang="en-GB" sz="2400" dirty="0" smtClean="0"/>
                  <a:t>Surface coverage is:</a:t>
                </a:r>
                <a:br>
                  <a:rPr lang="en-GB" sz="2400" dirty="0" smtClean="0"/>
                </a:b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GB" sz="2400" dirty="0" smtClean="0"/>
                  <a:t> , where A is the sample area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7483" y="1538291"/>
                <a:ext cx="5376906" cy="5183184"/>
              </a:xfrm>
              <a:blipFill rotWithShape="0">
                <a:blip r:embed="rId3"/>
                <a:stretch>
                  <a:fillRect l="-1587" t="-823" b="-2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671256" y="3503054"/>
            <a:ext cx="47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</a:t>
            </a:r>
            <a:r>
              <a:rPr lang="en-GB" baseline="-25000" dirty="0" smtClean="0"/>
              <a:t>1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5894563" y="3578703"/>
            <a:ext cx="47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</a:t>
            </a:r>
            <a:r>
              <a:rPr lang="en-GB" baseline="-25000" dirty="0"/>
              <a:t>2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7071544" y="2332972"/>
            <a:ext cx="47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</a:t>
            </a:r>
            <a:r>
              <a:rPr lang="en-GB" baseline="-25000" dirty="0"/>
              <a:t>3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9019998" y="3578703"/>
            <a:ext cx="47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</a:t>
            </a:r>
            <a:r>
              <a:rPr lang="en-GB" baseline="-25000" dirty="0" smtClean="0"/>
              <a:t>4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6942430" y="286144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</a:t>
            </a:r>
            <a:r>
              <a:rPr lang="en-GB" baseline="-25000" dirty="0" smtClean="0"/>
              <a:t>1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9019998" y="3897204"/>
            <a:ext cx="56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</a:t>
            </a:r>
            <a:r>
              <a:rPr lang="en-GB" baseline="-25000" dirty="0" smtClean="0"/>
              <a:t>2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10771333" y="352787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</a:t>
            </a:r>
            <a:r>
              <a:rPr lang="en-GB" baseline="-25000" dirty="0"/>
              <a:t>S</a:t>
            </a:r>
            <a:endParaRPr lang="en-GB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9300634" y="3798779"/>
            <a:ext cx="1422399" cy="824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296723" y="215077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</a:t>
            </a:r>
            <a:r>
              <a:rPr lang="en-GB" baseline="-25000" dirty="0" smtClean="0"/>
              <a:t>1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5009051" y="2888566"/>
            <a:ext cx="974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Valve 1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7808558" y="1989398"/>
            <a:ext cx="974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Valve 2</a:t>
            </a:r>
            <a:endParaRPr lang="en-GB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8432438" y="2332972"/>
            <a:ext cx="350291" cy="298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567251" y="3230776"/>
            <a:ext cx="451721" cy="87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554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2" r="21442"/>
          <a:stretch/>
        </p:blipFill>
        <p:spPr>
          <a:xfrm>
            <a:off x="8059638" y="3016691"/>
            <a:ext cx="3962316" cy="33568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25416" t="19779" r="58163" b="20739"/>
          <a:stretch/>
        </p:blipFill>
        <p:spPr>
          <a:xfrm>
            <a:off x="3645922" y="2845468"/>
            <a:ext cx="3220872" cy="34122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41645" y="393185"/>
            <a:ext cx="9385300" cy="711200"/>
          </a:xfrm>
        </p:spPr>
        <p:txBody>
          <a:bodyPr/>
          <a:lstStyle/>
          <a:p>
            <a:r>
              <a:rPr lang="en-GB" dirty="0" smtClean="0"/>
              <a:t>Sample Holder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88704" y="6661150"/>
            <a:ext cx="2844800" cy="196850"/>
          </a:xfrm>
        </p:spPr>
        <p:txBody>
          <a:bodyPr/>
          <a:lstStyle/>
          <a:p>
            <a:pPr>
              <a:defRPr/>
            </a:pPr>
            <a:fld id="{73175689-08AE-4296-BDD6-72B2BD92D9C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GB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>
            <a:stCxn id="8" idx="1"/>
          </p:cNvCxnSpPr>
          <p:nvPr/>
        </p:nvCxnSpPr>
        <p:spPr bwMode="auto">
          <a:xfrm flipH="1">
            <a:off x="5256358" y="1440965"/>
            <a:ext cx="2264368" cy="20928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5829727" y="2510808"/>
            <a:ext cx="2134876" cy="13119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19"/>
          <p:cNvSpPr txBox="1"/>
          <p:nvPr/>
        </p:nvSpPr>
        <p:spPr bwMode="auto">
          <a:xfrm>
            <a:off x="7520726" y="1240910"/>
            <a:ext cx="2304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9pPr>
          </a:lstStyle>
          <a:p>
            <a:pPr algn="l" eaLnBrk="1" hangingPunct="1"/>
            <a:r>
              <a:rPr lang="en-GB" sz="2000" dirty="0">
                <a:sym typeface="Symbol" pitchFamily="18" charset="2"/>
              </a:rPr>
              <a:t>Sample at 4-80 K</a:t>
            </a:r>
          </a:p>
        </p:txBody>
      </p:sp>
      <p:sp>
        <p:nvSpPr>
          <p:cNvPr id="9" name="TextBox 21"/>
          <p:cNvSpPr txBox="1"/>
          <p:nvPr/>
        </p:nvSpPr>
        <p:spPr bwMode="auto">
          <a:xfrm>
            <a:off x="6860328" y="1858362"/>
            <a:ext cx="27998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9pPr>
          </a:lstStyle>
          <a:p>
            <a:pPr algn="l" eaLnBrk="1" hangingPunct="1"/>
            <a:r>
              <a:rPr lang="en-GB" sz="2000" dirty="0">
                <a:sym typeface="Symbol" pitchFamily="18" charset="2"/>
              </a:rPr>
              <a:t>Bottom flange of test chamber at 60-80 K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44521" y="5488062"/>
            <a:ext cx="139824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9pPr>
          </a:lstStyle>
          <a:p>
            <a:r>
              <a:rPr lang="en-GB" sz="2000" dirty="0">
                <a:sym typeface="Symbol" pitchFamily="18" charset="2"/>
              </a:rPr>
              <a:t>2</a:t>
            </a:r>
            <a:r>
              <a:rPr lang="en-GB" sz="2000" baseline="30000" dirty="0">
                <a:sym typeface="Symbol" pitchFamily="18" charset="2"/>
              </a:rPr>
              <a:t>nd</a:t>
            </a:r>
            <a:r>
              <a:rPr lang="en-GB" sz="2000" dirty="0">
                <a:sym typeface="Symbol" pitchFamily="18" charset="2"/>
              </a:rPr>
              <a:t> stage</a:t>
            </a:r>
            <a:endParaRPr lang="en-GB" sz="20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5559644" y="5681062"/>
            <a:ext cx="1559119" cy="145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44"/>
          <p:cNvSpPr txBox="1"/>
          <p:nvPr/>
        </p:nvSpPr>
        <p:spPr bwMode="auto">
          <a:xfrm>
            <a:off x="6860328" y="3986160"/>
            <a:ext cx="16916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9pPr>
          </a:lstStyle>
          <a:p>
            <a:pPr algn="l" eaLnBrk="1" hangingPunct="1"/>
            <a:r>
              <a:rPr lang="en-GB" sz="2000" dirty="0">
                <a:sym typeface="Symbol" pitchFamily="18" charset="2"/>
              </a:rPr>
              <a:t>Conductor </a:t>
            </a:r>
          </a:p>
          <a:p>
            <a:pPr algn="l" eaLnBrk="1" hangingPunct="1"/>
            <a:r>
              <a:rPr lang="en-GB" sz="2000" dirty="0">
                <a:sym typeface="Symbol" pitchFamily="18" charset="2"/>
              </a:rPr>
              <a:t>from 1</a:t>
            </a:r>
            <a:r>
              <a:rPr lang="en-GB" sz="2000" baseline="30000" dirty="0">
                <a:sym typeface="Symbol" pitchFamily="18" charset="2"/>
              </a:rPr>
              <a:t>st</a:t>
            </a:r>
            <a:r>
              <a:rPr lang="en-GB" sz="2000" dirty="0">
                <a:sym typeface="Symbol" pitchFamily="18" charset="2"/>
              </a:rPr>
              <a:t> stage </a:t>
            </a:r>
          </a:p>
          <a:p>
            <a:pPr algn="l" eaLnBrk="1" hangingPunct="1"/>
            <a:r>
              <a:rPr lang="en-GB" sz="2000" dirty="0">
                <a:sym typeface="Symbol" pitchFamily="18" charset="2"/>
              </a:rPr>
              <a:t>to a sample</a:t>
            </a: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 bwMode="auto">
          <a:xfrm flipH="1">
            <a:off x="4326400" y="4647880"/>
            <a:ext cx="2533928" cy="8328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>
          <a:xfrm>
            <a:off x="8588187" y="2557234"/>
            <a:ext cx="1071993" cy="976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9498842" y="1641020"/>
            <a:ext cx="649566" cy="1971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189619" y="5695660"/>
            <a:ext cx="2025728" cy="343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964603" y="4695097"/>
            <a:ext cx="1419038" cy="719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0854" y="5695660"/>
            <a:ext cx="3429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Easy to design but </a:t>
            </a:r>
          </a:p>
          <a:p>
            <a:r>
              <a:rPr lang="en-GB" dirty="0" smtClean="0"/>
              <a:t>It took 8 months to manufacture</a:t>
            </a:r>
          </a:p>
          <a:p>
            <a:r>
              <a:rPr lang="en-GB" dirty="0" smtClean="0"/>
              <a:t>this piece (and delayed the </a:t>
            </a:r>
          </a:p>
          <a:p>
            <a:r>
              <a:rPr lang="en-GB" dirty="0" smtClean="0"/>
              <a:t>research programme)</a:t>
            </a:r>
            <a:endParaRPr lang="en-GB" dirty="0"/>
          </a:p>
        </p:txBody>
      </p:sp>
      <p:sp>
        <p:nvSpPr>
          <p:cNvPr id="35" name="Content Placeholder 1"/>
          <p:cNvSpPr>
            <a:spLocks noGrp="1"/>
          </p:cNvSpPr>
          <p:nvPr>
            <p:ph idx="1"/>
          </p:nvPr>
        </p:nvSpPr>
        <p:spPr>
          <a:xfrm>
            <a:off x="216779" y="2271200"/>
            <a:ext cx="3273238" cy="3829948"/>
          </a:xfrm>
        </p:spPr>
        <p:txBody>
          <a:bodyPr/>
          <a:lstStyle/>
          <a:p>
            <a:r>
              <a:rPr lang="en-GB" sz="2400" dirty="0" smtClean="0"/>
              <a:t>Thin stainless steel tubes used to reduce conductance to sample</a:t>
            </a:r>
          </a:p>
          <a:p>
            <a:r>
              <a:rPr lang="en-GB" sz="2400" dirty="0" smtClean="0"/>
              <a:t>Holes near the sample holder for the supports for the </a:t>
            </a:r>
            <a:r>
              <a:rPr lang="en-GB" sz="2400" dirty="0" err="1" smtClean="0"/>
              <a:t>Farraday</a:t>
            </a:r>
            <a:r>
              <a:rPr lang="en-GB" sz="2400" dirty="0" smtClean="0"/>
              <a:t> cup</a:t>
            </a:r>
          </a:p>
          <a:p>
            <a:endParaRPr lang="en-GB" dirty="0"/>
          </a:p>
        </p:txBody>
      </p:sp>
      <p:sp>
        <p:nvSpPr>
          <p:cNvPr id="36" name="Content Placeholder 1"/>
          <p:cNvSpPr txBox="1">
            <a:spLocks/>
          </p:cNvSpPr>
          <p:nvPr/>
        </p:nvSpPr>
        <p:spPr bwMode="auto">
          <a:xfrm>
            <a:off x="913734" y="1405816"/>
            <a:ext cx="5946594" cy="93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 dirty="0" smtClean="0"/>
              <a:t>1 mm gap between the flange and sample to reduce lost gas</a:t>
            </a:r>
          </a:p>
        </p:txBody>
      </p:sp>
    </p:spTree>
    <p:extLst>
      <p:ext uri="{BB962C8B-B14F-4D97-AF65-F5344CB8AC3E}">
        <p14:creationId xmlns:p14="http://schemas.microsoft.com/office/powerpoint/2010/main" val="2031496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RDK-30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1" r="12350"/>
          <a:stretch/>
        </p:blipFill>
        <p:spPr bwMode="auto">
          <a:xfrm rot="10800000">
            <a:off x="1447800" y="2392151"/>
            <a:ext cx="3208335" cy="393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2931" y="561982"/>
            <a:ext cx="7038975" cy="711200"/>
          </a:xfrm>
          <a:noFill/>
        </p:spPr>
        <p:txBody>
          <a:bodyPr/>
          <a:lstStyle/>
          <a:p>
            <a:r>
              <a:rPr lang="en-GB" dirty="0" smtClean="0"/>
              <a:t>Initial 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75689-08AE-4296-BDD6-72B2BD92D9C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4524" t="20862" r="45336" b="13468"/>
          <a:stretch/>
        </p:blipFill>
        <p:spPr>
          <a:xfrm>
            <a:off x="9033673" y="1069599"/>
            <a:ext cx="1954856" cy="573354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6931343" y="1420746"/>
            <a:ext cx="2885757" cy="6213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29"/>
          <p:cNvSpPr txBox="1"/>
          <p:nvPr/>
        </p:nvSpPr>
        <p:spPr bwMode="auto">
          <a:xfrm>
            <a:off x="5680180" y="1892021"/>
            <a:ext cx="12238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9pPr>
          </a:lstStyle>
          <a:p>
            <a:pPr algn="l" eaLnBrk="1" hangingPunct="1"/>
            <a:r>
              <a:rPr lang="en-GB" sz="1800" dirty="0">
                <a:sym typeface="Symbol" pitchFamily="18" charset="2"/>
              </a:rPr>
              <a:t>Bellows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7131728" y="3566162"/>
            <a:ext cx="2258595" cy="1447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33"/>
          <p:cNvSpPr txBox="1"/>
          <p:nvPr/>
        </p:nvSpPr>
        <p:spPr bwMode="auto">
          <a:xfrm>
            <a:off x="5649703" y="3363877"/>
            <a:ext cx="21212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9pPr>
          </a:lstStyle>
          <a:p>
            <a:pPr algn="l" eaLnBrk="1" hangingPunct="1"/>
            <a:r>
              <a:rPr lang="en-GB" sz="1800" dirty="0">
                <a:sym typeface="Symbol" pitchFamily="18" charset="2"/>
              </a:rPr>
              <a:t>Conductor </a:t>
            </a:r>
          </a:p>
          <a:p>
            <a:pPr algn="l" eaLnBrk="1" hangingPunct="1"/>
            <a:r>
              <a:rPr lang="en-GB" sz="1800" dirty="0">
                <a:sym typeface="Symbol" pitchFamily="18" charset="2"/>
              </a:rPr>
              <a:t>from 1</a:t>
            </a:r>
            <a:r>
              <a:rPr lang="en-GB" sz="1800" baseline="30000" dirty="0">
                <a:sym typeface="Symbol" pitchFamily="18" charset="2"/>
              </a:rPr>
              <a:t>st</a:t>
            </a:r>
            <a:r>
              <a:rPr lang="en-GB" sz="1800" dirty="0">
                <a:sym typeface="Symbol" pitchFamily="18" charset="2"/>
              </a:rPr>
              <a:t> stage to heat shield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7047998" y="5093891"/>
            <a:ext cx="2126749" cy="2039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12" name="TextBox 24"/>
          <p:cNvSpPr txBox="1"/>
          <p:nvPr/>
        </p:nvSpPr>
        <p:spPr bwMode="auto">
          <a:xfrm>
            <a:off x="5742626" y="4853640"/>
            <a:ext cx="13297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r>
              <a:rPr lang="en-GB" sz="1800" dirty="0">
                <a:sym typeface="Symbol" pitchFamily="18" charset="2"/>
              </a:rPr>
              <a:t>Insulation vacuum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97053" y="4384462"/>
            <a:ext cx="127536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9pPr>
          </a:lstStyle>
          <a:p>
            <a:r>
              <a:rPr lang="en-GB" sz="1800" dirty="0">
                <a:sym typeface="Symbol" pitchFamily="18" charset="2"/>
              </a:rPr>
              <a:t>1</a:t>
            </a:r>
            <a:r>
              <a:rPr lang="en-GB" sz="1800" baseline="30000" dirty="0">
                <a:sym typeface="Symbol" pitchFamily="18" charset="2"/>
              </a:rPr>
              <a:t>st</a:t>
            </a:r>
            <a:r>
              <a:rPr lang="en-GB" sz="1800" dirty="0">
                <a:sym typeface="Symbol" pitchFamily="18" charset="2"/>
              </a:rPr>
              <a:t> stage </a:t>
            </a:r>
            <a:endParaRPr lang="en-GB" sz="180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7047998" y="4584518"/>
            <a:ext cx="2641522" cy="4160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5896316" y="2914860"/>
            <a:ext cx="1331668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9pPr>
          </a:lstStyle>
          <a:p>
            <a:r>
              <a:rPr lang="en-GB" sz="1800" dirty="0">
                <a:sym typeface="Symbol" pitchFamily="18" charset="2"/>
              </a:rPr>
              <a:t>2</a:t>
            </a:r>
            <a:r>
              <a:rPr lang="en-GB" sz="1800" baseline="30000" dirty="0">
                <a:sym typeface="Symbol" pitchFamily="18" charset="2"/>
              </a:rPr>
              <a:t>nd</a:t>
            </a:r>
            <a:r>
              <a:rPr lang="en-GB" sz="1800" dirty="0">
                <a:sym typeface="Symbol" pitchFamily="18" charset="2"/>
              </a:rPr>
              <a:t> stage </a:t>
            </a:r>
            <a:endParaRPr lang="en-GB" sz="18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7220989" y="3114915"/>
            <a:ext cx="2596111" cy="1692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5209091" y="2345474"/>
            <a:ext cx="183890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9pPr>
          </a:lstStyle>
          <a:p>
            <a:r>
              <a:rPr lang="en-GB" sz="1800" dirty="0">
                <a:sym typeface="Symbol" pitchFamily="18" charset="2"/>
              </a:rPr>
              <a:t>Test</a:t>
            </a:r>
            <a:r>
              <a:rPr lang="en-GB" sz="2000" dirty="0">
                <a:sym typeface="Symbol" pitchFamily="18" charset="2"/>
              </a:rPr>
              <a:t> </a:t>
            </a:r>
            <a:r>
              <a:rPr lang="en-GB" sz="1800" dirty="0">
                <a:sym typeface="Symbol" pitchFamily="18" charset="2"/>
              </a:rPr>
              <a:t>chamber</a:t>
            </a:r>
            <a:endParaRPr lang="en-GB" sz="200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7231114" y="2228418"/>
            <a:ext cx="2585986" cy="3050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9"/>
          <p:cNvSpPr txBox="1"/>
          <p:nvPr/>
        </p:nvSpPr>
        <p:spPr bwMode="auto">
          <a:xfrm>
            <a:off x="1548087" y="1561156"/>
            <a:ext cx="32401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9pPr>
          </a:lstStyle>
          <a:p>
            <a:pPr marL="0" lvl="1"/>
            <a:r>
              <a:rPr lang="en-GB" sz="1600" dirty="0"/>
              <a:t>RDK-305D 4K </a:t>
            </a:r>
            <a:r>
              <a:rPr lang="en-GB" sz="1600" dirty="0" err="1"/>
              <a:t>Cryocooler</a:t>
            </a:r>
            <a:r>
              <a:rPr lang="en-GB" sz="1600" dirty="0"/>
              <a:t> (RDK-305D Cold Head with CNA-31C/D Compressor)</a:t>
            </a:r>
            <a:endParaRPr lang="en-GB" sz="2000" dirty="0">
              <a:sym typeface="Symbol" pitchFamily="18" charset="2"/>
            </a:endParaRPr>
          </a:p>
        </p:txBody>
      </p:sp>
      <p:cxnSp>
        <p:nvCxnSpPr>
          <p:cNvPr id="20" name="Straight Arrow Connector 19"/>
          <p:cNvCxnSpPr>
            <a:stCxn id="13" idx="1"/>
          </p:cNvCxnSpPr>
          <p:nvPr/>
        </p:nvCxnSpPr>
        <p:spPr bwMode="auto">
          <a:xfrm flipH="1" flipV="1">
            <a:off x="4038600" y="3955242"/>
            <a:ext cx="1758453" cy="6138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3758260" y="2680127"/>
            <a:ext cx="1984366" cy="4193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9033673" y="76754"/>
            <a:ext cx="248016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Electron Gun, Gauge, </a:t>
            </a:r>
          </a:p>
          <a:p>
            <a:r>
              <a:rPr lang="en-GB" dirty="0" smtClean="0"/>
              <a:t>RGA, Pumping, </a:t>
            </a:r>
          </a:p>
          <a:p>
            <a:r>
              <a:rPr lang="en-GB" dirty="0" smtClean="0"/>
              <a:t>Gas injection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423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33539" y="316568"/>
            <a:ext cx="9385300" cy="711200"/>
          </a:xfrm>
        </p:spPr>
        <p:txBody>
          <a:bodyPr/>
          <a:lstStyle/>
          <a:p>
            <a:r>
              <a:rPr lang="en-GB" dirty="0" smtClean="0"/>
              <a:t>Current 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75689-08AE-4296-BDD6-72B2BD92D9C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949" t="16750" r="67320" b="16825"/>
          <a:stretch/>
        </p:blipFill>
        <p:spPr>
          <a:xfrm>
            <a:off x="7963468" y="1152395"/>
            <a:ext cx="2158432" cy="559988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>
            <a:off x="7464699" y="2465721"/>
            <a:ext cx="1359677" cy="312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29"/>
          <p:cNvSpPr txBox="1"/>
          <p:nvPr/>
        </p:nvSpPr>
        <p:spPr bwMode="auto">
          <a:xfrm>
            <a:off x="6338725" y="2236697"/>
            <a:ext cx="1502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9pPr>
          </a:lstStyle>
          <a:p>
            <a:pPr algn="l" eaLnBrk="1" hangingPunct="1"/>
            <a:r>
              <a:rPr lang="en-GB" sz="1800" dirty="0">
                <a:sym typeface="Symbol" pitchFamily="18" charset="2"/>
              </a:rPr>
              <a:t>Bellows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7557330" y="4446186"/>
            <a:ext cx="1123885" cy="1465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33"/>
          <p:cNvSpPr txBox="1"/>
          <p:nvPr/>
        </p:nvSpPr>
        <p:spPr bwMode="auto">
          <a:xfrm>
            <a:off x="5760516" y="4243048"/>
            <a:ext cx="26038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9pPr>
          </a:lstStyle>
          <a:p>
            <a:pPr algn="l" eaLnBrk="1" hangingPunct="1"/>
            <a:r>
              <a:rPr lang="en-GB" sz="1800" dirty="0">
                <a:sym typeface="Symbol" pitchFamily="18" charset="2"/>
              </a:rPr>
              <a:t>Conductor </a:t>
            </a:r>
          </a:p>
          <a:p>
            <a:pPr algn="l" eaLnBrk="1" hangingPunct="1"/>
            <a:r>
              <a:rPr lang="en-GB" sz="1800" dirty="0">
                <a:sym typeface="Symbol" pitchFamily="18" charset="2"/>
              </a:rPr>
              <a:t>from 1</a:t>
            </a:r>
            <a:r>
              <a:rPr lang="en-GB" sz="1800" baseline="30000" dirty="0">
                <a:sym typeface="Symbol" pitchFamily="18" charset="2"/>
              </a:rPr>
              <a:t>st</a:t>
            </a:r>
            <a:r>
              <a:rPr lang="en-GB" sz="1800" dirty="0">
                <a:sym typeface="Symbol" pitchFamily="18" charset="2"/>
              </a:rPr>
              <a:t> stage to heat shield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7473600" y="5973914"/>
            <a:ext cx="1010000" cy="64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11" name="TextBox 24"/>
          <p:cNvSpPr txBox="1"/>
          <p:nvPr/>
        </p:nvSpPr>
        <p:spPr bwMode="auto">
          <a:xfrm>
            <a:off x="5852225" y="5739697"/>
            <a:ext cx="16323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r>
              <a:rPr lang="en-GB" sz="1800" dirty="0">
                <a:sym typeface="Symbol" pitchFamily="18" charset="2"/>
              </a:rPr>
              <a:t>Insulation vacuum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72391" y="5264486"/>
            <a:ext cx="156549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9pPr>
          </a:lstStyle>
          <a:p>
            <a:r>
              <a:rPr lang="en-GB" sz="1800" dirty="0">
                <a:sym typeface="Symbol" pitchFamily="18" charset="2"/>
              </a:rPr>
              <a:t>1</a:t>
            </a:r>
            <a:r>
              <a:rPr lang="en-GB" sz="1800" baseline="30000" dirty="0">
                <a:sym typeface="Symbol" pitchFamily="18" charset="2"/>
              </a:rPr>
              <a:t>st</a:t>
            </a:r>
            <a:r>
              <a:rPr lang="en-GB" sz="1800" dirty="0">
                <a:sym typeface="Symbol" pitchFamily="18" charset="2"/>
              </a:rPr>
              <a:t> stage </a:t>
            </a:r>
            <a:endParaRPr lang="en-GB" sz="18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7473600" y="5464543"/>
            <a:ext cx="1350776" cy="1579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6478263" y="3794884"/>
            <a:ext cx="1634609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9pPr>
          </a:lstStyle>
          <a:p>
            <a:r>
              <a:rPr lang="en-GB" sz="1800" dirty="0">
                <a:sym typeface="Symbol" pitchFamily="18" charset="2"/>
              </a:rPr>
              <a:t>2</a:t>
            </a:r>
            <a:r>
              <a:rPr lang="en-GB" sz="1800" baseline="30000" dirty="0">
                <a:sym typeface="Symbol" pitchFamily="18" charset="2"/>
              </a:rPr>
              <a:t>nd</a:t>
            </a:r>
            <a:r>
              <a:rPr lang="en-GB" sz="1800" dirty="0">
                <a:sym typeface="Symbol" pitchFamily="18" charset="2"/>
              </a:rPr>
              <a:t> stage </a:t>
            </a:r>
            <a:endParaRPr lang="en-GB" sz="18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7646590" y="3994939"/>
            <a:ext cx="1281584" cy="3611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6023581" y="2708332"/>
            <a:ext cx="225724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9pPr>
          </a:lstStyle>
          <a:p>
            <a:r>
              <a:rPr lang="en-GB" sz="1800" dirty="0">
                <a:sym typeface="Symbol" pitchFamily="18" charset="2"/>
              </a:rPr>
              <a:t>Test</a:t>
            </a:r>
            <a:r>
              <a:rPr lang="en-GB" sz="2000" dirty="0">
                <a:sym typeface="Symbol" pitchFamily="18" charset="2"/>
              </a:rPr>
              <a:t> </a:t>
            </a:r>
            <a:r>
              <a:rPr lang="en-GB" sz="1800" dirty="0">
                <a:sym typeface="Symbol" pitchFamily="18" charset="2"/>
              </a:rPr>
              <a:t>chamber</a:t>
            </a:r>
            <a:endParaRPr lang="en-GB" sz="20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7646590" y="2921000"/>
            <a:ext cx="1059023" cy="5049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Rectangle 33"/>
          <p:cNvSpPr/>
          <p:nvPr/>
        </p:nvSpPr>
        <p:spPr>
          <a:xfrm>
            <a:off x="6254421" y="3241303"/>
            <a:ext cx="204036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9pPr>
          </a:lstStyle>
          <a:p>
            <a:r>
              <a:rPr lang="en-GB" sz="1800" dirty="0">
                <a:sym typeface="Symbol" pitchFamily="18" charset="2"/>
              </a:rPr>
              <a:t>Faraday cup</a:t>
            </a:r>
            <a:endParaRPr lang="en-GB" sz="2000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7840929" y="3425969"/>
            <a:ext cx="1087245" cy="1846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7" name="Picture 36" descr="D:\EuroCirCol\2018-04 FCC week in Amsterdam\20180403_1136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35" y="1152395"/>
            <a:ext cx="3248550" cy="565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212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Injection line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75689-08AE-4296-BDD6-72B2BD92D9C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937" t="14024" r="59459" b="9775"/>
          <a:stretch/>
        </p:blipFill>
        <p:spPr>
          <a:xfrm>
            <a:off x="555367" y="1495431"/>
            <a:ext cx="5354252" cy="56812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13968" y="2263699"/>
            <a:ext cx="130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Baratron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422205" y="2846771"/>
            <a:ext cx="1878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Small Volume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22205" y="3418380"/>
            <a:ext cx="1941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Large Volume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13968" y="3950272"/>
            <a:ext cx="1635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Gauge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22206" y="5108561"/>
            <a:ext cx="2496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Gasses (CO, CO</a:t>
            </a:r>
            <a:r>
              <a:rPr lang="en-GB" sz="2000" baseline="-25000" dirty="0"/>
              <a:t>2</a:t>
            </a:r>
            <a:r>
              <a:rPr lang="en-GB" sz="2000" dirty="0"/>
              <a:t>, CH</a:t>
            </a:r>
            <a:r>
              <a:rPr lang="en-GB" sz="2000" baseline="-25000" dirty="0"/>
              <a:t>4</a:t>
            </a:r>
            <a:r>
              <a:rPr lang="en-GB" sz="2000" dirty="0"/>
              <a:t>, </a:t>
            </a:r>
            <a:r>
              <a:rPr lang="en-GB" sz="2000" dirty="0" smtClean="0"/>
              <a:t>N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, </a:t>
            </a:r>
            <a:r>
              <a:rPr lang="en-GB" sz="2000" dirty="0" err="1" smtClean="0"/>
              <a:t>Ar</a:t>
            </a:r>
            <a:r>
              <a:rPr lang="en-GB" sz="2000" dirty="0" smtClean="0"/>
              <a:t> and </a:t>
            </a:r>
            <a:r>
              <a:rPr lang="en-GB" sz="2000" dirty="0"/>
              <a:t>H</a:t>
            </a:r>
            <a:r>
              <a:rPr lang="en-GB" sz="2000" baseline="-25000" dirty="0"/>
              <a:t>2</a:t>
            </a:r>
            <a:r>
              <a:rPr lang="en-GB" sz="2000" dirty="0"/>
              <a:t>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720281" y="2527300"/>
            <a:ext cx="2378677" cy="719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203700" y="3050528"/>
            <a:ext cx="2887022" cy="352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872217" y="3556000"/>
            <a:ext cx="3218505" cy="118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72217" y="3950272"/>
            <a:ext cx="3226740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1"/>
          </p:cNvCxnSpPr>
          <p:nvPr/>
        </p:nvCxnSpPr>
        <p:spPr>
          <a:xfrm flipH="1">
            <a:off x="4368800" y="5462504"/>
            <a:ext cx="3053406" cy="23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422205" y="4600729"/>
            <a:ext cx="1635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Pumps</a:t>
            </a:r>
          </a:p>
        </p:txBody>
      </p:sp>
      <p:cxnSp>
        <p:nvCxnSpPr>
          <p:cNvPr id="28" name="Straight Arrow Connector 27"/>
          <p:cNvCxnSpPr>
            <a:stCxn id="26" idx="1"/>
          </p:cNvCxnSpPr>
          <p:nvPr/>
        </p:nvCxnSpPr>
        <p:spPr>
          <a:xfrm flipH="1">
            <a:off x="4902200" y="4800784"/>
            <a:ext cx="2520005" cy="307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214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SEY &lt; 1 has demonstrated on more than 40 samples produced with different lasers and various parameters</a:t>
            </a:r>
          </a:p>
          <a:p>
            <a:r>
              <a:rPr lang="en-GB" dirty="0" smtClean="0"/>
              <a:t>A new facility for SEY studies will allow the measurement of LASE surfaces at cryogenic temperatures with and without </a:t>
            </a:r>
            <a:r>
              <a:rPr lang="en-GB" dirty="0" err="1" smtClean="0"/>
              <a:t>cryosorbed</a:t>
            </a:r>
            <a:r>
              <a:rPr lang="en-GB" dirty="0" smtClean="0"/>
              <a:t> gasses</a:t>
            </a:r>
          </a:p>
          <a:p>
            <a:r>
              <a:rPr lang="en-GB" dirty="0" smtClean="0"/>
              <a:t>Facility will be tested shortly after this workshop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75689-08AE-4296-BDD6-72B2BD92D9C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47446"/>
      </p:ext>
    </p:extLst>
  </p:cSld>
  <p:clrMapOvr>
    <a:masterClrMapping/>
  </p:clrMapOvr>
</p:sld>
</file>

<file path=ppt/theme/theme1.xml><?xml version="1.0" encoding="utf-8"?>
<a:theme xmlns:a="http://schemas.openxmlformats.org/drawingml/2006/main" name="ASTeC-blue">
  <a:themeElements>
    <a:clrScheme name="ASTeC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TeC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ASTeC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3463</TotalTime>
  <Words>321</Words>
  <Application>Microsoft Office PowerPoint</Application>
  <PresentationFormat>Widescreen</PresentationFormat>
  <Paragraphs>96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Cambria Math</vt:lpstr>
      <vt:lpstr>Lucida Grande</vt:lpstr>
      <vt:lpstr>Lucida Sans</vt:lpstr>
      <vt:lpstr>Symbol</vt:lpstr>
      <vt:lpstr>Times New Roman</vt:lpstr>
      <vt:lpstr>ヒラギノ角ゴ Pro W3</vt:lpstr>
      <vt:lpstr>ASTeC-blue</vt:lpstr>
      <vt:lpstr>Cryogenic SEY measurement Facility at Daresbury</vt:lpstr>
      <vt:lpstr>Motivation</vt:lpstr>
      <vt:lpstr>Sample Production</vt:lpstr>
      <vt:lpstr>Cryogenic Experiment Schematic</vt:lpstr>
      <vt:lpstr>Sample Holder</vt:lpstr>
      <vt:lpstr>Initial Design</vt:lpstr>
      <vt:lpstr>Current design</vt:lpstr>
      <vt:lpstr>Injection line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Reduction of the Secondary Electron Yield Using a Graphene Coating</dc:title>
  <dc:creator>Taaj</dc:creator>
  <cp:lastModifiedBy>Taaj</cp:lastModifiedBy>
  <cp:revision>183</cp:revision>
  <dcterms:created xsi:type="dcterms:W3CDTF">2015-12-14T15:29:27Z</dcterms:created>
  <dcterms:modified xsi:type="dcterms:W3CDTF">2018-06-05T06:37:11Z</dcterms:modified>
</cp:coreProperties>
</file>