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8"/>
  </p:notesMasterIdLst>
  <p:handoutMasterIdLst>
    <p:handoutMasterId r:id="rId19"/>
  </p:handoutMasterIdLst>
  <p:sldIdLst>
    <p:sldId id="264" r:id="rId2"/>
    <p:sldId id="257" r:id="rId3"/>
    <p:sldId id="263" r:id="rId4"/>
    <p:sldId id="278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0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86FF-5FAB-9348-A1AF-600D9331983D}" type="datetimeFigureOut">
              <a:rPr lang="it-IT" smtClean="0"/>
              <a:t>15/06/2017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BEF0-906D-DE44-8655-A08E0870E22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99254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7A0D6-CC0D-9541-8ABA-F8028E80C6ED}" type="datetimeFigureOut">
              <a:rPr lang="it-IT" smtClean="0"/>
              <a:t>15/06/2017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B3CBE-1BFB-2243-9838-4AD1BAFE805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68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04561-206E-E34B-9860-2F0EBB6523D3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D888-FBC2-F541-BE9A-C44E5CFB94B4}" type="datetime1">
              <a:rPr lang="it-IT" smtClean="0"/>
              <a:t>15/06/2017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A5C2-D9E9-864A-B71E-30103D0935F4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ED66-070D-B741-BBE8-33795EAC56B0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4A9B-1A57-D840-B878-75C5D42EA668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4BF7-E97B-2C4E-BB90-850D703C23D6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7EE9B-721B-DA43-8F29-31968F74EB1B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A661-D73E-1C49-8E3B-1106B4FCEF16}" type="datetime1">
              <a:rPr lang="it-IT" smtClean="0"/>
              <a:t>15/06/2017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488F3-7A18-1E44-B49F-3D7BE19CB429}" type="datetime1">
              <a:rPr lang="it-IT" smtClean="0"/>
              <a:t>15/06/2017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DD7E7-7D3B-A943-98F3-061CDD062B79}" type="datetime1">
              <a:rPr lang="it-IT" smtClean="0"/>
              <a:t>15/06/2017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EF90C-76F6-2B4C-B6E5-B7D238881332}" type="datetime1">
              <a:rPr lang="it-IT" smtClean="0"/>
              <a:t>15/06/2017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C8A3F-CFF0-954C-A847-3FB4AA50CC57}" type="datetime1">
              <a:rPr lang="it-IT" smtClean="0"/>
              <a:t>15/06/2017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Milano 14-15 Marzo 2017 - Assemblea dei Rappresentanti del Personale TTA - Patrizia Belluomo - GL Next_TTA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05602B-1CD3-A844-A96E-03DA0954323C}" type="datetime1">
              <a:rPr lang="it-IT" smtClean="0"/>
              <a:t>15/06/2017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Milano 14-15 Marzo 2017 - Assemblea dei Rappresentanti del Personale TTA - Patrizia Belluomo - GL Next_TTA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2921" y="383413"/>
            <a:ext cx="6498158" cy="2384349"/>
          </a:xfrm>
        </p:spPr>
        <p:txBody>
          <a:bodyPr/>
          <a:lstStyle/>
          <a:p>
            <a:r>
              <a:rPr lang="it-IT" dirty="0" smtClean="0"/>
              <a:t>Riunione Rappresentanti TTA</a:t>
            </a:r>
            <a:br>
              <a:rPr lang="it-IT" dirty="0" smtClean="0"/>
            </a:br>
            <a:r>
              <a:rPr lang="it-IT" dirty="0" smtClean="0"/>
              <a:t>14 -15 Giugno 2017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2921" y="2767761"/>
            <a:ext cx="6498159" cy="2120753"/>
          </a:xfrm>
        </p:spPr>
        <p:txBody>
          <a:bodyPr>
            <a:normAutofit fontScale="55000" lnSpcReduction="20000"/>
          </a:bodyPr>
          <a:lstStyle/>
          <a:p>
            <a:r>
              <a:rPr lang="it-IT" sz="3300" dirty="0" smtClean="0">
                <a:solidFill>
                  <a:schemeClr val="bg2">
                    <a:lumMod val="50000"/>
                  </a:schemeClr>
                </a:solidFill>
              </a:rPr>
              <a:t>Gruppo di Lavoro WHAT-NEXT-TTA</a:t>
            </a:r>
          </a:p>
          <a:p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Componenti: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Simona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Bortot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(TO) – coordinatrice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Patrizia Belluomo (CT)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Attanasio Candela (LNGS)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Rossana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Chiaratti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(PD)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Roberto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Gomezel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Maria Rosaria Ludovici (AC)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Laura Mugione (RM1)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Luigi Parodi (GE)</a:t>
            </a:r>
          </a:p>
          <a:p>
            <a:pPr algn="l"/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Riccardo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</a:rPr>
              <a:t>Travaglini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 (BO)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552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6938" r="16938"/>
          <a:stretch>
            <a:fillRect/>
          </a:stretch>
        </p:blipFill>
        <p:spPr>
          <a:xfrm>
            <a:off x="45081" y="2242181"/>
            <a:ext cx="9098919" cy="4491509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081" y="209353"/>
            <a:ext cx="8229600" cy="2032829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/>
              <a:t>Pensi</a:t>
            </a:r>
            <a:r>
              <a:rPr lang="en-US" sz="3200" dirty="0"/>
              <a:t> di </a:t>
            </a:r>
            <a:r>
              <a:rPr lang="en-US" sz="3200" dirty="0" err="1"/>
              <a:t>avere</a:t>
            </a:r>
            <a:r>
              <a:rPr lang="en-US" sz="3200" dirty="0"/>
              <a:t> </a:t>
            </a:r>
            <a:r>
              <a:rPr lang="en-US" sz="3200" dirty="0" err="1"/>
              <a:t>competenze</a:t>
            </a:r>
            <a:r>
              <a:rPr lang="en-US" sz="3200" dirty="0"/>
              <a:t> </a:t>
            </a:r>
            <a:r>
              <a:rPr lang="en-US" sz="3200" dirty="0" err="1"/>
              <a:t>lavorative</a:t>
            </a:r>
            <a:r>
              <a:rPr lang="en-US" sz="3200" dirty="0"/>
              <a:t> </a:t>
            </a:r>
            <a:r>
              <a:rPr lang="en-US" sz="3200" dirty="0" err="1" smtClean="0"/>
              <a:t>specifiche</a:t>
            </a:r>
            <a:r>
              <a:rPr lang="en-US" sz="3200" dirty="0" smtClean="0"/>
              <a:t> </a:t>
            </a:r>
            <a:r>
              <a:rPr lang="en-US" sz="3200" dirty="0"/>
              <a:t>non </a:t>
            </a:r>
            <a:r>
              <a:rPr lang="en-US" sz="3200" dirty="0" err="1"/>
              <a:t>sfruttate</a:t>
            </a:r>
            <a:r>
              <a:rPr lang="en-US" sz="3200" dirty="0"/>
              <a:t> </a:t>
            </a:r>
            <a:r>
              <a:rPr lang="en-US" sz="3200" dirty="0" err="1"/>
              <a:t>adeguatamente</a:t>
            </a:r>
            <a:r>
              <a:rPr lang="en-US" sz="3200" dirty="0"/>
              <a:t> </a:t>
            </a:r>
            <a:r>
              <a:rPr lang="en-US" sz="3200" dirty="0" err="1"/>
              <a:t>dall'Ente</a:t>
            </a:r>
            <a:r>
              <a:rPr lang="en-US" sz="3200" dirty="0"/>
              <a:t>?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4663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6938" r="16938"/>
          <a:stretch>
            <a:fillRect/>
          </a:stretch>
        </p:blipFill>
        <p:spPr>
          <a:xfrm>
            <a:off x="0" y="2514600"/>
            <a:ext cx="9144000" cy="43434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338329"/>
            <a:ext cx="8229600" cy="2340384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/>
              <a:t>Condivideresti</a:t>
            </a:r>
            <a:r>
              <a:rPr lang="en-US" sz="3200" dirty="0"/>
              <a:t> le </a:t>
            </a:r>
            <a:r>
              <a:rPr lang="en-US" sz="3200" dirty="0" err="1"/>
              <a:t>tue</a:t>
            </a:r>
            <a:r>
              <a:rPr lang="en-US" sz="3200" dirty="0"/>
              <a:t> </a:t>
            </a:r>
            <a:r>
              <a:rPr lang="en-US" sz="3200" dirty="0" err="1"/>
              <a:t>competenze</a:t>
            </a:r>
            <a:r>
              <a:rPr lang="en-US" sz="3200" dirty="0"/>
              <a:t> con </a:t>
            </a:r>
            <a:r>
              <a:rPr lang="en-US" sz="3200" dirty="0" err="1"/>
              <a:t>altre</a:t>
            </a:r>
            <a:r>
              <a:rPr lang="en-US" sz="3200" dirty="0"/>
              <a:t> </a:t>
            </a:r>
            <a:r>
              <a:rPr lang="en-US" sz="3200" dirty="0" err="1"/>
              <a:t>persone</a:t>
            </a:r>
            <a:r>
              <a:rPr lang="en-US" sz="3200" dirty="0"/>
              <a:t> (</a:t>
            </a:r>
            <a:r>
              <a:rPr lang="en-US" sz="3200" dirty="0" err="1"/>
              <a:t>formazione</a:t>
            </a:r>
            <a:r>
              <a:rPr lang="en-US" sz="3200" dirty="0"/>
              <a:t>, </a:t>
            </a:r>
            <a:r>
              <a:rPr lang="en-US" sz="3200" dirty="0" err="1"/>
              <a:t>Gruppi</a:t>
            </a:r>
            <a:r>
              <a:rPr lang="en-US" sz="3200" dirty="0"/>
              <a:t> di </a:t>
            </a:r>
            <a:r>
              <a:rPr lang="en-US" sz="3200" dirty="0" err="1"/>
              <a:t>Lavoro</a:t>
            </a:r>
            <a:r>
              <a:rPr lang="en-US" sz="3200" dirty="0"/>
              <a:t>, </a:t>
            </a:r>
            <a:r>
              <a:rPr lang="en-US" sz="3200" dirty="0" err="1"/>
              <a:t>seminari</a:t>
            </a:r>
            <a:r>
              <a:rPr lang="en-US" sz="3200" dirty="0"/>
              <a:t> etc.)?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60549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6938" r="16938"/>
          <a:stretch>
            <a:fillRect/>
          </a:stretch>
        </p:blipFill>
        <p:spPr>
          <a:xfrm>
            <a:off x="83862" y="2516148"/>
            <a:ext cx="8973280" cy="4341852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96220"/>
            <a:ext cx="8229600" cy="2919812"/>
          </a:xfrm>
        </p:spPr>
        <p:txBody>
          <a:bodyPr>
            <a:noAutofit/>
          </a:bodyPr>
          <a:lstStyle/>
          <a:p>
            <a:pPr algn="l"/>
            <a:r>
              <a:rPr lang="en-US" sz="3200" dirty="0" err="1"/>
              <a:t>Ritieni</a:t>
            </a:r>
            <a:r>
              <a:rPr lang="en-US" sz="3200" dirty="0"/>
              <a:t> </a:t>
            </a:r>
            <a:r>
              <a:rPr lang="en-US" sz="3200" dirty="0" err="1"/>
              <a:t>che</a:t>
            </a:r>
            <a:r>
              <a:rPr lang="en-US" sz="3200" dirty="0"/>
              <a:t>, in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struttura</a:t>
            </a:r>
            <a:r>
              <a:rPr lang="en-US" sz="3200" dirty="0"/>
              <a:t> </a:t>
            </a:r>
            <a:r>
              <a:rPr lang="en-US" sz="3200" dirty="0" err="1"/>
              <a:t>organizzativa</a:t>
            </a:r>
            <a:r>
              <a:rPr lang="en-US" sz="3200" dirty="0"/>
              <a:t> di </a:t>
            </a:r>
            <a:r>
              <a:rPr lang="en-US" sz="3200" dirty="0" err="1"/>
              <a:t>tipo</a:t>
            </a:r>
            <a:r>
              <a:rPr lang="en-US" sz="3200" dirty="0"/>
              <a:t> "</a:t>
            </a:r>
            <a:r>
              <a:rPr lang="en-US" sz="3200" dirty="0" err="1"/>
              <a:t>federale</a:t>
            </a:r>
            <a:r>
              <a:rPr lang="en-US" sz="3200" dirty="0"/>
              <a:t>" come la nostra, la </a:t>
            </a:r>
            <a:r>
              <a:rPr lang="en-US" sz="3200" dirty="0" err="1"/>
              <a:t>comunicazione</a:t>
            </a:r>
            <a:r>
              <a:rPr lang="en-US" sz="3200" dirty="0"/>
              <a:t> e lo </a:t>
            </a:r>
            <a:r>
              <a:rPr lang="en-US" sz="3200" dirty="0" err="1"/>
              <a:t>scambio</a:t>
            </a:r>
            <a:r>
              <a:rPr lang="en-US" sz="3200" dirty="0"/>
              <a:t> di </a:t>
            </a:r>
            <a:r>
              <a:rPr lang="en-US" sz="3200" dirty="0" err="1"/>
              <a:t>informazioni</a:t>
            </a:r>
            <a:r>
              <a:rPr lang="en-US" sz="3200" dirty="0"/>
              <a:t> </a:t>
            </a:r>
            <a:r>
              <a:rPr lang="en-US" sz="3200" dirty="0" err="1"/>
              <a:t>siano</a:t>
            </a:r>
            <a:r>
              <a:rPr lang="en-US" sz="3200" dirty="0"/>
              <a:t> </a:t>
            </a:r>
            <a:r>
              <a:rPr lang="en-US" sz="3200" dirty="0" err="1" smtClean="0"/>
              <a:t>sufficientemente</a:t>
            </a:r>
            <a:r>
              <a:rPr lang="en-US" sz="3200" dirty="0" smtClean="0"/>
              <a:t> </a:t>
            </a:r>
            <a:r>
              <a:rPr lang="en-US" sz="3200" dirty="0" err="1"/>
              <a:t>adeguati</a:t>
            </a:r>
            <a:r>
              <a:rPr lang="en-US" sz="3200" dirty="0"/>
              <a:t> e </a:t>
            </a:r>
            <a:r>
              <a:rPr lang="en-US" sz="3200" dirty="0" err="1"/>
              <a:t>f</a:t>
            </a:r>
            <a:r>
              <a:rPr lang="en-US" sz="3200" dirty="0" err="1" smtClean="0"/>
              <a:t>luenti</a:t>
            </a:r>
            <a:r>
              <a:rPr lang="en-US" sz="3200" dirty="0"/>
              <a:t>?</a:t>
            </a:r>
            <a:r>
              <a:rPr lang="it-IT" sz="3200" dirty="0"/>
              <a:t/>
            </a:r>
            <a:br>
              <a:rPr lang="it-IT" sz="3200" dirty="0"/>
            </a:br>
            <a:r>
              <a:rPr lang="it-IT" sz="3200" dirty="0" smtClean="0"/>
              <a:t>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5401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43513" y="1154625"/>
            <a:ext cx="8179991" cy="2320055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/>
              <a:t>Q</a:t>
            </a:r>
            <a:r>
              <a:rPr lang="en-US" sz="2400" dirty="0" err="1" smtClean="0"/>
              <a:t>uando</a:t>
            </a:r>
            <a:r>
              <a:rPr lang="en-US" sz="2400" dirty="0" smtClean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parla</a:t>
            </a:r>
            <a:r>
              <a:rPr lang="en-US" sz="2400" dirty="0"/>
              <a:t> di "</a:t>
            </a:r>
            <a:r>
              <a:rPr lang="en-US" sz="2400" dirty="0" err="1"/>
              <a:t>buone</a:t>
            </a:r>
            <a:r>
              <a:rPr lang="en-US" sz="2400" dirty="0"/>
              <a:t> </a:t>
            </a:r>
            <a:r>
              <a:rPr lang="en-US" sz="2400" dirty="0" err="1"/>
              <a:t>prassi</a:t>
            </a:r>
            <a:r>
              <a:rPr lang="en-US" sz="2400" dirty="0"/>
              <a:t>"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intendono</a:t>
            </a:r>
            <a:r>
              <a:rPr lang="en-US" sz="2400" dirty="0"/>
              <a:t> procedure/</a:t>
            </a:r>
            <a:r>
              <a:rPr lang="en-US" sz="2400" dirty="0" err="1"/>
              <a:t>comportamenti</a:t>
            </a:r>
            <a:r>
              <a:rPr lang="en-US" sz="2400" dirty="0"/>
              <a:t>/</a:t>
            </a:r>
            <a:r>
              <a:rPr lang="en-US" sz="2400" dirty="0" err="1"/>
              <a:t>abitudini</a:t>
            </a:r>
            <a:r>
              <a:rPr lang="en-US" sz="2400" dirty="0"/>
              <a:t> </a:t>
            </a:r>
            <a:r>
              <a:rPr lang="en-US" sz="2400" dirty="0" err="1"/>
              <a:t>organizzati</a:t>
            </a:r>
            <a:r>
              <a:rPr lang="en-US" sz="2400" dirty="0"/>
              <a:t> in </a:t>
            </a:r>
            <a:r>
              <a:rPr lang="en-US" sz="2400" dirty="0" err="1"/>
              <a:t>modo</a:t>
            </a:r>
            <a:r>
              <a:rPr lang="en-US" sz="2400" dirty="0"/>
              <a:t> </a:t>
            </a:r>
            <a:r>
              <a:rPr lang="en-US" sz="2400" dirty="0" err="1"/>
              <a:t>sistematico</a:t>
            </a:r>
            <a:r>
              <a:rPr lang="en-US" sz="2400" dirty="0"/>
              <a:t>, </a:t>
            </a:r>
            <a:r>
              <a:rPr lang="en-US" sz="2400" dirty="0" err="1"/>
              <a:t>che</a:t>
            </a:r>
            <a:r>
              <a:rPr lang="en-US" sz="2400" dirty="0"/>
              <a:t> </a:t>
            </a:r>
            <a:r>
              <a:rPr lang="en-US" sz="2400" dirty="0" err="1"/>
              <a:t>possono</a:t>
            </a:r>
            <a:r>
              <a:rPr lang="en-US" sz="2400" dirty="0"/>
              <a:t> </a:t>
            </a:r>
            <a:r>
              <a:rPr lang="en-US" sz="2400" dirty="0" err="1"/>
              <a:t>essere</a:t>
            </a:r>
            <a:r>
              <a:rPr lang="en-US" sz="2400" dirty="0"/>
              <a:t> </a:t>
            </a:r>
            <a:r>
              <a:rPr lang="en-US" sz="2400" dirty="0" err="1"/>
              <a:t>prese</a:t>
            </a:r>
            <a:r>
              <a:rPr lang="en-US" sz="2400" dirty="0"/>
              <a:t> come </a:t>
            </a:r>
            <a:r>
              <a:rPr lang="en-US" sz="2400" dirty="0" err="1"/>
              <a:t>riferimento</a:t>
            </a:r>
            <a:r>
              <a:rPr lang="en-US" sz="2400" dirty="0"/>
              <a:t> e </a:t>
            </a:r>
            <a:r>
              <a:rPr lang="en-US" sz="2400" dirty="0" err="1"/>
              <a:t>riprodotte</a:t>
            </a:r>
            <a:r>
              <a:rPr lang="en-US" sz="2400" dirty="0"/>
              <a:t> per </a:t>
            </a:r>
            <a:r>
              <a:rPr lang="en-US" sz="2400" dirty="0" err="1"/>
              <a:t>favorire</a:t>
            </a:r>
            <a:r>
              <a:rPr lang="en-US" sz="2400" dirty="0"/>
              <a:t> </a:t>
            </a:r>
            <a:r>
              <a:rPr lang="en-US" sz="2400" dirty="0" err="1"/>
              <a:t>il</a:t>
            </a:r>
            <a:r>
              <a:rPr lang="en-US" sz="2400" dirty="0"/>
              <a:t> </a:t>
            </a:r>
            <a:r>
              <a:rPr lang="en-US" sz="2400" dirty="0" err="1"/>
              <a:t>raggiungimento</a:t>
            </a:r>
            <a:r>
              <a:rPr lang="en-US" sz="2400" dirty="0"/>
              <a:t> di </a:t>
            </a:r>
            <a:r>
              <a:rPr lang="en-US" sz="2400" dirty="0" err="1"/>
              <a:t>risultati</a:t>
            </a:r>
            <a:r>
              <a:rPr lang="en-US" sz="2400" dirty="0"/>
              <a:t> </a:t>
            </a:r>
            <a:r>
              <a:rPr lang="en-US" sz="2400" dirty="0" err="1"/>
              <a:t>migliori</a:t>
            </a:r>
            <a:r>
              <a:rPr lang="en-US" sz="2400" dirty="0"/>
              <a:t>. </a:t>
            </a:r>
            <a:r>
              <a:rPr lang="en-US" sz="2400" dirty="0" err="1"/>
              <a:t>Ritieni</a:t>
            </a:r>
            <a:r>
              <a:rPr lang="en-US" sz="2400" dirty="0"/>
              <a:t> </a:t>
            </a:r>
            <a:r>
              <a:rPr lang="en-US" sz="2400" dirty="0" err="1"/>
              <a:t>positivo</a:t>
            </a:r>
            <a:r>
              <a:rPr lang="en-US" sz="2400" dirty="0"/>
              <a:t> per </a:t>
            </a:r>
            <a:r>
              <a:rPr lang="en-US" sz="2400" dirty="0" err="1"/>
              <a:t>l'Ente</a:t>
            </a:r>
            <a:r>
              <a:rPr lang="en-US" sz="2400" dirty="0"/>
              <a:t> </a:t>
            </a:r>
            <a:r>
              <a:rPr lang="en-US" sz="2400" dirty="0" err="1"/>
              <a:t>condividere</a:t>
            </a:r>
            <a:r>
              <a:rPr lang="en-US" sz="2400" dirty="0"/>
              <a:t> e </a:t>
            </a:r>
            <a:r>
              <a:rPr lang="en-US" sz="2400" dirty="0" err="1"/>
              <a:t>mettere</a:t>
            </a:r>
            <a:r>
              <a:rPr lang="en-US" sz="2400" dirty="0"/>
              <a:t> a </a:t>
            </a:r>
            <a:r>
              <a:rPr lang="en-US" sz="2400" dirty="0" err="1"/>
              <a:t>disposizione</a:t>
            </a:r>
            <a:r>
              <a:rPr lang="en-US" sz="2400" dirty="0"/>
              <a:t> </a:t>
            </a:r>
            <a:r>
              <a:rPr lang="en-US" sz="2400" dirty="0" err="1"/>
              <a:t>delle</a:t>
            </a:r>
            <a:r>
              <a:rPr lang="en-US" sz="2400" dirty="0"/>
              <a:t> "</a:t>
            </a:r>
            <a:r>
              <a:rPr lang="en-US" sz="2400" dirty="0" err="1"/>
              <a:t>buone</a:t>
            </a:r>
            <a:r>
              <a:rPr lang="en-US" sz="2400" dirty="0"/>
              <a:t> </a:t>
            </a:r>
            <a:r>
              <a:rPr lang="en-US" sz="2400" dirty="0" err="1"/>
              <a:t>prassi</a:t>
            </a:r>
            <a:r>
              <a:rPr lang="en-US" sz="2400" dirty="0"/>
              <a:t>", </a:t>
            </a:r>
            <a:r>
              <a:rPr lang="en-US" sz="2400" dirty="0" err="1"/>
              <a:t>siano</a:t>
            </a:r>
            <a:r>
              <a:rPr lang="en-US" sz="2400" dirty="0"/>
              <a:t> </a:t>
            </a:r>
            <a:r>
              <a:rPr lang="en-US" sz="2400" dirty="0" err="1"/>
              <a:t>esse</a:t>
            </a:r>
            <a:r>
              <a:rPr lang="en-US" sz="2400" dirty="0"/>
              <a:t> </a:t>
            </a:r>
            <a:r>
              <a:rPr lang="en-US" sz="2400" dirty="0" err="1"/>
              <a:t>singole</a:t>
            </a:r>
            <a:r>
              <a:rPr lang="en-US" sz="2400" dirty="0"/>
              <a:t> </a:t>
            </a:r>
            <a:r>
              <a:rPr lang="en-US" sz="2400" dirty="0" err="1"/>
              <a:t>competenze</a:t>
            </a:r>
            <a:r>
              <a:rPr lang="en-US" sz="2400" dirty="0"/>
              <a:t> o </a:t>
            </a:r>
            <a:r>
              <a:rPr lang="en-US" sz="2400" dirty="0" err="1"/>
              <a:t>abilità</a:t>
            </a:r>
            <a:r>
              <a:rPr lang="en-US" sz="2400" dirty="0"/>
              <a:t> </a:t>
            </a:r>
            <a:r>
              <a:rPr lang="en-US" sz="2400" dirty="0" err="1" smtClean="0"/>
              <a:t>specifiche</a:t>
            </a:r>
            <a:r>
              <a:rPr lang="en-US" sz="2400" dirty="0" smtClean="0"/>
              <a:t> </a:t>
            </a:r>
            <a:r>
              <a:rPr lang="en-US" sz="2400" dirty="0"/>
              <a:t>di un </a:t>
            </a:r>
            <a:r>
              <a:rPr lang="en-US" sz="2400" dirty="0" err="1"/>
              <a:t>gruppo</a:t>
            </a:r>
            <a:r>
              <a:rPr lang="en-US" sz="2400" dirty="0"/>
              <a:t>?</a:t>
            </a:r>
            <a:r>
              <a:rPr lang="it-IT" sz="2400" dirty="0"/>
              <a:t/>
            </a:r>
            <a:br>
              <a:rPr lang="it-IT" sz="2400" dirty="0"/>
            </a:br>
            <a:endParaRPr lang="it-IT" sz="24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rcRect l="18157" r="18157"/>
          <a:stretch>
            <a:fillRect/>
          </a:stretch>
        </p:blipFill>
        <p:spPr>
          <a:xfrm>
            <a:off x="243513" y="3103249"/>
            <a:ext cx="7795300" cy="3754751"/>
          </a:xfrm>
        </p:spPr>
      </p:pic>
    </p:spTree>
    <p:extLst>
      <p:ext uri="{BB962C8B-B14F-4D97-AF65-F5344CB8AC3E}">
        <p14:creationId xmlns:p14="http://schemas.microsoft.com/office/powerpoint/2010/main" val="132009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Condivisione delle competenze attrezzature e servizi</a:t>
            </a:r>
          </a:p>
          <a:p>
            <a:r>
              <a:rPr lang="it-IT" dirty="0"/>
              <a:t>Buone prassi</a:t>
            </a:r>
          </a:p>
          <a:p>
            <a:r>
              <a:rPr lang="it-IT" dirty="0"/>
              <a:t>Uniformità di comportamenti e regole</a:t>
            </a:r>
          </a:p>
          <a:p>
            <a:r>
              <a:rPr lang="it-IT" dirty="0"/>
              <a:t>Formazione </a:t>
            </a:r>
          </a:p>
          <a:p>
            <a:r>
              <a:rPr lang="it-IT" dirty="0"/>
              <a:t>Trasparenza e coinvolgimento</a:t>
            </a:r>
          </a:p>
          <a:p>
            <a:r>
              <a:rPr lang="it-IT" dirty="0" smtClean="0"/>
              <a:t>Momenti di aggregazione</a:t>
            </a:r>
            <a:endParaRPr lang="it-IT" dirty="0"/>
          </a:p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Proposte pervenute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1399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017168"/>
          </a:xfrm>
        </p:spPr>
        <p:txBody>
          <a:bodyPr/>
          <a:lstStyle/>
          <a:p>
            <a:r>
              <a:rPr lang="it-IT" sz="3600" dirty="0" smtClean="0"/>
              <a:t>Possibili Argomenti del post sondaggio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4480" y="1268759"/>
            <a:ext cx="8535992" cy="4752529"/>
          </a:xfrm>
        </p:spPr>
        <p:txBody>
          <a:bodyPr>
            <a:normAutofit fontScale="25000" lnSpcReduction="20000"/>
          </a:bodyPr>
          <a:lstStyle/>
          <a:p>
            <a:r>
              <a:rPr lang="it-IT" sz="8000" dirty="0" smtClean="0"/>
              <a:t>5) </a:t>
            </a:r>
            <a:r>
              <a:rPr lang="it-IT" sz="9600" dirty="0" smtClean="0"/>
              <a:t>Problematiche del personale</a:t>
            </a:r>
          </a:p>
          <a:p>
            <a:pPr lvl="2"/>
            <a:r>
              <a:rPr lang="it-IT" sz="7200" dirty="0"/>
              <a:t>Lavoro mal distribuito </a:t>
            </a:r>
            <a:r>
              <a:rPr lang="it-IT" sz="7200" dirty="0" smtClean="0"/>
              <a:t>(si</a:t>
            </a:r>
            <a:r>
              <a:rPr lang="it-IT" sz="7200" dirty="0"/>
              <a:t>/</a:t>
            </a:r>
            <a:r>
              <a:rPr lang="it-IT" sz="7200" dirty="0" smtClean="0"/>
              <a:t>no)</a:t>
            </a:r>
            <a:endParaRPr lang="it-IT" sz="7200" dirty="0"/>
          </a:p>
          <a:p>
            <a:pPr lvl="2"/>
            <a:r>
              <a:rPr lang="it-IT" sz="7200" dirty="0"/>
              <a:t>Sensibilità ai problemi delle persone </a:t>
            </a:r>
            <a:r>
              <a:rPr lang="it-IT" sz="7200" dirty="0" smtClean="0"/>
              <a:t>(si</a:t>
            </a:r>
            <a:r>
              <a:rPr lang="it-IT" sz="7200" dirty="0"/>
              <a:t>/</a:t>
            </a:r>
            <a:r>
              <a:rPr lang="it-IT" sz="7200" dirty="0" smtClean="0"/>
              <a:t>no)</a:t>
            </a:r>
            <a:endParaRPr lang="it-IT" sz="7200" dirty="0"/>
          </a:p>
          <a:p>
            <a:pPr lvl="2"/>
            <a:r>
              <a:rPr lang="it-IT" sz="7200" dirty="0"/>
              <a:t>Attenzione al benessere </a:t>
            </a:r>
            <a:r>
              <a:rPr lang="it-IT" sz="7200" dirty="0" smtClean="0"/>
              <a:t>(si</a:t>
            </a:r>
            <a:r>
              <a:rPr lang="it-IT" sz="7200" dirty="0"/>
              <a:t>/</a:t>
            </a:r>
            <a:r>
              <a:rPr lang="it-IT" sz="7200" dirty="0" smtClean="0"/>
              <a:t>no)</a:t>
            </a:r>
            <a:endParaRPr lang="it-IT" sz="7200" dirty="0"/>
          </a:p>
          <a:p>
            <a:pPr lvl="2"/>
            <a:r>
              <a:rPr lang="it-IT" sz="7200" dirty="0"/>
              <a:t>Sentimento di appartenenza </a:t>
            </a:r>
            <a:r>
              <a:rPr lang="it-IT" sz="7200" dirty="0" smtClean="0"/>
              <a:t>(gruppo</a:t>
            </a:r>
            <a:r>
              <a:rPr lang="it-IT" sz="7200" dirty="0"/>
              <a:t>/</a:t>
            </a:r>
            <a:r>
              <a:rPr lang="it-IT" sz="7200" dirty="0" smtClean="0"/>
              <a:t>singolo)</a:t>
            </a:r>
            <a:endParaRPr lang="it-IT" sz="7200" dirty="0"/>
          </a:p>
          <a:p>
            <a:endParaRPr lang="it-IT" sz="3600" dirty="0" smtClean="0"/>
          </a:p>
          <a:p>
            <a:r>
              <a:rPr lang="it-IT" sz="8000" dirty="0" smtClean="0"/>
              <a:t>6) </a:t>
            </a:r>
            <a:r>
              <a:rPr lang="it-IT" sz="9600" dirty="0" smtClean="0"/>
              <a:t>Possibili argomenti di Progetto:</a:t>
            </a:r>
          </a:p>
          <a:p>
            <a:pPr lvl="2"/>
            <a:r>
              <a:rPr lang="it-IT" sz="7200" dirty="0" smtClean="0"/>
              <a:t>Trasparenza degli atti</a:t>
            </a:r>
          </a:p>
          <a:p>
            <a:pPr lvl="2"/>
            <a:r>
              <a:rPr lang="it-IT" sz="7200" dirty="0" smtClean="0"/>
              <a:t>Condivisione delle competenze</a:t>
            </a:r>
          </a:p>
          <a:p>
            <a:pPr lvl="2"/>
            <a:r>
              <a:rPr lang="it-IT" sz="7200" dirty="0" smtClean="0"/>
              <a:t>Formazione di competenze</a:t>
            </a:r>
          </a:p>
          <a:p>
            <a:pPr lvl="2"/>
            <a:r>
              <a:rPr lang="it-IT" sz="7200" dirty="0" smtClean="0"/>
              <a:t>Azioni positive su conciliazione casa/lavoro</a:t>
            </a:r>
          </a:p>
          <a:p>
            <a:pPr lvl="2"/>
            <a:r>
              <a:rPr lang="it-IT" sz="7200" dirty="0" smtClean="0"/>
              <a:t>Eventi sociali</a:t>
            </a:r>
          </a:p>
          <a:p>
            <a:pPr lvl="2"/>
            <a:r>
              <a:rPr lang="it-IT" sz="7200" dirty="0" smtClean="0"/>
              <a:t>Fluidità di comunicazione</a:t>
            </a:r>
          </a:p>
          <a:p>
            <a:pPr lvl="2"/>
            <a:r>
              <a:rPr lang="it-IT" sz="7200" dirty="0" smtClean="0"/>
              <a:t>Attenzione alla persona</a:t>
            </a:r>
          </a:p>
          <a:p>
            <a:pPr lvl="2"/>
            <a:endParaRPr lang="it-IT" sz="3600" dirty="0" smtClean="0"/>
          </a:p>
          <a:p>
            <a:pPr lvl="2"/>
            <a:endParaRPr lang="it-IT" sz="3600" dirty="0" smtClean="0"/>
          </a:p>
          <a:p>
            <a:r>
              <a:rPr lang="it-IT" sz="3600" dirty="0"/>
              <a:t>d</a:t>
            </a:r>
          </a:p>
          <a:p>
            <a:pPr marL="685800" lvl="2" indent="0">
              <a:buNone/>
            </a:pPr>
            <a:endParaRPr lang="it-IT" dirty="0"/>
          </a:p>
        </p:txBody>
      </p:sp>
      <p:sp>
        <p:nvSpPr>
          <p:cNvPr id="5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85796" y="6264813"/>
            <a:ext cx="6845583" cy="365125"/>
          </a:xfrm>
        </p:spPr>
        <p:txBody>
          <a:bodyPr/>
          <a:lstStyle/>
          <a:p>
            <a:r>
              <a:rPr lang="en-US" dirty="0" smtClean="0">
                <a:solidFill>
                  <a:srgbClr val="18579B"/>
                </a:solidFill>
              </a:rPr>
              <a:t>Perugia 14-15 </a:t>
            </a:r>
            <a:r>
              <a:rPr lang="en-US" dirty="0" err="1">
                <a:solidFill>
                  <a:srgbClr val="18579B"/>
                </a:solidFill>
              </a:rPr>
              <a:t>G</a:t>
            </a:r>
            <a:r>
              <a:rPr lang="en-US" dirty="0" err="1" smtClean="0">
                <a:solidFill>
                  <a:srgbClr val="18579B"/>
                </a:solidFill>
              </a:rPr>
              <a:t>iugno</a:t>
            </a:r>
            <a:r>
              <a:rPr lang="en-US" dirty="0" smtClean="0">
                <a:solidFill>
                  <a:srgbClr val="18579B"/>
                </a:solidFill>
              </a:rPr>
              <a:t> 2017 - </a:t>
            </a:r>
            <a:r>
              <a:rPr lang="en-US" dirty="0" err="1" smtClean="0">
                <a:solidFill>
                  <a:srgbClr val="18579B"/>
                </a:solidFill>
              </a:rPr>
              <a:t>Assemblea</a:t>
            </a:r>
            <a:r>
              <a:rPr lang="en-US" dirty="0" smtClean="0">
                <a:solidFill>
                  <a:srgbClr val="18579B"/>
                </a:solidFill>
              </a:rPr>
              <a:t> </a:t>
            </a:r>
            <a:r>
              <a:rPr lang="en-US" dirty="0" err="1" smtClean="0">
                <a:solidFill>
                  <a:srgbClr val="18579B"/>
                </a:solidFill>
              </a:rPr>
              <a:t>dei</a:t>
            </a:r>
            <a:r>
              <a:rPr lang="en-US" dirty="0" smtClean="0">
                <a:solidFill>
                  <a:srgbClr val="18579B"/>
                </a:solidFill>
              </a:rPr>
              <a:t> </a:t>
            </a:r>
            <a:r>
              <a:rPr lang="en-US" dirty="0" err="1" smtClean="0">
                <a:solidFill>
                  <a:srgbClr val="18579B"/>
                </a:solidFill>
              </a:rPr>
              <a:t>Rappresentanti</a:t>
            </a:r>
            <a:r>
              <a:rPr lang="en-US" dirty="0" smtClean="0">
                <a:solidFill>
                  <a:srgbClr val="18579B"/>
                </a:solidFill>
              </a:rPr>
              <a:t> del </a:t>
            </a:r>
            <a:r>
              <a:rPr lang="en-US" dirty="0" err="1" smtClean="0">
                <a:solidFill>
                  <a:srgbClr val="18579B"/>
                </a:solidFill>
              </a:rPr>
              <a:t>Personale</a:t>
            </a:r>
            <a:r>
              <a:rPr lang="en-US" dirty="0" smtClean="0">
                <a:solidFill>
                  <a:srgbClr val="18579B"/>
                </a:solidFill>
              </a:rPr>
              <a:t> </a:t>
            </a:r>
            <a:r>
              <a:rPr lang="en-US" b="1" dirty="0" smtClean="0">
                <a:solidFill>
                  <a:srgbClr val="18579B"/>
                </a:solidFill>
              </a:rPr>
              <a:t>TTA</a:t>
            </a:r>
          </a:p>
          <a:p>
            <a:r>
              <a:rPr lang="en-US" dirty="0" err="1" smtClean="0">
                <a:solidFill>
                  <a:srgbClr val="18579B"/>
                </a:solidFill>
              </a:rPr>
              <a:t>Patrizia</a:t>
            </a:r>
            <a:r>
              <a:rPr lang="en-US" dirty="0" smtClean="0">
                <a:solidFill>
                  <a:srgbClr val="18579B"/>
                </a:solidFill>
              </a:rPr>
              <a:t> Belluomo - GL </a:t>
            </a:r>
            <a:r>
              <a:rPr lang="en-US" dirty="0" err="1" smtClean="0">
                <a:solidFill>
                  <a:srgbClr val="18579B"/>
                </a:solidFill>
              </a:rPr>
              <a:t>Next_TTA</a:t>
            </a:r>
            <a:endParaRPr lang="en-US" dirty="0">
              <a:solidFill>
                <a:srgbClr val="18579B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H="1">
            <a:off x="2271279" y="6218677"/>
            <a:ext cx="5620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16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Next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prossimi </a:t>
            </a:r>
            <a:r>
              <a:rPr lang="it-IT" dirty="0" smtClean="0"/>
              <a:t>passi da fare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49275" y="6099270"/>
            <a:ext cx="4840941" cy="365125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Perugia 14-15 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</a:t>
            </a:r>
            <a:r>
              <a:rPr lang="en-US" dirty="0" err="1" smtClean="0">
                <a:solidFill>
                  <a:srgbClr val="0070C0"/>
                </a:solidFill>
              </a:rPr>
              <a:t>iugno</a:t>
            </a:r>
            <a:r>
              <a:rPr lang="en-US" dirty="0" smtClean="0">
                <a:solidFill>
                  <a:srgbClr val="0070C0"/>
                </a:solidFill>
              </a:rPr>
              <a:t>  2017 - </a:t>
            </a:r>
            <a:r>
              <a:rPr lang="en-US" dirty="0" err="1" smtClean="0">
                <a:solidFill>
                  <a:srgbClr val="0070C0"/>
                </a:solidFill>
              </a:rPr>
              <a:t>Assemblea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dei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Rappresentanti</a:t>
            </a:r>
            <a:r>
              <a:rPr lang="en-US" dirty="0" smtClean="0">
                <a:solidFill>
                  <a:srgbClr val="0070C0"/>
                </a:solidFill>
              </a:rPr>
              <a:t> del </a:t>
            </a:r>
            <a:r>
              <a:rPr lang="en-US" dirty="0" err="1" smtClean="0">
                <a:solidFill>
                  <a:srgbClr val="0070C0"/>
                </a:solidFill>
              </a:rPr>
              <a:t>Personale</a:t>
            </a:r>
            <a:r>
              <a:rPr lang="en-US" dirty="0" smtClean="0">
                <a:solidFill>
                  <a:srgbClr val="0070C0"/>
                </a:solidFill>
              </a:rPr>
              <a:t> TTA – Riccardo </a:t>
            </a:r>
            <a:r>
              <a:rPr lang="en-US" dirty="0" err="1" smtClean="0">
                <a:solidFill>
                  <a:srgbClr val="0070C0"/>
                </a:solidFill>
              </a:rPr>
              <a:t>Travalini</a:t>
            </a:r>
            <a:r>
              <a:rPr lang="en-US" dirty="0" smtClean="0">
                <a:solidFill>
                  <a:srgbClr val="0070C0"/>
                </a:solidFill>
              </a:rPr>
              <a:t> -  GL </a:t>
            </a:r>
            <a:r>
              <a:rPr lang="en-US" dirty="0" err="1" smtClean="0">
                <a:solidFill>
                  <a:srgbClr val="0070C0"/>
                </a:solidFill>
              </a:rPr>
              <a:t>Next_TTA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6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539552" y="302982"/>
            <a:ext cx="8042276" cy="1477328"/>
          </a:xfrm>
        </p:spPr>
        <p:txBody>
          <a:bodyPr wrap="square">
            <a:spAutoFit/>
          </a:bodyPr>
          <a:lstStyle/>
          <a:p>
            <a:r>
              <a:rPr lang="it-IT" sz="1800" b="1" dirty="0" smtClean="0"/>
              <a:t>MIGLIORARE LA </a:t>
            </a:r>
            <a:r>
              <a:rPr lang="it-IT" sz="1800" b="1" dirty="0"/>
              <a:t>GESTIONE </a:t>
            </a:r>
            <a:r>
              <a:rPr lang="it-IT" sz="1800" b="1" dirty="0" smtClean="0"/>
              <a:t>DEL </a:t>
            </a:r>
            <a:r>
              <a:rPr lang="it-IT" sz="1800" b="1" dirty="0"/>
              <a:t>PERSONALE </a:t>
            </a:r>
            <a:br>
              <a:rPr lang="it-IT" sz="1800" b="1" dirty="0"/>
            </a:br>
            <a:r>
              <a:rPr lang="it-IT" sz="1800" b="1" dirty="0"/>
              <a:t>E L’AMBIENTE </a:t>
            </a:r>
            <a:r>
              <a:rPr lang="it-IT" sz="1800" b="1" dirty="0" smtClean="0"/>
              <a:t>DI LAVORO</a:t>
            </a:r>
            <a:br>
              <a:rPr lang="it-IT" sz="1800" b="1" dirty="0" smtClean="0"/>
            </a:br>
            <a:r>
              <a:rPr lang="it-IT" sz="18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RACCOGLIERE </a:t>
            </a: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UNA VISIONE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DAL PUNTO DI VISTA </a:t>
            </a:r>
            <a:b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it-IT" sz="18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DEL PERSONALE TTA</a:t>
            </a:r>
          </a:p>
        </p:txBody>
      </p:sp>
      <p:sp>
        <p:nvSpPr>
          <p:cNvPr id="9" name="Rettangolo 8"/>
          <p:cNvSpPr/>
          <p:nvPr/>
        </p:nvSpPr>
        <p:spPr>
          <a:xfrm>
            <a:off x="899592" y="3140968"/>
            <a:ext cx="35618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ORGANIZZAZIONE</a:t>
            </a:r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334108" y="227687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COMUNICAZIONE</a:t>
            </a:r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084498" y="3068960"/>
            <a:ext cx="29468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CONDIVISIONE</a:t>
            </a:r>
            <a:endParaRPr lang="it-IT" sz="2800" b="1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08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2185796" y="6264813"/>
            <a:ext cx="6845583" cy="365125"/>
          </a:xfrm>
        </p:spPr>
        <p:txBody>
          <a:bodyPr/>
          <a:lstStyle/>
          <a:p>
            <a:r>
              <a:rPr lang="en-US" dirty="0" smtClean="0">
                <a:solidFill>
                  <a:srgbClr val="18579B"/>
                </a:solidFill>
              </a:rPr>
              <a:t>Perugia 14-15 </a:t>
            </a:r>
            <a:r>
              <a:rPr lang="en-US" dirty="0" err="1">
                <a:solidFill>
                  <a:srgbClr val="18579B"/>
                </a:solidFill>
              </a:rPr>
              <a:t>G</a:t>
            </a:r>
            <a:r>
              <a:rPr lang="en-US" dirty="0" err="1" smtClean="0">
                <a:solidFill>
                  <a:srgbClr val="18579B"/>
                </a:solidFill>
              </a:rPr>
              <a:t>iugno</a:t>
            </a:r>
            <a:r>
              <a:rPr lang="en-US" dirty="0" smtClean="0">
                <a:solidFill>
                  <a:srgbClr val="18579B"/>
                </a:solidFill>
              </a:rPr>
              <a:t> 2017 - </a:t>
            </a:r>
            <a:r>
              <a:rPr lang="en-US" dirty="0" err="1" smtClean="0">
                <a:solidFill>
                  <a:srgbClr val="18579B"/>
                </a:solidFill>
              </a:rPr>
              <a:t>Assemblea</a:t>
            </a:r>
            <a:r>
              <a:rPr lang="en-US" dirty="0" smtClean="0">
                <a:solidFill>
                  <a:srgbClr val="18579B"/>
                </a:solidFill>
              </a:rPr>
              <a:t> </a:t>
            </a:r>
            <a:r>
              <a:rPr lang="en-US" dirty="0" err="1" smtClean="0">
                <a:solidFill>
                  <a:srgbClr val="18579B"/>
                </a:solidFill>
              </a:rPr>
              <a:t>dei</a:t>
            </a:r>
            <a:r>
              <a:rPr lang="en-US" dirty="0" smtClean="0">
                <a:solidFill>
                  <a:srgbClr val="18579B"/>
                </a:solidFill>
              </a:rPr>
              <a:t> </a:t>
            </a:r>
            <a:r>
              <a:rPr lang="en-US" dirty="0" err="1" smtClean="0">
                <a:solidFill>
                  <a:srgbClr val="18579B"/>
                </a:solidFill>
              </a:rPr>
              <a:t>Rappresentanti</a:t>
            </a:r>
            <a:r>
              <a:rPr lang="en-US" dirty="0" smtClean="0">
                <a:solidFill>
                  <a:srgbClr val="18579B"/>
                </a:solidFill>
              </a:rPr>
              <a:t> del </a:t>
            </a:r>
            <a:r>
              <a:rPr lang="en-US" dirty="0" err="1" smtClean="0">
                <a:solidFill>
                  <a:srgbClr val="18579B"/>
                </a:solidFill>
              </a:rPr>
              <a:t>Personale</a:t>
            </a:r>
            <a:r>
              <a:rPr lang="en-US" dirty="0" smtClean="0">
                <a:solidFill>
                  <a:srgbClr val="18579B"/>
                </a:solidFill>
              </a:rPr>
              <a:t> </a:t>
            </a:r>
            <a:r>
              <a:rPr lang="en-US" b="1" dirty="0" smtClean="0">
                <a:solidFill>
                  <a:srgbClr val="18579B"/>
                </a:solidFill>
              </a:rPr>
              <a:t>TTA</a:t>
            </a:r>
          </a:p>
          <a:p>
            <a:r>
              <a:rPr lang="en-US" dirty="0" err="1" smtClean="0">
                <a:solidFill>
                  <a:srgbClr val="18579B"/>
                </a:solidFill>
              </a:rPr>
              <a:t>Patrizia</a:t>
            </a:r>
            <a:r>
              <a:rPr lang="en-US" dirty="0" smtClean="0">
                <a:solidFill>
                  <a:srgbClr val="18579B"/>
                </a:solidFill>
              </a:rPr>
              <a:t> Belluomo - GL </a:t>
            </a:r>
            <a:r>
              <a:rPr lang="en-US" dirty="0" err="1" smtClean="0">
                <a:solidFill>
                  <a:srgbClr val="18579B"/>
                </a:solidFill>
              </a:rPr>
              <a:t>Next_TTA</a:t>
            </a:r>
            <a:endParaRPr lang="en-US" dirty="0">
              <a:solidFill>
                <a:srgbClr val="18579B"/>
              </a:solidFill>
            </a:endParaRPr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395536" y="946551"/>
            <a:ext cx="8209542" cy="4888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1) Quali sono le nostre forze trainanti ?</a:t>
            </a:r>
          </a:p>
          <a:p>
            <a:pPr marL="0" indent="0">
              <a:buNone/>
            </a:pPr>
            <a:r>
              <a:rPr lang="it-IT" dirty="0" smtClean="0"/>
              <a:t>2) Ci sentiamo parte della </a:t>
            </a:r>
            <a:r>
              <a:rPr lang="it-IT" dirty="0" err="1" smtClean="0"/>
              <a:t>mission</a:t>
            </a:r>
            <a:r>
              <a:rPr lang="it-IT" dirty="0" smtClean="0"/>
              <a:t> dell’Ente ?</a:t>
            </a:r>
          </a:p>
          <a:p>
            <a:pPr marL="0" indent="0">
              <a:buNone/>
            </a:pPr>
            <a:r>
              <a:rPr lang="it-IT" dirty="0" smtClean="0"/>
              <a:t>3) Quali competenze esistenti del personale e servizi ?</a:t>
            </a:r>
          </a:p>
          <a:p>
            <a:pPr marL="0" indent="0">
              <a:buNone/>
            </a:pPr>
            <a:r>
              <a:rPr lang="it-IT" dirty="0" smtClean="0"/>
              <a:t>4) Obiettivi ?</a:t>
            </a:r>
          </a:p>
          <a:p>
            <a:pPr marL="0" indent="0">
              <a:buNone/>
            </a:pPr>
            <a:r>
              <a:rPr lang="it-IT" dirty="0" smtClean="0"/>
              <a:t>5) Problematiche del personale ?</a:t>
            </a:r>
          </a:p>
          <a:p>
            <a:pPr marL="0" indent="0">
              <a:buNone/>
            </a:pPr>
            <a:r>
              <a:rPr lang="it-IT" dirty="0" smtClean="0"/>
              <a:t>6) Possiamo individuare soluzioni </a:t>
            </a:r>
            <a:r>
              <a:rPr lang="it-IT" dirty="0"/>
              <a:t>e</a:t>
            </a:r>
            <a:r>
              <a:rPr lang="it-IT" dirty="0" smtClean="0"/>
              <a:t> formulare proposte ?</a:t>
            </a:r>
          </a:p>
          <a:p>
            <a:pPr marL="0" indent="0">
              <a:buNone/>
            </a:pPr>
            <a:r>
              <a:rPr lang="it-IT" dirty="0" smtClean="0"/>
              <a:t>7) Sostenibilità !</a:t>
            </a:r>
          </a:p>
          <a:p>
            <a:endParaRPr lang="it-IT" dirty="0"/>
          </a:p>
        </p:txBody>
      </p:sp>
      <p:cxnSp>
        <p:nvCxnSpPr>
          <p:cNvPr id="10" name="Connettore 1 9"/>
          <p:cNvCxnSpPr/>
          <p:nvPr/>
        </p:nvCxnSpPr>
        <p:spPr>
          <a:xfrm flipH="1">
            <a:off x="2271279" y="6218677"/>
            <a:ext cx="562032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/>
          <p:nvPr/>
        </p:nvSpPr>
        <p:spPr>
          <a:xfrm>
            <a:off x="1043608" y="116632"/>
            <a:ext cx="65129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dirty="0" smtClean="0">
                <a:solidFill>
                  <a:schemeClr val="accent1">
                    <a:lumMod val="75000"/>
                  </a:schemeClr>
                </a:solidFill>
              </a:rPr>
              <a:t>Le Domande Ispiratrici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7612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0"/>
            <a:ext cx="8042276" cy="1377890"/>
          </a:xfrm>
        </p:spPr>
        <p:txBody>
          <a:bodyPr/>
          <a:lstStyle/>
          <a:p>
            <a:r>
              <a:rPr lang="it-IT" sz="3600" dirty="0" smtClean="0"/>
              <a:t>Sondaggio </a:t>
            </a:r>
            <a:br>
              <a:rPr lang="it-IT" sz="3600" dirty="0" smtClean="0"/>
            </a:br>
            <a:r>
              <a:rPr lang="it-IT" sz="3200" i="1" u="sng" dirty="0" smtClean="0">
                <a:latin typeface="Blackoak Std"/>
                <a:cs typeface="Blackoak Std"/>
              </a:rPr>
              <a:t>C’è interesse</a:t>
            </a:r>
            <a:endParaRPr lang="it-IT" sz="3200" i="1" u="sng" dirty="0">
              <a:latin typeface="Blackoak Std"/>
              <a:cs typeface="Blackoak Std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473744"/>
            <a:ext cx="8042276" cy="427745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/>
              <a:t>Risultato su 339 risposte:</a:t>
            </a:r>
          </a:p>
          <a:p>
            <a:r>
              <a:rPr lang="it-IT" dirty="0" smtClean="0"/>
              <a:t>La maggioranza mostra un interesse e sensibilità ai problemi e argomenti ipotizzati!</a:t>
            </a:r>
          </a:p>
          <a:p>
            <a:pPr marL="0" indent="0">
              <a:buNone/>
            </a:pPr>
            <a:r>
              <a:rPr lang="it-IT" dirty="0" smtClean="0"/>
              <a:t>	- Cultura e modello organizzativo</a:t>
            </a:r>
          </a:p>
          <a:p>
            <a:pPr marL="0" indent="0">
              <a:buNone/>
            </a:pPr>
            <a:r>
              <a:rPr lang="it-IT" dirty="0" smtClean="0"/>
              <a:t>	- Condivisione competenze ai fini della propria 	  valorizzazione e miglioramento dell’efficienza e 	  dell’efficacia</a:t>
            </a:r>
          </a:p>
          <a:p>
            <a:pPr marL="0" indent="0">
              <a:buNone/>
            </a:pPr>
            <a:r>
              <a:rPr lang="it-IT" dirty="0" smtClean="0"/>
              <a:t>	- Miglioramento della Comunicazione</a:t>
            </a:r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Perugia 14-15 </a:t>
            </a:r>
            <a:r>
              <a:rPr lang="en-US" dirty="0" err="1" smtClean="0">
                <a:solidFill>
                  <a:schemeClr val="tx1"/>
                </a:solidFill>
              </a:rPr>
              <a:t>Giugno</a:t>
            </a:r>
            <a:r>
              <a:rPr lang="en-US" dirty="0" smtClean="0">
                <a:solidFill>
                  <a:schemeClr val="tx1"/>
                </a:solidFill>
              </a:rPr>
              <a:t> 2017 - </a:t>
            </a:r>
            <a:r>
              <a:rPr lang="en-US" dirty="0" err="1" smtClean="0">
                <a:solidFill>
                  <a:schemeClr val="tx1"/>
                </a:solidFill>
              </a:rPr>
              <a:t>Assemblea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Rappresentanti</a:t>
            </a:r>
            <a:r>
              <a:rPr lang="en-US" dirty="0" smtClean="0">
                <a:solidFill>
                  <a:schemeClr val="tx1"/>
                </a:solidFill>
              </a:rPr>
              <a:t> del </a:t>
            </a:r>
            <a:r>
              <a:rPr lang="en-US" dirty="0" err="1" smtClean="0">
                <a:solidFill>
                  <a:schemeClr val="tx1"/>
                </a:solidFill>
              </a:rPr>
              <a:t>Personale</a:t>
            </a:r>
            <a:r>
              <a:rPr lang="en-US" dirty="0" smtClean="0">
                <a:solidFill>
                  <a:schemeClr val="tx1"/>
                </a:solidFill>
              </a:rPr>
              <a:t> TTA - </a:t>
            </a:r>
            <a:r>
              <a:rPr lang="en-US" dirty="0" err="1" smtClean="0">
                <a:solidFill>
                  <a:schemeClr val="tx1"/>
                </a:solidFill>
              </a:rPr>
              <a:t>Patrizia</a:t>
            </a:r>
            <a:r>
              <a:rPr lang="en-US" dirty="0" smtClean="0">
                <a:solidFill>
                  <a:schemeClr val="tx1"/>
                </a:solidFill>
              </a:rPr>
              <a:t> Belluomo - GL </a:t>
            </a:r>
            <a:r>
              <a:rPr lang="en-US" dirty="0" err="1" smtClean="0">
                <a:solidFill>
                  <a:schemeClr val="tx1"/>
                </a:solidFill>
              </a:rPr>
              <a:t>Next_TTA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008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ondaggio Nextonext - Moduli Googl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0" b="33360"/>
          <a:stretch>
            <a:fillRect/>
          </a:stretch>
        </p:blipFill>
        <p:spPr>
          <a:xfrm>
            <a:off x="109137" y="1180618"/>
            <a:ext cx="8889759" cy="421732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1970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chermata 2017-05-30 alle 11.58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" b="1721"/>
          <a:stretch>
            <a:fillRect/>
          </a:stretch>
        </p:blipFill>
        <p:spPr>
          <a:xfrm>
            <a:off x="81657" y="1216345"/>
            <a:ext cx="8982971" cy="418414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9097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72067" y="2934675"/>
            <a:ext cx="7408333" cy="170647"/>
          </a:xfrm>
        </p:spPr>
        <p:txBody>
          <a:bodyPr>
            <a:normAutofit fontScale="25000" lnSpcReduction="20000"/>
          </a:bodyPr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38110"/>
            <a:ext cx="7509850" cy="286721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 smtClean="0"/>
              <a:t>Sei</a:t>
            </a:r>
            <a:r>
              <a:rPr lang="en-US" sz="3600" dirty="0" smtClean="0"/>
              <a:t> </a:t>
            </a:r>
            <a:r>
              <a:rPr lang="en-US" sz="3600" dirty="0" err="1" smtClean="0"/>
              <a:t>interessato</a:t>
            </a:r>
            <a:r>
              <a:rPr lang="en-US" sz="3600" dirty="0" smtClean="0"/>
              <a:t> a </a:t>
            </a:r>
            <a:r>
              <a:rPr lang="en-US" sz="3600" dirty="0" err="1" smtClean="0"/>
              <a:t>cercare</a:t>
            </a:r>
            <a:r>
              <a:rPr lang="en-US" sz="3600" dirty="0" smtClean="0"/>
              <a:t> </a:t>
            </a:r>
            <a:r>
              <a:rPr lang="en-US" sz="3600" dirty="0" err="1" smtClean="0"/>
              <a:t>gli</a:t>
            </a:r>
            <a:r>
              <a:rPr lang="en-US" sz="3600" dirty="0" smtClean="0"/>
              <a:t> </a:t>
            </a:r>
            <a:r>
              <a:rPr lang="en-US" sz="3600" dirty="0" err="1" smtClean="0"/>
              <a:t>spunti</a:t>
            </a:r>
            <a:r>
              <a:rPr lang="en-US" sz="3600" dirty="0" smtClean="0"/>
              <a:t> per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nuova</a:t>
            </a:r>
            <a:r>
              <a:rPr lang="en-US" sz="3600" dirty="0" smtClean="0"/>
              <a:t> </a:t>
            </a:r>
            <a:r>
              <a:rPr lang="en-US" sz="3600" dirty="0" err="1" smtClean="0"/>
              <a:t>cultura</a:t>
            </a:r>
            <a:r>
              <a:rPr lang="en-US" sz="3600" dirty="0" smtClean="0"/>
              <a:t> e </a:t>
            </a:r>
            <a:r>
              <a:rPr lang="en-US" sz="3600" dirty="0" err="1" smtClean="0"/>
              <a:t>modello</a:t>
            </a:r>
            <a:r>
              <a:rPr lang="en-US" sz="3600" dirty="0" smtClean="0"/>
              <a:t> </a:t>
            </a:r>
            <a:r>
              <a:rPr lang="en-US" sz="3600" dirty="0" err="1" smtClean="0"/>
              <a:t>organizzativo</a:t>
            </a:r>
            <a:r>
              <a:rPr lang="en-US" sz="3600" dirty="0" smtClean="0"/>
              <a:t> </a:t>
            </a:r>
            <a:r>
              <a:rPr lang="en-US" sz="3600" dirty="0" err="1" smtClean="0"/>
              <a:t>all'interno</a:t>
            </a:r>
            <a:r>
              <a:rPr lang="en-US" sz="3600" dirty="0" smtClean="0"/>
              <a:t> </a:t>
            </a:r>
            <a:r>
              <a:rPr lang="en-US" sz="3600" dirty="0" err="1" smtClean="0"/>
              <a:t>dell'Ente</a:t>
            </a:r>
            <a:r>
              <a:rPr lang="en-US" sz="3600" dirty="0" smtClean="0"/>
              <a:t>?</a:t>
            </a: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4000" dirty="0" smtClean="0"/>
              <a:t> </a:t>
            </a:r>
            <a:r>
              <a:rPr lang="en-US" dirty="0" smtClean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819377"/>
              </p:ext>
            </p:extLst>
          </p:nvPr>
        </p:nvGraphicFramePr>
        <p:xfrm>
          <a:off x="99216" y="2301709"/>
          <a:ext cx="88646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Documento" r:id="rId3" imgW="8864600" imgH="2730500" progId="Word.Document.12">
                  <p:embed/>
                </p:oleObj>
              </mc:Choice>
              <mc:Fallback>
                <p:oleObj name="Documento" r:id="rId3" imgW="8864600" imgH="273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216" y="2301709"/>
                        <a:ext cx="8864600" cy="273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7016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6938" r="16938"/>
          <a:stretch>
            <a:fillRect/>
          </a:stretch>
        </p:blipFill>
        <p:spPr>
          <a:xfrm>
            <a:off x="457200" y="1833193"/>
            <a:ext cx="7847990" cy="3546571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011958"/>
            <a:ext cx="8229600" cy="256958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 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en-US" dirty="0" smtClean="0"/>
              <a:t> 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en-US" dirty="0" smtClean="0"/>
              <a:t> </a:t>
            </a:r>
            <a:r>
              <a:rPr lang="en-US" sz="5400" dirty="0"/>
              <a:t> </a:t>
            </a:r>
            <a:r>
              <a:rPr lang="it-IT" sz="5400" dirty="0"/>
              <a:t/>
            </a:r>
            <a:br>
              <a:rPr lang="it-IT" sz="5400" dirty="0"/>
            </a:br>
            <a:r>
              <a:rPr lang="en-US" sz="3100" dirty="0" err="1" smtClean="0"/>
              <a:t>Pensi</a:t>
            </a:r>
            <a:r>
              <a:rPr lang="en-US" sz="3100" dirty="0" smtClean="0"/>
              <a:t> </a:t>
            </a:r>
            <a:r>
              <a:rPr lang="en-US" sz="3100" dirty="0" err="1"/>
              <a:t>che</a:t>
            </a:r>
            <a:r>
              <a:rPr lang="en-US" sz="3100" dirty="0"/>
              <a:t> le </a:t>
            </a:r>
            <a:r>
              <a:rPr lang="en-US" sz="3100" dirty="0" err="1"/>
              <a:t>competenze</a:t>
            </a:r>
            <a:r>
              <a:rPr lang="en-US" sz="3100" dirty="0"/>
              <a:t> </a:t>
            </a:r>
            <a:r>
              <a:rPr lang="en-US" sz="3100" dirty="0" err="1"/>
              <a:t>lavorative</a:t>
            </a:r>
            <a:r>
              <a:rPr lang="en-US" sz="3100" dirty="0"/>
              <a:t> </a:t>
            </a:r>
            <a:r>
              <a:rPr lang="en-US" sz="3100" dirty="0" err="1"/>
              <a:t>presenti</a:t>
            </a:r>
            <a:r>
              <a:rPr lang="en-US" sz="3100" dirty="0"/>
              <a:t> </a:t>
            </a:r>
            <a:r>
              <a:rPr lang="en-US" sz="3100" dirty="0" err="1"/>
              <a:t>nel</a:t>
            </a:r>
            <a:r>
              <a:rPr lang="en-US" sz="3100" dirty="0"/>
              <a:t> </a:t>
            </a:r>
            <a:r>
              <a:rPr lang="en-US" sz="3100" dirty="0" err="1"/>
              <a:t>nostro</a:t>
            </a:r>
            <a:r>
              <a:rPr lang="en-US" sz="3100" dirty="0"/>
              <a:t> </a:t>
            </a:r>
            <a:r>
              <a:rPr lang="en-US" sz="3100" dirty="0" err="1"/>
              <a:t>Ente</a:t>
            </a:r>
            <a:r>
              <a:rPr lang="en-US" sz="3100" dirty="0"/>
              <a:t> </a:t>
            </a:r>
            <a:r>
              <a:rPr lang="en-US" sz="3100" dirty="0" err="1"/>
              <a:t>siano</a:t>
            </a:r>
            <a:r>
              <a:rPr lang="en-US" sz="3100" dirty="0"/>
              <a:t> </a:t>
            </a:r>
            <a:r>
              <a:rPr lang="en-US" sz="3100" dirty="0" err="1"/>
              <a:t>utilizzate</a:t>
            </a:r>
            <a:r>
              <a:rPr lang="en-US" sz="3100" dirty="0"/>
              <a:t> in </a:t>
            </a:r>
            <a:r>
              <a:rPr lang="en-US" sz="3100" dirty="0" err="1"/>
              <a:t>modo</a:t>
            </a:r>
            <a:r>
              <a:rPr lang="en-US" sz="3100" dirty="0"/>
              <a:t> </a:t>
            </a:r>
            <a:r>
              <a:rPr lang="en-US" sz="3100" dirty="0" err="1"/>
              <a:t>efficiente</a:t>
            </a:r>
            <a:r>
              <a:rPr lang="en-US" sz="3100" dirty="0"/>
              <a:t> </a:t>
            </a:r>
            <a:r>
              <a:rPr lang="en-US" sz="3100" dirty="0" err="1"/>
              <a:t>ed</a:t>
            </a:r>
            <a:r>
              <a:rPr lang="en-US" sz="3100" dirty="0"/>
              <a:t> </a:t>
            </a:r>
            <a:r>
              <a:rPr lang="en-US" sz="3100" dirty="0" err="1"/>
              <a:t>efficace</a:t>
            </a:r>
            <a:r>
              <a:rPr lang="en-US" sz="3100" dirty="0"/>
              <a:t>?</a:t>
            </a:r>
            <a:r>
              <a:rPr lang="it-IT" sz="3100" dirty="0"/>
              <a:t/>
            </a:r>
            <a:br>
              <a:rPr lang="it-IT" sz="3100" dirty="0"/>
            </a:br>
            <a:r>
              <a:rPr lang="it-IT" sz="3100" dirty="0"/>
              <a:t/>
            </a:r>
            <a:br>
              <a:rPr lang="it-IT" sz="3100" dirty="0"/>
            </a:br>
            <a:r>
              <a:rPr lang="en-US" sz="5400" dirty="0"/>
              <a:t> </a:t>
            </a:r>
            <a:r>
              <a:rPr lang="it-IT" sz="5400" dirty="0"/>
              <a:t/>
            </a:r>
            <a:br>
              <a:rPr lang="it-IT" sz="54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732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 l="16938" r="16938"/>
          <a:stretch>
            <a:fillRect/>
          </a:stretch>
        </p:blipFill>
        <p:spPr>
          <a:xfrm>
            <a:off x="107823" y="2344288"/>
            <a:ext cx="8913377" cy="4343400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1154625"/>
            <a:ext cx="8229600" cy="2278095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Pensi</a:t>
            </a:r>
            <a:r>
              <a:rPr lang="en-US" sz="3600" dirty="0"/>
              <a:t> 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sarebbe</a:t>
            </a:r>
            <a:r>
              <a:rPr lang="en-US" sz="3600" dirty="0"/>
              <a:t> </a:t>
            </a:r>
            <a:r>
              <a:rPr lang="en-US" sz="3600" dirty="0" err="1"/>
              <a:t>opportuno</a:t>
            </a:r>
            <a:r>
              <a:rPr lang="en-US" sz="3600" dirty="0"/>
              <a:t> </a:t>
            </a:r>
            <a:r>
              <a:rPr lang="en-US" sz="3600" dirty="0" err="1"/>
              <a:t>metterle</a:t>
            </a:r>
            <a:r>
              <a:rPr lang="en-US" sz="3600" dirty="0"/>
              <a:t> a </a:t>
            </a:r>
            <a:r>
              <a:rPr lang="en-US" sz="3600" dirty="0" err="1"/>
              <a:t>disposizione</a:t>
            </a:r>
            <a:r>
              <a:rPr lang="en-US" sz="3600" dirty="0"/>
              <a:t> per </a:t>
            </a:r>
            <a:r>
              <a:rPr lang="en-US" sz="3600" dirty="0" err="1"/>
              <a:t>migliorare</a:t>
            </a:r>
            <a:r>
              <a:rPr lang="en-US" sz="3600" dirty="0"/>
              <a:t> </a:t>
            </a:r>
            <a:r>
              <a:rPr lang="en-US" sz="3600" dirty="0" err="1" smtClean="0"/>
              <a:t>l'efficenza</a:t>
            </a:r>
            <a:r>
              <a:rPr lang="en-US" sz="3600" dirty="0" smtClean="0"/>
              <a:t> </a:t>
            </a:r>
            <a:r>
              <a:rPr lang="en-US" sz="3600" dirty="0"/>
              <a:t>del </a:t>
            </a:r>
            <a:r>
              <a:rPr lang="en-US" sz="3600" dirty="0" err="1"/>
              <a:t>nostro</a:t>
            </a:r>
            <a:r>
              <a:rPr lang="en-US" sz="3600" dirty="0"/>
              <a:t> </a:t>
            </a:r>
            <a:r>
              <a:rPr lang="en-US" sz="3600" dirty="0" err="1"/>
              <a:t>Ente</a:t>
            </a:r>
            <a:r>
              <a:rPr lang="en-US" sz="3600" dirty="0"/>
              <a:t>?</a:t>
            </a:r>
            <a:r>
              <a:rPr lang="it-IT" sz="3600" dirty="0"/>
              <a:t/>
            </a:r>
            <a:br>
              <a:rPr lang="it-IT" sz="3600" dirty="0"/>
            </a:br>
            <a:r>
              <a:rPr lang="it-IT" sz="3600" dirty="0"/>
              <a:t/>
            </a:r>
            <a:br>
              <a:rPr lang="it-IT" sz="3600" dirty="0"/>
            </a:br>
            <a:r>
              <a:rPr lang="en-US" dirty="0"/>
              <a:t> 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2800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463</TotalTime>
  <Words>442</Words>
  <Application>Microsoft Office PowerPoint</Application>
  <PresentationFormat>On-screen Show (4:3)</PresentationFormat>
  <Paragraphs>74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Blackoak Std</vt:lpstr>
      <vt:lpstr>Calibri</vt:lpstr>
      <vt:lpstr>News Gothic MT</vt:lpstr>
      <vt:lpstr>Wingdings 2</vt:lpstr>
      <vt:lpstr>Brezza</vt:lpstr>
      <vt:lpstr>Documento</vt:lpstr>
      <vt:lpstr>Riunione Rappresentanti TTA 14 -15 Giugno 2017</vt:lpstr>
      <vt:lpstr>MIGLIORARE LA GESTIONE DEL PERSONALE  E L’AMBIENTE DI LAVORO RACCOGLIERE UNA VISIONE  DAL PUNTO DI VISTA  DEL PERSONALE TTA</vt:lpstr>
      <vt:lpstr>PowerPoint Presentation</vt:lpstr>
      <vt:lpstr>Sondaggio  C’è interesse</vt:lpstr>
      <vt:lpstr> </vt:lpstr>
      <vt:lpstr> </vt:lpstr>
      <vt:lpstr>Sei interessato a cercare gli spunti per una nuova cultura e modello organizzativo all'interno dell'Ente?     </vt:lpstr>
      <vt:lpstr>       Pensi che le competenze lavorative presenti nel nostro Ente siano utilizzate in modo efficiente ed efficace?    </vt:lpstr>
      <vt:lpstr>Pensi che sarebbe opportuno metterle a disposizione per migliorare l'efficenza del nostro Ente?    </vt:lpstr>
      <vt:lpstr>Pensi di avere competenze lavorative specifiche non sfruttate adeguatamente dall'Ente?  </vt:lpstr>
      <vt:lpstr>Condivideresti le tue competenze con altre persone (formazione, Gruppi di Lavoro, seminari etc.)? </vt:lpstr>
      <vt:lpstr>Ritieni che, in una struttura organizzativa di tipo "federale" come la nostra, la comunicazione e lo scambio di informazioni siano sufficientemente adeguati e fluenti?  </vt:lpstr>
      <vt:lpstr>Quando si parla di "buone prassi" si intendono procedure/comportamenti/abitudini organizzati in modo sistematico, che possono essere prese come riferimento e riprodotte per favorire il raggiungimento di risultati migliori. Ritieni positivo per l'Ente condividere e mettere a disposizione delle "buone prassi", siano esse singole competenze o abilità specifiche di un gruppo? </vt:lpstr>
      <vt:lpstr>Proposte pervenute</vt:lpstr>
      <vt:lpstr>Possibili Argomenti del post sondaggio</vt:lpstr>
      <vt:lpstr>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MIGLIORARE LA GESTIONE DEL PERSONALE E L’AMBIENTE DI LAVORO</dc:title>
  <dc:creator>Patty Belluomo</dc:creator>
  <cp:lastModifiedBy>Roberto Gomezel</cp:lastModifiedBy>
  <cp:revision>42</cp:revision>
  <cp:lastPrinted>2017-03-10T16:35:45Z</cp:lastPrinted>
  <dcterms:created xsi:type="dcterms:W3CDTF">2017-03-10T12:17:11Z</dcterms:created>
  <dcterms:modified xsi:type="dcterms:W3CDTF">2017-06-15T08:24:31Z</dcterms:modified>
</cp:coreProperties>
</file>