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256" r:id="rId2"/>
    <p:sldId id="282" r:id="rId3"/>
    <p:sldId id="257" r:id="rId4"/>
    <p:sldId id="290" r:id="rId5"/>
    <p:sldId id="270" r:id="rId6"/>
    <p:sldId id="286" r:id="rId7"/>
    <p:sldId id="287" r:id="rId8"/>
    <p:sldId id="289" r:id="rId9"/>
    <p:sldId id="288" r:id="rId10"/>
    <p:sldId id="274" r:id="rId11"/>
    <p:sldId id="275" r:id="rId12"/>
    <p:sldId id="276" r:id="rId13"/>
    <p:sldId id="277" r:id="rId14"/>
    <p:sldId id="292" r:id="rId15"/>
    <p:sldId id="294" r:id="rId16"/>
    <p:sldId id="297" r:id="rId17"/>
    <p:sldId id="295" r:id="rId18"/>
    <p:sldId id="283"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94660"/>
  </p:normalViewPr>
  <p:slideViewPr>
    <p:cSldViewPr snapToGrid="0" snapToObjects="1">
      <p:cViewPr varScale="1">
        <p:scale>
          <a:sx n="83" d="100"/>
          <a:sy n="83" d="100"/>
        </p:scale>
        <p:origin x="130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3CDAD-5531-4898-ADD2-AA48C5FA5719}" type="datetimeFigureOut">
              <a:rPr lang="it-IT" smtClean="0"/>
              <a:t>14/06/2017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85712-5AAF-4769-9BAA-81099AC4A60E}" type="slidenum">
              <a:rPr lang="it-IT" smtClean="0"/>
              <a:t>‹#›</a:t>
            </a:fld>
            <a:endParaRPr lang="it-IT"/>
          </a:p>
        </p:txBody>
      </p:sp>
    </p:spTree>
    <p:extLst>
      <p:ext uri="{BB962C8B-B14F-4D97-AF65-F5344CB8AC3E}">
        <p14:creationId xmlns:p14="http://schemas.microsoft.com/office/powerpoint/2010/main" val="245923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it-IT" smtClean="0"/>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7B8AEBBE-F8B2-42CF-9895-E86A608384EB}" type="datetime1">
              <a:rPr lang="en-US" smtClean="0"/>
              <a:pPr/>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88856D55-EFBE-4F9B-8A5F-09D42CA22A9B}" type="datetime1">
              <a:rPr lang="en-US" smtClean="0"/>
              <a:pPr/>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6/14/2017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Smart </a:t>
            </a:r>
            <a:r>
              <a:rPr lang="it-IT" dirty="0" err="1" smtClean="0"/>
              <a:t>Working</a:t>
            </a:r>
            <a:r>
              <a:rPr lang="it-IT" dirty="0" smtClean="0"/>
              <a:t> per la pubblica amministrazione: uno sguardo sullo stato della normativa”</a:t>
            </a:r>
            <a:endParaRPr lang="it-IT" dirty="0"/>
          </a:p>
        </p:txBody>
      </p:sp>
      <p:sp>
        <p:nvSpPr>
          <p:cNvPr id="3" name="Sottotitolo 2"/>
          <p:cNvSpPr>
            <a:spLocks noGrp="1"/>
          </p:cNvSpPr>
          <p:nvPr>
            <p:ph type="subTitle" idx="1"/>
          </p:nvPr>
        </p:nvSpPr>
        <p:spPr/>
        <p:txBody>
          <a:bodyPr/>
          <a:lstStyle/>
          <a:p>
            <a:r>
              <a:rPr lang="it-IT" dirty="0" smtClean="0"/>
              <a:t>Patrizia Belluomo</a:t>
            </a:r>
          </a:p>
          <a:p>
            <a:r>
              <a:rPr lang="it-IT" dirty="0" smtClean="0"/>
              <a:t>Gruppo Telelavoro e Lavoro Agile</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1674835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buNone/>
            </a:pPr>
            <a:r>
              <a:rPr lang="it-IT" sz="4300" dirty="0" smtClean="0"/>
              <a:t>L’art.17</a:t>
            </a:r>
          </a:p>
          <a:p>
            <a:pPr algn="just"/>
            <a:r>
              <a:rPr lang="it-IT" b="1" dirty="0" smtClean="0"/>
              <a:t>Disciplina la PROTEZIONE DEI DATI, CUSTODIA E RISERVATEZZA </a:t>
            </a:r>
            <a:endParaRPr lang="it-IT" b="1" dirty="0"/>
          </a:p>
          <a:p>
            <a:pPr marL="0" indent="0" algn="just">
              <a:buNone/>
            </a:pPr>
            <a:r>
              <a:rPr lang="it-IT" dirty="0" smtClean="0"/>
              <a:t>il </a:t>
            </a:r>
            <a:r>
              <a:rPr lang="it-IT" dirty="0"/>
              <a:t>lavoratore è tenuto a custodire con diligenza gli strumenti tecnologici messi a disposizione dal datore di lavoro ed è responsabile della riservatezza dei dati cui </a:t>
            </a:r>
            <a:r>
              <a:rPr lang="it-IT" dirty="0" smtClean="0"/>
              <a:t>può </a:t>
            </a:r>
            <a:r>
              <a:rPr lang="it-IT" dirty="0"/>
              <a:t>accedere tramite l’uso di tali strumenti. </a:t>
            </a:r>
          </a:p>
          <a:p>
            <a:endParaRPr lang="it-IT" dirty="0"/>
          </a:p>
        </p:txBody>
      </p:sp>
      <p:sp>
        <p:nvSpPr>
          <p:cNvPr id="3" name="Titolo 2"/>
          <p:cNvSpPr>
            <a:spLocks noGrp="1"/>
          </p:cNvSpPr>
          <p:nvPr>
            <p:ph type="title"/>
          </p:nvPr>
        </p:nvSpPr>
        <p:spPr/>
        <p:txBody>
          <a:bodyPr/>
          <a:lstStyle/>
          <a:p>
            <a:r>
              <a:rPr lang="it-IT" dirty="0"/>
              <a:t>Smart </a:t>
            </a:r>
            <a:r>
              <a:rPr lang="it-IT" dirty="0" err="1"/>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504966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215" y="2370666"/>
            <a:ext cx="7925569" cy="4071697"/>
          </a:xfrm>
        </p:spPr>
        <p:txBody>
          <a:bodyPr>
            <a:normAutofit fontScale="77500" lnSpcReduction="20000"/>
          </a:bodyPr>
          <a:lstStyle/>
          <a:p>
            <a:pPr marL="0" indent="0">
              <a:buNone/>
            </a:pPr>
            <a:r>
              <a:rPr lang="it-IT" sz="5200" dirty="0" smtClean="0"/>
              <a:t>L’art</a:t>
            </a:r>
            <a:r>
              <a:rPr lang="it-IT" sz="5200" dirty="0"/>
              <a:t>. </a:t>
            </a:r>
            <a:r>
              <a:rPr lang="it-IT" sz="5200" dirty="0" smtClean="0"/>
              <a:t>18:</a:t>
            </a:r>
          </a:p>
          <a:p>
            <a:pPr algn="just"/>
            <a:r>
              <a:rPr lang="it-IT" sz="3800" b="1" dirty="0" smtClean="0"/>
              <a:t>disciplina </a:t>
            </a:r>
            <a:r>
              <a:rPr lang="it-IT" sz="3800" b="1" dirty="0"/>
              <a:t>la SICUREZZA SUL LAVORO </a:t>
            </a:r>
          </a:p>
          <a:p>
            <a:pPr marL="0" indent="0" algn="just">
              <a:buNone/>
            </a:pPr>
            <a:r>
              <a:rPr lang="it-IT" sz="3800" u="sng" dirty="0" smtClean="0"/>
              <a:t> - il </a:t>
            </a:r>
            <a:r>
              <a:rPr lang="it-IT" sz="3800" u="sng" dirty="0"/>
              <a:t>datore di lavoro deve consegnare al lavoratore </a:t>
            </a:r>
            <a:r>
              <a:rPr lang="it-IT" sz="3800" u="sng" dirty="0" smtClean="0"/>
              <a:t>con </a:t>
            </a:r>
            <a:r>
              <a:rPr lang="it-IT" sz="3800" u="sng" dirty="0"/>
              <a:t>cadenza almeno </a:t>
            </a:r>
            <a:r>
              <a:rPr lang="it-IT" sz="3800" u="sng" dirty="0" smtClean="0"/>
              <a:t>annuale </a:t>
            </a:r>
            <a:r>
              <a:rPr lang="it-IT" sz="3800" u="sng" dirty="0"/>
              <a:t>un’informativa scritta</a:t>
            </a:r>
            <a:r>
              <a:rPr lang="it-IT" sz="3800" dirty="0"/>
              <a:t> nella quale sono individuati i rischi generali e i rischi specifici connessi alla particolare </a:t>
            </a:r>
            <a:r>
              <a:rPr lang="it-IT" sz="3800" dirty="0" smtClean="0"/>
              <a:t>modalità̀ </a:t>
            </a:r>
            <a:r>
              <a:rPr lang="it-IT" sz="3800" dirty="0"/>
              <a:t>di esecuzione del rapporto di lavoro. </a:t>
            </a:r>
          </a:p>
          <a:p>
            <a:pPr marL="0" indent="0" algn="just">
              <a:buNone/>
            </a:pPr>
            <a:r>
              <a:rPr lang="it-IT" sz="3800" dirty="0" smtClean="0"/>
              <a:t>- Il </a:t>
            </a:r>
            <a:r>
              <a:rPr lang="it-IT" sz="3800" dirty="0"/>
              <a:t>lavoratore, a sua volta, è tenuto a </a:t>
            </a:r>
            <a:r>
              <a:rPr lang="it-IT" sz="3800" dirty="0" smtClean="0"/>
              <a:t>cooperare.</a:t>
            </a:r>
            <a:endParaRPr lang="it-IT" dirty="0"/>
          </a:p>
        </p:txBody>
      </p:sp>
      <p:sp>
        <p:nvSpPr>
          <p:cNvPr id="3" name="Titolo 2"/>
          <p:cNvSpPr>
            <a:spLocks noGrp="1"/>
          </p:cNvSpPr>
          <p:nvPr>
            <p:ph type="title"/>
          </p:nvPr>
        </p:nvSpPr>
        <p:spPr/>
        <p:txBody>
          <a:bodyPr/>
          <a:lstStyle/>
          <a:p>
            <a:r>
              <a:rPr lang="it-IT" dirty="0"/>
              <a:t>Smart </a:t>
            </a:r>
            <a:r>
              <a:rPr lang="it-IT" dirty="0" err="1"/>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61928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60218" y="2574868"/>
            <a:ext cx="8160327" cy="4057842"/>
          </a:xfrm>
        </p:spPr>
        <p:txBody>
          <a:bodyPr>
            <a:normAutofit/>
          </a:bodyPr>
          <a:lstStyle/>
          <a:p>
            <a:pPr marL="0" indent="0">
              <a:buNone/>
            </a:pPr>
            <a:r>
              <a:rPr lang="it-IT" sz="3200" dirty="0" smtClean="0"/>
              <a:t>L’art</a:t>
            </a:r>
            <a:r>
              <a:rPr lang="it-IT" sz="3200" dirty="0"/>
              <a:t>. </a:t>
            </a:r>
            <a:r>
              <a:rPr lang="it-IT" sz="3200" dirty="0" smtClean="0"/>
              <a:t>19:</a:t>
            </a:r>
          </a:p>
          <a:p>
            <a:pPr marL="0" indent="0">
              <a:buNone/>
            </a:pPr>
            <a:r>
              <a:rPr lang="it-IT" sz="3200" b="1" dirty="0" smtClean="0">
                <a:solidFill>
                  <a:schemeClr val="accent1">
                    <a:lumMod val="75000"/>
                  </a:schemeClr>
                </a:solidFill>
              </a:rPr>
              <a:t>*</a:t>
            </a:r>
            <a:r>
              <a:rPr lang="it-IT" sz="3200" b="1" dirty="0" smtClean="0"/>
              <a:t> Disciplina</a:t>
            </a:r>
            <a:r>
              <a:rPr lang="it-IT" sz="3200" b="1" dirty="0"/>
              <a:t> </a:t>
            </a:r>
            <a:r>
              <a:rPr lang="it-IT" sz="3200" b="1" dirty="0" smtClean="0"/>
              <a:t>l’ASSICURAZIONE </a:t>
            </a:r>
            <a:r>
              <a:rPr lang="it-IT" sz="3200" b="1" dirty="0"/>
              <a:t>OBBLIGATORIA PER GLI INFORTUNI E LE MALATTIE PROFESSIONALI </a:t>
            </a:r>
          </a:p>
        </p:txBody>
      </p:sp>
      <p:sp>
        <p:nvSpPr>
          <p:cNvPr id="3" name="Titolo 2"/>
          <p:cNvSpPr>
            <a:spLocks noGrp="1"/>
          </p:cNvSpPr>
          <p:nvPr>
            <p:ph type="title"/>
          </p:nvPr>
        </p:nvSpPr>
        <p:spPr/>
        <p:txBody>
          <a:bodyPr/>
          <a:lstStyle/>
          <a:p>
            <a:r>
              <a:rPr lang="it-IT" dirty="0"/>
              <a:t>Smart </a:t>
            </a:r>
            <a:r>
              <a:rPr lang="it-IT" dirty="0" err="1"/>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2147199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675467"/>
            <a:ext cx="7408333" cy="3850024"/>
          </a:xfrm>
        </p:spPr>
        <p:txBody>
          <a:bodyPr>
            <a:normAutofit fontScale="92500" lnSpcReduction="20000"/>
          </a:bodyPr>
          <a:lstStyle/>
          <a:p>
            <a:pPr marL="0" indent="0">
              <a:buNone/>
            </a:pPr>
            <a:r>
              <a:rPr lang="it-IT" sz="5700" b="1" dirty="0" smtClean="0"/>
              <a:t>ART. 20:</a:t>
            </a:r>
          </a:p>
          <a:p>
            <a:r>
              <a:rPr lang="it-IT" b="1" dirty="0" smtClean="0"/>
              <a:t>CONTRATTAZIONE </a:t>
            </a:r>
            <a:r>
              <a:rPr lang="it-IT" b="1" dirty="0"/>
              <a:t>COLLETTIVA </a:t>
            </a:r>
            <a:endParaRPr lang="it-IT" dirty="0"/>
          </a:p>
          <a:p>
            <a:endParaRPr lang="it-IT" dirty="0" smtClean="0"/>
          </a:p>
          <a:p>
            <a:pPr marL="0" indent="0">
              <a:buNone/>
            </a:pPr>
            <a:r>
              <a:rPr lang="it-IT" dirty="0" smtClean="0"/>
              <a:t>- i </a:t>
            </a:r>
            <a:r>
              <a:rPr lang="it-IT" dirty="0"/>
              <a:t>contratti collettivi di cui all’articolo 51 del d.lgs. n. 81/2015 possono introdurre ulteriori previsioni finalizzate ad agevolare i lavoratori e le imprese che intendono utilizzare la </a:t>
            </a:r>
            <a:r>
              <a:rPr lang="it-IT" dirty="0" err="1"/>
              <a:t>modalita</a:t>
            </a:r>
            <a:r>
              <a:rPr lang="it-IT" dirty="0"/>
              <a:t>̀ di lavoro agile. </a:t>
            </a:r>
          </a:p>
          <a:p>
            <a:endParaRPr lang="it-IT" b="1" dirty="0" smtClean="0"/>
          </a:p>
          <a:p>
            <a:pPr marL="0" indent="0">
              <a:buNone/>
            </a:pPr>
            <a:r>
              <a:rPr lang="it-IT" dirty="0" smtClean="0"/>
              <a:t>- La </a:t>
            </a:r>
            <a:r>
              <a:rPr lang="it-IT" dirty="0"/>
              <a:t>contrattazione collettiva potrebbe quindi integrare le previsioni del collegato </a:t>
            </a:r>
          </a:p>
          <a:p>
            <a:endParaRPr lang="it-IT" dirty="0"/>
          </a:p>
        </p:txBody>
      </p:sp>
      <p:sp>
        <p:nvSpPr>
          <p:cNvPr id="3" name="Titolo 2"/>
          <p:cNvSpPr>
            <a:spLocks noGrp="1"/>
          </p:cNvSpPr>
          <p:nvPr>
            <p:ph type="title"/>
          </p:nvPr>
        </p:nvSpPr>
        <p:spPr/>
        <p:txBody>
          <a:bodyPr/>
          <a:lstStyle/>
          <a:p>
            <a:r>
              <a:rPr lang="it-IT" dirty="0"/>
              <a:t>Smart </a:t>
            </a:r>
            <a:r>
              <a:rPr lang="it-IT" dirty="0" err="1"/>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1204815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675467"/>
            <a:ext cx="7408333" cy="3850024"/>
          </a:xfrm>
        </p:spPr>
        <p:txBody>
          <a:bodyPr>
            <a:normAutofit/>
          </a:bodyPr>
          <a:lstStyle/>
          <a:p>
            <a:pPr marL="0" indent="0">
              <a:buNone/>
            </a:pPr>
            <a:r>
              <a:rPr lang="it-IT" sz="5700" b="1" dirty="0" smtClean="0"/>
              <a:t>Stato dell’arte</a:t>
            </a:r>
          </a:p>
          <a:p>
            <a:r>
              <a:rPr lang="it-IT" b="1" dirty="0" smtClean="0"/>
              <a:t>Definitivamente Approvato in  Senato (mese di Maggio)</a:t>
            </a:r>
          </a:p>
          <a:p>
            <a:endParaRPr lang="it-IT" b="1" dirty="0" smtClean="0"/>
          </a:p>
          <a:p>
            <a:r>
              <a:rPr lang="it-IT" b="1" dirty="0" smtClean="0"/>
              <a:t>Linee guida  per l’applicazione </a:t>
            </a:r>
            <a:r>
              <a:rPr lang="it-IT" b="1" dirty="0"/>
              <a:t>3/2017 </a:t>
            </a:r>
            <a:r>
              <a:rPr lang="it-IT" b="1" dirty="0" smtClean="0"/>
              <a:t>della Presidenza del Consiglio dei Ministri (prima settimana di Giugno)</a:t>
            </a:r>
          </a:p>
          <a:p>
            <a:endParaRPr lang="it-IT" b="1" dirty="0" smtClean="0"/>
          </a:p>
          <a:p>
            <a:endParaRPr lang="it-IT" dirty="0"/>
          </a:p>
          <a:p>
            <a:endParaRPr lang="it-IT" dirty="0"/>
          </a:p>
        </p:txBody>
      </p:sp>
      <p:sp>
        <p:nvSpPr>
          <p:cNvPr id="3" name="Titolo 2"/>
          <p:cNvSpPr>
            <a:spLocks noGrp="1"/>
          </p:cNvSpPr>
          <p:nvPr>
            <p:ph type="title"/>
          </p:nvPr>
        </p:nvSpPr>
        <p:spPr/>
        <p:txBody>
          <a:bodyPr>
            <a:normAutofit/>
          </a:bodyPr>
          <a:lstStyle/>
          <a:p>
            <a:r>
              <a:rPr lang="it-IT" dirty="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1676289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647303"/>
            <a:ext cx="7408333" cy="4878187"/>
          </a:xfrm>
        </p:spPr>
        <p:txBody>
          <a:bodyPr>
            <a:normAutofit fontScale="92500" lnSpcReduction="20000"/>
          </a:bodyPr>
          <a:lstStyle/>
          <a:p>
            <a:endParaRPr lang="it-IT" b="1" dirty="0" smtClean="0"/>
          </a:p>
          <a:p>
            <a:pPr marL="0" indent="0">
              <a:buNone/>
            </a:pPr>
            <a:r>
              <a:rPr lang="it-IT" b="1" dirty="0" smtClean="0"/>
              <a:t>Le </a:t>
            </a:r>
            <a:r>
              <a:rPr lang="it-IT" b="1" dirty="0"/>
              <a:t>A</a:t>
            </a:r>
            <a:r>
              <a:rPr lang="it-IT" b="1" dirty="0" smtClean="0"/>
              <a:t>mministrazioni </a:t>
            </a:r>
            <a:r>
              <a:rPr lang="it-IT" b="1" dirty="0"/>
              <a:t>P</a:t>
            </a:r>
            <a:r>
              <a:rPr lang="it-IT" b="1" dirty="0" smtClean="0"/>
              <a:t>ubbliche sono chiamate ad attuare a decorrere dalla data di entrata in vigore della stessa legge modalità di lavoro agile e in autonomia :</a:t>
            </a:r>
          </a:p>
          <a:p>
            <a:pPr>
              <a:buFontTx/>
              <a:buChar char="-"/>
            </a:pPr>
            <a:endParaRPr lang="it-IT" b="1" dirty="0" smtClean="0"/>
          </a:p>
          <a:p>
            <a:pPr>
              <a:buFontTx/>
              <a:buChar char="-"/>
            </a:pPr>
            <a:r>
              <a:rPr lang="it-IT" b="1" dirty="0" smtClean="0"/>
              <a:t>Organizzazione del lavoro basata su:</a:t>
            </a:r>
          </a:p>
          <a:p>
            <a:pPr marL="0" indent="0">
              <a:buNone/>
            </a:pPr>
            <a:r>
              <a:rPr lang="it-IT" b="1" dirty="0" smtClean="0"/>
              <a:t>	Flessibilità lavorativa </a:t>
            </a:r>
          </a:p>
          <a:p>
            <a:pPr marL="0" indent="0">
              <a:buNone/>
            </a:pPr>
            <a:r>
              <a:rPr lang="it-IT" b="1" dirty="0" smtClean="0"/>
              <a:t>	Valutazione per obiettivi</a:t>
            </a:r>
          </a:p>
          <a:p>
            <a:pPr marL="0" indent="0">
              <a:buNone/>
            </a:pPr>
            <a:r>
              <a:rPr lang="it-IT" b="1" dirty="0"/>
              <a:t>	</a:t>
            </a:r>
            <a:r>
              <a:rPr lang="it-IT" b="1" dirty="0" smtClean="0"/>
              <a:t>Rilevazione dei bisogni</a:t>
            </a:r>
          </a:p>
          <a:p>
            <a:pPr marL="0" indent="0">
              <a:buNone/>
            </a:pPr>
            <a:r>
              <a:rPr lang="it-IT" b="1" dirty="0"/>
              <a:t>	</a:t>
            </a:r>
            <a:r>
              <a:rPr lang="it-IT" b="1" dirty="0" smtClean="0"/>
              <a:t>Valorizzazione risorse umane</a:t>
            </a:r>
          </a:p>
          <a:p>
            <a:pPr marL="0" indent="0">
              <a:buNone/>
            </a:pPr>
            <a:r>
              <a:rPr lang="it-IT" b="1" dirty="0"/>
              <a:t>	</a:t>
            </a:r>
            <a:r>
              <a:rPr lang="it-IT" b="1" dirty="0" smtClean="0"/>
              <a:t>Razionalizzazione delle risorse strumentali</a:t>
            </a:r>
          </a:p>
          <a:p>
            <a:pPr>
              <a:buFontTx/>
              <a:buChar char="-"/>
            </a:pPr>
            <a:r>
              <a:rPr lang="it-IT" b="1" dirty="0" smtClean="0"/>
              <a:t>Al fine:</a:t>
            </a:r>
          </a:p>
          <a:p>
            <a:pPr lvl="2">
              <a:buFontTx/>
              <a:buChar char="-"/>
            </a:pPr>
            <a:r>
              <a:rPr lang="it-IT" b="1" dirty="0" smtClean="0"/>
              <a:t>Maggiore produttività</a:t>
            </a:r>
          </a:p>
          <a:p>
            <a:pPr lvl="2">
              <a:buFontTx/>
              <a:buChar char="-"/>
            </a:pPr>
            <a:r>
              <a:rPr lang="it-IT" b="1" dirty="0" smtClean="0"/>
              <a:t>Efficienza</a:t>
            </a:r>
          </a:p>
          <a:p>
            <a:pPr lvl="2">
              <a:buFontTx/>
              <a:buChar char="-"/>
            </a:pPr>
            <a:r>
              <a:rPr lang="it-IT" b="1" dirty="0" smtClean="0"/>
              <a:t>Conciliazione casa-lavoro per </a:t>
            </a:r>
            <a:r>
              <a:rPr lang="it-IT" b="1" smtClean="0"/>
              <a:t>il benessere</a:t>
            </a:r>
            <a:endParaRPr lang="it-IT" b="1" dirty="0" smtClean="0"/>
          </a:p>
          <a:p>
            <a:pPr lvl="2">
              <a:buFontTx/>
              <a:buChar char="-"/>
            </a:pPr>
            <a:endParaRPr lang="it-IT" b="1" dirty="0"/>
          </a:p>
          <a:p>
            <a:endParaRPr lang="it-IT" b="1" dirty="0" smtClean="0"/>
          </a:p>
          <a:p>
            <a:endParaRPr lang="it-IT" dirty="0"/>
          </a:p>
          <a:p>
            <a:endParaRPr lang="it-IT" dirty="0"/>
          </a:p>
        </p:txBody>
      </p:sp>
      <p:sp>
        <p:nvSpPr>
          <p:cNvPr id="3" name="Titolo 2"/>
          <p:cNvSpPr>
            <a:spLocks noGrp="1"/>
          </p:cNvSpPr>
          <p:nvPr>
            <p:ph type="title"/>
          </p:nvPr>
        </p:nvSpPr>
        <p:spPr>
          <a:xfrm>
            <a:off x="457200" y="338328"/>
            <a:ext cx="8229600" cy="1308975"/>
          </a:xfrm>
        </p:spPr>
        <p:txBody>
          <a:bodyPr>
            <a:normAutofit fontScale="90000"/>
          </a:bodyPr>
          <a:lstStyle/>
          <a:p>
            <a:r>
              <a:rPr lang="it-IT" dirty="0"/>
              <a:t>Smart </a:t>
            </a:r>
            <a:r>
              <a:rPr lang="it-IT" dirty="0" err="1" smtClean="0"/>
              <a:t>Working</a:t>
            </a:r>
            <a:r>
              <a:rPr lang="it-IT" dirty="0" smtClean="0"/>
              <a:t/>
            </a:r>
            <a:br>
              <a:rPr lang="it-IT" dirty="0" smtClean="0"/>
            </a:br>
            <a:r>
              <a:rPr lang="it-IT" b="1" dirty="0" smtClean="0"/>
              <a:t>Linee </a:t>
            </a:r>
            <a:r>
              <a:rPr lang="it-IT" b="1" dirty="0"/>
              <a:t>guida  </a:t>
            </a:r>
            <a:r>
              <a:rPr lang="it-IT" b="1" dirty="0" smtClean="0"/>
              <a:t>3</a:t>
            </a:r>
            <a:r>
              <a:rPr lang="it-IT" b="1" dirty="0"/>
              <a:t>/2017 </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1482780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675467"/>
            <a:ext cx="7408333" cy="3850024"/>
          </a:xfrm>
        </p:spPr>
        <p:txBody>
          <a:bodyPr>
            <a:normAutofit/>
          </a:bodyPr>
          <a:lstStyle/>
          <a:p>
            <a:r>
              <a:rPr lang="it-IT" b="1" dirty="0" smtClean="0"/>
              <a:t>Entro tre anni </a:t>
            </a:r>
            <a:r>
              <a:rPr lang="it-IT" sz="2800" b="1" dirty="0" smtClean="0"/>
              <a:t>almeno</a:t>
            </a:r>
            <a:r>
              <a:rPr lang="it-IT" b="1" dirty="0" smtClean="0"/>
              <a:t> il 10% dei dipendenti ove lo richiedano</a:t>
            </a:r>
          </a:p>
          <a:p>
            <a:r>
              <a:rPr lang="it-IT" b="1" dirty="0" smtClean="0"/>
              <a:t>Tra le novità – convenzioni per servizi di supporto alla genitorialità durante la chiusura scolastica</a:t>
            </a:r>
          </a:p>
          <a:p>
            <a:endParaRPr lang="it-IT" dirty="0"/>
          </a:p>
          <a:p>
            <a:endParaRPr lang="it-IT" dirty="0"/>
          </a:p>
        </p:txBody>
      </p:sp>
      <p:sp>
        <p:nvSpPr>
          <p:cNvPr id="3" name="Titolo 2"/>
          <p:cNvSpPr>
            <a:spLocks noGrp="1"/>
          </p:cNvSpPr>
          <p:nvPr>
            <p:ph type="title"/>
          </p:nvPr>
        </p:nvSpPr>
        <p:spPr/>
        <p:txBody>
          <a:bodyPr>
            <a:normAutofit/>
          </a:bodyPr>
          <a:lstStyle/>
          <a:p>
            <a:r>
              <a:rPr lang="it-IT" dirty="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3093828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675467"/>
            <a:ext cx="7408333" cy="3850024"/>
          </a:xfrm>
        </p:spPr>
        <p:txBody>
          <a:bodyPr>
            <a:normAutofit/>
          </a:bodyPr>
          <a:lstStyle/>
          <a:p>
            <a:pPr marL="0" indent="0" algn="ctr">
              <a:buNone/>
            </a:pPr>
            <a:r>
              <a:rPr lang="it-IT" sz="3200" b="1" dirty="0" smtClean="0"/>
              <a:t>Pronti al ragionamento sulla proposta di stesura di un disciplinare? </a:t>
            </a:r>
          </a:p>
          <a:p>
            <a:endParaRPr lang="it-IT" b="1" dirty="0" smtClean="0"/>
          </a:p>
          <a:p>
            <a:endParaRPr lang="it-IT" dirty="0"/>
          </a:p>
          <a:p>
            <a:endParaRPr lang="it-IT" dirty="0"/>
          </a:p>
        </p:txBody>
      </p:sp>
      <p:sp>
        <p:nvSpPr>
          <p:cNvPr id="3" name="Titolo 2"/>
          <p:cNvSpPr>
            <a:spLocks noGrp="1"/>
          </p:cNvSpPr>
          <p:nvPr>
            <p:ph type="title"/>
          </p:nvPr>
        </p:nvSpPr>
        <p:spPr/>
        <p:txBody>
          <a:bodyPr>
            <a:normAutofit/>
          </a:bodyPr>
          <a:lstStyle/>
          <a:p>
            <a:r>
              <a:rPr lang="it-IT" dirty="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488551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5856" y="1871946"/>
            <a:ext cx="7786254" cy="4939203"/>
          </a:xfrm>
        </p:spPr>
      </p:pic>
      <p:sp>
        <p:nvSpPr>
          <p:cNvPr id="3" name="Titolo 2"/>
          <p:cNvSpPr>
            <a:spLocks noGrp="1"/>
          </p:cNvSpPr>
          <p:nvPr>
            <p:ph type="title"/>
          </p:nvPr>
        </p:nvSpPr>
        <p:spPr/>
        <p:txBody>
          <a:bodyPr/>
          <a:lstStyle/>
          <a:p>
            <a:r>
              <a:rPr lang="it-IT" dirty="0"/>
              <a:t>Smart </a:t>
            </a:r>
            <a:r>
              <a:rPr lang="it-IT" dirty="0" err="1"/>
              <a:t>Working</a:t>
            </a: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720892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1" y="1873649"/>
            <a:ext cx="8229600" cy="4539515"/>
          </a:xfrm>
        </p:spPr>
        <p:txBody>
          <a:bodyPr>
            <a:normAutofit fontScale="55000" lnSpcReduction="20000"/>
          </a:bodyPr>
          <a:lstStyle/>
          <a:p>
            <a:pPr marL="0" indent="0">
              <a:buNone/>
            </a:pPr>
            <a:r>
              <a:rPr lang="it-IT" sz="5400" dirty="0" smtClean="0"/>
              <a:t>27/06/2017 11:00-12:00 Riunione dei Direttori Presidenza INFN</a:t>
            </a:r>
          </a:p>
          <a:p>
            <a:pPr marL="0" indent="0">
              <a:buNone/>
            </a:pPr>
            <a:endParaRPr lang="it-IT" sz="5400" dirty="0" smtClean="0"/>
          </a:p>
          <a:p>
            <a:pPr marL="0" indent="0" algn="ctr">
              <a:buNone/>
            </a:pPr>
            <a:r>
              <a:rPr lang="it-IT" sz="5400" dirty="0" smtClean="0"/>
              <a:t>Monica Parrella </a:t>
            </a:r>
          </a:p>
          <a:p>
            <a:pPr marL="0" indent="0" algn="ctr">
              <a:buNone/>
            </a:pPr>
            <a:r>
              <a:rPr lang="it-IT" sz="5400" dirty="0" smtClean="0"/>
              <a:t>coordinatrice</a:t>
            </a:r>
          </a:p>
          <a:p>
            <a:pPr marL="0" indent="0" algn="ctr">
              <a:buNone/>
            </a:pPr>
            <a:r>
              <a:rPr lang="it-IT" sz="5400" dirty="0" smtClean="0"/>
              <a:t>Dipartimento delle </a:t>
            </a:r>
            <a:r>
              <a:rPr lang="it-IT" sz="5400" dirty="0"/>
              <a:t>P</a:t>
            </a:r>
            <a:r>
              <a:rPr lang="it-IT" sz="5400" dirty="0" smtClean="0"/>
              <a:t>ari Opportunità della Presidenza del Consiglio dei Ministri </a:t>
            </a:r>
          </a:p>
          <a:p>
            <a:pPr marL="0" indent="0">
              <a:buNone/>
            </a:pPr>
            <a:endParaRPr lang="it-IT" sz="5400" dirty="0"/>
          </a:p>
          <a:p>
            <a:pPr marL="0" indent="0">
              <a:buNone/>
            </a:pPr>
            <a:endParaRPr lang="it-IT" sz="5400" dirty="0" smtClean="0"/>
          </a:p>
          <a:p>
            <a:pPr marL="0" indent="0" algn="ctr">
              <a:buNone/>
            </a:pPr>
            <a:r>
              <a:rPr lang="it-IT" sz="5400" dirty="0" smtClean="0"/>
              <a:t>Grazie </a:t>
            </a:r>
            <a:r>
              <a:rPr lang="it-IT" sz="5400" dirty="0"/>
              <a:t>per l’attenzione </a:t>
            </a:r>
          </a:p>
        </p:txBody>
      </p:sp>
      <p:sp>
        <p:nvSpPr>
          <p:cNvPr id="3" name="Titolo 2"/>
          <p:cNvSpPr>
            <a:spLocks noGrp="1"/>
          </p:cNvSpPr>
          <p:nvPr>
            <p:ph type="title"/>
          </p:nvPr>
        </p:nvSpPr>
        <p:spPr/>
        <p:txBody>
          <a:bodyPr/>
          <a:lstStyle/>
          <a:p>
            <a:r>
              <a:rPr lang="it-IT" dirty="0"/>
              <a:t>Smart </a:t>
            </a:r>
            <a:r>
              <a:rPr lang="it-IT" dirty="0" err="1"/>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810639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7149" y="2685811"/>
            <a:ext cx="5477639" cy="3429479"/>
          </a:xfrm>
        </p:spPr>
      </p:pic>
      <p:sp>
        <p:nvSpPr>
          <p:cNvPr id="3" name="Titolo 2"/>
          <p:cNvSpPr>
            <a:spLocks noGrp="1"/>
          </p:cNvSpPr>
          <p:nvPr>
            <p:ph type="title"/>
          </p:nvPr>
        </p:nvSpPr>
        <p:spPr/>
        <p:txBody>
          <a:bodyPr/>
          <a:lstStyle/>
          <a:p>
            <a:r>
              <a:rPr lang="it-IT" dirty="0" smtClean="0"/>
              <a:t>Smart </a:t>
            </a:r>
            <a:r>
              <a:rPr lang="it-IT" dirty="0" err="1" smtClean="0"/>
              <a:t>Working</a:t>
            </a:r>
            <a:endParaRPr lang="it-IT" dirty="0"/>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1917351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32500" lnSpcReduction="20000"/>
          </a:bodyPr>
          <a:lstStyle/>
          <a:p>
            <a:pPr marL="0" indent="0" algn="ctr">
              <a:buNone/>
            </a:pPr>
            <a:r>
              <a:rPr lang="it-IT" sz="7200" b="1" dirty="0"/>
              <a:t>UNA VOLTA ERA SOLO </a:t>
            </a:r>
            <a:endParaRPr lang="it-IT" sz="7200" b="1" dirty="0" smtClean="0"/>
          </a:p>
          <a:p>
            <a:pPr marL="0" indent="0" algn="ctr">
              <a:buNone/>
            </a:pPr>
            <a:r>
              <a:rPr lang="it-IT" sz="7200" b="1" dirty="0" smtClean="0"/>
              <a:t>IL TELELAVORO</a:t>
            </a:r>
          </a:p>
          <a:p>
            <a:pPr marL="0" indent="0" algn="ctr">
              <a:buNone/>
            </a:pPr>
            <a:endParaRPr lang="it-IT" sz="7200" b="1" dirty="0" smtClean="0"/>
          </a:p>
          <a:p>
            <a:pPr marL="0" indent="0" algn="ctr">
              <a:buNone/>
            </a:pPr>
            <a:r>
              <a:rPr lang="it-IT" sz="7200" b="1" dirty="0" smtClean="0"/>
              <a:t>OGGI</a:t>
            </a:r>
          </a:p>
          <a:p>
            <a:pPr marL="0" indent="0" algn="just">
              <a:buNone/>
            </a:pPr>
            <a:r>
              <a:rPr lang="it-IT" sz="7200" dirty="0" smtClean="0"/>
              <a:t>Una </a:t>
            </a:r>
            <a:r>
              <a:rPr lang="it-IT" sz="7200" dirty="0"/>
              <a:t>nuova modalità flessibile di esecuzione del rapporto di lavoro subordinato </a:t>
            </a:r>
          </a:p>
          <a:p>
            <a:pPr marL="0" indent="0">
              <a:buNone/>
            </a:pPr>
            <a:endParaRPr lang="it-IT" sz="7200" dirty="0"/>
          </a:p>
          <a:p>
            <a:pPr marL="0" indent="0">
              <a:buNone/>
            </a:pPr>
            <a:r>
              <a:rPr lang="it-IT" sz="4800" dirty="0"/>
              <a:t>Non una nuova tipologia contrattuale</a:t>
            </a:r>
          </a:p>
          <a:p>
            <a:pPr marL="0" indent="0" algn="ctr">
              <a:buNone/>
            </a:pPr>
            <a:r>
              <a:rPr lang="it-IT" sz="7200" b="1" dirty="0" smtClean="0"/>
              <a:t> </a:t>
            </a:r>
            <a:endParaRPr lang="it-IT" sz="7200" dirty="0"/>
          </a:p>
        </p:txBody>
      </p:sp>
      <p:sp>
        <p:nvSpPr>
          <p:cNvPr id="3" name="Titolo 2"/>
          <p:cNvSpPr>
            <a:spLocks noGrp="1"/>
          </p:cNvSpPr>
          <p:nvPr>
            <p:ph type="title"/>
          </p:nvPr>
        </p:nvSpPr>
        <p:spPr/>
        <p:txBody>
          <a:bodyPr/>
          <a:lstStyle/>
          <a:p>
            <a:r>
              <a:rPr lang="it-IT" dirty="0" smtClean="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212842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0" indent="0">
              <a:buNone/>
            </a:pPr>
            <a:r>
              <a:rPr lang="it-IT" b="1" dirty="0"/>
              <a:t>LO </a:t>
            </a:r>
            <a:r>
              <a:rPr lang="it-IT" b="1" i="1" dirty="0"/>
              <a:t>SMART WORKING </a:t>
            </a:r>
            <a:r>
              <a:rPr lang="it-IT" b="1" dirty="0"/>
              <a:t>NELLA P.A. </a:t>
            </a:r>
          </a:p>
          <a:p>
            <a:pPr algn="just"/>
            <a:r>
              <a:rPr lang="it-IT" dirty="0" smtClean="0"/>
              <a:t> </a:t>
            </a:r>
            <a:r>
              <a:rPr lang="it-IT" dirty="0"/>
              <a:t>La legge  124/2015 (riforma Madia) (che ha dato delega al Governo in materia di riorganizzazione della Pubblica Amministrazione) interviene per rendere più̀ efficaci le norme esistenti, non attraverso una semplice riforma di settore ma come progetto di cambiamento per il Paese. (*) </a:t>
            </a:r>
          </a:p>
          <a:p>
            <a:endParaRPr lang="it-IT" dirty="0"/>
          </a:p>
        </p:txBody>
      </p:sp>
      <p:sp>
        <p:nvSpPr>
          <p:cNvPr id="3" name="Titolo 2"/>
          <p:cNvSpPr>
            <a:spLocks noGrp="1"/>
          </p:cNvSpPr>
          <p:nvPr>
            <p:ph type="title"/>
          </p:nvPr>
        </p:nvSpPr>
        <p:spPr/>
        <p:txBody>
          <a:bodyPr/>
          <a:lstStyle/>
          <a:p>
            <a:r>
              <a:rPr lang="it-IT" dirty="0" smtClean="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4043327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338920"/>
            <a:ext cx="7408333" cy="4255844"/>
          </a:xfrm>
        </p:spPr>
        <p:txBody>
          <a:bodyPr>
            <a:normAutofit fontScale="77500" lnSpcReduction="20000"/>
          </a:bodyPr>
          <a:lstStyle/>
          <a:p>
            <a:pPr marL="0" indent="0">
              <a:buNone/>
            </a:pPr>
            <a:r>
              <a:rPr lang="it-IT" sz="6400" dirty="0" smtClean="0"/>
              <a:t>L’art</a:t>
            </a:r>
            <a:r>
              <a:rPr lang="it-IT" sz="6400" dirty="0"/>
              <a:t>. </a:t>
            </a:r>
            <a:r>
              <a:rPr lang="it-IT" sz="6400" dirty="0" smtClean="0"/>
              <a:t>13:</a:t>
            </a:r>
          </a:p>
          <a:p>
            <a:pPr marL="0" indent="0">
              <a:buNone/>
            </a:pPr>
            <a:r>
              <a:rPr lang="it-IT" sz="4000" dirty="0" smtClean="0"/>
              <a:t>disciplina </a:t>
            </a:r>
            <a:r>
              <a:rPr lang="it-IT" sz="4000" dirty="0"/>
              <a:t>la DEFINIZIONE e gli SCOPI </a:t>
            </a:r>
          </a:p>
          <a:p>
            <a:pPr algn="just"/>
            <a:r>
              <a:rPr lang="it-IT" sz="4000" dirty="0"/>
              <a:t>La norma specifica innanzitutto gli scopi propri del lavoro agile, quale </a:t>
            </a:r>
            <a:r>
              <a:rPr lang="it-IT" sz="4000" dirty="0" smtClean="0"/>
              <a:t>modalità̀ </a:t>
            </a:r>
            <a:r>
              <a:rPr lang="it-IT" sz="4000" dirty="0"/>
              <a:t>flessibile di esecuzione del rapporto di lavoro subordinato, allo scopo di incrementare la </a:t>
            </a:r>
            <a:r>
              <a:rPr lang="it-IT" sz="4000" dirty="0" smtClean="0"/>
              <a:t>produttività̀ </a:t>
            </a:r>
            <a:r>
              <a:rPr lang="it-IT" sz="4000" dirty="0"/>
              <a:t>e agevolare la conciliazione dei tempi di vita e lavoro. </a:t>
            </a:r>
          </a:p>
        </p:txBody>
      </p:sp>
      <p:sp>
        <p:nvSpPr>
          <p:cNvPr id="3" name="Titolo 2"/>
          <p:cNvSpPr>
            <a:spLocks noGrp="1"/>
          </p:cNvSpPr>
          <p:nvPr>
            <p:ph type="title"/>
          </p:nvPr>
        </p:nvSpPr>
        <p:spPr/>
        <p:txBody>
          <a:bodyPr/>
          <a:lstStyle/>
          <a:p>
            <a:r>
              <a:rPr lang="it-IT" dirty="0"/>
              <a:t>Smart </a:t>
            </a:r>
            <a:r>
              <a:rPr lang="it-IT" dirty="0" err="1"/>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831647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453786"/>
            <a:ext cx="7408333" cy="4030133"/>
          </a:xfrm>
        </p:spPr>
        <p:txBody>
          <a:bodyPr>
            <a:normAutofit fontScale="62500" lnSpcReduction="20000"/>
          </a:bodyPr>
          <a:lstStyle/>
          <a:p>
            <a:pPr marL="0" indent="0">
              <a:buNone/>
            </a:pPr>
            <a:r>
              <a:rPr lang="it-IT" sz="5200" dirty="0"/>
              <a:t>Art. 14 - legge  124/2015 </a:t>
            </a:r>
            <a:r>
              <a:rPr lang="it-IT" sz="5200" dirty="0" smtClean="0"/>
              <a:t>:</a:t>
            </a:r>
          </a:p>
          <a:p>
            <a:pPr marL="0" indent="0">
              <a:buNone/>
            </a:pPr>
            <a:r>
              <a:rPr lang="it-IT" sz="3200" dirty="0" smtClean="0"/>
              <a:t> </a:t>
            </a:r>
            <a:r>
              <a:rPr lang="it-IT" sz="3200" b="1" dirty="0" smtClean="0"/>
              <a:t>prima differenza di fondo è di natura concettuale:</a:t>
            </a:r>
          </a:p>
          <a:p>
            <a:endParaRPr lang="it-IT" sz="3200" dirty="0" smtClean="0"/>
          </a:p>
          <a:p>
            <a:r>
              <a:rPr lang="it-IT" sz="3200" b="1" dirty="0" smtClean="0"/>
              <a:t> </a:t>
            </a:r>
            <a:r>
              <a:rPr lang="it-IT" sz="3200" b="1" dirty="0"/>
              <a:t>la postazione fissa prevista dal </a:t>
            </a:r>
            <a:r>
              <a:rPr lang="it-IT" sz="3200" b="1" dirty="0" smtClean="0"/>
              <a:t>telelavoro viene abolita per lo Smart </a:t>
            </a:r>
            <a:r>
              <a:rPr lang="it-IT" sz="3200" b="1" dirty="0" err="1" smtClean="0"/>
              <a:t>Working</a:t>
            </a:r>
            <a:endParaRPr lang="it-IT" sz="3200" b="1" dirty="0"/>
          </a:p>
          <a:p>
            <a:pPr marL="0" indent="0">
              <a:buNone/>
            </a:pPr>
            <a:endParaRPr lang="it-IT" sz="3200" dirty="0"/>
          </a:p>
          <a:p>
            <a:pPr algn="just"/>
            <a:r>
              <a:rPr lang="it-IT" sz="3200" dirty="0"/>
              <a:t>il </a:t>
            </a:r>
            <a:r>
              <a:rPr lang="it-IT" sz="3200" dirty="0" smtClean="0"/>
              <a:t>telelavoro </a:t>
            </a:r>
            <a:r>
              <a:rPr lang="it-IT" sz="3200" dirty="0" err="1"/>
              <a:t>é</a:t>
            </a:r>
            <a:r>
              <a:rPr lang="it-IT" sz="3200" dirty="0" smtClean="0"/>
              <a:t> </a:t>
            </a:r>
            <a:r>
              <a:rPr lang="it-IT" sz="3200" dirty="0"/>
              <a:t>concepito come </a:t>
            </a:r>
            <a:r>
              <a:rPr lang="it-IT" sz="3200" dirty="0" smtClean="0"/>
              <a:t>una  </a:t>
            </a:r>
            <a:r>
              <a:rPr lang="it-IT" sz="3200" dirty="0"/>
              <a:t>trasposizione delle modalità lavorative aziendali presso l'abitazione del </a:t>
            </a:r>
            <a:r>
              <a:rPr lang="it-IT" sz="3200" dirty="0" smtClean="0"/>
              <a:t>telelavoratore; </a:t>
            </a:r>
          </a:p>
          <a:p>
            <a:endParaRPr lang="it-IT" sz="3200" dirty="0"/>
          </a:p>
          <a:p>
            <a:pPr algn="just"/>
            <a:r>
              <a:rPr lang="it-IT" sz="3200" dirty="0" smtClean="0"/>
              <a:t>Lo </a:t>
            </a:r>
            <a:r>
              <a:rPr lang="it-IT" sz="3200" dirty="0" err="1" smtClean="0"/>
              <a:t>smart</a:t>
            </a:r>
            <a:r>
              <a:rPr lang="it-IT" sz="3200" dirty="0" smtClean="0"/>
              <a:t> </a:t>
            </a:r>
            <a:r>
              <a:rPr lang="it-IT" sz="3200" dirty="0" err="1" smtClean="0"/>
              <a:t>working</a:t>
            </a:r>
            <a:r>
              <a:rPr lang="it-IT" sz="3200" smtClean="0"/>
              <a:t>  invece riconosce  </a:t>
            </a:r>
            <a:r>
              <a:rPr lang="it-IT" sz="3200" dirty="0" smtClean="0"/>
              <a:t>il </a:t>
            </a:r>
            <a:r>
              <a:rPr lang="it-IT" sz="3200" dirty="0"/>
              <a:t>lavoro svolto al di fuori dei </a:t>
            </a:r>
            <a:r>
              <a:rPr lang="it-IT" sz="3200" dirty="0" smtClean="0"/>
              <a:t>locali aziendali un </a:t>
            </a:r>
            <a:r>
              <a:rPr lang="it-IT" sz="3200" dirty="0"/>
              <a:t>ristorante, un pub o un parco o  in qualunque luogo si possa portare un computer o uno </a:t>
            </a:r>
            <a:r>
              <a:rPr lang="it-IT" sz="3200" dirty="0" err="1"/>
              <a:t>smartphone</a:t>
            </a:r>
            <a:r>
              <a:rPr lang="it-IT" sz="3200" dirty="0"/>
              <a:t> </a:t>
            </a:r>
            <a:r>
              <a:rPr lang="it-IT" sz="3200" dirty="0" smtClean="0"/>
              <a:t>e </a:t>
            </a:r>
            <a:r>
              <a:rPr lang="it-IT" sz="3200" dirty="0"/>
              <a:t>sia presente una connessione Wi-Fi. </a:t>
            </a:r>
          </a:p>
        </p:txBody>
      </p:sp>
      <p:sp>
        <p:nvSpPr>
          <p:cNvPr id="3" name="Titolo 2"/>
          <p:cNvSpPr>
            <a:spLocks noGrp="1"/>
          </p:cNvSpPr>
          <p:nvPr>
            <p:ph type="title"/>
          </p:nvPr>
        </p:nvSpPr>
        <p:spPr/>
        <p:txBody>
          <a:bodyPr/>
          <a:lstStyle/>
          <a:p>
            <a:r>
              <a:rPr lang="it-IT" dirty="0" smtClean="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649699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
        <p:nvSpPr>
          <p:cNvPr id="6" name="Segnaposto contenuto 5"/>
          <p:cNvSpPr>
            <a:spLocks noGrp="1"/>
          </p:cNvSpPr>
          <p:nvPr>
            <p:ph idx="1"/>
          </p:nvPr>
        </p:nvSpPr>
        <p:spPr>
          <a:xfrm>
            <a:off x="872067" y="2675467"/>
            <a:ext cx="7814733" cy="3960860"/>
          </a:xfrm>
        </p:spPr>
        <p:txBody>
          <a:bodyPr>
            <a:normAutofit lnSpcReduction="10000"/>
          </a:bodyPr>
          <a:lstStyle/>
          <a:p>
            <a:pPr marL="0" indent="0">
              <a:buNone/>
            </a:pPr>
            <a:r>
              <a:rPr lang="it-IT" sz="4300" dirty="0"/>
              <a:t>Art. 14 - legge  124/2015 :</a:t>
            </a:r>
          </a:p>
          <a:p>
            <a:pPr marL="0" indent="0">
              <a:buNone/>
            </a:pPr>
            <a:r>
              <a:rPr lang="it-IT" b="1" dirty="0" smtClean="0"/>
              <a:t>Seconda differenza concettuale:</a:t>
            </a:r>
          </a:p>
          <a:p>
            <a:endParaRPr lang="it-IT" dirty="0"/>
          </a:p>
          <a:p>
            <a:pPr algn="just"/>
            <a:r>
              <a:rPr lang="it-IT" dirty="0" smtClean="0"/>
              <a:t>Ripensamento </a:t>
            </a:r>
            <a:r>
              <a:rPr lang="it-IT" dirty="0"/>
              <a:t>del modo di lavorare </a:t>
            </a:r>
            <a:r>
              <a:rPr lang="it-IT" dirty="0" smtClean="0"/>
              <a:t>e </a:t>
            </a:r>
            <a:r>
              <a:rPr lang="it-IT" dirty="0"/>
              <a:t>della misurazione del </a:t>
            </a:r>
            <a:r>
              <a:rPr lang="it-IT" dirty="0" smtClean="0"/>
              <a:t>risultato</a:t>
            </a:r>
            <a:r>
              <a:rPr lang="it-IT" dirty="0"/>
              <a:t> (in termini di tempi, orari, controllo esercitato dal datore, sicurezza </a:t>
            </a:r>
            <a:r>
              <a:rPr lang="it-IT" dirty="0" err="1"/>
              <a:t>ec</a:t>
            </a:r>
            <a:r>
              <a:rPr lang="it-IT" dirty="0"/>
              <a:t>.) </a:t>
            </a:r>
            <a:endParaRPr lang="it-IT" dirty="0" smtClean="0"/>
          </a:p>
          <a:p>
            <a:pPr algn="just"/>
            <a:r>
              <a:rPr lang="it-IT" dirty="0" smtClean="0"/>
              <a:t>Durata </a:t>
            </a:r>
            <a:r>
              <a:rPr lang="it-IT" dirty="0"/>
              <a:t>massima dell’orario di lavoro giornaliero (13 ore) e settimanale (48 ore) derivanti dalla legge (D. </a:t>
            </a:r>
            <a:r>
              <a:rPr lang="it-IT" dirty="0" err="1"/>
              <a:t>Lgs</a:t>
            </a:r>
            <a:r>
              <a:rPr lang="it-IT" dirty="0"/>
              <a:t>. 66/2003) e dalla contrattazione collettiva, </a:t>
            </a:r>
          </a:p>
          <a:p>
            <a:pPr marL="0" indent="0">
              <a:buNone/>
            </a:pPr>
            <a:endParaRPr lang="it-IT" dirty="0" smtClean="0"/>
          </a:p>
          <a:p>
            <a:pPr marL="0" indent="0">
              <a:buNone/>
            </a:pPr>
            <a:endParaRPr lang="it-IT" dirty="0" smtClean="0"/>
          </a:p>
          <a:p>
            <a:endParaRPr lang="it-IT" dirty="0"/>
          </a:p>
        </p:txBody>
      </p:sp>
    </p:spTree>
    <p:extLst>
      <p:ext uri="{BB962C8B-B14F-4D97-AF65-F5344CB8AC3E}">
        <p14:creationId xmlns:p14="http://schemas.microsoft.com/office/powerpoint/2010/main" val="1248335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64249" y="2426084"/>
            <a:ext cx="8022551" cy="4085551"/>
          </a:xfrm>
        </p:spPr>
        <p:txBody>
          <a:bodyPr>
            <a:normAutofit/>
          </a:bodyPr>
          <a:lstStyle/>
          <a:p>
            <a:pPr marL="0" indent="0">
              <a:buNone/>
            </a:pPr>
            <a:r>
              <a:rPr lang="it-IT" sz="4000" dirty="0" smtClean="0"/>
              <a:t>Art. 15</a:t>
            </a:r>
          </a:p>
          <a:p>
            <a:pPr algn="just"/>
            <a:r>
              <a:rPr lang="it-IT" sz="2800" dirty="0" smtClean="0"/>
              <a:t>ribadisce </a:t>
            </a:r>
            <a:r>
              <a:rPr lang="it-IT" sz="2800" dirty="0"/>
              <a:t>il </a:t>
            </a:r>
            <a:r>
              <a:rPr lang="it-IT" sz="2800" b="1" u="sng" dirty="0"/>
              <a:t>diritto del lavoratore a ricevere un trattamento economico e normativo non inferiore a quello complessivamente applicato a lavoratori che esercitano le medesime mansioni all'interno </a:t>
            </a:r>
            <a:r>
              <a:rPr lang="it-IT" sz="2800" b="1" u="sng" dirty="0" smtClean="0"/>
              <a:t>dell'azienda</a:t>
            </a:r>
            <a:r>
              <a:rPr lang="it-IT" sz="2800" dirty="0" smtClean="0"/>
              <a:t>.</a:t>
            </a:r>
            <a:endParaRPr lang="it-IT" dirty="0"/>
          </a:p>
          <a:p>
            <a:endParaRPr lang="it-IT" dirty="0"/>
          </a:p>
        </p:txBody>
      </p:sp>
      <p:sp>
        <p:nvSpPr>
          <p:cNvPr id="3" name="Titolo 2"/>
          <p:cNvSpPr>
            <a:spLocks noGrp="1"/>
          </p:cNvSpPr>
          <p:nvPr>
            <p:ph type="title"/>
          </p:nvPr>
        </p:nvSpPr>
        <p:spPr/>
        <p:txBody>
          <a:bodyPr/>
          <a:lstStyle/>
          <a:p>
            <a:r>
              <a:rPr lang="it-IT" dirty="0" smtClean="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92130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16142" y="2675467"/>
            <a:ext cx="7911715" cy="3450696"/>
          </a:xfrm>
        </p:spPr>
        <p:txBody>
          <a:bodyPr>
            <a:normAutofit fontScale="92500" lnSpcReduction="20000"/>
          </a:bodyPr>
          <a:lstStyle/>
          <a:p>
            <a:pPr marL="0" indent="0">
              <a:buNone/>
            </a:pPr>
            <a:r>
              <a:rPr lang="it-IT" sz="4000" dirty="0" smtClean="0"/>
              <a:t>Art. 16</a:t>
            </a:r>
          </a:p>
          <a:p>
            <a:pPr algn="just"/>
            <a:r>
              <a:rPr lang="it-IT" dirty="0" smtClean="0"/>
              <a:t>prevede </a:t>
            </a:r>
            <a:r>
              <a:rPr lang="it-IT" dirty="0"/>
              <a:t>un </a:t>
            </a:r>
            <a:r>
              <a:rPr lang="it-IT" sz="3200" b="1" u="sng" dirty="0"/>
              <a:t>accordo scritto (a pena di nullità) tra datore e lavoratore che disciplinerà l'esecuzione della </a:t>
            </a:r>
            <a:r>
              <a:rPr lang="it-IT" sz="3200" b="1" u="sng" dirty="0" smtClean="0"/>
              <a:t>prestazione</a:t>
            </a:r>
            <a:r>
              <a:rPr lang="it-IT" dirty="0" smtClean="0"/>
              <a:t>.</a:t>
            </a:r>
          </a:p>
          <a:p>
            <a:pPr algn="just"/>
            <a:endParaRPr lang="it-IT" dirty="0" smtClean="0"/>
          </a:p>
          <a:p>
            <a:pPr marL="0" indent="0" algn="just">
              <a:buNone/>
            </a:pPr>
            <a:r>
              <a:rPr lang="it-IT" dirty="0"/>
              <a:t>Prevedendo che in caso di accordo a tempo indeterminato il recesso possa avvenire con un preavviso non inferiore a 30 gg </a:t>
            </a:r>
            <a:r>
              <a:rPr lang="it-IT" dirty="0" smtClean="0"/>
              <a:t>e </a:t>
            </a:r>
            <a:r>
              <a:rPr lang="it-IT" dirty="0"/>
              <a:t>che, in presenza di giusta causa, il recesso possa avvenire prima della scadenza del termine o senza preavviso. </a:t>
            </a:r>
          </a:p>
          <a:p>
            <a:pPr algn="just"/>
            <a:endParaRPr lang="it-IT" dirty="0">
              <a:effectLst/>
            </a:endParaRPr>
          </a:p>
        </p:txBody>
      </p:sp>
      <p:sp>
        <p:nvSpPr>
          <p:cNvPr id="3" name="Titolo 2"/>
          <p:cNvSpPr>
            <a:spLocks noGrp="1"/>
          </p:cNvSpPr>
          <p:nvPr>
            <p:ph type="title"/>
          </p:nvPr>
        </p:nvSpPr>
        <p:spPr/>
        <p:txBody>
          <a:bodyPr/>
          <a:lstStyle/>
          <a:p>
            <a:r>
              <a:rPr lang="it-IT" dirty="0" smtClean="0"/>
              <a:t>Smart </a:t>
            </a:r>
            <a:r>
              <a:rPr lang="it-IT" dirty="0" err="1" smtClean="0"/>
              <a:t>Working</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369354"/>
            <a:ext cx="1524000" cy="1143000"/>
          </a:xfrm>
          <a:prstGeom prst="rect">
            <a:avLst/>
          </a:prstGeom>
        </p:spPr>
      </p:pic>
    </p:spTree>
    <p:extLst>
      <p:ext uri="{BB962C8B-B14F-4D97-AF65-F5344CB8AC3E}">
        <p14:creationId xmlns:p14="http://schemas.microsoft.com/office/powerpoint/2010/main" val="1925389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Forma d'onda.thmx</Template>
  <TotalTime>400</TotalTime>
  <Words>711</Words>
  <Application>Microsoft Office PowerPoint</Application>
  <PresentationFormat>On-screen Show (4:3)</PresentationFormat>
  <Paragraphs>101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Candara</vt:lpstr>
      <vt:lpstr>Symbol</vt:lpstr>
      <vt:lpstr>Forma d'onda</vt:lpstr>
      <vt:lpstr>Smart Working per la pubblica amministrazione: uno sguardo sullo stato della normativa”</vt:lpstr>
      <vt:lpstr>Smart Working</vt:lpstr>
      <vt:lpstr>Smart Working</vt:lpstr>
      <vt:lpstr>Smart Working</vt:lpstr>
      <vt:lpstr>Smart Working</vt:lpstr>
      <vt:lpstr>Smart Working</vt:lpstr>
      <vt:lpstr>Smart Working</vt:lpstr>
      <vt:lpstr>Smart Working</vt:lpstr>
      <vt:lpstr>Smart Working</vt:lpstr>
      <vt:lpstr>Smart Working</vt:lpstr>
      <vt:lpstr>Smart Working</vt:lpstr>
      <vt:lpstr>Smart Working</vt:lpstr>
      <vt:lpstr>Smart Working</vt:lpstr>
      <vt:lpstr>Smart Working</vt:lpstr>
      <vt:lpstr>Smart Working Linee guida  3/2017 </vt:lpstr>
      <vt:lpstr>Smart Working</vt:lpstr>
      <vt:lpstr>Smart Working</vt:lpstr>
      <vt:lpstr>Smart Working</vt:lpstr>
      <vt:lpstr>Smart Working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Working per la pubblica amministrazione: uno sguardo sullo stato della normativa”</dc:title>
  <dc:creator>Patty Belluomo</dc:creator>
  <cp:lastModifiedBy>Roberto Gomezel</cp:lastModifiedBy>
  <cp:revision>43</cp:revision>
  <dcterms:created xsi:type="dcterms:W3CDTF">2017-05-29T07:40:52Z</dcterms:created>
  <dcterms:modified xsi:type="dcterms:W3CDTF">2017-06-14T17:01:43Z</dcterms:modified>
</cp:coreProperties>
</file>