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259" r:id="rId4"/>
    <p:sldId id="282" r:id="rId5"/>
    <p:sldId id="283" r:id="rId6"/>
    <p:sldId id="275" r:id="rId7"/>
    <p:sldId id="261" r:id="rId8"/>
    <p:sldId id="281" r:id="rId9"/>
    <p:sldId id="284" r:id="rId10"/>
    <p:sldId id="266" r:id="rId11"/>
    <p:sldId id="267" r:id="rId12"/>
    <p:sldId id="268" r:id="rId13"/>
    <p:sldId id="272" r:id="rId14"/>
    <p:sldId id="257" r:id="rId15"/>
    <p:sldId id="263" r:id="rId16"/>
    <p:sldId id="271" r:id="rId17"/>
    <p:sldId id="285" r:id="rId18"/>
    <p:sldId id="287" r:id="rId19"/>
    <p:sldId id="289" r:id="rId20"/>
    <p:sldId id="290" r:id="rId21"/>
    <p:sldId id="286" r:id="rId22"/>
    <p:sldId id="280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718" autoAdjust="0"/>
  </p:normalViewPr>
  <p:slideViewPr>
    <p:cSldViewPr>
      <p:cViewPr>
        <p:scale>
          <a:sx n="100" d="100"/>
          <a:sy n="100" d="100"/>
        </p:scale>
        <p:origin x="354" y="1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8A6A5-0837-42B4-B359-D8CEF5314E0A}" type="datetimeFigureOut">
              <a:rPr lang="it-IT" smtClean="0"/>
              <a:pPr/>
              <a:t>12/05/2009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7CB2-095C-4209-B8DA-E10264DC7D4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3B5D3-4168-4AFA-8A06-FB11B3276817}" type="datetimeFigureOut">
              <a:rPr lang="it-IT" smtClean="0"/>
              <a:pPr/>
              <a:t>12/05/2009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5C387-CCBD-4CAF-9EC8-0F7CBBCA00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357422" y="6111875"/>
            <a:ext cx="4572032" cy="365125"/>
          </a:xfrm>
          <a:prstGeom prst="rect">
            <a:avLst/>
          </a:prstGeom>
        </p:spPr>
        <p:txBody>
          <a:bodyPr/>
          <a:lstStyle>
            <a:lvl1pPr>
              <a:defRPr kumimoji="0" lang="it-IT" sz="1000" kern="1200" dirty="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357158" y="6111875"/>
            <a:ext cx="457200" cy="365125"/>
          </a:xfrm>
        </p:spPr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 descr="inf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9520" y="5572140"/>
            <a:ext cx="1409449" cy="9667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/>
            <a:fld id="{C207AAAC-66E3-41ED-8725-B7A3E5D8C56A}" type="slidenum">
              <a:rPr lang="it-IT" smtClean="0"/>
              <a:pPr algn="l"/>
              <a:t>‹N›</a:t>
            </a:fld>
            <a:endParaRPr lang="it-IT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2357422" y="6111875"/>
            <a:ext cx="4572032" cy="365125"/>
          </a:xfrm>
          <a:prstGeom prst="rect">
            <a:avLst/>
          </a:prstGeom>
        </p:spPr>
        <p:txBody>
          <a:bodyPr/>
          <a:lstStyle>
            <a:lvl1pPr>
              <a:defRPr kumimoji="0" lang="it-IT" sz="1000" kern="1200" dirty="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endParaRPr lang="it-IT" dirty="0"/>
          </a:p>
        </p:txBody>
      </p:sp>
      <p:sp>
        <p:nvSpPr>
          <p:cNvPr id="10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357158" y="6111875"/>
            <a:ext cx="457200" cy="365125"/>
          </a:xfrm>
        </p:spPr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2" name="Immagine 11" descr="inf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29520" y="5572140"/>
            <a:ext cx="1409449" cy="9667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7AAAC-66E3-41ED-8725-B7A3E5D8C5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l"/>
            <a:fld id="{C207AAAC-66E3-41ED-8725-B7A3E5D8C56A}" type="slidenum">
              <a:rPr lang="it-IT" smtClean="0"/>
              <a:pPr algn="l"/>
              <a:t>‹N›</a:t>
            </a:fld>
            <a:endParaRPr lang="it-IT" dirty="0"/>
          </a:p>
        </p:txBody>
      </p:sp>
      <p:sp>
        <p:nvSpPr>
          <p:cNvPr id="14" name="Segnaposto piè di pagina 7"/>
          <p:cNvSpPr txBox="1">
            <a:spLocks/>
          </p:cNvSpPr>
          <p:nvPr userDrawn="1"/>
        </p:nvSpPr>
        <p:spPr>
          <a:xfrm>
            <a:off x="2357422" y="6143644"/>
            <a:ext cx="4572032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kern="1200" noProof="0" dirty="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Workshop CCR</a:t>
            </a:r>
            <a:r>
              <a:rPr kumimoji="0" lang="it-IT" sz="1000" kern="1200" baseline="0" noProof="0" dirty="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/INFN GRID</a:t>
            </a:r>
            <a:r>
              <a:rPr kumimoji="0" lang="it-IT" sz="1000" kern="1200" noProof="0" dirty="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	                  Palau</a:t>
            </a:r>
            <a:r>
              <a:rPr kumimoji="0" lang="it-IT" sz="1000" kern="1200" baseline="0" noProof="0" dirty="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it-IT" sz="1000" kern="1200" noProof="0" dirty="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rPr>
              <a:t>11-15 maggio 2009</a:t>
            </a:r>
          </a:p>
        </p:txBody>
      </p:sp>
      <p:sp>
        <p:nvSpPr>
          <p:cNvPr id="15" name="Segnaposto numero diapositiva 10"/>
          <p:cNvSpPr txBox="1">
            <a:spLocks/>
          </p:cNvSpPr>
          <p:nvPr userDrawn="1"/>
        </p:nvSpPr>
        <p:spPr>
          <a:xfrm>
            <a:off x="35715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7AAAC-66E3-41ED-8725-B7A3E5D8C56A}" type="slidenum">
              <a:rPr kumimoji="0" lang="it-IT" sz="1000" kern="1200" noProof="0" smtClean="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000" kern="1200" noProof="0" dirty="0" smtClean="0">
              <a:solidFill>
                <a:schemeClr val="bg2">
                  <a:shade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Immagine 15" descr="infn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429520" y="5572140"/>
            <a:ext cx="1409449" cy="966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49" r:id="rId12"/>
    <p:sldLayoutId id="2147483660" r:id="rId13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vmware.com/files/pdf/key_features_35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>
            <a:scene3d>
              <a:camera prst="obliqueBottom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Esperienze con </a:t>
            </a:r>
            <a:r>
              <a:rPr lang="it-IT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VmWare</a:t>
            </a:r>
            <a:endParaRPr lang="it-IT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429124" y="4143380"/>
            <a:ext cx="3328966" cy="1143008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 smtClean="0"/>
              <a:t>Roberto Covati 	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INFN di Parma	 	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tor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30" y="3357562"/>
            <a:ext cx="3113138" cy="2209566"/>
          </a:xfrm>
          <a:prstGeom prst="rect">
            <a:avLst/>
          </a:prstGeom>
        </p:spPr>
      </p:pic>
      <p:pic>
        <p:nvPicPr>
          <p:cNvPr id="6" name="Immagine 5" descr="Resource_p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500042"/>
            <a:ext cx="2521616" cy="335758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530352"/>
            <a:ext cx="6000792" cy="297008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Gestione</a:t>
            </a:r>
            <a:r>
              <a:rPr lang="en-US" sz="2400" dirty="0" smtClean="0"/>
              <a:t> </a:t>
            </a:r>
            <a:r>
              <a:rPr lang="en-US" sz="2400" dirty="0" err="1" smtClean="0"/>
              <a:t>evoluta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dell’uso</a:t>
            </a:r>
            <a:r>
              <a:rPr lang="en-US" sz="2400" dirty="0" smtClean="0"/>
              <a:t> </a:t>
            </a:r>
            <a:r>
              <a:rPr lang="en-US" sz="2400" dirty="0" err="1" smtClean="0"/>
              <a:t>delle</a:t>
            </a:r>
            <a:r>
              <a:rPr lang="en-US" sz="2400" dirty="0" smtClean="0"/>
              <a:t> </a:t>
            </a:r>
            <a:r>
              <a:rPr lang="en-US" sz="2400" dirty="0" err="1" smtClean="0"/>
              <a:t>risorse</a:t>
            </a:r>
            <a:r>
              <a:rPr lang="en-US" sz="2400" dirty="0" smtClean="0"/>
              <a:t> per </a:t>
            </a:r>
            <a:r>
              <a:rPr lang="en-US" sz="2400" dirty="0" err="1" smtClean="0"/>
              <a:t>singola</a:t>
            </a:r>
            <a:r>
              <a:rPr lang="en-US" sz="2400" dirty="0" smtClean="0"/>
              <a:t> </a:t>
            </a:r>
            <a:r>
              <a:rPr lang="en-US" sz="2400" dirty="0" err="1" smtClean="0"/>
              <a:t>macchina</a:t>
            </a:r>
            <a:r>
              <a:rPr lang="en-US" sz="2400" dirty="0" smtClean="0"/>
              <a:t> </a:t>
            </a:r>
            <a:r>
              <a:rPr lang="en-US" sz="2400" dirty="0" err="1" smtClean="0"/>
              <a:t>virtuale</a:t>
            </a:r>
            <a:r>
              <a:rPr lang="en-US" sz="2400" dirty="0" smtClean="0"/>
              <a:t> o per </a:t>
            </a:r>
            <a:r>
              <a:rPr lang="en-US" sz="2400" dirty="0" err="1" smtClean="0"/>
              <a:t>gruppi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macchine</a:t>
            </a:r>
            <a:r>
              <a:rPr lang="en-US" sz="2400" dirty="0" smtClean="0"/>
              <a:t> (resource pool)</a:t>
            </a:r>
          </a:p>
          <a:p>
            <a:pPr lvl="2"/>
            <a:r>
              <a:rPr lang="en-US" dirty="0" err="1" smtClean="0"/>
              <a:t>Possibilita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definire</a:t>
            </a:r>
            <a:r>
              <a:rPr lang="en-US" dirty="0" smtClean="0"/>
              <a:t> </a:t>
            </a:r>
            <a:r>
              <a:rPr lang="en-US" dirty="0" err="1" smtClean="0"/>
              <a:t>limiti</a:t>
            </a:r>
            <a:r>
              <a:rPr lang="en-US" dirty="0" smtClean="0"/>
              <a:t> </a:t>
            </a:r>
            <a:r>
              <a:rPr lang="en-US" dirty="0" err="1" smtClean="0"/>
              <a:t>minimi</a:t>
            </a:r>
            <a:r>
              <a:rPr lang="en-US" dirty="0" smtClean="0"/>
              <a:t> e </a:t>
            </a:r>
            <a:r>
              <a:rPr lang="en-US" dirty="0" err="1" smtClean="0"/>
              <a:t>massimi</a:t>
            </a:r>
            <a:r>
              <a:rPr lang="en-US" dirty="0" smtClean="0"/>
              <a:t> per </a:t>
            </a:r>
            <a:r>
              <a:rPr lang="en-US" dirty="0" err="1" smtClean="0"/>
              <a:t>memoria</a:t>
            </a:r>
            <a:r>
              <a:rPr lang="en-US" dirty="0" smtClean="0"/>
              <a:t>, CPU, </a:t>
            </a:r>
            <a:r>
              <a:rPr lang="en-US" dirty="0" err="1" smtClean="0"/>
              <a:t>accesso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dischi</a:t>
            </a:r>
            <a:r>
              <a:rPr lang="en-US" dirty="0" smtClean="0"/>
              <a:t>, </a:t>
            </a:r>
            <a:r>
              <a:rPr lang="en-US" dirty="0" err="1" smtClean="0"/>
              <a:t>banda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rete</a:t>
            </a:r>
            <a:endParaRPr lang="en-US" dirty="0" smtClean="0"/>
          </a:p>
          <a:p>
            <a:pPr lvl="0">
              <a:defRPr/>
            </a:pPr>
            <a:r>
              <a:rPr lang="en-US" sz="2400" dirty="0" smtClean="0"/>
              <a:t>VMFS – Cluster File system</a:t>
            </a:r>
          </a:p>
          <a:p>
            <a:pPr lvl="0">
              <a:defRPr/>
            </a:pPr>
            <a:r>
              <a:rPr lang="en-US" sz="2400" dirty="0" err="1" smtClean="0"/>
              <a:t>Accesso</a:t>
            </a:r>
            <a:r>
              <a:rPr lang="en-US" sz="2400" dirty="0" smtClean="0"/>
              <a:t> </a:t>
            </a:r>
            <a:r>
              <a:rPr lang="en-US" sz="2400" dirty="0" err="1" smtClean="0"/>
              <a:t>nativo</a:t>
            </a:r>
            <a:r>
              <a:rPr lang="en-US" sz="2400" dirty="0" smtClean="0"/>
              <a:t> multi-path </a:t>
            </a:r>
            <a:r>
              <a:rPr lang="en-US" sz="2400" dirty="0" err="1" smtClean="0"/>
              <a:t>agli</a:t>
            </a:r>
            <a:r>
              <a:rPr lang="en-US" sz="2400" dirty="0" smtClean="0"/>
              <a:t> storage (FC, </a:t>
            </a:r>
            <a:r>
              <a:rPr lang="en-US" sz="2400" dirty="0" err="1" smtClean="0"/>
              <a:t>iSCSI</a:t>
            </a:r>
            <a:r>
              <a:rPr lang="en-US" sz="2400" dirty="0" smtClean="0"/>
              <a:t>, NIC)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it-IT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571868" y="3857628"/>
            <a:ext cx="4929222" cy="1857388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Possibilita</a:t>
            </a:r>
            <a:r>
              <a:rPr lang="en-US" sz="2200" dirty="0" smtClean="0"/>
              <a:t>’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accedere</a:t>
            </a:r>
            <a:r>
              <a:rPr lang="en-US" sz="2200" dirty="0" smtClean="0"/>
              <a:t> in </a:t>
            </a:r>
            <a:r>
              <a:rPr lang="en-US" sz="2200" dirty="0" err="1" smtClean="0"/>
              <a:t>modo</a:t>
            </a:r>
            <a:r>
              <a:rPr lang="en-US" sz="2200" dirty="0" smtClean="0"/>
              <a:t> raw </a:t>
            </a:r>
            <a:r>
              <a:rPr lang="en-US" sz="2200" dirty="0" err="1" smtClean="0"/>
              <a:t>alle</a:t>
            </a:r>
            <a:r>
              <a:rPr lang="en-US" sz="2200" dirty="0" smtClean="0"/>
              <a:t> </a:t>
            </a:r>
            <a:r>
              <a:rPr lang="en-US" sz="2200" dirty="0" err="1" smtClean="0"/>
              <a:t>partizioni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Gestione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Snaphot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caldo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VM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326756" cy="10515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Caratteristiche </a:t>
            </a:r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Infrast</a:t>
            </a:r>
            <a:r>
              <a:rPr lang="it-IT" dirty="0" smtClean="0"/>
              <a:t>.3.5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vmware_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00372"/>
            <a:ext cx="3254930" cy="2260604"/>
          </a:xfrm>
          <a:prstGeom prst="rect">
            <a:avLst/>
          </a:prstGeom>
        </p:spPr>
      </p:pic>
      <p:pic>
        <p:nvPicPr>
          <p:cNvPr id="9" name="Immagine 8" descr="vmware-networ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28604"/>
            <a:ext cx="5005990" cy="378619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4069080" cy="25414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Virtual NIC, Virtual Switch, </a:t>
            </a:r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 smtClean="0"/>
              <a:t>Vlan</a:t>
            </a:r>
            <a:r>
              <a:rPr lang="en-US" dirty="0" smtClean="0"/>
              <a:t>, layer2 security policy, NIC teaming</a:t>
            </a:r>
          </a:p>
          <a:p>
            <a:r>
              <a:rPr lang="en-US" dirty="0" smtClean="0"/>
              <a:t>Template</a:t>
            </a:r>
          </a:p>
          <a:p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500438"/>
            <a:ext cx="3228982" cy="20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ttore 1 10"/>
          <p:cNvCxnSpPr/>
          <p:nvPr/>
        </p:nvCxnSpPr>
        <p:spPr>
          <a:xfrm rot="10800000" flipV="1">
            <a:off x="3929058" y="1500174"/>
            <a:ext cx="3357586" cy="20002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rot="5400000">
            <a:off x="6393669" y="2250273"/>
            <a:ext cx="2000264" cy="5000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326756" cy="10515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Caratteristiche </a:t>
            </a:r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Infrast</a:t>
            </a:r>
            <a:r>
              <a:rPr lang="it-IT" dirty="0" smtClean="0"/>
              <a:t>.3.5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vmware_vmor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785926"/>
            <a:ext cx="3237709" cy="1093626"/>
          </a:xfrm>
        </p:spPr>
      </p:pic>
      <p:pic>
        <p:nvPicPr>
          <p:cNvPr id="9" name="Immagine 8" descr="vmware_architett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00042"/>
            <a:ext cx="2719388" cy="286937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072066" y="292893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VMotion</a:t>
            </a:r>
            <a:endParaRPr lang="it-IT" dirty="0"/>
          </a:p>
        </p:txBody>
      </p:sp>
      <p:pic>
        <p:nvPicPr>
          <p:cNvPr id="13" name="Immagine 12" descr="vmware_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571876"/>
            <a:ext cx="2699283" cy="1591328"/>
          </a:xfrm>
          <a:prstGeom prst="rect">
            <a:avLst/>
          </a:prstGeom>
        </p:spPr>
      </p:pic>
      <p:grpSp>
        <p:nvGrpSpPr>
          <p:cNvPr id="16" name="Gruppo 15"/>
          <p:cNvGrpSpPr/>
          <p:nvPr/>
        </p:nvGrpSpPr>
        <p:grpSpPr>
          <a:xfrm>
            <a:off x="3786182" y="571480"/>
            <a:ext cx="3875504" cy="4941364"/>
            <a:chOff x="3786182" y="-500090"/>
            <a:chExt cx="3875504" cy="4941364"/>
          </a:xfrm>
        </p:grpSpPr>
        <p:pic>
          <p:nvPicPr>
            <p:cNvPr id="12" name="Immagine 11" descr="vmware_dr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628" y="2500306"/>
              <a:ext cx="2661058" cy="1479548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5143504" y="4071942"/>
              <a:ext cx="250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DRS</a:t>
              </a:r>
              <a:endParaRPr lang="it-IT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786182" y="-500090"/>
              <a:ext cx="3786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Virtual Center: console </a:t>
              </a:r>
              <a:r>
                <a:rPr lang="en-US" dirty="0" err="1" smtClean="0"/>
                <a:t>centralizzata</a:t>
              </a:r>
              <a:r>
                <a:rPr lang="en-US" dirty="0" smtClean="0"/>
                <a:t> </a:t>
              </a:r>
              <a:r>
                <a:rPr lang="en-US" dirty="0" err="1" smtClean="0"/>
                <a:t>di</a:t>
              </a:r>
              <a:r>
                <a:rPr lang="en-US" dirty="0" smtClean="0"/>
                <a:t> </a:t>
              </a:r>
              <a:r>
                <a:rPr lang="en-US" dirty="0" err="1" smtClean="0"/>
                <a:t>gestione</a:t>
              </a:r>
              <a:endParaRPr lang="it-IT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071538" y="521495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</a:t>
            </a:r>
            <a:endParaRPr lang="it-IT" dirty="0"/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326756" cy="10515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Caratteristiche </a:t>
            </a:r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Infrast</a:t>
            </a:r>
            <a:r>
              <a:rPr lang="it-IT" dirty="0" smtClean="0"/>
              <a:t>.3.5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vmware-mappa-v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357430"/>
            <a:ext cx="4470242" cy="3357562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501122" cy="1051560"/>
          </a:xfrm>
        </p:spPr>
        <p:txBody>
          <a:bodyPr>
            <a:normAutofit/>
          </a:bodyPr>
          <a:lstStyle/>
          <a:p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Esx</a:t>
            </a:r>
            <a:r>
              <a:rPr lang="it-IT" dirty="0" smtClean="0"/>
              <a:t> 3.5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034" y="3643314"/>
            <a:ext cx="20717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VmWare</a:t>
            </a:r>
            <a:r>
              <a:rPr lang="it-IT" sz="2000" dirty="0" smtClean="0"/>
              <a:t> </a:t>
            </a:r>
            <a:r>
              <a:rPr lang="it-IT" sz="2000" dirty="0" err="1" smtClean="0"/>
              <a:t>Infrastructure</a:t>
            </a:r>
            <a:r>
              <a:rPr lang="it-IT" sz="2000" dirty="0" smtClean="0"/>
              <a:t> Client collegato a </a:t>
            </a:r>
            <a:r>
              <a:rPr lang="it-IT" sz="2000" dirty="0" err="1" smtClean="0"/>
              <a:t>virtual</a:t>
            </a:r>
            <a:r>
              <a:rPr lang="it-IT" sz="2000" dirty="0" smtClean="0"/>
              <a:t> center</a:t>
            </a:r>
            <a:endParaRPr lang="it-IT" sz="2000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530420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786842" cy="534338"/>
          </a:xfrm>
        </p:spPr>
        <p:txBody>
          <a:bodyPr>
            <a:noAutofit/>
          </a:bodyPr>
          <a:lstStyle/>
          <a:p>
            <a:r>
              <a:rPr lang="it-IT" sz="3000" dirty="0" err="1" smtClean="0"/>
              <a:t>VmWare</a:t>
            </a:r>
            <a:r>
              <a:rPr lang="it-IT" sz="3000" dirty="0" smtClean="0"/>
              <a:t> </a:t>
            </a:r>
            <a:r>
              <a:rPr lang="it-IT" sz="3000" dirty="0" err="1" smtClean="0"/>
              <a:t>Infras</a:t>
            </a:r>
            <a:r>
              <a:rPr lang="it-IT" sz="3000" dirty="0" smtClean="0"/>
              <a:t>. 3.5: versioni disponibili</a:t>
            </a:r>
            <a:endParaRPr lang="it-IT" sz="3000" dirty="0"/>
          </a:p>
        </p:txBody>
      </p:sp>
      <p:pic>
        <p:nvPicPr>
          <p:cNvPr id="8" name="Immagine 7" descr="versioni_vmware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00042"/>
            <a:ext cx="7551287" cy="49514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ESXi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525610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Interscambiabile</a:t>
            </a:r>
            <a:r>
              <a:rPr lang="en-US" dirty="0" smtClean="0"/>
              <a:t> con ESX in </a:t>
            </a:r>
            <a:r>
              <a:rPr lang="en-US" dirty="0" err="1" smtClean="0"/>
              <a:t>VmWare</a:t>
            </a:r>
            <a:r>
              <a:rPr lang="en-US" dirty="0" smtClean="0"/>
              <a:t> infrastructure. </a:t>
            </a:r>
            <a:r>
              <a:rPr lang="en-US" dirty="0" err="1" smtClean="0"/>
              <a:t>Differenze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Console (</a:t>
            </a:r>
            <a:r>
              <a:rPr lang="en-US" dirty="0" err="1" smtClean="0"/>
              <a:t>linux</a:t>
            </a:r>
            <a:r>
              <a:rPr lang="en-US" dirty="0" smtClean="0"/>
              <a:t>) </a:t>
            </a:r>
            <a:r>
              <a:rPr lang="en-US" dirty="0" err="1" smtClean="0"/>
              <a:t>implementata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ridotto</a:t>
            </a:r>
            <a:r>
              <a:rPr lang="en-US" dirty="0" smtClean="0"/>
              <a:t> e “unsupported”</a:t>
            </a:r>
          </a:p>
          <a:p>
            <a:pPr lvl="1"/>
            <a:r>
              <a:rPr lang="en-US" dirty="0" err="1" smtClean="0"/>
              <a:t>Sistema</a:t>
            </a:r>
            <a:r>
              <a:rPr lang="en-US" dirty="0" smtClean="0"/>
              <a:t> molto </a:t>
            </a:r>
            <a:r>
              <a:rPr lang="en-US" dirty="0" err="1" smtClean="0"/>
              <a:t>compatto</a:t>
            </a:r>
            <a:r>
              <a:rPr lang="en-US" dirty="0" smtClean="0"/>
              <a:t> e </a:t>
            </a:r>
            <a:r>
              <a:rPr lang="en-US" dirty="0" err="1" smtClean="0"/>
              <a:t>utilizzo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memoria</a:t>
            </a:r>
            <a:r>
              <a:rPr lang="en-US" dirty="0" smtClean="0"/>
              <a:t> molto </a:t>
            </a:r>
            <a:r>
              <a:rPr lang="en-US" dirty="0" err="1" smtClean="0"/>
              <a:t>contenuto</a:t>
            </a:r>
            <a:endParaRPr lang="en-US" dirty="0" smtClean="0"/>
          </a:p>
          <a:p>
            <a:pPr lvl="1"/>
            <a:r>
              <a:rPr lang="en-US" dirty="0" err="1" smtClean="0"/>
              <a:t>Possibilita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RemoteCLI</a:t>
            </a:r>
            <a:r>
              <a:rPr lang="en-US" dirty="0" smtClean="0"/>
              <a:t> per </a:t>
            </a:r>
            <a:r>
              <a:rPr lang="en-US" dirty="0" err="1" smtClean="0"/>
              <a:t>eseguire</a:t>
            </a:r>
            <a:r>
              <a:rPr lang="en-US" dirty="0" smtClean="0"/>
              <a:t> script</a:t>
            </a:r>
          </a:p>
          <a:p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funzionare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“standalone”:</a:t>
            </a:r>
          </a:p>
          <a:p>
            <a:pPr lvl="1"/>
            <a:r>
              <a:rPr lang="en-US" dirty="0" err="1" smtClean="0"/>
              <a:t>Gratuito</a:t>
            </a:r>
            <a:endParaRPr lang="en-US" dirty="0" smtClean="0"/>
          </a:p>
          <a:p>
            <a:pPr lvl="1"/>
            <a:r>
              <a:rPr lang="en-US" dirty="0" smtClean="0"/>
              <a:t>Non include la </a:t>
            </a:r>
            <a:r>
              <a:rPr lang="en-US" dirty="0" err="1" smtClean="0"/>
              <a:t>licenza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virtual center (</a:t>
            </a:r>
            <a:r>
              <a:rPr lang="en-US" dirty="0" err="1" smtClean="0"/>
              <a:t>ogni</a:t>
            </a:r>
            <a:r>
              <a:rPr lang="en-US" dirty="0" smtClean="0"/>
              <a:t> server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gestito</a:t>
            </a:r>
            <a:r>
              <a:rPr lang="en-US" dirty="0" smtClean="0"/>
              <a:t> </a:t>
            </a:r>
            <a:r>
              <a:rPr lang="en-US" dirty="0" err="1" smtClean="0"/>
              <a:t>singolarmente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lo </a:t>
            </a:r>
            <a:r>
              <a:rPr lang="en-US" dirty="0" err="1" smtClean="0"/>
              <a:t>stesso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versione</a:t>
            </a:r>
            <a:r>
              <a:rPr lang="en-US" dirty="0" smtClean="0"/>
              <a:t> a </a:t>
            </a:r>
            <a:r>
              <a:rPr lang="en-US" dirty="0" err="1" smtClean="0"/>
              <a:t>pagamento</a:t>
            </a:r>
            <a:r>
              <a:rPr lang="en-US" dirty="0" smtClean="0"/>
              <a:t>) – non </a:t>
            </a:r>
            <a:r>
              <a:rPr lang="en-US" dirty="0" err="1" smtClean="0"/>
              <a:t>disponibili</a:t>
            </a:r>
            <a:r>
              <a:rPr lang="en-US" dirty="0" smtClean="0"/>
              <a:t> le </a:t>
            </a:r>
            <a:r>
              <a:rPr lang="en-US" dirty="0" err="1" smtClean="0"/>
              <a:t>funzionalita</a:t>
            </a:r>
            <a:r>
              <a:rPr lang="en-US" dirty="0" smtClean="0"/>
              <a:t>’ “</a:t>
            </a:r>
            <a:r>
              <a:rPr lang="en-US" dirty="0" err="1" smtClean="0"/>
              <a:t>avanzate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/>
              <a:t>Inclusi</a:t>
            </a:r>
            <a:r>
              <a:rPr lang="en-US" dirty="0" smtClean="0"/>
              <a:t>: VMFS, </a:t>
            </a:r>
            <a:r>
              <a:rPr lang="en-US" dirty="0" err="1" smtClean="0"/>
              <a:t>gestione</a:t>
            </a:r>
            <a:r>
              <a:rPr lang="en-US" dirty="0" smtClean="0"/>
              <a:t> SAN con multi-path </a:t>
            </a:r>
            <a:r>
              <a:rPr lang="en-US" dirty="0" err="1" smtClean="0"/>
              <a:t>nativo</a:t>
            </a:r>
            <a:r>
              <a:rPr lang="en-US" dirty="0" smtClean="0"/>
              <a:t> snapshot e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funzionalità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necessitano</a:t>
            </a:r>
            <a:r>
              <a:rPr lang="en-US" dirty="0" smtClean="0"/>
              <a:t> del software virtual center 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esxi_yellow_conso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500042"/>
            <a:ext cx="4929222" cy="2734646"/>
          </a:xfr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428596" y="3286124"/>
            <a:ext cx="8183880" cy="2041392"/>
          </a:xfrm>
          <a:prstGeom prst="rect">
            <a:avLst/>
          </a:prstGeom>
        </p:spPr>
        <p:txBody>
          <a:bodyPr vert="horz" lIns="182880" tIns="91440">
            <a:normAutofit fontScale="92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macchine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servizi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secondari</a:t>
            </a:r>
            <a:r>
              <a:rPr lang="en-US" sz="2800" dirty="0" smtClean="0"/>
              <a:t>, </a:t>
            </a:r>
            <a:r>
              <a:rPr lang="en-US" sz="2800" dirty="0" err="1" smtClean="0"/>
              <a:t>ambienti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test, …)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produzione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Affidabilita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equivalente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ESX</a:t>
            </a:r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Macchine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interscambiabili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ESX e </a:t>
            </a:r>
            <a:r>
              <a:rPr lang="en-US" sz="2400" dirty="0" err="1" smtClean="0"/>
              <a:t>ESXi</a:t>
            </a:r>
            <a:endParaRPr lang="en-US" sz="2400" dirty="0" smtClean="0"/>
          </a:p>
          <a:p>
            <a:pPr marL="548640" marR="0" lvl="1" indent="-201168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tabLst/>
              <a:defRPr/>
            </a:pPr>
            <a:r>
              <a:rPr lang="en-US" sz="2400" dirty="0" err="1" smtClean="0"/>
              <a:t>Manca</a:t>
            </a:r>
            <a:r>
              <a:rPr lang="en-US" sz="2400" dirty="0" smtClean="0"/>
              <a:t> la parte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gestione</a:t>
            </a:r>
            <a:r>
              <a:rPr lang="en-US" sz="2400" dirty="0" smtClean="0"/>
              <a:t> </a:t>
            </a:r>
            <a:r>
              <a:rPr lang="en-US" sz="2400" dirty="0" err="1" smtClean="0"/>
              <a:t>fatta</a:t>
            </a:r>
            <a:r>
              <a:rPr lang="en-US" sz="2400" dirty="0" smtClean="0"/>
              <a:t> con Virtual Center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67721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ESXi</a:t>
            </a:r>
            <a:r>
              <a:rPr lang="en-US" dirty="0" smtClean="0"/>
              <a:t> – </a:t>
            </a:r>
            <a:r>
              <a:rPr lang="en-US" dirty="0" err="1" smtClean="0"/>
              <a:t>versione</a:t>
            </a:r>
            <a:r>
              <a:rPr lang="en-US" dirty="0" smtClean="0"/>
              <a:t> </a:t>
            </a:r>
            <a:r>
              <a:rPr lang="en-US" dirty="0" err="1" smtClean="0"/>
              <a:t>gratuita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786446" y="142873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ESXi</a:t>
            </a:r>
            <a:endParaRPr lang="it-IT" dirty="0" smtClean="0"/>
          </a:p>
          <a:p>
            <a:r>
              <a:rPr lang="it-IT" dirty="0" smtClean="0"/>
              <a:t>Server Console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infrastructure</a:t>
            </a:r>
            <a:r>
              <a:rPr lang="it-IT" dirty="0" smtClean="0"/>
              <a:t> 3.5 - Test prestazioni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Test effettuati con 2 macchine identiche:</a:t>
            </a:r>
          </a:p>
          <a:p>
            <a:pPr lvl="1">
              <a:buNone/>
            </a:pPr>
            <a:r>
              <a:rPr lang="it-IT" sz="2000" dirty="0" smtClean="0"/>
              <a:t>Server </a:t>
            </a:r>
            <a:r>
              <a:rPr lang="it-IT" sz="2000" dirty="0" err="1" smtClean="0"/>
              <a:t>Consip</a:t>
            </a:r>
            <a:r>
              <a:rPr lang="it-IT" sz="2000" dirty="0" smtClean="0"/>
              <a:t> Fujitsu-Siemens RX300S4</a:t>
            </a:r>
          </a:p>
          <a:p>
            <a:pPr lvl="2"/>
            <a:r>
              <a:rPr lang="it-IT" sz="2000" dirty="0" smtClean="0"/>
              <a:t>2 x </a:t>
            </a:r>
            <a:r>
              <a:rPr lang="pt-BR" sz="2000" dirty="0" smtClean="0"/>
              <a:t>Intel(R)Xeon(R)CPU E5410@2.33GHz(quadcore) </a:t>
            </a:r>
            <a:endParaRPr lang="it-IT" sz="2000" dirty="0" smtClean="0"/>
          </a:p>
          <a:p>
            <a:pPr lvl="2"/>
            <a:r>
              <a:rPr lang="it-IT" sz="2000" dirty="0" smtClean="0"/>
              <a:t>16GB Ram</a:t>
            </a:r>
          </a:p>
          <a:p>
            <a:pPr lvl="2"/>
            <a:r>
              <a:rPr lang="it-IT" sz="2000" dirty="0" smtClean="0"/>
              <a:t>Raid 1 con 2 HD </a:t>
            </a:r>
            <a:r>
              <a:rPr lang="it-IT" sz="2000" dirty="0" err="1" smtClean="0"/>
              <a:t>sas</a:t>
            </a:r>
            <a:r>
              <a:rPr lang="it-IT" sz="2000" dirty="0" smtClean="0"/>
              <a:t> da 146GB</a:t>
            </a:r>
          </a:p>
          <a:p>
            <a:pPr lvl="2"/>
            <a:r>
              <a:rPr lang="en-US" sz="2000" dirty="0" err="1" smtClean="0"/>
              <a:t>Scheda</a:t>
            </a:r>
            <a:r>
              <a:rPr lang="en-US" sz="2000" dirty="0" smtClean="0"/>
              <a:t> </a:t>
            </a:r>
            <a:r>
              <a:rPr lang="en-US" sz="2000" dirty="0" err="1" smtClean="0"/>
              <a:t>Fibre</a:t>
            </a:r>
            <a:r>
              <a:rPr lang="en-US" sz="2000" dirty="0" smtClean="0"/>
              <a:t> channel 2Gb/s</a:t>
            </a:r>
          </a:p>
          <a:p>
            <a:pPr>
              <a:buNone/>
            </a:pPr>
            <a:r>
              <a:rPr lang="it-IT" sz="2400" dirty="0" smtClean="0"/>
              <a:t>Macchina “Reale”: SL52 X86_64</a:t>
            </a:r>
          </a:p>
          <a:p>
            <a:pPr>
              <a:buNone/>
            </a:pPr>
            <a:r>
              <a:rPr lang="it-IT" sz="2400" dirty="0" smtClean="0"/>
              <a:t>Macchina </a:t>
            </a:r>
            <a:r>
              <a:rPr lang="it-IT" sz="2400" dirty="0" err="1" smtClean="0"/>
              <a:t>Vmware</a:t>
            </a:r>
            <a:r>
              <a:rPr lang="it-IT" sz="2400" dirty="0" smtClean="0"/>
              <a:t>: </a:t>
            </a:r>
            <a:r>
              <a:rPr lang="it-IT" sz="2400" dirty="0" err="1" smtClean="0"/>
              <a:t>Vmware</a:t>
            </a:r>
            <a:r>
              <a:rPr lang="it-IT" sz="2400" dirty="0" smtClean="0"/>
              <a:t> ESX 3.5 up. 3</a:t>
            </a:r>
          </a:p>
          <a:p>
            <a:pPr>
              <a:buNone/>
            </a:pPr>
            <a:r>
              <a:rPr lang="it-IT" sz="2400" dirty="0" smtClean="0"/>
              <a:t>	con installate 8 macchine virtuali SL52 X86_64 con caratteristiche variabili (1 o 4 processori virtuali e 2, 4 o 8 GB Ram per ogni macchina)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0034" y="500042"/>
            <a:ext cx="8215370" cy="44291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32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HEP-Spec0</a:t>
            </a:r>
            <a:r>
              <a:rPr lang="it-IT" sz="3200" b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endParaRPr lang="it-IT" sz="32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it-IT" sz="2000" dirty="0" smtClean="0"/>
              <a:t>Il programma e’ eseguito sempre a 32 bit (eseguiti i test c++)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dirty="0" smtClean="0"/>
              <a:t>		   </a:t>
            </a:r>
            <a:r>
              <a:rPr lang="it-IT" dirty="0" err="1" smtClean="0"/>
              <a:t>M.Fisica</a:t>
            </a:r>
            <a:r>
              <a:rPr lang="it-IT" dirty="0" smtClean="0"/>
              <a:t>	  M.virtuale*	       Efficienza</a:t>
            </a:r>
          </a:p>
          <a:p>
            <a:pPr>
              <a:buNone/>
            </a:pPr>
            <a:r>
              <a:rPr lang="it-IT" dirty="0" smtClean="0"/>
              <a:t>1 job	      10,34	  	9,69 </a:t>
            </a:r>
            <a:r>
              <a:rPr lang="it-IT" sz="1600" dirty="0" smtClean="0"/>
              <a:t>1cpu-2GBram</a:t>
            </a:r>
            <a:r>
              <a:rPr lang="it-IT" dirty="0" smtClean="0"/>
              <a:t> 	93,71%</a:t>
            </a:r>
          </a:p>
          <a:p>
            <a:pPr>
              <a:buNone/>
            </a:pPr>
            <a:r>
              <a:rPr lang="it-IT" dirty="0" smtClean="0"/>
              <a:t>4 job	      	9,71        	8,80 </a:t>
            </a:r>
            <a:r>
              <a:rPr lang="it-IT" sz="1600" dirty="0" smtClean="0"/>
              <a:t>1cpu-2GBram</a:t>
            </a:r>
            <a:r>
              <a:rPr lang="it-IT" dirty="0" smtClean="0"/>
              <a:t>	90,55%</a:t>
            </a:r>
          </a:p>
          <a:p>
            <a:pPr>
              <a:buNone/>
            </a:pPr>
            <a:r>
              <a:rPr lang="it-IT" dirty="0" smtClean="0"/>
              <a:t>8 job  	7,90</a:t>
            </a:r>
            <a:r>
              <a:rPr lang="it-IT" sz="1600" dirty="0" smtClean="0"/>
              <a:t>    </a:t>
            </a:r>
            <a:r>
              <a:rPr lang="it-IT" dirty="0" smtClean="0"/>
              <a:t>	7,21 </a:t>
            </a:r>
            <a:r>
              <a:rPr lang="it-IT" sz="1600" dirty="0" smtClean="0"/>
              <a:t>1cpu-2GBram</a:t>
            </a:r>
            <a:r>
              <a:rPr lang="it-IT" dirty="0" smtClean="0"/>
              <a:t> 	91,19%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	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000" dirty="0" smtClean="0"/>
              <a:t>* Quando vengono eseguiti </a:t>
            </a:r>
            <a:r>
              <a:rPr lang="it-IT" sz="2000" dirty="0" err="1" smtClean="0"/>
              <a:t>piu’</a:t>
            </a:r>
            <a:r>
              <a:rPr lang="it-IT" sz="2000" dirty="0" smtClean="0"/>
              <a:t> job sono eseguiti uno per macchina virtuale su </a:t>
            </a:r>
            <a:r>
              <a:rPr lang="it-IT" sz="2000" dirty="0" err="1" smtClean="0"/>
              <a:t>piu’</a:t>
            </a:r>
            <a:r>
              <a:rPr lang="it-IT" sz="2000" dirty="0" smtClean="0"/>
              <a:t> macchine. 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infrastructure</a:t>
            </a:r>
            <a:r>
              <a:rPr lang="it-IT" dirty="0" smtClean="0"/>
              <a:t> 3.5  prestazioni CPU</a:t>
            </a:r>
            <a:endParaRPr lang="it-IT" dirty="0"/>
          </a:p>
        </p:txBody>
      </p:sp>
      <p:sp>
        <p:nvSpPr>
          <p:cNvPr id="5" name="Segnaposto contenuto 1"/>
          <p:cNvSpPr txBox="1">
            <a:spLocks/>
          </p:cNvSpPr>
          <p:nvPr/>
        </p:nvSpPr>
        <p:spPr>
          <a:xfrm>
            <a:off x="500034" y="2500306"/>
            <a:ext cx="8429684" cy="2071702"/>
          </a:xfrm>
          <a:prstGeom prst="rect">
            <a:avLst/>
          </a:prstGeom>
        </p:spPr>
        <p:txBody>
          <a:bodyPr vert="horz" lIns="182880" tIns="91440">
            <a:normAutofit fontScale="85000"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job      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7,90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7,48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1cpu-8GBram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94,66%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job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	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7,90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10,86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4cpu-2GBram      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137,42%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job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7,90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11,10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4cpu-8GBram      </a:t>
            </a:r>
            <a:r>
              <a:rPr lang="it-IT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140,46%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IPERF  </a:t>
            </a:r>
            <a:r>
              <a:rPr lang="it-IT" sz="2400" dirty="0" smtClean="0"/>
              <a:t>(iperf-2.0.4-1.el5.rf.i386.rpm)</a:t>
            </a:r>
          </a:p>
          <a:p>
            <a:pPr>
              <a:buNone/>
            </a:pPr>
            <a:r>
              <a:rPr lang="it-IT" sz="2000" dirty="0" smtClean="0"/>
              <a:t>Comando: </a:t>
            </a:r>
            <a:r>
              <a:rPr lang="it-IT" sz="2000" i="1" dirty="0" err="1" smtClean="0"/>
              <a:t>iperf</a:t>
            </a:r>
            <a:r>
              <a:rPr lang="it-IT" sz="2000" i="1" dirty="0" smtClean="0"/>
              <a:t> -c 192.135.11.80 -w 256k -P 5 -t 300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2000" dirty="0" smtClean="0"/>
              <a:t>Da macchina fisica:			</a:t>
            </a:r>
            <a:r>
              <a:rPr lang="it-IT" sz="2000" b="1" dirty="0" smtClean="0"/>
              <a:t>941Mb/s</a:t>
            </a:r>
          </a:p>
          <a:p>
            <a:pPr>
              <a:buNone/>
            </a:pPr>
            <a:r>
              <a:rPr lang="it-IT" sz="2000" dirty="0" smtClean="0"/>
              <a:t>Da macchina virtuale: 		</a:t>
            </a:r>
            <a:r>
              <a:rPr lang="it-IT" sz="2000" b="1" dirty="0" smtClean="0"/>
              <a:t>941Mb/s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2000" dirty="0" smtClean="0"/>
              <a:t>Due processi uguali </a:t>
            </a:r>
          </a:p>
          <a:p>
            <a:pPr>
              <a:buNone/>
            </a:pPr>
            <a:r>
              <a:rPr lang="it-IT" sz="2000" dirty="0" smtClean="0"/>
              <a:t>Da macchina fisica:		553Mb/s+391Mb/s=</a:t>
            </a:r>
            <a:r>
              <a:rPr lang="it-IT" sz="2000" b="1" dirty="0" smtClean="0"/>
              <a:t>944Mbit/s</a:t>
            </a:r>
          </a:p>
          <a:p>
            <a:pPr>
              <a:buNone/>
            </a:pPr>
            <a:r>
              <a:rPr lang="it-IT" sz="2000" dirty="0" smtClean="0"/>
              <a:t>Da macchina virtuale:	522Mb/s+475Mb/s=</a:t>
            </a:r>
            <a:r>
              <a:rPr lang="it-IT" sz="2000" b="1" dirty="0" smtClean="0"/>
              <a:t>997Mbit/s</a:t>
            </a:r>
            <a:endParaRPr lang="it-IT" sz="2000" dirty="0" smtClean="0"/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2000" dirty="0" smtClean="0"/>
              <a:t>Due macchine fisiche verso due macchine virtuali diverse con </a:t>
            </a:r>
            <a:r>
              <a:rPr lang="it-IT" sz="2000" dirty="0" err="1" smtClean="0"/>
              <a:t>load</a:t>
            </a:r>
            <a:r>
              <a:rPr lang="it-IT" sz="2000" dirty="0" smtClean="0"/>
              <a:t> </a:t>
            </a:r>
            <a:r>
              <a:rPr lang="it-IT" sz="2000" dirty="0" err="1" smtClean="0"/>
              <a:t>balancing</a:t>
            </a:r>
            <a:r>
              <a:rPr lang="it-IT" sz="2000" dirty="0" smtClean="0"/>
              <a:t> abilitato:	941+941=</a:t>
            </a:r>
            <a:r>
              <a:rPr lang="it-IT" sz="2000" b="1" dirty="0" smtClean="0"/>
              <a:t>1,82Gb/s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2000" dirty="0" smtClean="0"/>
              <a:t>Da macchina virtuale 1 a macchina virtuale 2 sullo stesso </a:t>
            </a:r>
            <a:r>
              <a:rPr lang="it-IT" sz="2000" dirty="0" err="1" smtClean="0"/>
              <a:t>switch</a:t>
            </a:r>
            <a:r>
              <a:rPr lang="it-IT" sz="2000" dirty="0" smtClean="0"/>
              <a:t> virtuale:			</a:t>
            </a:r>
            <a:r>
              <a:rPr lang="it-IT" sz="2000" b="1" dirty="0" smtClean="0"/>
              <a:t>3,96Gb/s</a:t>
            </a:r>
          </a:p>
          <a:p>
            <a:pPr>
              <a:buNone/>
            </a:pPr>
            <a:endParaRPr lang="it-IT" sz="20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infrastructure</a:t>
            </a:r>
            <a:r>
              <a:rPr lang="it-IT" dirty="0" smtClean="0"/>
              <a:t> 3.5  prestazioni RETE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err="1" smtClean="0"/>
              <a:t>Sommario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642918"/>
            <a:ext cx="8183880" cy="464347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VmWare</a:t>
            </a:r>
            <a:r>
              <a:rPr lang="en-US" dirty="0" smtClean="0"/>
              <a:t> Server </a:t>
            </a:r>
          </a:p>
          <a:p>
            <a:pPr>
              <a:buNone/>
            </a:pPr>
            <a:r>
              <a:rPr lang="en-US" sz="1800" dirty="0" smtClean="0"/>
              <a:t>		(in </a:t>
            </a:r>
            <a:r>
              <a:rPr lang="en-US" sz="1800" dirty="0" err="1" smtClean="0"/>
              <a:t>produzione</a:t>
            </a:r>
            <a:r>
              <a:rPr lang="en-US" sz="1800" dirty="0" smtClean="0"/>
              <a:t> </a:t>
            </a:r>
            <a:r>
              <a:rPr lang="en-US" sz="1800" dirty="0" err="1" smtClean="0"/>
              <a:t>dal</a:t>
            </a:r>
            <a:r>
              <a:rPr lang="en-US" sz="1800" dirty="0" smtClean="0"/>
              <a:t> 2004 al 2008)</a:t>
            </a:r>
          </a:p>
          <a:p>
            <a:r>
              <a:rPr lang="en-US" dirty="0" err="1" smtClean="0"/>
              <a:t>VmWare</a:t>
            </a:r>
            <a:r>
              <a:rPr lang="en-US" dirty="0" smtClean="0"/>
              <a:t> Infrastructure 3.0.1 (ESX) </a:t>
            </a:r>
          </a:p>
          <a:p>
            <a:pPr>
              <a:buNone/>
            </a:pPr>
            <a:r>
              <a:rPr lang="en-US" sz="1800" dirty="0" smtClean="0"/>
              <a:t>		(in </a:t>
            </a:r>
            <a:r>
              <a:rPr lang="en-US" sz="1800" dirty="0" err="1" smtClean="0"/>
              <a:t>produzione</a:t>
            </a:r>
            <a:r>
              <a:rPr lang="en-US" sz="1800" dirty="0" smtClean="0"/>
              <a:t> </a:t>
            </a:r>
            <a:r>
              <a:rPr lang="en-US" sz="1800" dirty="0" err="1" smtClean="0"/>
              <a:t>dal</a:t>
            </a:r>
            <a:r>
              <a:rPr lang="en-US" sz="1800" dirty="0" smtClean="0"/>
              <a:t> 2006 al 2008)</a:t>
            </a:r>
          </a:p>
          <a:p>
            <a:r>
              <a:rPr lang="en-US" dirty="0" err="1" smtClean="0"/>
              <a:t>VmWare</a:t>
            </a:r>
            <a:r>
              <a:rPr lang="en-US" dirty="0" smtClean="0"/>
              <a:t> Infrastructure 3.5 (ESX)</a:t>
            </a:r>
          </a:p>
          <a:p>
            <a:pPr>
              <a:buNone/>
            </a:pPr>
            <a:r>
              <a:rPr lang="en-US" sz="1800" dirty="0" smtClean="0"/>
              <a:t>		(in </a:t>
            </a:r>
            <a:r>
              <a:rPr lang="en-US" sz="1800" dirty="0" err="1" smtClean="0"/>
              <a:t>produzione</a:t>
            </a:r>
            <a:r>
              <a:rPr lang="en-US" sz="1800" dirty="0" smtClean="0"/>
              <a:t> </a:t>
            </a:r>
            <a:r>
              <a:rPr lang="en-US" sz="1800" dirty="0" err="1" smtClean="0"/>
              <a:t>dal</a:t>
            </a:r>
            <a:r>
              <a:rPr lang="en-US" sz="1800" dirty="0" smtClean="0"/>
              <a:t> 2009)</a:t>
            </a:r>
          </a:p>
          <a:p>
            <a:r>
              <a:rPr lang="en-US" dirty="0" err="1" smtClean="0"/>
              <a:t>VmWare</a:t>
            </a:r>
            <a:r>
              <a:rPr lang="en-US" dirty="0" smtClean="0"/>
              <a:t> </a:t>
            </a:r>
            <a:r>
              <a:rPr lang="en-US" dirty="0" err="1" smtClean="0"/>
              <a:t>ESXi</a:t>
            </a:r>
            <a:r>
              <a:rPr lang="en-US" dirty="0" smtClean="0"/>
              <a:t> 3.5 </a:t>
            </a:r>
          </a:p>
          <a:p>
            <a:pPr>
              <a:buNone/>
            </a:pPr>
            <a:r>
              <a:rPr lang="en-US" sz="1800" dirty="0" smtClean="0"/>
              <a:t>		(test 2008, in </a:t>
            </a:r>
            <a:r>
              <a:rPr lang="en-US" sz="1800" dirty="0" err="1" smtClean="0"/>
              <a:t>produzione</a:t>
            </a:r>
            <a:r>
              <a:rPr lang="en-US" sz="1800" dirty="0" smtClean="0"/>
              <a:t> </a:t>
            </a:r>
            <a:r>
              <a:rPr lang="en-US" sz="1800" dirty="0" err="1" smtClean="0"/>
              <a:t>dal</a:t>
            </a:r>
            <a:r>
              <a:rPr lang="en-US" sz="1800" dirty="0" smtClean="0"/>
              <a:t> 2009)</a:t>
            </a:r>
          </a:p>
          <a:p>
            <a:r>
              <a:rPr lang="en-US" dirty="0" smtClean="0"/>
              <a:t>Test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prestazioni</a:t>
            </a:r>
            <a:r>
              <a:rPr lang="en-US" dirty="0" smtClean="0"/>
              <a:t> </a:t>
            </a:r>
            <a:r>
              <a:rPr lang="en-US" dirty="0" err="1" smtClean="0"/>
              <a:t>VmWare</a:t>
            </a:r>
            <a:r>
              <a:rPr lang="en-US" dirty="0" smtClean="0"/>
              <a:t> ESX 3.5</a:t>
            </a:r>
          </a:p>
          <a:p>
            <a:pPr>
              <a:buNone/>
            </a:pPr>
            <a:r>
              <a:rPr lang="en-US" sz="1800" dirty="0" smtClean="0"/>
              <a:t>		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BONNIE </a:t>
            </a:r>
            <a:r>
              <a:rPr lang="it-IT" sz="2600" dirty="0" smtClean="0"/>
              <a:t>(bonnie++-1.94-1.el5.rf.i386.rpm)</a:t>
            </a:r>
          </a:p>
          <a:p>
            <a:pPr>
              <a:buNone/>
            </a:pPr>
            <a:endParaRPr lang="it-IT" sz="2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>
              <a:buNone/>
            </a:pPr>
            <a:r>
              <a:rPr lang="it-IT" sz="2000" b="1" dirty="0" smtClean="0"/>
              <a:t>			 	</a:t>
            </a:r>
            <a:r>
              <a:rPr lang="it-IT" sz="2000" dirty="0" smtClean="0"/>
              <a:t>M. Fisica	</a:t>
            </a:r>
            <a:r>
              <a:rPr lang="it-IT" sz="2000" dirty="0" err="1" smtClean="0"/>
              <a:t>M.virtuale</a:t>
            </a:r>
            <a:r>
              <a:rPr lang="it-IT" sz="2000" dirty="0" smtClean="0"/>
              <a:t>	</a:t>
            </a:r>
            <a:r>
              <a:rPr lang="it-IT" sz="2000" dirty="0" err="1" smtClean="0"/>
              <a:t>M.virtuale</a:t>
            </a:r>
            <a:r>
              <a:rPr lang="it-IT" sz="2000" dirty="0" smtClean="0"/>
              <a:t> </a:t>
            </a:r>
          </a:p>
          <a:p>
            <a:pPr>
              <a:buNone/>
            </a:pPr>
            <a:r>
              <a:rPr lang="it-IT" sz="1600" b="1" dirty="0" smtClean="0"/>
              <a:t>				</a:t>
            </a:r>
            <a:r>
              <a:rPr lang="it-IT" sz="1600" dirty="0" smtClean="0"/>
              <a:t>(16GB ram)</a:t>
            </a:r>
            <a:r>
              <a:rPr lang="it-IT" sz="1600" b="1" dirty="0" smtClean="0"/>
              <a:t>	</a:t>
            </a:r>
            <a:r>
              <a:rPr lang="it-IT" sz="1600" dirty="0" smtClean="0"/>
              <a:t>   (8GB ram)	  (16GB ram)</a:t>
            </a:r>
          </a:p>
          <a:p>
            <a:pPr>
              <a:buNone/>
            </a:pPr>
            <a:r>
              <a:rPr lang="it-IT" sz="2000" dirty="0" err="1" smtClean="0"/>
              <a:t>Seq.Out</a:t>
            </a:r>
            <a:r>
              <a:rPr lang="it-IT" sz="2000" dirty="0" smtClean="0"/>
              <a:t> block		   53,42	     56,15 	    54,08  </a:t>
            </a:r>
          </a:p>
          <a:p>
            <a:pPr>
              <a:buNone/>
            </a:pPr>
            <a:r>
              <a:rPr lang="it-IT" sz="2000" dirty="0" smtClean="0"/>
              <a:t>Seq. Out </a:t>
            </a:r>
            <a:r>
              <a:rPr lang="it-IT" sz="2000" dirty="0" err="1" smtClean="0"/>
              <a:t>rewrite</a:t>
            </a:r>
            <a:r>
              <a:rPr lang="it-IT" sz="2000" dirty="0" smtClean="0"/>
              <a:t>	   29,73	     32,25	    31,53</a:t>
            </a:r>
          </a:p>
          <a:p>
            <a:pPr>
              <a:buNone/>
            </a:pPr>
            <a:r>
              <a:rPr lang="it-IT" sz="2000" dirty="0" smtClean="0"/>
              <a:t>Seq. In block</a:t>
            </a:r>
            <a:r>
              <a:rPr lang="it-IT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 		 </a:t>
            </a:r>
            <a:r>
              <a:rPr lang="it-IT" sz="2000" dirty="0" smtClean="0"/>
              <a:t>142,54 	   148,75	  128,19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Valori in MB/s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I test sono stati effettuati sulla stessa partizione acceduta dalle due macchine attraverso due scheda fibre </a:t>
            </a:r>
            <a:r>
              <a:rPr lang="it-IT" sz="2000" dirty="0" err="1" smtClean="0"/>
              <a:t>channel</a:t>
            </a:r>
            <a:r>
              <a:rPr lang="it-IT" sz="2000" dirty="0" smtClean="0"/>
              <a:t> identiche (2Gb/s)</a:t>
            </a:r>
            <a:endParaRPr lang="it-IT" sz="20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02920" y="49492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infrastructure</a:t>
            </a:r>
            <a:r>
              <a:rPr lang="it-IT" dirty="0" smtClean="0"/>
              <a:t> 3.5  prestazioni STORAGE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Vsphere</a:t>
            </a:r>
            <a:r>
              <a:rPr lang="it-IT" dirty="0" smtClean="0"/>
              <a:t> 4.0</a:t>
            </a:r>
            <a:endParaRPr lang="it-IT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42"/>
            <a:ext cx="5301366" cy="45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14620"/>
            <a:ext cx="2709864" cy="217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29194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000100" y="4714884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$995</a:t>
            </a:r>
            <a:endParaRPr lang="it-IT" sz="1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43108" y="4714884"/>
            <a:ext cx="785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/>
              <a:t>$2.995</a:t>
            </a:r>
            <a:endParaRPr lang="it-IT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r>
              <a:rPr lang="it-IT" dirty="0" smtClean="0"/>
              <a:t>Domande?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785786" y="2000240"/>
            <a:ext cx="1357322" cy="25003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183880" cy="1051560"/>
          </a:xfrm>
        </p:spPr>
        <p:txBody>
          <a:bodyPr>
            <a:normAutofit/>
          </a:bodyPr>
          <a:lstStyle/>
          <a:p>
            <a:r>
              <a:rPr lang="it-IT" dirty="0" err="1" smtClean="0"/>
              <a:t>VmWare</a:t>
            </a:r>
            <a:r>
              <a:rPr lang="it-IT" dirty="0" smtClean="0"/>
              <a:t> Server - fino al 2008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12764"/>
          </a:xfrm>
        </p:spPr>
        <p:txBody>
          <a:bodyPr/>
          <a:lstStyle/>
          <a:p>
            <a:r>
              <a:rPr lang="it-IT" dirty="0" err="1" smtClean="0"/>
              <a:t>Vmware</a:t>
            </a:r>
            <a:r>
              <a:rPr lang="it-IT" dirty="0" smtClean="0"/>
              <a:t> Server 2004-2008</a:t>
            </a:r>
          </a:p>
        </p:txBody>
      </p:sp>
      <p:sp>
        <p:nvSpPr>
          <p:cNvPr id="7" name="Disco magnetico 6"/>
          <p:cNvSpPr/>
          <p:nvPr/>
        </p:nvSpPr>
        <p:spPr>
          <a:xfrm>
            <a:off x="1285852" y="3500438"/>
            <a:ext cx="428628" cy="64294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142976" y="414338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EXT3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28662" y="16430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SAN</a:t>
            </a:r>
            <a:endParaRPr lang="it-IT" dirty="0"/>
          </a:p>
        </p:txBody>
      </p:sp>
      <p:cxnSp>
        <p:nvCxnSpPr>
          <p:cNvPr id="14" name="Connettore 1 13"/>
          <p:cNvCxnSpPr>
            <a:stCxn id="9" idx="3"/>
            <a:endCxn id="9" idx="1"/>
          </p:cNvCxnSpPr>
          <p:nvPr/>
        </p:nvCxnSpPr>
        <p:spPr>
          <a:xfrm flipH="1">
            <a:off x="785786" y="3250405"/>
            <a:ext cx="1357322" cy="158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3214678" y="2500306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Vmware</a:t>
            </a:r>
            <a:r>
              <a:rPr lang="it-IT" sz="1400" dirty="0" smtClean="0"/>
              <a:t> Server 1</a:t>
            </a:r>
            <a:endParaRPr lang="it-IT" sz="140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3071802" y="1500174"/>
            <a:ext cx="2571768" cy="10001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/>
          <p:nvPr/>
        </p:nvCxnSpPr>
        <p:spPr>
          <a:xfrm rot="10800000">
            <a:off x="5286380" y="4786322"/>
            <a:ext cx="3000396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rot="10800000">
            <a:off x="928662" y="4786322"/>
            <a:ext cx="2571768" cy="1588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143240" y="407194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Vmware</a:t>
            </a:r>
            <a:r>
              <a:rPr lang="it-IT" sz="1400" dirty="0" smtClean="0"/>
              <a:t> Server 2</a:t>
            </a:r>
            <a:endParaRPr lang="it-IT" sz="1400" dirty="0"/>
          </a:p>
        </p:txBody>
      </p:sp>
      <p:cxnSp>
        <p:nvCxnSpPr>
          <p:cNvPr id="26" name="Connettore 1 25"/>
          <p:cNvCxnSpPr>
            <a:stCxn id="19" idx="1"/>
            <a:endCxn id="126" idx="4"/>
          </p:cNvCxnSpPr>
          <p:nvPr/>
        </p:nvCxnSpPr>
        <p:spPr>
          <a:xfrm rot="10800000" flipV="1">
            <a:off x="1714480" y="2000239"/>
            <a:ext cx="1357322" cy="535785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 rot="5400000">
            <a:off x="5627051" y="4445652"/>
            <a:ext cx="461665" cy="11430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Lan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Grid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 rot="5400000">
            <a:off x="1840837" y="3802709"/>
            <a:ext cx="461665" cy="24288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Internet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3071802" y="3071810"/>
            <a:ext cx="2571768" cy="10001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1071538" y="285749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EXT3</a:t>
            </a:r>
            <a:endParaRPr lang="it-IT" sz="1400" dirty="0"/>
          </a:p>
        </p:txBody>
      </p:sp>
      <p:cxnSp>
        <p:nvCxnSpPr>
          <p:cNvPr id="64" name="Connettore 1 63"/>
          <p:cNvCxnSpPr>
            <a:stCxn id="35" idx="1"/>
            <a:endCxn id="7" idx="4"/>
          </p:cNvCxnSpPr>
          <p:nvPr/>
        </p:nvCxnSpPr>
        <p:spPr>
          <a:xfrm rot="10800000" flipV="1">
            <a:off x="1714480" y="3571875"/>
            <a:ext cx="1357322" cy="250033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tangolo 66"/>
          <p:cNvSpPr/>
          <p:nvPr/>
        </p:nvSpPr>
        <p:spPr>
          <a:xfrm>
            <a:off x="3286116" y="1643050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ttangolo 70"/>
          <p:cNvSpPr/>
          <p:nvPr/>
        </p:nvSpPr>
        <p:spPr>
          <a:xfrm>
            <a:off x="3857620" y="1643050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71"/>
          <p:cNvSpPr/>
          <p:nvPr/>
        </p:nvSpPr>
        <p:spPr>
          <a:xfrm>
            <a:off x="4429124" y="1643050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/>
          <p:cNvSpPr/>
          <p:nvPr/>
        </p:nvSpPr>
        <p:spPr>
          <a:xfrm>
            <a:off x="5000628" y="1643050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8" name="Connettore 1 77"/>
          <p:cNvCxnSpPr/>
          <p:nvPr/>
        </p:nvCxnSpPr>
        <p:spPr>
          <a:xfrm rot="10800000">
            <a:off x="3428992" y="2357430"/>
            <a:ext cx="250033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 rot="5400000">
            <a:off x="5108579" y="2249479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 rot="5400000">
            <a:off x="4537075" y="2249479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 rot="5400000">
            <a:off x="3965571" y="2249479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 rot="5400000">
            <a:off x="3394067" y="2249479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/>
          <p:cNvSpPr txBox="1"/>
          <p:nvPr/>
        </p:nvSpPr>
        <p:spPr>
          <a:xfrm>
            <a:off x="3143240" y="171448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FW1</a:t>
            </a:r>
            <a:endParaRPr lang="it-IT" sz="1400" dirty="0"/>
          </a:p>
        </p:txBody>
      </p:sp>
      <p:sp>
        <p:nvSpPr>
          <p:cNvPr id="95" name="CasellaDiTesto 94"/>
          <p:cNvSpPr txBox="1"/>
          <p:nvPr/>
        </p:nvSpPr>
        <p:spPr>
          <a:xfrm>
            <a:off x="4286248" y="171448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CE</a:t>
            </a:r>
            <a:endParaRPr lang="it-IT" sz="1400" dirty="0"/>
          </a:p>
        </p:txBody>
      </p:sp>
      <p:sp>
        <p:nvSpPr>
          <p:cNvPr id="96" name="CasellaDiTesto 95"/>
          <p:cNvSpPr txBox="1"/>
          <p:nvPr/>
        </p:nvSpPr>
        <p:spPr>
          <a:xfrm>
            <a:off x="3714744" y="171448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SE</a:t>
            </a:r>
            <a:endParaRPr lang="it-IT" sz="1400" dirty="0"/>
          </a:p>
        </p:txBody>
      </p:sp>
      <p:cxnSp>
        <p:nvCxnSpPr>
          <p:cNvPr id="99" name="Connettore 1 98"/>
          <p:cNvCxnSpPr/>
          <p:nvPr/>
        </p:nvCxnSpPr>
        <p:spPr>
          <a:xfrm rot="5400000">
            <a:off x="4714876" y="3571876"/>
            <a:ext cx="242889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ttangolo 99"/>
          <p:cNvSpPr/>
          <p:nvPr/>
        </p:nvSpPr>
        <p:spPr>
          <a:xfrm>
            <a:off x="3286116" y="3214686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1" name="Rettangolo 100"/>
          <p:cNvSpPr/>
          <p:nvPr/>
        </p:nvSpPr>
        <p:spPr>
          <a:xfrm>
            <a:off x="3857620" y="3214686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2" name="Rettangolo 101"/>
          <p:cNvSpPr/>
          <p:nvPr/>
        </p:nvSpPr>
        <p:spPr>
          <a:xfrm>
            <a:off x="4429124" y="3214686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Rettangolo 102"/>
          <p:cNvSpPr/>
          <p:nvPr/>
        </p:nvSpPr>
        <p:spPr>
          <a:xfrm>
            <a:off x="5000628" y="3214686"/>
            <a:ext cx="428628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5" name="Connettore 1 104"/>
          <p:cNvCxnSpPr/>
          <p:nvPr/>
        </p:nvCxnSpPr>
        <p:spPr>
          <a:xfrm rot="10800000">
            <a:off x="3428992" y="3929066"/>
            <a:ext cx="250033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 rot="5400000">
            <a:off x="5108579" y="3821115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>
          <a:xfrm rot="5400000">
            <a:off x="4537075" y="3821115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 rot="5400000">
            <a:off x="3965571" y="3821115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1 109"/>
          <p:cNvCxnSpPr/>
          <p:nvPr/>
        </p:nvCxnSpPr>
        <p:spPr>
          <a:xfrm rot="5400000">
            <a:off x="3394067" y="3821115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110"/>
          <p:cNvSpPr txBox="1"/>
          <p:nvPr/>
        </p:nvSpPr>
        <p:spPr>
          <a:xfrm>
            <a:off x="3143240" y="328612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FW2</a:t>
            </a:r>
            <a:endParaRPr lang="it-IT" sz="1400" dirty="0"/>
          </a:p>
        </p:txBody>
      </p:sp>
      <p:sp>
        <p:nvSpPr>
          <p:cNvPr id="112" name="CasellaDiTesto 111"/>
          <p:cNvSpPr txBox="1"/>
          <p:nvPr/>
        </p:nvSpPr>
        <p:spPr>
          <a:xfrm>
            <a:off x="4286248" y="328612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YAM</a:t>
            </a:r>
            <a:endParaRPr lang="it-IT" sz="1400" dirty="0"/>
          </a:p>
        </p:txBody>
      </p:sp>
      <p:sp>
        <p:nvSpPr>
          <p:cNvPr id="113" name="CasellaDiTesto 112"/>
          <p:cNvSpPr txBox="1"/>
          <p:nvPr/>
        </p:nvSpPr>
        <p:spPr>
          <a:xfrm>
            <a:off x="3714744" y="328612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UI</a:t>
            </a:r>
            <a:endParaRPr lang="it-IT" sz="1400" dirty="0"/>
          </a:p>
        </p:txBody>
      </p:sp>
      <p:sp>
        <p:nvSpPr>
          <p:cNvPr id="114" name="CasellaDiTesto 113"/>
          <p:cNvSpPr txBox="1"/>
          <p:nvPr/>
        </p:nvSpPr>
        <p:spPr>
          <a:xfrm>
            <a:off x="4857752" y="171448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…</a:t>
            </a:r>
            <a:endParaRPr lang="it-IT" sz="1400" dirty="0"/>
          </a:p>
        </p:txBody>
      </p:sp>
      <p:sp>
        <p:nvSpPr>
          <p:cNvPr id="115" name="CasellaDiTesto 114"/>
          <p:cNvSpPr txBox="1"/>
          <p:nvPr/>
        </p:nvSpPr>
        <p:spPr>
          <a:xfrm>
            <a:off x="4857752" y="328612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…</a:t>
            </a:r>
            <a:endParaRPr lang="it-IT" sz="1400" dirty="0"/>
          </a:p>
        </p:txBody>
      </p:sp>
      <p:sp>
        <p:nvSpPr>
          <p:cNvPr id="126" name="Disco magnetico 125"/>
          <p:cNvSpPr/>
          <p:nvPr/>
        </p:nvSpPr>
        <p:spPr>
          <a:xfrm>
            <a:off x="1285852" y="2214554"/>
            <a:ext cx="428628" cy="642942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2" name="Connettore 1 131"/>
          <p:cNvCxnSpPr/>
          <p:nvPr/>
        </p:nvCxnSpPr>
        <p:spPr>
          <a:xfrm rot="5400000" flipH="1" flipV="1">
            <a:off x="1356496" y="3286124"/>
            <a:ext cx="3001190" cy="794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1 138"/>
          <p:cNvCxnSpPr/>
          <p:nvPr/>
        </p:nvCxnSpPr>
        <p:spPr>
          <a:xfrm>
            <a:off x="2857488" y="1785926"/>
            <a:ext cx="428628" cy="1588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/>
          <p:nvPr/>
        </p:nvCxnSpPr>
        <p:spPr>
          <a:xfrm>
            <a:off x="2857488" y="3357562"/>
            <a:ext cx="428628" cy="1588"/>
          </a:xfrm>
          <a:prstGeom prst="line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86578" y="3214686"/>
          <a:ext cx="449508" cy="571504"/>
        </p:xfrm>
        <a:graphic>
          <a:graphicData uri="http://schemas.openxmlformats.org/presentationml/2006/ole">
            <p:oleObj spid="_x0000_s1026" name="Visio" r:id="rId4" imgW="760462" imgH="966690" progId="Visio.Drawing.11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58016" y="3429000"/>
          <a:ext cx="449262" cy="571500"/>
        </p:xfrm>
        <a:graphic>
          <a:graphicData uri="http://schemas.openxmlformats.org/presentationml/2006/ole">
            <p:oleObj spid="_x0000_s1027" name="Visio" r:id="rId5" imgW="760462" imgH="966690" progId="Visio.Drawing.11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929454" y="3643314"/>
          <a:ext cx="449262" cy="571500"/>
        </p:xfrm>
        <a:graphic>
          <a:graphicData uri="http://schemas.openxmlformats.org/presentationml/2006/ole">
            <p:oleObj spid="_x0000_s1028" name="Visio" r:id="rId6" imgW="760462" imgH="966690" progId="Visio.Drawing.11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000892" y="3857628"/>
          <a:ext cx="449262" cy="571500"/>
        </p:xfrm>
        <a:graphic>
          <a:graphicData uri="http://schemas.openxmlformats.org/presentationml/2006/ole">
            <p:oleObj spid="_x0000_s1029" name="Visio" r:id="rId7" imgW="760462" imgH="966690" progId="Visio.Drawing.11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072330" y="4071942"/>
          <a:ext cx="449262" cy="571500"/>
        </p:xfrm>
        <a:graphic>
          <a:graphicData uri="http://schemas.openxmlformats.org/presentationml/2006/ole">
            <p:oleObj spid="_x0000_s1030" name="Visio" r:id="rId8" imgW="760462" imgH="966690" progId="Visio.Drawing.11">
              <p:embed/>
            </p:oleObj>
          </a:graphicData>
        </a:graphic>
      </p:graphicFrame>
      <p:sp>
        <p:nvSpPr>
          <p:cNvPr id="157" name="CasellaDiTesto 156"/>
          <p:cNvSpPr txBox="1"/>
          <p:nvPr/>
        </p:nvSpPr>
        <p:spPr>
          <a:xfrm>
            <a:off x="6429388" y="285749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Worker</a:t>
            </a:r>
            <a:r>
              <a:rPr lang="it-IT" sz="1400" dirty="0" smtClean="0"/>
              <a:t> </a:t>
            </a:r>
            <a:r>
              <a:rPr lang="it-IT" sz="1400" dirty="0" err="1" smtClean="0"/>
              <a:t>Node</a:t>
            </a:r>
            <a:r>
              <a:rPr lang="it-IT" sz="1400" dirty="0" smtClean="0"/>
              <a:t> GRID</a:t>
            </a:r>
            <a:endParaRPr lang="it-IT" sz="1400" dirty="0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7572398" y="3214690"/>
          <a:ext cx="449262" cy="571500"/>
        </p:xfrm>
        <a:graphic>
          <a:graphicData uri="http://schemas.openxmlformats.org/presentationml/2006/ole">
            <p:oleObj spid="_x0000_s1036" name="Visio" r:id="rId9" imgW="760462" imgH="966690" progId="Visio.Drawing.11">
              <p:embed/>
            </p:oleObj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7643835" y="3429003"/>
          <a:ext cx="449263" cy="571500"/>
        </p:xfrm>
        <a:graphic>
          <a:graphicData uri="http://schemas.openxmlformats.org/presentationml/2006/ole">
            <p:oleObj spid="_x0000_s1037" name="Visio" r:id="rId10" imgW="760462" imgH="966690" progId="Visio.Drawing.11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7715273" y="3643315"/>
          <a:ext cx="449262" cy="571500"/>
        </p:xfrm>
        <a:graphic>
          <a:graphicData uri="http://schemas.openxmlformats.org/presentationml/2006/ole">
            <p:oleObj spid="_x0000_s1038" name="Visio" r:id="rId11" imgW="760462" imgH="966690" progId="Visio.Drawing.11">
              <p:embed/>
            </p:oleObj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7786710" y="3857628"/>
          <a:ext cx="449263" cy="571500"/>
        </p:xfrm>
        <a:graphic>
          <a:graphicData uri="http://schemas.openxmlformats.org/presentationml/2006/ole">
            <p:oleObj spid="_x0000_s1039" name="Visio" r:id="rId12" imgW="760462" imgH="966690" progId="Visio.Drawing.11">
              <p:embed/>
            </p:oleObj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7858148" y="4071940"/>
          <a:ext cx="449262" cy="571500"/>
        </p:xfrm>
        <a:graphic>
          <a:graphicData uri="http://schemas.openxmlformats.org/presentationml/2006/ole">
            <p:oleObj spid="_x0000_s1040" name="Visio" r:id="rId13" imgW="760462" imgH="966690" progId="Visio.Drawing.11">
              <p:embed/>
            </p:oleObj>
          </a:graphicData>
        </a:graphic>
      </p:graphicFrame>
      <p:cxnSp>
        <p:nvCxnSpPr>
          <p:cNvPr id="164" name="Connettore 1 163"/>
          <p:cNvCxnSpPr/>
          <p:nvPr/>
        </p:nvCxnSpPr>
        <p:spPr>
          <a:xfrm rot="5400000" flipH="1" flipV="1">
            <a:off x="7143768" y="4714884"/>
            <a:ext cx="142876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1 165"/>
          <p:cNvCxnSpPr/>
          <p:nvPr/>
        </p:nvCxnSpPr>
        <p:spPr>
          <a:xfrm rot="5400000" flipH="1" flipV="1">
            <a:off x="7965305" y="4679165"/>
            <a:ext cx="21431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olo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572560" cy="622932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VmWare</a:t>
            </a:r>
            <a:r>
              <a:rPr lang="it-IT" sz="2800" dirty="0" smtClean="0"/>
              <a:t> </a:t>
            </a:r>
            <a:r>
              <a:rPr lang="it-IT" sz="2800" dirty="0" err="1" smtClean="0"/>
              <a:t>infrastructure</a:t>
            </a:r>
            <a:r>
              <a:rPr lang="it-IT" sz="2800" dirty="0" smtClean="0"/>
              <a:t> 3.0.1-fino al 2008</a:t>
            </a:r>
            <a:endParaRPr lang="it-IT" sz="2800" dirty="0"/>
          </a:p>
        </p:txBody>
      </p:sp>
      <p:grpSp>
        <p:nvGrpSpPr>
          <p:cNvPr id="78" name="Gruppo 77"/>
          <p:cNvGrpSpPr/>
          <p:nvPr/>
        </p:nvGrpSpPr>
        <p:grpSpPr>
          <a:xfrm>
            <a:off x="1071538" y="1000108"/>
            <a:ext cx="7000924" cy="4095121"/>
            <a:chOff x="1071538" y="1285860"/>
            <a:chExt cx="7000924" cy="4095121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357290" y="2928934"/>
              <a:ext cx="2286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Serv3</a:t>
              </a:r>
              <a:endParaRPr lang="it-IT" sz="1400" dirty="0"/>
            </a:p>
          </p:txBody>
        </p:sp>
        <p:sp>
          <p:nvSpPr>
            <p:cNvPr id="35" name="Rettangolo arrotondato 34"/>
            <p:cNvSpPr/>
            <p:nvPr/>
          </p:nvSpPr>
          <p:spPr>
            <a:xfrm>
              <a:off x="1285852" y="1928802"/>
              <a:ext cx="3143272" cy="1000132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1500166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2071670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Rettangolo 101"/>
            <p:cNvSpPr/>
            <p:nvPr/>
          </p:nvSpPr>
          <p:spPr>
            <a:xfrm>
              <a:off x="2643174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Rettangolo 102"/>
            <p:cNvSpPr/>
            <p:nvPr/>
          </p:nvSpPr>
          <p:spPr>
            <a:xfrm>
              <a:off x="3214678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1357290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Posta</a:t>
              </a:r>
              <a:endParaRPr lang="it-IT" sz="1100" dirty="0"/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2500298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rep</a:t>
              </a:r>
              <a:endParaRPr lang="it-IT" sz="1100" dirty="0"/>
            </a:p>
          </p:txBody>
        </p:sp>
        <p:sp>
          <p:nvSpPr>
            <p:cNvPr id="113" name="CasellaDiTesto 112"/>
            <p:cNvSpPr txBox="1"/>
            <p:nvPr/>
          </p:nvSpPr>
          <p:spPr>
            <a:xfrm>
              <a:off x="1928794" y="2214554"/>
              <a:ext cx="785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netmon</a:t>
              </a:r>
              <a:endParaRPr lang="it-IT" sz="1100" dirty="0"/>
            </a:p>
          </p:txBody>
        </p:sp>
        <p:sp>
          <p:nvSpPr>
            <p:cNvPr id="115" name="CasellaDiTesto 114"/>
            <p:cNvSpPr txBox="1"/>
            <p:nvPr/>
          </p:nvSpPr>
          <p:spPr>
            <a:xfrm>
              <a:off x="3071802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web</a:t>
              </a:r>
              <a:endParaRPr lang="it-IT" sz="11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072066" y="3000372"/>
              <a:ext cx="2071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Serv4</a:t>
              </a:r>
              <a:endParaRPr lang="it-IT" sz="1400" dirty="0"/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4929190" y="2000240"/>
              <a:ext cx="3143272" cy="1000132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5143504" y="2214554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5715008" y="2214554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6286512" y="2214554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6858016" y="2214554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CasellaDiTesto 93"/>
            <p:cNvSpPr txBox="1"/>
            <p:nvPr/>
          </p:nvSpPr>
          <p:spPr>
            <a:xfrm>
              <a:off x="5000628" y="2285992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login</a:t>
              </a:r>
              <a:endParaRPr lang="it-IT" sz="1100" dirty="0"/>
            </a:p>
          </p:txBody>
        </p:sp>
        <p:sp>
          <p:nvSpPr>
            <p:cNvPr id="95" name="CasellaDiTesto 94"/>
            <p:cNvSpPr txBox="1"/>
            <p:nvPr/>
          </p:nvSpPr>
          <p:spPr>
            <a:xfrm>
              <a:off x="6215074" y="2214554"/>
              <a:ext cx="6429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didattica</a:t>
              </a:r>
              <a:endParaRPr lang="it-IT" sz="1100" dirty="0"/>
            </a:p>
          </p:txBody>
        </p:sp>
        <p:sp>
          <p:nvSpPr>
            <p:cNvPr id="96" name="CasellaDiTesto 95"/>
            <p:cNvSpPr txBox="1"/>
            <p:nvPr/>
          </p:nvSpPr>
          <p:spPr>
            <a:xfrm>
              <a:off x="5572132" y="2285992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samba</a:t>
              </a:r>
              <a:endParaRPr lang="it-IT" sz="1100" dirty="0"/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6715140" y="2285992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ghost</a:t>
              </a:r>
              <a:endParaRPr lang="it-IT" sz="1100" dirty="0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1142976" y="4143381"/>
              <a:ext cx="6786610" cy="12144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Disco magnetico 6"/>
            <p:cNvSpPr/>
            <p:nvPr/>
          </p:nvSpPr>
          <p:spPr>
            <a:xfrm>
              <a:off x="1428728" y="4214818"/>
              <a:ext cx="428628" cy="642942"/>
            </a:xfrm>
            <a:prstGeom prst="flowChartMagneticDisk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000232" y="4857761"/>
              <a:ext cx="1500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/</a:t>
              </a:r>
              <a:r>
                <a:rPr lang="it-IT" sz="1400" dirty="0" err="1" smtClean="0"/>
                <a:t>var</a:t>
              </a:r>
              <a:r>
                <a:rPr lang="it-IT" sz="1400" dirty="0" smtClean="0"/>
                <a:t>/</a:t>
              </a:r>
              <a:r>
                <a:rPr lang="it-IT" sz="1400" dirty="0" err="1" smtClean="0"/>
                <a:t>rep</a:t>
              </a:r>
              <a:r>
                <a:rPr lang="it-IT" sz="1400" dirty="0" smtClean="0"/>
                <a:t> </a:t>
              </a:r>
            </a:p>
            <a:p>
              <a:pPr algn="ctr"/>
              <a:r>
                <a:rPr lang="it-IT" sz="1400" dirty="0" smtClean="0"/>
                <a:t>EXT3</a:t>
              </a:r>
              <a:endParaRPr lang="it-IT" sz="14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929190" y="3714752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SAN Fibre </a:t>
              </a:r>
              <a:r>
                <a:rPr lang="it-IT" dirty="0" err="1" smtClean="0"/>
                <a:t>Channel</a:t>
              </a:r>
              <a:endParaRPr lang="it-IT" dirty="0"/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214414" y="4857760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VMFS</a:t>
              </a:r>
              <a:endParaRPr lang="it-IT" sz="1400" dirty="0"/>
            </a:p>
          </p:txBody>
        </p:sp>
        <p:cxnSp>
          <p:nvCxnSpPr>
            <p:cNvPr id="64" name="Connettore 1 63"/>
            <p:cNvCxnSpPr>
              <a:stCxn id="35" idx="2"/>
              <a:endCxn id="7" idx="1"/>
            </p:cNvCxnSpPr>
            <p:nvPr/>
          </p:nvCxnSpPr>
          <p:spPr>
            <a:xfrm rot="5400000">
              <a:off x="1607323" y="2964653"/>
              <a:ext cx="1285884" cy="1214446"/>
            </a:xfrm>
            <a:prstGeom prst="line">
              <a:avLst/>
            </a:prstGeom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Disco magnetico 125"/>
            <p:cNvSpPr/>
            <p:nvPr/>
          </p:nvSpPr>
          <p:spPr>
            <a:xfrm>
              <a:off x="3643306" y="4214818"/>
              <a:ext cx="428628" cy="642942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6" name="Connettore 1 65"/>
            <p:cNvCxnSpPr>
              <a:stCxn id="100" idx="2"/>
              <a:endCxn id="126" idx="1"/>
            </p:cNvCxnSpPr>
            <p:nvPr/>
          </p:nvCxnSpPr>
          <p:spPr>
            <a:xfrm rot="16200000" flipH="1">
              <a:off x="2000232" y="2357430"/>
              <a:ext cx="1571636" cy="2143140"/>
            </a:xfrm>
            <a:prstGeom prst="line">
              <a:avLst/>
            </a:prstGeom>
            <a:ln w="22225">
              <a:solidFill>
                <a:srgbClr val="0070C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Disco magnetico 78"/>
            <p:cNvSpPr/>
            <p:nvPr/>
          </p:nvSpPr>
          <p:spPr>
            <a:xfrm>
              <a:off x="2571736" y="4214818"/>
              <a:ext cx="428628" cy="642942"/>
            </a:xfrm>
            <a:prstGeom prst="flowChartMagneticDisk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3143240" y="4857760"/>
              <a:ext cx="1643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/home/staff</a:t>
              </a:r>
            </a:p>
            <a:p>
              <a:pPr algn="ctr"/>
              <a:r>
                <a:rPr lang="it-IT" sz="1400" dirty="0" smtClean="0"/>
                <a:t>GFS</a:t>
              </a:r>
              <a:endParaRPr lang="it-IT" sz="1400" dirty="0"/>
            </a:p>
          </p:txBody>
        </p:sp>
        <p:cxnSp>
          <p:nvCxnSpPr>
            <p:cNvPr id="87" name="Connettore 1 86"/>
            <p:cNvCxnSpPr>
              <a:stCxn id="19" idx="2"/>
              <a:endCxn id="7" idx="1"/>
            </p:cNvCxnSpPr>
            <p:nvPr/>
          </p:nvCxnSpPr>
          <p:spPr>
            <a:xfrm rot="5400000">
              <a:off x="3464711" y="1178703"/>
              <a:ext cx="1214446" cy="4857784"/>
            </a:xfrm>
            <a:prstGeom prst="line">
              <a:avLst/>
            </a:prstGeom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>
              <a:stCxn id="71" idx="2"/>
            </p:cNvCxnSpPr>
            <p:nvPr/>
          </p:nvCxnSpPr>
          <p:spPr>
            <a:xfrm rot="5400000">
              <a:off x="4143372" y="2428868"/>
              <a:ext cx="1500198" cy="2071702"/>
            </a:xfrm>
            <a:prstGeom prst="line">
              <a:avLst/>
            </a:prstGeom>
            <a:ln w="22225">
              <a:solidFill>
                <a:srgbClr val="0070C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>
              <a:stCxn id="103" idx="2"/>
              <a:endCxn id="126" idx="1"/>
            </p:cNvCxnSpPr>
            <p:nvPr/>
          </p:nvCxnSpPr>
          <p:spPr>
            <a:xfrm rot="16200000" flipH="1">
              <a:off x="2857488" y="3214686"/>
              <a:ext cx="1571636" cy="428628"/>
            </a:xfrm>
            <a:prstGeom prst="line">
              <a:avLst/>
            </a:prstGeom>
            <a:ln w="22225">
              <a:solidFill>
                <a:srgbClr val="0070C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>
              <a:stCxn id="35" idx="2"/>
              <a:endCxn id="126" idx="1"/>
            </p:cNvCxnSpPr>
            <p:nvPr/>
          </p:nvCxnSpPr>
          <p:spPr>
            <a:xfrm rot="16200000" flipH="1">
              <a:off x="2714612" y="3071810"/>
              <a:ext cx="1285884" cy="1000132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>
              <a:stCxn id="17" idx="0"/>
            </p:cNvCxnSpPr>
            <p:nvPr/>
          </p:nvCxnSpPr>
          <p:spPr>
            <a:xfrm rot="16200000" flipH="1" flipV="1">
              <a:off x="4411264" y="2446728"/>
              <a:ext cx="1143010" cy="2250297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Disco magnetico 155"/>
            <p:cNvSpPr/>
            <p:nvPr/>
          </p:nvSpPr>
          <p:spPr>
            <a:xfrm>
              <a:off x="4714876" y="4214818"/>
              <a:ext cx="428628" cy="642942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Disco magnetico 157"/>
            <p:cNvSpPr/>
            <p:nvPr/>
          </p:nvSpPr>
          <p:spPr>
            <a:xfrm>
              <a:off x="5429256" y="4214818"/>
              <a:ext cx="428628" cy="642942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Disco magnetico 158"/>
            <p:cNvSpPr/>
            <p:nvPr/>
          </p:nvSpPr>
          <p:spPr>
            <a:xfrm>
              <a:off x="6143636" y="4214818"/>
              <a:ext cx="428628" cy="642942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Disco magnetico 159"/>
            <p:cNvSpPr/>
            <p:nvPr/>
          </p:nvSpPr>
          <p:spPr>
            <a:xfrm>
              <a:off x="6858016" y="4214818"/>
              <a:ext cx="428628" cy="642942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62" name="Connettore 1 161"/>
            <p:cNvCxnSpPr>
              <a:stCxn id="35" idx="2"/>
              <a:endCxn id="79" idx="1"/>
            </p:cNvCxnSpPr>
            <p:nvPr/>
          </p:nvCxnSpPr>
          <p:spPr>
            <a:xfrm rot="5400000">
              <a:off x="2178827" y="3536157"/>
              <a:ext cx="1285884" cy="71438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>
              <a:stCxn id="19" idx="2"/>
              <a:endCxn id="79" idx="1"/>
            </p:cNvCxnSpPr>
            <p:nvPr/>
          </p:nvCxnSpPr>
          <p:spPr>
            <a:xfrm rot="5400000">
              <a:off x="4036215" y="1750207"/>
              <a:ext cx="1214446" cy="3714776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o 193"/>
            <p:cNvGrpSpPr/>
            <p:nvPr/>
          </p:nvGrpSpPr>
          <p:grpSpPr>
            <a:xfrm>
              <a:off x="1071538" y="1285860"/>
              <a:ext cx="2143140" cy="695045"/>
              <a:chOff x="1071538" y="1285860"/>
              <a:chExt cx="2143140" cy="695045"/>
            </a:xfrm>
          </p:grpSpPr>
          <p:pic>
            <p:nvPicPr>
              <p:cNvPr id="181" name="Immagine 180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14612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82" name="Immagine 181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0455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83" name="Immagine 182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3108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84" name="Immagine 183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7356" y="1500174"/>
                <a:ext cx="369793" cy="480731"/>
              </a:xfrm>
              <a:prstGeom prst="rect">
                <a:avLst/>
              </a:prstGeom>
            </p:spPr>
          </p:pic>
          <p:sp>
            <p:nvSpPr>
              <p:cNvPr id="185" name="CasellaDiTesto 184"/>
              <p:cNvSpPr txBox="1"/>
              <p:nvPr/>
            </p:nvSpPr>
            <p:spPr>
              <a:xfrm>
                <a:off x="1071538" y="1285860"/>
                <a:ext cx="1357322" cy="430887"/>
              </a:xfrm>
              <a:prstGeom prst="rect">
                <a:avLst/>
              </a:prstGeom>
              <a:noFill/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</a:rPr>
                  <a:t>Installazione</a:t>
                </a:r>
                <a:r>
                  <a:rPr lang="en-US" sz="1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rgbClr val="FF0000"/>
                    </a:solidFill>
                  </a:rPr>
                  <a:t>rete</a:t>
                </a:r>
                <a:endParaRPr lang="it-IT" sz="11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CasellaDiTesto 185"/>
              <p:cNvSpPr txBox="1"/>
              <p:nvPr/>
            </p:nvSpPr>
            <p:spPr>
              <a:xfrm>
                <a:off x="1643042" y="1500174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>
                        <a:lumMod val="75000"/>
                      </a:schemeClr>
                    </a:solidFill>
                  </a:rPr>
                  <a:t>Staff</a:t>
                </a:r>
              </a:p>
            </p:txBody>
          </p:sp>
          <p:sp>
            <p:nvSpPr>
              <p:cNvPr id="187" name="CasellaDiTesto 186"/>
              <p:cNvSpPr txBox="1"/>
              <p:nvPr/>
            </p:nvSpPr>
            <p:spPr>
              <a:xfrm>
                <a:off x="1714480" y="1357298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accent3">
                    <a:lumMod val="75000"/>
                    <a:alpha val="40000"/>
                  </a:schemeClr>
                </a:outerShdw>
              </a:effectLst>
              <a:scene3d>
                <a:camera prst="isometricLeftDown"/>
                <a:lightRig rig="threePt" dir="t"/>
              </a:scene3d>
              <a:sp3d extrusionH="6350">
                <a:bevelT w="635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Studenti</a:t>
                </a:r>
                <a:endParaRPr lang="en-US" sz="1100" dirty="0"/>
              </a:p>
            </p:txBody>
          </p:sp>
          <p:sp>
            <p:nvSpPr>
              <p:cNvPr id="188" name="CasellaDiTesto 187"/>
              <p:cNvSpPr txBox="1"/>
              <p:nvPr/>
            </p:nvSpPr>
            <p:spPr>
              <a:xfrm>
                <a:off x="1857356" y="1285860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7030A0"/>
                    </a:solidFill>
                  </a:rPr>
                  <a:t>Monitoring</a:t>
                </a:r>
                <a:endParaRPr lang="it-IT" sz="1100" dirty="0" smtClean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4" name="Gruppo 194"/>
            <p:cNvGrpSpPr/>
            <p:nvPr/>
          </p:nvGrpSpPr>
          <p:grpSpPr>
            <a:xfrm>
              <a:off x="4786314" y="1357298"/>
              <a:ext cx="2143140" cy="695045"/>
              <a:chOff x="1071538" y="1285860"/>
              <a:chExt cx="2143140" cy="695045"/>
            </a:xfrm>
          </p:grpSpPr>
          <p:pic>
            <p:nvPicPr>
              <p:cNvPr id="196" name="Immagine 195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14612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97" name="Immagine 196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0455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98" name="Immagine 197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3108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99" name="Immagine 198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7356" y="1500174"/>
                <a:ext cx="369793" cy="480731"/>
              </a:xfrm>
              <a:prstGeom prst="rect">
                <a:avLst/>
              </a:prstGeom>
            </p:spPr>
          </p:pic>
          <p:sp>
            <p:nvSpPr>
              <p:cNvPr id="200" name="CasellaDiTesto 199"/>
              <p:cNvSpPr txBox="1"/>
              <p:nvPr/>
            </p:nvSpPr>
            <p:spPr>
              <a:xfrm>
                <a:off x="1071538" y="1285860"/>
                <a:ext cx="1357322" cy="430887"/>
              </a:xfrm>
              <a:prstGeom prst="rect">
                <a:avLst/>
              </a:prstGeom>
              <a:noFill/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</a:rPr>
                  <a:t>Installazione</a:t>
                </a:r>
                <a:r>
                  <a:rPr lang="en-US" sz="1100" dirty="0" smtClean="0"/>
                  <a:t> </a:t>
                </a:r>
                <a:r>
                  <a:rPr lang="en-US" sz="1100" dirty="0" err="1" smtClean="0">
                    <a:solidFill>
                      <a:srgbClr val="FF0000"/>
                    </a:solidFill>
                  </a:rPr>
                  <a:t>rete</a:t>
                </a:r>
                <a:endParaRPr lang="it-IT" sz="11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1" name="CasellaDiTesto 200"/>
              <p:cNvSpPr txBox="1"/>
              <p:nvPr/>
            </p:nvSpPr>
            <p:spPr>
              <a:xfrm>
                <a:off x="1643042" y="1500174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>
                        <a:lumMod val="75000"/>
                      </a:schemeClr>
                    </a:solidFill>
                  </a:rPr>
                  <a:t>Staff</a:t>
                </a:r>
              </a:p>
            </p:txBody>
          </p:sp>
          <p:sp>
            <p:nvSpPr>
              <p:cNvPr id="202" name="CasellaDiTesto 201"/>
              <p:cNvSpPr txBox="1"/>
              <p:nvPr/>
            </p:nvSpPr>
            <p:spPr>
              <a:xfrm>
                <a:off x="1714480" y="1357298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accent3">
                    <a:lumMod val="75000"/>
                    <a:alpha val="40000"/>
                  </a:schemeClr>
                </a:outerShdw>
              </a:effectLst>
              <a:scene3d>
                <a:camera prst="isometricLeftDown"/>
                <a:lightRig rig="threePt" dir="t"/>
              </a:scene3d>
              <a:sp3d extrusionH="6350">
                <a:bevelT w="635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Studenti</a:t>
                </a:r>
                <a:endParaRPr lang="en-US" sz="1100" dirty="0"/>
              </a:p>
            </p:txBody>
          </p:sp>
          <p:sp>
            <p:nvSpPr>
              <p:cNvPr id="203" name="CasellaDiTesto 202"/>
              <p:cNvSpPr txBox="1"/>
              <p:nvPr/>
            </p:nvSpPr>
            <p:spPr>
              <a:xfrm>
                <a:off x="1857356" y="1285860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7030A0"/>
                    </a:solidFill>
                  </a:rPr>
                  <a:t>Monitoring</a:t>
                </a:r>
                <a:endParaRPr lang="it-IT" sz="1100" dirty="0" smtClean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212" name="Connettore 1 211"/>
            <p:cNvCxnSpPr>
              <a:stCxn id="100" idx="0"/>
            </p:cNvCxnSpPr>
            <p:nvPr/>
          </p:nvCxnSpPr>
          <p:spPr>
            <a:xfrm rot="5400000" flipH="1" flipV="1">
              <a:off x="1893075" y="1678769"/>
              <a:ext cx="285752" cy="642942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>
              <a:stCxn id="101" idx="0"/>
            </p:cNvCxnSpPr>
            <p:nvPr/>
          </p:nvCxnSpPr>
          <p:spPr>
            <a:xfrm rot="5400000" flipH="1" flipV="1">
              <a:off x="2464579" y="1678769"/>
              <a:ext cx="285752" cy="64294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>
              <a:stCxn id="102" idx="0"/>
            </p:cNvCxnSpPr>
            <p:nvPr/>
          </p:nvCxnSpPr>
          <p:spPr>
            <a:xfrm rot="16200000" flipV="1">
              <a:off x="2321703" y="1607331"/>
              <a:ext cx="285752" cy="7858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/>
          </p:nvCxnSpPr>
          <p:spPr>
            <a:xfrm rot="10800000">
              <a:off x="2357422" y="1857364"/>
              <a:ext cx="1071572" cy="285754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>
              <a:stCxn id="67" idx="0"/>
            </p:cNvCxnSpPr>
            <p:nvPr/>
          </p:nvCxnSpPr>
          <p:spPr>
            <a:xfrm rot="5400000" flipH="1" flipV="1">
              <a:off x="5536413" y="1750207"/>
              <a:ext cx="285752" cy="642942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>
              <a:stCxn id="95" idx="0"/>
            </p:cNvCxnSpPr>
            <p:nvPr/>
          </p:nvCxnSpPr>
          <p:spPr>
            <a:xfrm rot="16200000" flipV="1">
              <a:off x="6268653" y="1946661"/>
              <a:ext cx="357190" cy="178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>
              <a:stCxn id="71" idx="0"/>
            </p:cNvCxnSpPr>
            <p:nvPr/>
          </p:nvCxnSpPr>
          <p:spPr>
            <a:xfrm rot="5400000" flipH="1" flipV="1">
              <a:off x="5822165" y="2035959"/>
              <a:ext cx="285752" cy="7143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>
              <a:stCxn id="73" idx="0"/>
            </p:cNvCxnSpPr>
            <p:nvPr/>
          </p:nvCxnSpPr>
          <p:spPr>
            <a:xfrm rot="16200000" flipV="1">
              <a:off x="6286512" y="1428736"/>
              <a:ext cx="285752" cy="12858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ttangolo 87"/>
            <p:cNvSpPr/>
            <p:nvPr/>
          </p:nvSpPr>
          <p:spPr>
            <a:xfrm>
              <a:off x="3929058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CasellaDiTesto 97"/>
            <p:cNvSpPr txBox="1"/>
            <p:nvPr/>
          </p:nvSpPr>
          <p:spPr>
            <a:xfrm>
              <a:off x="3929058" y="2214554"/>
              <a:ext cx="4286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…</a:t>
              </a:r>
              <a:endParaRPr lang="it-IT" sz="1100" dirty="0"/>
            </a:p>
          </p:txBody>
        </p:sp>
        <p:sp>
          <p:nvSpPr>
            <p:cNvPr id="99" name="Rettangolo 98"/>
            <p:cNvSpPr/>
            <p:nvPr/>
          </p:nvSpPr>
          <p:spPr>
            <a:xfrm>
              <a:off x="7572396" y="2214554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CasellaDiTesto 103"/>
            <p:cNvSpPr txBox="1"/>
            <p:nvPr/>
          </p:nvSpPr>
          <p:spPr>
            <a:xfrm>
              <a:off x="7572396" y="2285992"/>
              <a:ext cx="4286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…</a:t>
              </a:r>
              <a:endParaRPr lang="it-IT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uppo 124"/>
          <p:cNvGrpSpPr/>
          <p:nvPr/>
        </p:nvGrpSpPr>
        <p:grpSpPr>
          <a:xfrm>
            <a:off x="285720" y="714356"/>
            <a:ext cx="8429684" cy="4095120"/>
            <a:chOff x="285720" y="1285860"/>
            <a:chExt cx="8429684" cy="4095120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714348" y="2928934"/>
              <a:ext cx="22860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VmServ1</a:t>
              </a:r>
              <a:endParaRPr lang="it-IT" sz="1400" dirty="0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571472" y="4143381"/>
              <a:ext cx="8001056" cy="12144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929190" y="3714752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SAN Fibre </a:t>
              </a:r>
              <a:r>
                <a:rPr lang="it-IT" dirty="0" err="1" smtClean="0"/>
                <a:t>Channel</a:t>
              </a:r>
              <a:endParaRPr lang="it-IT" dirty="0"/>
            </a:p>
          </p:txBody>
        </p:sp>
        <p:grpSp>
          <p:nvGrpSpPr>
            <p:cNvPr id="91" name="Gruppo 90"/>
            <p:cNvGrpSpPr/>
            <p:nvPr/>
          </p:nvGrpSpPr>
          <p:grpSpPr>
            <a:xfrm>
              <a:off x="571472" y="4214818"/>
              <a:ext cx="857256" cy="1166162"/>
              <a:chOff x="928662" y="4214818"/>
              <a:chExt cx="857256" cy="1166162"/>
            </a:xfrm>
          </p:grpSpPr>
          <p:sp>
            <p:nvSpPr>
              <p:cNvPr id="7" name="Disco magnetico 6"/>
              <p:cNvSpPr/>
              <p:nvPr/>
            </p:nvSpPr>
            <p:spPr>
              <a:xfrm>
                <a:off x="1142976" y="4214818"/>
                <a:ext cx="428628" cy="642942"/>
              </a:xfrm>
              <a:prstGeom prst="flowChartMagneticDis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22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928662" y="4857760"/>
                <a:ext cx="857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/>
                  <a:t>VMFS</a:t>
                </a:r>
              </a:p>
              <a:p>
                <a:pPr algn="ctr"/>
                <a:r>
                  <a:rPr lang="en-US" sz="1400" dirty="0" smtClean="0"/>
                  <a:t>Grid</a:t>
                </a:r>
                <a:endParaRPr lang="it-IT" sz="1400" dirty="0"/>
              </a:p>
            </p:txBody>
          </p:sp>
        </p:grpSp>
        <p:grpSp>
          <p:nvGrpSpPr>
            <p:cNvPr id="123" name="Gruppo 122"/>
            <p:cNvGrpSpPr/>
            <p:nvPr/>
          </p:nvGrpSpPr>
          <p:grpSpPr>
            <a:xfrm>
              <a:off x="3071802" y="4214818"/>
              <a:ext cx="1500198" cy="1166162"/>
              <a:chOff x="2786050" y="4214818"/>
              <a:chExt cx="1500198" cy="1166162"/>
            </a:xfrm>
          </p:grpSpPr>
          <p:sp>
            <p:nvSpPr>
              <p:cNvPr id="10" name="CasellaDiTesto 9"/>
              <p:cNvSpPr txBox="1"/>
              <p:nvPr/>
            </p:nvSpPr>
            <p:spPr>
              <a:xfrm>
                <a:off x="2786050" y="4857760"/>
                <a:ext cx="1500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/>
                  <a:t>/</a:t>
                </a:r>
                <a:r>
                  <a:rPr lang="it-IT" sz="1400" dirty="0" err="1" smtClean="0"/>
                  <a:t>var</a:t>
                </a:r>
                <a:r>
                  <a:rPr lang="it-IT" sz="1400" dirty="0" smtClean="0"/>
                  <a:t>/</a:t>
                </a:r>
                <a:r>
                  <a:rPr lang="it-IT" sz="1400" dirty="0" err="1" smtClean="0"/>
                  <a:t>rep</a:t>
                </a:r>
                <a:r>
                  <a:rPr lang="it-IT" sz="1400" dirty="0" smtClean="0"/>
                  <a:t> </a:t>
                </a:r>
              </a:p>
              <a:p>
                <a:pPr algn="ctr"/>
                <a:r>
                  <a:rPr lang="it-IT" sz="1400" dirty="0" smtClean="0"/>
                  <a:t>EXT3</a:t>
                </a:r>
                <a:endParaRPr lang="it-IT" sz="1400" dirty="0"/>
              </a:p>
            </p:txBody>
          </p:sp>
          <p:sp>
            <p:nvSpPr>
              <p:cNvPr id="79" name="Disco magnetico 78"/>
              <p:cNvSpPr/>
              <p:nvPr/>
            </p:nvSpPr>
            <p:spPr>
              <a:xfrm>
                <a:off x="3357554" y="4214818"/>
                <a:ext cx="428628" cy="642942"/>
              </a:xfrm>
              <a:prstGeom prst="flowChartMagneticDisk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222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9" name="Disco magnetico 158"/>
            <p:cNvSpPr/>
            <p:nvPr/>
          </p:nvSpPr>
          <p:spPr>
            <a:xfrm>
              <a:off x="7786710" y="4214818"/>
              <a:ext cx="428628" cy="642942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22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arrotondato 34"/>
            <p:cNvSpPr/>
            <p:nvPr/>
          </p:nvSpPr>
          <p:spPr>
            <a:xfrm>
              <a:off x="500034" y="1928802"/>
              <a:ext cx="2571768" cy="1000132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Rettangolo 99"/>
            <p:cNvSpPr/>
            <p:nvPr/>
          </p:nvSpPr>
          <p:spPr>
            <a:xfrm>
              <a:off x="714348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Rettangolo 100"/>
            <p:cNvSpPr/>
            <p:nvPr/>
          </p:nvSpPr>
          <p:spPr>
            <a:xfrm>
              <a:off x="1285852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Rettangolo 101"/>
            <p:cNvSpPr/>
            <p:nvPr/>
          </p:nvSpPr>
          <p:spPr>
            <a:xfrm>
              <a:off x="1857356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Rettangolo 102"/>
            <p:cNvSpPr/>
            <p:nvPr/>
          </p:nvSpPr>
          <p:spPr>
            <a:xfrm>
              <a:off x="2428860" y="2143116"/>
              <a:ext cx="428628" cy="5000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571472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grid-ce</a:t>
              </a:r>
              <a:endParaRPr lang="it-IT" sz="1100" dirty="0"/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1714480" y="2214554"/>
              <a:ext cx="7143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err="1" smtClean="0"/>
                <a:t>rep</a:t>
              </a:r>
              <a:r>
                <a:rPr lang="it-IT" sz="1100" dirty="0" smtClean="0"/>
                <a:t> / </a:t>
              </a:r>
              <a:r>
                <a:rPr lang="it-IT" sz="1100" dirty="0" err="1" smtClean="0"/>
                <a:t>yam</a:t>
              </a:r>
              <a:endParaRPr lang="it-IT" sz="1100" dirty="0"/>
            </a:p>
          </p:txBody>
        </p:sp>
        <p:sp>
          <p:nvSpPr>
            <p:cNvPr id="115" name="CasellaDiTesto 114"/>
            <p:cNvSpPr txBox="1"/>
            <p:nvPr/>
          </p:nvSpPr>
          <p:spPr>
            <a:xfrm>
              <a:off x="2285984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web</a:t>
              </a:r>
              <a:endParaRPr lang="it-IT" sz="1100" dirty="0"/>
            </a:p>
          </p:txBody>
        </p:sp>
        <p:grpSp>
          <p:nvGrpSpPr>
            <p:cNvPr id="2" name="Gruppo 193"/>
            <p:cNvGrpSpPr/>
            <p:nvPr/>
          </p:nvGrpSpPr>
          <p:grpSpPr>
            <a:xfrm>
              <a:off x="285720" y="1285860"/>
              <a:ext cx="2143140" cy="695045"/>
              <a:chOff x="1071538" y="1285860"/>
              <a:chExt cx="2143140" cy="695045"/>
            </a:xfrm>
          </p:grpSpPr>
          <p:pic>
            <p:nvPicPr>
              <p:cNvPr id="181" name="Immagine 180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14612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82" name="Immagine 181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0455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83" name="Immagine 182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3108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84" name="Immagine 183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7356" y="1500174"/>
                <a:ext cx="369793" cy="480731"/>
              </a:xfrm>
              <a:prstGeom prst="rect">
                <a:avLst/>
              </a:prstGeom>
            </p:spPr>
          </p:pic>
          <p:sp>
            <p:nvSpPr>
              <p:cNvPr id="185" name="CasellaDiTesto 184"/>
              <p:cNvSpPr txBox="1"/>
              <p:nvPr/>
            </p:nvSpPr>
            <p:spPr>
              <a:xfrm>
                <a:off x="1071538" y="1285860"/>
                <a:ext cx="1357322" cy="430887"/>
              </a:xfrm>
              <a:prstGeom prst="rect">
                <a:avLst/>
              </a:prstGeom>
              <a:noFill/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</a:rPr>
                  <a:t>Installazione</a:t>
                </a:r>
                <a:r>
                  <a:rPr lang="en-US" sz="11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100" dirty="0" err="1" smtClean="0">
                    <a:solidFill>
                      <a:srgbClr val="FF0000"/>
                    </a:solidFill>
                  </a:rPr>
                  <a:t>rete</a:t>
                </a:r>
                <a:endParaRPr lang="it-IT" sz="11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CasellaDiTesto 185"/>
              <p:cNvSpPr txBox="1"/>
              <p:nvPr/>
            </p:nvSpPr>
            <p:spPr>
              <a:xfrm>
                <a:off x="1643042" y="1500174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>
                        <a:lumMod val="75000"/>
                      </a:schemeClr>
                    </a:solidFill>
                  </a:rPr>
                  <a:t>Staff</a:t>
                </a:r>
              </a:p>
            </p:txBody>
          </p:sp>
          <p:sp>
            <p:nvSpPr>
              <p:cNvPr id="187" name="CasellaDiTesto 186"/>
              <p:cNvSpPr txBox="1"/>
              <p:nvPr/>
            </p:nvSpPr>
            <p:spPr>
              <a:xfrm>
                <a:off x="1714480" y="1357298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accent3">
                    <a:lumMod val="75000"/>
                    <a:alpha val="40000"/>
                  </a:schemeClr>
                </a:outerShdw>
              </a:effectLst>
              <a:scene3d>
                <a:camera prst="isometricLeftDown"/>
                <a:lightRig rig="threePt" dir="t"/>
              </a:scene3d>
              <a:sp3d extrusionH="6350">
                <a:bevelT w="635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Studenti</a:t>
                </a:r>
                <a:endParaRPr lang="en-US" sz="1100" dirty="0"/>
              </a:p>
            </p:txBody>
          </p:sp>
          <p:sp>
            <p:nvSpPr>
              <p:cNvPr id="188" name="CasellaDiTesto 187"/>
              <p:cNvSpPr txBox="1"/>
              <p:nvPr/>
            </p:nvSpPr>
            <p:spPr>
              <a:xfrm>
                <a:off x="1857356" y="1285860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7030A0"/>
                    </a:solidFill>
                  </a:rPr>
                  <a:t>Monitoring</a:t>
                </a:r>
                <a:endParaRPr lang="it-IT" sz="1100" dirty="0" smtClean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7" name="CasellaDiTesto 16"/>
            <p:cNvSpPr txBox="1"/>
            <p:nvPr/>
          </p:nvSpPr>
          <p:spPr>
            <a:xfrm>
              <a:off x="3500430" y="2928934"/>
              <a:ext cx="2071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VmServ2</a:t>
              </a:r>
              <a:endParaRPr lang="it-IT" sz="1400" dirty="0"/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3357554" y="1928802"/>
              <a:ext cx="2571768" cy="1000132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3571868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4143372" y="2143116"/>
              <a:ext cx="428628" cy="5000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4714876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5286380" y="2143116"/>
              <a:ext cx="428628" cy="5000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CasellaDiTesto 93"/>
            <p:cNvSpPr txBox="1"/>
            <p:nvPr/>
          </p:nvSpPr>
          <p:spPr>
            <a:xfrm>
              <a:off x="3428992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login</a:t>
              </a:r>
              <a:endParaRPr lang="it-IT" sz="1100" dirty="0"/>
            </a:p>
          </p:txBody>
        </p:sp>
        <p:sp>
          <p:nvSpPr>
            <p:cNvPr id="95" name="CasellaDiTesto 94"/>
            <p:cNvSpPr txBox="1"/>
            <p:nvPr/>
          </p:nvSpPr>
          <p:spPr>
            <a:xfrm>
              <a:off x="1214414" y="2143116"/>
              <a:ext cx="6429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didattica</a:t>
              </a:r>
              <a:endParaRPr lang="it-IT" sz="1100" dirty="0"/>
            </a:p>
          </p:txBody>
        </p:sp>
        <p:sp>
          <p:nvSpPr>
            <p:cNvPr id="96" name="CasellaDiTesto 95"/>
            <p:cNvSpPr txBox="1"/>
            <p:nvPr/>
          </p:nvSpPr>
          <p:spPr>
            <a:xfrm>
              <a:off x="4000496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nfs</a:t>
              </a:r>
              <a:endParaRPr lang="it-IT" sz="1100" dirty="0"/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5143504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/>
                <a:t>posta</a:t>
              </a:r>
              <a:endParaRPr lang="it-IT" sz="1100" dirty="0"/>
            </a:p>
          </p:txBody>
        </p:sp>
        <p:grpSp>
          <p:nvGrpSpPr>
            <p:cNvPr id="4" name="Gruppo 194"/>
            <p:cNvGrpSpPr/>
            <p:nvPr/>
          </p:nvGrpSpPr>
          <p:grpSpPr>
            <a:xfrm>
              <a:off x="3214678" y="1285860"/>
              <a:ext cx="2143140" cy="695045"/>
              <a:chOff x="1071538" y="1285860"/>
              <a:chExt cx="2143140" cy="695045"/>
            </a:xfrm>
          </p:grpSpPr>
          <p:pic>
            <p:nvPicPr>
              <p:cNvPr id="196" name="Immagine 195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14612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97" name="Immagine 196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0455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98" name="Immagine 197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3108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99" name="Immagine 198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7356" y="1500174"/>
                <a:ext cx="369793" cy="480731"/>
              </a:xfrm>
              <a:prstGeom prst="rect">
                <a:avLst/>
              </a:prstGeom>
            </p:spPr>
          </p:pic>
          <p:sp>
            <p:nvSpPr>
              <p:cNvPr id="200" name="CasellaDiTesto 199"/>
              <p:cNvSpPr txBox="1"/>
              <p:nvPr/>
            </p:nvSpPr>
            <p:spPr>
              <a:xfrm>
                <a:off x="1071538" y="1285860"/>
                <a:ext cx="1357322" cy="430887"/>
              </a:xfrm>
              <a:prstGeom prst="rect">
                <a:avLst/>
              </a:prstGeom>
              <a:noFill/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</a:rPr>
                  <a:t>Installazione</a:t>
                </a:r>
                <a:r>
                  <a:rPr lang="en-US" sz="1100" dirty="0" smtClean="0"/>
                  <a:t> </a:t>
                </a:r>
                <a:r>
                  <a:rPr lang="en-US" sz="1100" dirty="0" err="1" smtClean="0">
                    <a:solidFill>
                      <a:srgbClr val="FF0000"/>
                    </a:solidFill>
                  </a:rPr>
                  <a:t>rete</a:t>
                </a:r>
                <a:endParaRPr lang="it-IT" sz="11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1" name="CasellaDiTesto 200"/>
              <p:cNvSpPr txBox="1"/>
              <p:nvPr/>
            </p:nvSpPr>
            <p:spPr>
              <a:xfrm>
                <a:off x="1643042" y="1500174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>
                        <a:lumMod val="75000"/>
                      </a:schemeClr>
                    </a:solidFill>
                  </a:rPr>
                  <a:t>Staff</a:t>
                </a:r>
              </a:p>
            </p:txBody>
          </p:sp>
          <p:sp>
            <p:nvSpPr>
              <p:cNvPr id="202" name="CasellaDiTesto 201"/>
              <p:cNvSpPr txBox="1"/>
              <p:nvPr/>
            </p:nvSpPr>
            <p:spPr>
              <a:xfrm>
                <a:off x="1714480" y="1357298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accent3">
                    <a:lumMod val="75000"/>
                    <a:alpha val="40000"/>
                  </a:schemeClr>
                </a:outerShdw>
              </a:effectLst>
              <a:scene3d>
                <a:camera prst="isometricLeftDown"/>
                <a:lightRig rig="threePt" dir="t"/>
              </a:scene3d>
              <a:sp3d extrusionH="6350">
                <a:bevelT w="635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Studenti</a:t>
                </a:r>
                <a:endParaRPr lang="en-US" sz="1100" dirty="0"/>
              </a:p>
            </p:txBody>
          </p:sp>
          <p:sp>
            <p:nvSpPr>
              <p:cNvPr id="203" name="CasellaDiTesto 202"/>
              <p:cNvSpPr txBox="1"/>
              <p:nvPr/>
            </p:nvSpPr>
            <p:spPr>
              <a:xfrm>
                <a:off x="1857356" y="1285860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7030A0"/>
                    </a:solidFill>
                  </a:rPr>
                  <a:t>Monitoring</a:t>
                </a:r>
                <a:endParaRPr lang="it-IT" sz="1100" dirty="0" smtClean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78" name="CasellaDiTesto 77"/>
            <p:cNvSpPr txBox="1"/>
            <p:nvPr/>
          </p:nvSpPr>
          <p:spPr>
            <a:xfrm>
              <a:off x="6286512" y="2928934"/>
              <a:ext cx="2071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/>
                <a:t>VmServ3</a:t>
              </a:r>
              <a:endParaRPr lang="it-IT" sz="1400" dirty="0"/>
            </a:p>
          </p:txBody>
        </p:sp>
        <p:sp>
          <p:nvSpPr>
            <p:cNvPr id="80" name="Rettangolo arrotondato 79"/>
            <p:cNvSpPr/>
            <p:nvPr/>
          </p:nvSpPr>
          <p:spPr>
            <a:xfrm>
              <a:off x="6143636" y="1928802"/>
              <a:ext cx="2571768" cy="1000132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/>
            <p:cNvSpPr/>
            <p:nvPr/>
          </p:nvSpPr>
          <p:spPr>
            <a:xfrm>
              <a:off x="6357950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Rettangolo 82"/>
            <p:cNvSpPr/>
            <p:nvPr/>
          </p:nvSpPr>
          <p:spPr>
            <a:xfrm>
              <a:off x="6929454" y="2143116"/>
              <a:ext cx="428628" cy="5000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7500958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8072462" y="2143116"/>
              <a:ext cx="428628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CasellaDiTesto 85"/>
            <p:cNvSpPr txBox="1"/>
            <p:nvPr/>
          </p:nvSpPr>
          <p:spPr>
            <a:xfrm>
              <a:off x="4572000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Grid-</a:t>
              </a:r>
              <a:r>
                <a:rPr lang="en-US" sz="1100" dirty="0" err="1" smtClean="0"/>
                <a:t>ui</a:t>
              </a:r>
              <a:endParaRPr lang="it-IT" sz="1100" dirty="0"/>
            </a:p>
          </p:txBody>
        </p:sp>
        <p:sp>
          <p:nvSpPr>
            <p:cNvPr id="88" name="CasellaDiTesto 87"/>
            <p:cNvSpPr txBox="1"/>
            <p:nvPr/>
          </p:nvSpPr>
          <p:spPr>
            <a:xfrm>
              <a:off x="7429520" y="2143116"/>
              <a:ext cx="6429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/>
                <a:t>homeless</a:t>
              </a:r>
              <a:endParaRPr lang="it-IT" sz="1100" dirty="0"/>
            </a:p>
          </p:txBody>
        </p:sp>
        <p:sp>
          <p:nvSpPr>
            <p:cNvPr id="89" name="CasellaDiTesto 88"/>
            <p:cNvSpPr txBox="1"/>
            <p:nvPr/>
          </p:nvSpPr>
          <p:spPr>
            <a:xfrm>
              <a:off x="6786578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samba</a:t>
              </a:r>
              <a:endParaRPr lang="it-IT" sz="1100" dirty="0"/>
            </a:p>
          </p:txBody>
        </p:sp>
        <p:sp>
          <p:nvSpPr>
            <p:cNvPr id="90" name="CasellaDiTesto 89"/>
            <p:cNvSpPr txBox="1"/>
            <p:nvPr/>
          </p:nvSpPr>
          <p:spPr>
            <a:xfrm>
              <a:off x="7929586" y="2214554"/>
              <a:ext cx="7143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ghost</a:t>
              </a:r>
              <a:endParaRPr lang="it-IT" sz="1100" dirty="0"/>
            </a:p>
          </p:txBody>
        </p:sp>
        <p:grpSp>
          <p:nvGrpSpPr>
            <p:cNvPr id="5" name="Gruppo 194"/>
            <p:cNvGrpSpPr/>
            <p:nvPr/>
          </p:nvGrpSpPr>
          <p:grpSpPr>
            <a:xfrm>
              <a:off x="6000760" y="1285860"/>
              <a:ext cx="2143140" cy="695045"/>
              <a:chOff x="1071538" y="1285860"/>
              <a:chExt cx="2143140" cy="695045"/>
            </a:xfrm>
          </p:grpSpPr>
          <p:pic>
            <p:nvPicPr>
              <p:cNvPr id="99" name="Immagine 98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14612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04" name="Immagine 103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0455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05" name="Immagine 104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3108" y="1500174"/>
                <a:ext cx="369793" cy="480731"/>
              </a:xfrm>
              <a:prstGeom prst="rect">
                <a:avLst/>
              </a:prstGeom>
            </p:spPr>
          </p:pic>
          <p:pic>
            <p:nvPicPr>
              <p:cNvPr id="106" name="Immagine 105" descr="nic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57356" y="1500174"/>
                <a:ext cx="369793" cy="480731"/>
              </a:xfrm>
              <a:prstGeom prst="rect">
                <a:avLst/>
              </a:prstGeom>
            </p:spPr>
          </p:pic>
          <p:sp>
            <p:nvSpPr>
              <p:cNvPr id="107" name="CasellaDiTesto 106"/>
              <p:cNvSpPr txBox="1"/>
              <p:nvPr/>
            </p:nvSpPr>
            <p:spPr>
              <a:xfrm>
                <a:off x="1071538" y="1285860"/>
                <a:ext cx="1357322" cy="430887"/>
              </a:xfrm>
              <a:prstGeom prst="rect">
                <a:avLst/>
              </a:prstGeom>
              <a:noFill/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>
                    <a:solidFill>
                      <a:srgbClr val="FF0000"/>
                    </a:solidFill>
                  </a:rPr>
                  <a:t>Installazione</a:t>
                </a:r>
                <a:r>
                  <a:rPr lang="en-US" sz="1100" dirty="0" smtClean="0"/>
                  <a:t> </a:t>
                </a:r>
                <a:r>
                  <a:rPr lang="en-US" sz="1100" dirty="0" err="1" smtClean="0">
                    <a:solidFill>
                      <a:srgbClr val="FF0000"/>
                    </a:solidFill>
                  </a:rPr>
                  <a:t>rete</a:t>
                </a:r>
                <a:endParaRPr lang="it-IT" sz="11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CasellaDiTesto 107"/>
              <p:cNvSpPr txBox="1"/>
              <p:nvPr/>
            </p:nvSpPr>
            <p:spPr>
              <a:xfrm>
                <a:off x="1643042" y="1500174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4">
                        <a:lumMod val="75000"/>
                      </a:schemeClr>
                    </a:solidFill>
                  </a:rPr>
                  <a:t>Staff</a:t>
                </a:r>
              </a:p>
            </p:txBody>
          </p:sp>
          <p:sp>
            <p:nvSpPr>
              <p:cNvPr id="109" name="CasellaDiTesto 108"/>
              <p:cNvSpPr txBox="1"/>
              <p:nvPr/>
            </p:nvSpPr>
            <p:spPr>
              <a:xfrm>
                <a:off x="1714480" y="1357298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accent3">
                    <a:lumMod val="75000"/>
                    <a:alpha val="40000"/>
                  </a:schemeClr>
                </a:outerShdw>
              </a:effectLst>
              <a:scene3d>
                <a:camera prst="isometricLeftDown"/>
                <a:lightRig rig="threePt" dir="t"/>
              </a:scene3d>
              <a:sp3d extrusionH="6350">
                <a:bevelT w="635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/>
                  <a:t>Studenti</a:t>
                </a:r>
                <a:endParaRPr lang="en-US" sz="1100" dirty="0"/>
              </a:p>
            </p:txBody>
          </p:sp>
          <p:sp>
            <p:nvSpPr>
              <p:cNvPr id="110" name="CasellaDiTesto 109"/>
              <p:cNvSpPr txBox="1"/>
              <p:nvPr/>
            </p:nvSpPr>
            <p:spPr>
              <a:xfrm>
                <a:off x="1857356" y="1285860"/>
                <a:ext cx="1357322" cy="26161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LeftDown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7030A0"/>
                    </a:solidFill>
                  </a:rPr>
                  <a:t>Monitoring</a:t>
                </a:r>
                <a:endParaRPr lang="it-IT" sz="1100" dirty="0" smtClean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92" name="Connettore 1 91"/>
            <p:cNvCxnSpPr>
              <a:stCxn id="82" idx="0"/>
            </p:cNvCxnSpPr>
            <p:nvPr/>
          </p:nvCxnSpPr>
          <p:spPr>
            <a:xfrm rot="5400000" flipH="1" flipV="1">
              <a:off x="6750859" y="1678769"/>
              <a:ext cx="285752" cy="642942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>
              <a:stCxn id="88" idx="0"/>
            </p:cNvCxnSpPr>
            <p:nvPr/>
          </p:nvCxnSpPr>
          <p:spPr>
            <a:xfrm rot="16200000" flipV="1">
              <a:off x="7483099" y="1875224"/>
              <a:ext cx="357190" cy="1785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>
              <a:stCxn id="83" idx="0"/>
            </p:cNvCxnSpPr>
            <p:nvPr/>
          </p:nvCxnSpPr>
          <p:spPr>
            <a:xfrm rot="5400000" flipH="1" flipV="1">
              <a:off x="7036611" y="1964521"/>
              <a:ext cx="285752" cy="71438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>
              <a:stCxn id="85" idx="0"/>
            </p:cNvCxnSpPr>
            <p:nvPr/>
          </p:nvCxnSpPr>
          <p:spPr>
            <a:xfrm rot="16200000" flipV="1">
              <a:off x="7500958" y="1357298"/>
              <a:ext cx="285752" cy="12858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uppo 121"/>
            <p:cNvGrpSpPr/>
            <p:nvPr/>
          </p:nvGrpSpPr>
          <p:grpSpPr>
            <a:xfrm>
              <a:off x="4071934" y="4214818"/>
              <a:ext cx="1643074" cy="1166162"/>
              <a:chOff x="3786182" y="4214818"/>
              <a:chExt cx="1643074" cy="1166162"/>
            </a:xfrm>
          </p:grpSpPr>
          <p:sp>
            <p:nvSpPr>
              <p:cNvPr id="81" name="CasellaDiTesto 80"/>
              <p:cNvSpPr txBox="1"/>
              <p:nvPr/>
            </p:nvSpPr>
            <p:spPr>
              <a:xfrm>
                <a:off x="3786182" y="4857760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/>
                  <a:t>/home/staff</a:t>
                </a:r>
              </a:p>
              <a:p>
                <a:pPr algn="ctr"/>
                <a:r>
                  <a:rPr lang="it-IT" sz="1400" dirty="0" smtClean="0"/>
                  <a:t>GFS</a:t>
                </a:r>
                <a:endParaRPr lang="it-IT" sz="1400" dirty="0"/>
              </a:p>
            </p:txBody>
          </p:sp>
          <p:sp>
            <p:nvSpPr>
              <p:cNvPr id="130" name="Disco magnetico 129"/>
              <p:cNvSpPr/>
              <p:nvPr/>
            </p:nvSpPr>
            <p:spPr>
              <a:xfrm>
                <a:off x="4429124" y="4214818"/>
                <a:ext cx="428628" cy="642942"/>
              </a:xfrm>
              <a:prstGeom prst="flowChartMagneticDisk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22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6" name="Gruppo 115"/>
            <p:cNvGrpSpPr/>
            <p:nvPr/>
          </p:nvGrpSpPr>
          <p:grpSpPr>
            <a:xfrm>
              <a:off x="2285984" y="4214818"/>
              <a:ext cx="1285884" cy="1166162"/>
              <a:chOff x="1857356" y="4214818"/>
              <a:chExt cx="1285884" cy="1166162"/>
            </a:xfrm>
          </p:grpSpPr>
          <p:sp>
            <p:nvSpPr>
              <p:cNvPr id="151" name="Disco magnetico 150"/>
              <p:cNvSpPr/>
              <p:nvPr/>
            </p:nvSpPr>
            <p:spPr>
              <a:xfrm>
                <a:off x="2285984" y="4214818"/>
                <a:ext cx="428628" cy="642942"/>
              </a:xfrm>
              <a:prstGeom prst="flowChartMagneticDis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22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2" name="CasellaDiTesto 151"/>
              <p:cNvSpPr txBox="1"/>
              <p:nvPr/>
            </p:nvSpPr>
            <p:spPr>
              <a:xfrm>
                <a:off x="1857356" y="4857760"/>
                <a:ext cx="1285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/>
                  <a:t>VMFS</a:t>
                </a:r>
                <a:endParaRPr lang="it-IT" sz="1400" dirty="0"/>
              </a:p>
              <a:p>
                <a:pPr algn="ctr"/>
                <a:r>
                  <a:rPr lang="en-US" sz="1400" dirty="0" err="1" smtClean="0"/>
                  <a:t>servizi</a:t>
                </a:r>
                <a:endParaRPr lang="it-IT" sz="1400" dirty="0" smtClean="0"/>
              </a:p>
            </p:txBody>
          </p:sp>
        </p:grpSp>
        <p:grpSp>
          <p:nvGrpSpPr>
            <p:cNvPr id="121" name="Gruppo 120"/>
            <p:cNvGrpSpPr/>
            <p:nvPr/>
          </p:nvGrpSpPr>
          <p:grpSpPr>
            <a:xfrm>
              <a:off x="5286380" y="4214818"/>
              <a:ext cx="1643074" cy="1166162"/>
              <a:chOff x="5143504" y="4214818"/>
              <a:chExt cx="1643074" cy="1166162"/>
            </a:xfrm>
          </p:grpSpPr>
          <p:sp>
            <p:nvSpPr>
              <p:cNvPr id="131" name="Disco magnetico 130"/>
              <p:cNvSpPr/>
              <p:nvPr/>
            </p:nvSpPr>
            <p:spPr>
              <a:xfrm>
                <a:off x="5572132" y="4214818"/>
                <a:ext cx="428628" cy="642942"/>
              </a:xfrm>
              <a:prstGeom prst="flowChartMagneticDisk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22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3" name="CasellaDiTesto 152"/>
              <p:cNvSpPr txBox="1"/>
              <p:nvPr/>
            </p:nvSpPr>
            <p:spPr>
              <a:xfrm>
                <a:off x="5143504" y="4857760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/>
                  <a:t>/home/gruppi</a:t>
                </a:r>
              </a:p>
              <a:p>
                <a:pPr algn="ctr"/>
                <a:r>
                  <a:rPr lang="it-IT" sz="1400" dirty="0" smtClean="0"/>
                  <a:t>GFS</a:t>
                </a:r>
                <a:endParaRPr lang="it-IT" sz="1400" dirty="0"/>
              </a:p>
            </p:txBody>
          </p:sp>
        </p:grpSp>
        <p:sp>
          <p:nvSpPr>
            <p:cNvPr id="113" name="CasellaDiTesto 112"/>
            <p:cNvSpPr txBox="1"/>
            <p:nvPr/>
          </p:nvSpPr>
          <p:spPr>
            <a:xfrm>
              <a:off x="6143636" y="2214554"/>
              <a:ext cx="785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grid-se</a:t>
              </a:r>
              <a:endParaRPr lang="it-IT" sz="1100" dirty="0"/>
            </a:p>
          </p:txBody>
        </p:sp>
        <p:grpSp>
          <p:nvGrpSpPr>
            <p:cNvPr id="120" name="Gruppo 119"/>
            <p:cNvGrpSpPr/>
            <p:nvPr/>
          </p:nvGrpSpPr>
          <p:grpSpPr>
            <a:xfrm>
              <a:off x="6429388" y="4214818"/>
              <a:ext cx="1643074" cy="1166162"/>
              <a:chOff x="6286512" y="4214818"/>
              <a:chExt cx="1643074" cy="1166162"/>
            </a:xfrm>
          </p:grpSpPr>
          <p:sp>
            <p:nvSpPr>
              <p:cNvPr id="164" name="Disco magnetico 163"/>
              <p:cNvSpPr/>
              <p:nvPr/>
            </p:nvSpPr>
            <p:spPr>
              <a:xfrm>
                <a:off x="6858016" y="4214818"/>
                <a:ext cx="428628" cy="642942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5" name="CasellaDiTesto 164"/>
              <p:cNvSpPr txBox="1"/>
              <p:nvPr/>
            </p:nvSpPr>
            <p:spPr>
              <a:xfrm>
                <a:off x="6286512" y="4857760"/>
                <a:ext cx="1643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/>
                  <a:t>/</a:t>
                </a:r>
                <a:r>
                  <a:rPr lang="it-IT" sz="1400" dirty="0" err="1" smtClean="0"/>
                  <a:t>storage</a:t>
                </a:r>
                <a:endParaRPr lang="it-IT" sz="1400" dirty="0" smtClean="0"/>
              </a:p>
              <a:p>
                <a:pPr algn="ctr"/>
                <a:r>
                  <a:rPr lang="it-IT" sz="1400" dirty="0" smtClean="0"/>
                  <a:t>XFS – 10TB</a:t>
                </a:r>
                <a:endParaRPr lang="it-IT" sz="1400" dirty="0"/>
              </a:p>
            </p:txBody>
          </p:sp>
        </p:grpSp>
        <p:cxnSp>
          <p:nvCxnSpPr>
            <p:cNvPr id="168" name="Connettore 1 167"/>
            <p:cNvCxnSpPr>
              <a:stCxn id="130" idx="1"/>
              <a:endCxn id="103" idx="2"/>
            </p:cNvCxnSpPr>
            <p:nvPr/>
          </p:nvCxnSpPr>
          <p:spPr>
            <a:xfrm rot="16200000" flipV="1">
              <a:off x="3000364" y="2285992"/>
              <a:ext cx="1571636" cy="2286016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>
              <a:stCxn id="130" idx="1"/>
              <a:endCxn id="71" idx="2"/>
            </p:cNvCxnSpPr>
            <p:nvPr/>
          </p:nvCxnSpPr>
          <p:spPr>
            <a:xfrm rot="16200000" flipV="1">
              <a:off x="3857620" y="3143248"/>
              <a:ext cx="1571636" cy="571504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>
              <a:stCxn id="130" idx="1"/>
              <a:endCxn id="73" idx="2"/>
            </p:cNvCxnSpPr>
            <p:nvPr/>
          </p:nvCxnSpPr>
          <p:spPr>
            <a:xfrm rot="5400000" flipH="1" flipV="1">
              <a:off x="4429124" y="3143248"/>
              <a:ext cx="1571636" cy="571504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>
              <a:stCxn id="130" idx="1"/>
              <a:endCxn id="83" idx="2"/>
            </p:cNvCxnSpPr>
            <p:nvPr/>
          </p:nvCxnSpPr>
          <p:spPr>
            <a:xfrm rot="5400000" flipH="1" flipV="1">
              <a:off x="5250661" y="2321711"/>
              <a:ext cx="1571636" cy="2214578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>
              <a:stCxn id="164" idx="1"/>
              <a:endCxn id="82" idx="2"/>
            </p:cNvCxnSpPr>
            <p:nvPr/>
          </p:nvCxnSpPr>
          <p:spPr>
            <a:xfrm rot="16200000" flipV="1">
              <a:off x="6107917" y="3107529"/>
              <a:ext cx="1571636" cy="64294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asellaDiTesto 193"/>
            <p:cNvSpPr txBox="1"/>
            <p:nvPr/>
          </p:nvSpPr>
          <p:spPr>
            <a:xfrm>
              <a:off x="3714744" y="3357562"/>
              <a:ext cx="2071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0070C0"/>
                  </a:solidFill>
                </a:rPr>
                <a:t>Cluster </a:t>
              </a:r>
              <a:r>
                <a:rPr lang="it-IT" sz="1400" dirty="0" err="1" smtClean="0">
                  <a:solidFill>
                    <a:srgbClr val="0070C0"/>
                  </a:solidFill>
                </a:rPr>
                <a:t>RedHat</a:t>
              </a:r>
              <a:endParaRPr lang="it-IT" sz="1400" dirty="0">
                <a:solidFill>
                  <a:srgbClr val="0070C0"/>
                </a:solidFill>
              </a:endParaRPr>
            </a:p>
          </p:txBody>
        </p:sp>
        <p:grpSp>
          <p:nvGrpSpPr>
            <p:cNvPr id="117" name="Gruppo 116"/>
            <p:cNvGrpSpPr/>
            <p:nvPr/>
          </p:nvGrpSpPr>
          <p:grpSpPr>
            <a:xfrm>
              <a:off x="1357290" y="4214818"/>
              <a:ext cx="1285884" cy="1166162"/>
              <a:chOff x="1857356" y="4214818"/>
              <a:chExt cx="1285884" cy="1166162"/>
            </a:xfrm>
          </p:grpSpPr>
          <p:sp>
            <p:nvSpPr>
              <p:cNvPr id="118" name="Disco magnetico 117"/>
              <p:cNvSpPr/>
              <p:nvPr/>
            </p:nvSpPr>
            <p:spPr>
              <a:xfrm>
                <a:off x="2285984" y="4214818"/>
                <a:ext cx="428628" cy="642942"/>
              </a:xfrm>
              <a:prstGeom prst="flowChartMagneticDisk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222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9" name="CasellaDiTesto 118"/>
              <p:cNvSpPr txBox="1"/>
              <p:nvPr/>
            </p:nvSpPr>
            <p:spPr>
              <a:xfrm>
                <a:off x="1857356" y="4857760"/>
                <a:ext cx="1285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smtClean="0"/>
                  <a:t>VMFS</a:t>
                </a:r>
                <a:endParaRPr lang="it-IT" sz="1400" dirty="0"/>
              </a:p>
              <a:p>
                <a:pPr algn="ctr"/>
                <a:r>
                  <a:rPr lang="en-US" sz="1400" dirty="0" err="1" smtClean="0"/>
                  <a:t>Esxi</a:t>
                </a:r>
                <a:endParaRPr lang="it-IT" sz="1400" dirty="0" smtClean="0"/>
              </a:p>
            </p:txBody>
          </p:sp>
        </p:grpSp>
      </p:grpSp>
      <p:sp>
        <p:nvSpPr>
          <p:cNvPr id="76" name="Titolo 1"/>
          <p:cNvSpPr>
            <a:spLocks noGrp="1"/>
          </p:cNvSpPr>
          <p:nvPr>
            <p:ph type="title"/>
          </p:nvPr>
        </p:nvSpPr>
        <p:spPr>
          <a:xfrm>
            <a:off x="500002" y="5072074"/>
            <a:ext cx="8643998" cy="908684"/>
          </a:xfrm>
        </p:spPr>
        <p:txBody>
          <a:bodyPr>
            <a:noAutofit/>
          </a:bodyPr>
          <a:lstStyle/>
          <a:p>
            <a:r>
              <a:rPr lang="it-IT" sz="3200" dirty="0" smtClean="0"/>
              <a:t>Situazione attuale </a:t>
            </a:r>
            <a:r>
              <a:rPr lang="it-IT" sz="3200" dirty="0" err="1" smtClean="0"/>
              <a:t>VmWare</a:t>
            </a:r>
            <a:r>
              <a:rPr lang="it-IT" sz="3200" dirty="0" smtClean="0"/>
              <a:t> </a:t>
            </a:r>
            <a:r>
              <a:rPr lang="it-IT" sz="3200" dirty="0" err="1" smtClean="0"/>
              <a:t>Infrastructure</a:t>
            </a:r>
            <a:r>
              <a:rPr lang="it-IT" sz="3200" dirty="0" smtClean="0"/>
              <a:t> 3.5</a:t>
            </a:r>
            <a:endParaRPr lang="it-IT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357166"/>
            <a:ext cx="8183880" cy="471490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Servizi attivi in produzione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Posta elettronica (</a:t>
            </a:r>
            <a:r>
              <a:rPr lang="it-IT" dirty="0" err="1" smtClean="0"/>
              <a:t>smtp</a:t>
            </a:r>
            <a:r>
              <a:rPr lang="it-IT" dirty="0" smtClean="0"/>
              <a:t>, pop, </a:t>
            </a:r>
            <a:r>
              <a:rPr lang="it-IT" dirty="0" err="1" smtClean="0"/>
              <a:t>imap</a:t>
            </a:r>
            <a:r>
              <a:rPr lang="it-IT" dirty="0" smtClean="0"/>
              <a:t>, </a:t>
            </a:r>
            <a:r>
              <a:rPr lang="it-IT" dirty="0" err="1" smtClean="0"/>
              <a:t>webmail</a:t>
            </a:r>
            <a:r>
              <a:rPr lang="it-IT" dirty="0" smtClean="0"/>
              <a:t>, antispam, antivirus)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File Server (distribuzione </a:t>
            </a:r>
            <a:r>
              <a:rPr lang="it-IT" dirty="0" err="1" smtClean="0"/>
              <a:t>nfs</a:t>
            </a:r>
            <a:r>
              <a:rPr lang="it-IT" dirty="0" smtClean="0"/>
              <a:t>, samba)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Servizi Web (</a:t>
            </a:r>
            <a:r>
              <a:rPr lang="it-IT" dirty="0" err="1" smtClean="0"/>
              <a:t>httpd</a:t>
            </a:r>
            <a:r>
              <a:rPr lang="it-IT" dirty="0" smtClean="0"/>
              <a:t>, </a:t>
            </a:r>
            <a:r>
              <a:rPr lang="it-IT" dirty="0" err="1" smtClean="0"/>
              <a:t>mysql</a:t>
            </a:r>
            <a:r>
              <a:rPr lang="it-IT" dirty="0" smtClean="0"/>
              <a:t>, </a:t>
            </a:r>
            <a:r>
              <a:rPr lang="it-IT" dirty="0" err="1" smtClean="0"/>
              <a:t>postgres</a:t>
            </a:r>
            <a:r>
              <a:rPr lang="it-IT" dirty="0" smtClean="0"/>
              <a:t>) - </a:t>
            </a:r>
            <a:r>
              <a:rPr lang="it-IT" dirty="0" err="1" smtClean="0"/>
              <a:t>wiki</a:t>
            </a:r>
            <a:endParaRPr lang="it-IT" dirty="0" smtClean="0"/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Servizi centralizzati di </a:t>
            </a:r>
            <a:r>
              <a:rPr lang="it-IT" dirty="0" err="1" smtClean="0"/>
              <a:t>authn-authz</a:t>
            </a:r>
            <a:r>
              <a:rPr lang="it-IT" dirty="0" smtClean="0"/>
              <a:t> (</a:t>
            </a:r>
            <a:r>
              <a:rPr lang="it-IT" dirty="0" err="1" smtClean="0"/>
              <a:t>ldap</a:t>
            </a:r>
            <a:r>
              <a:rPr lang="it-IT" dirty="0" smtClean="0"/>
              <a:t>, </a:t>
            </a:r>
            <a:r>
              <a:rPr lang="it-IT" dirty="0" err="1" smtClean="0"/>
              <a:t>radius</a:t>
            </a:r>
            <a:r>
              <a:rPr lang="it-IT" dirty="0" smtClean="0"/>
              <a:t>)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Servizi per la didattica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Servizi di rete (</a:t>
            </a:r>
            <a:r>
              <a:rPr lang="it-IT" dirty="0" err="1" smtClean="0"/>
              <a:t>dhcp</a:t>
            </a:r>
            <a:r>
              <a:rPr lang="it-IT" dirty="0" smtClean="0"/>
              <a:t>, </a:t>
            </a:r>
            <a:r>
              <a:rPr lang="it-IT" dirty="0" err="1" smtClean="0"/>
              <a:t>dns</a:t>
            </a:r>
            <a:r>
              <a:rPr lang="it-IT" dirty="0" smtClean="0"/>
              <a:t>, </a:t>
            </a:r>
            <a:r>
              <a:rPr lang="it-IT" dirty="0" err="1" smtClean="0"/>
              <a:t>tftp</a:t>
            </a:r>
            <a:r>
              <a:rPr lang="it-IT" dirty="0" smtClean="0"/>
              <a:t>, </a:t>
            </a:r>
            <a:r>
              <a:rPr lang="it-IT" dirty="0" err="1" smtClean="0"/>
              <a:t>repository</a:t>
            </a:r>
            <a:r>
              <a:rPr lang="it-IT" dirty="0" smtClean="0"/>
              <a:t> per installazioni/aggiornamento via rete, </a:t>
            </a:r>
            <a:r>
              <a:rPr lang="it-IT" dirty="0" err="1" smtClean="0"/>
              <a:t>netmonitor</a:t>
            </a:r>
            <a:r>
              <a:rPr lang="it-IT" dirty="0" smtClean="0"/>
              <a:t>)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Accesso interattivo 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Servizi di calcolo (</a:t>
            </a:r>
            <a:r>
              <a:rPr lang="it-IT" dirty="0" err="1" smtClean="0"/>
              <a:t>pbs</a:t>
            </a:r>
            <a:r>
              <a:rPr lang="it-IT" dirty="0" smtClean="0"/>
              <a:t>/</a:t>
            </a:r>
            <a:r>
              <a:rPr lang="it-IT" dirty="0" err="1" smtClean="0"/>
              <a:t>torque</a:t>
            </a:r>
            <a:r>
              <a:rPr lang="it-IT" dirty="0" smtClean="0"/>
              <a:t>)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Servizio gestione videoconferenza</a:t>
            </a:r>
          </a:p>
          <a:p>
            <a:pPr marL="797814" lvl="1" indent="-514350">
              <a:buFont typeface="+mj-lt"/>
              <a:buAutoNum type="arabicPeriod"/>
            </a:pPr>
            <a:r>
              <a:rPr lang="it-IT" dirty="0" smtClean="0"/>
              <a:t>Servizi GRID (SE, CE, UI)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500002" y="5072074"/>
            <a:ext cx="8643998" cy="908684"/>
          </a:xfrm>
        </p:spPr>
        <p:txBody>
          <a:bodyPr>
            <a:noAutofit/>
          </a:bodyPr>
          <a:lstStyle/>
          <a:p>
            <a:r>
              <a:rPr lang="it-IT" sz="3200" dirty="0" smtClean="0"/>
              <a:t>Situazione attuale </a:t>
            </a:r>
            <a:r>
              <a:rPr lang="it-IT" sz="3200" dirty="0" err="1" smtClean="0"/>
              <a:t>VmWare</a:t>
            </a:r>
            <a:r>
              <a:rPr lang="it-IT" sz="3200" dirty="0" smtClean="0"/>
              <a:t> </a:t>
            </a:r>
            <a:r>
              <a:rPr lang="it-IT" sz="3200" dirty="0" err="1" smtClean="0"/>
              <a:t>Infrastructure</a:t>
            </a:r>
            <a:r>
              <a:rPr lang="it-IT" sz="3200" dirty="0" smtClean="0"/>
              <a:t> 3.5</a:t>
            </a:r>
            <a:endParaRPr lang="it-IT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 fontScale="92500"/>
          </a:bodyPr>
          <a:lstStyle/>
          <a:p>
            <a:r>
              <a:rPr lang="it-IT" dirty="0" err="1" smtClean="0"/>
              <a:t>Bare-metal</a:t>
            </a:r>
            <a:r>
              <a:rPr lang="it-IT" dirty="0" smtClean="0"/>
              <a:t> </a:t>
            </a:r>
            <a:r>
              <a:rPr lang="it-IT" dirty="0" err="1" smtClean="0"/>
              <a:t>architecture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Maggiore efficienza rispetto alla versione server</a:t>
            </a:r>
          </a:p>
          <a:p>
            <a:pPr lvl="1"/>
            <a:r>
              <a:rPr lang="it-IT" dirty="0" smtClean="0"/>
              <a:t>Non funziona su tutti gli hardware  ESX - </a:t>
            </a:r>
            <a:r>
              <a:rPr lang="it-IT" dirty="0" err="1" smtClean="0"/>
              <a:t>ESXi</a:t>
            </a:r>
            <a:endParaRPr lang="it-IT" dirty="0" smtClean="0"/>
          </a:p>
          <a:p>
            <a:r>
              <a:rPr lang="en-US" dirty="0" smtClean="0"/>
              <a:t>Virtual SMP (4 vie)</a:t>
            </a:r>
          </a:p>
          <a:p>
            <a:r>
              <a:rPr lang="en-US" dirty="0" err="1" smtClean="0"/>
              <a:t>Possibilita</a:t>
            </a:r>
            <a:r>
              <a:rPr lang="en-US" dirty="0" smtClean="0"/>
              <a:t>’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utilizzare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RAM per le </a:t>
            </a:r>
            <a:r>
              <a:rPr lang="en-US" dirty="0" err="1" smtClean="0"/>
              <a:t>macchine</a:t>
            </a:r>
            <a:r>
              <a:rPr lang="en-US" dirty="0" smtClean="0"/>
              <a:t> </a:t>
            </a:r>
            <a:r>
              <a:rPr lang="en-US" dirty="0" err="1" smtClean="0"/>
              <a:t>virtuali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quella</a:t>
            </a:r>
            <a:r>
              <a:rPr lang="en-US" dirty="0" smtClean="0"/>
              <a:t> </a:t>
            </a:r>
            <a:r>
              <a:rPr lang="en-US" dirty="0" err="1" smtClean="0"/>
              <a:t>installata</a:t>
            </a:r>
            <a:endParaRPr lang="en-US" dirty="0" smtClean="0"/>
          </a:p>
          <a:p>
            <a:r>
              <a:rPr lang="en-US" dirty="0" err="1" smtClean="0"/>
              <a:t>Condivisione</a:t>
            </a:r>
            <a:r>
              <a:rPr lang="en-US" dirty="0" smtClean="0"/>
              <a:t> </a:t>
            </a:r>
            <a:r>
              <a:rPr lang="en-US" dirty="0" err="1" smtClean="0"/>
              <a:t>trasparente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pagine</a:t>
            </a:r>
            <a:r>
              <a:rPr lang="en-US" dirty="0" smtClean="0"/>
              <a:t> </a:t>
            </a:r>
          </a:p>
          <a:p>
            <a:pPr marL="731520" lvl="5" indent="-265176"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it-IT" dirty="0" smtClean="0"/>
              <a:t>Consente di utilizzare in modo più efficiente la memoria disponibile attraverso un’unica archiviazione di pagine di memoria identiche per più macchine virtuali. </a:t>
            </a:r>
          </a:p>
          <a:p>
            <a:r>
              <a:rPr lang="en-US" dirty="0" err="1" smtClean="0"/>
              <a:t>Utilizzo</a:t>
            </a:r>
            <a:r>
              <a:rPr lang="en-US" dirty="0" smtClean="0"/>
              <a:t> </a:t>
            </a:r>
            <a:r>
              <a:rPr lang="en-US" dirty="0" err="1" smtClean="0"/>
              <a:t>efficiente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risorse</a:t>
            </a:r>
            <a:r>
              <a:rPr lang="en-US" dirty="0" smtClean="0"/>
              <a:t> (CPU, RAM, Network, …)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57158" y="4929198"/>
            <a:ext cx="8326756" cy="105156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Caratteristiche </a:t>
            </a:r>
            <a:r>
              <a:rPr lang="it-IT" dirty="0" err="1" smtClean="0"/>
              <a:t>VmWare</a:t>
            </a:r>
            <a:r>
              <a:rPr lang="it-IT" dirty="0" smtClean="0"/>
              <a:t> </a:t>
            </a:r>
            <a:r>
              <a:rPr lang="it-IT" dirty="0" err="1" smtClean="0"/>
              <a:t>Infrast</a:t>
            </a:r>
            <a:r>
              <a:rPr lang="it-IT" dirty="0" smtClean="0"/>
              <a:t>.3.5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21" descr="8 macchine sotto carico_1 4gb ognu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6162115" cy="3255965"/>
          </a:xfrm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14620"/>
            <a:ext cx="3352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nettore 1 14"/>
          <p:cNvCxnSpPr/>
          <p:nvPr/>
        </p:nvCxnSpPr>
        <p:spPr>
          <a:xfrm rot="5400000">
            <a:off x="2393141" y="1535893"/>
            <a:ext cx="1214446" cy="1143008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16200000" flipH="1">
            <a:off x="5072066" y="2000240"/>
            <a:ext cx="1143008" cy="28575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00034" y="3857628"/>
            <a:ext cx="6143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top - 09:23:27 up 16:06,  2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1.06, 1.04, 0.99</a:t>
            </a:r>
          </a:p>
          <a:p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 79 total,   3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76 sleeping,   0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stopped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 0 zombie</a:t>
            </a:r>
          </a:p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Cpu(s): 99.7%us,  0.0%sy,  0.0%ni,  0.0%id,  0.0%wa,  0.3%hi,  0.0%si,  0.0%st</a:t>
            </a:r>
          </a:p>
          <a:p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  3866660k total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,  2193892k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1672768k free,   100344k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buffers</a:t>
            </a: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Swap:  2031608k total,        0k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2031608k free,  1567636k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cached</a:t>
            </a: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 PID USER      PR  NI  VIRT  RES  SHR S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%CPU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%MEM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TIME+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 COMMAND                                                       </a:t>
            </a:r>
          </a:p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29597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     25   0  492m 332m 1296 R 99.9  8.8   3:23.32 soplex_base.x32 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715140" y="571480"/>
            <a:ext cx="192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8 macchine virtuali (sl52_x86_64_01 – 08) che eseguono job di calcolo  con le seguenti caratteristiche: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Immagine 28" descr="config_vm_1cpu_4GB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000372"/>
            <a:ext cx="2886361" cy="2538416"/>
          </a:xfrm>
          <a:prstGeom prst="rect">
            <a:avLst/>
          </a:prstGeom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143380"/>
            <a:ext cx="711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Connettore 1 31"/>
          <p:cNvCxnSpPr/>
          <p:nvPr/>
        </p:nvCxnSpPr>
        <p:spPr>
          <a:xfrm>
            <a:off x="6786578" y="4000504"/>
            <a:ext cx="571504" cy="142876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7215206" y="4000504"/>
            <a:ext cx="1000132" cy="142876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7429520" y="4143380"/>
            <a:ext cx="78581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>
            <a:off x="7429520" y="4429132"/>
            <a:ext cx="78581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rot="5400000" flipH="1" flipV="1">
            <a:off x="8072462" y="4286256"/>
            <a:ext cx="2857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rot="5400000" flipH="1" flipV="1">
            <a:off x="7287438" y="4286256"/>
            <a:ext cx="2857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olo 1"/>
          <p:cNvSpPr txBox="1">
            <a:spLocks/>
          </p:cNvSpPr>
          <p:nvPr/>
        </p:nvSpPr>
        <p:spPr>
          <a:xfrm>
            <a:off x="428596" y="5357826"/>
            <a:ext cx="8858280" cy="60577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VmWare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Infrast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– utilizzo della memoria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contenuto 20" descr="8 macchine sotto carico 8gb ognu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6148103" cy="3286148"/>
          </a:xfrm>
        </p:spPr>
      </p:pic>
      <p:pic>
        <p:nvPicPr>
          <p:cNvPr id="24" name="Immagine 23" descr="config_vm_4cpu_8GB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000372"/>
            <a:ext cx="2894908" cy="2545933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28596" y="5357826"/>
            <a:ext cx="8858280" cy="60577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VmWare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Infrast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– utilizzo della memoria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ttore 1 6"/>
          <p:cNvCxnSpPr/>
          <p:nvPr/>
        </p:nvCxnSpPr>
        <p:spPr>
          <a:xfrm rot="5400000">
            <a:off x="2393141" y="1535893"/>
            <a:ext cx="1214446" cy="1143008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rot="16200000" flipH="1">
            <a:off x="5072066" y="2000240"/>
            <a:ext cx="1143008" cy="285752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00034" y="3857628"/>
            <a:ext cx="6143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top - 11:04:12 up 1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1:17,  2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load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average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1.02, 1.01, 0.99</a:t>
            </a:r>
          </a:p>
          <a:p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107 total,   3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104 sleeping,   0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stopped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 0 zombie</a:t>
            </a:r>
          </a:p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Cpu(s): 25.0%us,  1.3%sy,  0.0%ni, 73.6%id,  0.0%wa,  0.1%hi,  0.0%si,  0.0%st</a:t>
            </a:r>
          </a:p>
          <a:p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:   7927696k total,  </a:t>
            </a:r>
            <a:r>
              <a:rPr lang="it-IT" sz="1400" b="1" dirty="0" smtClean="0">
                <a:latin typeface="Times New Roman" pitchFamily="18" charset="0"/>
                <a:cs typeface="Times New Roman" pitchFamily="18" charset="0"/>
              </a:rPr>
              <a:t>2390180k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5537516k free,   156912k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buffers</a:t>
            </a: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Swap:  2031608k total,        0k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,  2031608k free,  1963952k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cached</a:t>
            </a:r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 PID USER      PR  NI  VIRT  RES  SHR S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%CPU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%MEM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TIME+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 COMMAND                                                       </a:t>
            </a:r>
          </a:p>
          <a:p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24651 </a:t>
            </a:r>
            <a:r>
              <a:rPr lang="it-IT" sz="1200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it-IT" sz="1200" dirty="0" smtClean="0">
                <a:latin typeface="Times New Roman" pitchFamily="18" charset="0"/>
                <a:cs typeface="Times New Roman" pitchFamily="18" charset="0"/>
              </a:rPr>
              <a:t>      25   0 48716  45m 1076 R  100  0.6   8:57.05 namd_base.x32_g </a:t>
            </a:r>
            <a:endParaRPr lang="it-IT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15140" y="571480"/>
            <a:ext cx="192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8 macchine virtuali (sl52_x86_64_01 – 08) che eseguono job di calcolo  con le seguenti caratteristiche: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6786578" y="4000504"/>
            <a:ext cx="571504" cy="142876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215206" y="4000504"/>
            <a:ext cx="1000132" cy="142876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429520" y="4429132"/>
            <a:ext cx="78581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rot="5400000" flipH="1" flipV="1">
            <a:off x="8072462" y="4286256"/>
            <a:ext cx="2857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714620"/>
            <a:ext cx="3352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143380"/>
            <a:ext cx="723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nettore 1 14"/>
          <p:cNvCxnSpPr/>
          <p:nvPr/>
        </p:nvCxnSpPr>
        <p:spPr>
          <a:xfrm>
            <a:off x="7429520" y="4143380"/>
            <a:ext cx="78581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5400000" flipH="1" flipV="1">
            <a:off x="7287438" y="4286256"/>
            <a:ext cx="28575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23945</TotalTime>
  <Words>970</Words>
  <Application>Microsoft Office PowerPoint</Application>
  <PresentationFormat>Presentazione su schermo (4:3)</PresentationFormat>
  <Paragraphs>247</Paragraphs>
  <Slides>22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Astro</vt:lpstr>
      <vt:lpstr>Visio</vt:lpstr>
      <vt:lpstr>Esperienze con VmWare</vt:lpstr>
      <vt:lpstr>Sommario</vt:lpstr>
      <vt:lpstr>VmWare Server - fino al 2008</vt:lpstr>
      <vt:lpstr>VmWare infrastructure 3.0.1-fino al 2008</vt:lpstr>
      <vt:lpstr>Situazione attuale VmWare Infrastructure 3.5</vt:lpstr>
      <vt:lpstr>Situazione attuale VmWare Infrastructure 3.5</vt:lpstr>
      <vt:lpstr>Caratteristiche VmWare Infrast.3.5</vt:lpstr>
      <vt:lpstr>Diapositiva 8</vt:lpstr>
      <vt:lpstr>Diapositiva 9</vt:lpstr>
      <vt:lpstr>Caratteristiche VmWare Infrast.3.5</vt:lpstr>
      <vt:lpstr>Caratteristiche VmWare Infrast.3.5</vt:lpstr>
      <vt:lpstr>Caratteristiche VmWare Infrast.3.5</vt:lpstr>
      <vt:lpstr>VmWare Esx 3.5</vt:lpstr>
      <vt:lpstr>VmWare Infras. 3.5: versioni disponibili</vt:lpstr>
      <vt:lpstr>Caratteristiche VmWare ESXi</vt:lpstr>
      <vt:lpstr>VmWare ESXi – versione gratuita</vt:lpstr>
      <vt:lpstr>Vmware infrastructure 3.5 - Test prestazioni</vt:lpstr>
      <vt:lpstr>Vmware infrastructure 3.5  prestazioni CPU</vt:lpstr>
      <vt:lpstr>Vmware infrastructure 3.5  prestazioni RETE</vt:lpstr>
      <vt:lpstr>Vmware infrastructure 3.5  prestazioni STORAGE</vt:lpstr>
      <vt:lpstr>VmWare Vsphere 4.0</vt:lpstr>
      <vt:lpstr>Diapositiva 22</vt:lpstr>
    </vt:vector>
  </TitlesOfParts>
  <Company>Univ. Parma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Dip. Fisica</dc:creator>
  <cp:lastModifiedBy> </cp:lastModifiedBy>
  <cp:revision>797</cp:revision>
  <dcterms:created xsi:type="dcterms:W3CDTF">2008-12-04T11:47:28Z</dcterms:created>
  <dcterms:modified xsi:type="dcterms:W3CDTF">2009-05-12T13:20:16Z</dcterms:modified>
</cp:coreProperties>
</file>