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17"/>
  </p:notesMasterIdLst>
  <p:sldIdLst>
    <p:sldId id="256" r:id="rId2"/>
    <p:sldId id="258" r:id="rId3"/>
    <p:sldId id="263" r:id="rId4"/>
    <p:sldId id="260" r:id="rId5"/>
    <p:sldId id="266" r:id="rId6"/>
    <p:sldId id="267" r:id="rId7"/>
    <p:sldId id="259" r:id="rId8"/>
    <p:sldId id="261" r:id="rId9"/>
    <p:sldId id="264" r:id="rId10"/>
    <p:sldId id="262" r:id="rId11"/>
    <p:sldId id="268" r:id="rId12"/>
    <p:sldId id="265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247A1-9D2E-4382-A038-09A2A8787290}" type="datetimeFigureOut">
              <a:rPr lang="en-AU" smtClean="0"/>
              <a:t>28/03/2017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2662F-345D-4F85-B5BE-B9BAE43D5B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99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2662F-345D-4F85-B5BE-B9BAE43D5B9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30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2662F-345D-4F85-B5BE-B9BAE43D5B9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182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304A-B352-4794-A3D0-42C2C963D0AB}" type="datetime1">
              <a:rPr lang="en-AU" smtClean="0"/>
              <a:t>28/03/2017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763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E8E1-2541-4CE6-A214-87E6D37BBB04}" type="datetime1">
              <a:rPr lang="en-AU" smtClean="0"/>
              <a:t>28/03/2017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910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67AB-1B2A-4ADC-B0C0-D23B3C620154}" type="datetime1">
              <a:rPr lang="en-AU" smtClean="0"/>
              <a:t>28/03/2017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3164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5C59-8632-4EFF-B207-F5091D325C28}" type="datetime1">
              <a:rPr lang="en-AU" smtClean="0"/>
              <a:t>28/03/2017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02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A167-8F67-4DDB-A9C2-A0AC1A675360}" type="datetime1">
              <a:rPr lang="en-AU" smtClean="0"/>
              <a:t>28/03/2017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7397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93C4-38CF-43A0-9FE2-A4A861B47122}" type="datetime1">
              <a:rPr lang="en-AU" smtClean="0"/>
              <a:t>28/03/2017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57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2C49-B61A-42D9-A44F-601D9EBE9CD1}" type="datetime1">
              <a:rPr lang="en-AU" smtClean="0"/>
              <a:t>28/03/2017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855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0424-89B3-43DC-ACD4-06711D0B87FE}" type="datetime1">
              <a:rPr lang="en-AU" smtClean="0"/>
              <a:t>28/03/2017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942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CA7-E498-463A-BC10-1E8F5C3D196A}" type="datetime1">
              <a:rPr lang="en-AU" smtClean="0"/>
              <a:t>28/03/2017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93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64D4-AC7D-407A-AD0F-1E869836FC2F}" type="datetime1">
              <a:rPr lang="en-AU" smtClean="0"/>
              <a:t>28/03/2017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62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7F7B-8B66-4444-9D1D-D2BF3A959FC3}" type="datetime1">
              <a:rPr lang="en-AU" smtClean="0"/>
              <a:t>28/03/2017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83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3C89-2CE7-42B7-816D-EB8501511A28}" type="datetime1">
              <a:rPr lang="en-AU" smtClean="0"/>
              <a:t>28/03/2017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72EB0-DCFD-4E30-81C9-B6D3D63049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63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526" y="791035"/>
            <a:ext cx="9705474" cy="1170112"/>
          </a:xfrm>
        </p:spPr>
        <p:txBody>
          <a:bodyPr/>
          <a:lstStyle/>
          <a:p>
            <a:pPr algn="l"/>
            <a:r>
              <a:rPr lang="en-AU" dirty="0" smtClean="0">
                <a:solidFill>
                  <a:schemeClr val="accent5"/>
                </a:solidFill>
              </a:rPr>
              <a:t>Cosmogenic Muon Background</a:t>
            </a:r>
            <a:endParaRPr lang="en-AU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47" y="2067928"/>
            <a:ext cx="7809831" cy="439303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76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17" t="9388" r="11846" b="13422"/>
          <a:stretch/>
        </p:blipFill>
        <p:spPr>
          <a:xfrm>
            <a:off x="625644" y="1887248"/>
            <a:ext cx="6436894" cy="40504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>
                <a:solidFill>
                  <a:schemeClr val="accent5"/>
                </a:solidFill>
              </a:rPr>
              <a:t>Borexino</a:t>
            </a:r>
            <a:r>
              <a:rPr lang="en-AU" dirty="0" smtClean="0">
                <a:solidFill>
                  <a:schemeClr val="accent5"/>
                </a:solidFill>
              </a:rPr>
              <a:t> - </a:t>
            </a:r>
            <a:r>
              <a:rPr lang="en-AU" dirty="0">
                <a:solidFill>
                  <a:schemeClr val="accent5"/>
                </a:solidFill>
              </a:rPr>
              <a:t>Gran </a:t>
            </a:r>
            <a:r>
              <a:rPr lang="en-AU" dirty="0" err="1">
                <a:solidFill>
                  <a:schemeClr val="accent5"/>
                </a:solidFill>
              </a:rPr>
              <a:t>Sasso</a:t>
            </a:r>
            <a:endParaRPr lang="en-AU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065" y="6124073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Modulation of muon flux with temperature - Bellini et al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12506" y="2065801"/>
                <a:ext cx="328061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3.8 </m:t>
                    </m:r>
                  </m:oMath>
                </a14:m>
                <a:r>
                  <a:rPr lang="en-AU" dirty="0" smtClean="0"/>
                  <a:t>km water equivalent underground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Muon flux of (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3.41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±0.01)×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Seasonal modulation of amplitude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1.29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±0.07</m:t>
                    </m:r>
                  </m:oMath>
                </a14:m>
                <a:r>
                  <a:rPr lang="en-AU" dirty="0" smtClean="0"/>
                  <a:t> 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Phase was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1.79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±6</m:t>
                    </m:r>
                  </m:oMath>
                </a14:m>
                <a:r>
                  <a:rPr lang="en-AU" dirty="0" smtClean="0"/>
                  <a:t> days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Maximum muon flux on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lang="en-AU" baseline="30000" dirty="0" smtClean="0"/>
                  <a:t>th</a:t>
                </a:r>
                <a:r>
                  <a:rPr lang="en-AU" dirty="0" smtClean="0"/>
                  <a:t> June</a:t>
                </a:r>
                <a:endParaRPr lang="en-A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506" y="2065801"/>
                <a:ext cx="3280610" cy="3693319"/>
              </a:xfrm>
              <a:prstGeom prst="rect">
                <a:avLst/>
              </a:prstGeom>
              <a:blipFill rotWithShape="0">
                <a:blip r:embed="rId3"/>
                <a:stretch>
                  <a:fillRect l="-1301" t="-990" b="-16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0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>
                <a:solidFill>
                  <a:schemeClr val="accent5"/>
                </a:solidFill>
              </a:rPr>
              <a:t>IceCube</a:t>
            </a:r>
            <a:r>
              <a:rPr lang="en-AU" dirty="0" smtClean="0">
                <a:solidFill>
                  <a:schemeClr val="accent5"/>
                </a:solidFill>
              </a:rPr>
              <a:t> Neutrino Experiment</a:t>
            </a:r>
            <a:endParaRPr lang="en-AU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55042" y="5892581"/>
                <a:ext cx="42230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Detector is triggered at rate 3000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dirty="0" smtClean="0"/>
                  <a:t> by muons</a:t>
                </a:r>
                <a:endParaRPr lang="en-A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042" y="5892581"/>
                <a:ext cx="4223084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154" t="-5660" b="-141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11</a:t>
            </a:fld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89" y="1690688"/>
            <a:ext cx="5257711" cy="413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>
                <a:solidFill>
                  <a:schemeClr val="accent5"/>
                </a:solidFill>
              </a:rPr>
              <a:t>IceCube</a:t>
            </a:r>
            <a:r>
              <a:rPr lang="en-AU" dirty="0" smtClean="0">
                <a:solidFill>
                  <a:schemeClr val="accent5"/>
                </a:solidFill>
              </a:rPr>
              <a:t> Muon Simulation</a:t>
            </a:r>
            <a:endParaRPr lang="en-AU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Atmospheric muons events are simulated through </a:t>
            </a:r>
            <a:br>
              <a:rPr lang="en-AU" dirty="0" smtClean="0"/>
            </a:br>
            <a:r>
              <a:rPr lang="en-AU" dirty="0" smtClean="0"/>
              <a:t>detailed modelling of individual CR induced showers </a:t>
            </a:r>
          </a:p>
          <a:p>
            <a:r>
              <a:rPr lang="en-AU" dirty="0" smtClean="0"/>
              <a:t>CORSIKA</a:t>
            </a:r>
          </a:p>
          <a:p>
            <a:pPr lvl="1"/>
            <a:r>
              <a:rPr lang="en-AU" dirty="0" err="1" smtClean="0"/>
              <a:t>COsmic</a:t>
            </a:r>
            <a:r>
              <a:rPr lang="en-AU" dirty="0" smtClean="0"/>
              <a:t> Ray </a:t>
            </a:r>
            <a:r>
              <a:rPr lang="en-AU" dirty="0" err="1" smtClean="0"/>
              <a:t>SImulation</a:t>
            </a:r>
            <a:r>
              <a:rPr lang="en-AU" dirty="0" smtClean="0"/>
              <a:t> for </a:t>
            </a:r>
            <a:r>
              <a:rPr lang="en-AU" dirty="0" err="1" smtClean="0"/>
              <a:t>KAscade</a:t>
            </a:r>
            <a:endParaRPr lang="en-AU" dirty="0" smtClean="0"/>
          </a:p>
          <a:p>
            <a:pPr lvl="1"/>
            <a:endParaRPr lang="en-AU" dirty="0"/>
          </a:p>
          <a:p>
            <a:r>
              <a:rPr lang="en-AU" dirty="0" smtClean="0"/>
              <a:t>Specific local conditions </a:t>
            </a:r>
          </a:p>
          <a:p>
            <a:pPr lvl="1"/>
            <a:r>
              <a:rPr lang="en-AU" dirty="0" smtClean="0"/>
              <a:t>Seasonal temp/density variations</a:t>
            </a:r>
          </a:p>
          <a:p>
            <a:pPr lvl="1"/>
            <a:r>
              <a:rPr lang="en-AU" dirty="0" smtClean="0"/>
              <a:t>Direction of magnetic field</a:t>
            </a:r>
          </a:p>
          <a:p>
            <a:pPr lvl="1"/>
            <a:r>
              <a:rPr lang="en-AU" dirty="0" smtClean="0"/>
              <a:t>Atmospheric profile</a:t>
            </a:r>
          </a:p>
          <a:p>
            <a:pPr lvl="1"/>
            <a:r>
              <a:rPr lang="en-AU" dirty="0" smtClean="0"/>
              <a:t>Energy spectra for each type of CR primary nucleus </a:t>
            </a:r>
          </a:p>
          <a:p>
            <a:endParaRPr lang="en-AU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005" y="1268079"/>
            <a:ext cx="2454442" cy="49088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38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>
                <a:solidFill>
                  <a:schemeClr val="accent5"/>
                </a:solidFill>
              </a:rPr>
              <a:t>IceCube</a:t>
            </a:r>
            <a:r>
              <a:rPr lang="en-AU" dirty="0" smtClean="0">
                <a:solidFill>
                  <a:schemeClr val="accent5"/>
                </a:solidFill>
              </a:rPr>
              <a:t> Measured Muon Flux</a:t>
            </a:r>
            <a:endParaRPr lang="en-AU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150 billion events collected by </a:t>
            </a:r>
            <a:r>
              <a:rPr lang="en-AU" dirty="0" err="1" smtClean="0"/>
              <a:t>IceCube</a:t>
            </a:r>
            <a:r>
              <a:rPr lang="en-AU" dirty="0" smtClean="0"/>
              <a:t> over 4 years, </a:t>
            </a:r>
          </a:p>
          <a:p>
            <a:pPr lvl="1"/>
            <a:r>
              <a:rPr lang="en-AU" dirty="0"/>
              <a:t>M</a:t>
            </a:r>
            <a:r>
              <a:rPr lang="en-AU" dirty="0" smtClean="0"/>
              <a:t>uon rate was found to be highly correlated with daily variations of the stratospheric temperature </a:t>
            </a:r>
          </a:p>
          <a:p>
            <a:pPr lvl="1"/>
            <a:r>
              <a:rPr lang="en-AU" dirty="0" smtClean="0"/>
              <a:t>exhibits a ± 8% annual modulation</a:t>
            </a:r>
          </a:p>
          <a:p>
            <a:pPr lvl="1"/>
            <a:endParaRPr lang="en-AU" dirty="0" smtClean="0"/>
          </a:p>
          <a:p>
            <a:r>
              <a:rPr lang="en-AU" dirty="0"/>
              <a:t>C</a:t>
            </a:r>
            <a:r>
              <a:rPr lang="en-AU" dirty="0" smtClean="0"/>
              <a:t>orrelation between muon rate and upper atmospheric temp related to the relative contribution of π and K in the extensive air showers.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8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5"/>
                </a:solidFill>
              </a:rPr>
              <a:t>Stawell - MUSUN</a:t>
            </a:r>
            <a:endParaRPr lang="en-AU" dirty="0">
              <a:solidFill>
                <a:schemeClr val="accent5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078" y="1983346"/>
            <a:ext cx="9247602" cy="40568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39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5"/>
                </a:solidFill>
              </a:rPr>
              <a:t>Stawell - MUSUN</a:t>
            </a:r>
            <a:endParaRPr lang="en-AU" dirty="0">
              <a:solidFill>
                <a:schemeClr val="accent5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44" y="1883987"/>
            <a:ext cx="8345511" cy="46549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0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5"/>
                </a:solidFill>
              </a:rPr>
              <a:t>Goals of Project</a:t>
            </a:r>
            <a:endParaRPr lang="en-AU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Measurement of the Underground Cosmic Ray Muon Flux at SUPL (Extension of John Koo’s work)</a:t>
            </a:r>
          </a:p>
          <a:p>
            <a:endParaRPr lang="en-AU" dirty="0" smtClean="0"/>
          </a:p>
          <a:p>
            <a:r>
              <a:rPr lang="en-AU" dirty="0" smtClean="0"/>
              <a:t>Complete Analysis of Cosmogenic Induced Background at SUPL</a:t>
            </a:r>
          </a:p>
          <a:p>
            <a:pPr lvl="1"/>
            <a:r>
              <a:rPr lang="en-AU" dirty="0" smtClean="0"/>
              <a:t>Annular Modulation</a:t>
            </a:r>
          </a:p>
          <a:p>
            <a:pPr lvl="1"/>
            <a:r>
              <a:rPr lang="en-AU" dirty="0" smtClean="0"/>
              <a:t>Seasonal</a:t>
            </a:r>
          </a:p>
          <a:p>
            <a:pPr lvl="1"/>
            <a:r>
              <a:rPr lang="en-AU" dirty="0" smtClean="0"/>
              <a:t>Temperature</a:t>
            </a:r>
            <a:endParaRPr lang="en-AU" dirty="0"/>
          </a:p>
          <a:p>
            <a:pPr lvl="1"/>
            <a:r>
              <a:rPr lang="en-AU" dirty="0" smtClean="0"/>
              <a:t>Atmospheric Density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71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5"/>
                </a:solidFill>
              </a:rPr>
              <a:t>DAMA/LIBRA Modulation</a:t>
            </a:r>
            <a:endParaRPr lang="en-AU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AU" dirty="0" smtClean="0"/>
              </a:p>
              <a:p>
                <a:endParaRPr lang="en-AU" dirty="0"/>
              </a:p>
              <a:p>
                <a:endParaRPr lang="en-AU" dirty="0" smtClean="0"/>
              </a:p>
              <a:p>
                <a:endParaRPr lang="en-AU" dirty="0" smtClean="0"/>
              </a:p>
              <a:p>
                <a:endParaRPr lang="en-AU" dirty="0" smtClean="0"/>
              </a:p>
              <a:p>
                <a:r>
                  <a:rPr lang="en-AU" dirty="0" smtClean="0"/>
                  <a:t>Sensitive to annual modulation of signal due to drift into DM wind</a:t>
                </a:r>
              </a:p>
              <a:p>
                <a:endParaRPr lang="en-AU" dirty="0"/>
              </a:p>
              <a:p>
                <a:r>
                  <a:rPr lang="en-AU" dirty="0" smtClean="0"/>
                  <a:t>Detected a signal 2-6keV @ (0.0116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AU" dirty="0" smtClean="0"/>
                  <a:t>0.0013)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b="0" i="0" dirty="0" smtClean="0">
                            <a:latin typeface="Cambria Math" panose="02040503050406030204" pitchFamily="18" charset="0"/>
                          </a:rPr>
                          <m:t>cpd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AU" i="0" dirty="0">
                            <a:latin typeface="Cambria Math" panose="02040503050406030204" pitchFamily="18" charset="0"/>
                          </a:rPr>
                          <m:t>kg</m:t>
                        </m:r>
                      </m:e>
                      <m: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b="0" i="0" dirty="0" smtClean="0">
                            <a:latin typeface="Cambria Math" panose="02040503050406030204" pitchFamily="18" charset="0"/>
                          </a:rPr>
                          <m:t>keV</m:t>
                        </m:r>
                        <m:r>
                          <m:rPr>
                            <m:nor/>
                          </m:rPr>
                          <a:rPr lang="en-AU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AU" dirty="0"/>
              </a:p>
              <a:p>
                <a:endParaRPr lang="en-AU" dirty="0" smtClean="0"/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03" y="1498182"/>
            <a:ext cx="7877360" cy="248875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00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5"/>
                </a:solidFill>
              </a:rPr>
              <a:t>SABRE</a:t>
            </a:r>
            <a:endParaRPr lang="en-AU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6910137" cy="4351338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Test of DAMA/LIBRA results </a:t>
            </a:r>
          </a:p>
          <a:p>
            <a:endParaRPr lang="en-AU" dirty="0" smtClean="0"/>
          </a:p>
          <a:p>
            <a:r>
              <a:rPr lang="en-AU" dirty="0" smtClean="0"/>
              <a:t>Two SABRE detectors in opposite terrestrial hemispheres will simultaneously measure the dark matter wind</a:t>
            </a:r>
          </a:p>
          <a:p>
            <a:pPr lvl="1"/>
            <a:r>
              <a:rPr lang="en-AU" dirty="0" smtClean="0"/>
              <a:t>Gran </a:t>
            </a:r>
            <a:r>
              <a:rPr lang="en-AU" dirty="0" err="1" smtClean="0"/>
              <a:t>Sasso</a:t>
            </a:r>
            <a:endParaRPr lang="en-AU" dirty="0" smtClean="0"/>
          </a:p>
          <a:p>
            <a:pPr lvl="1"/>
            <a:r>
              <a:rPr lang="en-AU" dirty="0" smtClean="0"/>
              <a:t>Stawell</a:t>
            </a:r>
          </a:p>
          <a:p>
            <a:endParaRPr lang="en-AU" dirty="0" smtClean="0"/>
          </a:p>
          <a:p>
            <a:r>
              <a:rPr lang="en-AU" dirty="0" smtClean="0"/>
              <a:t>An </a:t>
            </a:r>
            <a:r>
              <a:rPr lang="en-AU" dirty="0" smtClean="0">
                <a:solidFill>
                  <a:srgbClr val="C00000"/>
                </a:solidFill>
              </a:rPr>
              <a:t>annual modulation </a:t>
            </a:r>
            <a:r>
              <a:rPr lang="en-AU" dirty="0" smtClean="0"/>
              <a:t>of muons would result in an </a:t>
            </a:r>
            <a:r>
              <a:rPr lang="en-AU" dirty="0" smtClean="0">
                <a:solidFill>
                  <a:srgbClr val="C00000"/>
                </a:solidFill>
              </a:rPr>
              <a:t>opposite phase</a:t>
            </a:r>
            <a:r>
              <a:rPr lang="en-AU" dirty="0" smtClean="0"/>
              <a:t> in these two detectors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16" y="2915862"/>
            <a:ext cx="3810000" cy="1900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42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5"/>
                </a:solidFill>
              </a:rPr>
              <a:t>Why are Muons Bad?</a:t>
            </a:r>
            <a:endParaRPr lang="en-AU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AU" dirty="0" smtClean="0"/>
                  <a:t>Muons interactions themselves are easily distinguished at SABRE because muons deposit energy well above expected DM signal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AU" dirty="0" smtClean="0"/>
                  <a:t>2-6 </a:t>
                </a:r>
                <a:r>
                  <a:rPr lang="en-AU" dirty="0" err="1" smtClean="0"/>
                  <a:t>keV</a:t>
                </a:r>
                <a:endParaRPr lang="en-AU" dirty="0" smtClean="0"/>
              </a:p>
              <a:p>
                <a:endParaRPr lang="en-AU" dirty="0"/>
              </a:p>
              <a:p>
                <a:r>
                  <a:rPr lang="en-AU" dirty="0" smtClean="0">
                    <a:solidFill>
                      <a:srgbClr val="C00000"/>
                    </a:solidFill>
                  </a:rPr>
                  <a:t>Neutrons spallation </a:t>
                </a:r>
                <a:r>
                  <a:rPr lang="en-AU" dirty="0" smtClean="0"/>
                  <a:t>occurs when muons interact with surrounding rock/detector</a:t>
                </a:r>
              </a:p>
              <a:p>
                <a:endParaRPr lang="en-AU" dirty="0"/>
              </a:p>
              <a:p>
                <a:r>
                  <a:rPr lang="en-AU" dirty="0" smtClean="0"/>
                  <a:t>Neutrons spallation can </a:t>
                </a:r>
                <a:r>
                  <a:rPr lang="en-AU" dirty="0" smtClean="0">
                    <a:solidFill>
                      <a:srgbClr val="C00000"/>
                    </a:solidFill>
                  </a:rPr>
                  <a:t>mimic DM signal</a:t>
                </a:r>
                <a:r>
                  <a:rPr lang="en-AU" dirty="0" smtClean="0"/>
                  <a:t> in detector</a:t>
                </a:r>
              </a:p>
              <a:p>
                <a:endParaRPr lang="en-AU" dirty="0"/>
              </a:p>
              <a:p>
                <a:r>
                  <a:rPr lang="en-AU" dirty="0" smtClean="0"/>
                  <a:t>Precise measurement of muon flux and energy required to reduce this background</a:t>
                </a:r>
                <a:endParaRPr lang="en-AU" dirty="0"/>
              </a:p>
              <a:p>
                <a:endParaRPr lang="en-AU" dirty="0" smtClean="0"/>
              </a:p>
              <a:p>
                <a:endParaRPr lang="en-AU" dirty="0"/>
              </a:p>
              <a:p>
                <a:endParaRPr lang="en-AU" dirty="0" smtClean="0"/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5"/>
                </a:solidFill>
              </a:rPr>
              <a:t>Why are Muons Bad?</a:t>
            </a:r>
            <a:endParaRPr lang="en-AU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One of main criticisms of the DAMA/LIBRA result is an </a:t>
            </a:r>
            <a:r>
              <a:rPr lang="en-AU" dirty="0"/>
              <a:t>alternative source of annual modulation 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Neutrons spallation from </a:t>
            </a:r>
            <a:r>
              <a:rPr lang="en-AU" dirty="0" smtClean="0">
                <a:solidFill>
                  <a:srgbClr val="C00000"/>
                </a:solidFill>
              </a:rPr>
              <a:t>solar </a:t>
            </a:r>
            <a:r>
              <a:rPr lang="en-AU" dirty="0">
                <a:solidFill>
                  <a:srgbClr val="C00000"/>
                </a:solidFill>
              </a:rPr>
              <a:t>neutrinos </a:t>
            </a:r>
            <a:r>
              <a:rPr lang="en-AU" dirty="0"/>
              <a:t>and </a:t>
            </a:r>
            <a:r>
              <a:rPr lang="en-AU" dirty="0">
                <a:solidFill>
                  <a:srgbClr val="C00000"/>
                </a:solidFill>
              </a:rPr>
              <a:t>atmospheric muons</a:t>
            </a:r>
            <a:r>
              <a:rPr lang="en-AU" dirty="0"/>
              <a:t>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The </a:t>
            </a:r>
            <a:r>
              <a:rPr lang="en-AU" dirty="0"/>
              <a:t>phase of the muon modulation </a:t>
            </a:r>
            <a:r>
              <a:rPr lang="en-AU" dirty="0">
                <a:solidFill>
                  <a:srgbClr val="C00000"/>
                </a:solidFill>
              </a:rPr>
              <a:t>lags 30 days </a:t>
            </a:r>
            <a:r>
              <a:rPr lang="en-AU" dirty="0"/>
              <a:t>behind the </a:t>
            </a:r>
            <a:r>
              <a:rPr lang="en-AU" dirty="0" smtClean="0"/>
              <a:t>data however adding </a:t>
            </a:r>
            <a:r>
              <a:rPr lang="en-AU" dirty="0"/>
              <a:t>the modulated neutrino component shifts the </a:t>
            </a:r>
            <a:r>
              <a:rPr lang="en-AU" dirty="0" smtClean="0"/>
              <a:t>phase forward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94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5"/>
                </a:solidFill>
              </a:rPr>
              <a:t>Cosmic Rays</a:t>
            </a:r>
            <a:endParaRPr lang="en-AU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65758" cy="4351338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Cosmic rays are high energy particles such as protons (90%), alpha particles (9%) and electrons (1%)</a:t>
            </a:r>
          </a:p>
          <a:p>
            <a:endParaRPr lang="en-AU" dirty="0"/>
          </a:p>
          <a:p>
            <a:r>
              <a:rPr lang="en-AU" dirty="0" smtClean="0"/>
              <a:t>When CR particles enter the atmosphere, they generate a hadronic cascade where mesons are produced such as </a:t>
            </a:r>
            <a:r>
              <a:rPr lang="en-AU" dirty="0" smtClean="0">
                <a:solidFill>
                  <a:srgbClr val="C00000"/>
                </a:solidFill>
              </a:rPr>
              <a:t>pions</a:t>
            </a:r>
            <a:r>
              <a:rPr lang="en-AU" dirty="0" smtClean="0"/>
              <a:t> and </a:t>
            </a:r>
            <a:r>
              <a:rPr lang="en-AU" dirty="0" smtClean="0">
                <a:solidFill>
                  <a:srgbClr val="C00000"/>
                </a:solidFill>
              </a:rPr>
              <a:t>kaons</a:t>
            </a:r>
            <a:r>
              <a:rPr lang="en-AU" dirty="0" smtClean="0"/>
              <a:t>. </a:t>
            </a:r>
          </a:p>
          <a:p>
            <a:endParaRPr lang="en-AU" dirty="0" smtClean="0"/>
          </a:p>
          <a:p>
            <a:r>
              <a:rPr lang="en-AU" dirty="0" smtClean="0"/>
              <a:t>These mesons can either interact again or decay into </a:t>
            </a:r>
            <a:r>
              <a:rPr lang="en-AU" dirty="0" smtClean="0">
                <a:solidFill>
                  <a:srgbClr val="C00000"/>
                </a:solidFill>
              </a:rPr>
              <a:t>muons</a:t>
            </a:r>
            <a:r>
              <a:rPr lang="en-AU" dirty="0" smtClean="0"/>
              <a:t>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05804" y="4988709"/>
            <a:ext cx="1189955" cy="32221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ounded Rectangle 8"/>
          <p:cNvSpPr/>
          <p:nvPr/>
        </p:nvSpPr>
        <p:spPr>
          <a:xfrm>
            <a:off x="7821583" y="4651702"/>
            <a:ext cx="540363" cy="23311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84" y="2054828"/>
            <a:ext cx="4282127" cy="335998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36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5"/>
                </a:solidFill>
              </a:rPr>
              <a:t>Cosmic Rays</a:t>
            </a:r>
            <a:endParaRPr lang="en-AU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Muons </a:t>
                </a:r>
                <a:r>
                  <a:rPr lang="en-AU" dirty="0" smtClean="0">
                    <a:solidFill>
                      <a:srgbClr val="C00000"/>
                    </a:solidFill>
                  </a:rPr>
                  <a:t>&gt; 50% </a:t>
                </a:r>
                <a:r>
                  <a:rPr lang="en-AU" dirty="0" smtClean="0"/>
                  <a:t>of cosmic radiation @ sea level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AU" dirty="0" smtClean="0"/>
                  <a:t> 4 GeV  </a:t>
                </a:r>
              </a:p>
              <a:p>
                <a:pPr lvl="1"/>
                <a:endParaRPr lang="en-AU" dirty="0"/>
              </a:p>
              <a:p>
                <a:r>
                  <a:rPr lang="en-AU" dirty="0" smtClean="0"/>
                  <a:t> Muons generally produced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</m:oMath>
                </a14:m>
                <a:r>
                  <a:rPr lang="en-AU" dirty="0" smtClean="0"/>
                  <a:t>15km above seal level and travel in conical showers with 1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dirty="0" smtClean="0"/>
                  <a:t> of primary particles</a:t>
                </a:r>
              </a:p>
              <a:p>
                <a:endParaRPr lang="en-AU" dirty="0" smtClean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98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5"/>
                </a:solidFill>
              </a:rPr>
              <a:t>Temperature Dependent Muon Production</a:t>
            </a:r>
            <a:endParaRPr lang="en-AU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The relative probability of decay or interaction depends on the local </a:t>
                </a:r>
                <a:r>
                  <a:rPr lang="en-AU" dirty="0" smtClean="0">
                    <a:solidFill>
                      <a:srgbClr val="C00000"/>
                    </a:solidFill>
                  </a:rPr>
                  <a:t>density</a:t>
                </a:r>
                <a:r>
                  <a:rPr lang="en-AU" dirty="0" smtClean="0"/>
                  <a:t> of the atmosphere which in turn depends on </a:t>
                </a:r>
                <a:r>
                  <a:rPr lang="en-AU" dirty="0" smtClean="0">
                    <a:solidFill>
                      <a:srgbClr val="C00000"/>
                    </a:solidFill>
                  </a:rPr>
                  <a:t>temperature</a:t>
                </a:r>
              </a:p>
              <a:p>
                <a:endParaRPr lang="en-AU" dirty="0" smtClean="0">
                  <a:solidFill>
                    <a:srgbClr val="C00000"/>
                  </a:solidFill>
                </a:endParaRPr>
              </a:p>
              <a:p>
                <a:r>
                  <a:rPr lang="en-AU" dirty="0" smtClean="0"/>
                  <a:t>As temp increases, density decreases = </a:t>
                </a:r>
                <a:r>
                  <a:rPr lang="en-AU" dirty="0" smtClean="0">
                    <a:solidFill>
                      <a:srgbClr val="C00000"/>
                    </a:solidFill>
                  </a:rPr>
                  <a:t>more muon background</a:t>
                </a:r>
              </a:p>
              <a:p>
                <a:pPr lvl="1"/>
                <a:r>
                  <a:rPr lang="en-AU" dirty="0" smtClean="0"/>
                  <a:t>Pions and Kaons have a longer mean free path </a:t>
                </a:r>
              </a:p>
              <a:p>
                <a:pPr lvl="2"/>
                <a:r>
                  <a:rPr lang="en-AU" dirty="0" smtClean="0"/>
                  <a:t>less interactions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dirty="0" smtClean="0"/>
                  <a:t> more muon flux at underground detectors  </a:t>
                </a:r>
              </a:p>
              <a:p>
                <a:endParaRPr lang="en-AU" dirty="0"/>
              </a:p>
              <a:p>
                <a:r>
                  <a:rPr lang="en-AU" dirty="0" smtClean="0"/>
                  <a:t>Seasonal/temperature variation in muon flux has been seen at </a:t>
                </a:r>
                <a:r>
                  <a:rPr lang="en-AU" dirty="0" err="1" smtClean="0"/>
                  <a:t>Borexino</a:t>
                </a:r>
                <a:r>
                  <a:rPr lang="en-AU" dirty="0" smtClean="0"/>
                  <a:t> 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2EB0-DCFD-4E30-81C9-B6D3D630497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3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481</Words>
  <Application>Microsoft Office PowerPoint</Application>
  <PresentationFormat>Widescreen</PresentationFormat>
  <Paragraphs>115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Cosmogenic Muon Background</vt:lpstr>
      <vt:lpstr>Goals of Project</vt:lpstr>
      <vt:lpstr>DAMA/LIBRA Modulation</vt:lpstr>
      <vt:lpstr>SABRE</vt:lpstr>
      <vt:lpstr>Why are Muons Bad?</vt:lpstr>
      <vt:lpstr>Why are Muons Bad?</vt:lpstr>
      <vt:lpstr>Cosmic Rays</vt:lpstr>
      <vt:lpstr>Cosmic Rays</vt:lpstr>
      <vt:lpstr>Temperature Dependent Muon Production</vt:lpstr>
      <vt:lpstr> Borexino - Gran Sasso</vt:lpstr>
      <vt:lpstr>IceCube Neutrino Experiment</vt:lpstr>
      <vt:lpstr>IceCube Muon Simulation</vt:lpstr>
      <vt:lpstr>IceCube Measured Muon Flux</vt:lpstr>
      <vt:lpstr>Stawell - MUSUN</vt:lpstr>
      <vt:lpstr>Stawell - MUSUN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Cosmogenic Muon Background</dc:title>
  <dc:creator>chris</dc:creator>
  <cp:lastModifiedBy>chris</cp:lastModifiedBy>
  <cp:revision>24</cp:revision>
  <dcterms:created xsi:type="dcterms:W3CDTF">2017-03-27T04:12:42Z</dcterms:created>
  <dcterms:modified xsi:type="dcterms:W3CDTF">2017-03-28T00:05:56Z</dcterms:modified>
</cp:coreProperties>
</file>