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B3748-F3F0-914B-B946-C9B9E383A5B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A244-0E03-7345-AC1B-7E650A2C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378" y="19821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027" y="1001949"/>
            <a:ext cx="104567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l’upgrade</a:t>
            </a:r>
            <a:r>
              <a:rPr lang="en-US" dirty="0" smtClean="0"/>
              <a:t> di ALICE e’ </a:t>
            </a:r>
            <a:r>
              <a:rPr lang="en-US" dirty="0" err="1" smtClean="0"/>
              <a:t>nel</a:t>
            </a:r>
            <a:r>
              <a:rPr lang="en-US" dirty="0" smtClean="0"/>
              <a:t> 2019-2020 </a:t>
            </a:r>
            <a:r>
              <a:rPr lang="en-US" dirty="0" err="1" smtClean="0"/>
              <a:t>durante</a:t>
            </a:r>
            <a:r>
              <a:rPr lang="en-US" dirty="0" smtClean="0"/>
              <a:t> LS2.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Il “</a:t>
            </a:r>
            <a:r>
              <a:rPr lang="en-US" dirty="0" err="1" smtClean="0"/>
              <a:t>grosso</a:t>
            </a:r>
            <a:r>
              <a:rPr lang="en-US" dirty="0" smtClean="0"/>
              <a:t>” </a:t>
            </a:r>
            <a:r>
              <a:rPr lang="en-US" dirty="0" err="1" smtClean="0"/>
              <a:t>dell’upgrade</a:t>
            </a:r>
            <a:r>
              <a:rPr lang="en-US" dirty="0" smtClean="0"/>
              <a:t> e’ TPC (readout MWPC </a:t>
            </a:r>
            <a:r>
              <a:rPr lang="en-US" dirty="0" smtClean="0">
                <a:sym typeface="Wingdings"/>
              </a:rPr>
              <a:t> GEM) e ITS (MAPS, all pixels)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+ readout (</a:t>
            </a:r>
            <a:r>
              <a:rPr lang="en-US" dirty="0" err="1" smtClean="0"/>
              <a:t>GBTx</a:t>
            </a:r>
            <a:r>
              <a:rPr lang="en-US" dirty="0" smtClean="0"/>
              <a:t>/</a:t>
            </a:r>
            <a:r>
              <a:rPr lang="en-US" dirty="0" err="1" smtClean="0"/>
              <a:t>VTRx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smtClean="0"/>
              <a:t>Italia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ITS: per LV </a:t>
            </a:r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commerciale</a:t>
            </a:r>
            <a:r>
              <a:rPr lang="en-US" dirty="0" smtClean="0"/>
              <a:t> CAEN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definita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Readout (MUON, TOF, ZDC) </a:t>
            </a:r>
            <a:r>
              <a:rPr lang="en-US" dirty="0" smtClean="0">
                <a:sym typeface="Wingdings"/>
              </a:rPr>
              <a:t> 1.2 MCHF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Altro</a:t>
            </a:r>
            <a:r>
              <a:rPr lang="en-US" b="1" dirty="0"/>
              <a:t> </a:t>
            </a:r>
            <a:r>
              <a:rPr lang="en-US" b="1" dirty="0" smtClean="0"/>
              <a:t>per upgrade?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Opportunità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TPC? Da </a:t>
            </a:r>
            <a:r>
              <a:rPr lang="en-US" dirty="0" err="1" smtClean="0"/>
              <a:t>investigare</a:t>
            </a:r>
            <a:r>
              <a:rPr lang="en-US" dirty="0" smtClean="0"/>
              <a:t>. No Italia, </a:t>
            </a:r>
            <a:r>
              <a:rPr lang="en-US" dirty="0" err="1" smtClean="0"/>
              <a:t>comunque</a:t>
            </a:r>
            <a:r>
              <a:rPr lang="en-US" dirty="0" smtClean="0"/>
              <a:t>, Germania e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paesi</a:t>
            </a:r>
            <a:r>
              <a:rPr lang="en-US" dirty="0" smtClean="0"/>
              <a:t> </a:t>
            </a:r>
            <a:r>
              <a:rPr lang="en-US" dirty="0" err="1" smtClean="0"/>
              <a:t>europei</a:t>
            </a:r>
            <a:r>
              <a:rPr lang="en-US" dirty="0" smtClean="0"/>
              <a:t> leading e molto </a:t>
            </a:r>
            <a:r>
              <a:rPr lang="en-US" dirty="0" err="1" smtClean="0"/>
              <a:t>attenti</a:t>
            </a:r>
            <a:r>
              <a:rPr lang="en-US" dirty="0" smtClean="0"/>
              <a:t> a </a:t>
            </a:r>
            <a:r>
              <a:rPr lang="en-US" dirty="0" err="1" smtClean="0"/>
              <a:t>commesse</a:t>
            </a:r>
            <a:r>
              <a:rPr lang="en-US" dirty="0" smtClean="0"/>
              <a:t> con </a:t>
            </a:r>
            <a:r>
              <a:rPr lang="en-US" dirty="0" err="1" smtClean="0"/>
              <a:t>ricadute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propri</a:t>
            </a:r>
            <a:r>
              <a:rPr lang="en-US" dirty="0" smtClean="0"/>
              <a:t> </a:t>
            </a:r>
            <a:r>
              <a:rPr lang="en-US" dirty="0" err="1" smtClean="0"/>
              <a:t>paesi</a:t>
            </a:r>
            <a:r>
              <a:rPr lang="en-US" dirty="0" smtClean="0"/>
              <a:t>.</a:t>
            </a:r>
            <a:endParaRPr lang="en-US" dirty="0"/>
          </a:p>
          <a:p>
            <a:pPr marL="742950" lvl="1" indent="-285750">
              <a:buFontTx/>
              <a:buChar char="-"/>
            </a:pP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In </a:t>
            </a:r>
            <a:r>
              <a:rPr lang="en-US" b="1" dirty="0" err="1" smtClean="0"/>
              <a:t>generale</a:t>
            </a:r>
            <a:endParaRPr lang="en-US" b="1" dirty="0" smtClean="0"/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Ottima</a:t>
            </a:r>
            <a:r>
              <a:rPr lang="en-US" dirty="0" smtClean="0"/>
              <a:t> idea </a:t>
            </a:r>
            <a:r>
              <a:rPr lang="en-US" dirty="0" err="1" smtClean="0"/>
              <a:t>coordinarsi</a:t>
            </a:r>
            <a:r>
              <a:rPr lang="en-US" dirty="0" smtClean="0"/>
              <a:t> </a:t>
            </a:r>
            <a:r>
              <a:rPr lang="en-US" dirty="0" err="1" smtClean="0"/>
              <a:t>maggiormente</a:t>
            </a:r>
            <a:r>
              <a:rPr lang="en-US" dirty="0" smtClean="0"/>
              <a:t>, </a:t>
            </a:r>
            <a:r>
              <a:rPr lang="en-US" dirty="0" err="1" smtClean="0"/>
              <a:t>forse</a:t>
            </a:r>
            <a:r>
              <a:rPr lang="en-US" dirty="0" smtClean="0"/>
              <a:t> </a:t>
            </a:r>
            <a:r>
              <a:rPr lang="en-US" dirty="0" err="1" smtClean="0"/>
              <a:t>aspetto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interessante</a:t>
            </a:r>
            <a:r>
              <a:rPr lang="en-US" dirty="0" smtClean="0"/>
              <a:t> per ALICE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gestione</a:t>
            </a:r>
            <a:r>
              <a:rPr lang="en-US" dirty="0" smtClean="0"/>
              <a:t> </a:t>
            </a:r>
            <a:r>
              <a:rPr lang="en-US" dirty="0" err="1" smtClean="0"/>
              <a:t>manutenzioni</a:t>
            </a:r>
            <a:r>
              <a:rPr lang="en-US" dirty="0" smtClean="0"/>
              <a:t> (HV/LV TOF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CAEN, custom per la parte DC/DC inside magnet)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9523" y="6206247"/>
            <a:ext cx="250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Antonioli</a:t>
            </a:r>
            <a:r>
              <a:rPr lang="en-US" dirty="0" smtClean="0"/>
              <a:t> / 24-03-2017</a:t>
            </a:r>
            <a:endParaRPr lang="en-US" dirty="0"/>
          </a:p>
        </p:txBody>
      </p:sp>
      <p:pic>
        <p:nvPicPr>
          <p:cNvPr id="7" name="Immagine 7" descr="acquia_marin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239" y="687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4026" y="1770434"/>
            <a:ext cx="65105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tutto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già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capitando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ordini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avviati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lancio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produzione</a:t>
            </a:r>
            <a:r>
              <a:rPr lang="en-US" dirty="0" smtClean="0">
                <a:sym typeface="Wingdings"/>
              </a:rPr>
              <a:t>  in </a:t>
            </a:r>
            <a:r>
              <a:rPr lang="en-US" dirty="0" err="1" smtClean="0">
                <a:sym typeface="Wingdings"/>
              </a:rPr>
              <a:t>corso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57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7" descr="acquia_marin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239" y="687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675838" y="6876"/>
            <a:ext cx="8595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Power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Distribution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5396500" y="2618329"/>
            <a:ext cx="127897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408841" y="1482563"/>
            <a:ext cx="2166929" cy="1793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Half-stave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408841" y="1661944"/>
            <a:ext cx="2166929" cy="1793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bus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6691149" y="2282307"/>
            <a:ext cx="780423" cy="698248"/>
            <a:chOff x="4213077" y="3016665"/>
            <a:chExt cx="1339960" cy="1119499"/>
          </a:xfrm>
        </p:grpSpPr>
        <p:sp>
          <p:nvSpPr>
            <p:cNvPr id="115" name="Rectangle 114"/>
            <p:cNvSpPr/>
            <p:nvPr/>
          </p:nvSpPr>
          <p:spPr>
            <a:xfrm>
              <a:off x="4213077" y="3016665"/>
              <a:ext cx="1333144" cy="11194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280593" y="3058190"/>
              <a:ext cx="1272444" cy="1036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</a:t>
              </a:r>
            </a:p>
            <a:p>
              <a:r>
                <a:rPr lang="en-US" dirty="0"/>
                <a:t>Board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162085" y="1025407"/>
            <a:ext cx="1234414" cy="1036591"/>
            <a:chOff x="2690500" y="1750462"/>
            <a:chExt cx="1333144" cy="1119499"/>
          </a:xfrm>
        </p:grpSpPr>
        <p:sp>
          <p:nvSpPr>
            <p:cNvPr id="118" name="Rectangle 117"/>
            <p:cNvSpPr/>
            <p:nvPr/>
          </p:nvSpPr>
          <p:spPr>
            <a:xfrm>
              <a:off x="2690500" y="1750462"/>
              <a:ext cx="1333144" cy="11194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054746" y="1987047"/>
              <a:ext cx="653014" cy="698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RDO</a:t>
              </a:r>
            </a:p>
            <a:p>
              <a:r>
                <a:rPr lang="en-US" dirty="0"/>
                <a:t>unit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125149" y="2281062"/>
            <a:ext cx="1338764" cy="1036591"/>
            <a:chOff x="2650610" y="1750462"/>
            <a:chExt cx="1445840" cy="1119499"/>
          </a:xfrm>
        </p:grpSpPr>
        <p:sp>
          <p:nvSpPr>
            <p:cNvPr id="121" name="Rectangle 120"/>
            <p:cNvSpPr/>
            <p:nvPr/>
          </p:nvSpPr>
          <p:spPr>
            <a:xfrm>
              <a:off x="2690500" y="1750462"/>
              <a:ext cx="1333144" cy="11194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50610" y="1847353"/>
              <a:ext cx="1445840" cy="897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Power Supply</a:t>
              </a:r>
            </a:p>
            <a:p>
              <a:r>
                <a:rPr lang="en-US" sz="1600" dirty="0"/>
                <a:t>and Bias </a:t>
              </a:r>
            </a:p>
            <a:p>
              <a:r>
                <a:rPr lang="en-US" sz="1600" dirty="0"/>
                <a:t>Control board</a:t>
              </a:r>
              <a:endParaRPr lang="en-US" sz="16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447170" y="4218671"/>
            <a:ext cx="1229478" cy="923330"/>
            <a:chOff x="4213077" y="3016665"/>
            <a:chExt cx="1333144" cy="1304472"/>
          </a:xfrm>
        </p:grpSpPr>
        <p:sp>
          <p:nvSpPr>
            <p:cNvPr id="125" name="Rectangle 124"/>
            <p:cNvSpPr/>
            <p:nvPr/>
          </p:nvSpPr>
          <p:spPr>
            <a:xfrm>
              <a:off x="4213077" y="3061385"/>
              <a:ext cx="1333144" cy="11194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486624" y="3016665"/>
              <a:ext cx="844261" cy="130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CAEN</a:t>
              </a:r>
            </a:p>
            <a:p>
              <a:r>
                <a:rPr lang="en-US" dirty="0"/>
                <a:t>Main</a:t>
              </a:r>
            </a:p>
            <a:p>
              <a:r>
                <a:rPr lang="en-US" dirty="0"/>
                <a:t>Power</a:t>
              </a: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>
            <a:off x="3562105" y="1907242"/>
            <a:ext cx="5732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562105" y="2628417"/>
            <a:ext cx="5732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570700" y="1907243"/>
            <a:ext cx="0" cy="721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6911150" y="1781811"/>
            <a:ext cx="4976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182281" y="17818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911150" y="1781811"/>
            <a:ext cx="0" cy="486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701297" y="3317464"/>
            <a:ext cx="0" cy="1218383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396499" y="1573475"/>
            <a:ext cx="201234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336835" y="1850625"/>
            <a:ext cx="6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Power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493088" y="2366750"/>
            <a:ext cx="1014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power, bias</a:t>
            </a:r>
            <a:endParaRPr lang="en-US" sz="1400" dirty="0"/>
          </a:p>
        </p:txBody>
      </p:sp>
      <p:sp>
        <p:nvSpPr>
          <p:cNvPr id="137" name="Rectangle 136"/>
          <p:cNvSpPr/>
          <p:nvPr/>
        </p:nvSpPr>
        <p:spPr>
          <a:xfrm>
            <a:off x="2750338" y="1630955"/>
            <a:ext cx="1362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monitor, control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553917" y="1300802"/>
            <a:ext cx="1642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data, config, control</a:t>
            </a:r>
            <a:endParaRPr lang="en-US" sz="14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7644592" y="4461297"/>
            <a:ext cx="942265" cy="923330"/>
            <a:chOff x="4213077" y="2953245"/>
            <a:chExt cx="1333144" cy="1254708"/>
          </a:xfrm>
        </p:grpSpPr>
        <p:sp>
          <p:nvSpPr>
            <p:cNvPr id="142" name="Rectangle 141"/>
            <p:cNvSpPr/>
            <p:nvPr/>
          </p:nvSpPr>
          <p:spPr>
            <a:xfrm>
              <a:off x="4213077" y="3016665"/>
              <a:ext cx="1333144" cy="11194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71012" y="2953245"/>
              <a:ext cx="1127637" cy="1254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CAEN</a:t>
              </a:r>
            </a:p>
            <a:p>
              <a:r>
                <a:rPr lang="en-US" dirty="0"/>
                <a:t>bias</a:t>
              </a:r>
            </a:p>
            <a:p>
              <a:r>
                <a:rPr lang="en-US" dirty="0"/>
                <a:t>supply</a:t>
              </a:r>
              <a:endParaRPr lang="en-US" dirty="0"/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5087546" y="3317652"/>
            <a:ext cx="0" cy="1626163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689266" y="4530616"/>
            <a:ext cx="10113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27256" y="4257152"/>
            <a:ext cx="1174072" cy="31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Power, sense</a:t>
            </a:r>
            <a:endParaRPr lang="en-US" sz="1400" dirty="0"/>
          </a:p>
        </p:txBody>
      </p:sp>
      <p:cxnSp>
        <p:nvCxnSpPr>
          <p:cNvPr id="147" name="Straight Arrow Connector 146"/>
          <p:cNvCxnSpPr/>
          <p:nvPr/>
        </p:nvCxnSpPr>
        <p:spPr>
          <a:xfrm flipH="1">
            <a:off x="5087548" y="4943814"/>
            <a:ext cx="253104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611948" y="4678856"/>
            <a:ext cx="1006644" cy="31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bias, </a:t>
            </a:r>
            <a:r>
              <a:rPr lang="en-US" sz="1400" dirty="0"/>
              <a:t>sense</a:t>
            </a:r>
            <a:endParaRPr lang="en-US" sz="1400" dirty="0"/>
          </a:p>
        </p:txBody>
      </p:sp>
      <p:sp>
        <p:nvSpPr>
          <p:cNvPr id="149" name="Rectangle 148"/>
          <p:cNvSpPr/>
          <p:nvPr/>
        </p:nvSpPr>
        <p:spPr>
          <a:xfrm rot="5400000">
            <a:off x="4828974" y="3632138"/>
            <a:ext cx="60054" cy="90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4022222" y="391022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PP0</a:t>
            </a:r>
            <a:endParaRPr lang="en-US" sz="1400" dirty="0"/>
          </a:p>
        </p:txBody>
      </p:sp>
      <p:sp>
        <p:nvSpPr>
          <p:cNvPr id="151" name="Rectangle 150"/>
          <p:cNvSpPr/>
          <p:nvPr/>
        </p:nvSpPr>
        <p:spPr>
          <a:xfrm>
            <a:off x="2358459" y="944975"/>
            <a:ext cx="3668479" cy="2677535"/>
          </a:xfrm>
          <a:prstGeom prst="rect">
            <a:avLst/>
          </a:prstGeom>
          <a:noFill/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405055" y="944974"/>
            <a:ext cx="3321965" cy="2677537"/>
          </a:xfrm>
          <a:prstGeom prst="rect">
            <a:avLst/>
          </a:prstGeom>
          <a:noFill/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416816" y="3970158"/>
            <a:ext cx="3310203" cy="1836966"/>
          </a:xfrm>
          <a:prstGeom prst="rect">
            <a:avLst/>
          </a:prstGeom>
          <a:noFill/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358457" y="3970158"/>
            <a:ext cx="2872850" cy="1859114"/>
          </a:xfrm>
          <a:prstGeom prst="rect">
            <a:avLst/>
          </a:prstGeom>
          <a:noFill/>
          <a:ln w="222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2335042" y="5469444"/>
            <a:ext cx="160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Racks (low rad)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71471" y="5459940"/>
            <a:ext cx="243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Counting Room (no rad)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363136" y="2960818"/>
            <a:ext cx="1357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Magnet face</a:t>
            </a:r>
          </a:p>
          <a:p>
            <a:r>
              <a:rPr lang="en-US" dirty="0">
                <a:solidFill>
                  <a:srgbClr val="00B050"/>
                </a:solidFill>
              </a:rPr>
              <a:t>(10k rad)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416816" y="919470"/>
            <a:ext cx="310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Inside TCP field cage (100k rad)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409079" y="1845564"/>
            <a:ext cx="2166929" cy="1793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Bias bus</a:t>
            </a:r>
            <a:endParaRPr lang="en-US" dirty="0"/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7173275" y="1938731"/>
            <a:ext cx="2265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170627" y="1932181"/>
            <a:ext cx="0" cy="3488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132585" y="2004514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bias</a:t>
            </a:r>
            <a:endParaRPr lang="en-US" sz="1400" dirty="0"/>
          </a:p>
        </p:txBody>
      </p:sp>
      <p:sp>
        <p:nvSpPr>
          <p:cNvPr id="163" name="Rectangle 162"/>
          <p:cNvSpPr/>
          <p:nvPr/>
        </p:nvSpPr>
        <p:spPr>
          <a:xfrm rot="5400000">
            <a:off x="4828974" y="3280045"/>
            <a:ext cx="60054" cy="90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4022222" y="355813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PP1</a:t>
            </a:r>
            <a:endParaRPr lang="en-US" sz="1400" dirty="0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570701" y="1454689"/>
            <a:ext cx="57325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2862567" y="1300801"/>
            <a:ext cx="795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CANBUS</a:t>
            </a:r>
            <a:endParaRPr lang="en-US" sz="1400" dirty="0"/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8248" y="6611747"/>
            <a:ext cx="2133600" cy="247215"/>
          </a:xfrm>
          <a:prstGeom prst="rect">
            <a:avLst/>
          </a:prstGeom>
        </p:spPr>
        <p:txBody>
          <a:bodyPr anchor="ctr"/>
          <a:lstStyle/>
          <a:p>
            <a:pPr algn="r"/>
            <a:fld id="{1AD43CCC-A7CC-4ABA-9D32-69ABA54BAB03}" type="slidenum"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pPr algn="r"/>
              <a:t>2</a:t>
            </a:fld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1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838476" y="3556001"/>
            <a:ext cx="8563422" cy="2927047"/>
          </a:xfrm>
          <a:prstGeom prst="roundRect">
            <a:avLst/>
          </a:prstGeom>
          <a:solidFill>
            <a:srgbClr val="92D050">
              <a:alpha val="10000"/>
            </a:srgbClr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38476" y="1318379"/>
            <a:ext cx="8563422" cy="2044097"/>
          </a:xfrm>
          <a:prstGeom prst="roundRect">
            <a:avLst/>
          </a:prstGeom>
          <a:solidFill>
            <a:srgbClr val="3366FF">
              <a:alpha val="1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Immagine 7" descr="acquia_marin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102" y="4656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675838" y="6876"/>
            <a:ext cx="8595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CAEN Power Supply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onfiguration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727675" y="507032"/>
            <a:ext cx="7775237" cy="11650"/>
          </a:xfrm>
          <a:prstGeom prst="line">
            <a:avLst/>
          </a:prstGeom>
          <a:ln w="76200" cmpd="sng">
            <a:gradFill flip="none" rotWithShape="1">
              <a:gsLst>
                <a:gs pos="20000">
                  <a:schemeClr val="tx2">
                    <a:lumMod val="40000"/>
                    <a:lumOff val="60000"/>
                    <a:alpha val="80000"/>
                  </a:schemeClr>
                </a:gs>
                <a:gs pos="80000">
                  <a:srgbClr val="0000FF">
                    <a:alpha val="8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90934" y="558205"/>
            <a:ext cx="4010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660066"/>
                </a:solidFill>
                <a:latin typeface="Times New Roman"/>
                <a:cs typeface="Times New Roman"/>
              </a:rPr>
              <a:t>Analog and Digital LV Section</a:t>
            </a:r>
          </a:p>
          <a:p>
            <a:pPr algn="ctr"/>
            <a:r>
              <a:rPr lang="en-US" dirty="0">
                <a:solidFill>
                  <a:srgbClr val="215968"/>
                </a:solidFill>
                <a:latin typeface="Times New Roman"/>
                <a:cs typeface="Times New Roman"/>
              </a:rPr>
              <a:t>(Spares not included)</a:t>
            </a:r>
            <a:endParaRPr lang="en-US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230" y="1793322"/>
            <a:ext cx="1871478" cy="1396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6231" y="1423989"/>
            <a:ext cx="23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/>
              <a:t>1 SY4527B Mainframe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47973" y="1421029"/>
            <a:ext cx="395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/>
              <a:t>2 A1676A - Easy3000 Branch Controller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44136" y="3674596"/>
            <a:ext cx="4375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/>
              <a:t>12 Easy3000 Remote Crates</a:t>
            </a:r>
          </a:p>
          <a:p>
            <a:r>
              <a:rPr lang="en-US" dirty="0"/>
              <a:t>x</a:t>
            </a:r>
            <a:r>
              <a:rPr lang="en-US" dirty="0"/>
              <a:t>6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A3486 - AC/DC bulk power supply 2x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2kW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54662" y="3612070"/>
            <a:ext cx="3616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  <a:r>
              <a:rPr lang="en-US" dirty="0"/>
              <a:t>56 A3009HBP </a:t>
            </a:r>
            <a:r>
              <a:rPr lang="en-US" dirty="0"/>
              <a:t>- </a:t>
            </a:r>
            <a:r>
              <a:rPr lang="en-US" dirty="0"/>
              <a:t>12Ch/14V</a:t>
            </a:r>
            <a:r>
              <a:rPr lang="en-US" dirty="0"/>
              <a:t>/</a:t>
            </a:r>
            <a:r>
              <a:rPr lang="en-US" dirty="0"/>
              <a:t>3A/40W</a:t>
            </a:r>
          </a:p>
          <a:p>
            <a:pPr algn="ctr"/>
            <a:r>
              <a:rPr lang="en-US" dirty="0"/>
              <a:t>o</a:t>
            </a:r>
            <a:r>
              <a:rPr lang="en-US" dirty="0"/>
              <a:t>r</a:t>
            </a:r>
          </a:p>
          <a:p>
            <a:r>
              <a:rPr lang="en-US" dirty="0"/>
              <a:t>x56 </a:t>
            </a:r>
            <a:r>
              <a:rPr lang="en-US" dirty="0"/>
              <a:t>A3009 </a:t>
            </a:r>
            <a:r>
              <a:rPr lang="en-US" dirty="0"/>
              <a:t>- </a:t>
            </a:r>
            <a:r>
              <a:rPr lang="en-US" dirty="0"/>
              <a:t>12Ch/</a:t>
            </a:r>
            <a:r>
              <a:rPr lang="en-US" dirty="0"/>
              <a:t>8</a:t>
            </a:r>
            <a:r>
              <a:rPr lang="en-US" dirty="0"/>
              <a:t>V/9A/45W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02" y="4595563"/>
            <a:ext cx="1017646" cy="1754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04458" y="2924775"/>
            <a:ext cx="78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CR4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8811" y="602138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RB24 -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SideA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036" y="4409408"/>
            <a:ext cx="1901914" cy="1545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422" y="1825452"/>
            <a:ext cx="386928" cy="1364168"/>
          </a:xfrm>
          <a:prstGeom prst="rect">
            <a:avLst/>
          </a:prstGeom>
        </p:spPr>
      </p:pic>
      <p:sp>
        <p:nvSpPr>
          <p:cNvPr id="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8248" y="6611747"/>
            <a:ext cx="2133600" cy="247215"/>
          </a:xfrm>
          <a:prstGeom prst="rect">
            <a:avLst/>
          </a:prstGeom>
        </p:spPr>
        <p:txBody>
          <a:bodyPr anchor="ctr"/>
          <a:lstStyle/>
          <a:p>
            <a:pPr algn="r"/>
            <a:fld id="{1AD43CCC-A7CC-4ABA-9D32-69ABA54BAB03}" type="slidenum"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pPr algn="r"/>
              <a:t>3</a:t>
            </a:fld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8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7" descr="acquia_marin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102" y="4656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1727675" y="507032"/>
            <a:ext cx="7775237" cy="11650"/>
          </a:xfrm>
          <a:prstGeom prst="line">
            <a:avLst/>
          </a:prstGeom>
          <a:ln w="76200" cmpd="sng">
            <a:gradFill flip="none" rotWithShape="1">
              <a:gsLst>
                <a:gs pos="20000">
                  <a:schemeClr val="tx2">
                    <a:lumMod val="40000"/>
                    <a:lumOff val="60000"/>
                    <a:alpha val="80000"/>
                  </a:schemeClr>
                </a:gs>
                <a:gs pos="80000">
                  <a:srgbClr val="0000FF">
                    <a:alpha val="8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635185" y="908864"/>
          <a:ext cx="4753907" cy="460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62"/>
                <a:gridCol w="2055595"/>
                <a:gridCol w="1240150"/>
              </a:tblGrid>
              <a:tr h="501335">
                <a:tc>
                  <a:txBody>
                    <a:bodyPr/>
                    <a:lstStyle/>
                    <a:p>
                      <a:r>
                        <a:rPr lang="it-IT" dirty="0" smtClean="0"/>
                        <a:t>Unit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Tech. Specs.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#</a:t>
                      </a:r>
                      <a:r>
                        <a:rPr lang="it-IT" baseline="0" dirty="0" smtClean="0"/>
                        <a:t> of Unit</a:t>
                      </a:r>
                      <a:endParaRPr lang="it-IT" dirty="0" smtClean="0"/>
                    </a:p>
                  </a:txBody>
                  <a:tcPr/>
                </a:tc>
              </a:tr>
              <a:tr h="535136">
                <a:tc>
                  <a:txBody>
                    <a:bodyPr/>
                    <a:lstStyle/>
                    <a:p>
                      <a:r>
                        <a:rPr lang="it-IT" dirty="0" smtClean="0"/>
                        <a:t>SY4527B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Mainframe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/>
                </a:tc>
              </a:tr>
              <a:tr h="535136">
                <a:tc>
                  <a:txBody>
                    <a:bodyPr/>
                    <a:lstStyle/>
                    <a:p>
                      <a:r>
                        <a:rPr lang="it-IT" dirty="0" smtClean="0"/>
                        <a:t>Easy3000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Remote Crate</a:t>
                      </a:r>
                      <a:endParaRPr lang="en-US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 anchor="ctr"/>
                </a:tc>
              </a:tr>
              <a:tr h="535136">
                <a:tc>
                  <a:txBody>
                    <a:bodyPr/>
                    <a:lstStyle/>
                    <a:p>
                      <a:r>
                        <a:rPr lang="it-IT" dirty="0" smtClean="0"/>
                        <a:t>A1676A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Branch Controller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/>
                </a:tc>
              </a:tr>
              <a:tr h="535136">
                <a:tc>
                  <a:txBody>
                    <a:bodyPr/>
                    <a:lstStyle/>
                    <a:p>
                      <a:r>
                        <a:rPr lang="it-IT" dirty="0" smtClean="0"/>
                        <a:t>A3486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ea typeface="Calibri"/>
                          <a:cs typeface="Calibri"/>
                        </a:rPr>
                        <a:t>AC/DC 48V bulk power supply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ea typeface="Calibri"/>
                          <a:cs typeface="Calibri"/>
                        </a:rPr>
                        <a:t>2x 2kW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 anchor="ctr"/>
                </a:tc>
              </a:tr>
              <a:tr h="535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A3009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A3009HPB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12ch/8V/9A/45W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noProof="0" dirty="0" smtClean="0"/>
                        <a:t>12ch/14V/3A/45W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56</a:t>
                      </a:r>
                      <a:endParaRPr lang="it-IT" dirty="0"/>
                    </a:p>
                  </a:txBody>
                  <a:tcPr anchor="ctr"/>
                </a:tc>
              </a:tr>
              <a:tr h="535136">
                <a:tc>
                  <a:txBody>
                    <a:bodyPr/>
                    <a:lstStyle/>
                    <a:p>
                      <a:r>
                        <a:rPr lang="it-IT" dirty="0" smtClean="0"/>
                        <a:t>A2518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it-IT" dirty="0" smtClean="0"/>
                        <a:t>A2519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8Ch/8V/10A/50W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 smtClean="0"/>
                        <a:t>8Ch/15V/5A/50W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42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75838" y="6876"/>
            <a:ext cx="8595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CAEN Configuration - Summary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8248" y="6611747"/>
            <a:ext cx="2133600" cy="247215"/>
          </a:xfrm>
          <a:prstGeom prst="rect">
            <a:avLst/>
          </a:prstGeom>
        </p:spPr>
        <p:txBody>
          <a:bodyPr anchor="ctr"/>
          <a:lstStyle/>
          <a:p>
            <a:pPr algn="r"/>
            <a:fld id="{1AD43CCC-A7CC-4ABA-9D32-69ABA54BAB03}" type="slidenum"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pPr algn="r"/>
              <a:t>4</a:t>
            </a:fld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3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305</Words>
  <Application>Microsoft Macintosh PowerPoint</Application>
  <PresentationFormat>Widescreen</PresentationFormat>
  <Paragraphs>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Calibri Light</vt:lpstr>
      <vt:lpstr>ＭＳ Ｐゴシック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cp:lastPrinted>2017-03-24T08:42:53Z</cp:lastPrinted>
  <dcterms:created xsi:type="dcterms:W3CDTF">2017-03-24T08:37:13Z</dcterms:created>
  <dcterms:modified xsi:type="dcterms:W3CDTF">2017-03-24T09:07:27Z</dcterms:modified>
</cp:coreProperties>
</file>