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312" r:id="rId4"/>
    <p:sldId id="262" r:id="rId5"/>
    <p:sldId id="266" r:id="rId6"/>
    <p:sldId id="271" r:id="rId7"/>
    <p:sldId id="270" r:id="rId8"/>
    <p:sldId id="275" r:id="rId9"/>
    <p:sldId id="299" r:id="rId10"/>
    <p:sldId id="264" r:id="rId11"/>
    <p:sldId id="311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53" autoAdjust="0"/>
  </p:normalViewPr>
  <p:slideViewPr>
    <p:cSldViewPr snapToGrid="0" snapToObjects="1">
      <p:cViewPr varScale="1">
        <p:scale>
          <a:sx n="207" d="100"/>
          <a:sy n="207" d="100"/>
        </p:scale>
        <p:origin x="-18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3D3C0-AA93-CC45-9231-2508D8E3E40D}" type="datetimeFigureOut">
              <a:rPr lang="it-IT" smtClean="0"/>
              <a:t>18/02/16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1AF89-9C53-ED42-9E1B-366F72F708A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71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80109-FFB5-8747-9176-9B294A1F40D2}" type="datetimeFigureOut">
              <a:rPr lang="it-IT" smtClean="0"/>
              <a:t>18/02/16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72FFC-BA10-2441-89E5-97CBB5C0B27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678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8CEC-F748-764D-A4DE-5C52A69A6604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88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3CE6-B621-8646-861F-2108A2087B4E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99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8E87-9006-764C-B2EE-0845B510C92E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010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7DF16F-2BCB-CD47-8442-C4761465AF80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20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8820ED-C79B-764E-B2C8-60A4B79667ED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334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E54A12-DA7F-8E49-B74B-0B16CEC802B9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73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94FD7F-F66F-2C47-8AD9-9F151F7FC185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800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F07EC4-2361-B948-96B7-9CFD54292CAC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58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7D7AD7-681A-8A49-AFF8-5F2B11C740FD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5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C5B118-8B7A-4A48-B4DC-ADBABF29B895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62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1FD7B-2320-B946-A4CC-73898A5A445E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59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9123-25C8-3345-B49F-270C3287D0BE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212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B2C39-193F-A440-9BBC-AD20EEB0C671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679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CAD14-B18F-0F4B-9898-6E48F8E954FE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0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1ED793-7921-0943-B224-6841709BC860}" type="datetime1">
              <a:rPr lang="it-IT" smtClean="0">
                <a:solidFill>
                  <a:prstClr val="black"/>
                </a:solidFill>
                <a:latin typeface="Calibri"/>
              </a:rPr>
              <a:t>18/02/16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4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9130-B8D3-1E4C-9C99-896DAE69C9E9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84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2F83-7916-F746-9103-F7C3A43B16DB}" type="datetime1">
              <a:rPr lang="it-IT" smtClean="0"/>
              <a:t>18/02/16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40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5202-D481-1043-83BF-17C682B92017}" type="datetime1">
              <a:rPr lang="it-IT" smtClean="0"/>
              <a:t>18/02/16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11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F071-C5F2-714A-9F7B-F72108D741AC}" type="datetime1">
              <a:rPr lang="it-IT" smtClean="0"/>
              <a:t>18/02/16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17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3BA6-700C-FC40-82C5-4C2D19492094}" type="datetime1">
              <a:rPr lang="it-IT" smtClean="0"/>
              <a:t>18/02/16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89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B6A2-76DF-244F-B3F8-A44B133B22CB}" type="datetime1">
              <a:rPr lang="it-IT" smtClean="0"/>
              <a:t>18/02/16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08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0F-DAD6-2943-AE74-F662F16E1DA6}" type="datetime1">
              <a:rPr lang="it-IT" smtClean="0"/>
              <a:t>18/02/16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44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92898" y="196658"/>
            <a:ext cx="6406092" cy="884204"/>
          </a:xfrm>
          <a:prstGeom prst="rect">
            <a:avLst/>
          </a:prstGeom>
          <a:gradFill flip="none" rotWithShape="1">
            <a:gsLst>
              <a:gs pos="8000">
                <a:schemeClr val="accent1"/>
              </a:gs>
              <a:gs pos="51000">
                <a:srgbClr val="FFFFFF"/>
              </a:gs>
              <a:gs pos="91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4564" y="1503886"/>
            <a:ext cx="8866812" cy="4622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F4B68-7E74-DA4E-8589-855D6FADAFD3}" type="datetime1">
              <a:rPr lang="it-IT" smtClean="0"/>
              <a:t>18/02/16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FB3FC-2841-1E45-BA6D-6414A7165A86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 descr="logoinfn-piccol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4" y="196658"/>
            <a:ext cx="1178938" cy="884204"/>
          </a:xfrm>
          <a:prstGeom prst="rect">
            <a:avLst/>
          </a:prstGeom>
        </p:spPr>
      </p:pic>
      <p:pic>
        <p:nvPicPr>
          <p:cNvPr id="8" name="Immagine 7" descr="CMS_logo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72" y="196658"/>
            <a:ext cx="884204" cy="8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8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i="0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93823"/>
            <a:ext cx="8229600" cy="102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7200" y="6437165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it-IT" smtClean="0">
                <a:latin typeface="Calibri"/>
              </a:rPr>
              <a:t>Feb 2016 - Pigi Paolucci</a:t>
            </a:r>
            <a:endParaRPr lang="it-IT" dirty="0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414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0000"/>
                </a:solidFill>
              </a:defRPr>
            </a:lvl1pPr>
          </a:lstStyle>
          <a:p>
            <a:fld id="{2C23A758-711D-9E4A-AADD-8A59355FD73A}" type="slidenum">
              <a:rPr lang="it-IT" smtClean="0">
                <a:latin typeface="Calibri"/>
              </a:rPr>
              <a:pPr/>
              <a:t>‹n.›</a:t>
            </a:fld>
            <a:endParaRPr lang="it-IT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eneva"/>
          <a:ea typeface="+mj-ea"/>
          <a:cs typeface="Genev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637720"/>
            <a:ext cx="7772400" cy="1470025"/>
          </a:xfrm>
        </p:spPr>
        <p:txBody>
          <a:bodyPr/>
          <a:lstStyle/>
          <a:p>
            <a:r>
              <a:rPr lang="it-IT" dirty="0" err="1" smtClean="0"/>
              <a:t>Power</a:t>
            </a:r>
            <a:r>
              <a:rPr lang="it-IT" dirty="0" smtClean="0"/>
              <a:t> System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for GEM </a:t>
            </a:r>
            <a:r>
              <a:rPr lang="it-IT" dirty="0" smtClean="0"/>
              <a:t>and RPC detector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3920220"/>
            <a:ext cx="7772400" cy="2305562"/>
          </a:xfrm>
        </p:spPr>
        <p:txBody>
          <a:bodyPr>
            <a:noAutofit/>
          </a:bodyPr>
          <a:lstStyle/>
          <a:p>
            <a:r>
              <a:rPr lang="it-IT" sz="2400" dirty="0" smtClean="0">
                <a:solidFill>
                  <a:srgbClr val="000090"/>
                </a:solidFill>
              </a:rPr>
              <a:t>P. Paolucci</a:t>
            </a:r>
            <a:r>
              <a:rPr lang="it-IT" sz="2400" dirty="0" smtClean="0">
                <a:solidFill>
                  <a:srgbClr val="FF0000"/>
                </a:solidFill>
              </a:rPr>
              <a:t>, A. </a:t>
            </a:r>
            <a:r>
              <a:rPr lang="it-IT" sz="2400" dirty="0" err="1" smtClean="0">
                <a:solidFill>
                  <a:srgbClr val="FF0000"/>
                </a:solidFill>
              </a:rPr>
              <a:t>Boaino</a:t>
            </a:r>
            <a:r>
              <a:rPr lang="it-IT" sz="2400" dirty="0" smtClean="0">
                <a:solidFill>
                  <a:srgbClr val="FF0000"/>
                </a:solidFill>
              </a:rPr>
              <a:t>, </a:t>
            </a:r>
            <a:r>
              <a:rPr lang="it-IT" sz="2400" dirty="0" err="1" smtClean="0">
                <a:solidFill>
                  <a:srgbClr val="000090"/>
                </a:solidFill>
              </a:rPr>
              <a:t>F</a:t>
            </a:r>
            <a:r>
              <a:rPr lang="it-IT" sz="2400" dirty="0" smtClean="0">
                <a:solidFill>
                  <a:srgbClr val="000090"/>
                </a:solidFill>
              </a:rPr>
              <a:t>. </a:t>
            </a:r>
            <a:r>
              <a:rPr lang="it-IT" sz="2400" dirty="0" err="1" smtClean="0">
                <a:solidFill>
                  <a:srgbClr val="000090"/>
                </a:solidFill>
              </a:rPr>
              <a:t>Tyssen</a:t>
            </a:r>
            <a:r>
              <a:rPr lang="it-IT" sz="2400" dirty="0" smtClean="0">
                <a:solidFill>
                  <a:srgbClr val="FF0000"/>
                </a:solidFill>
              </a:rPr>
              <a:t>, </a:t>
            </a:r>
            <a:r>
              <a:rPr lang="it-IT" sz="2400" dirty="0" smtClean="0">
                <a:solidFill>
                  <a:srgbClr val="000090"/>
                </a:solidFill>
              </a:rPr>
              <a:t>S. Meola</a:t>
            </a:r>
            <a:r>
              <a:rPr lang="it-IT" sz="24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G. Passeggio, </a:t>
            </a:r>
            <a:r>
              <a:rPr lang="it-IT" sz="2400" dirty="0" err="1" smtClean="0">
                <a:solidFill>
                  <a:srgbClr val="FF0000"/>
                </a:solidFill>
              </a:rPr>
              <a:t>F</a:t>
            </a:r>
            <a:r>
              <a:rPr lang="it-IT" sz="2400" dirty="0" smtClean="0">
                <a:solidFill>
                  <a:srgbClr val="FF0000"/>
                </a:solidFill>
              </a:rPr>
              <a:t>. </a:t>
            </a:r>
            <a:r>
              <a:rPr lang="it-IT" sz="2400" dirty="0" err="1" smtClean="0">
                <a:solidFill>
                  <a:srgbClr val="FF0000"/>
                </a:solidFill>
              </a:rPr>
              <a:t>Cassese</a:t>
            </a:r>
            <a:r>
              <a:rPr lang="it-IT" sz="2400" dirty="0" smtClean="0">
                <a:solidFill>
                  <a:srgbClr val="FF0000"/>
                </a:solidFill>
              </a:rPr>
              <a:t>, Electronic service of Napoli</a:t>
            </a:r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&amp;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CAEN company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8wirescal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6023" y="1067050"/>
            <a:ext cx="1253190" cy="1229652"/>
          </a:xfrm>
          <a:prstGeom prst="rect">
            <a:avLst/>
          </a:prstGeom>
        </p:spPr>
      </p:pic>
      <p:pic>
        <p:nvPicPr>
          <p:cNvPr id="7" name="Immagine 6" descr="8wirescal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0986" y="1930650"/>
            <a:ext cx="1253190" cy="1229652"/>
          </a:xfrm>
          <a:prstGeom prst="rect">
            <a:avLst/>
          </a:prstGeom>
        </p:spPr>
      </p:pic>
      <p:pic>
        <p:nvPicPr>
          <p:cNvPr id="5" name="Immagine 4" descr="A1515T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826" y="1192871"/>
            <a:ext cx="629006" cy="220152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40479" y="962038"/>
            <a:ext cx="6939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USC</a:t>
            </a:r>
            <a:endParaRPr lang="it-IT" sz="24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1023547" y="1881041"/>
            <a:ext cx="3898640" cy="1101574"/>
            <a:chOff x="1023547" y="1284141"/>
            <a:chExt cx="3898640" cy="1101574"/>
          </a:xfrm>
        </p:grpSpPr>
        <p:pic>
          <p:nvPicPr>
            <p:cNvPr id="8" name="Immagine 7" descr="16wirescalb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47" y="1284141"/>
              <a:ext cx="3898640" cy="1012561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1712625" y="2047161"/>
              <a:ext cx="29759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16 multiconductor cable (100 </a:t>
              </a: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mt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4496704" y="962038"/>
            <a:ext cx="718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UXC</a:t>
            </a:r>
            <a:endParaRPr lang="it-IT" sz="24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4871387" y="1871916"/>
            <a:ext cx="1905005" cy="2105441"/>
            <a:chOff x="6454988" y="2194560"/>
            <a:chExt cx="1905005" cy="2105441"/>
          </a:xfrm>
        </p:grpSpPr>
        <p:sp>
          <p:nvSpPr>
            <p:cNvPr id="12" name="Rettangolo 11"/>
            <p:cNvSpPr/>
            <p:nvPr/>
          </p:nvSpPr>
          <p:spPr>
            <a:xfrm>
              <a:off x="6980646" y="2194560"/>
              <a:ext cx="857332" cy="2105441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 dirty="0" err="1" smtClean="0">
                  <a:solidFill>
                    <a:prstClr val="white"/>
                  </a:solidFill>
                  <a:latin typeface="Calibri"/>
                </a:rPr>
                <a:t>Feet</a:t>
              </a:r>
              <a:endParaRPr lang="it-IT" i="1" dirty="0" smtClean="0">
                <a:solidFill>
                  <a:prstClr val="white"/>
                </a:solidFill>
                <a:latin typeface="Calibri"/>
              </a:endParaRPr>
            </a:p>
            <a:p>
              <a:pPr algn="ctr"/>
              <a:r>
                <a:rPr lang="it-IT" i="1" dirty="0" smtClean="0">
                  <a:solidFill>
                    <a:prstClr val="white"/>
                  </a:solidFill>
                  <a:latin typeface="Calibri"/>
                </a:rPr>
                <a:t>Panel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584348" y="2415128"/>
              <a:ext cx="396298" cy="3341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rgbClr val="000090"/>
                  </a:solidFill>
                  <a:latin typeface="Calibri"/>
                </a:rPr>
                <a:t>1</a:t>
              </a:r>
              <a:endParaRPr lang="it-IT" sz="1200" b="1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6584348" y="3666398"/>
              <a:ext cx="391519" cy="3341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rgbClr val="000090"/>
                  </a:solidFill>
                  <a:latin typeface="Calibri"/>
                </a:rPr>
                <a:t>15</a:t>
              </a:r>
              <a:endParaRPr lang="it-IT" sz="1200" b="1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454988" y="2699805"/>
              <a:ext cx="5953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52 </a:t>
              </a:r>
              <a:r>
                <a:rPr lang="it-IT" sz="1100" dirty="0" err="1" smtClean="0">
                  <a:solidFill>
                    <a:prstClr val="black"/>
                  </a:solidFill>
                  <a:latin typeface="Calibri"/>
                </a:rPr>
                <a:t>pins</a:t>
              </a:r>
              <a:endParaRPr lang="it-IT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7838289" y="2315059"/>
              <a:ext cx="396298" cy="222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rgbClr val="000090"/>
                  </a:solidFill>
                  <a:latin typeface="Calibri"/>
                </a:rPr>
                <a:t>1</a:t>
              </a:r>
              <a:endParaRPr lang="it-IT" sz="1200" b="1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7838289" y="2632701"/>
              <a:ext cx="396298" cy="222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solidFill>
                    <a:srgbClr val="000090"/>
                  </a:solidFill>
                  <a:latin typeface="Calibri"/>
                </a:rPr>
                <a:t>2</a:t>
              </a: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7838289" y="3608532"/>
              <a:ext cx="396298" cy="222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rgbClr val="000090"/>
                  </a:solidFill>
                  <a:latin typeface="Calibri"/>
                </a:rPr>
                <a:t>29</a:t>
              </a:r>
              <a:endParaRPr lang="it-IT" sz="1200" b="1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7838289" y="3926174"/>
              <a:ext cx="396298" cy="222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rgbClr val="000090"/>
                  </a:solidFill>
                  <a:latin typeface="Calibri"/>
                </a:rPr>
                <a:t>30</a:t>
              </a:r>
              <a:endParaRPr lang="it-IT" sz="1200" b="1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764670" y="2809863"/>
              <a:ext cx="5953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23 </a:t>
              </a:r>
              <a:r>
                <a:rPr lang="it-IT" sz="1100" dirty="0" err="1" smtClean="0">
                  <a:solidFill>
                    <a:prstClr val="black"/>
                  </a:solidFill>
                  <a:latin typeface="Calibri"/>
                </a:rPr>
                <a:t>pins</a:t>
              </a:r>
              <a:endParaRPr lang="it-IT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7500939" y="2451788"/>
            <a:ext cx="1366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8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multicondutor</a:t>
            </a:r>
            <a:endParaRPr lang="it-IT" sz="14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7209367" y="2859395"/>
            <a:ext cx="1608666" cy="1298871"/>
            <a:chOff x="6033557" y="4918228"/>
            <a:chExt cx="1608666" cy="1298871"/>
          </a:xfrm>
        </p:grpSpPr>
        <p:grpSp>
          <p:nvGrpSpPr>
            <p:cNvPr id="35" name="Gruppo 34"/>
            <p:cNvGrpSpPr/>
            <p:nvPr/>
          </p:nvGrpSpPr>
          <p:grpSpPr>
            <a:xfrm>
              <a:off x="6033557" y="4918228"/>
              <a:ext cx="1608666" cy="1298871"/>
              <a:chOff x="6608259" y="4729401"/>
              <a:chExt cx="1608666" cy="1298871"/>
            </a:xfrm>
          </p:grpSpPr>
          <p:pic>
            <p:nvPicPr>
              <p:cNvPr id="14" name="Immagine 13" descr="RadiallConnector52pins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4304" y="4923372"/>
                <a:ext cx="1108862" cy="797073"/>
              </a:xfrm>
              <a:prstGeom prst="rect">
                <a:avLst/>
              </a:prstGeom>
            </p:spPr>
          </p:pic>
          <p:sp>
            <p:nvSpPr>
              <p:cNvPr id="31" name="Ovale 30"/>
              <p:cNvSpPr/>
              <p:nvPr/>
            </p:nvSpPr>
            <p:spPr>
              <a:xfrm>
                <a:off x="6608259" y="4729401"/>
                <a:ext cx="1608666" cy="1298871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6637868" y="5753102"/>
              <a:ext cx="85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23 </a:t>
              </a:r>
              <a:r>
                <a:rPr lang="it-IT" dirty="0" err="1" smtClean="0">
                  <a:solidFill>
                    <a:prstClr val="black"/>
                  </a:solidFill>
                  <a:latin typeface="Calibri"/>
                </a:rPr>
                <a:t>pins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2268812" y="3028515"/>
            <a:ext cx="1608666" cy="1298871"/>
            <a:chOff x="6033557" y="4918228"/>
            <a:chExt cx="1608666" cy="1298871"/>
          </a:xfrm>
        </p:grpSpPr>
        <p:grpSp>
          <p:nvGrpSpPr>
            <p:cNvPr id="54" name="Gruppo 53"/>
            <p:cNvGrpSpPr/>
            <p:nvPr/>
          </p:nvGrpSpPr>
          <p:grpSpPr>
            <a:xfrm>
              <a:off x="6033557" y="4918228"/>
              <a:ext cx="1608666" cy="1298871"/>
              <a:chOff x="6608259" y="4729401"/>
              <a:chExt cx="1608666" cy="1298871"/>
            </a:xfrm>
          </p:grpSpPr>
          <p:pic>
            <p:nvPicPr>
              <p:cNvPr id="56" name="Immagine 55" descr="RadiallConnector52pins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4304" y="4923372"/>
                <a:ext cx="1108862" cy="797073"/>
              </a:xfrm>
              <a:prstGeom prst="rect">
                <a:avLst/>
              </a:prstGeom>
            </p:spPr>
          </p:pic>
          <p:sp>
            <p:nvSpPr>
              <p:cNvPr id="57" name="Ovale 56"/>
              <p:cNvSpPr/>
              <p:nvPr/>
            </p:nvSpPr>
            <p:spPr>
              <a:xfrm>
                <a:off x="6608259" y="4729401"/>
                <a:ext cx="1608666" cy="1298871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5" name="CasellaDiTesto 54"/>
            <p:cNvSpPr txBox="1"/>
            <p:nvPr/>
          </p:nvSpPr>
          <p:spPr>
            <a:xfrm>
              <a:off x="6637868" y="5753102"/>
              <a:ext cx="85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52 </a:t>
              </a:r>
              <a:r>
                <a:rPr lang="it-IT" dirty="0" err="1" smtClean="0">
                  <a:solidFill>
                    <a:prstClr val="black"/>
                  </a:solidFill>
                  <a:latin typeface="Calibri"/>
                </a:rPr>
                <a:t>pins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2" name="Trapezio 61"/>
          <p:cNvSpPr/>
          <p:nvPr/>
        </p:nvSpPr>
        <p:spPr>
          <a:xfrm>
            <a:off x="8013700" y="600243"/>
            <a:ext cx="977900" cy="976557"/>
          </a:xfrm>
          <a:prstGeom prst="trapezoid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prstClr val="white"/>
                </a:solidFill>
                <a:latin typeface="Calibri"/>
              </a:rPr>
              <a:t>GEM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rapezio 62"/>
          <p:cNvSpPr/>
          <p:nvPr/>
        </p:nvSpPr>
        <p:spPr>
          <a:xfrm>
            <a:off x="8013700" y="1337109"/>
            <a:ext cx="977900" cy="976557"/>
          </a:xfrm>
          <a:prstGeom prst="trapezoid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prstClr val="white"/>
                </a:solidFill>
                <a:latin typeface="Calibri"/>
              </a:rPr>
              <a:t>GEM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5087719" y="5619571"/>
            <a:ext cx="4019049" cy="120032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</a:rPr>
              <a:t>Ground and Shield: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Not Connected on the board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Connected on both sides of feet panel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Connected on the chamber PP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484857" y="0"/>
            <a:ext cx="4596982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Calibri"/>
              </a:rPr>
              <a:t>High Voltage schema for GE11</a:t>
            </a:r>
            <a:endParaRPr lang="it-IT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Feb 2016 - Pigi Paolucci</a:t>
            </a:r>
            <a:endParaRPr lang="it-IT"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A758-711D-9E4A-AADD-8A59355FD73A}" type="slidenum">
              <a:rPr lang="it-IT" smtClean="0">
                <a:latin typeface="Calibri"/>
              </a:rPr>
              <a:pPr/>
              <a:t>10</a:t>
            </a:fld>
            <a:endParaRPr lang="it-I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82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Strategia per GEM e RPC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u="sng" dirty="0" smtClean="0"/>
              <a:t>RPC fino a LS3:</a:t>
            </a:r>
          </a:p>
          <a:p>
            <a:pPr lvl="1"/>
            <a:r>
              <a:rPr lang="it-IT" dirty="0" smtClean="0"/>
              <a:t>Continuare con il sistema EASY</a:t>
            </a:r>
          </a:p>
          <a:p>
            <a:pPr lvl="2"/>
            <a:r>
              <a:rPr lang="it-IT" dirty="0" smtClean="0"/>
              <a:t>120</a:t>
            </a:r>
            <a:r>
              <a:rPr lang="it-IT" dirty="0" smtClean="0">
                <a:solidFill>
                  <a:srgbClr val="FF0000"/>
                </a:solidFill>
              </a:rPr>
              <a:t> A3009</a:t>
            </a:r>
            <a:r>
              <a:rPr lang="it-IT" dirty="0" smtClean="0"/>
              <a:t> + 150 </a:t>
            </a:r>
            <a:r>
              <a:rPr lang="it-IT" dirty="0" smtClean="0">
                <a:solidFill>
                  <a:srgbClr val="FF0000"/>
                </a:solidFill>
              </a:rPr>
              <a:t>A3512</a:t>
            </a:r>
            <a:endParaRPr lang="it-IT" dirty="0" smtClean="0"/>
          </a:p>
          <a:p>
            <a:pPr lvl="1"/>
            <a:r>
              <a:rPr lang="it-IT" dirty="0" smtClean="0"/>
              <a:t>Upgrade necessari:</a:t>
            </a:r>
          </a:p>
          <a:p>
            <a:pPr lvl="2"/>
            <a:r>
              <a:rPr lang="it-IT" dirty="0" smtClean="0"/>
              <a:t>30 </a:t>
            </a:r>
            <a:r>
              <a:rPr lang="it-IT" dirty="0" smtClean="0">
                <a:solidFill>
                  <a:srgbClr val="FF0000"/>
                </a:solidFill>
              </a:rPr>
              <a:t>FAN EASY</a:t>
            </a:r>
            <a:r>
              <a:rPr lang="it-IT" dirty="0" smtClean="0"/>
              <a:t>, 3 </a:t>
            </a:r>
            <a:r>
              <a:rPr lang="it-IT" dirty="0" smtClean="0">
                <a:solidFill>
                  <a:srgbClr val="FF0000"/>
                </a:solidFill>
              </a:rPr>
              <a:t>SY1527</a:t>
            </a:r>
            <a:r>
              <a:rPr lang="it-IT" dirty="0" smtClean="0"/>
              <a:t> e dei 7 </a:t>
            </a:r>
            <a:r>
              <a:rPr lang="it-IT" dirty="0" smtClean="0">
                <a:solidFill>
                  <a:srgbClr val="FF0000"/>
                </a:solidFill>
              </a:rPr>
              <a:t>A3485</a:t>
            </a:r>
          </a:p>
          <a:p>
            <a:pPr lvl="1"/>
            <a:r>
              <a:rPr lang="it-IT" dirty="0" smtClean="0">
                <a:solidFill>
                  <a:srgbClr val="FF0000"/>
                </a:solidFill>
              </a:rPr>
              <a:t>RE31 e RE41 </a:t>
            </a:r>
            <a:r>
              <a:rPr lang="it-IT" sz="2300" dirty="0" smtClean="0">
                <a:solidFill>
                  <a:srgbClr val="000000"/>
                </a:solidFill>
              </a:rPr>
              <a:t>(se approvati)</a:t>
            </a:r>
          </a:p>
          <a:p>
            <a:pPr lvl="2"/>
            <a:r>
              <a:rPr lang="it-IT" dirty="0" smtClean="0">
                <a:solidFill>
                  <a:srgbClr val="000000"/>
                </a:solidFill>
              </a:rPr>
              <a:t>necessitano di 24 A3512 + 20 A3009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u="sng" dirty="0" smtClean="0"/>
              <a:t>GE11</a:t>
            </a:r>
            <a:r>
              <a:rPr lang="it-IT" dirty="0" smtClean="0"/>
              <a:t> </a:t>
            </a:r>
            <a:r>
              <a:rPr lang="it-IT" sz="2400" dirty="0" smtClean="0"/>
              <a:t>(2016-2019)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Sistema HV distribuito sito in USC</a:t>
            </a:r>
          </a:p>
          <a:p>
            <a:pPr lvl="1"/>
            <a:r>
              <a:rPr lang="it-IT" dirty="0" smtClean="0">
                <a:solidFill>
                  <a:srgbClr val="FF0000"/>
                </a:solidFill>
              </a:rPr>
              <a:t>A1515TG</a:t>
            </a:r>
            <a:r>
              <a:rPr lang="it-IT" dirty="0" smtClean="0"/>
              <a:t> </a:t>
            </a:r>
            <a:r>
              <a:rPr lang="en-US" dirty="0" smtClean="0"/>
              <a:t>Floating High Voltage Power Supplies: </a:t>
            </a:r>
            <a:r>
              <a:rPr lang="it-IT" dirty="0"/>
              <a:t>(70-80 ?) </a:t>
            </a:r>
            <a:endParaRPr lang="en-US" dirty="0" smtClean="0"/>
          </a:p>
          <a:p>
            <a:pPr lvl="1"/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voltage</a:t>
            </a:r>
            <a:r>
              <a:rPr lang="it-IT" dirty="0" smtClean="0"/>
              <a:t> standard con sistema EASY: (50 ?)</a:t>
            </a:r>
          </a:p>
          <a:p>
            <a:r>
              <a:rPr lang="it-IT" u="sng" dirty="0" smtClean="0"/>
              <a:t>GE21</a:t>
            </a:r>
            <a:r>
              <a:rPr lang="it-IT" dirty="0" smtClean="0"/>
              <a:t> </a:t>
            </a:r>
            <a:r>
              <a:rPr lang="it-IT" sz="2400" dirty="0"/>
              <a:t>(2023</a:t>
            </a:r>
            <a:r>
              <a:rPr lang="it-IT" sz="2400" dirty="0" smtClean="0"/>
              <a:t>): </a:t>
            </a:r>
            <a:r>
              <a:rPr lang="it-IT" sz="2800" dirty="0" smtClean="0"/>
              <a:t>simile a GE11</a:t>
            </a:r>
          </a:p>
          <a:p>
            <a:r>
              <a:rPr lang="it-IT" u="sng" dirty="0" smtClean="0"/>
              <a:t>ME0</a:t>
            </a:r>
            <a:r>
              <a:rPr lang="it-IT" dirty="0" smtClean="0"/>
              <a:t> </a:t>
            </a:r>
            <a:r>
              <a:rPr lang="it-IT" sz="2400" dirty="0" smtClean="0"/>
              <a:t>(2023) </a:t>
            </a:r>
            <a:r>
              <a:rPr lang="it-IT" sz="2800" dirty="0" smtClean="0"/>
              <a:t>è in fase di definizione</a:t>
            </a:r>
          </a:p>
          <a:p>
            <a:pPr lvl="1"/>
            <a:endParaRPr lang="it-IT" dirty="0" smtClean="0"/>
          </a:p>
          <a:p>
            <a:pPr lvl="2"/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2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Proposed</a:t>
            </a:r>
            <a:r>
              <a:rPr lang="it-IT" dirty="0" smtClean="0"/>
              <a:t> </a:t>
            </a:r>
            <a:r>
              <a:rPr lang="it-IT" dirty="0" err="1" smtClean="0"/>
              <a:t>requirements</a:t>
            </a:r>
            <a:r>
              <a:rPr lang="it-IT" dirty="0" smtClean="0"/>
              <a:t> for GEM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Assure a very high </a:t>
            </a:r>
            <a:r>
              <a:rPr lang="en-US" dirty="0">
                <a:solidFill>
                  <a:srgbClr val="FF0000"/>
                </a:solidFill>
              </a:rPr>
              <a:t>stability</a:t>
            </a:r>
            <a:r>
              <a:rPr lang="en-US" dirty="0">
                <a:solidFill>
                  <a:srgbClr val="0000FF"/>
                </a:solidFill>
              </a:rPr>
              <a:t> of the </a:t>
            </a:r>
            <a:r>
              <a:rPr lang="en-US" dirty="0" smtClean="0">
                <a:solidFill>
                  <a:srgbClr val="0000FF"/>
                </a:solidFill>
              </a:rPr>
              <a:t>detector</a:t>
            </a:r>
          </a:p>
          <a:p>
            <a:pPr marL="1314450" lvl="2" indent="-514350"/>
            <a:r>
              <a:rPr lang="en-US" dirty="0" smtClean="0">
                <a:solidFill>
                  <a:srgbClr val="0000FF"/>
                </a:solidFill>
              </a:rPr>
              <a:t>No over-voltage during the ramping</a:t>
            </a:r>
          </a:p>
          <a:p>
            <a:pPr marL="1314450" lvl="2" indent="-514350"/>
            <a:r>
              <a:rPr lang="en-US" dirty="0" smtClean="0">
                <a:solidFill>
                  <a:srgbClr val="0000FF"/>
                </a:solidFill>
              </a:rPr>
              <a:t>Voltage stability = 0.01%/</a:t>
            </a:r>
            <a:r>
              <a:rPr lang="en-US" baseline="30000" dirty="0" err="1" smtClean="0">
                <a:solidFill>
                  <a:srgbClr val="0000FF"/>
                </a:solidFill>
              </a:rPr>
              <a:t>o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endParaRPr lang="en-US" dirty="0" smtClean="0">
              <a:solidFill>
                <a:srgbClr val="0000FF"/>
              </a:solidFill>
            </a:endParaRPr>
          </a:p>
          <a:p>
            <a:pPr marL="1314450" lvl="2" indent="-514350"/>
            <a:r>
              <a:rPr lang="en-US" dirty="0" smtClean="0">
                <a:solidFill>
                  <a:srgbClr val="0000FF"/>
                </a:solidFill>
              </a:rPr>
              <a:t>Voltage stability at fixed temperature &lt; 0.01%</a:t>
            </a:r>
            <a:endParaRPr lang="en-US" dirty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Low noise </a:t>
            </a:r>
            <a:r>
              <a:rPr lang="en-US" dirty="0"/>
              <a:t>induced on the chamber and front-end 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Very </a:t>
            </a:r>
            <a:r>
              <a:rPr lang="en-US" dirty="0">
                <a:solidFill>
                  <a:srgbClr val="FF0000"/>
                </a:solidFill>
              </a:rPr>
              <a:t>fast feedback </a:t>
            </a:r>
            <a:r>
              <a:rPr lang="en-US" dirty="0">
                <a:solidFill>
                  <a:srgbClr val="0000FF"/>
                </a:solidFill>
              </a:rPr>
              <a:t>in case of local discharge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Operating Range 0-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5 KV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and 0-1 mA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Accessibility</a:t>
            </a:r>
            <a:r>
              <a:rPr lang="en-US" dirty="0">
                <a:solidFill>
                  <a:srgbClr val="0000FF"/>
                </a:solidFill>
              </a:rPr>
              <a:t> (great part of the system)</a:t>
            </a:r>
          </a:p>
          <a:p>
            <a:pPr marL="1314450" lvl="2" indent="-514350"/>
            <a:r>
              <a:rPr lang="en-US" dirty="0">
                <a:solidFill>
                  <a:srgbClr val="0000FF"/>
                </a:solidFill>
              </a:rPr>
              <a:t>To disconnect malfunctioning area</a:t>
            </a:r>
          </a:p>
          <a:p>
            <a:pPr marL="1314450" lvl="2" indent="-514350"/>
            <a:r>
              <a:rPr lang="en-US" dirty="0">
                <a:solidFill>
                  <a:srgbClr val="0000FF"/>
                </a:solidFill>
              </a:rPr>
              <a:t>To replace part of the hardware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Hardware and software voltage </a:t>
            </a:r>
            <a:r>
              <a:rPr lang="en-US" dirty="0" smtClean="0">
                <a:solidFill>
                  <a:srgbClr val="FF0000"/>
                </a:solidFill>
              </a:rPr>
              <a:t>limitation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Compatible </a:t>
            </a:r>
            <a:r>
              <a:rPr lang="en-US" dirty="0"/>
              <a:t>with CMS DCS and DSS </a:t>
            </a:r>
            <a:r>
              <a:rPr lang="en-US" dirty="0" smtClean="0"/>
              <a:t>system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P/T correction</a:t>
            </a:r>
            <a:endParaRPr lang="en-US" dirty="0">
              <a:solidFill>
                <a:srgbClr val="800000"/>
              </a:solidFill>
            </a:endParaRPr>
          </a:p>
          <a:p>
            <a:pPr marL="609600" indent="-609600">
              <a:lnSpc>
                <a:spcPct val="70000"/>
              </a:lnSpc>
              <a:buFontTx/>
              <a:buNone/>
            </a:pPr>
            <a:endParaRPr lang="en-US" sz="24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6875" y="59353"/>
            <a:ext cx="5824134" cy="696059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smtClean="0"/>
              <a:t>Schema</a:t>
            </a:r>
            <a:endParaRPr lang="it-IT" dirty="0"/>
          </a:p>
        </p:txBody>
      </p:sp>
      <p:sp>
        <p:nvSpPr>
          <p:cNvPr id="13" name="TextBox 9"/>
          <p:cNvSpPr txBox="1"/>
          <p:nvPr/>
        </p:nvSpPr>
        <p:spPr>
          <a:xfrm>
            <a:off x="4087843" y="1002407"/>
            <a:ext cx="36756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Individually floating stacked channels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7073"/>
            <a:ext cx="8457283" cy="555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lessandro\CAENcloud\Varie\Loghi\CAEN-Too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9" y="6309320"/>
            <a:ext cx="1252816" cy="43204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24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688" y="168403"/>
            <a:ext cx="6107651" cy="795084"/>
          </a:xfrm>
        </p:spPr>
        <p:txBody>
          <a:bodyPr>
            <a:normAutofit/>
          </a:bodyPr>
          <a:lstStyle/>
          <a:p>
            <a:r>
              <a:rPr lang="it-IT" sz="4400" dirty="0" smtClean="0"/>
              <a:t>Single Channel schema</a:t>
            </a:r>
            <a:endParaRPr lang="it-IT" sz="4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926663" y="1223285"/>
            <a:ext cx="70065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Bi-polar </a:t>
            </a:r>
            <a:r>
              <a:rPr lang="en-US" sz="2000" dirty="0" smtClean="0"/>
              <a:t>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Designed to be </a:t>
            </a:r>
            <a:r>
              <a:rPr lang="en-US" sz="2000" dirty="0">
                <a:solidFill>
                  <a:srgbClr val="FF0000"/>
                </a:solidFill>
              </a:rPr>
              <a:t>fully floating up to 5 </a:t>
            </a:r>
            <a:r>
              <a:rPr lang="en-US" sz="2000" dirty="0" smtClean="0">
                <a:solidFill>
                  <a:srgbClr val="FF0000"/>
                </a:solidFill>
              </a:rPr>
              <a:t>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Ultra low noise sine-wave DC-HVDC converter with </a:t>
            </a:r>
            <a:r>
              <a:rPr lang="en-US" sz="2000" dirty="0">
                <a:solidFill>
                  <a:srgbClr val="FF0000"/>
                </a:solidFill>
              </a:rPr>
              <a:t>dual </a:t>
            </a:r>
            <a:r>
              <a:rPr lang="en-US" sz="2000" dirty="0" smtClean="0">
                <a:solidFill>
                  <a:srgbClr val="FF0000"/>
                </a:solidFill>
              </a:rPr>
              <a:t>current range (CAEN design):</a:t>
            </a:r>
            <a:endParaRPr lang="en-US" sz="2000" dirty="0">
              <a:solidFill>
                <a:srgbClr val="FF0000"/>
              </a:solidFill>
            </a:endParaRPr>
          </a:p>
          <a:p>
            <a:pPr marL="742950" lvl="1" indent="-285750">
              <a:buFont typeface="Palatino Linotype" panose="02040502050505030304" pitchFamily="18" charset="0"/>
              <a:buChar char="▫"/>
            </a:pPr>
            <a:r>
              <a:rPr lang="en-US" dirty="0" smtClean="0">
                <a:solidFill>
                  <a:srgbClr val="0000FF"/>
                </a:solidFill>
              </a:rPr>
              <a:t>0-100 </a:t>
            </a:r>
            <a:r>
              <a:rPr lang="en-US" dirty="0" err="1" smtClean="0">
                <a:solidFill>
                  <a:srgbClr val="0000FF"/>
                </a:solidFill>
              </a:rPr>
              <a:t>μA</a:t>
            </a:r>
            <a:r>
              <a:rPr lang="en-US" dirty="0" smtClean="0">
                <a:solidFill>
                  <a:srgbClr val="0000FF"/>
                </a:solidFill>
              </a:rPr>
              <a:t> range (100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 current resolution) </a:t>
            </a:r>
            <a:r>
              <a:rPr lang="en-US" dirty="0" smtClean="0">
                <a:solidFill>
                  <a:srgbClr val="000090"/>
                </a:solidFill>
              </a:rPr>
              <a:t>(1 ppm)</a:t>
            </a:r>
            <a:endParaRPr lang="en-US" dirty="0">
              <a:solidFill>
                <a:srgbClr val="000090"/>
              </a:solidFill>
            </a:endParaRPr>
          </a:p>
          <a:p>
            <a:pPr marL="742950" lvl="1" indent="-285750">
              <a:buFont typeface="Palatino Linotype" panose="02040502050505030304" pitchFamily="18" charset="0"/>
              <a:buChar char="▫"/>
            </a:pPr>
            <a:r>
              <a:rPr lang="en-US" dirty="0" smtClean="0">
                <a:solidFill>
                  <a:srgbClr val="0000FF"/>
                </a:solidFill>
              </a:rPr>
              <a:t>0-1 mA (1 </a:t>
            </a:r>
            <a:r>
              <a:rPr lang="en-US" dirty="0" err="1">
                <a:solidFill>
                  <a:srgbClr val="0000FF"/>
                </a:solidFill>
              </a:rPr>
              <a:t>nA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current resolution)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(1 ppm)</a:t>
            </a:r>
          </a:p>
          <a:p>
            <a:pPr marL="742950" lvl="1" indent="-285750">
              <a:buFont typeface="Palatino Linotype" panose="02040502050505030304" pitchFamily="18" charset="0"/>
              <a:buChar char="▫"/>
            </a:pPr>
            <a:r>
              <a:rPr lang="en-US" dirty="0" smtClean="0"/>
              <a:t>Bipolar </a:t>
            </a:r>
            <a:r>
              <a:rPr lang="en-US" dirty="0"/>
              <a:t>current sensing to measure ion backflow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</a:rPr>
              <a:t>Opto</a:t>
            </a:r>
            <a:r>
              <a:rPr lang="en-US" sz="2000" dirty="0" smtClean="0">
                <a:solidFill>
                  <a:srgbClr val="FF0000"/>
                </a:solidFill>
              </a:rPr>
              <a:t>-insulated channel </a:t>
            </a:r>
            <a:r>
              <a:rPr lang="en-US" sz="2000" dirty="0" smtClean="0"/>
              <a:t>to board communication with SYNC (all channels are in synchronous switching 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On-channel </a:t>
            </a:r>
            <a:r>
              <a:rPr lang="en-US" sz="2000" dirty="0" smtClean="0">
                <a:solidFill>
                  <a:srgbClr val="FF0000"/>
                </a:solidFill>
              </a:rPr>
              <a:t>Microcontroller</a:t>
            </a:r>
            <a:r>
              <a:rPr lang="en-US" sz="2000" dirty="0" smtClean="0"/>
              <a:t> to manage the channel operation: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Voltage &amp; Current Set and Monitor (with 24bit ADC)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Temperature Monitor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Calibration settings stored in an internal memory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Alarms Handling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Smart Diagnostics</a:t>
            </a:r>
          </a:p>
          <a:p>
            <a:pPr marL="742950" lvl="1" indent="-285750">
              <a:buFont typeface="Palatino Linotype" panose="02040502050505030304" pitchFamily="18" charset="0"/>
              <a:buChar char="▫"/>
            </a:pPr>
            <a:endParaRPr lang="en-US" dirty="0" smtClean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5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54680" y="1592138"/>
            <a:ext cx="1584176" cy="428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370704" y="3298890"/>
            <a:ext cx="1152128" cy="10081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Floating power</a:t>
            </a:r>
          </a:p>
          <a:p>
            <a:pPr algn="ctr"/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370704" y="1713859"/>
            <a:ext cx="1152128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</a:t>
            </a:r>
            <a:endParaRPr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370704" y="4451018"/>
            <a:ext cx="1152128" cy="12961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DC/DC</a:t>
            </a:r>
          </a:p>
          <a:p>
            <a:pPr algn="ctr"/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19" name="Rettangolo 18"/>
          <p:cNvSpPr/>
          <p:nvPr/>
        </p:nvSpPr>
        <p:spPr>
          <a:xfrm>
            <a:off x="370704" y="2489539"/>
            <a:ext cx="1152128" cy="6480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Optical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4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9486" y="219250"/>
            <a:ext cx="6473748" cy="722339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A1515TG board 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812468" y="3996674"/>
            <a:ext cx="4167546" cy="2144562"/>
            <a:chOff x="329147" y="1124744"/>
            <a:chExt cx="8369422" cy="4837132"/>
          </a:xfrm>
        </p:grpSpPr>
        <p:pic>
          <p:nvPicPr>
            <p:cNvPr id="1026" name="Picture 2" descr="C:\Users\Alessandro\Desktop\_DSC9172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625"/>
                      </a14:imgEffect>
                      <a14:imgEffect>
                        <a14:saturation sat="55000"/>
                      </a14:imgEffect>
                      <a14:imgEffect>
                        <a14:brightnessContrast bright="-8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47" y="1124744"/>
              <a:ext cx="8369422" cy="483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tangolo 24"/>
            <p:cNvSpPr/>
            <p:nvPr/>
          </p:nvSpPr>
          <p:spPr>
            <a:xfrm>
              <a:off x="1419486" y="1556222"/>
              <a:ext cx="648072" cy="38675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endParaRPr lang="en-US" sz="900" b="1" dirty="0">
                <a:latin typeface="Arial Black" panose="020B0A04020102020204" pitchFamily="34" charset="0"/>
              </a:endParaRPr>
            </a:p>
          </p:txBody>
        </p:sp>
        <p:pic>
          <p:nvPicPr>
            <p:cNvPr id="3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57484" y="2155859"/>
              <a:ext cx="1972754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29588" y="2146335"/>
              <a:ext cx="1972754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40070" y="2151125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2220" y="2138426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1145" y="2137947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18722" y="2131699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27839" y="2134107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576840" y="4123117"/>
              <a:ext cx="1972754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72932" y="4116738"/>
              <a:ext cx="1972754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75903" y="4115924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87729" y="4120672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02780" y="4121150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093276" y="4111496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aiovene\Desktop\Foto A1515TG\Cana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408013" y="4109087"/>
              <a:ext cx="1963276" cy="72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6</a:t>
            </a:fld>
            <a:endParaRPr lang="it-IT"/>
          </a:p>
        </p:txBody>
      </p:sp>
      <p:pic>
        <p:nvPicPr>
          <p:cNvPr id="24" name="Immagine 23" descr="_DSC92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89" y="1143429"/>
            <a:ext cx="3129364" cy="261045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8875" y="1244630"/>
            <a:ext cx="48430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Grounding: </a:t>
            </a:r>
            <a:r>
              <a:rPr lang="en-GB" b="1" dirty="0"/>
              <a:t>Each channel floating up to 5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Voltage</a:t>
            </a:r>
            <a:r>
              <a:rPr lang="en-GB" dirty="0"/>
              <a:t> set: </a:t>
            </a:r>
            <a:r>
              <a:rPr lang="en-GB" b="1" dirty="0"/>
              <a:t>0-1000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Voltage</a:t>
            </a:r>
            <a:r>
              <a:rPr lang="en-GB" dirty="0"/>
              <a:t> set resolution: </a:t>
            </a:r>
            <a:r>
              <a:rPr lang="en-GB" b="1" dirty="0"/>
              <a:t>20 mV </a:t>
            </a:r>
            <a:r>
              <a:rPr lang="en-GB" dirty="0"/>
              <a:t>(20 ppm)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Voltage</a:t>
            </a:r>
            <a:r>
              <a:rPr lang="en-GB" dirty="0"/>
              <a:t> monitor resolution: </a:t>
            </a:r>
            <a:r>
              <a:rPr lang="en-GB" b="1" dirty="0"/>
              <a:t>20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Current </a:t>
            </a:r>
            <a:r>
              <a:rPr lang="en-GB" dirty="0"/>
              <a:t>set:</a:t>
            </a:r>
            <a:r>
              <a:rPr lang="en-GB" b="1" dirty="0"/>
              <a:t> 0-1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Current</a:t>
            </a:r>
            <a:r>
              <a:rPr lang="en-GB" dirty="0"/>
              <a:t> set resolution: </a:t>
            </a:r>
            <a:r>
              <a:rPr lang="en-GB" b="1" dirty="0"/>
              <a:t>20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dirty="0"/>
              <a:t>(20 ppm)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Current</a:t>
            </a:r>
            <a:r>
              <a:rPr lang="en-GB" dirty="0"/>
              <a:t> monitor: </a:t>
            </a:r>
            <a:r>
              <a:rPr lang="en-GB" b="1" dirty="0"/>
              <a:t>1 mA/100 </a:t>
            </a:r>
            <a:r>
              <a:rPr lang="en-GB" b="1" dirty="0" err="1"/>
              <a:t>uA</a:t>
            </a:r>
            <a:r>
              <a:rPr lang="en-GB" b="1" dirty="0"/>
              <a:t> dual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Current</a:t>
            </a:r>
            <a:r>
              <a:rPr lang="en-GB" dirty="0"/>
              <a:t> monitor resolution: </a:t>
            </a:r>
            <a:r>
              <a:rPr lang="en-GB" b="1" dirty="0"/>
              <a:t>1 </a:t>
            </a:r>
            <a:r>
              <a:rPr lang="en-GB" b="1" dirty="0" err="1"/>
              <a:t>nA</a:t>
            </a:r>
            <a:r>
              <a:rPr lang="en-GB" b="1" dirty="0"/>
              <a:t> (High range) / 100 </a:t>
            </a:r>
            <a:r>
              <a:rPr lang="en-GB" b="1" dirty="0" err="1"/>
              <a:t>pA</a:t>
            </a:r>
            <a:r>
              <a:rPr lang="en-GB" b="1" dirty="0"/>
              <a:t> (Low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Ramp Up/Down</a:t>
            </a:r>
            <a:r>
              <a:rPr lang="en-GB" dirty="0"/>
              <a:t>: programmable </a:t>
            </a:r>
            <a:r>
              <a:rPr lang="en-GB" b="1" dirty="0"/>
              <a:t>from 1 V/s to 500 V/s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Voltage Ripple common mode: </a:t>
            </a:r>
            <a:r>
              <a:rPr lang="en-GB" b="1" dirty="0"/>
              <a:t>&lt; 15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Voltage Ripple differential mode: </a:t>
            </a:r>
            <a:r>
              <a:rPr lang="en-GB" b="1" dirty="0"/>
              <a:t>&lt; 10 mV</a:t>
            </a:r>
          </a:p>
        </p:txBody>
      </p:sp>
      <p:pic>
        <p:nvPicPr>
          <p:cNvPr id="39" name="Immagine 38" descr="Cana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83" y="4937949"/>
            <a:ext cx="3269547" cy="14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Channel test in lab.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218951" y="4141170"/>
            <a:ext cx="5627077" cy="2110545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Noise has been measured with different charges (1-5 MΩ) and at different voltages (50 – 1000 V)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Present results have shown a common mode noise of about 10 mV and a differential noise of about 6 mV (worst </a:t>
            </a:r>
            <a:r>
              <a:rPr lang="en-US" sz="1600" dirty="0" smtClean="0">
                <a:solidFill>
                  <a:srgbClr val="FF0000"/>
                </a:solidFill>
              </a:rPr>
              <a:t>case in the Lab.)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Noise is at 360 kHz (board clock) with a small component (&lt; 2-3 mV) at low frequency (10 Hz). </a:t>
            </a:r>
            <a:endParaRPr lang="en-US" sz="1600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7</a:t>
            </a:fld>
            <a:endParaRPr lang="it-IT" dirty="0"/>
          </a:p>
        </p:txBody>
      </p:sp>
      <p:pic>
        <p:nvPicPr>
          <p:cNvPr id="9" name="Immagine 8" descr="_DSC92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2" y="1222496"/>
            <a:ext cx="5627077" cy="282303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162119" y="1233443"/>
            <a:ext cx="2544286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Board clock = 312 kHz</a:t>
            </a:r>
          </a:p>
          <a:p>
            <a:r>
              <a:rPr lang="it-IT" dirty="0" smtClean="0"/>
              <a:t>DC-HV clock = 160 kHz</a:t>
            </a:r>
          </a:p>
          <a:p>
            <a:r>
              <a:rPr lang="it-IT" dirty="0" smtClean="0"/>
              <a:t>DC-HV out clock = 80 kHz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162119" y="2332076"/>
            <a:ext cx="2236510" cy="120032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Channel </a:t>
            </a:r>
            <a:r>
              <a:rPr lang="it-IT" dirty="0" err="1" smtClean="0">
                <a:solidFill>
                  <a:srgbClr val="FF0000"/>
                </a:solidFill>
              </a:rPr>
              <a:t>Diagnostic</a:t>
            </a:r>
            <a:endParaRPr lang="it-IT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Optical link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Micro-Controller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V/I/T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 rot="2311307">
            <a:off x="6355617" y="4946914"/>
            <a:ext cx="2454994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Feb</a:t>
            </a:r>
            <a:r>
              <a:rPr lang="it-IT" sz="2800" dirty="0" smtClean="0">
                <a:solidFill>
                  <a:schemeClr val="bg1"/>
                </a:solidFill>
              </a:rPr>
              <a:t> &amp; </a:t>
            </a:r>
            <a:r>
              <a:rPr lang="it-IT" sz="2800" dirty="0" err="1" smtClean="0">
                <a:solidFill>
                  <a:schemeClr val="bg1"/>
                </a:solidFill>
              </a:rPr>
              <a:t>Apr</a:t>
            </a:r>
            <a:r>
              <a:rPr lang="it-IT" sz="2800" dirty="0" smtClean="0">
                <a:solidFill>
                  <a:schemeClr val="bg1"/>
                </a:solidFill>
              </a:rPr>
              <a:t> 2015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6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 </a:t>
            </a:r>
            <a:r>
              <a:rPr lang="it-IT" dirty="0" err="1" smtClean="0"/>
              <a:t>at</a:t>
            </a:r>
            <a:r>
              <a:rPr lang="it-IT" dirty="0" smtClean="0"/>
              <a:t> RD51 </a:t>
            </a:r>
            <a:r>
              <a:rPr lang="it-IT" sz="3200" dirty="0" smtClean="0"/>
              <a:t>(</a:t>
            </a:r>
            <a:r>
              <a:rPr lang="it-IT" sz="3200" dirty="0" err="1" smtClean="0"/>
              <a:t>May</a:t>
            </a:r>
            <a:r>
              <a:rPr lang="it-IT" sz="3200" dirty="0" smtClean="0"/>
              <a:t>/</a:t>
            </a:r>
            <a:r>
              <a:rPr lang="it-IT" sz="3200" dirty="0" err="1" smtClean="0"/>
              <a:t>July</a:t>
            </a:r>
            <a:r>
              <a:rPr lang="it-IT" sz="3200" dirty="0" smtClean="0"/>
              <a:t> 2015) </a:t>
            </a:r>
            <a:endParaRPr lang="it-IT" sz="32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8</a:t>
            </a:fld>
            <a:endParaRPr lang="it-IT"/>
          </a:p>
        </p:txBody>
      </p:sp>
      <p:pic>
        <p:nvPicPr>
          <p:cNvPr id="11" name="Immagine 10" descr="Rum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7" y="3636910"/>
            <a:ext cx="4429400" cy="2751858"/>
          </a:xfrm>
          <a:prstGeom prst="rect">
            <a:avLst/>
          </a:prstGeom>
        </p:spPr>
      </p:pic>
      <p:pic>
        <p:nvPicPr>
          <p:cNvPr id="12" name="Immagine 11" descr="IMG_23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15" y="1144411"/>
            <a:ext cx="3881912" cy="517588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8327" y="132858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small size triple-GEM with a without resistor partition has been tested for 3 days with RD51 experts.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What we did: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Stability during the rump-up and rump-down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Behavior during discharges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Noise measurements</a:t>
            </a:r>
          </a:p>
        </p:txBody>
      </p:sp>
      <p:pic>
        <p:nvPicPr>
          <p:cNvPr id="13" name="Immagine 12" descr="Rumupd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42" y="5174217"/>
            <a:ext cx="2787558" cy="16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Schema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Feb 2016 - Pigi Paolucci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B3FC-2841-1E45-BA6D-6414A7165A86}" type="slidenum">
              <a:rPr lang="it-IT" smtClean="0"/>
              <a:t>9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415447" y="2183984"/>
            <a:ext cx="1643585" cy="10390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GEM 1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415447" y="2299434"/>
            <a:ext cx="525995" cy="82097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filter</a:t>
            </a:r>
            <a:endParaRPr lang="it-IT" sz="800" dirty="0"/>
          </a:p>
        </p:txBody>
      </p:sp>
      <p:sp>
        <p:nvSpPr>
          <p:cNvPr id="10" name="Rettangolo 9"/>
          <p:cNvSpPr/>
          <p:nvPr/>
        </p:nvSpPr>
        <p:spPr>
          <a:xfrm>
            <a:off x="2963031" y="1456179"/>
            <a:ext cx="1864883" cy="578324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/>
              <a:t>GEM HV </a:t>
            </a:r>
            <a:r>
              <a:rPr lang="it-IT" sz="1600" b="1" dirty="0" err="1" smtClean="0"/>
              <a:t>distr</a:t>
            </a:r>
            <a:r>
              <a:rPr lang="it-IT" sz="1600" b="1" dirty="0" smtClean="0"/>
              <a:t>.</a:t>
            </a:r>
          </a:p>
          <a:p>
            <a:pPr algn="ctr"/>
            <a:r>
              <a:rPr lang="it-IT" sz="1600" dirty="0" smtClean="0"/>
              <a:t>(1 to 2 or 1 to 1)</a:t>
            </a:r>
            <a:endParaRPr lang="it-IT" sz="1600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2466322" y="2036656"/>
            <a:ext cx="4967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415447" y="3441121"/>
            <a:ext cx="1643585" cy="10390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GEM 2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7415447" y="3556571"/>
            <a:ext cx="525995" cy="82097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filter</a:t>
            </a:r>
            <a:endParaRPr lang="it-IT" sz="800" dirty="0"/>
          </a:p>
        </p:txBody>
      </p:sp>
      <p:sp>
        <p:nvSpPr>
          <p:cNvPr id="14" name="Rettangolo 13"/>
          <p:cNvSpPr/>
          <p:nvPr/>
        </p:nvSpPr>
        <p:spPr>
          <a:xfrm>
            <a:off x="7415447" y="4685405"/>
            <a:ext cx="1643585" cy="10390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GEM </a:t>
            </a:r>
            <a:r>
              <a:rPr lang="it-IT" dirty="0" err="1" smtClean="0"/>
              <a:t>n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7415447" y="4800855"/>
            <a:ext cx="525995" cy="82097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filter</a:t>
            </a:r>
            <a:endParaRPr lang="it-IT" sz="800" dirty="0"/>
          </a:p>
        </p:txBody>
      </p:sp>
      <p:cxnSp>
        <p:nvCxnSpPr>
          <p:cNvPr id="16" name="Connettore 4 15"/>
          <p:cNvCxnSpPr/>
          <p:nvPr/>
        </p:nvCxnSpPr>
        <p:spPr>
          <a:xfrm>
            <a:off x="4827914" y="1742439"/>
            <a:ext cx="1718053" cy="977177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658147" y="4800855"/>
            <a:ext cx="4275464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Mainframes and HV boards in USC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HV distributors placed in USC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100% of the hardware is accessible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Multi-conductor cable from USC to UXC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Filter close to the chamber (if necessary)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496432" y="2952635"/>
            <a:ext cx="69397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USC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560781" y="1465169"/>
            <a:ext cx="718015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UXC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827914" y="13901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6559055" y="299968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7</a:t>
            </a:r>
            <a:endParaRPr lang="it-IT" dirty="0"/>
          </a:p>
        </p:txBody>
      </p:sp>
      <p:cxnSp>
        <p:nvCxnSpPr>
          <p:cNvPr id="23" name="Connettore 2 22"/>
          <p:cNvCxnSpPr/>
          <p:nvPr/>
        </p:nvCxnSpPr>
        <p:spPr>
          <a:xfrm>
            <a:off x="6559055" y="2414816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6554339" y="2567216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6549623" y="2719616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6566377" y="3024416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6561661" y="2888748"/>
            <a:ext cx="856392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6545967" y="209364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cxnSp>
        <p:nvCxnSpPr>
          <p:cNvPr id="29" name="Connettore 1 28"/>
          <p:cNvCxnSpPr/>
          <p:nvPr/>
        </p:nvCxnSpPr>
        <p:spPr>
          <a:xfrm flipH="1">
            <a:off x="4535886" y="1143471"/>
            <a:ext cx="2212760" cy="1949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/>
          <p:cNvSpPr/>
          <p:nvPr/>
        </p:nvSpPr>
        <p:spPr>
          <a:xfrm>
            <a:off x="2963032" y="2062773"/>
            <a:ext cx="1864883" cy="578324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/>
              <a:t>GEM HV </a:t>
            </a:r>
            <a:r>
              <a:rPr lang="it-IT" sz="1600" b="1" dirty="0" err="1" smtClean="0"/>
              <a:t>distr</a:t>
            </a:r>
            <a:r>
              <a:rPr lang="it-IT" sz="1600" b="1" dirty="0" smtClean="0"/>
              <a:t>.</a:t>
            </a:r>
          </a:p>
          <a:p>
            <a:pPr algn="ctr"/>
            <a:r>
              <a:rPr lang="it-IT" sz="1600" dirty="0" smtClean="0"/>
              <a:t>(1 to 2 or 1 to 1)</a:t>
            </a:r>
            <a:endParaRPr lang="it-IT" sz="16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4807745" y="2100745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</a:t>
            </a:r>
          </a:p>
        </p:txBody>
      </p:sp>
      <p:cxnSp>
        <p:nvCxnSpPr>
          <p:cNvPr id="52" name="Connettore 4 51"/>
          <p:cNvCxnSpPr/>
          <p:nvPr/>
        </p:nvCxnSpPr>
        <p:spPr>
          <a:xfrm rot="16200000" flipH="1">
            <a:off x="5439922" y="2883003"/>
            <a:ext cx="1333289" cy="849475"/>
          </a:xfrm>
          <a:prstGeom prst="bentConnector3">
            <a:avLst>
              <a:gd name="adj1" fmla="val 96807"/>
            </a:avLst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6558183" y="425792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7</a:t>
            </a:r>
            <a:endParaRPr lang="it-IT" dirty="0"/>
          </a:p>
        </p:txBody>
      </p:sp>
      <p:cxnSp>
        <p:nvCxnSpPr>
          <p:cNvPr id="58" name="Connettore 2 57"/>
          <p:cNvCxnSpPr/>
          <p:nvPr/>
        </p:nvCxnSpPr>
        <p:spPr>
          <a:xfrm>
            <a:off x="6558183" y="3673065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>
            <a:off x="6553467" y="3825465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>
            <a:off x="6548751" y="3977865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>
            <a:off x="6565505" y="4282665"/>
            <a:ext cx="856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/>
          <p:nvPr/>
        </p:nvCxnSpPr>
        <p:spPr>
          <a:xfrm>
            <a:off x="6560789" y="4146997"/>
            <a:ext cx="856392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6545095" y="332999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pic>
        <p:nvPicPr>
          <p:cNvPr id="74" name="Picture 3" descr="C:\Users\Alessandro\Desktop\SY4527_b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1" y="1390100"/>
            <a:ext cx="1944929" cy="15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1" y="2952635"/>
            <a:ext cx="1979296" cy="157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6" name="Connettore 4 75"/>
          <p:cNvCxnSpPr/>
          <p:nvPr/>
        </p:nvCxnSpPr>
        <p:spPr>
          <a:xfrm rot="5400000">
            <a:off x="410273" y="4494249"/>
            <a:ext cx="833222" cy="3605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/>
          <p:cNvSpPr txBox="1"/>
          <p:nvPr/>
        </p:nvSpPr>
        <p:spPr>
          <a:xfrm>
            <a:off x="76627" y="5123992"/>
            <a:ext cx="1005403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Ethernet</a:t>
            </a:r>
          </a:p>
          <a:p>
            <a:r>
              <a:rPr lang="it-IT" dirty="0" smtClean="0"/>
              <a:t>Wireless</a:t>
            </a:r>
          </a:p>
          <a:p>
            <a:r>
              <a:rPr lang="it-IT" dirty="0" smtClean="0"/>
              <a:t>USB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3375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843</Words>
  <Application>Microsoft Macintosh PowerPoint</Application>
  <PresentationFormat>Presentazione su schermo (4:3)</PresentationFormat>
  <Paragraphs>154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2" baseType="lpstr">
      <vt:lpstr>Tema di Office</vt:lpstr>
      <vt:lpstr>Default Theme</vt:lpstr>
      <vt:lpstr>Power System for GEM and RPC detector</vt:lpstr>
      <vt:lpstr>Strategia per GEM e RPC</vt:lpstr>
      <vt:lpstr>Proposed requirements for GEM</vt:lpstr>
      <vt:lpstr>Power Schema</vt:lpstr>
      <vt:lpstr>Single Channel schema</vt:lpstr>
      <vt:lpstr>A1515TG board </vt:lpstr>
      <vt:lpstr>Channel test in lab.</vt:lpstr>
      <vt:lpstr>Test at RD51 (May/July 2015) </vt:lpstr>
      <vt:lpstr>Overall Schema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 proposal for CMS GEM detector</dc:title>
  <dc:creator>Pierluigi Paolucci</dc:creator>
  <cp:lastModifiedBy>Pierluigi Paolucci</cp:lastModifiedBy>
  <cp:revision>113</cp:revision>
  <dcterms:created xsi:type="dcterms:W3CDTF">2015-02-24T09:08:19Z</dcterms:created>
  <dcterms:modified xsi:type="dcterms:W3CDTF">2016-02-18T12:10:49Z</dcterms:modified>
</cp:coreProperties>
</file>