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Layouts/slideLayout23.xml" ContentType="application/vnd.openxmlformats-officedocument.presentationml.slideLayout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Default Extension="rels" ContentType="application/vnd.openxmlformats-package.relationships+xml"/>
  <Override PartName="/ppt/slideLayouts/slideLayout19.xml" ContentType="application/vnd.openxmlformats-officedocument.presentationml.slideLayout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gif" ContentType="image/gif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  <p:sldMasterId id="2147483660" r:id="rId2"/>
  </p:sldMasterIdLst>
  <p:sldIdLst>
    <p:sldId id="256" r:id="rId3"/>
    <p:sldId id="272" r:id="rId4"/>
    <p:sldId id="273" r:id="rId5"/>
    <p:sldId id="274" r:id="rId6"/>
    <p:sldId id="257" r:id="rId7"/>
    <p:sldId id="258" r:id="rId8"/>
    <p:sldId id="260" r:id="rId9"/>
    <p:sldId id="261" r:id="rId10"/>
    <p:sldId id="262" r:id="rId11"/>
    <p:sldId id="263" r:id="rId12"/>
    <p:sldId id="259" r:id="rId13"/>
    <p:sldId id="264" r:id="rId14"/>
    <p:sldId id="265" r:id="rId15"/>
    <p:sldId id="266" r:id="rId16"/>
    <p:sldId id="267" r:id="rId17"/>
    <p:sldId id="275" r:id="rId18"/>
    <p:sldId id="271" r:id="rId19"/>
    <p:sldId id="270" r:id="rId20"/>
    <p:sldId id="268" r:id="rId21"/>
    <p:sldId id="269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6" d="100"/>
          <a:sy n="76" d="100"/>
        </p:scale>
        <p:origin x="-1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5.xml"/><Relationship Id="rId1" Type="http://schemas.openxmlformats.org/officeDocument/2006/relationships/slideMaster" Target="slideMasters/slide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0" Type="http://schemas.openxmlformats.org/officeDocument/2006/relationships/slide" Target="slides/slide8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9" Type="http://schemas.openxmlformats.org/officeDocument/2006/relationships/slide" Target="slides/slide7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14" Type="http://schemas.openxmlformats.org/officeDocument/2006/relationships/slide" Target="slides/slide12.xml"/><Relationship Id="rId23" Type="http://schemas.openxmlformats.org/officeDocument/2006/relationships/printerSettings" Target="printerSettings/printerSettings1.bin"/><Relationship Id="rId4" Type="http://schemas.openxmlformats.org/officeDocument/2006/relationships/slide" Target="slides/slide2.xml"/><Relationship Id="rId26" Type="http://schemas.openxmlformats.org/officeDocument/2006/relationships/theme" Target="theme/theme1.xml"/><Relationship Id="rId11" Type="http://schemas.openxmlformats.org/officeDocument/2006/relationships/slide" Target="slides/slide9.xml"/><Relationship Id="rId6" Type="http://schemas.openxmlformats.org/officeDocument/2006/relationships/slide" Target="slides/slide4.xml"/><Relationship Id="rId16" Type="http://schemas.openxmlformats.org/officeDocument/2006/relationships/slide" Target="slides/slide14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" Type="http://schemas.openxmlformats.org/officeDocument/2006/relationships/slideMaster" Target="slideMasters/slideMaster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3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E124716D-3D0F-E34E-951F-28E4E35C9A67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11/03/2009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Claudia Cecchi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logo.cyan.small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1"/>
            <a:ext cx="990599" cy="1050694"/>
          </a:xfrm>
          <a:prstGeom prst="rect">
            <a:avLst/>
          </a:prstGeom>
        </p:spPr>
      </p:pic>
      <p:pic>
        <p:nvPicPr>
          <p:cNvPr id="6" name="Picture 5" descr="INFNLogoPG.gif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45451" y="0"/>
            <a:ext cx="1098549" cy="8878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9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68452-20D8-7340-932F-91F2B02D038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C6827-9A00-B24B-8EBE-D4FC44252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320ED-8864-204F-A0A9-D3B2561DB2A1}" type="datetimeFigureOut">
              <a:rPr lang="en-US" smtClean="0"/>
              <a:pPr/>
              <a:t>3/13/09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2EEF7-3341-1340-92A1-A59CEF1C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09600" y="1143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 Bold"/>
                <a:cs typeface="Arial Bold"/>
              </a:rPr>
              <a:t>Status di EMC (forward)</a:t>
            </a:r>
            <a:br>
              <a:rPr lang="en-US" b="1" dirty="0" smtClean="0">
                <a:latin typeface="Arial Bold"/>
                <a:cs typeface="Arial Bold"/>
              </a:rPr>
            </a:br>
            <a:r>
              <a:rPr lang="en-US" b="1" dirty="0" err="1" smtClean="0">
                <a:latin typeface="Arial Bold"/>
                <a:cs typeface="Arial Bold"/>
              </a:rPr>
              <a:t>e</a:t>
            </a:r>
            <a:r>
              <a:rPr lang="en-US" b="1" dirty="0" smtClean="0">
                <a:latin typeface="Arial Bold"/>
                <a:cs typeface="Arial Bold"/>
              </a:rPr>
              <a:t> </a:t>
            </a:r>
            <a:r>
              <a:rPr lang="en-US" b="1" dirty="0" err="1" smtClean="0">
                <a:latin typeface="Arial Bold"/>
                <a:cs typeface="Arial Bold"/>
              </a:rPr>
              <a:t>richieste</a:t>
            </a:r>
            <a:r>
              <a:rPr lang="en-US" b="1" dirty="0" smtClean="0">
                <a:latin typeface="Arial Bold"/>
                <a:cs typeface="Arial Bold"/>
              </a:rPr>
              <a:t> </a:t>
            </a:r>
            <a:r>
              <a:rPr lang="en-US" b="1" dirty="0" err="1" smtClean="0">
                <a:latin typeface="Arial Bold"/>
                <a:cs typeface="Arial Bold"/>
              </a:rPr>
              <a:t>finaziamenti</a:t>
            </a:r>
            <a:r>
              <a:rPr lang="en-US" b="1" dirty="0" smtClean="0">
                <a:latin typeface="Arial Bold"/>
                <a:cs typeface="Arial Bold"/>
              </a:rPr>
              <a:t/>
            </a:r>
            <a:br>
              <a:rPr lang="en-US" b="1" dirty="0" smtClean="0">
                <a:latin typeface="Arial Bold"/>
                <a:cs typeface="Arial Bold"/>
              </a:rPr>
            </a:br>
            <a:endParaRPr lang="en-US" b="1" dirty="0">
              <a:latin typeface="Arial Bold"/>
              <a:cs typeface="Arial Bol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5791200"/>
            <a:ext cx="57946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Arial Bold"/>
                <a:cs typeface="Arial Bold"/>
              </a:rPr>
              <a:t>C. Cecchi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  <a:latin typeface="Arial Bold"/>
                <a:cs typeface="Arial Bold"/>
              </a:rPr>
              <a:t>Università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Arial Bold"/>
                <a:cs typeface="Arial Bold"/>
              </a:rPr>
              <a:t> di Perugia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  <a:latin typeface="Arial Bold"/>
                <a:cs typeface="Arial Bold"/>
              </a:rPr>
              <a:t>e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Arial Bold"/>
                <a:cs typeface="Arial Bold"/>
              </a:rPr>
              <a:t> INFN</a:t>
            </a:r>
          </a:p>
          <a:p>
            <a:endParaRPr lang="en-US" sz="2400" b="1" dirty="0">
              <a:solidFill>
                <a:schemeClr val="bg1">
                  <a:lumMod val="50000"/>
                </a:schemeClr>
              </a:solidFill>
              <a:latin typeface="Arial Bold"/>
              <a:cs typeface="Arial 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3048000"/>
            <a:ext cx="332655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400" b="1" dirty="0" smtClean="0">
                <a:solidFill>
                  <a:srgbClr val="000090"/>
                </a:solidFill>
                <a:latin typeface="Arial Bold"/>
                <a:cs typeface="Arial Bold"/>
              </a:rPr>
              <a:t> Physics analysis 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rgbClr val="000090"/>
                </a:solidFill>
                <a:latin typeface="Arial Bold"/>
                <a:cs typeface="Arial Bold"/>
              </a:rPr>
              <a:t> Mechanical test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rgbClr val="000090"/>
                </a:solidFill>
                <a:latin typeface="Arial Bold"/>
                <a:cs typeface="Arial Bold"/>
              </a:rPr>
              <a:t> Electronics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rgbClr val="000090"/>
                </a:solidFill>
                <a:latin typeface="Arial Bold"/>
                <a:cs typeface="Arial Bold"/>
              </a:rPr>
              <a:t> Simulation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rgbClr val="000090"/>
                </a:solidFill>
                <a:latin typeface="Arial Bold"/>
                <a:cs typeface="Arial Bold"/>
              </a:rPr>
              <a:t> Test beam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rgbClr val="000090"/>
                </a:solidFill>
                <a:latin typeface="Arial Bold"/>
                <a:cs typeface="Arial Bold"/>
              </a:rPr>
              <a:t> </a:t>
            </a:r>
            <a:r>
              <a:rPr lang="en-US" sz="2400" b="1" dirty="0" err="1" smtClean="0">
                <a:solidFill>
                  <a:srgbClr val="000090"/>
                </a:solidFill>
                <a:latin typeface="Arial Bold"/>
                <a:cs typeface="Arial Bold"/>
              </a:rPr>
              <a:t>Richieste</a:t>
            </a:r>
            <a:r>
              <a:rPr lang="en-US" sz="2400" b="1" dirty="0" smtClean="0">
                <a:solidFill>
                  <a:srgbClr val="000090"/>
                </a:solidFill>
                <a:latin typeface="Arial Bold"/>
                <a:cs typeface="Arial Bold"/>
              </a:rPr>
              <a:t> </a:t>
            </a:r>
            <a:r>
              <a:rPr lang="en-US" sz="2400" b="1" dirty="0" err="1" smtClean="0">
                <a:solidFill>
                  <a:srgbClr val="000090"/>
                </a:solidFill>
                <a:latin typeface="Arial Bold"/>
                <a:cs typeface="Arial Bold"/>
              </a:rPr>
              <a:t>finanziarie</a:t>
            </a:r>
            <a:endParaRPr lang="en-US" sz="2400" b="1" dirty="0">
              <a:solidFill>
                <a:srgbClr val="000090"/>
              </a:solidFill>
              <a:latin typeface="Arial Bold"/>
              <a:cs typeface="Arial 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February 15-18 2009, Orsay Paris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Claudia Cecchi University of Perugia and INFN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99" y="57460"/>
            <a:ext cx="9230199" cy="68005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11/03/2009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Claudia Cecchi</a:t>
            </a:r>
            <a:endParaRPr lang="en-US" dirty="0"/>
          </a:p>
        </p:txBody>
      </p:sp>
      <p:pic>
        <p:nvPicPr>
          <p:cNvPr id="4" name="Picture 3" descr="GeoComp_e_sigma_vs_E_log_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0438"/>
            <a:ext cx="9144000" cy="619276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Claudia Cecchi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59729" y="76200"/>
            <a:ext cx="228299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/>
                <a:cs typeface="Arial"/>
              </a:rPr>
              <a:t>Mechanics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914400"/>
            <a:ext cx="8686800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/>
                <a:cs typeface="Arial"/>
              </a:rPr>
              <a:t>More study is needed to understand the effect of the space between modules.</a:t>
            </a:r>
          </a:p>
          <a:p>
            <a:endParaRPr lang="en-US" sz="2400" b="1" dirty="0" smtClean="0">
              <a:latin typeface="Arial"/>
              <a:cs typeface="Arial"/>
            </a:endParaRP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 What about a whole structure not modular design? Not recommended by engineer ( problems of integration, handling, recovery)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 Proposal from D. </a:t>
            </a:r>
            <a:r>
              <a:rPr lang="en-US" sz="2400" b="1" dirty="0" err="1" smtClean="0">
                <a:solidFill>
                  <a:srgbClr val="000090"/>
                </a:solidFill>
                <a:latin typeface="Arial"/>
                <a:cs typeface="Arial"/>
              </a:rPr>
              <a:t>Hitlin</a:t>
            </a:r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 maintain the Babar structure, putting inside a single hole 4 LSO  crystals (dimensions of </a:t>
            </a:r>
            <a:r>
              <a:rPr lang="en-US" sz="2400" b="1" dirty="0" err="1" smtClean="0">
                <a:solidFill>
                  <a:srgbClr val="000090"/>
                </a:solidFill>
                <a:latin typeface="Arial"/>
                <a:cs typeface="Arial"/>
              </a:rPr>
              <a:t>BaBar</a:t>
            </a:r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 crystals are half of </a:t>
            </a:r>
            <a:r>
              <a:rPr lang="en-US" sz="2400" b="1" dirty="0" err="1" smtClean="0">
                <a:solidFill>
                  <a:srgbClr val="000090"/>
                </a:solidFill>
                <a:latin typeface="Arial"/>
                <a:cs typeface="Arial"/>
              </a:rPr>
              <a:t>superB</a:t>
            </a:r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 design)</a:t>
            </a:r>
          </a:p>
          <a:p>
            <a:pPr>
              <a:buFontTx/>
              <a:buChar char="-"/>
            </a:pPr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 What about a geometry with LSO crystals the same size of </a:t>
            </a:r>
            <a:r>
              <a:rPr lang="en-US" sz="2400" b="1" dirty="0" err="1" smtClean="0">
                <a:solidFill>
                  <a:srgbClr val="000090"/>
                </a:solidFill>
                <a:latin typeface="Arial"/>
                <a:cs typeface="Arial"/>
              </a:rPr>
              <a:t>BaBar</a:t>
            </a:r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 ones?</a:t>
            </a:r>
          </a:p>
          <a:p>
            <a:pPr>
              <a:buFontTx/>
              <a:buChar char="-"/>
            </a:pPr>
            <a:endParaRPr lang="en-US" sz="2400" b="1" dirty="0" smtClean="0">
              <a:latin typeface="Arial"/>
              <a:cs typeface="Arial"/>
            </a:endParaRPr>
          </a:p>
          <a:p>
            <a:r>
              <a:rPr lang="en-US" sz="2400" b="1" dirty="0" smtClean="0">
                <a:latin typeface="Arial"/>
                <a:cs typeface="Arial"/>
              </a:rPr>
              <a:t>All under investigation, first point with engineer, second and third need simulations and more detailed occupancy study (related to </a:t>
            </a:r>
            <a:r>
              <a:rPr lang="en-US" sz="2400" b="1" dirty="0" err="1" smtClean="0">
                <a:latin typeface="Arial"/>
                <a:cs typeface="Arial"/>
              </a:rPr>
              <a:t>bkg</a:t>
            </a:r>
            <a:r>
              <a:rPr lang="en-US" sz="2400" b="1" dirty="0" smtClean="0">
                <a:latin typeface="Arial"/>
                <a:cs typeface="Arial"/>
              </a:rPr>
              <a:t> events simulation).</a:t>
            </a:r>
            <a:endParaRPr lang="en-US" sz="2400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Claudia Cecchi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9000" y="76200"/>
            <a:ext cx="239701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/>
                <a:cs typeface="Arial"/>
              </a:rPr>
              <a:t>Electronics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266885"/>
            <a:ext cx="8534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/>
                <a:cs typeface="Arial"/>
              </a:rPr>
              <a:t>First discussion between Rome1 and Perugia has started to study all the possible solutions for the readout and the electronics.</a:t>
            </a:r>
          </a:p>
          <a:p>
            <a:endParaRPr lang="en-US" sz="2400" b="1" dirty="0" smtClean="0">
              <a:latin typeface="Arial"/>
              <a:cs typeface="Arial"/>
            </a:endParaRPr>
          </a:p>
          <a:p>
            <a:r>
              <a:rPr lang="en-US" sz="2400" b="1" dirty="0" smtClean="0">
                <a:latin typeface="Arial"/>
                <a:cs typeface="Arial"/>
              </a:rPr>
              <a:t>First task readout and electronics for the BT, in parallel with the study and the design for the whole detector.</a:t>
            </a:r>
          </a:p>
          <a:p>
            <a:endParaRPr lang="en-US" sz="2400" b="1" dirty="0" smtClean="0">
              <a:latin typeface="Arial"/>
              <a:cs typeface="Arial"/>
            </a:endParaRPr>
          </a:p>
          <a:p>
            <a:r>
              <a:rPr lang="en-US" sz="2400" b="1" dirty="0" smtClean="0">
                <a:latin typeface="Arial"/>
                <a:cs typeface="Arial"/>
              </a:rPr>
              <a:t>Next/first “productive” meeting to prepare a to do list and a sharing of the tasks March 23</a:t>
            </a:r>
            <a:r>
              <a:rPr lang="en-US" sz="2400" b="1" baseline="30000" dirty="0" smtClean="0">
                <a:latin typeface="Arial"/>
                <a:cs typeface="Arial"/>
              </a:rPr>
              <a:t>rd</a:t>
            </a:r>
            <a:r>
              <a:rPr lang="en-US" sz="2400" b="1" dirty="0" smtClean="0">
                <a:latin typeface="Arial"/>
                <a:cs typeface="Arial"/>
              </a:rPr>
              <a:t>.</a:t>
            </a:r>
          </a:p>
          <a:p>
            <a:endParaRPr lang="en-US" sz="2400" b="1" dirty="0" smtClean="0">
              <a:latin typeface="Arial"/>
              <a:cs typeface="Arial"/>
            </a:endParaRPr>
          </a:p>
          <a:p>
            <a:r>
              <a:rPr lang="en-US" sz="2400" b="1" dirty="0" smtClean="0">
                <a:latin typeface="Arial"/>
                <a:cs typeface="Arial"/>
              </a:rPr>
              <a:t>Electronics for the BT will be CMS based, 25 channels available, power supply crate not available, range ADC has to be studied (saturation around 1.5 </a:t>
            </a:r>
            <a:r>
              <a:rPr lang="en-US" sz="2400" b="1" dirty="0" err="1" smtClean="0">
                <a:latin typeface="Arial"/>
                <a:cs typeface="Arial"/>
              </a:rPr>
              <a:t>GeV</a:t>
            </a:r>
            <a:r>
              <a:rPr lang="en-US" sz="2400" b="1" dirty="0" smtClean="0">
                <a:latin typeface="Arial"/>
                <a:cs typeface="Arial"/>
              </a:rPr>
              <a:t>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Claudia Cecchi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9000" y="76200"/>
            <a:ext cx="228219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/>
                <a:cs typeface="Arial"/>
              </a:rPr>
              <a:t>Simulation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686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/>
                <a:cs typeface="Arial"/>
              </a:rPr>
              <a:t>Simulation of the EMC is well established and running.</a:t>
            </a:r>
          </a:p>
          <a:p>
            <a:r>
              <a:rPr lang="en-US" sz="2400" b="1" dirty="0" smtClean="0">
                <a:latin typeface="Arial"/>
                <a:cs typeface="Arial"/>
              </a:rPr>
              <a:t>Different geometry have been investigated and others will be studied (see mechanics ad </a:t>
            </a:r>
            <a:r>
              <a:rPr lang="en-US" sz="2400" b="1" dirty="0" err="1" smtClean="0">
                <a:latin typeface="Arial"/>
                <a:cs typeface="Arial"/>
              </a:rPr>
              <a:t>bkg</a:t>
            </a:r>
            <a:r>
              <a:rPr lang="en-US" sz="2400" b="1" dirty="0" smtClean="0">
                <a:latin typeface="Arial"/>
                <a:cs typeface="Arial"/>
              </a:rPr>
              <a:t> studies ).</a:t>
            </a:r>
          </a:p>
          <a:p>
            <a:r>
              <a:rPr lang="en-US" sz="2400" b="1" dirty="0" smtClean="0">
                <a:latin typeface="Arial"/>
                <a:cs typeface="Arial"/>
              </a:rPr>
              <a:t>Material in front of EMC has been simulated as a total amount of radiation length.</a:t>
            </a:r>
          </a:p>
          <a:p>
            <a:r>
              <a:rPr lang="en-US" sz="2400" b="1" dirty="0" smtClean="0">
                <a:latin typeface="Arial"/>
                <a:cs typeface="Arial"/>
              </a:rPr>
              <a:t>Projective geometry is implemented in the simulation.</a:t>
            </a:r>
          </a:p>
          <a:p>
            <a:r>
              <a:rPr lang="en-US" sz="2400" b="1" dirty="0" smtClean="0">
                <a:latin typeface="Arial"/>
                <a:cs typeface="Arial"/>
              </a:rPr>
              <a:t>Standalone G4 simulation is available for the BT</a:t>
            </a:r>
          </a:p>
          <a:p>
            <a:r>
              <a:rPr lang="en-US" sz="2400" b="1" dirty="0" smtClean="0">
                <a:latin typeface="Arial"/>
                <a:cs typeface="Arial"/>
              </a:rPr>
              <a:t>Geometry of the EMC has been integrated as </a:t>
            </a:r>
            <a:r>
              <a:rPr lang="en-US" sz="2400" b="1" dirty="0" err="1" smtClean="0">
                <a:latin typeface="Arial"/>
                <a:cs typeface="Arial"/>
              </a:rPr>
              <a:t>gdml</a:t>
            </a:r>
            <a:r>
              <a:rPr lang="en-US" sz="2400" b="1" dirty="0" smtClean="0">
                <a:latin typeface="Arial"/>
                <a:cs typeface="Arial"/>
              </a:rPr>
              <a:t> description in the full simulation</a:t>
            </a:r>
          </a:p>
          <a:p>
            <a:endParaRPr lang="en-US" sz="2400" b="1" dirty="0" smtClean="0">
              <a:latin typeface="Arial"/>
              <a:cs typeface="Arial"/>
            </a:endParaRPr>
          </a:p>
          <a:p>
            <a:r>
              <a:rPr lang="en-US" sz="2400" b="1" dirty="0" smtClean="0">
                <a:latin typeface="Arial"/>
                <a:cs typeface="Arial"/>
              </a:rPr>
              <a:t>Missing: single particle shoot + background in the full simulation to study the occupancy</a:t>
            </a:r>
          </a:p>
          <a:p>
            <a:r>
              <a:rPr lang="en-US" sz="2400" b="1" dirty="0" smtClean="0">
                <a:latin typeface="Arial"/>
                <a:cs typeface="Arial"/>
              </a:rPr>
              <a:t>(started)</a:t>
            </a:r>
            <a:endParaRPr lang="en-US" sz="2400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76200"/>
            <a:ext cx="2555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/>
                <a:cs typeface="Arial"/>
              </a:rPr>
              <a:t>TEST BEAM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3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Claudia Cecchi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60976"/>
            <a:ext cx="8839200" cy="6001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/>
                <a:cs typeface="Arial"/>
              </a:rPr>
              <a:t>2 LSO crystals (already tested in the lab) will be tested at BTF first week of April (PMT, APD) and in June.</a:t>
            </a:r>
          </a:p>
          <a:p>
            <a:endParaRPr lang="en-US" sz="2400" b="1" dirty="0"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Arial"/>
                <a:cs typeface="Arial"/>
              </a:rPr>
              <a:t>TB with 25 crystals:</a:t>
            </a:r>
          </a:p>
          <a:p>
            <a:pPr>
              <a:buFontTx/>
              <a:buChar char="-"/>
            </a:pPr>
            <a:r>
              <a:rPr lang="en-US" sz="2400" b="1" dirty="0" smtClean="0">
                <a:latin typeface="Arial"/>
                <a:cs typeface="Arial"/>
              </a:rPr>
              <a:t> BTF end of 2009 50 -750 </a:t>
            </a:r>
            <a:r>
              <a:rPr lang="en-US" sz="2400" b="1" dirty="0" err="1" smtClean="0">
                <a:latin typeface="Arial"/>
                <a:cs typeface="Arial"/>
              </a:rPr>
              <a:t>MeV</a:t>
            </a:r>
            <a:r>
              <a:rPr lang="en-US" sz="2400" b="1" dirty="0" smtClean="0">
                <a:latin typeface="Arial"/>
                <a:cs typeface="Arial"/>
              </a:rPr>
              <a:t> + tagged photons</a:t>
            </a:r>
          </a:p>
          <a:p>
            <a:pPr>
              <a:buFontTx/>
              <a:buChar char="-"/>
            </a:pPr>
            <a:r>
              <a:rPr lang="en-US" sz="2400" b="1" dirty="0" smtClean="0">
                <a:latin typeface="Arial"/>
                <a:cs typeface="Arial"/>
              </a:rPr>
              <a:t> CERN first half of 2010 up to 3.5 </a:t>
            </a:r>
            <a:r>
              <a:rPr lang="en-US" sz="2400" b="1" dirty="0" err="1" smtClean="0">
                <a:latin typeface="Arial"/>
                <a:cs typeface="Arial"/>
              </a:rPr>
              <a:t>GeV</a:t>
            </a:r>
            <a:endParaRPr lang="en-US" sz="2400" b="1" dirty="0" smtClean="0">
              <a:latin typeface="Arial"/>
              <a:cs typeface="Arial"/>
            </a:endParaRPr>
          </a:p>
          <a:p>
            <a:endParaRPr lang="en-US" sz="2400" b="1" dirty="0" smtClean="0">
              <a:latin typeface="Arial"/>
              <a:cs typeface="Arial"/>
            </a:endParaRPr>
          </a:p>
          <a:p>
            <a:r>
              <a:rPr lang="en-US" sz="2400" b="1" dirty="0" smtClean="0">
                <a:latin typeface="Arial"/>
                <a:cs typeface="Arial"/>
              </a:rPr>
              <a:t>Procurement of crystals: 8 </a:t>
            </a:r>
            <a:r>
              <a:rPr lang="en-US" sz="2400" b="1" dirty="0" err="1" smtClean="0">
                <a:latin typeface="Arial"/>
                <a:cs typeface="Arial"/>
              </a:rPr>
              <a:t>pcs</a:t>
            </a:r>
            <a:r>
              <a:rPr lang="en-US" sz="2400" b="1" dirty="0" smtClean="0">
                <a:latin typeface="Arial"/>
                <a:cs typeface="Arial"/>
              </a:rPr>
              <a:t> ordered in St. </a:t>
            </a:r>
            <a:r>
              <a:rPr lang="en-US" sz="2400" b="1" dirty="0" err="1" smtClean="0">
                <a:latin typeface="Arial"/>
                <a:cs typeface="Arial"/>
              </a:rPr>
              <a:t>Gobain</a:t>
            </a:r>
            <a:r>
              <a:rPr lang="en-US" sz="2400" b="1" dirty="0" smtClean="0">
                <a:latin typeface="Arial"/>
                <a:cs typeface="Arial"/>
              </a:rPr>
              <a:t> in 2008 (4.9 </a:t>
            </a:r>
            <a:r>
              <a:rPr lang="en-US" sz="2400" b="1" dirty="0" err="1" smtClean="0">
                <a:latin typeface="Arial"/>
                <a:cs typeface="Arial"/>
              </a:rPr>
              <a:t>Keuro</a:t>
            </a:r>
            <a:r>
              <a:rPr lang="en-US" sz="2400" b="1" dirty="0" smtClean="0">
                <a:latin typeface="Arial"/>
                <a:cs typeface="Arial"/>
              </a:rPr>
              <a:t>/pc T.V.A. not included) will be produced as soon as we give them final dimensions (in discussion with D.H.) , 17 crystals missing, part from INFN part from USA.</a:t>
            </a:r>
          </a:p>
          <a:p>
            <a:endParaRPr lang="en-US" sz="2400" b="1" dirty="0" smtClean="0">
              <a:latin typeface="Arial"/>
              <a:cs typeface="Arial"/>
            </a:endParaRPr>
          </a:p>
          <a:p>
            <a:r>
              <a:rPr lang="en-US" sz="2400" b="1" dirty="0" smtClean="0">
                <a:latin typeface="Arial"/>
                <a:cs typeface="Arial"/>
              </a:rPr>
              <a:t>Mechanical structure:  32Keuro assigned to Perugia in 2009</a:t>
            </a:r>
          </a:p>
          <a:p>
            <a:endParaRPr lang="en-US" sz="2400" b="1" dirty="0" smtClean="0">
              <a:latin typeface="Arial"/>
              <a:cs typeface="Arial"/>
            </a:endParaRPr>
          </a:p>
          <a:p>
            <a:r>
              <a:rPr lang="en-US" sz="2400" b="1" dirty="0" smtClean="0">
                <a:latin typeface="Arial"/>
                <a:cs typeface="Arial"/>
              </a:rPr>
              <a:t>Electronics: will use CMS, plus what has to be redone/adjusted according to our needs (under study)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4800" y="9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Institutions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involved in the EMC project</a:t>
            </a: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6670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Bergen						Backward EMC</a:t>
            </a:r>
          </a:p>
          <a:p>
            <a:r>
              <a:rPr lang="en-US" sz="2400" dirty="0" smtClean="0">
                <a:latin typeface="Arial"/>
                <a:cs typeface="Arial"/>
              </a:rPr>
              <a:t>Caltech						Forward EMC (calibration, DG       								optimization, DAQ, crystals)</a:t>
            </a:r>
          </a:p>
          <a:p>
            <a:r>
              <a:rPr lang="en-US" sz="2400" dirty="0" smtClean="0">
                <a:latin typeface="Arial"/>
                <a:cs typeface="Arial"/>
              </a:rPr>
              <a:t>Perugia						Forward EMC (mechanics, electronics,                  								simulation analysis) </a:t>
            </a:r>
          </a:p>
          <a:p>
            <a:r>
              <a:rPr lang="en-US" sz="2400" dirty="0" smtClean="0">
                <a:latin typeface="Arial"/>
                <a:cs typeface="Arial"/>
              </a:rPr>
              <a:t>Roma1						Electronics Barrel + forward</a:t>
            </a:r>
          </a:p>
          <a:p>
            <a:r>
              <a:rPr lang="en-US" sz="2400" dirty="0" smtClean="0">
                <a:latin typeface="Arial"/>
                <a:cs typeface="Arial"/>
              </a:rPr>
              <a:t>Queen Mary, London</a:t>
            </a:r>
            <a:endParaRPr lang="en-US"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Claudia Cecchi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Perugia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- </a:t>
            </a:r>
            <a:r>
              <a:rPr lang="en-US" sz="4000" b="1" noProof="0" dirty="0" smtClean="0">
                <a:latin typeface="Arial"/>
                <a:ea typeface="+mj-ea"/>
                <a:cs typeface="Arial"/>
              </a:rPr>
              <a:t>people</a:t>
            </a: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828800"/>
            <a:ext cx="6934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/>
                <a:cs typeface="Arial"/>
              </a:rPr>
              <a:t>C. Cecchi								30%</a:t>
            </a:r>
          </a:p>
          <a:p>
            <a:r>
              <a:rPr lang="en-US" sz="2400" b="1" dirty="0" smtClean="0">
                <a:latin typeface="Arial"/>
                <a:cs typeface="Arial"/>
              </a:rPr>
              <a:t>P. </a:t>
            </a:r>
            <a:r>
              <a:rPr lang="en-US" sz="2400" b="1" dirty="0" err="1" smtClean="0">
                <a:latin typeface="Arial"/>
                <a:cs typeface="Arial"/>
              </a:rPr>
              <a:t>Lubrano</a:t>
            </a:r>
            <a:r>
              <a:rPr lang="en-US" sz="2400" b="1" dirty="0" smtClean="0">
                <a:latin typeface="Arial"/>
                <a:cs typeface="Arial"/>
              </a:rPr>
              <a:t>								30%</a:t>
            </a:r>
          </a:p>
          <a:p>
            <a:r>
              <a:rPr lang="en-US" sz="2400" b="1" dirty="0" smtClean="0">
                <a:latin typeface="Arial"/>
                <a:cs typeface="Arial"/>
              </a:rPr>
              <a:t>E. </a:t>
            </a:r>
            <a:r>
              <a:rPr lang="en-US" sz="2400" b="1" dirty="0" err="1" smtClean="0">
                <a:latin typeface="Arial"/>
                <a:cs typeface="Arial"/>
              </a:rPr>
              <a:t>Manoni</a:t>
            </a:r>
            <a:r>
              <a:rPr lang="en-US" sz="2400" b="1" dirty="0" smtClean="0">
                <a:latin typeface="Arial"/>
                <a:cs typeface="Arial"/>
              </a:rPr>
              <a:t>								100%</a:t>
            </a:r>
          </a:p>
          <a:p>
            <a:pPr marL="342900" indent="-342900">
              <a:buAutoNum type="alphaUcPeriod"/>
            </a:pPr>
            <a:r>
              <a:rPr lang="en-US" sz="2400" b="1" dirty="0" smtClean="0">
                <a:latin typeface="Arial"/>
                <a:cs typeface="Arial"/>
              </a:rPr>
              <a:t>Rossi									100 %</a:t>
            </a:r>
          </a:p>
          <a:p>
            <a:pPr marL="342900" indent="-342900"/>
            <a:r>
              <a:rPr lang="en-US" sz="2400" b="1" dirty="0" smtClean="0">
                <a:latin typeface="Arial"/>
                <a:cs typeface="Arial"/>
              </a:rPr>
              <a:t>(S. </a:t>
            </a:r>
            <a:r>
              <a:rPr lang="en-US" sz="2400" b="1" dirty="0" err="1" smtClean="0">
                <a:latin typeface="Arial"/>
                <a:cs typeface="Arial"/>
              </a:rPr>
              <a:t>Germani</a:t>
            </a:r>
            <a:r>
              <a:rPr lang="en-US" sz="2400" b="1" dirty="0" smtClean="0">
                <a:latin typeface="Arial"/>
                <a:cs typeface="Arial"/>
              </a:rPr>
              <a:t>)							(50%)</a:t>
            </a:r>
          </a:p>
          <a:p>
            <a:pPr marL="342900" indent="-342900"/>
            <a:r>
              <a:rPr lang="en-US" sz="2400" b="1" dirty="0" smtClean="0">
                <a:latin typeface="Arial"/>
                <a:cs typeface="Arial"/>
              </a:rPr>
              <a:t> + </a:t>
            </a:r>
            <a:r>
              <a:rPr lang="en-US" sz="2400" b="1" dirty="0" err="1" smtClean="0">
                <a:latin typeface="Arial"/>
                <a:cs typeface="Arial"/>
              </a:rPr>
              <a:t>officina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meccanica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ed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elettronica</a:t>
            </a:r>
            <a:r>
              <a:rPr lang="en-US" sz="2400" b="1" dirty="0" smtClean="0">
                <a:latin typeface="Arial"/>
                <a:cs typeface="Arial"/>
              </a:rPr>
              <a:t>	</a:t>
            </a:r>
          </a:p>
          <a:p>
            <a:pPr marL="342900" indent="-342900"/>
            <a:r>
              <a:rPr lang="en-US" sz="2400" b="1" dirty="0" smtClean="0">
                <a:latin typeface="Arial"/>
                <a:cs typeface="Arial"/>
              </a:rPr>
              <a:t> + </a:t>
            </a:r>
            <a:r>
              <a:rPr lang="en-US" sz="2400" b="1" dirty="0" err="1" smtClean="0">
                <a:latin typeface="Arial"/>
                <a:cs typeface="Arial"/>
              </a:rPr>
              <a:t>ingegnere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elettronico</a:t>
            </a:r>
            <a:r>
              <a:rPr lang="en-US" sz="2400" b="1" dirty="0" smtClean="0">
                <a:latin typeface="Arial"/>
                <a:cs typeface="Arial"/>
              </a:rPr>
              <a:t> (</a:t>
            </a:r>
            <a:r>
              <a:rPr lang="en-US" sz="2400" b="1" dirty="0" err="1" smtClean="0">
                <a:latin typeface="Arial"/>
                <a:cs typeface="Arial"/>
              </a:rPr>
              <a:t>da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confermare</a:t>
            </a:r>
            <a:r>
              <a:rPr lang="en-US" sz="2400" b="1" dirty="0" smtClean="0">
                <a:latin typeface="Arial"/>
                <a:cs typeface="Arial"/>
              </a:rPr>
              <a:t>)</a:t>
            </a:r>
          </a:p>
          <a:p>
            <a:pPr marL="342900" indent="-342900"/>
            <a:endParaRPr lang="en-US" sz="2400" b="1" dirty="0" smtClean="0">
              <a:latin typeface="Arial"/>
              <a:cs typeface="Arial"/>
            </a:endParaRPr>
          </a:p>
          <a:p>
            <a:pPr marL="342900" indent="-342900"/>
            <a:r>
              <a:rPr lang="en-US" sz="2400" b="1" dirty="0" smtClean="0">
                <a:latin typeface="Arial"/>
                <a:cs typeface="Arial"/>
              </a:rPr>
              <a:t>											</a:t>
            </a:r>
            <a:r>
              <a:rPr lang="en-US" sz="2400" b="1" dirty="0" smtClean="0">
                <a:solidFill>
                  <a:srgbClr val="FF0000"/>
                </a:solidFill>
                <a:latin typeface="Arial"/>
                <a:cs typeface="Arial"/>
              </a:rPr>
              <a:t>   3.1 FTE</a:t>
            </a:r>
            <a:r>
              <a:rPr lang="en-US" sz="2400" b="1" dirty="0" smtClean="0">
                <a:latin typeface="Arial"/>
                <a:cs typeface="Arial"/>
              </a:rPr>
              <a:t>		</a:t>
            </a:r>
            <a:endParaRPr lang="en-US" sz="2400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11/03/2009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Claudia Cecchi</a:t>
            </a:r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52400" y="-76200"/>
            <a:ext cx="8991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Perugia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–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richieste</a:t>
            </a:r>
            <a:endParaRPr kumimoji="0" lang="en-US" sz="40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baseline="0" dirty="0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(</a:t>
            </a:r>
            <a:r>
              <a:rPr lang="en-US" sz="2800" b="1" baseline="0" dirty="0" err="1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consumo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, MI </a:t>
            </a:r>
            <a:r>
              <a:rPr lang="en-US" sz="2800" b="1" dirty="0" err="1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e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 ME </a:t>
            </a:r>
            <a:r>
              <a:rPr lang="en-US" sz="2800" b="1" dirty="0" err="1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vedi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tabella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generale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Forti</a:t>
            </a:r>
            <a:r>
              <a:rPr lang="en-US" sz="2800" b="1" baseline="0" dirty="0" smtClean="0">
                <a:solidFill>
                  <a:srgbClr val="0000FF"/>
                </a:solidFill>
                <a:latin typeface="Arial"/>
                <a:ea typeface="+mj-ea"/>
                <a:cs typeface="Arial"/>
              </a:rPr>
              <a:t>)</a:t>
            </a: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1" y="1143000"/>
            <a:ext cx="90678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Arial"/>
                <a:cs typeface="Arial"/>
              </a:rPr>
              <a:t>Sblocco</a:t>
            </a:r>
            <a:r>
              <a:rPr lang="en-US" sz="2000" b="1" dirty="0" smtClean="0">
                <a:latin typeface="Arial"/>
                <a:cs typeface="Arial"/>
              </a:rPr>
              <a:t> di 59Keuro SJ (</a:t>
            </a:r>
            <a:r>
              <a:rPr lang="en-US" sz="2000" b="1" dirty="0" err="1" smtClean="0">
                <a:latin typeface="Arial"/>
                <a:cs typeface="Arial"/>
              </a:rPr>
              <a:t>acquisto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cristalli</a:t>
            </a:r>
            <a:r>
              <a:rPr lang="en-US" sz="2000" b="1" dirty="0" smtClean="0">
                <a:latin typeface="Arial"/>
                <a:cs typeface="Arial"/>
              </a:rPr>
              <a:t> + </a:t>
            </a:r>
            <a:r>
              <a:rPr lang="en-US" sz="2000" b="1" dirty="0" err="1" smtClean="0">
                <a:latin typeface="Arial"/>
                <a:cs typeface="Arial"/>
              </a:rPr>
              <a:t>realizzazione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preamplificatori</a:t>
            </a:r>
            <a:r>
              <a:rPr lang="en-US" sz="2000" b="1" dirty="0" smtClean="0">
                <a:latin typeface="Arial"/>
                <a:cs typeface="Arial"/>
              </a:rPr>
              <a:t>)</a:t>
            </a:r>
            <a:endParaRPr lang="en-US" sz="2000" b="1" dirty="0" smtClean="0">
              <a:latin typeface="Arial"/>
              <a:cs typeface="Arial"/>
            </a:endParaRPr>
          </a:p>
          <a:p>
            <a:r>
              <a:rPr lang="en-US" sz="2000" b="1" dirty="0" smtClean="0">
                <a:latin typeface="Arial"/>
                <a:cs typeface="Arial"/>
              </a:rPr>
              <a:t>Lo </a:t>
            </a:r>
            <a:r>
              <a:rPr lang="en-US" sz="2000" b="1" dirty="0" err="1" smtClean="0">
                <a:latin typeface="Arial"/>
                <a:cs typeface="Arial"/>
              </a:rPr>
              <a:t>sblocco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è</a:t>
            </a:r>
            <a:r>
              <a:rPr lang="en-US" sz="2000" b="1" dirty="0" smtClean="0">
                <a:latin typeface="Arial"/>
                <a:cs typeface="Arial"/>
              </a:rPr>
              <a:t> SJ </a:t>
            </a:r>
            <a:r>
              <a:rPr lang="en-US" sz="2000" b="1" dirty="0" err="1" smtClean="0">
                <a:latin typeface="Arial"/>
                <a:cs typeface="Arial"/>
              </a:rPr>
              <a:t>alla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partecipazione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economica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da</a:t>
            </a:r>
            <a:r>
              <a:rPr lang="en-US" sz="2000" b="1" dirty="0" smtClean="0">
                <a:latin typeface="Arial"/>
                <a:cs typeface="Arial"/>
              </a:rPr>
              <a:t> parte </a:t>
            </a:r>
            <a:r>
              <a:rPr lang="en-US" sz="2000" b="1" dirty="0" err="1" smtClean="0">
                <a:latin typeface="Arial"/>
                <a:cs typeface="Arial"/>
              </a:rPr>
              <a:t>degli</a:t>
            </a:r>
            <a:r>
              <a:rPr lang="en-US" sz="2000" b="1" dirty="0" smtClean="0">
                <a:latin typeface="Arial"/>
                <a:cs typeface="Arial"/>
              </a:rPr>
              <a:t> USA.</a:t>
            </a:r>
            <a:endParaRPr lang="en-US" sz="2000" b="1" dirty="0" smtClean="0">
              <a:latin typeface="Arial"/>
              <a:cs typeface="Arial"/>
            </a:endParaRPr>
          </a:p>
          <a:p>
            <a:r>
              <a:rPr lang="en-US" sz="2000" b="1" dirty="0" smtClean="0">
                <a:latin typeface="Arial"/>
                <a:cs typeface="Arial"/>
              </a:rPr>
              <a:t>In </a:t>
            </a:r>
            <a:r>
              <a:rPr lang="en-US" sz="2000" b="1" dirty="0" err="1" smtClean="0">
                <a:latin typeface="Arial"/>
                <a:cs typeface="Arial"/>
              </a:rPr>
              <a:t>attesa</a:t>
            </a:r>
            <a:r>
              <a:rPr lang="en-US" sz="2000" b="1" dirty="0" smtClean="0">
                <a:latin typeface="Arial"/>
                <a:cs typeface="Arial"/>
              </a:rPr>
              <a:t> di </a:t>
            </a:r>
            <a:r>
              <a:rPr lang="en-US" sz="2000" b="1" dirty="0" err="1" smtClean="0">
                <a:latin typeface="Arial"/>
                <a:cs typeface="Arial"/>
              </a:rPr>
              <a:t>una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risposta</a:t>
            </a:r>
            <a:r>
              <a:rPr lang="en-US" sz="2000" b="1" dirty="0" smtClean="0">
                <a:latin typeface="Arial"/>
                <a:cs typeface="Arial"/>
              </a:rPr>
              <a:t>, </a:t>
            </a:r>
            <a:r>
              <a:rPr lang="en-US" sz="2000" b="1" dirty="0" err="1" smtClean="0">
                <a:latin typeface="Arial"/>
                <a:cs typeface="Arial"/>
              </a:rPr>
              <a:t>auspicabile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che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arrivasse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entro</a:t>
            </a:r>
            <a:r>
              <a:rPr lang="en-US" sz="2000" b="1" dirty="0" smtClean="0">
                <a:latin typeface="Arial"/>
                <a:cs typeface="Arial"/>
              </a:rPr>
              <a:t> 30 </a:t>
            </a:r>
            <a:r>
              <a:rPr lang="en-US" sz="2000" b="1" dirty="0" err="1" smtClean="0">
                <a:latin typeface="Arial"/>
                <a:cs typeface="Arial"/>
              </a:rPr>
              <a:t>Marzo</a:t>
            </a:r>
            <a:r>
              <a:rPr lang="en-US" sz="2000" b="1" dirty="0" smtClean="0">
                <a:latin typeface="Arial"/>
                <a:cs typeface="Arial"/>
              </a:rPr>
              <a:t>.</a:t>
            </a:r>
            <a:endParaRPr lang="en-US" sz="2000" b="1" dirty="0" smtClean="0">
              <a:latin typeface="Arial"/>
              <a:cs typeface="Arial"/>
            </a:endParaRPr>
          </a:p>
          <a:p>
            <a:r>
              <a:rPr lang="en-US" sz="2000" b="1" dirty="0" smtClean="0">
                <a:latin typeface="Arial"/>
                <a:cs typeface="Arial"/>
              </a:rPr>
              <a:t>Item </a:t>
            </a:r>
            <a:r>
              <a:rPr lang="en-US" sz="2000" b="1" dirty="0" err="1" smtClean="0">
                <a:latin typeface="Arial"/>
                <a:cs typeface="Arial"/>
              </a:rPr>
              <a:t>che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potrebbe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prevedere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una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partecipazione</a:t>
            </a:r>
            <a:r>
              <a:rPr lang="en-US" sz="2000" b="1" dirty="0" smtClean="0">
                <a:latin typeface="Arial"/>
                <a:cs typeface="Arial"/>
              </a:rPr>
              <a:t> di </a:t>
            </a:r>
            <a:r>
              <a:rPr lang="en-US" sz="2000" b="1" dirty="0" err="1" smtClean="0">
                <a:latin typeface="Arial"/>
                <a:cs typeface="Arial"/>
              </a:rPr>
              <a:t>finanziamento</a:t>
            </a:r>
            <a:r>
              <a:rPr lang="en-US" sz="2000" b="1" dirty="0" smtClean="0">
                <a:latin typeface="Arial"/>
                <a:cs typeface="Arial"/>
              </a:rPr>
              <a:t> con </a:t>
            </a:r>
            <a:r>
              <a:rPr lang="en-US" sz="2000" b="1" dirty="0" err="1" smtClean="0">
                <a:latin typeface="Arial"/>
                <a:cs typeface="Arial"/>
              </a:rPr>
              <a:t>i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fondi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della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regione</a:t>
            </a:r>
            <a:r>
              <a:rPr lang="en-US" sz="2000" b="1" dirty="0" smtClean="0">
                <a:latin typeface="Arial"/>
                <a:cs typeface="Arial"/>
              </a:rPr>
              <a:t> per R&amp;D. Deadline per </a:t>
            </a:r>
            <a:r>
              <a:rPr lang="en-US" sz="2000" b="1" dirty="0" err="1" smtClean="0">
                <a:latin typeface="Arial"/>
                <a:cs typeface="Arial"/>
              </a:rPr>
              <a:t>ordine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cristalli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inizio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Giugno</a:t>
            </a:r>
            <a:r>
              <a:rPr lang="en-US" sz="2000" b="1" dirty="0" smtClean="0">
                <a:latin typeface="Arial"/>
                <a:cs typeface="Arial"/>
              </a:rPr>
              <a:t>.</a:t>
            </a:r>
          </a:p>
          <a:p>
            <a:endParaRPr lang="en-US" sz="2000" b="1" dirty="0" smtClean="0">
              <a:latin typeface="Arial"/>
              <a:cs typeface="Arial"/>
            </a:endParaRPr>
          </a:p>
          <a:p>
            <a:r>
              <a:rPr lang="en-US" sz="2000" b="1" dirty="0" smtClean="0">
                <a:latin typeface="Arial"/>
                <a:cs typeface="Arial"/>
              </a:rPr>
              <a:t>MI: 2 </a:t>
            </a:r>
            <a:r>
              <a:rPr lang="en-US" sz="2000" b="1" dirty="0" err="1" smtClean="0">
                <a:latin typeface="Arial"/>
                <a:cs typeface="Arial"/>
              </a:rPr>
              <a:t>riunioni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italiane</a:t>
            </a:r>
            <a:r>
              <a:rPr lang="en-US" sz="2000" b="1" dirty="0" smtClean="0">
                <a:latin typeface="Arial"/>
                <a:cs typeface="Arial"/>
              </a:rPr>
              <a:t> 3 </a:t>
            </a:r>
            <a:r>
              <a:rPr lang="en-US" sz="2000" b="1" dirty="0" err="1" smtClean="0">
                <a:latin typeface="Arial"/>
                <a:cs typeface="Arial"/>
              </a:rPr>
              <a:t>persone</a:t>
            </a:r>
            <a:endParaRPr lang="en-US" sz="2000" b="1" dirty="0" smtClean="0">
              <a:latin typeface="Arial"/>
              <a:cs typeface="Arial"/>
            </a:endParaRPr>
          </a:p>
          <a:p>
            <a:r>
              <a:rPr lang="en-US" sz="2000" b="1" dirty="0" smtClean="0">
                <a:latin typeface="Arial"/>
                <a:cs typeface="Arial"/>
              </a:rPr>
              <a:t>	TB BTF (</a:t>
            </a:r>
            <a:r>
              <a:rPr lang="en-US" sz="2000" b="1" dirty="0" err="1" smtClean="0">
                <a:latin typeface="Arial"/>
                <a:cs typeface="Arial"/>
              </a:rPr>
              <a:t>Aprile</a:t>
            </a:r>
            <a:r>
              <a:rPr lang="en-US" sz="2000" b="1" dirty="0" smtClean="0">
                <a:latin typeface="Arial"/>
                <a:cs typeface="Arial"/>
              </a:rPr>
              <a:t>, </a:t>
            </a:r>
            <a:r>
              <a:rPr lang="en-US" sz="2000" b="1" dirty="0" err="1" smtClean="0">
                <a:latin typeface="Arial"/>
                <a:cs typeface="Arial"/>
              </a:rPr>
              <a:t>Giugno</a:t>
            </a:r>
            <a:r>
              <a:rPr lang="en-US" sz="2000" b="1" dirty="0" smtClean="0">
                <a:latin typeface="Arial"/>
                <a:cs typeface="Arial"/>
              </a:rPr>
              <a:t>, fine anno) </a:t>
            </a:r>
            <a:r>
              <a:rPr lang="en-US" sz="2000" b="1" dirty="0" smtClean="0">
                <a:latin typeface="Arial"/>
                <a:cs typeface="Arial"/>
              </a:rPr>
              <a:t>3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persone</a:t>
            </a:r>
            <a:r>
              <a:rPr lang="en-US" sz="2000" b="1" dirty="0" smtClean="0">
                <a:latin typeface="Arial"/>
                <a:cs typeface="Arial"/>
              </a:rPr>
              <a:t> 1 </a:t>
            </a:r>
            <a:r>
              <a:rPr lang="en-US" sz="2000" b="1" dirty="0" err="1" smtClean="0">
                <a:latin typeface="Arial"/>
                <a:cs typeface="Arial"/>
              </a:rPr>
              <a:t>settiman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ogni</a:t>
            </a:r>
            <a:r>
              <a:rPr lang="en-US" sz="2000" b="1" dirty="0" smtClean="0">
                <a:latin typeface="Arial"/>
                <a:cs typeface="Arial"/>
              </a:rPr>
              <a:t> TB</a:t>
            </a:r>
          </a:p>
          <a:p>
            <a:r>
              <a:rPr lang="en-US" sz="2000" b="1" dirty="0" smtClean="0">
                <a:latin typeface="Arial"/>
                <a:cs typeface="Arial"/>
              </a:rPr>
              <a:t>	</a:t>
            </a:r>
            <a:r>
              <a:rPr lang="en-US" sz="2000" b="1" dirty="0" err="1" smtClean="0">
                <a:latin typeface="Arial"/>
                <a:cs typeface="Arial"/>
              </a:rPr>
              <a:t>collaborazione</a:t>
            </a:r>
            <a:r>
              <a:rPr lang="en-US" sz="2000" b="1" dirty="0" smtClean="0">
                <a:latin typeface="Arial"/>
                <a:cs typeface="Arial"/>
              </a:rPr>
              <a:t> con Roma</a:t>
            </a:r>
          </a:p>
          <a:p>
            <a:r>
              <a:rPr lang="en-US" sz="2000" b="1" dirty="0" smtClean="0">
                <a:latin typeface="Arial"/>
                <a:cs typeface="Arial"/>
              </a:rPr>
              <a:t>ME: workshop </a:t>
            </a:r>
            <a:r>
              <a:rPr lang="en-US" sz="2000" b="1" dirty="0" err="1" smtClean="0">
                <a:latin typeface="Arial"/>
                <a:cs typeface="Arial"/>
              </a:rPr>
              <a:t>fisica</a:t>
            </a:r>
            <a:r>
              <a:rPr lang="en-US" sz="2000" b="1" dirty="0" smtClean="0">
                <a:latin typeface="Arial"/>
                <a:cs typeface="Arial"/>
              </a:rPr>
              <a:t> 1 persona</a:t>
            </a:r>
          </a:p>
          <a:p>
            <a:r>
              <a:rPr lang="en-US" sz="2000" b="1" dirty="0" smtClean="0">
                <a:latin typeface="Arial"/>
                <a:cs typeface="Arial"/>
              </a:rPr>
              <a:t>	  general meeting SLAC 2 </a:t>
            </a:r>
            <a:r>
              <a:rPr lang="en-US" sz="2000" b="1" dirty="0" err="1" smtClean="0">
                <a:latin typeface="Arial"/>
                <a:cs typeface="Arial"/>
              </a:rPr>
              <a:t>persone</a:t>
            </a:r>
            <a:endParaRPr lang="en-US" sz="2000" b="1" dirty="0" smtClean="0">
              <a:latin typeface="Arial"/>
              <a:cs typeface="Arial"/>
            </a:endParaRPr>
          </a:p>
          <a:p>
            <a:endParaRPr lang="en-US" sz="2000" b="1" dirty="0" smtClean="0">
              <a:latin typeface="Arial"/>
              <a:cs typeface="Arial"/>
            </a:endParaRPr>
          </a:p>
          <a:p>
            <a:endParaRPr lang="en-US" sz="2000" b="1" dirty="0" smtClean="0">
              <a:latin typeface="Arial"/>
              <a:cs typeface="Arial"/>
            </a:endParaRPr>
          </a:p>
          <a:p>
            <a:pPr>
              <a:buFontTx/>
              <a:buChar char="•"/>
            </a:pPr>
            <a:r>
              <a:rPr lang="en-US" sz="2000" b="1" dirty="0" err="1" smtClean="0">
                <a:latin typeface="Arial"/>
                <a:cs typeface="Arial"/>
              </a:rPr>
              <a:t>Aprile</a:t>
            </a:r>
            <a:r>
              <a:rPr lang="en-US" sz="2000" b="1" dirty="0" smtClean="0">
                <a:latin typeface="Arial"/>
                <a:cs typeface="Arial"/>
              </a:rPr>
              <a:t> – </a:t>
            </a:r>
            <a:r>
              <a:rPr lang="en-US" sz="2000" b="1" dirty="0" err="1" smtClean="0">
                <a:latin typeface="Arial"/>
                <a:cs typeface="Arial"/>
              </a:rPr>
              <a:t>Giugno</a:t>
            </a:r>
            <a:r>
              <a:rPr lang="en-US" sz="2000" b="1" dirty="0" smtClean="0">
                <a:latin typeface="Arial"/>
                <a:cs typeface="Arial"/>
              </a:rPr>
              <a:t> test 2 </a:t>
            </a:r>
            <a:r>
              <a:rPr lang="en-US" sz="2000" b="1" dirty="0" err="1" smtClean="0">
                <a:latin typeface="Arial"/>
                <a:cs typeface="Arial"/>
              </a:rPr>
              <a:t>cristalli</a:t>
            </a:r>
            <a:r>
              <a:rPr lang="en-US" sz="2000" b="1" dirty="0" smtClean="0">
                <a:latin typeface="Arial"/>
                <a:cs typeface="Arial"/>
              </a:rPr>
              <a:t> con PMT </a:t>
            </a:r>
            <a:r>
              <a:rPr lang="en-US" sz="2000" b="1" dirty="0" err="1" smtClean="0">
                <a:latin typeface="Arial"/>
                <a:cs typeface="Arial"/>
              </a:rPr>
              <a:t>e</a:t>
            </a:r>
            <a:r>
              <a:rPr lang="en-US" sz="2000" b="1" dirty="0" smtClean="0">
                <a:latin typeface="Arial"/>
                <a:cs typeface="Arial"/>
              </a:rPr>
              <a:t> APD (</a:t>
            </a:r>
            <a:r>
              <a:rPr lang="en-US" sz="2000" b="1" dirty="0" err="1" smtClean="0">
                <a:latin typeface="Arial"/>
                <a:cs typeface="Arial"/>
              </a:rPr>
              <a:t>scheda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senza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circuito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stampato</a:t>
            </a:r>
            <a:r>
              <a:rPr lang="en-US" sz="2000" b="1" dirty="0" smtClean="0">
                <a:latin typeface="Arial"/>
                <a:cs typeface="Arial"/>
              </a:rPr>
              <a:t>), per </a:t>
            </a:r>
            <a:r>
              <a:rPr lang="en-US" sz="2000" b="1" dirty="0" err="1" smtClean="0">
                <a:latin typeface="Arial"/>
                <a:cs typeface="Arial"/>
              </a:rPr>
              <a:t>Giugno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sar</a:t>
            </a:r>
            <a:r>
              <a:rPr lang="en-US" sz="2000" b="1" dirty="0" err="1" smtClean="0">
                <a:latin typeface="Arial"/>
                <a:cs typeface="Arial"/>
              </a:rPr>
              <a:t>à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pronta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una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scheda</a:t>
            </a:r>
            <a:r>
              <a:rPr lang="en-US" sz="2000" b="1" dirty="0" smtClean="0">
                <a:latin typeface="Arial"/>
                <a:cs typeface="Arial"/>
              </a:rPr>
              <a:t> di </a:t>
            </a:r>
            <a:r>
              <a:rPr lang="en-US" sz="2000" b="1" dirty="0" err="1" smtClean="0">
                <a:latin typeface="Arial"/>
                <a:cs typeface="Arial"/>
              </a:rPr>
              <a:t>lettura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degli</a:t>
            </a:r>
            <a:r>
              <a:rPr lang="en-US" sz="2000" b="1" dirty="0" smtClean="0">
                <a:latin typeface="Arial"/>
                <a:cs typeface="Arial"/>
              </a:rPr>
              <a:t> APD </a:t>
            </a:r>
            <a:r>
              <a:rPr lang="en-US" sz="2000" b="1" dirty="0" err="1" smtClean="0">
                <a:latin typeface="Arial"/>
                <a:cs typeface="Arial"/>
              </a:rPr>
              <a:t>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nuovi</a:t>
            </a:r>
            <a:r>
              <a:rPr lang="en-US" sz="2000" b="1" dirty="0" smtClean="0">
                <a:latin typeface="Arial"/>
                <a:cs typeface="Arial"/>
              </a:rPr>
              <a:t> PD (</a:t>
            </a:r>
            <a:r>
              <a:rPr lang="en-US" sz="2000" b="1" dirty="0" err="1" smtClean="0">
                <a:latin typeface="Arial"/>
                <a:cs typeface="Arial"/>
              </a:rPr>
              <a:t>già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ordinati</a:t>
            </a:r>
            <a:r>
              <a:rPr lang="en-US" sz="2000" b="1" dirty="0" smtClean="0">
                <a:latin typeface="Arial"/>
                <a:cs typeface="Arial"/>
              </a:rPr>
              <a:t>) </a:t>
            </a:r>
            <a:r>
              <a:rPr lang="en-US" sz="2000" b="1" dirty="0" err="1" smtClean="0">
                <a:latin typeface="Arial"/>
                <a:cs typeface="Arial"/>
              </a:rPr>
              <a:t>su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circuito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stampato</a:t>
            </a:r>
            <a:r>
              <a:rPr lang="en-US" sz="2000" b="1" dirty="0" smtClean="0">
                <a:latin typeface="Arial"/>
                <a:cs typeface="Arial"/>
              </a:rPr>
              <a:t>.</a:t>
            </a:r>
          </a:p>
          <a:p>
            <a:pPr>
              <a:buFontTx/>
              <a:buChar char="•"/>
            </a:pPr>
            <a:r>
              <a:rPr lang="en-US" sz="2000" b="1" dirty="0" smtClean="0">
                <a:latin typeface="Arial"/>
                <a:cs typeface="Arial"/>
              </a:rPr>
              <a:t>Fine anno TB con </a:t>
            </a:r>
            <a:r>
              <a:rPr lang="en-US" sz="2000" b="1" dirty="0" err="1" smtClean="0">
                <a:latin typeface="Arial"/>
                <a:cs typeface="Arial"/>
              </a:rPr>
              <a:t>matrice</a:t>
            </a:r>
            <a:r>
              <a:rPr lang="en-US" sz="2000" b="1" dirty="0" smtClean="0">
                <a:latin typeface="Arial"/>
                <a:cs typeface="Arial"/>
              </a:rPr>
              <a:t> 5x5</a:t>
            </a:r>
            <a:endParaRPr lang="en-US" sz="2000" b="1" dirty="0" smtClean="0">
              <a:latin typeface="Arial"/>
              <a:cs typeface="Arial"/>
            </a:endParaRPr>
          </a:p>
          <a:p>
            <a:endParaRPr lang="en-US" sz="2000" b="1" dirty="0" smtClean="0">
              <a:latin typeface="Arial"/>
              <a:cs typeface="Arial"/>
            </a:endParaRPr>
          </a:p>
          <a:p>
            <a:endParaRPr lang="en-US" sz="2000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rial"/>
                <a:cs typeface="Arial"/>
              </a:rPr>
              <a:t>Roma 1</a:t>
            </a:r>
            <a:r>
              <a:rPr lang="en-US" b="1" dirty="0" smtClean="0">
                <a:latin typeface="Arial"/>
                <a:cs typeface="Arial"/>
              </a:rPr>
              <a:t> – </a:t>
            </a:r>
            <a:r>
              <a:rPr lang="en-US" b="1" dirty="0" err="1" smtClean="0">
                <a:latin typeface="Arial"/>
                <a:cs typeface="Arial"/>
              </a:rPr>
              <a:t>contributi</a:t>
            </a:r>
            <a:r>
              <a:rPr lang="en-US" b="1" dirty="0" smtClean="0">
                <a:latin typeface="Arial"/>
                <a:cs typeface="Arial"/>
              </a:rPr>
              <a:t/>
            </a:r>
            <a:br>
              <a:rPr lang="en-US" b="1" dirty="0" smtClean="0">
                <a:latin typeface="Arial"/>
                <a:cs typeface="Arial"/>
              </a:rPr>
            </a:br>
            <a:endParaRPr lang="it-IT" sz="3556" b="1" dirty="0">
              <a:latin typeface="Arial"/>
              <a:cs typeface="Arial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22437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b="1" dirty="0" err="1">
                <a:latin typeface="Arial"/>
                <a:cs typeface="Arial"/>
              </a:rPr>
              <a:t>Partecipazione</a:t>
            </a:r>
            <a:r>
              <a:rPr lang="en-US" sz="2400" b="1" dirty="0">
                <a:latin typeface="Arial"/>
                <a:cs typeface="Arial"/>
              </a:rPr>
              <a:t> ad IFR (</a:t>
            </a:r>
            <a:r>
              <a:rPr lang="en-US" sz="2400" b="1" dirty="0" err="1">
                <a:latin typeface="Arial"/>
                <a:cs typeface="Arial"/>
              </a:rPr>
              <a:t>storica</a:t>
            </a:r>
            <a:r>
              <a:rPr lang="en-US" sz="2400" b="1" dirty="0">
                <a:latin typeface="Arial"/>
                <a:cs typeface="Arial"/>
              </a:rPr>
              <a:t>) ad </a:t>
            </a:r>
            <a:r>
              <a:rPr lang="en-US" sz="2400" b="1" dirty="0" err="1">
                <a:latin typeface="Arial"/>
                <a:cs typeface="Arial"/>
              </a:rPr>
              <a:t>esaurimento</a:t>
            </a:r>
            <a:endParaRPr lang="en-US" sz="2400" b="1" dirty="0">
              <a:latin typeface="Arial"/>
              <a:cs typeface="Arial"/>
            </a:endParaRP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latin typeface="Arial"/>
                <a:cs typeface="Arial"/>
              </a:rPr>
              <a:t>Studi</a:t>
            </a:r>
            <a:r>
              <a:rPr lang="en-US" sz="2000" b="1" dirty="0">
                <a:latin typeface="Arial"/>
                <a:cs typeface="Arial"/>
              </a:rPr>
              <a:t> di </a:t>
            </a:r>
            <a:r>
              <a:rPr lang="en-US" sz="2000" b="1" dirty="0" err="1">
                <a:latin typeface="Arial"/>
                <a:cs typeface="Arial"/>
              </a:rPr>
              <a:t>irraggiamento</a:t>
            </a:r>
            <a:r>
              <a:rPr lang="en-US" sz="2000" b="1" dirty="0">
                <a:latin typeface="Arial"/>
                <a:cs typeface="Arial"/>
              </a:rPr>
              <a:t> </a:t>
            </a:r>
            <a:r>
              <a:rPr lang="en-US" sz="2000" b="1" dirty="0" err="1">
                <a:latin typeface="Arial"/>
                <a:cs typeface="Arial"/>
              </a:rPr>
              <a:t>dei</a:t>
            </a:r>
            <a:r>
              <a:rPr lang="en-US" sz="2000" b="1" dirty="0">
                <a:latin typeface="Arial"/>
                <a:cs typeface="Arial"/>
              </a:rPr>
              <a:t> </a:t>
            </a:r>
            <a:r>
              <a:rPr lang="en-US" sz="2000" b="1" dirty="0" err="1">
                <a:latin typeface="Arial"/>
                <a:cs typeface="Arial"/>
              </a:rPr>
              <a:t>SiPM</a:t>
            </a:r>
            <a:r>
              <a:rPr lang="en-US" sz="2000" b="1" dirty="0">
                <a:latin typeface="Arial"/>
                <a:cs typeface="Arial"/>
              </a:rPr>
              <a:t> al </a:t>
            </a:r>
            <a:r>
              <a:rPr lang="en-US" sz="2000" b="1" dirty="0" err="1">
                <a:latin typeface="Arial"/>
                <a:cs typeface="Arial"/>
              </a:rPr>
              <a:t>Frascati</a:t>
            </a:r>
            <a:r>
              <a:rPr lang="en-US" sz="2000" b="1" dirty="0">
                <a:latin typeface="Arial"/>
                <a:cs typeface="Arial"/>
              </a:rPr>
              <a:t> Neutron Generator </a:t>
            </a:r>
            <a:r>
              <a:rPr lang="en-US" sz="2000" b="1" dirty="0" err="1">
                <a:latin typeface="Arial"/>
                <a:cs typeface="Arial"/>
              </a:rPr>
              <a:t>dell’ENEA</a:t>
            </a:r>
            <a:endParaRPr lang="en-US" sz="2000" b="1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2400" b="1" dirty="0" err="1">
                <a:latin typeface="Arial"/>
                <a:cs typeface="Arial"/>
              </a:rPr>
              <a:t>Partecipazione</a:t>
            </a:r>
            <a:r>
              <a:rPr lang="en-US" sz="2400" b="1" dirty="0">
                <a:latin typeface="Arial"/>
                <a:cs typeface="Arial"/>
              </a:rPr>
              <a:t> ad EMC (in </a:t>
            </a:r>
            <a:r>
              <a:rPr lang="en-US" sz="2400" b="1" dirty="0" err="1">
                <a:latin typeface="Arial"/>
                <a:cs typeface="Arial"/>
              </a:rPr>
              <a:t>stretta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collaborazione</a:t>
            </a:r>
            <a:r>
              <a:rPr lang="en-US" sz="2400" b="1" dirty="0">
                <a:latin typeface="Arial"/>
                <a:cs typeface="Arial"/>
              </a:rPr>
              <a:t> con PG)</a:t>
            </a:r>
          </a:p>
          <a:p>
            <a:pPr lvl="1">
              <a:lnSpc>
                <a:spcPct val="90000"/>
              </a:lnSpc>
            </a:pPr>
            <a:r>
              <a:rPr lang="en-US" sz="2000" b="1" dirty="0">
                <a:latin typeface="Arial"/>
                <a:cs typeface="Arial"/>
              </a:rPr>
              <a:t>Design </a:t>
            </a:r>
            <a:r>
              <a:rPr lang="en-US" sz="2000" b="1" dirty="0" err="1">
                <a:latin typeface="Arial"/>
                <a:cs typeface="Arial"/>
              </a:rPr>
              <a:t>meccanica</a:t>
            </a:r>
            <a:r>
              <a:rPr lang="en-US" sz="2000" b="1" dirty="0">
                <a:latin typeface="Arial"/>
                <a:cs typeface="Arial"/>
              </a:rPr>
              <a:t> (</a:t>
            </a:r>
            <a:r>
              <a:rPr lang="en-US" sz="2000" b="1" dirty="0" err="1">
                <a:latin typeface="Arial"/>
                <a:cs typeface="Arial"/>
              </a:rPr>
              <a:t>Ing</a:t>
            </a:r>
            <a:r>
              <a:rPr lang="en-US" sz="2000" b="1" dirty="0">
                <a:latin typeface="Arial"/>
                <a:cs typeface="Arial"/>
              </a:rPr>
              <a:t>. </a:t>
            </a:r>
            <a:r>
              <a:rPr lang="en-US" sz="2000" b="1" dirty="0" err="1">
                <a:latin typeface="Arial"/>
                <a:cs typeface="Arial"/>
              </a:rPr>
              <a:t>Meccanico</a:t>
            </a:r>
            <a:r>
              <a:rPr lang="en-US" sz="2000" b="1" dirty="0">
                <a:latin typeface="Arial"/>
                <a:cs typeface="Arial"/>
              </a:rPr>
              <a:t>) </a:t>
            </a:r>
          </a:p>
          <a:p>
            <a:pPr lvl="1">
              <a:lnSpc>
                <a:spcPct val="90000"/>
              </a:lnSpc>
            </a:pPr>
            <a:r>
              <a:rPr lang="en-US" sz="2000" b="1" dirty="0">
                <a:latin typeface="Arial"/>
                <a:cs typeface="Arial"/>
              </a:rPr>
              <a:t>design </a:t>
            </a:r>
            <a:r>
              <a:rPr lang="en-US" sz="2000" b="1" dirty="0" err="1">
                <a:latin typeface="Arial"/>
                <a:cs typeface="Arial"/>
              </a:rPr>
              <a:t>elettronica</a:t>
            </a:r>
            <a:r>
              <a:rPr lang="en-US" sz="2000" b="1" dirty="0">
                <a:latin typeface="Arial"/>
                <a:cs typeface="Arial"/>
              </a:rPr>
              <a:t> </a:t>
            </a:r>
            <a:r>
              <a:rPr lang="en-US" sz="2000" b="1" dirty="0" err="1">
                <a:latin typeface="Arial"/>
                <a:cs typeface="Arial"/>
              </a:rPr>
              <a:t>barrel+endcap(Tecnologo</a:t>
            </a:r>
            <a:r>
              <a:rPr lang="en-US" sz="2000" b="1" dirty="0">
                <a:latin typeface="Arial"/>
                <a:cs typeface="Arial"/>
              </a:rPr>
              <a:t> </a:t>
            </a:r>
            <a:r>
              <a:rPr lang="en-US" sz="2000" b="1" dirty="0" err="1">
                <a:latin typeface="Arial"/>
                <a:cs typeface="Arial"/>
              </a:rPr>
              <a:t>Elettronico</a:t>
            </a:r>
            <a:r>
              <a:rPr lang="en-US" sz="2000" b="1" dirty="0">
                <a:latin typeface="Arial"/>
                <a:cs typeface="Arial"/>
              </a:rPr>
              <a:t> + </a:t>
            </a:r>
            <a:r>
              <a:rPr lang="en-US" sz="2000" b="1" dirty="0" err="1">
                <a:latin typeface="Arial"/>
                <a:cs typeface="Arial"/>
              </a:rPr>
              <a:t>officina</a:t>
            </a:r>
            <a:r>
              <a:rPr lang="en-US" sz="2000" b="1" dirty="0">
                <a:latin typeface="Arial"/>
                <a:cs typeface="Arial"/>
              </a:rPr>
              <a:t> </a:t>
            </a:r>
            <a:r>
              <a:rPr lang="en-US" sz="2000" b="1" dirty="0" err="1">
                <a:latin typeface="Arial"/>
                <a:cs typeface="Arial"/>
              </a:rPr>
              <a:t>elettronica</a:t>
            </a:r>
            <a:r>
              <a:rPr lang="en-US" sz="2000" b="1" dirty="0">
                <a:latin typeface="Arial"/>
                <a:cs typeface="Arial"/>
              </a:rPr>
              <a:t>). </a:t>
            </a:r>
          </a:p>
          <a:p>
            <a:pPr lvl="2">
              <a:lnSpc>
                <a:spcPct val="90000"/>
              </a:lnSpc>
            </a:pPr>
            <a:r>
              <a:rPr lang="en-US" sz="1800" b="1" dirty="0">
                <a:latin typeface="Arial"/>
                <a:cs typeface="Arial"/>
              </a:rPr>
              <a:t>Con </a:t>
            </a:r>
            <a:r>
              <a:rPr lang="en-US" sz="1800" b="1" dirty="0" err="1">
                <a:latin typeface="Arial"/>
                <a:cs typeface="Arial"/>
              </a:rPr>
              <a:t>particolare</a:t>
            </a:r>
            <a:r>
              <a:rPr lang="en-US" sz="1800" b="1" dirty="0">
                <a:latin typeface="Arial"/>
                <a:cs typeface="Arial"/>
              </a:rPr>
              <a:t> focus </a:t>
            </a:r>
            <a:r>
              <a:rPr lang="en-US" sz="1800" b="1" dirty="0" err="1">
                <a:latin typeface="Arial"/>
                <a:cs typeface="Arial"/>
              </a:rPr>
              <a:t>sull’integrazione</a:t>
            </a:r>
            <a:r>
              <a:rPr lang="en-US" sz="1800" b="1" dirty="0">
                <a:latin typeface="Arial"/>
                <a:cs typeface="Arial"/>
              </a:rPr>
              <a:t> </a:t>
            </a:r>
            <a:r>
              <a:rPr lang="en-US" sz="1800" b="1" dirty="0" err="1">
                <a:latin typeface="Arial"/>
                <a:cs typeface="Arial"/>
              </a:rPr>
              <a:t>nel</a:t>
            </a:r>
            <a:r>
              <a:rPr lang="en-US" sz="1800" b="1" dirty="0">
                <a:latin typeface="Arial"/>
                <a:cs typeface="Arial"/>
              </a:rPr>
              <a:t> DAQ</a:t>
            </a:r>
          </a:p>
          <a:p>
            <a:pPr lvl="1">
              <a:lnSpc>
                <a:spcPct val="90000"/>
              </a:lnSpc>
            </a:pPr>
            <a:r>
              <a:rPr lang="en-US" sz="2000" b="1" dirty="0">
                <a:latin typeface="Arial"/>
                <a:cs typeface="Arial"/>
              </a:rPr>
              <a:t>Setup readout </a:t>
            </a:r>
            <a:r>
              <a:rPr lang="en-US" sz="2000" b="1" dirty="0" err="1">
                <a:latin typeface="Arial"/>
                <a:cs typeface="Arial"/>
              </a:rPr>
              <a:t>ed</a:t>
            </a:r>
            <a:r>
              <a:rPr lang="en-US" sz="2000" b="1" dirty="0">
                <a:latin typeface="Arial"/>
                <a:cs typeface="Arial"/>
              </a:rPr>
              <a:t> </a:t>
            </a:r>
            <a:r>
              <a:rPr lang="en-US" sz="2000" b="1" dirty="0" err="1">
                <a:latin typeface="Arial"/>
                <a:cs typeface="Arial"/>
              </a:rPr>
              <a:t>elettronica</a:t>
            </a:r>
            <a:r>
              <a:rPr lang="en-US" sz="2000" b="1" dirty="0">
                <a:latin typeface="Arial"/>
                <a:cs typeface="Arial"/>
              </a:rPr>
              <a:t>  per </a:t>
            </a:r>
            <a:r>
              <a:rPr lang="en-US" sz="2000" b="1" dirty="0" err="1">
                <a:latin typeface="Arial"/>
                <a:cs typeface="Arial"/>
              </a:rPr>
              <a:t>il</a:t>
            </a:r>
            <a:r>
              <a:rPr lang="en-US" sz="2000" b="1" dirty="0">
                <a:latin typeface="Arial"/>
                <a:cs typeface="Arial"/>
              </a:rPr>
              <a:t> TB</a:t>
            </a:r>
          </a:p>
          <a:p>
            <a:pPr lvl="2">
              <a:lnSpc>
                <a:spcPct val="90000"/>
              </a:lnSpc>
            </a:pPr>
            <a:r>
              <a:rPr lang="en-US" sz="1800" b="1" dirty="0">
                <a:latin typeface="Arial"/>
                <a:cs typeface="Arial"/>
              </a:rPr>
              <a:t>Si </a:t>
            </a:r>
            <a:r>
              <a:rPr lang="en-US" sz="1800" b="1" dirty="0" err="1">
                <a:latin typeface="Arial"/>
                <a:cs typeface="Arial"/>
              </a:rPr>
              <a:t>prevede</a:t>
            </a:r>
            <a:r>
              <a:rPr lang="en-US" sz="1800" b="1" dirty="0">
                <a:latin typeface="Arial"/>
                <a:cs typeface="Arial"/>
              </a:rPr>
              <a:t> di </a:t>
            </a:r>
            <a:r>
              <a:rPr lang="en-US" sz="1800" b="1" dirty="0" err="1">
                <a:latin typeface="Arial"/>
                <a:cs typeface="Arial"/>
              </a:rPr>
              <a:t>utilizzare</a:t>
            </a:r>
            <a:r>
              <a:rPr lang="en-US" sz="1800" b="1" dirty="0">
                <a:latin typeface="Arial"/>
                <a:cs typeface="Arial"/>
              </a:rPr>
              <a:t> 25 </a:t>
            </a:r>
            <a:r>
              <a:rPr lang="en-US" sz="1800" b="1" dirty="0" err="1">
                <a:latin typeface="Arial"/>
                <a:cs typeface="Arial"/>
              </a:rPr>
              <a:t>canali</a:t>
            </a:r>
            <a:r>
              <a:rPr lang="en-US" sz="1800" b="1" dirty="0">
                <a:latin typeface="Arial"/>
                <a:cs typeface="Arial"/>
              </a:rPr>
              <a:t> di APD di CMS</a:t>
            </a:r>
          </a:p>
          <a:p>
            <a:pPr lvl="3">
              <a:lnSpc>
                <a:spcPct val="90000"/>
              </a:lnSpc>
            </a:pPr>
            <a:r>
              <a:rPr lang="en-US" sz="1600" b="1" dirty="0" err="1">
                <a:latin typeface="Arial"/>
                <a:cs typeface="Arial"/>
              </a:rPr>
              <a:t>Manca</a:t>
            </a:r>
            <a:r>
              <a:rPr lang="en-US" sz="1600" b="1" dirty="0">
                <a:latin typeface="Arial"/>
                <a:cs typeface="Arial"/>
              </a:rPr>
              <a:t> crate per </a:t>
            </a:r>
            <a:r>
              <a:rPr lang="en-US" sz="1600" b="1" dirty="0" err="1">
                <a:latin typeface="Arial"/>
                <a:cs typeface="Arial"/>
              </a:rPr>
              <a:t>alimentazione</a:t>
            </a:r>
            <a:r>
              <a:rPr lang="en-US" sz="1600" b="1" dirty="0">
                <a:latin typeface="Arial"/>
                <a:cs typeface="Arial"/>
              </a:rPr>
              <a:t> </a:t>
            </a:r>
            <a:r>
              <a:rPr lang="en-US" sz="1600" b="1" dirty="0" err="1">
                <a:latin typeface="Arial"/>
                <a:cs typeface="Arial"/>
              </a:rPr>
              <a:t>e</a:t>
            </a:r>
            <a:r>
              <a:rPr lang="en-US" sz="1600" b="1" dirty="0">
                <a:latin typeface="Arial"/>
                <a:cs typeface="Arial"/>
              </a:rPr>
              <a:t> range </a:t>
            </a:r>
            <a:r>
              <a:rPr lang="en-US" sz="1600" b="1" dirty="0" err="1">
                <a:latin typeface="Arial"/>
                <a:cs typeface="Arial"/>
              </a:rPr>
              <a:t>dinamico</a:t>
            </a:r>
            <a:r>
              <a:rPr lang="en-US" sz="1600" b="1" dirty="0">
                <a:latin typeface="Arial"/>
                <a:cs typeface="Arial"/>
              </a:rPr>
              <a:t> ADC non </a:t>
            </a:r>
            <a:r>
              <a:rPr lang="en-US" sz="1600" b="1" dirty="0" err="1">
                <a:latin typeface="Arial"/>
                <a:cs typeface="Arial"/>
              </a:rPr>
              <a:t>appropriato</a:t>
            </a:r>
            <a:endParaRPr lang="en-US" sz="1600" b="1" dirty="0">
              <a:latin typeface="Arial"/>
              <a:cs typeface="Arial"/>
            </a:endParaRPr>
          </a:p>
          <a:p>
            <a:pPr lvl="3">
              <a:lnSpc>
                <a:spcPct val="90000"/>
              </a:lnSpc>
            </a:pPr>
            <a:r>
              <a:rPr lang="en-US" sz="1600" b="1" dirty="0" err="1">
                <a:latin typeface="Arial"/>
                <a:cs typeface="Arial"/>
              </a:rPr>
              <a:t>Necessita</a:t>
            </a:r>
            <a:r>
              <a:rPr lang="en-US" sz="1600" b="1" dirty="0">
                <a:latin typeface="Arial"/>
                <a:cs typeface="Arial"/>
              </a:rPr>
              <a:t>’ di </a:t>
            </a:r>
            <a:r>
              <a:rPr lang="en-US" sz="1600" b="1" dirty="0" err="1">
                <a:latin typeface="Arial"/>
                <a:cs typeface="Arial"/>
              </a:rPr>
              <a:t>stabilizzare</a:t>
            </a:r>
            <a:r>
              <a:rPr lang="en-US" sz="1600" b="1" dirty="0">
                <a:latin typeface="Arial"/>
                <a:cs typeface="Arial"/>
              </a:rPr>
              <a:t> in </a:t>
            </a:r>
            <a:r>
              <a:rPr lang="en-US" sz="1600" b="1" dirty="0" err="1">
                <a:latin typeface="Arial"/>
                <a:cs typeface="Arial"/>
              </a:rPr>
              <a:t>temperatura</a:t>
            </a:r>
            <a:endParaRPr lang="en-US" sz="1600" b="1" dirty="0">
              <a:latin typeface="Arial"/>
              <a:cs typeface="Arial"/>
            </a:endParaRPr>
          </a:p>
          <a:p>
            <a:pPr lvl="2">
              <a:lnSpc>
                <a:spcPct val="90000"/>
              </a:lnSpc>
            </a:pPr>
            <a:r>
              <a:rPr lang="en-US" sz="1800" b="1" dirty="0">
                <a:latin typeface="Arial"/>
                <a:cs typeface="Arial"/>
              </a:rPr>
              <a:t>In </a:t>
            </a:r>
            <a:r>
              <a:rPr lang="en-US" sz="1800" b="1" dirty="0" err="1">
                <a:latin typeface="Arial"/>
                <a:cs typeface="Arial"/>
              </a:rPr>
              <a:t>alternativa</a:t>
            </a:r>
            <a:r>
              <a:rPr lang="en-US" sz="1800" b="1" dirty="0">
                <a:latin typeface="Arial"/>
                <a:cs typeface="Arial"/>
              </a:rPr>
              <a:t> un </a:t>
            </a:r>
            <a:r>
              <a:rPr lang="en-US" sz="1800" b="1" dirty="0" err="1">
                <a:latin typeface="Arial"/>
                <a:cs typeface="Arial"/>
              </a:rPr>
              <a:t>sistema</a:t>
            </a:r>
            <a:r>
              <a:rPr lang="en-US" sz="1800" b="1" dirty="0">
                <a:latin typeface="Arial"/>
                <a:cs typeface="Arial"/>
              </a:rPr>
              <a:t> a </a:t>
            </a:r>
            <a:r>
              <a:rPr lang="en-US" sz="1800" b="1" dirty="0" err="1">
                <a:latin typeface="Arial"/>
                <a:cs typeface="Arial"/>
              </a:rPr>
              <a:t>fotodiodi</a:t>
            </a:r>
            <a:r>
              <a:rPr lang="en-US" sz="1800" b="1" dirty="0">
                <a:latin typeface="Arial"/>
                <a:cs typeface="Arial"/>
              </a:rPr>
              <a:t> </a:t>
            </a:r>
            <a:r>
              <a:rPr lang="en-US" sz="1800" b="1" dirty="0" err="1">
                <a:latin typeface="Arial"/>
                <a:cs typeface="Arial"/>
              </a:rPr>
              <a:t>andrebbe</a:t>
            </a:r>
            <a:r>
              <a:rPr lang="en-US" sz="1800" b="1" dirty="0">
                <a:latin typeface="Arial"/>
                <a:cs typeface="Arial"/>
              </a:rPr>
              <a:t> </a:t>
            </a:r>
            <a:r>
              <a:rPr lang="en-US" sz="1800" b="1" dirty="0" err="1">
                <a:latin typeface="Arial"/>
                <a:cs typeface="Arial"/>
              </a:rPr>
              <a:t>attrezzato</a:t>
            </a:r>
            <a:r>
              <a:rPr lang="en-US" sz="1800" b="1" dirty="0">
                <a:latin typeface="Arial"/>
                <a:cs typeface="Arial"/>
              </a:rPr>
              <a:t> ex-novo</a:t>
            </a:r>
            <a:endParaRPr lang="it-IT" sz="1800" b="1" dirty="0">
              <a:latin typeface="Arial"/>
              <a:cs typeface="Arial"/>
            </a:endParaRPr>
          </a:p>
        </p:txBody>
      </p:sp>
      <p:sp>
        <p:nvSpPr>
          <p:cNvPr id="4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Claudia Cecchi</a:t>
            </a:r>
            <a:endParaRPr lang="en-US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/>
                <a:cs typeface="Arial"/>
              </a:rPr>
              <a:t>Detector geometry working group</a:t>
            </a:r>
          </a:p>
        </p:txBody>
      </p:sp>
      <p:sp>
        <p:nvSpPr>
          <p:cNvPr id="952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08037"/>
            <a:ext cx="9144000" cy="452596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Arial"/>
                <a:cs typeface="Arial"/>
              </a:rPr>
              <a:t>Open questions on the overall detector geometry</a:t>
            </a:r>
          </a:p>
          <a:p>
            <a:pPr lvl="1"/>
            <a:r>
              <a:rPr lang="en-US" sz="2400" b="1" dirty="0">
                <a:latin typeface="Arial"/>
                <a:cs typeface="Arial"/>
              </a:rPr>
              <a:t>Do we need a forward </a:t>
            </a:r>
            <a:r>
              <a:rPr lang="en-US" sz="2400" b="1" dirty="0">
                <a:solidFill>
                  <a:schemeClr val="accent2"/>
                </a:solidFill>
                <a:latin typeface="Arial"/>
                <a:cs typeface="Arial"/>
              </a:rPr>
              <a:t>PID</a:t>
            </a:r>
            <a:r>
              <a:rPr lang="en-US" sz="2400" b="1" dirty="0">
                <a:latin typeface="Arial"/>
                <a:cs typeface="Arial"/>
              </a:rPr>
              <a:t> (eventually backward) ?</a:t>
            </a:r>
          </a:p>
          <a:p>
            <a:pPr lvl="1"/>
            <a:r>
              <a:rPr lang="fr-FR" sz="2400" b="1" dirty="0">
                <a:latin typeface="Arial"/>
                <a:cs typeface="Arial"/>
              </a:rPr>
              <a:t>Do </a:t>
            </a:r>
            <a:r>
              <a:rPr lang="fr-FR" sz="2400" b="1" dirty="0" err="1">
                <a:latin typeface="Arial"/>
                <a:cs typeface="Arial"/>
              </a:rPr>
              <a:t>we</a:t>
            </a:r>
            <a:r>
              <a:rPr lang="fr-FR" sz="2400" b="1" dirty="0">
                <a:latin typeface="Arial"/>
                <a:cs typeface="Arial"/>
              </a:rPr>
              <a:t> </a:t>
            </a:r>
            <a:r>
              <a:rPr lang="fr-FR" sz="2400" b="1" dirty="0" err="1">
                <a:latin typeface="Arial"/>
                <a:cs typeface="Arial"/>
              </a:rPr>
              <a:t>need</a:t>
            </a:r>
            <a:r>
              <a:rPr lang="fr-FR" sz="2400" b="1" dirty="0">
                <a:latin typeface="Arial"/>
                <a:cs typeface="Arial"/>
              </a:rPr>
              <a:t> a </a:t>
            </a:r>
            <a:r>
              <a:rPr lang="fr-FR" sz="2400" b="1" dirty="0" err="1">
                <a:solidFill>
                  <a:schemeClr val="accent2"/>
                </a:solidFill>
                <a:latin typeface="Arial"/>
                <a:cs typeface="Arial"/>
              </a:rPr>
              <a:t>backward</a:t>
            </a:r>
            <a:r>
              <a:rPr lang="fr-FR" sz="2400" b="1" dirty="0">
                <a:solidFill>
                  <a:schemeClr val="accent2"/>
                </a:solidFill>
                <a:latin typeface="Arial"/>
                <a:cs typeface="Arial"/>
              </a:rPr>
              <a:t> EMC</a:t>
            </a:r>
            <a:r>
              <a:rPr lang="fr-FR" sz="2400" b="1" dirty="0">
                <a:latin typeface="Arial"/>
                <a:cs typeface="Arial"/>
              </a:rPr>
              <a:t> ? </a:t>
            </a:r>
            <a:r>
              <a:rPr lang="fr-FR" sz="2400" b="1" dirty="0" err="1">
                <a:latin typeface="Arial"/>
                <a:cs typeface="Arial"/>
              </a:rPr>
              <a:t>Which</a:t>
            </a:r>
            <a:r>
              <a:rPr lang="fr-FR" sz="2400" b="1" dirty="0">
                <a:latin typeface="Arial"/>
                <a:cs typeface="Arial"/>
              </a:rPr>
              <a:t> </a:t>
            </a:r>
            <a:r>
              <a:rPr lang="fr-FR" sz="2400" b="1" dirty="0" err="1">
                <a:latin typeface="Arial"/>
                <a:cs typeface="Arial"/>
              </a:rPr>
              <a:t>is</a:t>
            </a:r>
            <a:r>
              <a:rPr lang="fr-FR" sz="2400" b="1" dirty="0">
                <a:latin typeface="Arial"/>
                <a:cs typeface="Arial"/>
              </a:rPr>
              <a:t> the best </a:t>
            </a:r>
            <a:r>
              <a:rPr lang="fr-FR" sz="2400" b="1" dirty="0" err="1">
                <a:latin typeface="Arial"/>
                <a:cs typeface="Arial"/>
              </a:rPr>
              <a:t>choice</a:t>
            </a:r>
            <a:r>
              <a:rPr lang="fr-FR" sz="2400" b="1" dirty="0">
                <a:latin typeface="Arial"/>
                <a:cs typeface="Arial"/>
              </a:rPr>
              <a:t> for the </a:t>
            </a:r>
            <a:r>
              <a:rPr lang="fr-FR" sz="2400" b="1" dirty="0" err="1">
                <a:latin typeface="Arial"/>
                <a:cs typeface="Arial"/>
              </a:rPr>
              <a:t>internal</a:t>
            </a:r>
            <a:r>
              <a:rPr lang="fr-FR" sz="2400" b="1" dirty="0">
                <a:latin typeface="Arial"/>
                <a:cs typeface="Arial"/>
              </a:rPr>
              <a:t> </a:t>
            </a:r>
            <a:r>
              <a:rPr lang="fr-FR" sz="2400" b="1" dirty="0" err="1">
                <a:latin typeface="Arial"/>
                <a:cs typeface="Arial"/>
              </a:rPr>
              <a:t>geometry</a:t>
            </a:r>
            <a:r>
              <a:rPr lang="fr-FR" sz="2400" b="1" dirty="0">
                <a:latin typeface="Arial"/>
                <a:cs typeface="Arial"/>
              </a:rPr>
              <a:t> of the </a:t>
            </a:r>
            <a:r>
              <a:rPr lang="fr-FR" sz="2400" b="1" dirty="0" err="1">
                <a:solidFill>
                  <a:schemeClr val="accent2"/>
                </a:solidFill>
                <a:latin typeface="Arial"/>
                <a:cs typeface="Arial"/>
              </a:rPr>
              <a:t>forward</a:t>
            </a:r>
            <a:r>
              <a:rPr lang="fr-FR" sz="2400" b="1" dirty="0">
                <a:solidFill>
                  <a:schemeClr val="accent2"/>
                </a:solidFill>
                <a:latin typeface="Arial"/>
                <a:cs typeface="Arial"/>
              </a:rPr>
              <a:t> EMC</a:t>
            </a:r>
            <a:r>
              <a:rPr lang="fr-FR" sz="2400" b="1" dirty="0">
                <a:latin typeface="Arial"/>
                <a:cs typeface="Arial"/>
              </a:rPr>
              <a:t> (</a:t>
            </a:r>
            <a:r>
              <a:rPr lang="fr-FR" sz="2400" b="1" dirty="0" err="1">
                <a:latin typeface="Arial"/>
                <a:cs typeface="Arial"/>
              </a:rPr>
              <a:t>dead</a:t>
            </a:r>
            <a:r>
              <a:rPr lang="fr-FR" sz="2400" b="1" dirty="0">
                <a:latin typeface="Arial"/>
                <a:cs typeface="Arial"/>
              </a:rPr>
              <a:t> </a:t>
            </a:r>
            <a:r>
              <a:rPr lang="fr-FR" sz="2400" b="1" dirty="0" err="1">
                <a:latin typeface="Arial"/>
                <a:cs typeface="Arial"/>
              </a:rPr>
              <a:t>material</a:t>
            </a:r>
            <a:r>
              <a:rPr lang="fr-FR" sz="2400" b="1" dirty="0">
                <a:latin typeface="Arial"/>
                <a:cs typeface="Arial"/>
              </a:rPr>
              <a:t> and </a:t>
            </a:r>
            <a:r>
              <a:rPr lang="fr-FR" sz="2400" b="1" dirty="0" err="1">
                <a:latin typeface="Arial"/>
                <a:cs typeface="Arial"/>
              </a:rPr>
              <a:t>energy</a:t>
            </a:r>
            <a:r>
              <a:rPr lang="fr-FR" sz="2400" b="1" dirty="0">
                <a:latin typeface="Arial"/>
                <a:cs typeface="Arial"/>
              </a:rPr>
              <a:t> </a:t>
            </a:r>
            <a:r>
              <a:rPr lang="fr-FR" sz="2400" b="1" dirty="0" err="1">
                <a:latin typeface="Arial"/>
                <a:cs typeface="Arial"/>
              </a:rPr>
              <a:t>resolution</a:t>
            </a:r>
            <a:r>
              <a:rPr lang="fr-FR" sz="2400" b="1" dirty="0">
                <a:latin typeface="Arial"/>
                <a:cs typeface="Arial"/>
              </a:rPr>
              <a:t>...)</a:t>
            </a:r>
          </a:p>
          <a:p>
            <a:pPr lvl="1"/>
            <a:r>
              <a:rPr lang="fr-FR" sz="2400" b="1" dirty="0" err="1">
                <a:latin typeface="Arial"/>
                <a:cs typeface="Arial"/>
              </a:rPr>
              <a:t>Which</a:t>
            </a:r>
            <a:r>
              <a:rPr lang="fr-FR" sz="2400" b="1" dirty="0">
                <a:latin typeface="Arial"/>
                <a:cs typeface="Arial"/>
              </a:rPr>
              <a:t> </a:t>
            </a:r>
            <a:r>
              <a:rPr lang="fr-FR" sz="2400" b="1" dirty="0" err="1">
                <a:latin typeface="Arial"/>
                <a:cs typeface="Arial"/>
              </a:rPr>
              <a:t>is</a:t>
            </a:r>
            <a:r>
              <a:rPr lang="fr-FR" sz="2400" b="1" dirty="0">
                <a:latin typeface="Arial"/>
                <a:cs typeface="Arial"/>
              </a:rPr>
              <a:t> the </a:t>
            </a:r>
            <a:r>
              <a:rPr lang="fr-FR" sz="2400" b="1" dirty="0" err="1">
                <a:latin typeface="Arial"/>
                <a:cs typeface="Arial"/>
              </a:rPr>
              <a:t>needed</a:t>
            </a:r>
            <a:r>
              <a:rPr lang="fr-FR" sz="2400" b="1" dirty="0">
                <a:latin typeface="Arial"/>
                <a:cs typeface="Arial"/>
              </a:rPr>
              <a:t> </a:t>
            </a:r>
            <a:r>
              <a:rPr lang="fr-FR" sz="2400" b="1" dirty="0" err="1">
                <a:latin typeface="Arial"/>
                <a:cs typeface="Arial"/>
              </a:rPr>
              <a:t>ammount</a:t>
            </a:r>
            <a:r>
              <a:rPr lang="fr-FR" sz="2400" b="1" dirty="0">
                <a:latin typeface="Arial"/>
                <a:cs typeface="Arial"/>
              </a:rPr>
              <a:t> of absorber on the IFR? </a:t>
            </a:r>
            <a:endParaRPr lang="en-US" sz="2400" b="1" dirty="0">
              <a:latin typeface="Arial"/>
              <a:cs typeface="Arial"/>
            </a:endParaRPr>
          </a:p>
          <a:p>
            <a:pPr lvl="1"/>
            <a:r>
              <a:rPr lang="en-US" sz="2400" b="1" dirty="0">
                <a:latin typeface="Arial"/>
                <a:cs typeface="Arial"/>
              </a:rPr>
              <a:t>Which is the best choice for the </a:t>
            </a:r>
            <a:r>
              <a:rPr lang="en-US" sz="2400" b="1" dirty="0" err="1">
                <a:latin typeface="Arial"/>
                <a:cs typeface="Arial"/>
              </a:rPr>
              <a:t>i</a:t>
            </a:r>
            <a:r>
              <a:rPr lang="fr-FR" sz="2400" b="1" dirty="0" err="1">
                <a:latin typeface="Arial"/>
                <a:cs typeface="Arial"/>
              </a:rPr>
              <a:t>nternal</a:t>
            </a:r>
            <a:r>
              <a:rPr lang="fr-FR" sz="2400" b="1" dirty="0">
                <a:latin typeface="Arial"/>
                <a:cs typeface="Arial"/>
              </a:rPr>
              <a:t> </a:t>
            </a:r>
            <a:r>
              <a:rPr lang="fr-FR" sz="2400" b="1" dirty="0" err="1">
                <a:latin typeface="Arial"/>
                <a:cs typeface="Arial"/>
              </a:rPr>
              <a:t>geometry</a:t>
            </a:r>
            <a:r>
              <a:rPr lang="fr-FR" sz="2400" b="1" dirty="0">
                <a:latin typeface="Arial"/>
                <a:cs typeface="Arial"/>
              </a:rPr>
              <a:t> of SVT / </a:t>
            </a:r>
            <a:r>
              <a:rPr lang="fr-FR" sz="2400" b="1" dirty="0" err="1">
                <a:latin typeface="Arial"/>
                <a:cs typeface="Arial"/>
              </a:rPr>
              <a:t>space</a:t>
            </a:r>
            <a:r>
              <a:rPr lang="fr-FR" sz="2400" b="1" dirty="0">
                <a:latin typeface="Arial"/>
                <a:cs typeface="Arial"/>
              </a:rPr>
              <a:t> </a:t>
            </a:r>
            <a:r>
              <a:rPr lang="fr-FR" sz="2400" b="1" dirty="0" err="1">
                <a:latin typeface="Arial"/>
                <a:cs typeface="Arial"/>
              </a:rPr>
              <a:t>between</a:t>
            </a:r>
            <a:r>
              <a:rPr lang="fr-FR" sz="2400" b="1" dirty="0">
                <a:latin typeface="Arial"/>
                <a:cs typeface="Arial"/>
              </a:rPr>
              <a:t> SVT and DCH ?</a:t>
            </a:r>
          </a:p>
          <a:p>
            <a:pPr lvl="1"/>
            <a:endParaRPr lang="fr-FR" sz="2400" b="1" dirty="0">
              <a:latin typeface="Arial"/>
              <a:cs typeface="Arial"/>
            </a:endParaRPr>
          </a:p>
          <a:p>
            <a:r>
              <a:rPr lang="en-US" sz="2400" b="1" dirty="0">
                <a:latin typeface="Arial"/>
                <a:cs typeface="Arial"/>
              </a:rPr>
              <a:t>Use golden channels to answer </a:t>
            </a:r>
          </a:p>
          <a:p>
            <a:endParaRPr lang="en-US" sz="2400" b="1" dirty="0">
              <a:latin typeface="Arial"/>
              <a:cs typeface="Arial"/>
            </a:endParaRPr>
          </a:p>
        </p:txBody>
      </p:sp>
      <p:sp>
        <p:nvSpPr>
          <p:cNvPr id="952356" name="Text Box 36"/>
          <p:cNvSpPr txBox="1">
            <a:spLocks noChangeArrowheads="1"/>
          </p:cNvSpPr>
          <p:nvPr/>
        </p:nvSpPr>
        <p:spPr bwMode="auto">
          <a:xfrm>
            <a:off x="4162425" y="5943600"/>
            <a:ext cx="2779126" cy="461665"/>
          </a:xfrm>
          <a:prstGeom prst="rect">
            <a:avLst/>
          </a:prstGeom>
          <a:solidFill>
            <a:srgbClr val="FCA2E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400" b="1" dirty="0" err="1">
                <a:latin typeface="Arial"/>
                <a:cs typeface="Arial"/>
              </a:rPr>
              <a:t>Br</a:t>
            </a:r>
            <a:r>
              <a:rPr lang="fr-FR" sz="2400" b="1" dirty="0">
                <a:latin typeface="Arial"/>
                <a:cs typeface="Arial"/>
              </a:rPr>
              <a:t>, A</a:t>
            </a:r>
            <a:r>
              <a:rPr lang="fr-FR" b="1" dirty="0">
                <a:latin typeface="Arial"/>
                <a:cs typeface="Arial"/>
                <a:sym typeface="Wingdings" pitchFamily="-107" charset="2"/>
              </a:rPr>
              <a:t>CP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sz="2400" b="1" dirty="0">
                <a:latin typeface="Arial"/>
                <a:cs typeface="Arial"/>
              </a:rPr>
              <a:t>(B </a:t>
            </a:r>
            <a:r>
              <a:rPr lang="fr-FR" sz="2400" b="1" dirty="0" err="1">
                <a:latin typeface="Arial"/>
                <a:cs typeface="Arial"/>
                <a:sym typeface="Wingdings" pitchFamily="-107" charset="2"/>
              </a:rPr>
              <a:t></a:t>
            </a:r>
            <a:r>
              <a:rPr lang="fr-FR" sz="2400" b="1" dirty="0">
                <a:latin typeface="Arial"/>
                <a:cs typeface="Arial"/>
                <a:sym typeface="Wingdings" pitchFamily="-107" charset="2"/>
              </a:rPr>
              <a:t> </a:t>
            </a:r>
            <a:r>
              <a:rPr lang="fr-FR" sz="2400" b="1" dirty="0" err="1">
                <a:latin typeface="Arial"/>
                <a:cs typeface="Arial"/>
                <a:sym typeface="Wingdings" pitchFamily="-107" charset="2"/>
              </a:rPr>
              <a:t>X</a:t>
            </a:r>
            <a:r>
              <a:rPr lang="fr-FR" b="1" dirty="0" err="1">
                <a:latin typeface="Arial"/>
                <a:cs typeface="Arial"/>
                <a:sym typeface="Wingdings" pitchFamily="-107" charset="2"/>
              </a:rPr>
              <a:t>s</a:t>
            </a:r>
            <a:r>
              <a:rPr lang="fr-FR" sz="2400" b="1" dirty="0">
                <a:latin typeface="Arial"/>
                <a:cs typeface="Arial"/>
                <a:sym typeface="Wingdings" pitchFamily="-107" charset="2"/>
              </a:rPr>
              <a:t> g)</a:t>
            </a:r>
          </a:p>
        </p:txBody>
      </p:sp>
      <p:sp>
        <p:nvSpPr>
          <p:cNvPr id="952357" name="Text Box 37"/>
          <p:cNvSpPr txBox="1">
            <a:spLocks noChangeArrowheads="1"/>
          </p:cNvSpPr>
          <p:nvPr/>
        </p:nvSpPr>
        <p:spPr bwMode="auto">
          <a:xfrm>
            <a:off x="4191000" y="5486400"/>
            <a:ext cx="1802447" cy="461665"/>
          </a:xfrm>
          <a:prstGeom prst="rect">
            <a:avLst/>
          </a:prstGeom>
          <a:solidFill>
            <a:srgbClr val="FCA2E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400" b="1" dirty="0" err="1">
                <a:latin typeface="Arial"/>
                <a:cs typeface="Arial"/>
              </a:rPr>
              <a:t>Br</a:t>
            </a:r>
            <a:r>
              <a:rPr lang="fr-FR" sz="2400" b="1" dirty="0">
                <a:latin typeface="Arial"/>
                <a:cs typeface="Arial"/>
              </a:rPr>
              <a:t>(B </a:t>
            </a:r>
            <a:r>
              <a:rPr lang="fr-FR" sz="2400" b="1" dirty="0" err="1">
                <a:latin typeface="Arial"/>
                <a:cs typeface="Arial"/>
                <a:sym typeface="Wingdings" pitchFamily="-107" charset="2"/>
              </a:rPr>
              <a:t></a:t>
            </a:r>
            <a:r>
              <a:rPr lang="fr-FR" sz="2400" b="1" dirty="0">
                <a:latin typeface="Arial"/>
                <a:cs typeface="Arial"/>
                <a:sym typeface="Wingdings" pitchFamily="-107" charset="2"/>
              </a:rPr>
              <a:t> t n)</a:t>
            </a:r>
            <a:endParaRPr lang="fr-FR" sz="2400" b="1" dirty="0">
              <a:latin typeface="Arial"/>
              <a:cs typeface="Arial"/>
            </a:endParaRPr>
          </a:p>
        </p:txBody>
      </p:sp>
      <p:sp>
        <p:nvSpPr>
          <p:cNvPr id="952358" name="Text Box 38"/>
          <p:cNvSpPr txBox="1">
            <a:spLocks noChangeArrowheads="1"/>
          </p:cNvSpPr>
          <p:nvPr/>
        </p:nvSpPr>
        <p:spPr bwMode="auto">
          <a:xfrm>
            <a:off x="1938338" y="5486400"/>
            <a:ext cx="2187656" cy="461665"/>
          </a:xfrm>
          <a:prstGeom prst="rect">
            <a:avLst/>
          </a:prstGeom>
          <a:solidFill>
            <a:srgbClr val="FCA2E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400" b="1" dirty="0" err="1">
                <a:latin typeface="Arial"/>
                <a:cs typeface="Arial"/>
              </a:rPr>
              <a:t>Br</a:t>
            </a:r>
            <a:r>
              <a:rPr lang="fr-FR" sz="2400" b="1" dirty="0">
                <a:latin typeface="Arial"/>
                <a:cs typeface="Arial"/>
              </a:rPr>
              <a:t>(B </a:t>
            </a:r>
            <a:r>
              <a:rPr lang="fr-FR" sz="2400" b="1" dirty="0" err="1">
                <a:latin typeface="Arial"/>
                <a:cs typeface="Arial"/>
                <a:sym typeface="Wingdings" pitchFamily="-107" charset="2"/>
              </a:rPr>
              <a:t></a:t>
            </a:r>
            <a:r>
              <a:rPr lang="fr-FR" sz="2400" b="1" dirty="0">
                <a:latin typeface="Arial"/>
                <a:cs typeface="Arial"/>
                <a:sym typeface="Wingdings" pitchFamily="-107" charset="2"/>
              </a:rPr>
              <a:t> </a:t>
            </a:r>
            <a:r>
              <a:rPr lang="fr-FR" sz="2400" b="1" dirty="0" err="1">
                <a:latin typeface="Arial"/>
                <a:cs typeface="Arial"/>
                <a:sym typeface="Wingdings" pitchFamily="-107" charset="2"/>
              </a:rPr>
              <a:t>X</a:t>
            </a:r>
            <a:r>
              <a:rPr lang="fr-FR" b="1" dirty="0" err="1">
                <a:latin typeface="Arial"/>
                <a:cs typeface="Arial"/>
                <a:sym typeface="Wingdings" pitchFamily="-107" charset="2"/>
              </a:rPr>
              <a:t>s</a:t>
            </a:r>
            <a:r>
              <a:rPr lang="fr-FR" sz="2400" b="1" dirty="0">
                <a:latin typeface="Arial"/>
                <a:cs typeface="Arial"/>
                <a:sym typeface="Wingdings" pitchFamily="-107" charset="2"/>
              </a:rPr>
              <a:t> </a:t>
            </a:r>
            <a:r>
              <a:rPr lang="fr-FR" sz="2400" b="1" dirty="0">
                <a:latin typeface="Arial"/>
                <a:ea typeface="Arial Unicode MS" pitchFamily="-107" charset="0"/>
                <a:cs typeface="Arial"/>
                <a:sym typeface="Wingdings" pitchFamily="-107" charset="2"/>
              </a:rPr>
              <a:t>l l </a:t>
            </a:r>
            <a:r>
              <a:rPr lang="fr-FR" sz="2400" b="1" dirty="0">
                <a:latin typeface="Arial"/>
                <a:cs typeface="Arial"/>
                <a:sym typeface="Wingdings" pitchFamily="-107" charset="2"/>
              </a:rPr>
              <a:t>)</a:t>
            </a:r>
          </a:p>
        </p:txBody>
      </p:sp>
      <p:sp>
        <p:nvSpPr>
          <p:cNvPr id="952359" name="Text Box 39"/>
          <p:cNvSpPr txBox="1">
            <a:spLocks noChangeArrowheads="1"/>
          </p:cNvSpPr>
          <p:nvPr/>
        </p:nvSpPr>
        <p:spPr bwMode="auto">
          <a:xfrm>
            <a:off x="1938338" y="5029200"/>
            <a:ext cx="2307129" cy="461665"/>
          </a:xfrm>
          <a:prstGeom prst="rect">
            <a:avLst/>
          </a:prstGeom>
          <a:solidFill>
            <a:srgbClr val="FCA2E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400" b="1" dirty="0" err="1">
                <a:latin typeface="Arial"/>
                <a:cs typeface="Arial"/>
              </a:rPr>
              <a:t>Br</a:t>
            </a:r>
            <a:r>
              <a:rPr lang="fr-FR" sz="2400" b="1" dirty="0">
                <a:latin typeface="Arial"/>
                <a:cs typeface="Arial"/>
              </a:rPr>
              <a:t>(B </a:t>
            </a:r>
            <a:r>
              <a:rPr lang="fr-FR" sz="2400" b="1" dirty="0" err="1">
                <a:latin typeface="Arial"/>
                <a:cs typeface="Arial"/>
                <a:sym typeface="Wingdings" pitchFamily="-107" charset="2"/>
              </a:rPr>
              <a:t></a:t>
            </a:r>
            <a:r>
              <a:rPr lang="fr-FR" sz="2400" b="1" dirty="0">
                <a:latin typeface="Arial"/>
                <a:cs typeface="Arial"/>
                <a:sym typeface="Wingdings" pitchFamily="-107" charset="2"/>
              </a:rPr>
              <a:t> </a:t>
            </a:r>
            <a:r>
              <a:rPr lang="fr-FR" sz="2400" b="1" dirty="0" err="1">
                <a:latin typeface="Arial"/>
                <a:cs typeface="Arial"/>
                <a:sym typeface="Wingdings" pitchFamily="-107" charset="2"/>
              </a:rPr>
              <a:t>X</a:t>
            </a:r>
            <a:r>
              <a:rPr lang="fr-FR" b="1" dirty="0" err="1">
                <a:latin typeface="Arial"/>
                <a:cs typeface="Arial"/>
                <a:sym typeface="Wingdings" pitchFamily="-107" charset="2"/>
              </a:rPr>
              <a:t>s</a:t>
            </a:r>
            <a:r>
              <a:rPr lang="fr-FR" sz="2400" b="1" dirty="0">
                <a:latin typeface="Arial"/>
                <a:cs typeface="Arial"/>
                <a:sym typeface="Wingdings" pitchFamily="-107" charset="2"/>
              </a:rPr>
              <a:t> n n)</a:t>
            </a:r>
          </a:p>
        </p:txBody>
      </p:sp>
      <p:sp>
        <p:nvSpPr>
          <p:cNvPr id="952360" name="Text Box 40"/>
          <p:cNvSpPr txBox="1">
            <a:spLocks noChangeArrowheads="1"/>
          </p:cNvSpPr>
          <p:nvPr/>
        </p:nvSpPr>
        <p:spPr bwMode="auto">
          <a:xfrm>
            <a:off x="1938338" y="5943600"/>
            <a:ext cx="1606717" cy="461665"/>
          </a:xfrm>
          <a:prstGeom prst="rect">
            <a:avLst/>
          </a:prstGeom>
          <a:solidFill>
            <a:srgbClr val="FCA2E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400" b="1" dirty="0">
                <a:latin typeface="Arial"/>
                <a:cs typeface="Arial"/>
              </a:rPr>
              <a:t>S(</a:t>
            </a:r>
            <a:r>
              <a:rPr lang="fr-FR" sz="2400" b="1" dirty="0" err="1">
                <a:latin typeface="Arial"/>
                <a:cs typeface="Arial"/>
              </a:rPr>
              <a:t>K</a:t>
            </a:r>
            <a:r>
              <a:rPr lang="fr-FR" b="1" dirty="0" err="1">
                <a:latin typeface="Arial"/>
                <a:cs typeface="Arial"/>
                <a:sym typeface="Wingdings" pitchFamily="-107" charset="2"/>
              </a:rPr>
              <a:t>s</a:t>
            </a:r>
            <a:r>
              <a:rPr lang="fr-FR" sz="2400" b="1" dirty="0">
                <a:latin typeface="Arial"/>
                <a:cs typeface="Arial"/>
              </a:rPr>
              <a:t> p</a:t>
            </a:r>
            <a:r>
              <a:rPr lang="fr-FR" sz="2400" b="1" baseline="30000" dirty="0">
                <a:latin typeface="Arial"/>
                <a:cs typeface="Arial"/>
              </a:rPr>
              <a:t>0</a:t>
            </a:r>
            <a:r>
              <a:rPr lang="fr-FR" sz="2400" b="1" dirty="0">
                <a:latin typeface="Arial"/>
                <a:cs typeface="Arial"/>
              </a:rPr>
              <a:t> g</a:t>
            </a:r>
            <a:r>
              <a:rPr lang="fr-FR" sz="2400" b="1" dirty="0">
                <a:latin typeface="Arial"/>
                <a:cs typeface="Arial"/>
                <a:sym typeface="Wingdings" pitchFamily="-107" charset="2"/>
              </a:rPr>
              <a:t>)</a:t>
            </a:r>
          </a:p>
        </p:txBody>
      </p:sp>
      <p:sp>
        <p:nvSpPr>
          <p:cNvPr id="952361" name="Text Box 41"/>
          <p:cNvSpPr txBox="1">
            <a:spLocks noChangeArrowheads="1"/>
          </p:cNvSpPr>
          <p:nvPr/>
        </p:nvSpPr>
        <p:spPr bwMode="auto">
          <a:xfrm>
            <a:off x="1938338" y="6400800"/>
            <a:ext cx="372668" cy="461665"/>
          </a:xfrm>
          <a:prstGeom prst="rect">
            <a:avLst/>
          </a:prstGeom>
          <a:solidFill>
            <a:srgbClr val="FCA2E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400" b="1" dirty="0">
                <a:latin typeface="Arial"/>
                <a:cs typeface="Arial"/>
              </a:rPr>
              <a:t>b</a:t>
            </a:r>
          </a:p>
        </p:txBody>
      </p:sp>
      <p:sp>
        <p:nvSpPr>
          <p:cNvPr id="952362" name="Text Box 42"/>
          <p:cNvSpPr txBox="1">
            <a:spLocks noChangeArrowheads="1"/>
          </p:cNvSpPr>
          <p:nvPr/>
        </p:nvSpPr>
        <p:spPr bwMode="auto">
          <a:xfrm>
            <a:off x="4572000" y="6396335"/>
            <a:ext cx="1392328" cy="461665"/>
          </a:xfrm>
          <a:prstGeom prst="rect">
            <a:avLst/>
          </a:prstGeom>
          <a:solidFill>
            <a:srgbClr val="FCA2E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400" b="1" dirty="0">
                <a:latin typeface="Arial"/>
                <a:cs typeface="Arial"/>
              </a:rPr>
              <a:t>t</a:t>
            </a:r>
            <a:r>
              <a:rPr lang="fr-FR" sz="2400" b="1" dirty="0" smtClean="0">
                <a:latin typeface="Arial"/>
                <a:cs typeface="Arial"/>
              </a:rPr>
              <a:t> </a:t>
            </a:r>
            <a:r>
              <a:rPr lang="fr-FR" sz="2400" b="1" dirty="0" err="1" smtClean="0">
                <a:latin typeface="Arial"/>
                <a:cs typeface="Arial"/>
                <a:sym typeface="Wingdings" pitchFamily="-107" charset="2"/>
              </a:rPr>
              <a:t></a:t>
            </a:r>
            <a:r>
              <a:rPr lang="fr-FR" sz="2400" b="1" dirty="0" smtClean="0">
                <a:latin typeface="Arial"/>
                <a:cs typeface="Arial"/>
              </a:rPr>
              <a:t> </a:t>
            </a:r>
            <a:r>
              <a:rPr lang="fr-FR" sz="2400" b="1" dirty="0" smtClean="0">
                <a:latin typeface="Arial"/>
                <a:cs typeface="Arial"/>
                <a:sym typeface="Wingdings" pitchFamily="-107" charset="2"/>
              </a:rPr>
              <a:t> </a:t>
            </a:r>
            <a:r>
              <a:rPr lang="fr-FR" sz="2400" b="1" dirty="0">
                <a:latin typeface="Arial"/>
                <a:cs typeface="Arial"/>
                <a:sym typeface="Wingdings" pitchFamily="-107" charset="2"/>
              </a:rPr>
              <a:t>m g</a:t>
            </a:r>
            <a:endParaRPr lang="fr-FR" sz="2400" b="1" dirty="0">
              <a:latin typeface="Arial"/>
              <a:cs typeface="Arial"/>
            </a:endParaRPr>
          </a:p>
        </p:txBody>
      </p:sp>
      <p:sp>
        <p:nvSpPr>
          <p:cNvPr id="11" name="Date Placeholder 1"/>
          <p:cNvSpPr txBox="1">
            <a:spLocks/>
          </p:cNvSpPr>
          <p:nvPr/>
        </p:nvSpPr>
        <p:spPr>
          <a:xfrm>
            <a:off x="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5600" y="6553200"/>
            <a:ext cx="2895600" cy="365125"/>
          </a:xfrm>
        </p:spPr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Claudia Cecchi</a:t>
            </a:r>
            <a:endParaRPr lang="en-US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Claudia Cecchi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/>
                <a:cs typeface="Arial"/>
              </a:rPr>
              <a:t>Roma1 – </a:t>
            </a:r>
            <a:r>
              <a:rPr lang="en-US" b="1" dirty="0" err="1" smtClean="0">
                <a:latin typeface="Arial"/>
                <a:cs typeface="Arial"/>
              </a:rPr>
              <a:t>finanziamenti</a:t>
            </a:r>
            <a:r>
              <a:rPr lang="en-US" b="1" dirty="0" smtClean="0">
                <a:latin typeface="Arial"/>
                <a:cs typeface="Arial"/>
              </a:rPr>
              <a:t/>
            </a:r>
            <a:br>
              <a:rPr lang="en-US" b="1" dirty="0" smtClean="0">
                <a:latin typeface="Arial"/>
                <a:cs typeface="Arial"/>
              </a:rPr>
            </a:br>
            <a:r>
              <a:rPr lang="en-US" b="1" dirty="0" smtClean="0">
                <a:latin typeface="Arial"/>
                <a:cs typeface="Arial"/>
              </a:rPr>
              <a:t>(solo </a:t>
            </a:r>
            <a:r>
              <a:rPr lang="en-US" b="1" dirty="0" err="1" smtClean="0">
                <a:latin typeface="Arial"/>
                <a:cs typeface="Arial"/>
              </a:rPr>
              <a:t>consumi</a:t>
            </a:r>
            <a:r>
              <a:rPr lang="en-US" b="1" dirty="0" smtClean="0">
                <a:latin typeface="Arial"/>
                <a:cs typeface="Arial"/>
              </a:rPr>
              <a:t> come </a:t>
            </a:r>
            <a:r>
              <a:rPr lang="en-US" b="1" dirty="0" err="1" smtClean="0">
                <a:latin typeface="Arial"/>
                <a:cs typeface="Arial"/>
              </a:rPr>
              <a:t>sopra</a:t>
            </a:r>
            <a:r>
              <a:rPr lang="en-US" b="1" dirty="0" smtClean="0">
                <a:latin typeface="Arial"/>
                <a:cs typeface="Arial"/>
              </a:rPr>
              <a:t>)</a:t>
            </a:r>
            <a:br>
              <a:rPr lang="en-US" b="1" dirty="0" smtClean="0">
                <a:latin typeface="Arial"/>
                <a:cs typeface="Arial"/>
              </a:rPr>
            </a:br>
            <a:endParaRPr lang="it-IT" b="1" dirty="0">
              <a:latin typeface="Arial"/>
              <a:cs typeface="Arial"/>
            </a:endParaRPr>
          </a:p>
        </p:txBody>
      </p:sp>
      <p:sp>
        <p:nvSpPr>
          <p:cNvPr id="8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951037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Schede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valutazione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elettronica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per design DAQ (Xilinx):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Link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ottici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 2.5K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ADC 2.5K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Elettronica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25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canali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TB ad LNF (fine anno)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Use pin-diodes reusing L3 pre-amps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pin diodes for 25 channels 3KEuro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Schedine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 per preamp 3KEuro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Varie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 TB: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meccanica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e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 guide di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luce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 3KEuro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304800"/>
            <a:ext cx="8229600" cy="1143000"/>
          </a:xfrm>
        </p:spPr>
        <p:txBody>
          <a:bodyPr/>
          <a:lstStyle/>
          <a:p>
            <a:r>
              <a:rPr lang="en-US" b="1" dirty="0" err="1">
                <a:latin typeface="Arial"/>
                <a:cs typeface="Arial"/>
              </a:rPr>
              <a:t>Exploting</a:t>
            </a:r>
            <a:r>
              <a:rPr lang="en-US" b="1" dirty="0">
                <a:latin typeface="Arial"/>
                <a:cs typeface="Arial"/>
              </a:rPr>
              <a:t> Recoil Physics</a:t>
            </a:r>
          </a:p>
        </p:txBody>
      </p:sp>
      <p:sp>
        <p:nvSpPr>
          <p:cNvPr id="968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525962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latin typeface="Arial"/>
                <a:cs typeface="Arial"/>
              </a:rPr>
              <a:t>In many </a:t>
            </a:r>
            <a:r>
              <a:rPr lang="en-US" b="1" dirty="0" err="1">
                <a:latin typeface="Arial"/>
                <a:cs typeface="Arial"/>
              </a:rPr>
              <a:t>BaBar</a:t>
            </a:r>
            <a:r>
              <a:rPr lang="en-US" b="1" dirty="0">
                <a:latin typeface="Arial"/>
                <a:cs typeface="Arial"/>
              </a:rPr>
              <a:t> analysis, one of the 2 B’s is reconstructed in </a:t>
            </a:r>
            <a:r>
              <a:rPr lang="en-US" b="1" dirty="0" err="1">
                <a:latin typeface="Arial"/>
                <a:cs typeface="Arial"/>
              </a:rPr>
              <a:t>hadronic</a:t>
            </a:r>
            <a:r>
              <a:rPr lang="en-US" b="1" dirty="0">
                <a:latin typeface="Arial"/>
                <a:cs typeface="Arial"/>
              </a:rPr>
              <a:t> or </a:t>
            </a:r>
            <a:r>
              <a:rPr lang="en-US" b="1" dirty="0" err="1">
                <a:latin typeface="Arial"/>
                <a:cs typeface="Arial"/>
              </a:rPr>
              <a:t>semileptonic</a:t>
            </a:r>
            <a:r>
              <a:rPr lang="en-US" b="1" dirty="0">
                <a:latin typeface="Arial"/>
                <a:cs typeface="Arial"/>
              </a:rPr>
              <a:t> modes:</a:t>
            </a:r>
          </a:p>
          <a:p>
            <a:endParaRPr lang="en-US" b="1" dirty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  <a:p>
            <a:r>
              <a:rPr lang="en-US" b="1" dirty="0">
                <a:latin typeface="Arial"/>
                <a:cs typeface="Arial"/>
              </a:rPr>
              <a:t>High statistic and clean sample</a:t>
            </a:r>
          </a:p>
          <a:p>
            <a:r>
              <a:rPr lang="en-US" b="1" dirty="0">
                <a:latin typeface="Arial"/>
                <a:cs typeface="Arial"/>
              </a:rPr>
              <a:t> Allow to search for rare decays with missing  energy (RECOIL TECNIQUE)</a:t>
            </a:r>
          </a:p>
          <a:p>
            <a:pPr lvl="1"/>
            <a:r>
              <a:rPr lang="en-US" b="1" dirty="0">
                <a:latin typeface="Arial"/>
                <a:cs typeface="Arial"/>
                <a:sym typeface="Symbol" pitchFamily="-107" charset="2"/>
              </a:rPr>
              <a:t>B </a:t>
            </a:r>
            <a:r>
              <a:rPr lang="en-US" b="1" dirty="0" err="1">
                <a:latin typeface="Arial"/>
                <a:cs typeface="Arial"/>
                <a:sym typeface="Symbol" pitchFamily="-107" charset="2"/>
              </a:rPr>
              <a:t></a:t>
            </a:r>
            <a:r>
              <a:rPr lang="en-US" b="1" dirty="0">
                <a:latin typeface="Arial"/>
                <a:cs typeface="Arial"/>
                <a:sym typeface="Symbol" pitchFamily="-107" charset="2"/>
              </a:rPr>
              <a:t> </a:t>
            </a:r>
            <a:r>
              <a:rPr lang="en-US" b="1" dirty="0" err="1">
                <a:latin typeface="Arial"/>
                <a:cs typeface="Arial"/>
                <a:sym typeface="Symbol" pitchFamily="-107" charset="2"/>
              </a:rPr>
              <a:t></a:t>
            </a:r>
            <a:endParaRPr lang="en-US" b="1" dirty="0">
              <a:latin typeface="Arial"/>
              <a:cs typeface="Arial"/>
              <a:sym typeface="Symbol" pitchFamily="-107" charset="2"/>
            </a:endParaRPr>
          </a:p>
          <a:p>
            <a:pPr lvl="1"/>
            <a:r>
              <a:rPr lang="en-US" b="1" dirty="0">
                <a:latin typeface="Arial"/>
                <a:cs typeface="Arial"/>
                <a:sym typeface="Symbol" pitchFamily="-107" charset="2"/>
              </a:rPr>
              <a:t>B </a:t>
            </a:r>
            <a:r>
              <a:rPr lang="en-US" b="1" dirty="0" err="1">
                <a:latin typeface="Arial"/>
                <a:cs typeface="Arial"/>
                <a:sym typeface="Symbol" pitchFamily="-107" charset="2"/>
              </a:rPr>
              <a:t></a:t>
            </a:r>
            <a:r>
              <a:rPr lang="en-US" b="1" dirty="0">
                <a:latin typeface="Arial"/>
                <a:cs typeface="Arial"/>
                <a:sym typeface="Symbol" pitchFamily="-107" charset="2"/>
              </a:rPr>
              <a:t> K</a:t>
            </a:r>
            <a:r>
              <a:rPr lang="en-US" b="1" baseline="30000" dirty="0">
                <a:latin typeface="Arial"/>
                <a:cs typeface="Arial"/>
                <a:sym typeface="Symbol" pitchFamily="-107" charset="2"/>
              </a:rPr>
              <a:t>(</a:t>
            </a:r>
            <a:r>
              <a:rPr lang="en-US" b="1" dirty="0">
                <a:latin typeface="Arial"/>
                <a:cs typeface="Arial"/>
                <a:sym typeface="Symbol" pitchFamily="-107" charset="2"/>
              </a:rPr>
              <a:t>*</a:t>
            </a:r>
            <a:r>
              <a:rPr lang="en-US" b="1" baseline="30000" dirty="0">
                <a:latin typeface="Arial"/>
                <a:cs typeface="Arial"/>
                <a:sym typeface="Symbol" pitchFamily="-107" charset="2"/>
              </a:rPr>
              <a:t>)</a:t>
            </a:r>
            <a:r>
              <a:rPr lang="en-US" b="1" dirty="0" err="1">
                <a:latin typeface="Arial"/>
                <a:cs typeface="Arial"/>
                <a:sym typeface="Symbol" pitchFamily="-107" charset="2"/>
              </a:rPr>
              <a:t></a:t>
            </a:r>
            <a:r>
              <a:rPr lang="en-US" b="1" dirty="0">
                <a:latin typeface="Arial"/>
                <a:cs typeface="Arial"/>
                <a:sym typeface="Symbol" pitchFamily="-107" charset="2"/>
              </a:rPr>
              <a:t> </a:t>
            </a:r>
            <a:r>
              <a:rPr lang="en-US" b="1" dirty="0" err="1">
                <a:latin typeface="Arial"/>
                <a:cs typeface="Arial"/>
                <a:sym typeface="Symbol" pitchFamily="-107" charset="2"/>
              </a:rPr>
              <a:t></a:t>
            </a:r>
            <a:endParaRPr lang="en-US" b="1" dirty="0">
              <a:latin typeface="Arial"/>
              <a:cs typeface="Arial"/>
              <a:sym typeface="Symbol" pitchFamily="-107" charset="2"/>
            </a:endParaRPr>
          </a:p>
          <a:p>
            <a:pPr lvl="1"/>
            <a:r>
              <a:rPr lang="en-US" b="1" dirty="0">
                <a:latin typeface="Arial"/>
                <a:cs typeface="Arial"/>
                <a:sym typeface="Symbol" pitchFamily="-107" charset="2"/>
              </a:rPr>
              <a:t>B </a:t>
            </a:r>
            <a:r>
              <a:rPr lang="en-US" b="1" dirty="0" err="1">
                <a:latin typeface="Arial"/>
                <a:cs typeface="Arial"/>
                <a:sym typeface="Symbol" pitchFamily="-107" charset="2"/>
              </a:rPr>
              <a:t></a:t>
            </a:r>
            <a:r>
              <a:rPr lang="en-US" b="1" dirty="0">
                <a:latin typeface="Arial"/>
                <a:cs typeface="Arial"/>
                <a:sym typeface="Symbol" pitchFamily="-107" charset="2"/>
              </a:rPr>
              <a:t> invisible</a:t>
            </a:r>
          </a:p>
          <a:p>
            <a:pPr lvl="1"/>
            <a:r>
              <a:rPr lang="en-US" b="1" dirty="0">
                <a:latin typeface="Arial"/>
                <a:cs typeface="Arial"/>
                <a:sym typeface="Symbol" pitchFamily="-107" charset="2"/>
              </a:rPr>
              <a:t>.....</a:t>
            </a:r>
          </a:p>
          <a:p>
            <a:pPr lvl="1">
              <a:buFont typeface="Lucida Handwriting" pitchFamily="-107" charset="0"/>
              <a:buNone/>
            </a:pPr>
            <a:endParaRPr lang="en-US" b="1" dirty="0">
              <a:latin typeface="Arial"/>
              <a:cs typeface="Arial"/>
            </a:endParaRPr>
          </a:p>
        </p:txBody>
      </p:sp>
      <p:sp>
        <p:nvSpPr>
          <p:cNvPr id="968708" name="Text Box 4"/>
          <p:cNvSpPr txBox="1">
            <a:spLocks noChangeArrowheads="1"/>
          </p:cNvSpPr>
          <p:nvPr/>
        </p:nvSpPr>
        <p:spPr bwMode="auto">
          <a:xfrm>
            <a:off x="2268538" y="1916113"/>
            <a:ext cx="1306017" cy="707886"/>
          </a:xfrm>
          <a:prstGeom prst="rect">
            <a:avLst/>
          </a:prstGeom>
          <a:noFill/>
          <a:ln w="15875" cap="rnd">
            <a:noFill/>
            <a:prstDash val="sysDot"/>
            <a:miter lim="800000"/>
            <a:headEnd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latin typeface="Arial"/>
                <a:cs typeface="Arial"/>
              </a:rPr>
              <a:t>SL Breco</a:t>
            </a:r>
          </a:p>
          <a:p>
            <a:r>
              <a:rPr lang="en-US" sz="2000" b="1">
                <a:solidFill>
                  <a:schemeClr val="accent2"/>
                </a:solidFill>
                <a:latin typeface="Arial"/>
                <a:cs typeface="Arial"/>
              </a:rPr>
              <a:t>B</a:t>
            </a:r>
            <a:r>
              <a:rPr lang="en-US" sz="2000" b="1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D</a:t>
            </a:r>
            <a:r>
              <a:rPr lang="en-US" sz="2000" b="1" baseline="3000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(*)</a:t>
            </a:r>
            <a:r>
              <a:rPr lang="en-US" sz="2000" b="1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l</a:t>
            </a:r>
          </a:p>
        </p:txBody>
      </p:sp>
      <p:sp>
        <p:nvSpPr>
          <p:cNvPr id="968709" name="Text Box 5"/>
          <p:cNvSpPr txBox="1">
            <a:spLocks noChangeArrowheads="1"/>
          </p:cNvSpPr>
          <p:nvPr/>
        </p:nvSpPr>
        <p:spPr bwMode="auto">
          <a:xfrm>
            <a:off x="4140200" y="1892300"/>
            <a:ext cx="3170383" cy="707886"/>
          </a:xfrm>
          <a:prstGeom prst="rect">
            <a:avLst/>
          </a:prstGeom>
          <a:noFill/>
          <a:ln w="15875" cap="rnd">
            <a:noFill/>
            <a:prstDash val="sysDot"/>
            <a:miter lim="800000"/>
            <a:headEnd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Arial"/>
                <a:cs typeface="Arial"/>
              </a:rPr>
              <a:t>HAD </a:t>
            </a:r>
            <a:r>
              <a:rPr lang="en-US" sz="2000" b="1" dirty="0" err="1">
                <a:solidFill>
                  <a:schemeClr val="accent2"/>
                </a:solidFill>
                <a:latin typeface="Arial"/>
                <a:cs typeface="Arial"/>
              </a:rPr>
              <a:t>Breco</a:t>
            </a:r>
            <a:endParaRPr lang="en-US" sz="2000" b="1" dirty="0">
              <a:solidFill>
                <a:schemeClr val="accent2"/>
              </a:solidFill>
              <a:latin typeface="Arial"/>
              <a:cs typeface="Arial"/>
            </a:endParaRPr>
          </a:p>
          <a:p>
            <a:r>
              <a:rPr lang="en-US" sz="2000" b="1" dirty="0">
                <a:solidFill>
                  <a:schemeClr val="accent2"/>
                </a:solidFill>
                <a:latin typeface="Arial"/>
                <a:cs typeface="Arial"/>
              </a:rPr>
              <a:t>B</a:t>
            </a:r>
            <a:r>
              <a:rPr lang="en-US" sz="2000" b="1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D</a:t>
            </a:r>
            <a:r>
              <a:rPr lang="en-US" sz="2000" b="1" baseline="30000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(*)</a:t>
            </a:r>
            <a:r>
              <a:rPr lang="en-US" sz="2000" b="1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n</a:t>
            </a:r>
            <a:r>
              <a:rPr lang="en-US" sz="2000" b="1" baseline="-25000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1</a:t>
            </a:r>
            <a:r>
              <a:rPr lang="en-US" sz="2000" b="1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 n</a:t>
            </a:r>
            <a:r>
              <a:rPr lang="en-US" sz="2000" b="1" baseline="-25000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2</a:t>
            </a:r>
            <a:r>
              <a:rPr lang="en-US" sz="2000" b="1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K n</a:t>
            </a:r>
            <a:r>
              <a:rPr lang="en-US" sz="2000" b="1" baseline="-25000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3</a:t>
            </a:r>
            <a:r>
              <a:rPr lang="en-US" sz="2000" b="1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 K</a:t>
            </a:r>
            <a:r>
              <a:rPr lang="en-US" sz="2000" b="1" baseline="-25000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s</a:t>
            </a:r>
            <a:r>
              <a:rPr lang="en-US" sz="2000" b="1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 n</a:t>
            </a:r>
            <a:r>
              <a:rPr lang="en-US" sz="2000" b="1" baseline="-25000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4 </a:t>
            </a:r>
            <a:r>
              <a:rPr lang="en-US" sz="2000" b="1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</a:t>
            </a:r>
            <a:r>
              <a:rPr lang="en-US" sz="2000" b="1" baseline="30000" dirty="0">
                <a:solidFill>
                  <a:schemeClr val="accent2"/>
                </a:solidFill>
                <a:latin typeface="Arial"/>
                <a:cs typeface="Arial"/>
                <a:sym typeface="Symbol" pitchFamily="-107" charset="2"/>
              </a:rPr>
              <a:t>0</a:t>
            </a:r>
            <a:endParaRPr lang="en-US" sz="2000" b="1" dirty="0">
              <a:solidFill>
                <a:schemeClr val="accent2"/>
              </a:solidFill>
              <a:latin typeface="Arial"/>
              <a:cs typeface="Arial"/>
              <a:sym typeface="Symbol" pitchFamily="-107" charset="2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622800" y="4038600"/>
            <a:ext cx="4392613" cy="2087563"/>
            <a:chOff x="1383" y="1434"/>
            <a:chExt cx="2767" cy="131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429" y="1570"/>
              <a:ext cx="2660" cy="1014"/>
              <a:chOff x="1074" y="2251"/>
              <a:chExt cx="2660" cy="1014"/>
            </a:xfrm>
          </p:grpSpPr>
          <p:sp>
            <p:nvSpPr>
              <p:cNvPr id="968712" name="Oval 8"/>
              <p:cNvSpPr>
                <a:spLocks noChangeArrowheads="1"/>
              </p:cNvSpPr>
              <p:nvPr/>
            </p:nvSpPr>
            <p:spPr bwMode="auto">
              <a:xfrm>
                <a:off x="2200" y="2509"/>
                <a:ext cx="464" cy="467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b="1">
                    <a:latin typeface="Arial"/>
                    <a:cs typeface="Arial"/>
                  </a:rPr>
                  <a:t>Y(4S)</a:t>
                </a:r>
              </a:p>
            </p:txBody>
          </p:sp>
          <p:sp>
            <p:nvSpPr>
              <p:cNvPr id="968713" name="Line 9"/>
              <p:cNvSpPr>
                <a:spLocks noChangeShapeType="1"/>
              </p:cNvSpPr>
              <p:nvPr/>
            </p:nvSpPr>
            <p:spPr bwMode="auto">
              <a:xfrm flipH="1">
                <a:off x="1769" y="2760"/>
                <a:ext cx="368" cy="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b="1">
                  <a:latin typeface="Arial"/>
                  <a:cs typeface="Arial"/>
                </a:endParaRPr>
              </a:p>
            </p:txBody>
          </p:sp>
          <p:sp>
            <p:nvSpPr>
              <p:cNvPr id="968714" name="Line 10"/>
              <p:cNvSpPr>
                <a:spLocks noChangeShapeType="1"/>
              </p:cNvSpPr>
              <p:nvPr/>
            </p:nvSpPr>
            <p:spPr bwMode="auto">
              <a:xfrm>
                <a:off x="2728" y="2750"/>
                <a:ext cx="36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b="1">
                  <a:latin typeface="Arial"/>
                  <a:cs typeface="Arial"/>
                </a:endParaRPr>
              </a:p>
            </p:txBody>
          </p:sp>
          <p:sp>
            <p:nvSpPr>
              <p:cNvPr id="968715" name="Line 11"/>
              <p:cNvSpPr>
                <a:spLocks noChangeShapeType="1"/>
              </p:cNvSpPr>
              <p:nvPr/>
            </p:nvSpPr>
            <p:spPr bwMode="auto">
              <a:xfrm flipV="1">
                <a:off x="1769" y="2293"/>
                <a:ext cx="405" cy="459"/>
              </a:xfrm>
              <a:prstGeom prst="line">
                <a:avLst/>
              </a:prstGeom>
              <a:noFill/>
              <a:ln w="25400">
                <a:solidFill>
                  <a:srgbClr val="FF6600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b="1">
                  <a:latin typeface="Arial"/>
                  <a:cs typeface="Arial"/>
                </a:endParaRPr>
              </a:p>
            </p:txBody>
          </p:sp>
          <p:sp>
            <p:nvSpPr>
              <p:cNvPr id="968716" name="Line 12"/>
              <p:cNvSpPr>
                <a:spLocks noChangeShapeType="1"/>
              </p:cNvSpPr>
              <p:nvPr/>
            </p:nvSpPr>
            <p:spPr bwMode="auto">
              <a:xfrm flipV="1">
                <a:off x="3107" y="2432"/>
                <a:ext cx="579" cy="332"/>
              </a:xfrm>
              <a:prstGeom prst="line">
                <a:avLst/>
              </a:prstGeom>
              <a:noFill/>
              <a:ln w="25400">
                <a:solidFill>
                  <a:srgbClr val="339966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b="1">
                  <a:latin typeface="Arial"/>
                  <a:cs typeface="Arial"/>
                </a:endParaRPr>
              </a:p>
            </p:txBody>
          </p:sp>
          <p:sp>
            <p:nvSpPr>
              <p:cNvPr id="968717" name="Line 13"/>
              <p:cNvSpPr>
                <a:spLocks noChangeShapeType="1"/>
              </p:cNvSpPr>
              <p:nvPr/>
            </p:nvSpPr>
            <p:spPr bwMode="auto">
              <a:xfrm flipH="1">
                <a:off x="2789" y="2750"/>
                <a:ext cx="345" cy="460"/>
              </a:xfrm>
              <a:prstGeom prst="line">
                <a:avLst/>
              </a:prstGeom>
              <a:noFill/>
              <a:ln w="25400">
                <a:solidFill>
                  <a:srgbClr val="339966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b="1">
                  <a:latin typeface="Arial"/>
                  <a:cs typeface="Arial"/>
                </a:endParaRPr>
              </a:p>
            </p:txBody>
          </p:sp>
          <p:sp>
            <p:nvSpPr>
              <p:cNvPr id="968718" name="Text Box 14"/>
              <p:cNvSpPr txBox="1">
                <a:spLocks noChangeArrowheads="1"/>
              </p:cNvSpPr>
              <p:nvPr/>
            </p:nvSpPr>
            <p:spPr bwMode="auto">
              <a:xfrm>
                <a:off x="2814" y="2811"/>
                <a:ext cx="3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339966"/>
                    </a:solidFill>
                    <a:latin typeface="Arial"/>
                    <a:cs typeface="Arial"/>
                  </a:rPr>
                  <a:t>n</a:t>
                </a:r>
              </a:p>
            </p:txBody>
          </p:sp>
          <p:sp>
            <p:nvSpPr>
              <p:cNvPr id="968719" name="Text Box 15"/>
              <p:cNvSpPr txBox="1">
                <a:spLocks noChangeArrowheads="1"/>
              </p:cNvSpPr>
              <p:nvPr/>
            </p:nvSpPr>
            <p:spPr bwMode="auto">
              <a:xfrm>
                <a:off x="3454" y="2292"/>
                <a:ext cx="28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339966"/>
                    </a:solidFill>
                    <a:latin typeface="Arial"/>
                    <a:cs typeface="Arial"/>
                  </a:rPr>
                  <a:t>K</a:t>
                </a:r>
                <a:r>
                  <a:rPr lang="en-US" b="1" baseline="30000">
                    <a:solidFill>
                      <a:srgbClr val="339966"/>
                    </a:solidFill>
                    <a:latin typeface="Arial"/>
                    <a:cs typeface="Arial"/>
                  </a:rPr>
                  <a:t>*</a:t>
                </a:r>
                <a:endParaRPr lang="en-US" b="1">
                  <a:solidFill>
                    <a:srgbClr val="339966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968720" name="Text Box 16"/>
              <p:cNvSpPr txBox="1">
                <a:spLocks noChangeArrowheads="1"/>
              </p:cNvSpPr>
              <p:nvPr/>
            </p:nvSpPr>
            <p:spPr bwMode="auto">
              <a:xfrm>
                <a:off x="3097" y="2833"/>
                <a:ext cx="3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339966"/>
                    </a:solidFill>
                    <a:latin typeface="Arial"/>
                    <a:cs typeface="Arial"/>
                  </a:rPr>
                  <a:t>n</a:t>
                </a:r>
              </a:p>
            </p:txBody>
          </p:sp>
          <p:sp>
            <p:nvSpPr>
              <p:cNvPr id="968721" name="Line 17"/>
              <p:cNvSpPr>
                <a:spLocks noChangeShapeType="1"/>
              </p:cNvSpPr>
              <p:nvPr/>
            </p:nvSpPr>
            <p:spPr bwMode="auto">
              <a:xfrm>
                <a:off x="3107" y="2750"/>
                <a:ext cx="37" cy="515"/>
              </a:xfrm>
              <a:prstGeom prst="line">
                <a:avLst/>
              </a:prstGeom>
              <a:noFill/>
              <a:ln w="25400">
                <a:solidFill>
                  <a:srgbClr val="339966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b="1">
                  <a:latin typeface="Arial"/>
                  <a:cs typeface="Arial"/>
                </a:endParaRPr>
              </a:p>
            </p:txBody>
          </p:sp>
          <p:sp>
            <p:nvSpPr>
              <p:cNvPr id="968722" name="Text Box 18"/>
              <p:cNvSpPr txBox="1">
                <a:spLocks noChangeArrowheads="1"/>
              </p:cNvSpPr>
              <p:nvPr/>
            </p:nvSpPr>
            <p:spPr bwMode="auto">
              <a:xfrm>
                <a:off x="2773" y="2478"/>
                <a:ext cx="361" cy="233"/>
              </a:xfrm>
              <a:prstGeom prst="rect">
                <a:avLst/>
              </a:prstGeom>
              <a:noFill/>
              <a:ln w="15875" cap="rnd">
                <a:noFill/>
                <a:prstDash val="sysDot"/>
                <a:miter lim="800000"/>
                <a:headEnd/>
                <a:tailEnd type="none" w="sm" len="sm"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b="1">
                    <a:solidFill>
                      <a:srgbClr val="339966"/>
                    </a:solidFill>
                    <a:latin typeface="Arial"/>
                    <a:cs typeface="Arial"/>
                  </a:rPr>
                  <a:t>B</a:t>
                </a:r>
                <a:r>
                  <a:rPr lang="en-US" b="1" baseline="-25000">
                    <a:solidFill>
                      <a:srgbClr val="339966"/>
                    </a:solidFill>
                    <a:latin typeface="Arial"/>
                    <a:cs typeface="Arial"/>
                  </a:rPr>
                  <a:t>sig</a:t>
                </a:r>
              </a:p>
            </p:txBody>
          </p:sp>
          <p:sp>
            <p:nvSpPr>
              <p:cNvPr id="968723" name="Line 19"/>
              <p:cNvSpPr>
                <a:spLocks noChangeShapeType="1"/>
              </p:cNvSpPr>
              <p:nvPr/>
            </p:nvSpPr>
            <p:spPr bwMode="auto">
              <a:xfrm flipH="1">
                <a:off x="1626" y="2760"/>
                <a:ext cx="142" cy="468"/>
              </a:xfrm>
              <a:prstGeom prst="line">
                <a:avLst/>
              </a:prstGeom>
              <a:noFill/>
              <a:ln w="25400">
                <a:solidFill>
                  <a:srgbClr val="FF6600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b="1">
                  <a:latin typeface="Arial"/>
                  <a:cs typeface="Arial"/>
                </a:endParaRPr>
              </a:p>
            </p:txBody>
          </p:sp>
          <p:sp>
            <p:nvSpPr>
              <p:cNvPr id="968724" name="Line 20"/>
              <p:cNvSpPr>
                <a:spLocks noChangeShapeType="1"/>
              </p:cNvSpPr>
              <p:nvPr/>
            </p:nvSpPr>
            <p:spPr bwMode="auto">
              <a:xfrm flipH="1">
                <a:off x="1074" y="2760"/>
                <a:ext cx="695" cy="134"/>
              </a:xfrm>
              <a:prstGeom prst="line">
                <a:avLst/>
              </a:prstGeom>
              <a:noFill/>
              <a:ln w="25400">
                <a:solidFill>
                  <a:srgbClr val="FF6600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b="1">
                  <a:latin typeface="Arial"/>
                  <a:cs typeface="Arial"/>
                </a:endParaRPr>
              </a:p>
            </p:txBody>
          </p:sp>
          <p:sp>
            <p:nvSpPr>
              <p:cNvPr id="968725" name="Line 21"/>
              <p:cNvSpPr>
                <a:spLocks noChangeShapeType="1"/>
              </p:cNvSpPr>
              <p:nvPr/>
            </p:nvSpPr>
            <p:spPr bwMode="auto">
              <a:xfrm flipH="1" flipV="1">
                <a:off x="1363" y="2293"/>
                <a:ext cx="416" cy="439"/>
              </a:xfrm>
              <a:prstGeom prst="line">
                <a:avLst/>
              </a:prstGeom>
              <a:noFill/>
              <a:ln w="25400">
                <a:solidFill>
                  <a:srgbClr val="FF6600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b="1">
                  <a:latin typeface="Arial"/>
                  <a:cs typeface="Arial"/>
                </a:endParaRPr>
              </a:p>
            </p:txBody>
          </p:sp>
          <p:sp>
            <p:nvSpPr>
              <p:cNvPr id="968726" name="Text Box 22"/>
              <p:cNvSpPr txBox="1">
                <a:spLocks noChangeArrowheads="1"/>
              </p:cNvSpPr>
              <p:nvPr/>
            </p:nvSpPr>
            <p:spPr bwMode="auto">
              <a:xfrm>
                <a:off x="1787" y="2719"/>
                <a:ext cx="426" cy="233"/>
              </a:xfrm>
              <a:prstGeom prst="rect">
                <a:avLst/>
              </a:prstGeom>
              <a:noFill/>
              <a:ln w="15875" cap="rnd">
                <a:noFill/>
                <a:prstDash val="sysDot"/>
                <a:miter lim="800000"/>
                <a:headEnd/>
                <a:tailEnd type="none" w="sm" len="sm"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b="1">
                    <a:solidFill>
                      <a:srgbClr val="FF6600"/>
                    </a:solidFill>
                    <a:latin typeface="Arial"/>
                    <a:cs typeface="Arial"/>
                  </a:rPr>
                  <a:t>B</a:t>
                </a:r>
                <a:r>
                  <a:rPr lang="en-US" b="1" baseline="-25000">
                    <a:solidFill>
                      <a:srgbClr val="FF6600"/>
                    </a:solidFill>
                    <a:latin typeface="Arial"/>
                    <a:cs typeface="Arial"/>
                  </a:rPr>
                  <a:t>reco</a:t>
                </a:r>
              </a:p>
            </p:txBody>
          </p:sp>
          <p:sp>
            <p:nvSpPr>
              <p:cNvPr id="968727" name="Text Box 23"/>
              <p:cNvSpPr txBox="1">
                <a:spLocks noChangeArrowheads="1"/>
              </p:cNvSpPr>
              <p:nvPr/>
            </p:nvSpPr>
            <p:spPr bwMode="auto">
              <a:xfrm>
                <a:off x="1791" y="2251"/>
                <a:ext cx="355" cy="250"/>
              </a:xfrm>
              <a:prstGeom prst="rect">
                <a:avLst/>
              </a:prstGeom>
              <a:noFill/>
              <a:ln w="15875" cap="rnd">
                <a:noFill/>
                <a:prstDash val="sysDot"/>
                <a:miter lim="800000"/>
                <a:headEnd/>
                <a:tailEnd type="none" w="sm" len="sm"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000" b="1">
                    <a:solidFill>
                      <a:srgbClr val="FF6600"/>
                    </a:solidFill>
                    <a:latin typeface="Arial"/>
                    <a:cs typeface="Arial"/>
                  </a:rPr>
                  <a:t>D</a:t>
                </a:r>
                <a:r>
                  <a:rPr lang="en-US" sz="2000" b="1" baseline="30000">
                    <a:solidFill>
                      <a:srgbClr val="FF6600"/>
                    </a:solidFill>
                    <a:latin typeface="Arial"/>
                    <a:cs typeface="Arial"/>
                  </a:rPr>
                  <a:t>(*)</a:t>
                </a:r>
              </a:p>
            </p:txBody>
          </p:sp>
        </p:grpSp>
        <p:sp>
          <p:nvSpPr>
            <p:cNvPr id="968728" name="Rectangle 24"/>
            <p:cNvSpPr>
              <a:spLocks noChangeArrowheads="1"/>
            </p:cNvSpPr>
            <p:nvPr/>
          </p:nvSpPr>
          <p:spPr bwMode="auto">
            <a:xfrm>
              <a:off x="1383" y="1434"/>
              <a:ext cx="2767" cy="1315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b="1">
                <a:latin typeface="Arial"/>
                <a:cs typeface="Arial"/>
              </a:endParaRPr>
            </a:p>
          </p:txBody>
        </p:sp>
      </p:grpSp>
      <p:sp>
        <p:nvSpPr>
          <p:cNvPr id="968729" name="Text Box 25"/>
          <p:cNvSpPr txBox="1">
            <a:spLocks noChangeArrowheads="1"/>
          </p:cNvSpPr>
          <p:nvPr/>
        </p:nvSpPr>
        <p:spPr bwMode="auto">
          <a:xfrm>
            <a:off x="2209800" y="5516563"/>
            <a:ext cx="2455119" cy="646331"/>
          </a:xfrm>
          <a:prstGeom prst="rect">
            <a:avLst/>
          </a:prstGeom>
          <a:noFill/>
          <a:ln w="15875" cap="rnd">
            <a:noFill/>
            <a:prstDash val="sysDot"/>
            <a:miter lim="800000"/>
            <a:headEnd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accent2"/>
                </a:solidFill>
                <a:latin typeface="Arial"/>
                <a:cs typeface="Arial"/>
              </a:rPr>
              <a:t>golden channels</a:t>
            </a:r>
            <a:r>
              <a:rPr lang="en-US" b="1">
                <a:latin typeface="Arial"/>
                <a:cs typeface="Arial"/>
              </a:rPr>
              <a:t> for</a:t>
            </a:r>
          </a:p>
          <a:p>
            <a:r>
              <a:rPr lang="en-US" b="1">
                <a:latin typeface="Arial"/>
                <a:cs typeface="Arial"/>
              </a:rPr>
              <a:t>the physics program</a:t>
            </a:r>
          </a:p>
        </p:txBody>
      </p:sp>
      <p:sp>
        <p:nvSpPr>
          <p:cNvPr id="968730" name="Freeform 26"/>
          <p:cNvSpPr>
            <a:spLocks/>
          </p:cNvSpPr>
          <p:nvPr/>
        </p:nvSpPr>
        <p:spPr bwMode="auto">
          <a:xfrm>
            <a:off x="2124075" y="4579938"/>
            <a:ext cx="1560513" cy="936625"/>
          </a:xfrm>
          <a:custGeom>
            <a:avLst/>
            <a:gdLst/>
            <a:ahLst/>
            <a:cxnLst>
              <a:cxn ang="0">
                <a:pos x="726" y="590"/>
              </a:cxn>
              <a:cxn ang="0">
                <a:pos x="862" y="91"/>
              </a:cxn>
              <a:cxn ang="0">
                <a:pos x="0" y="46"/>
              </a:cxn>
            </a:cxnLst>
            <a:rect l="0" t="0" r="r" b="b"/>
            <a:pathLst>
              <a:path w="983" h="590">
                <a:moveTo>
                  <a:pt x="726" y="590"/>
                </a:moveTo>
                <a:cubicBezTo>
                  <a:pt x="854" y="386"/>
                  <a:pt x="983" y="182"/>
                  <a:pt x="862" y="91"/>
                </a:cubicBezTo>
                <a:cubicBezTo>
                  <a:pt x="741" y="0"/>
                  <a:pt x="144" y="53"/>
                  <a:pt x="0" y="46"/>
                </a:cubicBezTo>
              </a:path>
            </a:pathLst>
          </a:custGeom>
          <a:noFill/>
          <a:ln w="15875" cap="rnd" cmpd="sng">
            <a:solidFill>
              <a:schemeClr val="accent2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b="1">
              <a:latin typeface="Arial"/>
              <a:cs typeface="Arial"/>
            </a:endParaRPr>
          </a:p>
        </p:txBody>
      </p:sp>
      <p:sp>
        <p:nvSpPr>
          <p:cNvPr id="968731" name="Freeform 27"/>
          <p:cNvSpPr>
            <a:spLocks/>
          </p:cNvSpPr>
          <p:nvPr/>
        </p:nvSpPr>
        <p:spPr bwMode="auto">
          <a:xfrm>
            <a:off x="2484438" y="4846638"/>
            <a:ext cx="923925" cy="669925"/>
          </a:xfrm>
          <a:custGeom>
            <a:avLst/>
            <a:gdLst/>
            <a:ahLst/>
            <a:cxnLst>
              <a:cxn ang="0">
                <a:pos x="499" y="422"/>
              </a:cxn>
              <a:cxn ang="0">
                <a:pos x="499" y="60"/>
              </a:cxn>
              <a:cxn ang="0">
                <a:pos x="0" y="60"/>
              </a:cxn>
            </a:cxnLst>
            <a:rect l="0" t="0" r="r" b="b"/>
            <a:pathLst>
              <a:path w="582" h="422">
                <a:moveTo>
                  <a:pt x="499" y="422"/>
                </a:moveTo>
                <a:cubicBezTo>
                  <a:pt x="540" y="271"/>
                  <a:pt x="582" y="120"/>
                  <a:pt x="499" y="60"/>
                </a:cubicBezTo>
                <a:cubicBezTo>
                  <a:pt x="416" y="0"/>
                  <a:pt x="83" y="60"/>
                  <a:pt x="0" y="60"/>
                </a:cubicBezTo>
              </a:path>
            </a:pathLst>
          </a:custGeom>
          <a:noFill/>
          <a:ln w="15875" cap="rnd" cmpd="sng">
            <a:solidFill>
              <a:schemeClr val="accent2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b="1">
              <a:latin typeface="Arial"/>
              <a:cs typeface="Arial"/>
            </a:endParaRPr>
          </a:p>
        </p:txBody>
      </p:sp>
      <p:sp>
        <p:nvSpPr>
          <p:cNvPr id="968732" name="Text Box 28"/>
          <p:cNvSpPr txBox="1">
            <a:spLocks noChangeArrowheads="1"/>
          </p:cNvSpPr>
          <p:nvPr/>
        </p:nvSpPr>
        <p:spPr bwMode="auto">
          <a:xfrm>
            <a:off x="2843213" y="2774950"/>
            <a:ext cx="3720753" cy="369332"/>
          </a:xfrm>
          <a:prstGeom prst="rect">
            <a:avLst/>
          </a:prstGeom>
          <a:noFill/>
          <a:ln w="15875" cap="rnd">
            <a:noFill/>
            <a:prstDash val="sysDot"/>
            <a:miter lim="800000"/>
            <a:headEnd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Arial"/>
                <a:cs typeface="Arial"/>
                <a:sym typeface="Symbol" pitchFamily="-107" charset="2"/>
              </a:rPr>
              <a:t>reconstruction efficiency O(10</a:t>
            </a:r>
            <a:r>
              <a:rPr lang="en-US" b="1" baseline="30000">
                <a:latin typeface="Arial"/>
                <a:cs typeface="Arial"/>
                <a:sym typeface="Symbol" pitchFamily="-107" charset="2"/>
              </a:rPr>
              <a:t>-3</a:t>
            </a:r>
            <a:r>
              <a:rPr lang="en-US" b="1">
                <a:latin typeface="Arial"/>
                <a:cs typeface="Arial"/>
                <a:sym typeface="Symbol" pitchFamily="-107" charset="2"/>
              </a:rPr>
              <a:t>)</a:t>
            </a:r>
            <a:endParaRPr lang="en-US" b="1">
              <a:latin typeface="Arial"/>
              <a:cs typeface="Arial"/>
            </a:endParaRPr>
          </a:p>
        </p:txBody>
      </p:sp>
      <p:sp>
        <p:nvSpPr>
          <p:cNvPr id="968733" name="Rectangle 29"/>
          <p:cNvSpPr>
            <a:spLocks noChangeArrowheads="1"/>
          </p:cNvSpPr>
          <p:nvPr/>
        </p:nvSpPr>
        <p:spPr bwMode="auto">
          <a:xfrm>
            <a:off x="2124075" y="1916113"/>
            <a:ext cx="5111750" cy="1368425"/>
          </a:xfrm>
          <a:prstGeom prst="rect">
            <a:avLst/>
          </a:prstGeom>
          <a:noFill/>
          <a:ln w="22225">
            <a:solidFill>
              <a:schemeClr val="accent2"/>
            </a:solidFill>
            <a:miter lim="800000"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>
              <a:latin typeface="Arial"/>
              <a:cs typeface="Arial"/>
            </a:endParaRPr>
          </a:p>
        </p:txBody>
      </p:sp>
      <p:sp>
        <p:nvSpPr>
          <p:cNvPr id="30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Claudia Cecchi</a:t>
            </a:r>
            <a:endParaRPr lang="en-US" b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/>
                <a:cs typeface="Arial"/>
              </a:rPr>
              <a:t>Perugia’s contribution</a:t>
            </a:r>
          </a:p>
        </p:txBody>
      </p:sp>
      <p:sp>
        <p:nvSpPr>
          <p:cNvPr id="96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08088"/>
            <a:ext cx="8229600" cy="4525962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latin typeface="Arial"/>
                <a:cs typeface="Arial"/>
              </a:rPr>
              <a:t>Implement the reconstruction of </a:t>
            </a:r>
            <a:r>
              <a:rPr lang="en-US" b="1" dirty="0" err="1">
                <a:latin typeface="Arial"/>
                <a:cs typeface="Arial"/>
              </a:rPr>
              <a:t>Hadronic</a:t>
            </a:r>
            <a:r>
              <a:rPr lang="en-US" b="1" dirty="0">
                <a:latin typeface="Arial"/>
                <a:cs typeface="Arial"/>
              </a:rPr>
              <a:t> B modes (Had </a:t>
            </a:r>
            <a:r>
              <a:rPr lang="en-US" b="1" dirty="0" err="1">
                <a:latin typeface="Arial"/>
                <a:cs typeface="Arial"/>
              </a:rPr>
              <a:t>Breco</a:t>
            </a:r>
            <a:r>
              <a:rPr lang="en-US" b="1" dirty="0">
                <a:latin typeface="Arial"/>
                <a:cs typeface="Arial"/>
              </a:rPr>
              <a:t>) in </a:t>
            </a:r>
            <a:r>
              <a:rPr lang="en-US" b="1" dirty="0" err="1">
                <a:latin typeface="Arial"/>
                <a:cs typeface="Arial"/>
              </a:rPr>
              <a:t>FastSim</a:t>
            </a:r>
            <a:endParaRPr lang="en-US" b="1" dirty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  <a:p>
            <a:r>
              <a:rPr lang="en-US" b="1" dirty="0">
                <a:latin typeface="Arial"/>
                <a:cs typeface="Arial"/>
              </a:rPr>
              <a:t>Study the impact of the different PID devices (DIRC, FW TOF, BW TOF)</a:t>
            </a:r>
          </a:p>
          <a:p>
            <a:pPr>
              <a:buFont typeface="Lucida Handwriting" pitchFamily="-107" charset="0"/>
              <a:buNone/>
            </a:pPr>
            <a:r>
              <a:rPr lang="en-US" b="1" dirty="0">
                <a:latin typeface="Arial"/>
                <a:cs typeface="Arial"/>
              </a:rPr>
              <a:t>     in the HAD </a:t>
            </a:r>
            <a:r>
              <a:rPr lang="en-US" b="1" dirty="0" err="1">
                <a:latin typeface="Arial"/>
                <a:cs typeface="Arial"/>
              </a:rPr>
              <a:t>Breco</a:t>
            </a:r>
            <a:r>
              <a:rPr lang="en-US" b="1" dirty="0">
                <a:latin typeface="Arial"/>
                <a:cs typeface="Arial"/>
              </a:rPr>
              <a:t> reconstruction</a:t>
            </a:r>
          </a:p>
          <a:p>
            <a:pPr>
              <a:buFont typeface="Lucida Handwriting" pitchFamily="-107" charset="0"/>
              <a:buNone/>
            </a:pPr>
            <a:endParaRPr lang="en-US" b="1" dirty="0">
              <a:latin typeface="Arial"/>
              <a:cs typeface="Arial"/>
            </a:endParaRPr>
          </a:p>
          <a:p>
            <a:r>
              <a:rPr lang="en-US" b="1" dirty="0">
                <a:latin typeface="Arial"/>
                <a:cs typeface="Arial"/>
              </a:rPr>
              <a:t>Reconstruct rare decays (B-&gt;K</a:t>
            </a:r>
            <a:r>
              <a:rPr lang="en-US" b="1" baseline="30000" dirty="0">
                <a:latin typeface="Arial"/>
                <a:cs typeface="Arial"/>
              </a:rPr>
              <a:t>(*)</a:t>
            </a:r>
            <a:r>
              <a:rPr lang="en-US" b="1" dirty="0" err="1">
                <a:latin typeface="Arial"/>
                <a:cs typeface="Arial"/>
                <a:sym typeface="Symbol" pitchFamily="-107" charset="2"/>
              </a:rPr>
              <a:t></a:t>
            </a:r>
            <a:r>
              <a:rPr lang="en-US" b="1" dirty="0">
                <a:latin typeface="Arial"/>
                <a:cs typeface="Arial"/>
                <a:sym typeface="Symbol" pitchFamily="-107" charset="2"/>
              </a:rPr>
              <a:t>, B-&gt;</a:t>
            </a:r>
            <a:r>
              <a:rPr lang="en-US" b="1" dirty="0" err="1">
                <a:latin typeface="Arial"/>
                <a:cs typeface="Arial"/>
                <a:sym typeface="Symbol" pitchFamily="-107" charset="2"/>
              </a:rPr>
              <a:t></a:t>
            </a:r>
            <a:r>
              <a:rPr lang="en-US" b="1" dirty="0">
                <a:latin typeface="Arial"/>
                <a:cs typeface="Arial"/>
              </a:rPr>
              <a:t>) recoiling against HAD </a:t>
            </a:r>
            <a:r>
              <a:rPr lang="en-US" b="1" dirty="0" err="1">
                <a:latin typeface="Arial"/>
                <a:cs typeface="Arial"/>
              </a:rPr>
              <a:t>Breco</a:t>
            </a:r>
            <a:endParaRPr lang="en-US" b="1" dirty="0">
              <a:latin typeface="Arial"/>
              <a:cs typeface="Arial"/>
            </a:endParaRPr>
          </a:p>
          <a:p>
            <a:pPr>
              <a:buFont typeface="Lucida Handwriting" pitchFamily="-107" charset="0"/>
              <a:buNone/>
            </a:pPr>
            <a:r>
              <a:rPr lang="en-US" b="1" dirty="0">
                <a:latin typeface="Arial"/>
                <a:cs typeface="Arial"/>
              </a:rPr>
              <a:t>     and evaluate the impact of</a:t>
            </a:r>
          </a:p>
          <a:p>
            <a:pPr lvl="1"/>
            <a:r>
              <a:rPr lang="en-US" sz="2000" b="1" dirty="0">
                <a:latin typeface="Arial"/>
                <a:cs typeface="Arial"/>
              </a:rPr>
              <a:t>PID devices</a:t>
            </a:r>
          </a:p>
          <a:p>
            <a:pPr lvl="1"/>
            <a:r>
              <a:rPr lang="en-US" sz="2000" b="1" dirty="0">
                <a:latin typeface="Arial"/>
                <a:cs typeface="Arial"/>
              </a:rPr>
              <a:t>backward EMC</a:t>
            </a:r>
          </a:p>
          <a:p>
            <a:pPr lvl="1"/>
            <a:r>
              <a:rPr lang="en-US" sz="2000" b="1" dirty="0">
                <a:latin typeface="Arial"/>
                <a:cs typeface="Arial"/>
              </a:rPr>
              <a:t>different energy resolution due to different forward EMC geometry</a:t>
            </a:r>
          </a:p>
          <a:p>
            <a:pPr>
              <a:buFont typeface="Lucida Handwriting" pitchFamily="-107" charset="0"/>
              <a:buNone/>
            </a:pPr>
            <a:endParaRPr lang="en-US" b="1" dirty="0">
              <a:latin typeface="Arial"/>
              <a:cs typeface="Arial"/>
            </a:endParaRPr>
          </a:p>
        </p:txBody>
      </p:sp>
      <p:sp>
        <p:nvSpPr>
          <p:cNvPr id="4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Claudia Cecchi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Claudia Cecchi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-51376"/>
            <a:ext cx="357725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/>
                <a:cs typeface="Arial"/>
              </a:rPr>
              <a:t>Mechanical test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685800"/>
            <a:ext cx="8763000" cy="6001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/>
                <a:cs typeface="Arial"/>
              </a:rPr>
              <a:t>Some test already performed  in </a:t>
            </a:r>
            <a:r>
              <a:rPr lang="en-US" sz="2400" b="1" dirty="0" err="1" smtClean="0">
                <a:latin typeface="Arial"/>
                <a:cs typeface="Arial"/>
              </a:rPr>
              <a:t>Ancona</a:t>
            </a:r>
            <a:r>
              <a:rPr lang="en-US" sz="2400" b="1" dirty="0" smtClean="0">
                <a:latin typeface="Arial"/>
                <a:cs typeface="Arial"/>
              </a:rPr>
              <a:t>:</a:t>
            </a:r>
          </a:p>
          <a:p>
            <a:pPr lvl="2"/>
            <a:r>
              <a:rPr lang="en-US" sz="2400" b="1" dirty="0" smtClean="0">
                <a:latin typeface="Arial"/>
                <a:cs typeface="Arial"/>
              </a:rPr>
              <a:t>- measurement of elastic module via Laser </a:t>
            </a:r>
            <a:r>
              <a:rPr lang="en-US" sz="2400" b="1" dirty="0">
                <a:latin typeface="Arial"/>
                <a:cs typeface="Arial"/>
              </a:rPr>
              <a:t>D</a:t>
            </a:r>
            <a:r>
              <a:rPr lang="en-US" sz="2400" b="1" dirty="0" smtClean="0">
                <a:latin typeface="Arial"/>
                <a:cs typeface="Arial"/>
              </a:rPr>
              <a:t>oppler </a:t>
            </a:r>
            <a:r>
              <a:rPr lang="en-US" sz="2400" b="1" dirty="0" err="1">
                <a:latin typeface="Arial"/>
                <a:cs typeface="Arial"/>
              </a:rPr>
              <a:t>V</a:t>
            </a:r>
            <a:r>
              <a:rPr lang="en-US" sz="2400" b="1" dirty="0" err="1" smtClean="0">
                <a:latin typeface="Arial"/>
                <a:cs typeface="Arial"/>
              </a:rPr>
              <a:t>ibrometry</a:t>
            </a:r>
            <a:r>
              <a:rPr lang="en-US" sz="2400" b="1" dirty="0" smtClean="0">
                <a:latin typeface="Arial"/>
                <a:cs typeface="Arial"/>
              </a:rPr>
              <a:t> (LDV), hammer with charge amplifier, non destructive test;</a:t>
            </a:r>
          </a:p>
          <a:p>
            <a:pPr lvl="2"/>
            <a:r>
              <a:rPr lang="en-US" sz="2400" b="1" dirty="0" smtClean="0">
                <a:latin typeface="Arial"/>
                <a:cs typeface="Arial"/>
              </a:rPr>
              <a:t>- measurement of ultimate strength and of elastic module via compression test, destructive;</a:t>
            </a:r>
          </a:p>
          <a:p>
            <a:pPr lvl="2"/>
            <a:endParaRPr lang="en-US" sz="2400" b="1" dirty="0" smtClean="0">
              <a:latin typeface="Arial"/>
              <a:cs typeface="Arial"/>
            </a:endParaRPr>
          </a:p>
          <a:p>
            <a:pPr lvl="2"/>
            <a:r>
              <a:rPr lang="en-US" sz="2400" b="1" dirty="0" smtClean="0">
                <a:latin typeface="Arial"/>
                <a:cs typeface="Arial"/>
              </a:rPr>
              <a:t>E1= 131±12 </a:t>
            </a:r>
            <a:r>
              <a:rPr lang="en-US" sz="2400" b="1" dirty="0" err="1" smtClean="0">
                <a:latin typeface="Arial"/>
                <a:cs typeface="Arial"/>
              </a:rPr>
              <a:t>GPa</a:t>
            </a:r>
            <a:r>
              <a:rPr lang="en-US" sz="2400" b="1" dirty="0" smtClean="0">
                <a:latin typeface="Arial"/>
                <a:cs typeface="Arial"/>
              </a:rPr>
              <a:t>      </a:t>
            </a:r>
          </a:p>
          <a:p>
            <a:pPr lvl="2"/>
            <a:r>
              <a:rPr lang="en-US" sz="2400" b="1" dirty="0" smtClean="0">
                <a:latin typeface="Arial"/>
                <a:cs typeface="Arial"/>
              </a:rPr>
              <a:t>(Measured on </a:t>
            </a:r>
            <a:r>
              <a:rPr lang="en-US" sz="2400" b="1" dirty="0" err="1" smtClean="0">
                <a:latin typeface="Arial"/>
                <a:cs typeface="Arial"/>
              </a:rPr>
              <a:t>PbWO</a:t>
            </a:r>
            <a:r>
              <a:rPr lang="en-US" sz="2400" b="1" dirty="0" smtClean="0">
                <a:latin typeface="Arial"/>
                <a:cs typeface="Arial"/>
              </a:rPr>
              <a:t> 70 – 80 </a:t>
            </a:r>
            <a:r>
              <a:rPr lang="en-US" sz="2400" b="1" dirty="0" err="1" smtClean="0">
                <a:latin typeface="Arial"/>
                <a:cs typeface="Arial"/>
              </a:rPr>
              <a:t>Gpa</a:t>
            </a:r>
            <a:endParaRPr lang="en-US" sz="2400" b="1" dirty="0" smtClean="0">
              <a:latin typeface="Arial"/>
              <a:cs typeface="Arial"/>
            </a:endParaRPr>
          </a:p>
          <a:p>
            <a:pPr lvl="2"/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litterature</a:t>
            </a:r>
            <a:r>
              <a:rPr lang="en-US" sz="2400" b="1" dirty="0" smtClean="0">
                <a:latin typeface="Arial"/>
                <a:cs typeface="Arial"/>
              </a:rPr>
              <a:t> 130 </a:t>
            </a:r>
            <a:r>
              <a:rPr lang="en-US" sz="2400" b="1" dirty="0" err="1" smtClean="0">
                <a:latin typeface="Arial"/>
                <a:cs typeface="Arial"/>
              </a:rPr>
              <a:t>GPa</a:t>
            </a:r>
            <a:r>
              <a:rPr lang="en-US" sz="2400" b="1" dirty="0" smtClean="0">
                <a:latin typeface="Arial"/>
                <a:cs typeface="Arial"/>
              </a:rPr>
              <a:t>)</a:t>
            </a:r>
          </a:p>
          <a:p>
            <a:pPr lvl="2"/>
            <a:endParaRPr lang="en-US" sz="2400" b="1" dirty="0" smtClean="0">
              <a:latin typeface="Arial"/>
              <a:cs typeface="Arial"/>
            </a:endParaRPr>
          </a:p>
          <a:p>
            <a:pPr lvl="2"/>
            <a:r>
              <a:rPr lang="en-US" sz="2400" b="1" dirty="0" smtClean="0">
                <a:latin typeface="Arial"/>
                <a:cs typeface="Arial"/>
              </a:rPr>
              <a:t>E2 ≈ 4 - 5 </a:t>
            </a:r>
            <a:r>
              <a:rPr lang="en-US" sz="2400" b="1" dirty="0" err="1" smtClean="0">
                <a:latin typeface="Arial"/>
                <a:cs typeface="Arial"/>
              </a:rPr>
              <a:t>GPa</a:t>
            </a:r>
            <a:endParaRPr lang="en-US" sz="2400" b="1" dirty="0" smtClean="0">
              <a:latin typeface="Arial"/>
              <a:cs typeface="Arial"/>
            </a:endParaRPr>
          </a:p>
          <a:p>
            <a:pPr lvl="2"/>
            <a:endParaRPr lang="en-US" sz="2400" b="1" dirty="0" smtClean="0">
              <a:latin typeface="Arial"/>
              <a:cs typeface="Arial"/>
            </a:endParaRPr>
          </a:p>
          <a:p>
            <a:pPr lvl="2"/>
            <a:r>
              <a:rPr lang="en-US" sz="2400" b="1" dirty="0" smtClean="0">
                <a:latin typeface="Arial"/>
                <a:cs typeface="Arial"/>
              </a:rPr>
              <a:t>Ultimate strength 300 – 400 </a:t>
            </a:r>
            <a:r>
              <a:rPr lang="en-US" sz="2400" b="1" dirty="0" err="1" smtClean="0">
                <a:latin typeface="Arial"/>
                <a:cs typeface="Arial"/>
              </a:rPr>
              <a:t>MPa</a:t>
            </a:r>
            <a:r>
              <a:rPr lang="en-US" sz="2400" b="1" dirty="0" smtClean="0">
                <a:latin typeface="Arial"/>
                <a:cs typeface="Arial"/>
              </a:rPr>
              <a:t>, one order of magnitude bigger than in </a:t>
            </a:r>
            <a:r>
              <a:rPr lang="en-US" sz="2400" b="1" dirty="0" err="1" smtClean="0">
                <a:latin typeface="Arial"/>
                <a:cs typeface="Arial"/>
              </a:rPr>
              <a:t>PbWO</a:t>
            </a:r>
            <a:r>
              <a:rPr lang="en-US" sz="2400" b="1" dirty="0" smtClean="0">
                <a:latin typeface="Arial"/>
                <a:cs typeface="Arial"/>
              </a:rPr>
              <a:t>, 20 – 30 </a:t>
            </a:r>
            <a:r>
              <a:rPr lang="en-US" sz="2400" b="1" dirty="0" err="1" smtClean="0">
                <a:latin typeface="Arial"/>
                <a:cs typeface="Arial"/>
              </a:rPr>
              <a:t>Mpa</a:t>
            </a:r>
            <a:r>
              <a:rPr lang="en-US" sz="2400" b="1" dirty="0" smtClean="0">
                <a:latin typeface="Arial"/>
                <a:cs typeface="Arial"/>
              </a:rPr>
              <a:t>, (used a different technique, test has to be redone)</a:t>
            </a:r>
            <a:endParaRPr lang="en-US" sz="2400" b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/>
          </p:cNvSpPr>
          <p:nvPr/>
        </p:nvSpPr>
        <p:spPr>
          <a:xfrm>
            <a:off x="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11/03/2009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Claudia Cecchi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152400"/>
            <a:ext cx="4800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/>
                <a:cs typeface="Arial"/>
              </a:rPr>
              <a:t>Mechanical test cont’d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1219200"/>
            <a:ext cx="9067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/>
                <a:cs typeface="Arial"/>
              </a:rPr>
              <a:t>Small crystals bought to perform definitive tests: delivered from St. </a:t>
            </a:r>
            <a:r>
              <a:rPr lang="en-US" sz="2400" b="1" dirty="0" err="1" smtClean="0">
                <a:latin typeface="Arial"/>
                <a:cs typeface="Arial"/>
              </a:rPr>
              <a:t>Gobain</a:t>
            </a:r>
            <a:endParaRPr lang="en-US" sz="2400" b="1" dirty="0" smtClean="0">
              <a:latin typeface="Arial"/>
              <a:cs typeface="Arial"/>
            </a:endParaRPr>
          </a:p>
          <a:p>
            <a:endParaRPr lang="en-US" sz="2400" b="1" dirty="0" smtClean="0">
              <a:latin typeface="Arial"/>
              <a:cs typeface="Arial"/>
            </a:endParaRPr>
          </a:p>
          <a:p>
            <a:r>
              <a:rPr lang="en-US" sz="2400" b="1" dirty="0" smtClean="0">
                <a:latin typeface="Arial"/>
                <a:cs typeface="Arial"/>
              </a:rPr>
              <a:t>13 </a:t>
            </a:r>
            <a:r>
              <a:rPr lang="en-US" sz="2400" b="1" dirty="0" err="1" smtClean="0">
                <a:latin typeface="Arial"/>
                <a:cs typeface="Arial"/>
              </a:rPr>
              <a:t>pcs</a:t>
            </a:r>
            <a:r>
              <a:rPr lang="en-US" sz="2400" b="1" dirty="0" smtClean="0">
                <a:latin typeface="Arial"/>
                <a:cs typeface="Arial"/>
              </a:rPr>
              <a:t>, 6 in </a:t>
            </a:r>
            <a:r>
              <a:rPr lang="en-US" sz="2400" b="1" dirty="0" err="1" smtClean="0">
                <a:latin typeface="Arial"/>
                <a:cs typeface="Arial"/>
              </a:rPr>
              <a:t>Casaccia</a:t>
            </a:r>
            <a:r>
              <a:rPr lang="en-US" sz="2400" b="1" dirty="0" smtClean="0">
                <a:latin typeface="Arial"/>
                <a:cs typeface="Arial"/>
              </a:rPr>
              <a:t> for annealing, test will start next week. </a:t>
            </a:r>
          </a:p>
          <a:p>
            <a:endParaRPr lang="en-US" sz="2400" b="1" dirty="0" smtClean="0">
              <a:latin typeface="Arial"/>
              <a:cs typeface="Arial"/>
            </a:endParaRPr>
          </a:p>
          <a:p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Mechanical tests are very important for the definition of the mechanical structure, a first study has been accomplished by C. </a:t>
            </a:r>
            <a:r>
              <a:rPr lang="en-US" sz="2400" b="1" dirty="0" err="1" smtClean="0">
                <a:solidFill>
                  <a:srgbClr val="000090"/>
                </a:solidFill>
                <a:latin typeface="Arial"/>
                <a:cs typeface="Arial"/>
              </a:rPr>
              <a:t>Gargiulo</a:t>
            </a:r>
            <a:r>
              <a:rPr lang="en-US" sz="2400" b="1" dirty="0" smtClean="0">
                <a:solidFill>
                  <a:srgbClr val="000090"/>
                </a:solidFill>
                <a:latin typeface="Arial"/>
                <a:cs typeface="Arial"/>
              </a:rPr>
              <a:t> more is in definition.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February 15-18 2009, Orsay Paris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Claudia Cecchi University of Perugia and INFN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47"/>
            <a:ext cx="8991600" cy="685425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February 15-18 2009, Orsay Paris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Claudia Cecchi University of Perugia and INFN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"/>
            <a:ext cx="9067800" cy="666678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February 15-18 2009, Orsay Paris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Claudia Cecchi University of Perugia and INFN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85"/>
            <a:ext cx="9131300" cy="67213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5405</TotalTime>
  <Words>1638</Words>
  <Application>Microsoft Macintosh PowerPoint</Application>
  <PresentationFormat>On-screen Show (4:3)</PresentationFormat>
  <Paragraphs>205</Paragraphs>
  <Slides>20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Office Theme</vt:lpstr>
      <vt:lpstr>Status di EMC (forward) e richieste finaziamenti </vt:lpstr>
      <vt:lpstr>Detector geometry working group</vt:lpstr>
      <vt:lpstr>Exploting Recoil Physics</vt:lpstr>
      <vt:lpstr>Perugia’s contribution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Roma 1 – contributi </vt:lpstr>
      <vt:lpstr>Roma1 – finanziamenti (solo consumi come sopra) </vt:lpstr>
    </vt:vector>
  </TitlesOfParts>
  <Company>INFN Sezione di Perugia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di EMC (forward) e richieste finaziamenti </dc:title>
  <dc:creator>Claudia Cecchi</dc:creator>
  <cp:lastModifiedBy>Claudia Cecchi</cp:lastModifiedBy>
  <cp:revision>91</cp:revision>
  <dcterms:created xsi:type="dcterms:W3CDTF">2009-03-13T06:54:26Z</dcterms:created>
  <dcterms:modified xsi:type="dcterms:W3CDTF">2009-03-13T14:11:10Z</dcterms:modified>
</cp:coreProperties>
</file>