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02438" cy="99345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p:cViewPr varScale="1">
        <p:scale>
          <a:sx n="76" d="100"/>
          <a:sy n="76" d="100"/>
        </p:scale>
        <p:origin x="100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7723" cy="496729"/>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3141" y="0"/>
            <a:ext cx="2947723" cy="496729"/>
          </a:xfrm>
          <a:prstGeom prst="rect">
            <a:avLst/>
          </a:prstGeom>
        </p:spPr>
        <p:txBody>
          <a:bodyPr vert="horz" lIns="91440" tIns="45720" rIns="91440" bIns="45720" rtlCol="0"/>
          <a:lstStyle>
            <a:lvl1pPr algn="r">
              <a:defRPr sz="1200"/>
            </a:lvl1pPr>
          </a:lstStyle>
          <a:p>
            <a:fld id="{428DAB13-B028-4287-A480-56C11767FF61}" type="datetimeFigureOut">
              <a:rPr lang="en-US" smtClean="0"/>
              <a:pPr/>
              <a:t>3/14/2017</a:t>
            </a:fld>
            <a:endParaRPr lang="en-US"/>
          </a:p>
        </p:txBody>
      </p:sp>
      <p:sp>
        <p:nvSpPr>
          <p:cNvPr id="4" name="Segnaposto immagine diapositiva 3"/>
          <p:cNvSpPr>
            <a:spLocks noGrp="1" noRot="1" noChangeAspect="1"/>
          </p:cNvSpPr>
          <p:nvPr>
            <p:ph type="sldImg" idx="2"/>
          </p:nvPr>
        </p:nvSpPr>
        <p:spPr>
          <a:xfrm>
            <a:off x="917575" y="744538"/>
            <a:ext cx="4967288"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0244" y="4718923"/>
            <a:ext cx="5441950" cy="447055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436122"/>
            <a:ext cx="2947723" cy="496729"/>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3141" y="9436122"/>
            <a:ext cx="2947723" cy="496729"/>
          </a:xfrm>
          <a:prstGeom prst="rect">
            <a:avLst/>
          </a:prstGeom>
        </p:spPr>
        <p:txBody>
          <a:bodyPr vert="horz" lIns="91440" tIns="45720" rIns="91440" bIns="45720" rtlCol="0" anchor="b"/>
          <a:lstStyle>
            <a:lvl1pPr algn="r">
              <a:defRPr sz="1200"/>
            </a:lvl1pPr>
          </a:lstStyle>
          <a:p>
            <a:fld id="{EC590AEF-A591-4A40-AAF7-7A3BAC7240A0}" type="slidenum">
              <a:rPr lang="en-US" smtClean="0"/>
              <a:pPr/>
              <a:t>‹N›</a:t>
            </a:fld>
            <a:endParaRPr lang="en-US"/>
          </a:p>
        </p:txBody>
      </p:sp>
    </p:spTree>
    <p:extLst>
      <p:ext uri="{BB962C8B-B14F-4D97-AF65-F5344CB8AC3E}">
        <p14:creationId xmlns:p14="http://schemas.microsoft.com/office/powerpoint/2010/main" val="191380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F6972A9D-5ADC-485F-BFE3-374760FA1DB4}" type="datetime1">
              <a:rPr lang="en-US" smtClean="0"/>
              <a:pPr/>
              <a:t>3/14/2017</a:t>
            </a:fld>
            <a:endParaRPr lang="en-US"/>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
        <p:nvSpPr>
          <p:cNvPr id="6" name="Segnaposto numero diapositiva 5"/>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B5DFF7B3-4364-4940-A8D4-64F081935856}" type="datetime1">
              <a:rPr lang="en-US" smtClean="0"/>
              <a:pPr/>
              <a:t>3/14/2017</a:t>
            </a:fld>
            <a:endParaRPr lang="en-US"/>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
        <p:nvSpPr>
          <p:cNvPr id="6" name="Segnaposto numero diapositiva 5"/>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C4EDE83-AEA8-4881-8C86-781EBCDBE0C5}" type="datetime1">
              <a:rPr lang="en-US" smtClean="0"/>
              <a:pPr/>
              <a:t>3/14/2017</a:t>
            </a:fld>
            <a:endParaRPr lang="en-US"/>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
        <p:nvSpPr>
          <p:cNvPr id="6" name="Segnaposto numero diapositiva 5"/>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681CF5E-F45B-476E-BCE5-7A13A7867E04}" type="datetime1">
              <a:rPr lang="en-US" smtClean="0"/>
              <a:pPr/>
              <a:t>3/14/2017</a:t>
            </a:fld>
            <a:endParaRPr lang="en-US"/>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
        <p:nvSpPr>
          <p:cNvPr id="6" name="Segnaposto numero diapositiva 5"/>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619067-B24D-4DDF-BC54-AB280563C892}" type="datetime1">
              <a:rPr lang="en-US" smtClean="0"/>
              <a:pPr/>
              <a:t>3/14/2017</a:t>
            </a:fld>
            <a:endParaRPr lang="en-US"/>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
        <p:nvSpPr>
          <p:cNvPr id="6" name="Segnaposto numero diapositiva 5"/>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CF54D626-650F-4468-A76B-80274DBC00E0}" type="datetime1">
              <a:rPr lang="en-US" smtClean="0"/>
              <a:pPr/>
              <a:t>3/14/2017</a:t>
            </a:fld>
            <a:endParaRPr lang="en-US"/>
          </a:p>
        </p:txBody>
      </p:sp>
      <p:sp>
        <p:nvSpPr>
          <p:cNvPr id="6" name="Segnaposto piè di pagina 5"/>
          <p:cNvSpPr>
            <a:spLocks noGrp="1"/>
          </p:cNvSpPr>
          <p:nvPr>
            <p:ph type="ftr" sz="quarter" idx="11"/>
          </p:nvPr>
        </p:nvSpPr>
        <p:spPr/>
        <p:txBody>
          <a:bodyPr/>
          <a:lstStyle/>
          <a:p>
            <a:r>
              <a:rPr lang="en-US" smtClean="0"/>
              <a:t>CAARI 2016, Fort Worth, Tx, USA</a:t>
            </a:r>
            <a:endParaRPr lang="en-US"/>
          </a:p>
        </p:txBody>
      </p:sp>
      <p:sp>
        <p:nvSpPr>
          <p:cNvPr id="7" name="Segnaposto numero diapositiva 6"/>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5D8CF236-0A6A-46E0-8508-547AAF1FF6E1}" type="datetime1">
              <a:rPr lang="en-US" smtClean="0"/>
              <a:pPr/>
              <a:t>3/14/2017</a:t>
            </a:fld>
            <a:endParaRPr lang="en-US"/>
          </a:p>
        </p:txBody>
      </p:sp>
      <p:sp>
        <p:nvSpPr>
          <p:cNvPr id="8" name="Segnaposto piè di pagina 7"/>
          <p:cNvSpPr>
            <a:spLocks noGrp="1"/>
          </p:cNvSpPr>
          <p:nvPr>
            <p:ph type="ftr" sz="quarter" idx="11"/>
          </p:nvPr>
        </p:nvSpPr>
        <p:spPr/>
        <p:txBody>
          <a:bodyPr/>
          <a:lstStyle/>
          <a:p>
            <a:r>
              <a:rPr lang="en-US" smtClean="0"/>
              <a:t>CAARI 2016, Fort Worth, Tx, USA</a:t>
            </a:r>
            <a:endParaRPr lang="en-US"/>
          </a:p>
        </p:txBody>
      </p:sp>
      <p:sp>
        <p:nvSpPr>
          <p:cNvPr id="9" name="Segnaposto numero diapositiva 8"/>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B0E51957-4A59-45E0-9BDB-1D2FCA299C15}" type="datetime1">
              <a:rPr lang="en-US" smtClean="0"/>
              <a:pPr/>
              <a:t>3/14/2017</a:t>
            </a:fld>
            <a:endParaRPr lang="en-US"/>
          </a:p>
        </p:txBody>
      </p:sp>
      <p:sp>
        <p:nvSpPr>
          <p:cNvPr id="4" name="Segnaposto piè di pagina 3"/>
          <p:cNvSpPr>
            <a:spLocks noGrp="1"/>
          </p:cNvSpPr>
          <p:nvPr>
            <p:ph type="ftr" sz="quarter" idx="11"/>
          </p:nvPr>
        </p:nvSpPr>
        <p:spPr/>
        <p:txBody>
          <a:bodyPr/>
          <a:lstStyle/>
          <a:p>
            <a:r>
              <a:rPr lang="en-US" smtClean="0"/>
              <a:t>CAARI 2016, Fort Worth, Tx, USA</a:t>
            </a:r>
            <a:endParaRPr lang="en-US"/>
          </a:p>
        </p:txBody>
      </p:sp>
      <p:sp>
        <p:nvSpPr>
          <p:cNvPr id="5" name="Segnaposto numero diapositiva 4"/>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42084C-E11E-41C2-AB07-5169DD5718FE}" type="datetime1">
              <a:rPr lang="en-US" smtClean="0"/>
              <a:pPr/>
              <a:t>3/14/2017</a:t>
            </a:fld>
            <a:endParaRPr lang="en-US"/>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4" name="Segnaposto numero diapositiva 3"/>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E41578-32CC-45BF-A322-BD4AA4B25DAD}" type="datetime1">
              <a:rPr lang="en-US" smtClean="0"/>
              <a:pPr/>
              <a:t>3/14/2017</a:t>
            </a:fld>
            <a:endParaRPr lang="en-US"/>
          </a:p>
        </p:txBody>
      </p:sp>
      <p:sp>
        <p:nvSpPr>
          <p:cNvPr id="6" name="Segnaposto piè di pagina 5"/>
          <p:cNvSpPr>
            <a:spLocks noGrp="1"/>
          </p:cNvSpPr>
          <p:nvPr>
            <p:ph type="ftr" sz="quarter" idx="11"/>
          </p:nvPr>
        </p:nvSpPr>
        <p:spPr/>
        <p:txBody>
          <a:bodyPr/>
          <a:lstStyle/>
          <a:p>
            <a:r>
              <a:rPr lang="en-US" smtClean="0"/>
              <a:t>CAARI 2016, Fort Worth, Tx, USA</a:t>
            </a:r>
            <a:endParaRPr lang="en-US"/>
          </a:p>
        </p:txBody>
      </p:sp>
      <p:sp>
        <p:nvSpPr>
          <p:cNvPr id="7" name="Segnaposto numero diapositiva 6"/>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6D6A72-E829-4C55-BC56-E22F556CC733}" type="datetime1">
              <a:rPr lang="en-US" smtClean="0"/>
              <a:pPr/>
              <a:t>3/14/2017</a:t>
            </a:fld>
            <a:endParaRPr lang="en-US"/>
          </a:p>
        </p:txBody>
      </p:sp>
      <p:sp>
        <p:nvSpPr>
          <p:cNvPr id="6" name="Segnaposto piè di pagina 5"/>
          <p:cNvSpPr>
            <a:spLocks noGrp="1"/>
          </p:cNvSpPr>
          <p:nvPr>
            <p:ph type="ftr" sz="quarter" idx="11"/>
          </p:nvPr>
        </p:nvSpPr>
        <p:spPr/>
        <p:txBody>
          <a:bodyPr/>
          <a:lstStyle/>
          <a:p>
            <a:r>
              <a:rPr lang="en-US" smtClean="0"/>
              <a:t>CAARI 2016, Fort Worth, Tx, USA</a:t>
            </a:r>
            <a:endParaRPr lang="en-US"/>
          </a:p>
        </p:txBody>
      </p:sp>
      <p:sp>
        <p:nvSpPr>
          <p:cNvPr id="7" name="Segnaposto numero diapositiva 6"/>
          <p:cNvSpPr>
            <a:spLocks noGrp="1"/>
          </p:cNvSpPr>
          <p:nvPr>
            <p:ph type="sldNum" sz="quarter" idx="12"/>
          </p:nvPr>
        </p:nvSpPr>
        <p:spPr/>
        <p:txBody>
          <a:bodyPr/>
          <a:lstStyle/>
          <a:p>
            <a:fld id="{175BE1C2-B169-41C1-8860-CC3E238E199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6A7F8-6A99-4078-B415-37FF9783DDD8}" type="datetime1">
              <a:rPr lang="en-US" smtClean="0"/>
              <a:pPr/>
              <a:t>3/14/2017</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CAARI 2016, Fort Worth, Tx, USA</a:t>
            </a: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BE1C2-B169-41C1-8860-CC3E238E199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683568" y="836712"/>
            <a:ext cx="7848872"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83568" y="836712"/>
            <a:ext cx="7772400" cy="1470025"/>
          </a:xfrm>
        </p:spPr>
        <p:txBody>
          <a:bodyPr>
            <a:normAutofit/>
          </a:bodyPr>
          <a:lstStyle/>
          <a:p>
            <a:r>
              <a:rPr lang="en-GB" sz="2800" b="1" dirty="0"/>
              <a:t>Neutron imager with Micro Channel Plates (MCP) in electrostatic mirror configuration: first experimental test</a:t>
            </a:r>
            <a:endParaRPr lang="it-IT" sz="2800" b="1" dirty="0"/>
          </a:p>
        </p:txBody>
      </p:sp>
      <p:sp>
        <p:nvSpPr>
          <p:cNvPr id="3" name="Sottotitolo 2"/>
          <p:cNvSpPr>
            <a:spLocks noGrp="1"/>
          </p:cNvSpPr>
          <p:nvPr>
            <p:ph type="subTitle" idx="1"/>
          </p:nvPr>
        </p:nvSpPr>
        <p:spPr>
          <a:xfrm>
            <a:off x="1115616" y="3068960"/>
            <a:ext cx="6840760" cy="2088232"/>
          </a:xfrm>
          <a:solidFill>
            <a:schemeClr val="accent5">
              <a:lumMod val="20000"/>
              <a:lumOff val="80000"/>
            </a:schemeClr>
          </a:solidFill>
        </p:spPr>
        <p:txBody>
          <a:bodyPr>
            <a:normAutofit fontScale="62500" lnSpcReduction="20000"/>
          </a:bodyPr>
          <a:lstStyle/>
          <a:p>
            <a:r>
              <a:rPr lang="it-IT" dirty="0">
                <a:solidFill>
                  <a:srgbClr val="FF0000"/>
                </a:solidFill>
              </a:rPr>
              <a:t>V. </a:t>
            </a:r>
            <a:r>
              <a:rPr lang="it-IT" dirty="0" err="1">
                <a:solidFill>
                  <a:srgbClr val="FF0000"/>
                </a:solidFill>
              </a:rPr>
              <a:t>Variale*</a:t>
            </a:r>
            <a:r>
              <a:rPr lang="it-IT" dirty="0">
                <a:solidFill>
                  <a:srgbClr val="FF0000"/>
                </a:solidFill>
              </a:rPr>
              <a:t>, B. Skarbo</a:t>
            </a:r>
            <a:r>
              <a:rPr lang="it-IT" baseline="30000" dirty="0">
                <a:solidFill>
                  <a:srgbClr val="FF0000"/>
                </a:solidFill>
              </a:rPr>
              <a:t>2</a:t>
            </a:r>
            <a:endParaRPr lang="it-IT" dirty="0">
              <a:solidFill>
                <a:srgbClr val="FF0000"/>
              </a:solidFill>
            </a:endParaRPr>
          </a:p>
          <a:p>
            <a:r>
              <a:rPr lang="it-IT" i="1" dirty="0">
                <a:solidFill>
                  <a:srgbClr val="FF0000"/>
                </a:solidFill>
              </a:rPr>
              <a:t>1Istituto Nazionale Fisica Nucleare,INFN Sezione di Bari, Italy</a:t>
            </a:r>
            <a:endParaRPr lang="it-IT" dirty="0">
              <a:solidFill>
                <a:srgbClr val="FF0000"/>
              </a:solidFill>
            </a:endParaRPr>
          </a:p>
          <a:p>
            <a:r>
              <a:rPr lang="en-US" i="1" dirty="0">
                <a:solidFill>
                  <a:srgbClr val="FF0000"/>
                </a:solidFill>
              </a:rPr>
              <a:t>2 </a:t>
            </a:r>
            <a:r>
              <a:rPr lang="en-US" i="1" dirty="0" err="1">
                <a:solidFill>
                  <a:srgbClr val="FF0000"/>
                </a:solidFill>
              </a:rPr>
              <a:t>Budcker</a:t>
            </a:r>
            <a:r>
              <a:rPr lang="en-US" i="1" dirty="0">
                <a:solidFill>
                  <a:srgbClr val="FF0000"/>
                </a:solidFill>
              </a:rPr>
              <a:t> Institute of Nuclear Physics, Novosibirsk, Russia</a:t>
            </a:r>
            <a:endParaRPr lang="it-IT" dirty="0">
              <a:solidFill>
                <a:srgbClr val="FF0000"/>
              </a:solidFill>
            </a:endParaRPr>
          </a:p>
          <a:p>
            <a:r>
              <a:rPr lang="it-IT" dirty="0">
                <a:solidFill>
                  <a:srgbClr val="FF0000"/>
                </a:solidFill>
              </a:rPr>
              <a:t>* Vincenzo Variale. Tel.: +39 080 5442344; fax: +39 080 5443190.</a:t>
            </a:r>
          </a:p>
          <a:p>
            <a:r>
              <a:rPr lang="it-IT" i="1" dirty="0">
                <a:solidFill>
                  <a:srgbClr val="FF0000"/>
                </a:solidFill>
              </a:rPr>
              <a:t>E-mail </a:t>
            </a:r>
            <a:r>
              <a:rPr lang="it-IT" i="1" dirty="0" err="1">
                <a:solidFill>
                  <a:srgbClr val="FF0000"/>
                </a:solidFill>
              </a:rPr>
              <a:t>address</a:t>
            </a:r>
            <a:r>
              <a:rPr lang="it-IT" i="1" dirty="0">
                <a:solidFill>
                  <a:srgbClr val="FF0000"/>
                </a:solidFill>
              </a:rPr>
              <a:t>:</a:t>
            </a:r>
            <a:r>
              <a:rPr lang="it-IT" dirty="0">
                <a:solidFill>
                  <a:srgbClr val="FF0000"/>
                </a:solidFill>
              </a:rPr>
              <a:t> vincenzo.variale@ba.infn.it</a:t>
            </a:r>
          </a:p>
          <a:p>
            <a:endParaRPr lang="en-US" dirty="0"/>
          </a:p>
        </p:txBody>
      </p:sp>
      <p:sp>
        <p:nvSpPr>
          <p:cNvPr id="5" name="Segnaposto piè di pagina 4"/>
          <p:cNvSpPr>
            <a:spLocks noGrp="1"/>
          </p:cNvSpPr>
          <p:nvPr>
            <p:ph type="ftr" sz="quarter" idx="11"/>
          </p:nvPr>
        </p:nvSpPr>
        <p:spPr/>
        <p:txBody>
          <a:bodyPr/>
          <a:lstStyle/>
          <a:p>
            <a:r>
              <a:rPr lang="en-US" smtClean="0"/>
              <a:t>CAARI 2016, Fort Worth, Tx, USA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2339752" y="188640"/>
            <a:ext cx="4608512"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7544" y="188640"/>
            <a:ext cx="8229600" cy="936104"/>
          </a:xfrm>
        </p:spPr>
        <p:txBody>
          <a:bodyPr>
            <a:normAutofit/>
          </a:bodyPr>
          <a:lstStyle/>
          <a:p>
            <a:r>
              <a:rPr lang="en-US" sz="3600" b="1" dirty="0" smtClean="0"/>
              <a:t>Test on Neutron Beam</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pic>
        <p:nvPicPr>
          <p:cNvPr id="4" name="Immagine 3" descr="MCP2[1].jpg"/>
          <p:cNvPicPr/>
          <p:nvPr/>
        </p:nvPicPr>
        <p:blipFill>
          <a:blip r:embed="rId2" cstate="print"/>
          <a:stretch>
            <a:fillRect/>
          </a:stretch>
        </p:blipFill>
        <p:spPr>
          <a:xfrm>
            <a:off x="251520" y="1916832"/>
            <a:ext cx="3960440" cy="2952328"/>
          </a:xfrm>
          <a:prstGeom prst="rect">
            <a:avLst/>
          </a:prstGeom>
        </p:spPr>
      </p:pic>
      <p:pic>
        <p:nvPicPr>
          <p:cNvPr id="5" name="Immagine 4" descr="MCP4[1].jpg"/>
          <p:cNvPicPr/>
          <p:nvPr/>
        </p:nvPicPr>
        <p:blipFill>
          <a:blip r:embed="rId3" cstate="print"/>
          <a:stretch>
            <a:fillRect/>
          </a:stretch>
        </p:blipFill>
        <p:spPr>
          <a:xfrm>
            <a:off x="4499992" y="1844824"/>
            <a:ext cx="4392488" cy="3600400"/>
          </a:xfrm>
          <a:prstGeom prst="rect">
            <a:avLst/>
          </a:prstGeom>
        </p:spPr>
      </p:pic>
      <p:sp>
        <p:nvSpPr>
          <p:cNvPr id="24577" name="Rectangle 1"/>
          <p:cNvSpPr>
            <a:spLocks noChangeArrowheads="1"/>
          </p:cNvSpPr>
          <p:nvPr/>
        </p:nvSpPr>
        <p:spPr bwMode="auto">
          <a:xfrm>
            <a:off x="78396" y="5661248"/>
            <a:ext cx="8705781" cy="461665"/>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Beam monitor assembled on only one flange: a) the modified support system on the new larger flange which host also the MCP assembly;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the new flange closed on the new vacuum chamber and on it the CCD camera is installed.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179512" y="4869160"/>
            <a:ext cx="365806" cy="369332"/>
          </a:xfrm>
          <a:prstGeom prst="rect">
            <a:avLst/>
          </a:prstGeom>
          <a:noFill/>
        </p:spPr>
        <p:txBody>
          <a:bodyPr wrap="none" rtlCol="0">
            <a:spAutoFit/>
          </a:bodyPr>
          <a:lstStyle/>
          <a:p>
            <a:r>
              <a:rPr lang="en-US" dirty="0" smtClean="0"/>
              <a:t>a)</a:t>
            </a:r>
            <a:endParaRPr lang="en-US" dirty="0"/>
          </a:p>
        </p:txBody>
      </p:sp>
      <p:sp>
        <p:nvSpPr>
          <p:cNvPr id="8" name="CasellaDiTesto 7"/>
          <p:cNvSpPr txBox="1"/>
          <p:nvPr/>
        </p:nvSpPr>
        <p:spPr>
          <a:xfrm>
            <a:off x="4067944" y="5013176"/>
            <a:ext cx="377026" cy="369332"/>
          </a:xfrm>
          <a:prstGeom prst="rect">
            <a:avLst/>
          </a:prstGeom>
          <a:noFill/>
        </p:spPr>
        <p:txBody>
          <a:bodyPr wrap="none" rtlCol="0">
            <a:spAutoFit/>
          </a:bodyPr>
          <a:lstStyle/>
          <a:p>
            <a:r>
              <a:rPr lang="en-US" dirty="0" smtClean="0"/>
              <a:t>b)</a:t>
            </a:r>
            <a:endParaRPr lang="en-US" dirty="0"/>
          </a:p>
        </p:txBody>
      </p:sp>
      <p:sp>
        <p:nvSpPr>
          <p:cNvPr id="10" name="CasellaDiTesto 9"/>
          <p:cNvSpPr txBox="1"/>
          <p:nvPr/>
        </p:nvSpPr>
        <p:spPr>
          <a:xfrm>
            <a:off x="179512" y="1124744"/>
            <a:ext cx="8444363" cy="523220"/>
          </a:xfrm>
          <a:prstGeom prst="rect">
            <a:avLst/>
          </a:prstGeom>
          <a:solidFill>
            <a:schemeClr val="accent5">
              <a:lumMod val="20000"/>
              <a:lumOff val="80000"/>
            </a:schemeClr>
          </a:solidFill>
        </p:spPr>
        <p:txBody>
          <a:bodyPr wrap="none" rtlCol="0">
            <a:spAutoFit/>
          </a:bodyPr>
          <a:lstStyle/>
          <a:p>
            <a:r>
              <a:rPr lang="en-US" sz="1400" dirty="0" smtClean="0"/>
              <a:t>For the test on the neutron beam at </a:t>
            </a:r>
            <a:r>
              <a:rPr lang="en-US" sz="1400" dirty="0" err="1" smtClean="0"/>
              <a:t>n_TOF</a:t>
            </a:r>
            <a:r>
              <a:rPr lang="en-US" sz="1400" dirty="0" smtClean="0"/>
              <a:t> facility of CERN, some modification on the Electrostatic Mirror support</a:t>
            </a:r>
          </a:p>
          <a:p>
            <a:r>
              <a:rPr lang="en-US" sz="1400" dirty="0" smtClean="0"/>
              <a:t> was needed:</a:t>
            </a:r>
            <a:endParaRPr lang="en-US" sz="1400" dirty="0"/>
          </a:p>
        </p:txBody>
      </p:sp>
      <p:cxnSp>
        <p:nvCxnSpPr>
          <p:cNvPr id="14" name="Connettore 2 13"/>
          <p:cNvCxnSpPr/>
          <p:nvPr/>
        </p:nvCxnSpPr>
        <p:spPr>
          <a:xfrm flipV="1">
            <a:off x="3491880" y="3717032"/>
            <a:ext cx="2808312"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899592" y="5157192"/>
            <a:ext cx="2618281" cy="276999"/>
          </a:xfrm>
          <a:prstGeom prst="rect">
            <a:avLst/>
          </a:prstGeom>
          <a:solidFill>
            <a:schemeClr val="accent6">
              <a:lumMod val="20000"/>
              <a:lumOff val="80000"/>
            </a:schemeClr>
          </a:solidFill>
        </p:spPr>
        <p:txBody>
          <a:bodyPr wrap="none" rtlCol="0">
            <a:spAutoFit/>
          </a:bodyPr>
          <a:lstStyle/>
          <a:p>
            <a:r>
              <a:rPr lang="en-US" sz="1200" b="1" dirty="0" smtClean="0"/>
              <a:t>Notice</a:t>
            </a:r>
            <a:r>
              <a:rPr lang="en-US" sz="1200" dirty="0" smtClean="0"/>
              <a:t> </a:t>
            </a:r>
            <a:r>
              <a:rPr lang="en-US" sz="1200" smtClean="0"/>
              <a:t>no hindrances </a:t>
            </a:r>
            <a:r>
              <a:rPr lang="en-US" sz="1200" dirty="0" smtClean="0"/>
              <a:t>on the beam axis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3347864" y="332656"/>
            <a:ext cx="2520280"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57200" y="274638"/>
            <a:ext cx="8229600" cy="850106"/>
          </a:xfrm>
        </p:spPr>
        <p:txBody>
          <a:bodyPr>
            <a:normAutofit/>
          </a:bodyPr>
          <a:lstStyle/>
          <a:p>
            <a:r>
              <a:rPr lang="en-US" sz="3600" b="1" dirty="0" smtClean="0"/>
              <a:t>Conclusion</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4" name="Rettangolo 3"/>
          <p:cNvSpPr/>
          <p:nvPr/>
        </p:nvSpPr>
        <p:spPr>
          <a:xfrm>
            <a:off x="467544" y="1340768"/>
            <a:ext cx="8352928" cy="2308324"/>
          </a:xfrm>
          <a:prstGeom prst="rect">
            <a:avLst/>
          </a:prstGeom>
          <a:solidFill>
            <a:schemeClr val="accent5">
              <a:lumMod val="20000"/>
              <a:lumOff val="80000"/>
            </a:schemeClr>
          </a:solidFill>
        </p:spPr>
        <p:txBody>
          <a:bodyPr wrap="square">
            <a:spAutoFit/>
          </a:bodyPr>
          <a:lstStyle/>
          <a:p>
            <a:r>
              <a:rPr lang="en-US" dirty="0"/>
              <a:t>Before to test the proposed high transparency neutron beam monitor directly on the neutron beam of </a:t>
            </a:r>
            <a:r>
              <a:rPr lang="en-US" dirty="0" err="1"/>
              <a:t>n_TOF</a:t>
            </a:r>
            <a:r>
              <a:rPr lang="en-US" dirty="0"/>
              <a:t> CERN facility, an experimental test on his behavior has been carried out in our laboratory by using radiation sources. The experimental tests have shown that the electrostatic mirror used to convey the neutron image, obtained by the Secondary Electrons, toward the MCP assembly placed off beam axis worked well. Possible corona effects could be observed on CCD camera display when the deflecting grid voltage was higher than </a:t>
            </a:r>
            <a:r>
              <a:rPr lang="en-US" i="1" dirty="0"/>
              <a:t>-1.5 kV</a:t>
            </a:r>
            <a:r>
              <a:rPr lang="en-US" dirty="0"/>
              <a:t>. The same effect at a </a:t>
            </a:r>
            <a:r>
              <a:rPr lang="en-US" dirty="0" err="1"/>
              <a:t>A</a:t>
            </a:r>
            <a:r>
              <a:rPr lang="en-US" dirty="0"/>
              <a:t> lower level it is visible when the converter foil voltage was higher than </a:t>
            </a:r>
            <a:r>
              <a:rPr lang="en-US" i="1" dirty="0"/>
              <a:t>-2 kV</a:t>
            </a:r>
            <a:r>
              <a:rPr lang="en-US" dirty="0"/>
              <a:t>.</a:t>
            </a:r>
          </a:p>
        </p:txBody>
      </p:sp>
      <p:sp>
        <p:nvSpPr>
          <p:cNvPr id="19457" name="Rectangle 1"/>
          <p:cNvSpPr>
            <a:spLocks noChangeArrowheads="1"/>
          </p:cNvSpPr>
          <p:nvPr/>
        </p:nvSpPr>
        <p:spPr bwMode="auto">
          <a:xfrm>
            <a:off x="755576" y="4257382"/>
            <a:ext cx="6696744" cy="1384995"/>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257300" algn="l"/>
              </a:tabLst>
            </a:pPr>
            <a:r>
              <a:rPr kumimoji="0" lang="en-US"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References</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[1] </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J. L.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Wiza</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Nucl</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Instr. And Meth. 162 (1979) 587.</a:t>
            </a:r>
            <a:endParaRPr kumimoji="0" lang="it-IT" altLang="ko-K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[2] G. W. Fraser and J. F. Pearson, ,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Nucl</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Instr. And Meth. A293 (1990) 569.</a:t>
            </a:r>
            <a:endParaRPr kumimoji="0" lang="it-IT" altLang="ko-K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[3] O. H. W.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Siegmund</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 S.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Tremsin</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J. V.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Vallerga</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J. Hull, IEEE Trans.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Nucl.Sci</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NS-48 (2001) 430.</a:t>
            </a:r>
            <a:endParaRPr kumimoji="0" lang="it-IT" altLang="ko-K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[4] A. S.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Tremsin</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W. B. Feller, R. G. Downing, ,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Nucl</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Instr. And Meth. A539 (2005) 278.</a:t>
            </a:r>
            <a:endParaRPr kumimoji="0" lang="it-IT" altLang="ko-K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[5] V.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Variale</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Physics </a:t>
            </a:r>
            <a:r>
              <a:rPr kumimoji="0" lang="en-US" altLang="ko-KR" sz="12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Procedia</a:t>
            </a:r>
            <a:r>
              <a:rPr kumimoji="0" lang="en-US" altLang="ko-KR" sz="12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66 (2015) 242-248</a:t>
            </a:r>
            <a:endParaRPr kumimoji="0" lang="it-IT" altLang="ko-K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n-US" altLang="ko-K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MCNPX report manual</a:t>
            </a:r>
            <a:endParaRPr kumimoji="0" lang="en-US" altLang="ko-K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635896" y="404664"/>
            <a:ext cx="180020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57200" y="274638"/>
            <a:ext cx="8229600" cy="850106"/>
          </a:xfrm>
        </p:spPr>
        <p:txBody>
          <a:bodyPr>
            <a:normAutofit/>
          </a:bodyPr>
          <a:lstStyle/>
          <a:p>
            <a:r>
              <a:rPr lang="en-US" sz="3200" b="1" dirty="0" smtClean="0"/>
              <a:t>Abstract</a:t>
            </a:r>
            <a:endParaRPr lang="en-US" sz="32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1025" name="Rectangle 1"/>
          <p:cNvSpPr>
            <a:spLocks noChangeArrowheads="1"/>
          </p:cNvSpPr>
          <p:nvPr/>
        </p:nvSpPr>
        <p:spPr bwMode="auto">
          <a:xfrm>
            <a:off x="251520" y="1567825"/>
            <a:ext cx="8532440" cy="2862322"/>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idea of a new high transparency device based on Micro Channel Plate (MCP) has been recently</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presented for monitoring the flux and spatial profile of neutron beams. It consists of the assembly of a very thin aluminum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foil with </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 deposit placed in the beam and a MCP equipped with a phosphor screen readout viewed by a CCD camera. A peculiar feature of this device is that it uses a 90° electrostatic mirror to minimizing the perturbation on the neutron beam, i.e. absorption and scattering. It can be used at existing time-of-flight facilities, in particular, at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n_TOF</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facility at CERN, for monitoring the flux and spatial profile of neutron beams in the thermal and epithermal region. In this contribution the first experimental test carried out by using radioactive sources will be presented and  the related results discussed.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347864" y="404664"/>
            <a:ext cx="252028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57200" y="274638"/>
            <a:ext cx="8229600" cy="994122"/>
          </a:xfrm>
        </p:spPr>
        <p:txBody>
          <a:bodyPr>
            <a:normAutofit/>
          </a:bodyPr>
          <a:lstStyle/>
          <a:p>
            <a:r>
              <a:rPr lang="en-US" sz="3200" b="1" dirty="0" smtClean="0"/>
              <a:t>Introduction</a:t>
            </a:r>
            <a:endParaRPr lang="en-US" sz="32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16385" name="Rectangle 1"/>
          <p:cNvSpPr>
            <a:spLocks noChangeArrowheads="1"/>
          </p:cNvSpPr>
          <p:nvPr/>
        </p:nvSpPr>
        <p:spPr bwMode="auto">
          <a:xfrm>
            <a:off x="539552" y="1196752"/>
            <a:ext cx="8028384" cy="4708981"/>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The MCP devices have many advantageous  detection features as: fast time response (signal rise time about 300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low dead time (for a diameter channel of 6</a:t>
            </a:r>
            <a:r>
              <a:rPr kumimoji="0" lang="en-US" sz="12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 about 100 ns); high counting rate (more than 10</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8</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sec</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low dark</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current (for a vacuum better than 10</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1Hz/cm</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and a very high spatial resolution (6 </a:t>
            </a:r>
            <a:r>
              <a:rPr kumimoji="0" lang="en-US" sz="12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 per 1-stage MCP and</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25 </a:t>
            </a:r>
            <a:r>
              <a:rPr kumimoji="0" lang="en-US" sz="12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 per 2-stage MCP, the chevron configuration) [1]. These features make the MCP very suitable to be used in</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beam profile monitor devices construction. The MCP radiation detection efficiency depends on the radiation type </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and energy. For the neutrons, however, they have a very low direct detection efficiency (up to 0.6% for fast neutrons).</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 that reason it is necessary of using other than the MCP also a converter material to increase the neutron detection</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efficiency.</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 the last years, MCP devices have been largely employed both for detection of ionizing radiation and as image</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intensifier. It has also been demonstrated that MCPs can be applied in neutron detection and imaging with many </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advantages [2,3,4].</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Recently the idea of a new high transparency device based on MCP for monitoring the flux and the spatial profile</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a neutron beam has been proposed [5]. In that reference the device design details are shown and discussed, here,</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sake of clarity, the device behavior scheme is shown in fig.1 again. The device consisted of an Aluminum (Al) </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foil with a </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 deposit, placed in the beam, and a MCP assembled with a phosphor screen readout viewed by a CCD</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camera, placed outside the beam. The reaction </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t>
            </a:r>
            <a:r>
              <a:rPr kumimoji="0" lang="en-US" sz="1200" b="0" i="0" u="none" strike="noStrike" cap="none" normalizeH="0" baseline="0" dirty="0" err="1" smtClean="0">
                <a:ln>
                  <a:noFill/>
                </a:ln>
                <a:solidFill>
                  <a:schemeClr val="tx1"/>
                </a:solidFill>
                <a:effectLst/>
                <a:latin typeface="Symbol" pitchFamily="18" charset="2"/>
                <a:ea typeface="Calibri" pitchFamily="34" charset="0"/>
                <a:cs typeface="Times New Roman" pitchFamily="18" charset="0"/>
              </a:rPr>
              <a:t>a</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used as converter gives to the slow neutrons which hit the</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 atoms a great chance to produce a and t  ions with 2 and 2.7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MeV</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energy, respectively. At those energies the </a:t>
            </a:r>
            <a:r>
              <a:rPr kumimoji="0" lang="en-US" sz="1200" b="0" i="0" u="none" strike="noStrike" cap="none" normalizeH="0" baseline="0" dirty="0" smtClean="0">
                <a:ln>
                  <a:noFill/>
                </a:ln>
                <a:solidFill>
                  <a:schemeClr val="tx1"/>
                </a:solidFill>
                <a:effectLst/>
                <a:latin typeface="Symbol" pitchFamily="18" charset="2"/>
                <a:ea typeface="Calibri" pitchFamily="34" charset="0"/>
                <a:cs typeface="Times New Roman" pitchFamily="18" charset="0"/>
              </a:rPr>
              <a:t>a</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t particles have, in the Aluminum foil, a range of 5</a:t>
            </a:r>
            <a:r>
              <a:rPr kumimoji="0" lang="en-US" sz="1200" b="0" i="0" u="none" strike="noStrike" cap="none" normalizeH="0" baseline="0" dirty="0" smtClean="0">
                <a:ln>
                  <a:noFill/>
                </a:ln>
                <a:solidFill>
                  <a:schemeClr val="tx1"/>
                </a:solidFill>
                <a:effectLst/>
                <a:latin typeface="Symbol" pitchFamily="18" charset="2"/>
                <a:ea typeface="Calibri" pitchFamily="34" charset="0"/>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and 30 </a:t>
            </a:r>
            <a:r>
              <a:rPr kumimoji="0" lang="en-US" sz="1200" b="0" i="0" u="none" strike="noStrike" cap="none" normalizeH="0" baseline="0" dirty="0" smtClean="0">
                <a:ln>
                  <a:noFill/>
                </a:ln>
                <a:solidFill>
                  <a:schemeClr val="tx1"/>
                </a:solidFill>
                <a:effectLst/>
                <a:latin typeface="Symbol" pitchFamily="18" charset="2"/>
                <a:ea typeface="Calibri" pitchFamily="34" charset="0"/>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respectively. Then, by taking an Al foil of</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has a thickness of </a:t>
            </a:r>
            <a:r>
              <a:rPr kumimoji="0" lang="en-U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14</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Symbol" pitchFamily="18" charset="2"/>
                <a:ea typeface="Calibri" pitchFamily="34" charset="0"/>
                <a:cs typeface="Times New Roman" pitchFamily="18" charset="0"/>
              </a:rPr>
              <a:t>m</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all the </a:t>
            </a:r>
            <a:r>
              <a:rPr kumimoji="0" lang="en-US" sz="1200" b="0" i="0" u="none" strike="noStrike" cap="none" normalizeH="0" baseline="0" dirty="0" smtClean="0">
                <a:ln>
                  <a:noFill/>
                </a:ln>
                <a:solidFill>
                  <a:schemeClr val="tx1"/>
                </a:solidFill>
                <a:effectLst/>
                <a:latin typeface="Symbol" pitchFamily="18" charset="2"/>
                <a:ea typeface="Calibri" pitchFamily="34" charset="0"/>
                <a:cs typeface="Times New Roman" pitchFamily="18" charset="0"/>
              </a:rPr>
              <a:t>a</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particles are stopped  and all the t transmitted. The tritons, then,</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exit from the Al foil and emit Secondary Electrons (SE) which are accelerated by the nearby grid and then reflected </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90°, towards the MCP, by the other grids tilted at 45° (electrostatic mirror). The SE  impinging on the MCP inner</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channels generate an electron avalanche. Behind the MCP (in chevron configuration) there is the signal read-out </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system, a phosphor screen followed by a CCD camera where the beam image is recorded.</a:t>
            </a:r>
          </a:p>
          <a:p>
            <a:pPr indent="180975" algn="just" eaLnBrk="0" fontAlgn="base" hangingPunct="0">
              <a:spcBef>
                <a:spcPct val="0"/>
              </a:spcBef>
              <a:spcAft>
                <a:spcPct val="0"/>
              </a:spcAft>
            </a:pPr>
            <a:r>
              <a:rPr lang="en-US" sz="1200" dirty="0">
                <a:latin typeface="Times New Roman" pitchFamily="18" charset="0"/>
                <a:cs typeface="Times New Roman" pitchFamily="18" charset="0"/>
              </a:rPr>
              <a:t>In this paper the MCP based monitor test measurements carried out with radioactive sources are  presented and </a:t>
            </a:r>
            <a:r>
              <a:rPr lang="en-US" sz="1200" dirty="0" smtClean="0">
                <a:latin typeface="Times New Roman" pitchFamily="18" charset="0"/>
                <a:cs typeface="Times New Roman" pitchFamily="18" charset="0"/>
              </a:rPr>
              <a:t>  discussed</a:t>
            </a:r>
            <a:r>
              <a:rPr lang="en-US" sz="1200" dirty="0">
                <a:latin typeface="Times New Roman" pitchFamily="18" charset="0"/>
                <a:cs typeface="Times New Roman" pitchFamily="18" charset="0"/>
              </a:rPr>
              <a:t>. </a:t>
            </a:r>
            <a:endParaRPr lang="it-IT" sz="1200" dirty="0">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539552" y="260648"/>
            <a:ext cx="8208912"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noAutofit/>
          </a:bodyPr>
          <a:lstStyle/>
          <a:p>
            <a:r>
              <a:rPr lang="it-IT" sz="3600" b="1" dirty="0" err="1"/>
              <a:t>Neutron</a:t>
            </a:r>
            <a:r>
              <a:rPr lang="it-IT" sz="3600" b="1" dirty="0"/>
              <a:t> </a:t>
            </a:r>
            <a:r>
              <a:rPr lang="it-IT" sz="3600" b="1" dirty="0" err="1"/>
              <a:t>beam</a:t>
            </a:r>
            <a:r>
              <a:rPr lang="it-IT" sz="3600" b="1" dirty="0"/>
              <a:t> monitor </a:t>
            </a:r>
            <a:r>
              <a:rPr lang="it-IT" sz="3600" b="1" dirty="0" err="1"/>
              <a:t>with</a:t>
            </a:r>
            <a:r>
              <a:rPr lang="it-IT" sz="3600" b="1" dirty="0"/>
              <a:t> </a:t>
            </a:r>
            <a:r>
              <a:rPr lang="it-IT" sz="3600" b="1" dirty="0" err="1" smtClean="0"/>
              <a:t>Electrostatic</a:t>
            </a:r>
            <a:r>
              <a:rPr lang="it-IT" sz="3600" b="1" dirty="0" smtClean="0"/>
              <a:t> </a:t>
            </a:r>
            <a:r>
              <a:rPr lang="it-IT" sz="3600" b="1" dirty="0" err="1" smtClean="0"/>
              <a:t>Mirror</a:t>
            </a:r>
            <a:r>
              <a:rPr lang="it-IT" sz="3600" b="1" dirty="0" smtClean="0"/>
              <a:t> (</a:t>
            </a:r>
            <a:r>
              <a:rPr lang="it-IT" sz="3600" b="1" dirty="0" err="1" smtClean="0"/>
              <a:t>E.M.</a:t>
            </a:r>
            <a:r>
              <a:rPr lang="it-IT" sz="3600" b="1" dirty="0" smtClean="0"/>
              <a:t>) </a:t>
            </a:r>
            <a:r>
              <a:rPr lang="it-IT" sz="3600" b="1" dirty="0" err="1" smtClean="0"/>
              <a:t>configuration</a:t>
            </a:r>
            <a:r>
              <a:rPr lang="it-IT" sz="3600" b="1" dirty="0" smtClean="0"/>
              <a:t> - </a:t>
            </a:r>
            <a:r>
              <a:rPr lang="it-IT" sz="3600" b="1" dirty="0" err="1" smtClean="0"/>
              <a:t>Scheme</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pic>
        <p:nvPicPr>
          <p:cNvPr id="4" name="Immagine 3" descr="New_Fig1.bmp"/>
          <p:cNvPicPr/>
          <p:nvPr/>
        </p:nvPicPr>
        <p:blipFill>
          <a:blip r:embed="rId2" cstate="print"/>
          <a:stretch>
            <a:fillRect/>
          </a:stretch>
        </p:blipFill>
        <p:spPr>
          <a:xfrm>
            <a:off x="1403648" y="1628800"/>
            <a:ext cx="4824536" cy="3960440"/>
          </a:xfrm>
          <a:prstGeom prst="rect">
            <a:avLst/>
          </a:prstGeom>
        </p:spPr>
      </p:pic>
      <p:sp>
        <p:nvSpPr>
          <p:cNvPr id="17409" name="Rectangle 1"/>
          <p:cNvSpPr>
            <a:spLocks noChangeArrowheads="1"/>
          </p:cNvSpPr>
          <p:nvPr/>
        </p:nvSpPr>
        <p:spPr bwMode="auto">
          <a:xfrm>
            <a:off x="467544" y="5589240"/>
            <a:ext cx="8156848" cy="646331"/>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Notice</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as converter material </a:t>
            </a:r>
            <a:r>
              <a:rPr kumimoji="0" lang="en-US" sz="12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the </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Li F deposited</a:t>
            </a:r>
            <a:r>
              <a:rPr lang="en-US" sz="1200" dirty="0" smtClean="0">
                <a:latin typeface="Times New Roman" pitchFamily="18" charset="0"/>
                <a:ea typeface="SimSun" pitchFamily="2" charset="-122"/>
                <a:cs typeface="Times New Roman" pitchFamily="18" charset="0"/>
              </a:rPr>
              <a:t>. on the Aluminum foil, has been used.</a:t>
            </a:r>
          </a:p>
          <a:p>
            <a:pPr lvl="0" fontAlgn="base">
              <a:spcBef>
                <a:spcPct val="0"/>
              </a:spcBef>
              <a:spcAft>
                <a:spcPct val="0"/>
              </a:spcAft>
            </a:pPr>
            <a:r>
              <a:rPr lang="en-US" sz="1200" dirty="0" smtClean="0">
                <a:latin typeface="Times New Roman" pitchFamily="18" charset="0"/>
                <a:ea typeface="SimSun" pitchFamily="2" charset="-122"/>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 the figure , a </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Li atom hit by a neutron which produces </a:t>
            </a:r>
            <a:r>
              <a:rPr kumimoji="0" lang="en-US" sz="12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the reaction </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6</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Li(</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n,a</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t>
            </a:r>
            <a:r>
              <a:rPr lang="en-US" sz="1200" dirty="0" smtClean="0">
                <a:latin typeface="Times New Roman" pitchFamily="18" charset="0"/>
                <a:ea typeface="SimSun" pitchFamily="2" charset="-122"/>
                <a:cs typeface="Times New Roman" pitchFamily="18" charset="0"/>
              </a:rPr>
              <a:t> is also shown . The  </a:t>
            </a:r>
            <a:r>
              <a:rPr lang="en-US" sz="1200" i="1" dirty="0" smtClean="0">
                <a:latin typeface="Times New Roman" pitchFamily="18" charset="0"/>
                <a:ea typeface="SimSun" pitchFamily="2" charset="-122"/>
                <a:cs typeface="Times New Roman" pitchFamily="18" charset="0"/>
              </a:rPr>
              <a:t>Al </a:t>
            </a:r>
            <a:r>
              <a:rPr lang="en-US" sz="1200" dirty="0" smtClean="0">
                <a:latin typeface="Times New Roman" pitchFamily="18" charset="0"/>
                <a:ea typeface="SimSun" pitchFamily="2" charset="-122"/>
                <a:cs typeface="Times New Roman" pitchFamily="18" charset="0"/>
              </a:rPr>
              <a:t>foil used  had a thickness</a:t>
            </a:r>
          </a:p>
          <a:p>
            <a:pPr lvl="0" fontAlgn="base">
              <a:spcBef>
                <a:spcPct val="0"/>
              </a:spcBef>
              <a:spcAft>
                <a:spcPct val="0"/>
              </a:spcAft>
            </a:pPr>
            <a:r>
              <a:rPr lang="en-US" sz="1200" dirty="0" smtClean="0">
                <a:latin typeface="Times New Roman" pitchFamily="18" charset="0"/>
                <a:ea typeface="SimSun" pitchFamily="2" charset="-122"/>
                <a:cs typeface="Times New Roman" pitchFamily="18" charset="0"/>
              </a:rPr>
              <a:t> of   </a:t>
            </a:r>
            <a:r>
              <a:rPr lang="en-US" sz="1200" i="1" dirty="0" smtClean="0">
                <a:latin typeface="Times New Roman" pitchFamily="18" charset="0"/>
                <a:ea typeface="SimSun" pitchFamily="2" charset="-122"/>
                <a:cs typeface="Times New Roman" pitchFamily="18" charset="0"/>
              </a:rPr>
              <a:t>14 </a:t>
            </a:r>
            <a:r>
              <a:rPr lang="en-US" sz="1200" i="1" dirty="0" smtClean="0">
                <a:latin typeface="Symbol" pitchFamily="18" charset="2"/>
                <a:ea typeface="SimSun" pitchFamily="2" charset="-122"/>
                <a:cs typeface="Times New Roman" pitchFamily="18" charset="0"/>
              </a:rPr>
              <a:t>m</a:t>
            </a:r>
            <a:r>
              <a:rPr lang="en-US" sz="1200" i="1" dirty="0" smtClean="0">
                <a:latin typeface="Times New Roman" pitchFamily="18" charset="0"/>
                <a:ea typeface="SimSun" pitchFamily="2" charset="-122"/>
                <a:cs typeface="Times New Roman" pitchFamily="18" charset="0"/>
              </a:rPr>
              <a:t>m </a:t>
            </a:r>
            <a:r>
              <a:rPr lang="en-US" sz="1200" dirty="0" smtClean="0">
                <a:latin typeface="Times New Roman" pitchFamily="18" charset="0"/>
                <a:ea typeface="SimSun" pitchFamily="2" charset="-122"/>
                <a:cs typeface="Times New Roman" pitchFamily="18" charset="0"/>
              </a:rPr>
              <a:t>and the </a:t>
            </a:r>
            <a:r>
              <a:rPr lang="en-US" sz="1200" baseline="30000" dirty="0" smtClean="0">
                <a:latin typeface="Times New Roman" pitchFamily="18" charset="0"/>
                <a:ea typeface="SimSun" pitchFamily="2" charset="-122"/>
                <a:cs typeface="Times New Roman" pitchFamily="18" charset="0"/>
              </a:rPr>
              <a:t>6</a:t>
            </a:r>
            <a:r>
              <a:rPr lang="en-US" sz="1200" dirty="0" smtClean="0">
                <a:latin typeface="Times New Roman" pitchFamily="18" charset="0"/>
                <a:ea typeface="SimSun" pitchFamily="2" charset="-122"/>
                <a:cs typeface="Times New Roman" pitchFamily="18" charset="0"/>
              </a:rPr>
              <a:t>Li deposit , a thickness of  </a:t>
            </a:r>
            <a:r>
              <a:rPr lang="en-US" sz="1200" i="1" dirty="0" smtClean="0">
                <a:latin typeface="Times New Roman" pitchFamily="18" charset="0"/>
                <a:ea typeface="SimSun" pitchFamily="2" charset="-122"/>
                <a:cs typeface="Times New Roman" pitchFamily="18" charset="0"/>
              </a:rPr>
              <a:t>1.6 </a:t>
            </a:r>
            <a:r>
              <a:rPr lang="en-US" sz="1200" i="1" dirty="0" smtClean="0">
                <a:latin typeface="Symbol" pitchFamily="18" charset="2"/>
                <a:ea typeface="SimSun" pitchFamily="2" charset="-122"/>
                <a:cs typeface="Times New Roman" pitchFamily="18" charset="0"/>
              </a:rPr>
              <a:t>m</a:t>
            </a:r>
            <a:r>
              <a:rPr lang="en-US" sz="1200" i="1" dirty="0" smtClean="0">
                <a:latin typeface="Times New Roman" pitchFamily="18" charset="0"/>
                <a:ea typeface="SimSun" pitchFamily="2" charset="-122"/>
                <a:cs typeface="Times New Roman" pitchFamily="18" charset="0"/>
              </a:rPr>
              <a:t>m.</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971600" y="404664"/>
            <a:ext cx="720080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normAutofit/>
          </a:bodyPr>
          <a:lstStyle/>
          <a:p>
            <a:r>
              <a:rPr lang="en-US" sz="3600" b="1" dirty="0" smtClean="0"/>
              <a:t>The experimental apparatus scheme</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pic>
        <p:nvPicPr>
          <p:cNvPr id="4" name="Immagine 3" descr="NewFig2.png"/>
          <p:cNvPicPr/>
          <p:nvPr/>
        </p:nvPicPr>
        <p:blipFill>
          <a:blip r:embed="rId2" cstate="print"/>
          <a:stretch>
            <a:fillRect/>
          </a:stretch>
        </p:blipFill>
        <p:spPr>
          <a:xfrm>
            <a:off x="3203848" y="1628800"/>
            <a:ext cx="4504762" cy="3933334"/>
          </a:xfrm>
          <a:prstGeom prst="rect">
            <a:avLst/>
          </a:prstGeom>
        </p:spPr>
      </p:pic>
      <p:sp>
        <p:nvSpPr>
          <p:cNvPr id="18433" name="Rectangle 1"/>
          <p:cNvSpPr>
            <a:spLocks noChangeArrowheads="1"/>
          </p:cNvSpPr>
          <p:nvPr/>
        </p:nvSpPr>
        <p:spPr bwMode="auto">
          <a:xfrm>
            <a:off x="445545" y="5558463"/>
            <a:ext cx="8121967" cy="523220"/>
          </a:xfrm>
          <a:prstGeom prst="rect">
            <a:avLst/>
          </a:prstGeom>
          <a:solidFill>
            <a:schemeClr val="accent6">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150813" algn="just" fontAlgn="base">
              <a:spcBef>
                <a:spcPct val="0"/>
              </a:spcBef>
              <a:spcAft>
                <a:spcPct val="0"/>
              </a:spcAft>
            </a:pPr>
            <a:r>
              <a:rPr kumimoji="0" lang="en-US"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Vacuum chamber with inside the Electrostatic Mirror. Notice</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lang="en-US" sz="1400" dirty="0" smtClean="0">
                <a:latin typeface="Times New Roman" pitchFamily="18" charset="0"/>
                <a:ea typeface="SimSun" pitchFamily="2" charset="-122"/>
                <a:cs typeface="Times New Roman" pitchFamily="18" charset="0"/>
              </a:rPr>
              <a:t> the radioactive sources  positions used for</a:t>
            </a:r>
          </a:p>
          <a:p>
            <a:pPr lvl="0" indent="150813" algn="just" fontAlgn="base">
              <a:spcBef>
                <a:spcPct val="0"/>
              </a:spcBef>
              <a:spcAft>
                <a:spcPct val="0"/>
              </a:spcAft>
            </a:pPr>
            <a:r>
              <a:rPr lang="en-US" sz="1400" dirty="0" smtClean="0">
                <a:latin typeface="Times New Roman" pitchFamily="18" charset="0"/>
                <a:ea typeface="SimSun" pitchFamily="2" charset="-122"/>
                <a:cs typeface="Times New Roman" pitchFamily="18" charset="0"/>
              </a:rPr>
              <a:t> the test measurements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323528" y="1628800"/>
            <a:ext cx="3607975" cy="307777"/>
          </a:xfrm>
          <a:prstGeom prst="rect">
            <a:avLst/>
          </a:prstGeom>
          <a:solidFill>
            <a:schemeClr val="accent6">
              <a:lumMod val="20000"/>
              <a:lumOff val="80000"/>
            </a:schemeClr>
          </a:solidFill>
        </p:spPr>
        <p:txBody>
          <a:bodyPr wrap="none" rtlCol="0">
            <a:spAutoFit/>
          </a:bodyPr>
          <a:lstStyle/>
          <a:p>
            <a:r>
              <a:rPr lang="en-US" sz="1400" dirty="0" smtClean="0"/>
              <a:t>The Neutron source : </a:t>
            </a:r>
            <a:r>
              <a:rPr lang="en-US" sz="1400" baseline="30000" dirty="0" smtClean="0"/>
              <a:t>252</a:t>
            </a:r>
            <a:r>
              <a:rPr lang="en-US" sz="1400" dirty="0" smtClean="0"/>
              <a:t>Cf with </a:t>
            </a:r>
            <a:r>
              <a:rPr lang="en-US" sz="1400" i="1" dirty="0" smtClean="0"/>
              <a:t>A=</a:t>
            </a:r>
            <a:r>
              <a:rPr lang="it-IT" sz="1400" i="1" dirty="0" smtClean="0"/>
              <a:t>3.35x10</a:t>
            </a:r>
            <a:r>
              <a:rPr lang="it-IT" sz="1400" i="1" baseline="30000" dirty="0" smtClean="0"/>
              <a:t>5</a:t>
            </a:r>
            <a:r>
              <a:rPr lang="it-IT" sz="1400" i="1" dirty="0" smtClean="0"/>
              <a:t> </a:t>
            </a:r>
            <a:r>
              <a:rPr lang="it-IT" sz="1400" i="1" dirty="0" err="1" smtClean="0"/>
              <a:t>Bq</a:t>
            </a:r>
            <a:endParaRPr lang="en-US" sz="1400" i="1" dirty="0"/>
          </a:p>
        </p:txBody>
      </p:sp>
      <p:sp>
        <p:nvSpPr>
          <p:cNvPr id="8" name="CasellaDiTesto 7"/>
          <p:cNvSpPr txBox="1"/>
          <p:nvPr/>
        </p:nvSpPr>
        <p:spPr>
          <a:xfrm>
            <a:off x="395536" y="4293096"/>
            <a:ext cx="2730812" cy="307777"/>
          </a:xfrm>
          <a:prstGeom prst="rect">
            <a:avLst/>
          </a:prstGeom>
          <a:solidFill>
            <a:schemeClr val="accent6">
              <a:lumMod val="20000"/>
              <a:lumOff val="80000"/>
            </a:schemeClr>
          </a:solidFill>
        </p:spPr>
        <p:txBody>
          <a:bodyPr wrap="none" rtlCol="0">
            <a:spAutoFit/>
          </a:bodyPr>
          <a:lstStyle/>
          <a:p>
            <a:r>
              <a:rPr lang="en-US" sz="1400" dirty="0" smtClean="0"/>
              <a:t>The</a:t>
            </a:r>
            <a:r>
              <a:rPr lang="en-US" sz="1400" dirty="0" smtClean="0">
                <a:latin typeface="Symbol" pitchFamily="18" charset="2"/>
              </a:rPr>
              <a:t> a</a:t>
            </a:r>
            <a:r>
              <a:rPr lang="en-US" sz="1400" dirty="0" smtClean="0"/>
              <a:t> source: </a:t>
            </a:r>
            <a:r>
              <a:rPr lang="en-US" sz="1400" baseline="30000" dirty="0" smtClean="0"/>
              <a:t>241</a:t>
            </a:r>
            <a:r>
              <a:rPr lang="en-US" sz="1400" dirty="0" smtClean="0"/>
              <a:t>Am with </a:t>
            </a:r>
            <a:r>
              <a:rPr lang="en-US" sz="1400" i="1" dirty="0" smtClean="0"/>
              <a:t>A=3 </a:t>
            </a:r>
            <a:r>
              <a:rPr lang="en-US" sz="1400" i="1" dirty="0" err="1" smtClean="0"/>
              <a:t>kBq</a:t>
            </a:r>
            <a:endParaRPr lang="en-US" sz="1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539552" y="404664"/>
            <a:ext cx="8064896"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5536" y="188640"/>
            <a:ext cx="8229600" cy="1143000"/>
          </a:xfrm>
        </p:spPr>
        <p:txBody>
          <a:bodyPr>
            <a:normAutofit/>
          </a:bodyPr>
          <a:lstStyle/>
          <a:p>
            <a:r>
              <a:rPr lang="en-US" sz="2800" b="1" dirty="0" smtClean="0"/>
              <a:t>Test measurement results with Neutron source (N.S.)</a:t>
            </a:r>
            <a:endParaRPr lang="en-US" sz="28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4" name="Rettangolo 3"/>
          <p:cNvSpPr/>
          <p:nvPr/>
        </p:nvSpPr>
        <p:spPr>
          <a:xfrm>
            <a:off x="467544" y="1412776"/>
            <a:ext cx="8280920" cy="646331"/>
          </a:xfrm>
          <a:prstGeom prst="rect">
            <a:avLst/>
          </a:prstGeom>
          <a:solidFill>
            <a:schemeClr val="accent5">
              <a:lumMod val="20000"/>
              <a:lumOff val="80000"/>
            </a:schemeClr>
          </a:solidFill>
        </p:spPr>
        <p:txBody>
          <a:bodyPr wrap="square">
            <a:spAutoFit/>
          </a:bodyPr>
          <a:lstStyle/>
          <a:p>
            <a:r>
              <a:rPr lang="en-US" dirty="0"/>
              <a:t>the light points </a:t>
            </a:r>
            <a:r>
              <a:rPr lang="en-US" dirty="0" smtClean="0"/>
              <a:t>on the CCD camera represent </a:t>
            </a:r>
            <a:r>
              <a:rPr lang="en-US" dirty="0"/>
              <a:t>the image </a:t>
            </a:r>
            <a:r>
              <a:rPr lang="en-US" dirty="0" smtClean="0"/>
              <a:t>of </a:t>
            </a:r>
            <a:r>
              <a:rPr lang="en-US" dirty="0"/>
              <a:t>the neutron reactions happened in the converter in one second</a:t>
            </a:r>
          </a:p>
        </p:txBody>
      </p:sp>
      <p:pic>
        <p:nvPicPr>
          <p:cNvPr id="6" name="Immagine 5" descr="Fig3_new.jpg"/>
          <p:cNvPicPr/>
          <p:nvPr/>
        </p:nvPicPr>
        <p:blipFill>
          <a:blip r:embed="rId2" cstate="print"/>
          <a:stretch>
            <a:fillRect/>
          </a:stretch>
        </p:blipFill>
        <p:spPr>
          <a:xfrm>
            <a:off x="467544" y="2132856"/>
            <a:ext cx="8208912" cy="3384376"/>
          </a:xfrm>
          <a:prstGeom prst="rect">
            <a:avLst/>
          </a:prstGeom>
        </p:spPr>
      </p:pic>
      <p:sp>
        <p:nvSpPr>
          <p:cNvPr id="7" name="Rettangolo 6"/>
          <p:cNvSpPr/>
          <p:nvPr/>
        </p:nvSpPr>
        <p:spPr>
          <a:xfrm>
            <a:off x="251520" y="5733256"/>
            <a:ext cx="8640960" cy="461665"/>
          </a:xfrm>
          <a:prstGeom prst="rect">
            <a:avLst/>
          </a:prstGeom>
          <a:solidFill>
            <a:schemeClr val="accent5">
              <a:lumMod val="20000"/>
              <a:lumOff val="80000"/>
            </a:schemeClr>
          </a:solidFill>
        </p:spPr>
        <p:txBody>
          <a:bodyPr wrap="square">
            <a:spAutoFit/>
          </a:bodyPr>
          <a:lstStyle/>
          <a:p>
            <a:r>
              <a:rPr lang="en-US" sz="1200" dirty="0"/>
              <a:t>CCD camera snapshots of the light points representing the background radiation in a) (</a:t>
            </a:r>
            <a:r>
              <a:rPr lang="en-US" sz="1200" b="1" dirty="0"/>
              <a:t>2 light points</a:t>
            </a:r>
            <a:r>
              <a:rPr lang="en-US" sz="1200" dirty="0"/>
              <a:t>) and the nuclear reactions induced by the neutrons in the converter in b) (</a:t>
            </a:r>
            <a:r>
              <a:rPr lang="en-US" sz="1200" b="1" dirty="0"/>
              <a:t>7 light points)</a:t>
            </a:r>
          </a:p>
        </p:txBody>
      </p:sp>
      <p:sp>
        <p:nvSpPr>
          <p:cNvPr id="8" name="CasellaDiTesto 7"/>
          <p:cNvSpPr txBox="1"/>
          <p:nvPr/>
        </p:nvSpPr>
        <p:spPr>
          <a:xfrm>
            <a:off x="755576" y="5301208"/>
            <a:ext cx="3456384" cy="338554"/>
          </a:xfrm>
          <a:prstGeom prst="rect">
            <a:avLst/>
          </a:prstGeom>
          <a:solidFill>
            <a:schemeClr val="accent6">
              <a:lumMod val="20000"/>
              <a:lumOff val="80000"/>
            </a:schemeClr>
          </a:solidFill>
        </p:spPr>
        <p:txBody>
          <a:bodyPr wrap="square" rtlCol="0">
            <a:spAutoFit/>
          </a:bodyPr>
          <a:lstStyle/>
          <a:p>
            <a:r>
              <a:rPr lang="en-US" sz="1600" dirty="0" smtClean="0"/>
              <a:t>Signal without N.S. Background </a:t>
            </a:r>
            <a:endParaRPr lang="en-US" sz="1600" dirty="0"/>
          </a:p>
        </p:txBody>
      </p:sp>
      <p:sp>
        <p:nvSpPr>
          <p:cNvPr id="9" name="CasellaDiTesto 8"/>
          <p:cNvSpPr txBox="1"/>
          <p:nvPr/>
        </p:nvSpPr>
        <p:spPr>
          <a:xfrm>
            <a:off x="5220072" y="5301208"/>
            <a:ext cx="3024336" cy="338554"/>
          </a:xfrm>
          <a:prstGeom prst="rect">
            <a:avLst/>
          </a:prstGeom>
          <a:solidFill>
            <a:schemeClr val="accent6">
              <a:lumMod val="20000"/>
              <a:lumOff val="80000"/>
            </a:schemeClr>
          </a:solidFill>
        </p:spPr>
        <p:txBody>
          <a:bodyPr wrap="square" rtlCol="0">
            <a:spAutoFit/>
          </a:bodyPr>
          <a:lstStyle/>
          <a:p>
            <a:r>
              <a:rPr lang="en-US" sz="1600" dirty="0" smtClean="0"/>
              <a:t>Signal with N. 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547664" y="260648"/>
            <a:ext cx="655272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39552" y="188640"/>
            <a:ext cx="8229600" cy="1143000"/>
          </a:xfrm>
        </p:spPr>
        <p:txBody>
          <a:bodyPr>
            <a:normAutofit/>
          </a:bodyPr>
          <a:lstStyle/>
          <a:p>
            <a:r>
              <a:rPr lang="en-US" sz="2800" b="1" dirty="0" smtClean="0"/>
              <a:t>Test measurement results with </a:t>
            </a:r>
            <a:r>
              <a:rPr lang="en-US" sz="2800" b="1" dirty="0" smtClean="0">
                <a:latin typeface="Symbol" pitchFamily="18" charset="2"/>
              </a:rPr>
              <a:t>a</a:t>
            </a:r>
            <a:r>
              <a:rPr lang="en-US" sz="2800" b="1" dirty="0" smtClean="0"/>
              <a:t> Source</a:t>
            </a:r>
            <a:endParaRPr lang="en-US" sz="28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pic>
        <p:nvPicPr>
          <p:cNvPr id="5" name="Immagine 4" descr="newFig4.png"/>
          <p:cNvPicPr/>
          <p:nvPr/>
        </p:nvPicPr>
        <p:blipFill>
          <a:blip r:embed="rId2" cstate="print"/>
          <a:stretch>
            <a:fillRect/>
          </a:stretch>
        </p:blipFill>
        <p:spPr>
          <a:xfrm>
            <a:off x="467544" y="1628800"/>
            <a:ext cx="7560840" cy="3888432"/>
          </a:xfrm>
          <a:prstGeom prst="rect">
            <a:avLst/>
          </a:prstGeom>
        </p:spPr>
      </p:pic>
      <p:sp>
        <p:nvSpPr>
          <p:cNvPr id="6" name="Rettangolo 5"/>
          <p:cNvSpPr/>
          <p:nvPr/>
        </p:nvSpPr>
        <p:spPr>
          <a:xfrm>
            <a:off x="251520" y="5733256"/>
            <a:ext cx="8712968" cy="646331"/>
          </a:xfrm>
          <a:prstGeom prst="rect">
            <a:avLst/>
          </a:prstGeom>
          <a:solidFill>
            <a:schemeClr val="accent5">
              <a:lumMod val="20000"/>
              <a:lumOff val="80000"/>
            </a:schemeClr>
          </a:solidFill>
        </p:spPr>
        <p:txBody>
          <a:bodyPr wrap="square">
            <a:spAutoFit/>
          </a:bodyPr>
          <a:lstStyle/>
          <a:p>
            <a:r>
              <a:rPr lang="en-US" sz="1200" dirty="0" smtClean="0"/>
              <a:t>In </a:t>
            </a:r>
            <a:r>
              <a:rPr lang="en-US" sz="1200" dirty="0"/>
              <a:t>a) the CCD background signal, (</a:t>
            </a:r>
            <a:r>
              <a:rPr lang="en-US" sz="1200" b="1" i="1" dirty="0"/>
              <a:t>4</a:t>
            </a:r>
            <a:r>
              <a:rPr lang="en-US" sz="1200" b="1" dirty="0"/>
              <a:t> light points</a:t>
            </a:r>
            <a:r>
              <a:rPr lang="en-US" sz="1200" dirty="0"/>
              <a:t> with </a:t>
            </a:r>
            <a:r>
              <a:rPr lang="en-US" sz="1200" i="1" dirty="0"/>
              <a:t>2</a:t>
            </a:r>
            <a:r>
              <a:rPr lang="en-US" sz="1200" dirty="0"/>
              <a:t> light points less visible because of the figure size reduction)  obtained when the electrostatic mirror was off (</a:t>
            </a:r>
            <a:r>
              <a:rPr lang="en-US" sz="1200" b="1" i="1" dirty="0" err="1"/>
              <a:t>V</a:t>
            </a:r>
            <a:r>
              <a:rPr lang="en-US" sz="1200" b="1" i="1" baseline="-25000" dirty="0" err="1"/>
              <a:t>foil</a:t>
            </a:r>
            <a:r>
              <a:rPr lang="en-US" sz="1200" b="1" i="1" dirty="0"/>
              <a:t>=</a:t>
            </a:r>
            <a:r>
              <a:rPr lang="en-US" sz="1200" b="1" i="1" dirty="0" err="1"/>
              <a:t>V</a:t>
            </a:r>
            <a:r>
              <a:rPr lang="en-US" sz="1200" b="1" i="1" baseline="-25000" dirty="0" err="1"/>
              <a:t>grid</a:t>
            </a:r>
            <a:r>
              <a:rPr lang="en-US" sz="1200" b="1" i="1" dirty="0"/>
              <a:t>= 0 V</a:t>
            </a:r>
            <a:r>
              <a:rPr lang="en-US" sz="1200" dirty="0"/>
              <a:t>); in b) the CCD signal with electrostatic mirror on (</a:t>
            </a:r>
            <a:r>
              <a:rPr lang="en-US" sz="1200" b="1" i="1" dirty="0" err="1"/>
              <a:t>V</a:t>
            </a:r>
            <a:r>
              <a:rPr lang="en-US" sz="1200" b="1" i="1" baseline="-25000" dirty="0" err="1"/>
              <a:t>foil</a:t>
            </a:r>
            <a:r>
              <a:rPr lang="en-US" sz="1200" b="1" i="1" dirty="0"/>
              <a:t>=</a:t>
            </a:r>
            <a:r>
              <a:rPr lang="en-US" sz="1200" b="1" i="1" dirty="0" err="1"/>
              <a:t>V</a:t>
            </a:r>
            <a:r>
              <a:rPr lang="en-US" sz="1200" b="1" i="1" baseline="-25000" dirty="0" err="1"/>
              <a:t>grid</a:t>
            </a:r>
            <a:r>
              <a:rPr lang="en-US" sz="1200" b="1" i="1" dirty="0"/>
              <a:t>= -1 kV</a:t>
            </a:r>
            <a:r>
              <a:rPr lang="en-US" sz="1200" dirty="0"/>
              <a:t>),  about </a:t>
            </a:r>
            <a:r>
              <a:rPr lang="en-US" sz="1200" b="1" i="1" dirty="0"/>
              <a:t>100</a:t>
            </a:r>
            <a:r>
              <a:rPr lang="en-US" sz="1200" b="1" dirty="0"/>
              <a:t> light points </a:t>
            </a:r>
            <a:r>
              <a:rPr lang="en-US" sz="1200" dirty="0"/>
              <a:t>(also here some light points was less visible and have been lost in the figure reduction).</a:t>
            </a:r>
          </a:p>
        </p:txBody>
      </p:sp>
      <p:sp>
        <p:nvSpPr>
          <p:cNvPr id="7" name="CasellaDiTesto 6"/>
          <p:cNvSpPr txBox="1"/>
          <p:nvPr/>
        </p:nvSpPr>
        <p:spPr>
          <a:xfrm>
            <a:off x="22464" y="1196752"/>
            <a:ext cx="9121536" cy="307777"/>
          </a:xfrm>
          <a:prstGeom prst="rect">
            <a:avLst/>
          </a:prstGeom>
          <a:solidFill>
            <a:schemeClr val="accent5">
              <a:lumMod val="20000"/>
              <a:lumOff val="80000"/>
            </a:schemeClr>
          </a:solidFill>
        </p:spPr>
        <p:txBody>
          <a:bodyPr wrap="none" rtlCol="0">
            <a:spAutoFit/>
          </a:bodyPr>
          <a:lstStyle/>
          <a:p>
            <a:r>
              <a:rPr lang="en-US" sz="1400" dirty="0" smtClean="0"/>
              <a:t>CCD camera snapshots for the measurements with the </a:t>
            </a:r>
            <a:r>
              <a:rPr lang="en-US" sz="1400" dirty="0" smtClean="0">
                <a:latin typeface="Symbol" pitchFamily="18" charset="2"/>
              </a:rPr>
              <a:t>a</a:t>
            </a:r>
            <a:r>
              <a:rPr lang="en-US" sz="1400" dirty="0" smtClean="0"/>
              <a:t> source. The light points on CCD camera represent the </a:t>
            </a:r>
            <a:r>
              <a:rPr lang="en-US" sz="1400" dirty="0" smtClean="0">
                <a:latin typeface="Symbol" pitchFamily="18" charset="2"/>
              </a:rPr>
              <a:t>a</a:t>
            </a:r>
            <a:r>
              <a:rPr lang="en-US" sz="1400" dirty="0" smtClean="0"/>
              <a:t> hit  Al foil</a:t>
            </a:r>
            <a:endParaRPr lang="en-US" sz="1400" dirty="0"/>
          </a:p>
        </p:txBody>
      </p:sp>
      <p:sp>
        <p:nvSpPr>
          <p:cNvPr id="8" name="CasellaDiTesto 7"/>
          <p:cNvSpPr txBox="1"/>
          <p:nvPr/>
        </p:nvSpPr>
        <p:spPr>
          <a:xfrm>
            <a:off x="179512" y="5229200"/>
            <a:ext cx="3688638" cy="307777"/>
          </a:xfrm>
          <a:prstGeom prst="rect">
            <a:avLst/>
          </a:prstGeom>
          <a:solidFill>
            <a:schemeClr val="accent6">
              <a:lumMod val="20000"/>
              <a:lumOff val="80000"/>
            </a:schemeClr>
          </a:solidFill>
        </p:spPr>
        <p:txBody>
          <a:bodyPr wrap="none" rtlCol="0">
            <a:spAutoFit/>
          </a:bodyPr>
          <a:lstStyle/>
          <a:p>
            <a:r>
              <a:rPr lang="en-US" sz="1400" dirty="0" smtClean="0"/>
              <a:t>Signal with Electrostatic Mirror off (background)</a:t>
            </a:r>
            <a:endParaRPr lang="en-US" sz="1400" dirty="0"/>
          </a:p>
        </p:txBody>
      </p:sp>
      <p:sp>
        <p:nvSpPr>
          <p:cNvPr id="9" name="CasellaDiTesto 8"/>
          <p:cNvSpPr txBox="1"/>
          <p:nvPr/>
        </p:nvSpPr>
        <p:spPr>
          <a:xfrm>
            <a:off x="4499992" y="5229200"/>
            <a:ext cx="2747483" cy="307777"/>
          </a:xfrm>
          <a:prstGeom prst="rect">
            <a:avLst/>
          </a:prstGeom>
          <a:solidFill>
            <a:schemeClr val="accent6">
              <a:lumMod val="20000"/>
              <a:lumOff val="80000"/>
            </a:schemeClr>
          </a:solidFill>
        </p:spPr>
        <p:txBody>
          <a:bodyPr wrap="none" rtlCol="0">
            <a:spAutoFit/>
          </a:bodyPr>
          <a:lstStyle/>
          <a:p>
            <a:r>
              <a:rPr lang="en-US" sz="1400" dirty="0" smtClean="0"/>
              <a:t>Signal with electrostatic Mirror on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475656" y="476672"/>
            <a:ext cx="6408712"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7544" y="188640"/>
            <a:ext cx="8229600" cy="1143000"/>
          </a:xfrm>
        </p:spPr>
        <p:txBody>
          <a:bodyPr>
            <a:normAutofit/>
          </a:bodyPr>
          <a:lstStyle/>
          <a:p>
            <a:r>
              <a:rPr lang="en-US" sz="3600" b="1" dirty="0" smtClean="0"/>
              <a:t>Summary experimental results</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sp>
        <p:nvSpPr>
          <p:cNvPr id="5" name="CasellaDiTesto 4"/>
          <p:cNvSpPr txBox="1"/>
          <p:nvPr/>
        </p:nvSpPr>
        <p:spPr>
          <a:xfrm>
            <a:off x="1547664" y="2132856"/>
            <a:ext cx="6297686" cy="707886"/>
          </a:xfrm>
          <a:prstGeom prst="rect">
            <a:avLst/>
          </a:prstGeom>
          <a:solidFill>
            <a:schemeClr val="accent3">
              <a:lumMod val="40000"/>
              <a:lumOff val="60000"/>
            </a:schemeClr>
          </a:solidFill>
        </p:spPr>
        <p:txBody>
          <a:bodyPr wrap="none" rtlCol="0">
            <a:spAutoFit/>
          </a:bodyPr>
          <a:lstStyle/>
          <a:p>
            <a:r>
              <a:rPr lang="en-US" sz="2000" dirty="0" smtClean="0"/>
              <a:t>Test measurements with Neutron Source: </a:t>
            </a:r>
            <a:r>
              <a:rPr lang="en-US" sz="2000" b="1" dirty="0" smtClean="0"/>
              <a:t>r = 3.4 ±0.02 s</a:t>
            </a:r>
            <a:r>
              <a:rPr lang="en-US" sz="2000" b="1" baseline="30000" dirty="0" smtClean="0"/>
              <a:t>-1</a:t>
            </a:r>
          </a:p>
          <a:p>
            <a:r>
              <a:rPr lang="en-US" sz="2000" dirty="0" smtClean="0"/>
              <a:t>(Back ground) without Neutron source  </a:t>
            </a:r>
            <a:r>
              <a:rPr lang="en-US" sz="2000" b="1" dirty="0" smtClean="0"/>
              <a:t>:  r = 1.7 ±0.01 s</a:t>
            </a:r>
            <a:r>
              <a:rPr lang="en-US" sz="2000" b="1" baseline="30000" dirty="0" smtClean="0"/>
              <a:t>-1</a:t>
            </a:r>
            <a:r>
              <a:rPr lang="en-US" sz="2000" b="1" dirty="0" smtClean="0"/>
              <a:t> </a:t>
            </a:r>
            <a:endParaRPr lang="en-US" sz="2000" b="1" dirty="0"/>
          </a:p>
        </p:txBody>
      </p:sp>
      <p:sp>
        <p:nvSpPr>
          <p:cNvPr id="6" name="CasellaDiTesto 5"/>
          <p:cNvSpPr txBox="1"/>
          <p:nvPr/>
        </p:nvSpPr>
        <p:spPr>
          <a:xfrm>
            <a:off x="467544" y="3933056"/>
            <a:ext cx="8262262" cy="707886"/>
          </a:xfrm>
          <a:prstGeom prst="rect">
            <a:avLst/>
          </a:prstGeom>
          <a:solidFill>
            <a:schemeClr val="accent3">
              <a:lumMod val="40000"/>
              <a:lumOff val="60000"/>
            </a:schemeClr>
          </a:solidFill>
        </p:spPr>
        <p:txBody>
          <a:bodyPr wrap="none" rtlCol="0">
            <a:spAutoFit/>
          </a:bodyPr>
          <a:lstStyle/>
          <a:p>
            <a:r>
              <a:rPr lang="en-US" sz="2000" dirty="0" smtClean="0"/>
              <a:t>Test measurements with </a:t>
            </a:r>
            <a:r>
              <a:rPr lang="en-US" sz="2000" dirty="0" smtClean="0">
                <a:latin typeface="Symbol" pitchFamily="18" charset="2"/>
              </a:rPr>
              <a:t>a</a:t>
            </a:r>
            <a:r>
              <a:rPr lang="en-US" sz="2000" dirty="0" smtClean="0"/>
              <a:t> Source and </a:t>
            </a:r>
            <a:r>
              <a:rPr lang="en-US" sz="2000" dirty="0" err="1" smtClean="0"/>
              <a:t>V</a:t>
            </a:r>
            <a:r>
              <a:rPr lang="en-US" sz="2000" baseline="-25000" dirty="0" err="1" smtClean="0"/>
              <a:t>f</a:t>
            </a:r>
            <a:r>
              <a:rPr lang="en-US" sz="2000" dirty="0" smtClean="0"/>
              <a:t>=V</a:t>
            </a:r>
            <a:r>
              <a:rPr lang="en-US" sz="2000" baseline="-25000" dirty="0" smtClean="0"/>
              <a:t>g</a:t>
            </a:r>
            <a:r>
              <a:rPr lang="en-US" sz="2000" dirty="0" smtClean="0"/>
              <a:t>= -1kV (E. M. on): </a:t>
            </a:r>
            <a:r>
              <a:rPr lang="en-US" sz="2000" b="1" dirty="0" smtClean="0"/>
              <a:t>r = 120 ±6 s</a:t>
            </a:r>
            <a:r>
              <a:rPr lang="en-US" sz="2000" b="1" baseline="30000" dirty="0" smtClean="0"/>
              <a:t>-1</a:t>
            </a:r>
          </a:p>
          <a:p>
            <a:r>
              <a:rPr lang="en-US" sz="2000" dirty="0" smtClean="0"/>
              <a:t>Test measurements wit a Source and </a:t>
            </a:r>
            <a:r>
              <a:rPr lang="en-US" sz="2000" dirty="0" err="1" smtClean="0"/>
              <a:t>V</a:t>
            </a:r>
            <a:r>
              <a:rPr lang="en-US" sz="2000" baseline="-25000" dirty="0" err="1" smtClean="0"/>
              <a:t>f</a:t>
            </a:r>
            <a:r>
              <a:rPr lang="en-US" sz="2000" dirty="0" smtClean="0"/>
              <a:t>=V</a:t>
            </a:r>
            <a:r>
              <a:rPr lang="en-US" sz="2000" baseline="-25000" dirty="0" smtClean="0"/>
              <a:t>g</a:t>
            </a:r>
            <a:r>
              <a:rPr lang="en-US" sz="2000" dirty="0" smtClean="0"/>
              <a:t>= 0 V (E. M. off) : </a:t>
            </a:r>
            <a:r>
              <a:rPr lang="en-US" sz="2000" b="1" dirty="0" smtClean="0"/>
              <a:t>r = 2.74 ±0.16 s</a:t>
            </a:r>
            <a:r>
              <a:rPr lang="en-US" sz="2000" b="1" baseline="30000" dirty="0" smtClean="0"/>
              <a:t>-1</a:t>
            </a:r>
            <a:endParaRPr lang="en-US" sz="2000" b="1" baseline="30000" dirty="0"/>
          </a:p>
        </p:txBody>
      </p:sp>
      <p:sp>
        <p:nvSpPr>
          <p:cNvPr id="7" name="CasellaDiTesto 6"/>
          <p:cNvSpPr txBox="1"/>
          <p:nvPr/>
        </p:nvSpPr>
        <p:spPr>
          <a:xfrm>
            <a:off x="1691680" y="5085184"/>
            <a:ext cx="5984395" cy="307777"/>
          </a:xfrm>
          <a:prstGeom prst="rect">
            <a:avLst/>
          </a:prstGeom>
          <a:solidFill>
            <a:schemeClr val="accent6">
              <a:lumMod val="20000"/>
              <a:lumOff val="80000"/>
            </a:schemeClr>
          </a:solidFill>
        </p:spPr>
        <p:txBody>
          <a:bodyPr wrap="none" rtlCol="0">
            <a:spAutoFit/>
          </a:bodyPr>
          <a:lstStyle/>
          <a:p>
            <a:r>
              <a:rPr lang="en-US" sz="1400" dirty="0" smtClean="0"/>
              <a:t>Notice, it corresponds to a </a:t>
            </a:r>
            <a:r>
              <a:rPr lang="en-US" sz="1400" b="1" dirty="0" smtClean="0"/>
              <a:t>Back ground </a:t>
            </a:r>
            <a:r>
              <a:rPr lang="en-US" sz="1400" dirty="0" smtClean="0"/>
              <a:t>signal in  the presence of the </a:t>
            </a:r>
            <a:r>
              <a:rPr lang="en-US" sz="1400" dirty="0" smtClean="0">
                <a:latin typeface="Symbol" pitchFamily="18" charset="2"/>
              </a:rPr>
              <a:t>a</a:t>
            </a:r>
            <a:r>
              <a:rPr lang="en-US" sz="1400" dirty="0" smtClean="0"/>
              <a:t> Source  </a:t>
            </a:r>
            <a:endParaRPr lang="en-US" sz="1400" dirty="0"/>
          </a:p>
        </p:txBody>
      </p:sp>
      <p:cxnSp>
        <p:nvCxnSpPr>
          <p:cNvPr id="9" name="Connettore 2 8"/>
          <p:cNvCxnSpPr/>
          <p:nvPr/>
        </p:nvCxnSpPr>
        <p:spPr>
          <a:xfrm flipV="1">
            <a:off x="6300192" y="4653136"/>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123728" y="476672"/>
            <a:ext cx="5112568"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normAutofit/>
          </a:bodyPr>
          <a:lstStyle/>
          <a:p>
            <a:r>
              <a:rPr lang="en-US" sz="3600" b="1" dirty="0" smtClean="0"/>
              <a:t>Possible CORONA effect</a:t>
            </a:r>
            <a:endParaRPr lang="en-US" sz="3600" b="1" dirty="0"/>
          </a:p>
        </p:txBody>
      </p:sp>
      <p:sp>
        <p:nvSpPr>
          <p:cNvPr id="3" name="Segnaposto piè di pagina 2"/>
          <p:cNvSpPr>
            <a:spLocks noGrp="1"/>
          </p:cNvSpPr>
          <p:nvPr>
            <p:ph type="ftr" sz="quarter" idx="11"/>
          </p:nvPr>
        </p:nvSpPr>
        <p:spPr/>
        <p:txBody>
          <a:bodyPr/>
          <a:lstStyle/>
          <a:p>
            <a:r>
              <a:rPr lang="en-US" smtClean="0"/>
              <a:t>CAARI 2016, Fort Worth, Tx, USA</a:t>
            </a:r>
            <a:endParaRPr lang="en-US"/>
          </a:p>
        </p:txBody>
      </p:sp>
      <p:pic>
        <p:nvPicPr>
          <p:cNvPr id="4" name="Immagine 3" descr="MonSig_0_28.jpg"/>
          <p:cNvPicPr/>
          <p:nvPr/>
        </p:nvPicPr>
        <p:blipFill>
          <a:blip r:embed="rId2" cstate="print"/>
          <a:stretch>
            <a:fillRect/>
          </a:stretch>
        </p:blipFill>
        <p:spPr>
          <a:xfrm>
            <a:off x="539552" y="2276872"/>
            <a:ext cx="3888432" cy="3168352"/>
          </a:xfrm>
          <a:prstGeom prst="rect">
            <a:avLst/>
          </a:prstGeom>
        </p:spPr>
      </p:pic>
      <p:pic>
        <p:nvPicPr>
          <p:cNvPr id="5" name="Immagine 4" descr="MonSig_28_0.jpg"/>
          <p:cNvPicPr/>
          <p:nvPr/>
        </p:nvPicPr>
        <p:blipFill>
          <a:blip r:embed="rId3" cstate="print"/>
          <a:stretch>
            <a:fillRect/>
          </a:stretch>
        </p:blipFill>
        <p:spPr>
          <a:xfrm>
            <a:off x="4788024" y="2348880"/>
            <a:ext cx="3744416" cy="3096344"/>
          </a:xfrm>
          <a:prstGeom prst="rect">
            <a:avLst/>
          </a:prstGeom>
        </p:spPr>
      </p:pic>
      <p:sp>
        <p:nvSpPr>
          <p:cNvPr id="8" name="Rettangolo 7"/>
          <p:cNvSpPr/>
          <p:nvPr/>
        </p:nvSpPr>
        <p:spPr>
          <a:xfrm>
            <a:off x="251520" y="1484784"/>
            <a:ext cx="8676456" cy="738664"/>
          </a:xfrm>
          <a:prstGeom prst="rect">
            <a:avLst/>
          </a:prstGeom>
          <a:solidFill>
            <a:schemeClr val="accent1">
              <a:lumMod val="20000"/>
              <a:lumOff val="80000"/>
            </a:schemeClr>
          </a:solidFill>
        </p:spPr>
        <p:txBody>
          <a:bodyPr wrap="square">
            <a:spAutoFit/>
          </a:bodyPr>
          <a:lstStyle/>
          <a:p>
            <a:r>
              <a:rPr lang="en-US" sz="1400" dirty="0" smtClean="0"/>
              <a:t>In order to optimize the values of the applied potentials, further test measurements with higher voltages on foil converter and reflecting grids have been carried out. The results of those measurements have shown that when the voltage was bigger than -</a:t>
            </a:r>
            <a:r>
              <a:rPr lang="en-US" sz="1400" i="1" dirty="0" smtClean="0"/>
              <a:t>1.5 kV</a:t>
            </a:r>
            <a:r>
              <a:rPr lang="en-US" sz="1400" dirty="0" smtClean="0"/>
              <a:t> an increase of the light points on the CCD camera signal was observed</a:t>
            </a:r>
            <a:endParaRPr lang="en-US" sz="1400" dirty="0"/>
          </a:p>
        </p:txBody>
      </p:sp>
      <p:sp>
        <p:nvSpPr>
          <p:cNvPr id="9" name="Rettangolo 8"/>
          <p:cNvSpPr/>
          <p:nvPr/>
        </p:nvSpPr>
        <p:spPr>
          <a:xfrm>
            <a:off x="179512" y="5517232"/>
            <a:ext cx="8748464" cy="646331"/>
          </a:xfrm>
          <a:prstGeom prst="rect">
            <a:avLst/>
          </a:prstGeom>
          <a:solidFill>
            <a:schemeClr val="accent6">
              <a:lumMod val="20000"/>
              <a:lumOff val="80000"/>
            </a:schemeClr>
          </a:solidFill>
        </p:spPr>
        <p:txBody>
          <a:bodyPr wrap="square">
            <a:spAutoFit/>
          </a:bodyPr>
          <a:lstStyle/>
          <a:p>
            <a:r>
              <a:rPr lang="en-US" sz="1200" b="1" dirty="0" smtClean="0"/>
              <a:t>Notice: </a:t>
            </a:r>
            <a:r>
              <a:rPr lang="en-US" sz="1200" dirty="0" smtClean="0"/>
              <a:t>the vacuum chamber  pressure measured during all the experimental tests was in the range </a:t>
            </a:r>
            <a:r>
              <a:rPr lang="en-US" sz="1200" i="1" dirty="0" smtClean="0"/>
              <a:t>3 ÷ 5 x10</a:t>
            </a:r>
            <a:r>
              <a:rPr lang="en-US" sz="1200" i="1" baseline="30000" dirty="0" smtClean="0"/>
              <a:t>-7</a:t>
            </a:r>
            <a:r>
              <a:rPr lang="en-US" sz="1200" i="1" dirty="0" smtClean="0"/>
              <a:t> </a:t>
            </a:r>
            <a:r>
              <a:rPr lang="en-US" sz="1200" i="1" dirty="0" err="1" smtClean="0"/>
              <a:t>mb</a:t>
            </a:r>
            <a:r>
              <a:rPr lang="en-US" sz="1200" dirty="0" smtClean="0"/>
              <a:t>. No Corona Effect was expected with a such low pressure but, unfortunately, the grid cards are made by glass fiber composite material RF4 not suitable for high vacuum.  Atoms desorbed from grid surfaces could have been ionized by the high electric fields present close to the grid wires.</a:t>
            </a:r>
            <a:endParaRPr lang="en-US" sz="12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1717</Words>
  <Application>Microsoft Office PowerPoint</Application>
  <PresentationFormat>Presentazione su schermo (4:3)</PresentationFormat>
  <Paragraphs>89</Paragraphs>
  <Slides>11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맑은 고딕</vt:lpstr>
      <vt:lpstr>SimSun</vt:lpstr>
      <vt:lpstr>Arial</vt:lpstr>
      <vt:lpstr>Batang</vt:lpstr>
      <vt:lpstr>Calibri</vt:lpstr>
      <vt:lpstr>Symbol</vt:lpstr>
      <vt:lpstr>Times New Roman</vt:lpstr>
      <vt:lpstr>Tema di Office</vt:lpstr>
      <vt:lpstr>Neutron imager with Micro Channel Plates (MCP) in electrostatic mirror configuration: first experimental test</vt:lpstr>
      <vt:lpstr>Abstract</vt:lpstr>
      <vt:lpstr>Introduction</vt:lpstr>
      <vt:lpstr>Neutron beam monitor with Electrostatic Mirror (E.M.) configuration - Scheme</vt:lpstr>
      <vt:lpstr>The experimental apparatus scheme</vt:lpstr>
      <vt:lpstr>Test measurement results with Neutron source (N.S.)</vt:lpstr>
      <vt:lpstr>Test measurement results with a Source</vt:lpstr>
      <vt:lpstr>Summary experimental results</vt:lpstr>
      <vt:lpstr>Possible CORONA effect</vt:lpstr>
      <vt:lpstr>Test on Neutron Beam</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Neutron imager with Micro Channel Plates (MCP) in electrostatic mirror configuration: first experimental test</dc:title>
  <dc:creator>varialevi</dc:creator>
  <cp:lastModifiedBy>Paolo Maria Milazzo</cp:lastModifiedBy>
  <cp:revision>22</cp:revision>
  <dcterms:created xsi:type="dcterms:W3CDTF">2016-10-14T09:22:13Z</dcterms:created>
  <dcterms:modified xsi:type="dcterms:W3CDTF">2017-03-14T08:11:11Z</dcterms:modified>
</cp:coreProperties>
</file>