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31" r:id="rId2"/>
    <p:sldId id="799" r:id="rId3"/>
    <p:sldId id="882" r:id="rId4"/>
    <p:sldId id="887" r:id="rId5"/>
    <p:sldId id="864" r:id="rId6"/>
    <p:sldId id="866" r:id="rId7"/>
    <p:sldId id="872" r:id="rId8"/>
    <p:sldId id="873" r:id="rId9"/>
    <p:sldId id="888" r:id="rId10"/>
    <p:sldId id="927" r:id="rId11"/>
    <p:sldId id="783" r:id="rId12"/>
    <p:sldId id="856" r:id="rId13"/>
    <p:sldId id="928" r:id="rId14"/>
    <p:sldId id="837" r:id="rId15"/>
    <p:sldId id="871" r:id="rId16"/>
    <p:sldId id="786" r:id="rId17"/>
    <p:sldId id="788" r:id="rId18"/>
    <p:sldId id="797" r:id="rId19"/>
    <p:sldId id="943" r:id="rId20"/>
    <p:sldId id="944" r:id="rId21"/>
    <p:sldId id="920" r:id="rId22"/>
    <p:sldId id="830" r:id="rId23"/>
    <p:sldId id="929" r:id="rId24"/>
    <p:sldId id="932" r:id="rId25"/>
    <p:sldId id="935" r:id="rId26"/>
    <p:sldId id="936" r:id="rId27"/>
    <p:sldId id="938" r:id="rId28"/>
    <p:sldId id="939" r:id="rId29"/>
    <p:sldId id="940" r:id="rId30"/>
    <p:sldId id="941" r:id="rId31"/>
    <p:sldId id="942" r:id="rId32"/>
    <p:sldId id="685" r:id="rId33"/>
    <p:sldId id="838" r:id="rId34"/>
    <p:sldId id="787" r:id="rId35"/>
    <p:sldId id="906" r:id="rId36"/>
    <p:sldId id="894" r:id="rId37"/>
    <p:sldId id="829" r:id="rId38"/>
    <p:sldId id="828" r:id="rId39"/>
    <p:sldId id="892" r:id="rId40"/>
    <p:sldId id="900" r:id="rId41"/>
    <p:sldId id="839" r:id="rId42"/>
    <p:sldId id="803" r:id="rId43"/>
    <p:sldId id="806" r:id="rId44"/>
    <p:sldId id="807" r:id="rId45"/>
    <p:sldId id="808" r:id="rId46"/>
    <p:sldId id="809" r:id="rId47"/>
    <p:sldId id="810" r:id="rId48"/>
    <p:sldId id="811" r:id="rId49"/>
    <p:sldId id="812" r:id="rId50"/>
    <p:sldId id="813" r:id="rId51"/>
    <p:sldId id="814" r:id="rId52"/>
    <p:sldId id="815" r:id="rId53"/>
    <p:sldId id="817" r:id="rId54"/>
    <p:sldId id="777" r:id="rId55"/>
    <p:sldId id="860" r:id="rId56"/>
    <p:sldId id="840" r:id="rId57"/>
    <p:sldId id="861" r:id="rId58"/>
    <p:sldId id="818" r:id="rId59"/>
    <p:sldId id="862" r:id="rId60"/>
    <p:sldId id="904" r:id="rId61"/>
    <p:sldId id="911" r:id="rId62"/>
    <p:sldId id="836" r:id="rId63"/>
    <p:sldId id="876" r:id="rId64"/>
    <p:sldId id="867" r:id="rId65"/>
  </p:sldIdLst>
  <p:sldSz cx="9144000" cy="6858000" type="screen4x3"/>
  <p:notesSz cx="6858000" cy="9144000"/>
  <p:defaultTextStyle>
    <a:defPPr>
      <a:defRPr lang="en-US"/>
    </a:defPPr>
    <a:lvl1pPr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ctr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73B02"/>
    <a:srgbClr val="CDFFCB"/>
    <a:srgbClr val="2AFF02"/>
    <a:srgbClr val="FF9FCF"/>
    <a:srgbClr val="FFE5F2"/>
    <a:srgbClr val="577700"/>
    <a:srgbClr val="698E00"/>
    <a:srgbClr val="1F296A"/>
    <a:srgbClr val="FD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4"/>
    <p:restoredTop sz="94679"/>
  </p:normalViewPr>
  <p:slideViewPr>
    <p:cSldViewPr>
      <p:cViewPr>
        <p:scale>
          <a:sx n="100" d="100"/>
          <a:sy n="100" d="100"/>
        </p:scale>
        <p:origin x="38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51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3E88BAB8-A6BF-2641-B5F7-EFFC5E70D046}" type="datetimeFigureOut">
              <a:rPr lang="en-US"/>
              <a:pPr>
                <a:defRPr/>
              </a:pPr>
              <a:t>8/27/17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94CAD23F-8145-6643-81E3-03032EC41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7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fld id="{3F77EFC3-ED90-8A44-BEEC-5EA85B402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9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 Unicode MS" charset="0"/>
        <a:cs typeface="Arial Unicode MS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4EE53D-90BD-4F45-8D64-BF613D3F4EE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7398E-AAC7-0C4A-93D4-7744B7528F0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282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B1CCE8-A02D-C84A-A663-CBFFB1A7BF3A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3153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3E292F-A5F0-AC49-8A04-F5CA41D5B41F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64650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CD50F-52D5-434E-9BD6-F3A0612F79B6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18242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5A2097-B572-B14D-BB9B-547C910F089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5716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5A2097-B572-B14D-BB9B-547C910F0891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5805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23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83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24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0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25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61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26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4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37883E-10D7-B947-B0F1-451DF173738E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27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696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28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77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29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60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30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0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960AFBBC-59F7-1F45-A82B-493FE534E2DA}" type="slidenum">
              <a:rPr lang="en-GB" sz="1200"/>
              <a:pPr>
                <a:defRPr/>
              </a:pPr>
              <a:t>31</a:t>
            </a:fld>
            <a:endParaRPr lang="en-GB" sz="1200"/>
          </a:p>
        </p:txBody>
      </p:sp>
      <p:sp>
        <p:nvSpPr>
          <p:cNvPr id="8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86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BA90EE-D8DF-C945-A1C9-7B146D375EFE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23110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5A2097-B572-B14D-BB9B-547C910F0891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3797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968A27-076F-D748-BA21-45D04000C616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80641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1FEC0F-C47B-6C47-8DBF-E04F342A7C75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02012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0A3C094-5DD7-C64A-821F-DDC33485D43B}" type="slidenum">
              <a:rPr lang="en-GB" sz="1200"/>
              <a:pPr>
                <a:defRPr/>
              </a:pPr>
              <a:t>36</a:t>
            </a:fld>
            <a:endParaRPr lang="en-GB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dirty="0">
                <a:latin typeface="Gill Sans" charset="0"/>
                <a:cs typeface="ＭＳ Ｐゴシック" charset="0"/>
              </a:rPr>
              <a:t>Electron bunch length must be small fraction of the plasma wavelength – otherwise energy spread too large; and jitter small fraction of inverse plasma frequency.</a:t>
            </a:r>
          </a:p>
          <a:p>
            <a:pPr>
              <a:defRPr/>
            </a:pPr>
            <a:r>
              <a:rPr lang="en-US" dirty="0">
                <a:latin typeface="Gill Sans" charset="0"/>
                <a:cs typeface="ＭＳ Ｐゴシック" charset="0"/>
              </a:rPr>
              <a:t>Some facilities under development at DESY have the right properties – PITZ – and </a:t>
            </a:r>
            <a:r>
              <a:rPr lang="en-US" dirty="0" err="1" smtClean="0">
                <a:latin typeface="Gill Sans" charset="0"/>
                <a:cs typeface="ＭＳ Ｐゴシック" charset="0"/>
              </a:rPr>
              <a:t>FLASHForward</a:t>
            </a:r>
            <a:r>
              <a:rPr lang="en-US" dirty="0" smtClean="0">
                <a:latin typeface="Gill Sans" charset="0"/>
                <a:cs typeface="ＭＳ Ｐゴシック" charset="0"/>
              </a:rPr>
              <a:t> </a:t>
            </a:r>
            <a:r>
              <a:rPr lang="en-US" dirty="0">
                <a:latin typeface="Gill Sans" charset="0"/>
                <a:cs typeface="ＭＳ Ｐゴシック" charset="0"/>
              </a:rPr>
              <a:t>could be an ideal research instrument. </a:t>
            </a:r>
          </a:p>
        </p:txBody>
      </p:sp>
    </p:spTree>
    <p:extLst>
      <p:ext uri="{BB962C8B-B14F-4D97-AF65-F5344CB8AC3E}">
        <p14:creationId xmlns:p14="http://schemas.microsoft.com/office/powerpoint/2010/main" val="1149945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7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35714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2035715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D803E-1E86-4244-9495-1836ECC50469}" type="slidenum">
              <a:rPr lang="en-US">
                <a:latin typeface="Arial" pitchFamily="34" charset="0"/>
              </a:rPr>
              <a:pPr>
                <a:defRPr/>
              </a:pPr>
              <a:t>3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43D7E927-5A15-7F4B-8D16-0798156D0B39}" type="slidenum">
              <a:rPr lang="en-GB" sz="1200"/>
              <a:pPr>
                <a:defRPr/>
              </a:pPr>
              <a:t>37</a:t>
            </a:fld>
            <a:endParaRPr lang="en-GB" sz="1200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latin typeface="Gill Sans" charset="0"/>
                <a:cs typeface="ＭＳ Ｐゴシック" charset="0"/>
              </a:rPr>
              <a:t>Electron bunch length must be small fraction of the plasma wavelength – otherwise energy spread too large; and jitter small fraction of inverse plasma frequency.</a:t>
            </a:r>
          </a:p>
          <a:p>
            <a:pPr>
              <a:defRPr/>
            </a:pPr>
            <a:r>
              <a:rPr lang="en-US">
                <a:latin typeface="Gill Sans" charset="0"/>
                <a:cs typeface="ＭＳ Ｐゴシック" charset="0"/>
              </a:rPr>
              <a:t>Some facilities under development at DESY have the right properties – PITZ – and FLASH II could be an ideal research instrument. </a:t>
            </a:r>
          </a:p>
        </p:txBody>
      </p:sp>
    </p:spTree>
    <p:extLst>
      <p:ext uri="{BB962C8B-B14F-4D97-AF65-F5344CB8AC3E}">
        <p14:creationId xmlns:p14="http://schemas.microsoft.com/office/powerpoint/2010/main" val="1927015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31286" indent="-281264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25055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575077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25099" indent="-225011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475121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25143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375165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25187" indent="-225011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FA5E0A6D-34A4-3045-997D-64DF846F5EB0}" type="slidenum">
              <a:rPr lang="en-GB" sz="1200"/>
              <a:pPr>
                <a:defRPr/>
              </a:pPr>
              <a:t>38</a:t>
            </a:fld>
            <a:endParaRPr lang="en-GB" sz="1200"/>
          </a:p>
        </p:txBody>
      </p:sp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en-US" dirty="0" smtClean="0">
              <a:latin typeface="Gill Sans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Gill Sans" charset="0"/>
                <a:cs typeface="ＭＳ Ｐゴシック" charset="0"/>
              </a:rPr>
              <a:t>Contrast with conventional cavities….</a:t>
            </a:r>
          </a:p>
          <a:p>
            <a:pPr>
              <a:defRPr/>
            </a:pPr>
            <a:endParaRPr lang="en-US" dirty="0" smtClean="0">
              <a:latin typeface="Gill Sans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Gill Sans" charset="0"/>
                <a:cs typeface="ＭＳ Ｐゴシック" charset="0"/>
              </a:rPr>
              <a:t>Work at Lawrence Berkeley Laboratory. 40 TW laser pulse (3 * 10 18 W/cm2) – 1 </a:t>
            </a:r>
            <a:r>
              <a:rPr lang="en-US" dirty="0" err="1" smtClean="0">
                <a:latin typeface="Gill Sans" charset="0"/>
                <a:cs typeface="ＭＳ Ｐゴシック" charset="0"/>
              </a:rPr>
              <a:t>GeV</a:t>
            </a:r>
            <a:r>
              <a:rPr lang="en-US" dirty="0" smtClean="0">
                <a:latin typeface="Gill Sans" charset="0"/>
                <a:cs typeface="ＭＳ Ｐゴシック" charset="0"/>
              </a:rPr>
              <a:t> in 3.3 cm</a:t>
            </a:r>
          </a:p>
          <a:p>
            <a:pPr>
              <a:defRPr/>
            </a:pPr>
            <a:r>
              <a:rPr lang="en-US" dirty="0" smtClean="0">
                <a:latin typeface="Gill Sans" charset="0"/>
                <a:cs typeface="ＭＳ Ｐゴシック" charset="0"/>
              </a:rPr>
              <a:t>produced 33 GV/m fields. Beam quality lousy! Florian is at forefront of this table top infra-red FELs.</a:t>
            </a:r>
            <a:endParaRPr lang="en-US" dirty="0">
              <a:latin typeface="Gill Sans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93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64D889-4AB9-1742-8DE9-579FC0431888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2421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87E075-646F-FE47-B4DF-0449019520EB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756418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FEFC695-5780-2148-BD1E-04AEBD630FF1}" type="slidenum">
              <a:rPr lang="en-US" sz="1200" smtClean="0">
                <a:cs typeface="Arial Unicode MS" charset="0"/>
              </a:rPr>
              <a:pPr>
                <a:defRPr/>
              </a:pPr>
              <a:t>44</a:t>
            </a:fld>
            <a:endParaRPr lang="en-US" sz="1200" smtClean="0">
              <a:cs typeface="Arial Unicode MS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665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ED8AE5B-42B3-E845-A30E-5B1733480B9E}" type="slidenum">
              <a:rPr lang="en-GB" sz="120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GB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65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3675E93-4FC4-7942-9925-3F0E4593DE79}" type="slidenum">
              <a:rPr lang="en-US" sz="1200" smtClean="0">
                <a:cs typeface="Arial Unicode MS" charset="0"/>
              </a:rPr>
              <a:pPr>
                <a:defRPr/>
              </a:pPr>
              <a:t>47</a:t>
            </a:fld>
            <a:endParaRPr lang="en-US" sz="1200" smtClean="0"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0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kumimoji="1" lang="ja-JP" altLang="en-US">
              <a:cs typeface="ＭＳ Ｐゴシック" charset="0"/>
            </a:endParaRPr>
          </a:p>
        </p:txBody>
      </p:sp>
      <p:sp>
        <p:nvSpPr>
          <p:cNvPr id="65540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692D1FB6-AD3D-1B41-BCF0-D951CF415CF3}" type="slidenum">
              <a:rPr kumimoji="1" lang="ja-JP" altLang="en-US" sz="1200" smtClean="0">
                <a:cs typeface="ＭＳ Ｐゴシック" charset="0"/>
              </a:rPr>
              <a:pPr>
                <a:defRPr/>
              </a:pPr>
              <a:t>52</a:t>
            </a:fld>
            <a:endParaRPr kumimoji="1" lang="ja-JP" altLang="en-US" sz="1200" smtClean="0"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03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9F2402-B3A9-9D48-B8D4-0BDDC855FB5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4397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2F6F1-5145-4D5A-9350-7DDC159EA2D9}" type="slidenum">
              <a:rPr lang="ja-JP" alt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8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7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35714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2035715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D803E-1E86-4244-9495-1836ECC50469}" type="slidenum">
              <a:rPr lang="en-US">
                <a:latin typeface="Arial" pitchFamily="34" charset="0"/>
              </a:rPr>
              <a:pPr>
                <a:defRPr/>
              </a:pPr>
              <a:t>4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986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89908-C858-364E-AE6C-1D5F6B539C58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86172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89908-C858-364E-AE6C-1D5F6B539C58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519324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7398E-AAC7-0C4A-93D4-7744B7528F0D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297123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77EFC3-ED90-8A44-BEEC-5EA85B402DFA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10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LHC magnets are 8.3 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77EFC3-ED90-8A44-BEEC-5EA85B402D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58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7398E-AAC7-0C4A-93D4-7744B7528F0D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Next turn to CPC!</a:t>
            </a:r>
          </a:p>
        </p:txBody>
      </p:sp>
    </p:spTree>
    <p:extLst>
      <p:ext uri="{BB962C8B-B14F-4D97-AF65-F5344CB8AC3E}">
        <p14:creationId xmlns:p14="http://schemas.microsoft.com/office/powerpoint/2010/main" val="2132796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4260D-E4EE-2B44-B500-64B2E1942BFF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91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174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F7BF7-0B4E-0F42-803C-C2E2651E471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69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6175" y="668338"/>
            <a:ext cx="4552950" cy="34147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79913"/>
            <a:ext cx="5019675" cy="4083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573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pic>
        <p:nvPicPr>
          <p:cNvPr id="6" name="Picture 14" descr="avh_logo_n7_word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44450"/>
            <a:ext cx="17653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DESY-Logo-cyan-RGB_ger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1414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34879" r="66852" b="32123"/>
          <a:stretch>
            <a:fillRect/>
          </a:stretch>
        </p:blipFill>
        <p:spPr bwMode="auto">
          <a:xfrm>
            <a:off x="1042988" y="188913"/>
            <a:ext cx="10080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2667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05583-F136-1B49-9B95-810A55B440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26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6CC48-2203-5D4E-B77B-30310B914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4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172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172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93A7-5DC2-1B4F-82DB-7CA6F5E17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2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9342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1BA0B-D8A6-F742-A481-5CEFF68E2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94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0"/>
            <a:ext cx="6934200" cy="9144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77724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771900"/>
            <a:ext cx="7772400" cy="24003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B2D3C-6E3B-9E42-B967-4AA17B049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8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A7499-4D35-CC47-9C18-6CF7809DB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1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8A126-6034-1949-8F59-8F7C435F0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7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B0874-DD2A-8E4A-B09F-B43F91B2A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1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806DE-F0E8-C74C-96B1-95F8EDF05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AA4C7-82A7-CD4D-9A12-2FF818268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85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6C46-A381-594E-BEA1-4B42A9A87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7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DAB38-1AB3-7F4E-B407-D99FA8BAC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2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37DA9-408B-E045-9271-1DF1EDC28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2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8" Type="http://schemas.openxmlformats.org/officeDocument/2006/relationships/image" Target="../media/image4.emf"/><Relationship Id="rId19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12700" y="6567488"/>
            <a:ext cx="24384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cs typeface="Arial Unicode MS" charset="0"/>
              </a:defRPr>
            </a:lvl1pPr>
          </a:lstStyle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65900"/>
            <a:ext cx="36576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cs typeface="Arial Unicode MS" charset="0"/>
              </a:defRPr>
            </a:lvl1pPr>
          </a:lstStyle>
          <a:p>
            <a:pPr>
              <a:defRPr/>
            </a:pPr>
            <a:r>
              <a:rPr lang="en-US" smtClean="0"/>
              <a:t>B. Foster - Natal - 10/14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6300" y="6553200"/>
            <a:ext cx="1905000" cy="228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>
                <a:cs typeface="Arial Unicode MS" charset="0"/>
              </a:defRPr>
            </a:lvl1pPr>
          </a:lstStyle>
          <a:p>
            <a:pPr>
              <a:defRPr/>
            </a:pPr>
            <a:fld id="{82001741-A31A-2D4B-B742-FB6F11B4D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GB" sz="2400">
              <a:cs typeface="Arial Unicode MS" charset="0"/>
            </a:endParaRPr>
          </a:p>
        </p:txBody>
      </p:sp>
      <p:sp>
        <p:nvSpPr>
          <p:cNvPr id="104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0"/>
            <a:ext cx="6934200" cy="914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33" name="Picture 21" descr="1024_greendot_divide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0013"/>
            <a:ext cx="91440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" descr="avh_logo_n7_word_rgb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44450"/>
            <a:ext cx="1404937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2" descr="DESY-Logo-cyan-RGB_ger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Bild 1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34879" r="66852" b="32123"/>
          <a:stretch>
            <a:fillRect/>
          </a:stretch>
        </p:blipFill>
        <p:spPr bwMode="auto">
          <a:xfrm>
            <a:off x="755650" y="71438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oxford_logo.jp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64" y="40061"/>
            <a:ext cx="715929" cy="8686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folHlink"/>
          </a:solidFill>
          <a:latin typeface="+mn-lt"/>
          <a:ea typeface="Arial Unicode MS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 Unicode MS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4" Type="http://schemas.openxmlformats.org/officeDocument/2006/relationships/image" Target="../media/image5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emf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3" Type="http://schemas.openxmlformats.org/officeDocument/2006/relationships/image" Target="../media/image8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Relationship Id="rId3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1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wmf"/><Relationship Id="rId7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1524000"/>
            <a:ext cx="76962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Accelerators and Experiments for the Future Energy Frontier</a:t>
            </a:r>
            <a:endParaRPr lang="en-US" sz="3600" dirty="0" smtClean="0"/>
          </a:p>
        </p:txBody>
      </p:sp>
      <p:sp>
        <p:nvSpPr>
          <p:cNvPr id="17412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6200" y="3352800"/>
            <a:ext cx="9067800" cy="2667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Brian Foster (</a:t>
            </a:r>
            <a:r>
              <a:rPr lang="en-US" sz="2400" dirty="0" err="1">
                <a:latin typeface="Arial" charset="0"/>
                <a:ea typeface="ＭＳ Ｐゴシック" charset="0"/>
                <a:cs typeface="Arial Unicode MS" charset="0"/>
              </a:rPr>
              <a:t>Uni</a:t>
            </a:r>
            <a:r>
              <a:rPr lang="en-US" sz="2400" dirty="0">
                <a:latin typeface="Arial" charset="0"/>
                <a:ea typeface="ＭＳ Ｐゴシック" charset="0"/>
                <a:cs typeface="Arial Unicode MS" charset="0"/>
              </a:rPr>
              <a:t> </a:t>
            </a:r>
            <a:r>
              <a:rPr lang="en-US" sz="2400" dirty="0" smtClean="0">
                <a:latin typeface="Arial" charset="0"/>
                <a:ea typeface="ＭＳ Ｐゴシック" charset="0"/>
                <a:cs typeface="Arial Unicode MS" charset="0"/>
              </a:rPr>
              <a:t>Hamburg/DESY/Oxford)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LFC17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ECT* Trento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>
                <a:latin typeface="Arial" charset="0"/>
                <a:ea typeface="ＭＳ Ｐゴシック" charset="0"/>
                <a:cs typeface="Arial Unicode MS" charset="0"/>
              </a:rPr>
              <a:t>September 11</a:t>
            </a:r>
            <a:r>
              <a:rPr lang="en-US" baseline="30000" dirty="0" smtClean="0">
                <a:latin typeface="Arial" charset="0"/>
                <a:ea typeface="ＭＳ Ｐゴシック" charset="0"/>
                <a:cs typeface="Arial Unicode MS" charset="0"/>
              </a:rPr>
              <a:t>th</a:t>
            </a:r>
            <a:r>
              <a:rPr lang="en-US" dirty="0" smtClean="0">
                <a:latin typeface="Arial" charset="0"/>
                <a:ea typeface="ＭＳ Ｐゴシック" charset="0"/>
                <a:cs typeface="Arial Unicode MS" charset="0"/>
              </a:rPr>
              <a:t>, </a:t>
            </a:r>
            <a:r>
              <a:rPr lang="en-US" dirty="0" smtClean="0">
                <a:latin typeface="Arial" charset="0"/>
                <a:ea typeface="ＭＳ Ｐゴシック" charset="0"/>
                <a:cs typeface="Arial Unicode MS" charset="0"/>
              </a:rPr>
              <a:t>2017</a:t>
            </a:r>
            <a:endParaRPr lang="en-US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B05583-F136-1B49-9B95-810A55B4401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6" name="Picture 5" descr="oxford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4076"/>
            <a:ext cx="715929" cy="868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87" y="2093770"/>
            <a:ext cx="5604001" cy="3955765"/>
          </a:xfrm>
          <a:prstGeom prst="rect">
            <a:avLst/>
          </a:prstGeom>
        </p:spPr>
      </p:pic>
      <p:sp>
        <p:nvSpPr>
          <p:cNvPr id="12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-27384"/>
            <a:ext cx="648072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400" dirty="0" smtClean="0"/>
              <a:t>Industrial production - XFEL</a:t>
            </a:r>
            <a:endParaRPr lang="en-US" altLang="ja-JP" sz="3400" baseline="-250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-12700" y="6594204"/>
            <a:ext cx="2712492" cy="201883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276BA-553B-5844-9F65-693FD43519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92280" y="5888305"/>
            <a:ext cx="1820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(Thanks to Nick Walker)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-36512" y="908720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</a:t>
            </a:r>
            <a:r>
              <a:rPr lang="en-GB" dirty="0" smtClean="0"/>
              <a:t>ne vendor following ILC baseline recipe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228184" y="1556792"/>
            <a:ext cx="3004555" cy="707886"/>
            <a:chOff x="6228184" y="2408694"/>
            <a:chExt cx="3004555" cy="707886"/>
          </a:xfrm>
        </p:grpSpPr>
        <p:cxnSp>
          <p:nvCxnSpPr>
            <p:cNvPr id="20" name="Straight Arrow Connector 19"/>
            <p:cNvCxnSpPr/>
            <p:nvPr/>
          </p:nvCxnSpPr>
          <p:spPr bwMode="auto">
            <a:xfrm flipH="1">
              <a:off x="6228184" y="2780929"/>
              <a:ext cx="787604" cy="23460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6948264" y="2408694"/>
              <a:ext cx="22844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Field emission </a:t>
              </a:r>
            </a:p>
            <a:p>
              <a:r>
                <a:rPr lang="en-GB" dirty="0" smtClean="0"/>
                <a:t>Limit (XFEL spec.)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28184" y="2450958"/>
            <a:ext cx="2914008" cy="707886"/>
            <a:chOff x="6424654" y="1628800"/>
            <a:chExt cx="2914008" cy="707886"/>
          </a:xfrm>
        </p:grpSpPr>
        <p:sp>
          <p:nvSpPr>
            <p:cNvPr id="21" name="TextBox 20"/>
            <p:cNvSpPr txBox="1"/>
            <p:nvPr/>
          </p:nvSpPr>
          <p:spPr>
            <a:xfrm>
              <a:off x="6948264" y="1628800"/>
              <a:ext cx="2390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Quench (or power) </a:t>
              </a:r>
            </a:p>
            <a:p>
              <a:r>
                <a:rPr lang="en-GB" dirty="0" smtClean="0"/>
                <a:t>limit</a:t>
              </a:r>
              <a:endParaRPr lang="en-GB" dirty="0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 flipV="1">
              <a:off x="6424654" y="1670738"/>
              <a:ext cx="523610" cy="1740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Right Brace 23"/>
          <p:cNvSpPr/>
          <p:nvPr/>
        </p:nvSpPr>
        <p:spPr bwMode="auto">
          <a:xfrm rot="16200000">
            <a:off x="1910031" y="3431327"/>
            <a:ext cx="245391" cy="205421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08566" y="3933056"/>
            <a:ext cx="1495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FF0000"/>
                </a:solidFill>
              </a:rPr>
              <a:t>require retreatment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4082" y="5857527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50000"/>
                  </a:schemeClr>
                </a:solidFill>
              </a:rPr>
              <a:t>status:01.06.2016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079582" y="1305373"/>
            <a:ext cx="1118339" cy="4154520"/>
            <a:chOff x="4695538" y="1055424"/>
            <a:chExt cx="1118339" cy="4154520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4695538" y="1073309"/>
              <a:ext cx="0" cy="41366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4769749" y="1055424"/>
              <a:ext cx="9717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0000"/>
                  </a:solidFill>
                </a:rPr>
                <a:t>TDR</a:t>
              </a:r>
            </a:p>
            <a:p>
              <a:pPr algn="ctr"/>
              <a:r>
                <a:rPr lang="en-GB" sz="1200" dirty="0" smtClean="0">
                  <a:solidFill>
                    <a:srgbClr val="FF0000"/>
                  </a:solidFill>
                </a:rPr>
                <a:t>acceptance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5813877" y="1064365"/>
              <a:ext cx="0" cy="41366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4" name="Picture 33" descr="XFEL_Cavitystats_RI_09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5" t="37608" r="61251" b="57262"/>
          <a:stretch/>
        </p:blipFill>
        <p:spPr>
          <a:xfrm>
            <a:off x="5641076" y="2030779"/>
            <a:ext cx="947147" cy="2460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36096" y="3347700"/>
            <a:ext cx="3529791" cy="1953508"/>
            <a:chOff x="5436096" y="3347700"/>
            <a:chExt cx="3529791" cy="1953508"/>
          </a:xfrm>
        </p:grpSpPr>
        <p:pic>
          <p:nvPicPr>
            <p:cNvPr id="29" name="pasted-image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436096" y="3437037"/>
              <a:ext cx="3529791" cy="186417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/>
            <p:cNvSpPr/>
            <p:nvPr/>
          </p:nvSpPr>
          <p:spPr bwMode="auto">
            <a:xfrm>
              <a:off x="6195677" y="3347700"/>
              <a:ext cx="228977" cy="1548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  <p:pic>
        <p:nvPicPr>
          <p:cNvPr id="33" name="Picture 32" descr="XFEL_Cavitystats_RI_09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t="32678" r="61251" b="61063"/>
          <a:stretch/>
        </p:blipFill>
        <p:spPr>
          <a:xfrm>
            <a:off x="5643736" y="2192670"/>
            <a:ext cx="944488" cy="300226"/>
          </a:xfrm>
          <a:prstGeom prst="rect">
            <a:avLst/>
          </a:prstGeom>
        </p:spPr>
      </p:pic>
      <p:pic>
        <p:nvPicPr>
          <p:cNvPr id="35" name="Picture 34" descr="XFEL_Cavitystats_RI_09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33134" r="77037" b="57262"/>
          <a:stretch/>
        </p:blipFill>
        <p:spPr>
          <a:xfrm>
            <a:off x="5148064" y="1988840"/>
            <a:ext cx="420650" cy="4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2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71450"/>
            <a:ext cx="69342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CLIC</a:t>
            </a:r>
          </a:p>
        </p:txBody>
      </p:sp>
      <p:pic>
        <p:nvPicPr>
          <p:cNvPr id="4813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96988"/>
            <a:ext cx="88153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260"/>
          <p:cNvSpPr>
            <a:spLocks noGrp="1"/>
          </p:cNvSpPr>
          <p:nvPr>
            <p:ph type="title" idx="4294967295"/>
          </p:nvPr>
        </p:nvSpPr>
        <p:spPr>
          <a:xfrm>
            <a:off x="1253549" y="-63500"/>
            <a:ext cx="7566923" cy="616022"/>
          </a:xfrm>
        </p:spPr>
        <p:txBody>
          <a:bodyPr lIns="0" tIns="0" rIns="0" bIns="0">
            <a:normAutofit/>
          </a:bodyPr>
          <a:lstStyle/>
          <a:p>
            <a:r>
              <a:rPr lang="en-US" dirty="0">
                <a:latin typeface="Calibri" charset="0"/>
                <a:cs typeface="ＭＳ Ｐゴシック" charset="-128"/>
              </a:rPr>
              <a:t>CLIC </a:t>
            </a:r>
            <a:r>
              <a:rPr lang="en-US" dirty="0" smtClean="0">
                <a:latin typeface="Calibri" charset="0"/>
                <a:cs typeface="ＭＳ Ｐゴシック" charset="-128"/>
              </a:rPr>
              <a:t>Accelerating Structures</a:t>
            </a:r>
            <a:endParaRPr lang="en-US" dirty="0">
              <a:latin typeface="Calibri" charset="0"/>
              <a:cs typeface="ＭＳ Ｐゴシック" charset="-128"/>
            </a:endParaRPr>
          </a:p>
        </p:txBody>
      </p:sp>
      <p:sp>
        <p:nvSpPr>
          <p:cNvPr id="254" name="Rectangle 5"/>
          <p:cNvSpPr txBox="1">
            <a:spLocks noChangeArrowheads="1"/>
          </p:cNvSpPr>
          <p:nvPr/>
        </p:nvSpPr>
        <p:spPr bwMode="auto">
          <a:xfrm>
            <a:off x="275492" y="2654301"/>
            <a:ext cx="8868508" cy="38004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eaLnBrk="1">
              <a:lnSpc>
                <a:spcPct val="83000"/>
              </a:lnSpc>
            </a:pPr>
            <a:r>
              <a:rPr lang="en-US" sz="2300" dirty="0" smtClean="0"/>
              <a:t>CLIC acceleration travelling wave – too high </a:t>
            </a:r>
            <a:r>
              <a:rPr lang="en-US" sz="2300" dirty="0" err="1" smtClean="0"/>
              <a:t>Ohmic</a:t>
            </a:r>
            <a:r>
              <a:rPr lang="en-US" sz="2300" dirty="0" smtClean="0"/>
              <a:t> losses from standing wave</a:t>
            </a:r>
          </a:p>
          <a:p>
            <a:pPr eaLnBrk="1">
              <a:lnSpc>
                <a:spcPct val="83000"/>
              </a:lnSpc>
            </a:pPr>
            <a:r>
              <a:rPr lang="en-US" sz="2300" dirty="0" smtClean="0"/>
              <a:t>Bunches </a:t>
            </a:r>
            <a:r>
              <a:rPr lang="en-US" sz="2300" dirty="0" smtClean="0">
                <a:solidFill>
                  <a:srgbClr val="FF0000"/>
                </a:solidFill>
              </a:rPr>
              <a:t>induce </a:t>
            </a:r>
            <a:r>
              <a:rPr lang="en-US" sz="2300" dirty="0" err="1" smtClean="0">
                <a:solidFill>
                  <a:srgbClr val="FF0000"/>
                </a:solidFill>
              </a:rPr>
              <a:t>wakefields</a:t>
            </a:r>
            <a:r>
              <a:rPr lang="en-US" sz="2300" dirty="0" smtClean="0"/>
              <a:t> in the accelerating cavities</a:t>
            </a:r>
          </a:p>
          <a:p>
            <a:pPr eaLnBrk="1">
              <a:lnSpc>
                <a:spcPct val="83000"/>
              </a:lnSpc>
            </a:pPr>
            <a:r>
              <a:rPr lang="en-US" sz="2300" dirty="0" smtClean="0">
                <a:solidFill>
                  <a:srgbClr val="FF0000"/>
                </a:solidFill>
              </a:rPr>
              <a:t>Later bunches</a:t>
            </a:r>
            <a:r>
              <a:rPr lang="en-US" sz="2300" dirty="0" smtClean="0"/>
              <a:t> are </a:t>
            </a:r>
            <a:r>
              <a:rPr lang="en-US" sz="2300" dirty="0" smtClean="0">
                <a:solidFill>
                  <a:srgbClr val="FF0000"/>
                </a:solidFill>
              </a:rPr>
              <a:t>perturbed</a:t>
            </a:r>
            <a:r>
              <a:rPr lang="en-US" sz="2300" dirty="0" smtClean="0"/>
              <a:t> by these fields</a:t>
            </a:r>
          </a:p>
          <a:p>
            <a:pPr eaLnBrk="1">
              <a:lnSpc>
                <a:spcPct val="83000"/>
              </a:lnSpc>
              <a:spcAft>
                <a:spcPts val="750"/>
              </a:spcAft>
            </a:pPr>
            <a:r>
              <a:rPr lang="en-GB" sz="2300" dirty="0" smtClean="0">
                <a:solidFill>
                  <a:schemeClr val="tx1"/>
                </a:solidFill>
                <a:sym typeface="Symbol" pitchFamily="-109" charset="2"/>
              </a:rPr>
              <a:t>Can lead to</a:t>
            </a:r>
            <a:r>
              <a:rPr lang="en-GB" sz="2300" dirty="0" smtClean="0">
                <a:solidFill>
                  <a:srgbClr val="FF0000"/>
                </a:solidFill>
                <a:sym typeface="Symbol" pitchFamily="-109" charset="2"/>
              </a:rPr>
              <a:t> </a:t>
            </a:r>
            <a:r>
              <a:rPr lang="en-GB" sz="2300" dirty="0" err="1" smtClean="0">
                <a:solidFill>
                  <a:srgbClr val="FF0000"/>
                </a:solidFill>
                <a:sym typeface="Symbol" pitchFamily="-109" charset="2"/>
              </a:rPr>
              <a:t>emittance</a:t>
            </a:r>
            <a:r>
              <a:rPr lang="en-GB" sz="2300" dirty="0" smtClean="0">
                <a:solidFill>
                  <a:srgbClr val="FF0000"/>
                </a:solidFill>
                <a:sym typeface="Symbol" pitchFamily="-109" charset="2"/>
              </a:rPr>
              <a:t> growth</a:t>
            </a:r>
            <a:r>
              <a:rPr lang="en-GB" sz="2300" dirty="0" smtClean="0">
                <a:solidFill>
                  <a:schemeClr val="tx1"/>
                </a:solidFill>
                <a:sym typeface="Symbol" pitchFamily="-109" charset="2"/>
              </a:rPr>
              <a:t> and </a:t>
            </a:r>
            <a:r>
              <a:rPr lang="en-GB" sz="2300" dirty="0" smtClean="0">
                <a:solidFill>
                  <a:srgbClr val="FF0000"/>
                </a:solidFill>
                <a:sym typeface="Symbol" pitchFamily="-109" charset="2"/>
              </a:rPr>
              <a:t>instabilities</a:t>
            </a:r>
          </a:p>
          <a:p>
            <a:pPr eaLnBrk="1">
              <a:lnSpc>
                <a:spcPct val="83000"/>
              </a:lnSpc>
              <a:spcAft>
                <a:spcPts val="150"/>
              </a:spcAft>
            </a:pPr>
            <a:endParaRPr lang="en-GB" sz="2300" dirty="0" smtClean="0">
              <a:solidFill>
                <a:srgbClr val="FF0000"/>
              </a:solidFill>
              <a:sym typeface="Symbol" pitchFamily="-109" charset="2"/>
            </a:endParaRPr>
          </a:p>
          <a:p>
            <a:pPr eaLnBrk="1">
              <a:lnSpc>
                <a:spcPct val="83000"/>
              </a:lnSpc>
            </a:pPr>
            <a:r>
              <a:rPr lang="en-US" sz="2300" dirty="0" smtClean="0"/>
              <a:t>Effect depends on </a:t>
            </a:r>
            <a:r>
              <a:rPr lang="en-US" sz="2300" i="1" dirty="0" smtClean="0"/>
              <a:t>a/</a:t>
            </a:r>
            <a:r>
              <a:rPr lang="el-GR" sz="2300" i="1" dirty="0" smtClean="0">
                <a:ea typeface="Times New Roman" pitchFamily="-109" charset="0"/>
                <a:cs typeface="Times New Roman" pitchFamily="-109" charset="0"/>
              </a:rPr>
              <a:t>λ</a:t>
            </a:r>
            <a:r>
              <a:rPr lang="el-GR" sz="2300" dirty="0" smtClean="0">
                <a:ea typeface="Times New Roman" pitchFamily="-109" charset="0"/>
                <a:cs typeface="Times New Roman" pitchFamily="-109" charset="0"/>
              </a:rPr>
              <a:t> </a:t>
            </a:r>
            <a:r>
              <a:rPr lang="en-US" sz="2300" dirty="0" smtClean="0">
                <a:ea typeface="Times New Roman" pitchFamily="-109" charset="0"/>
                <a:cs typeface="Times New Roman" pitchFamily="-109" charset="0"/>
              </a:rPr>
              <a:t>(</a:t>
            </a:r>
            <a:r>
              <a:rPr lang="en-US" sz="2300" i="1" dirty="0" smtClean="0">
                <a:ea typeface="Times New Roman" pitchFamily="-109" charset="0"/>
                <a:cs typeface="Times New Roman" pitchFamily="-109" charset="0"/>
              </a:rPr>
              <a:t>a</a:t>
            </a:r>
            <a:r>
              <a:rPr lang="en-US" sz="2300" dirty="0" smtClean="0">
                <a:ea typeface="Times New Roman" pitchFamily="-109" charset="0"/>
                <a:cs typeface="Times New Roman" pitchFamily="-109" charset="0"/>
              </a:rPr>
              <a:t> iris aperture) and structure design details</a:t>
            </a:r>
          </a:p>
          <a:p>
            <a:pPr>
              <a:lnSpc>
                <a:spcPct val="83000"/>
              </a:lnSpc>
            </a:pPr>
            <a:r>
              <a:rPr lang="en-US" sz="2300" dirty="0" smtClean="0">
                <a:sym typeface="Symbol" pitchFamily="-109" charset="2"/>
              </a:rPr>
              <a:t>Transverse </a:t>
            </a:r>
            <a:r>
              <a:rPr lang="en-US" sz="2300" dirty="0" err="1" smtClean="0">
                <a:sym typeface="Symbol" pitchFamily="-109" charset="2"/>
              </a:rPr>
              <a:t>wakefields</a:t>
            </a:r>
            <a:r>
              <a:rPr lang="en-US" sz="2300" dirty="0" smtClean="0">
                <a:sym typeface="Symbol" pitchFamily="-109" charset="2"/>
              </a:rPr>
              <a:t> roughly </a:t>
            </a:r>
            <a:r>
              <a:rPr lang="en-US" sz="2300" dirty="0" smtClean="0"/>
              <a:t>scale </a:t>
            </a:r>
            <a:r>
              <a:rPr lang="en-US" sz="2300" dirty="0" smtClean="0">
                <a:sym typeface="Symbol" pitchFamily="-109" charset="2"/>
              </a:rPr>
              <a:t>as </a:t>
            </a:r>
            <a:r>
              <a:rPr lang="en-US" sz="2300" i="1" dirty="0" smtClean="0">
                <a:sym typeface="Symbol" pitchFamily="-109" charset="2"/>
              </a:rPr>
              <a:t>W</a:t>
            </a:r>
            <a:r>
              <a:rPr lang="en-US" sz="2300" i="1" baseline="-36000" dirty="0" smtClean="0">
                <a:ea typeface="Times New Roman" pitchFamily="-109" charset="0"/>
                <a:cs typeface="Times New Roman" pitchFamily="-109" charset="0"/>
                <a:sym typeface="Symbol" pitchFamily="-109" charset="2"/>
              </a:rPr>
              <a:t>┴</a:t>
            </a:r>
            <a:r>
              <a:rPr lang="en-US" sz="2300" i="1" dirty="0" smtClean="0">
                <a:ea typeface="Times New Roman" pitchFamily="-109" charset="0"/>
                <a:cs typeface="Times New Roman" pitchFamily="-109" charset="0"/>
                <a:sym typeface="Symbol" pitchFamily="-109" charset="2"/>
              </a:rPr>
              <a:t> </a:t>
            </a:r>
            <a:r>
              <a:rPr lang="en-US" sz="2300" dirty="0" smtClean="0">
                <a:sym typeface="Symbol" pitchFamily="-109" charset="2"/>
              </a:rPr>
              <a:t>∝</a:t>
            </a:r>
            <a:r>
              <a:rPr lang="en-US" sz="2300" i="1" dirty="0" smtClean="0">
                <a:ea typeface="Times New Roman" pitchFamily="-109" charset="0"/>
                <a:cs typeface="Times New Roman" pitchFamily="-109" charset="0"/>
                <a:sym typeface="Mathematica1" charset="0"/>
              </a:rPr>
              <a:t> </a:t>
            </a:r>
            <a:r>
              <a:rPr lang="en-US" sz="2300" i="1" dirty="0" smtClean="0">
                <a:ea typeface="Times New Roman" pitchFamily="-109" charset="0"/>
                <a:cs typeface="Times New Roman" pitchFamily="-109" charset="0"/>
                <a:sym typeface="Symbol" pitchFamily="-109" charset="2"/>
              </a:rPr>
              <a:t>f </a:t>
            </a:r>
            <a:r>
              <a:rPr lang="en-US" sz="2300" i="1" baseline="30000" dirty="0" smtClean="0">
                <a:ea typeface="Times New Roman" pitchFamily="-109" charset="0"/>
                <a:cs typeface="Times New Roman" pitchFamily="-109" charset="0"/>
                <a:sym typeface="Symbol" pitchFamily="-109" charset="2"/>
              </a:rPr>
              <a:t>3</a:t>
            </a:r>
          </a:p>
          <a:p>
            <a:pPr eaLnBrk="1">
              <a:lnSpc>
                <a:spcPct val="83000"/>
              </a:lnSpc>
            </a:pPr>
            <a:r>
              <a:rPr lang="en-US" sz="2300" dirty="0" smtClean="0">
                <a:solidFill>
                  <a:srgbClr val="FF0000"/>
                </a:solidFill>
              </a:rPr>
              <a:t>Long-range </a:t>
            </a:r>
            <a:r>
              <a:rPr lang="en-US" sz="2300" dirty="0" err="1" smtClean="0">
                <a:solidFill>
                  <a:srgbClr val="FF0000"/>
                </a:solidFill>
              </a:rPr>
              <a:t>minimised</a:t>
            </a:r>
            <a:r>
              <a:rPr lang="en-US" sz="2300" dirty="0" smtClean="0">
                <a:solidFill>
                  <a:srgbClr val="FF0000"/>
                </a:solidFill>
              </a:rPr>
              <a:t> by </a:t>
            </a:r>
            <a:r>
              <a:rPr lang="en-US" sz="2300" dirty="0" smtClean="0">
                <a:solidFill>
                  <a:schemeClr val="tx1"/>
                </a:solidFill>
              </a:rPr>
              <a:t>structure</a:t>
            </a:r>
            <a:r>
              <a:rPr lang="en-US" sz="2300" dirty="0" smtClean="0">
                <a:solidFill>
                  <a:srgbClr val="FF0000"/>
                </a:solidFill>
              </a:rPr>
              <a:t> design</a:t>
            </a:r>
            <a:endParaRPr lang="en-US" sz="2300" dirty="0">
              <a:solidFill>
                <a:srgbClr val="FF0000"/>
              </a:solidFill>
            </a:endParaRPr>
          </a:p>
        </p:txBody>
      </p:sp>
      <p:pic>
        <p:nvPicPr>
          <p:cNvPr id="2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8912" y="844550"/>
            <a:ext cx="5205046" cy="1587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46C46-A381-594E-BEA1-4B42A9A8705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0"/>
            <a:ext cx="7567612" cy="8255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/>
              <a:t>Current status</a:t>
            </a:r>
            <a:endParaRPr lang="en-US" sz="3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79512" y="980728"/>
            <a:ext cx="2819400" cy="1044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533400" indent="-533400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Calibri" charset="0"/>
                <a:ea typeface="+mn-ea"/>
                <a:cs typeface="ＭＳ Ｐゴシック" charset="-128"/>
              </a:rPr>
              <a:t>Luminosity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0679" y="4665836"/>
            <a:ext cx="2425700" cy="847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533400" indent="-533400" defTabSz="4572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Operation &amp;</a:t>
            </a:r>
          </a:p>
          <a:p>
            <a:pPr marL="533400" indent="-533400" defTabSz="457200" eaLnBrk="1" fontAlgn="auto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Machine Protection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053779" y="4653136"/>
            <a:ext cx="4149725" cy="847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/>
              <a:buChar char="–"/>
              <a:defRPr/>
            </a:pPr>
            <a:r>
              <a:rPr lang="en-GB" sz="1800" dirty="0">
                <a:latin typeface="Calibri" charset="0"/>
              </a:rPr>
              <a:t>Start-up sequence and low energy operation defined</a:t>
            </a:r>
          </a:p>
          <a:p>
            <a:pPr marL="457200" indent="-457200">
              <a:spcBef>
                <a:spcPct val="20000"/>
              </a:spcBef>
              <a:buFont typeface="Arial"/>
              <a:buChar char="–"/>
              <a:defRPr/>
            </a:pPr>
            <a:r>
              <a:rPr lang="en-GB" sz="1800" dirty="0">
                <a:latin typeface="Calibri" charset="0"/>
              </a:rPr>
              <a:t>Most critical failure studied and f</a:t>
            </a:r>
            <a:r>
              <a:rPr lang="en-GB" sz="1800" dirty="0" err="1">
                <a:latin typeface="Calibri" charset="0"/>
              </a:rPr>
              <a:t>irst</a:t>
            </a:r>
            <a:r>
              <a:rPr lang="en-GB" sz="1800" dirty="0">
                <a:latin typeface="Calibri" charset="0"/>
              </a:rPr>
              <a:t> reliability studies</a:t>
            </a:r>
          </a:p>
        </p:txBody>
      </p:sp>
      <p:pic>
        <p:nvPicPr>
          <p:cNvPr id="52234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39" y="908721"/>
            <a:ext cx="487117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107504" y="5188124"/>
            <a:ext cx="2819400" cy="1049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533400" indent="-533400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" charset="0"/>
                <a:cs typeface="ＭＳ Ｐゴシック" charset="-128"/>
              </a:rPr>
              <a:t>Implementation </a:t>
            </a:r>
            <a:endParaRPr lang="en-GB" sz="1800" dirty="0">
              <a:solidFill>
                <a:srgbClr val="000000"/>
              </a:solidFill>
              <a:latin typeface="Calibri" charset="0"/>
              <a:ea typeface="+mn-ea"/>
              <a:cs typeface="ＭＳ Ｐゴシック" charset="-128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2050603" y="5188124"/>
            <a:ext cx="5631259" cy="1049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457200" indent="-457200">
              <a:spcBef>
                <a:spcPct val="20000"/>
              </a:spcBef>
              <a:buFont typeface="Arial"/>
              <a:buChar char="–"/>
              <a:defRPr/>
            </a:pPr>
            <a:r>
              <a:rPr lang="en-GB" sz="1800" dirty="0">
                <a:latin typeface="Calibri" charset="0"/>
              </a:rPr>
              <a:t>Consistent staged implementation scenario defined </a:t>
            </a:r>
          </a:p>
          <a:p>
            <a:pPr marL="457200" indent="-457200">
              <a:spcBef>
                <a:spcPct val="20000"/>
              </a:spcBef>
              <a:buFont typeface="Arial"/>
              <a:buChar char="–"/>
              <a:defRPr/>
            </a:pPr>
            <a:r>
              <a:rPr lang="en-GB" sz="1800" dirty="0">
                <a:latin typeface="Calibri" charset="0"/>
              </a:rPr>
              <a:t>Schedules, cost and power developed and presented</a:t>
            </a:r>
          </a:p>
          <a:p>
            <a:pPr marL="457200" indent="-457200">
              <a:spcBef>
                <a:spcPct val="20000"/>
              </a:spcBef>
              <a:buFont typeface="Arial"/>
              <a:buChar char="–"/>
              <a:defRPr/>
            </a:pPr>
            <a:r>
              <a:rPr lang="en-GB" sz="1800" dirty="0">
                <a:latin typeface="Calibri" charset="0"/>
              </a:rPr>
              <a:t>Site and CE studies documented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79512" y="980728"/>
            <a:ext cx="4114800" cy="2880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533400" indent="-533400" defTabSz="4572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rgbClr val="000000"/>
                </a:solidFill>
                <a:latin typeface="Calibri" charset="0"/>
                <a:ea typeface="+mn-ea"/>
                <a:cs typeface="ＭＳ Ｐゴシック" charset="-128"/>
              </a:rPr>
              <a:t>Luminosity</a:t>
            </a:r>
          </a:p>
        </p:txBody>
      </p:sp>
      <p:grpSp>
        <p:nvGrpSpPr>
          <p:cNvPr id="52240" name="Group 2"/>
          <p:cNvGrpSpPr>
            <a:grpSpLocks/>
          </p:cNvGrpSpPr>
          <p:nvPr/>
        </p:nvGrpSpPr>
        <p:grpSpPr bwMode="auto">
          <a:xfrm>
            <a:off x="189856" y="1340768"/>
            <a:ext cx="4104456" cy="1273175"/>
            <a:chOff x="2400300" y="3742914"/>
            <a:chExt cx="4152900" cy="1273587"/>
          </a:xfrm>
        </p:grpSpPr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2400300" y="3742914"/>
              <a:ext cx="4152900" cy="10322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normAutofit lnSpcReduction="10000"/>
            </a:bodyPr>
            <a:lstStyle/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200" dirty="0">
                  <a:latin typeface="Calibri" charset="0"/>
                </a:rPr>
                <a:t>Damping ring like an ambitious light source, no show stopper</a:t>
              </a:r>
            </a:p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200" dirty="0">
                  <a:latin typeface="Calibri" charset="0"/>
                </a:rPr>
                <a:t>Alignment system principle demonstrated</a:t>
              </a:r>
            </a:p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200" dirty="0">
                  <a:latin typeface="Calibri" charset="0"/>
                </a:rPr>
                <a:t>Stabilisation system developed, benchmarked, better system in pipeline</a:t>
              </a:r>
            </a:p>
          </p:txBody>
        </p:sp>
        <p:sp>
          <p:nvSpPr>
            <p:cNvPr id="25" name="Content Placeholder 2"/>
            <p:cNvSpPr txBox="1">
              <a:spLocks/>
            </p:cNvSpPr>
            <p:nvPr/>
          </p:nvSpPr>
          <p:spPr>
            <a:xfrm>
              <a:off x="2400300" y="3742914"/>
              <a:ext cx="4152900" cy="12735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noAutofit/>
            </a:bodyPr>
            <a:lstStyle/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800" dirty="0">
                  <a:latin typeface="Calibri" charset="0"/>
                </a:rPr>
                <a:t>Damping ring like an ambitious light source, no show stopper</a:t>
              </a:r>
            </a:p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800" dirty="0">
                  <a:latin typeface="Calibri" charset="0"/>
                </a:rPr>
                <a:t>Alignment system principle demonstrated</a:t>
              </a:r>
            </a:p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800" dirty="0">
                  <a:latin typeface="Calibri" charset="0"/>
                </a:rPr>
                <a:t>Stabilisation system developed, benchmarked, better system in pipeline</a:t>
              </a:r>
            </a:p>
            <a:p>
              <a:pPr marL="457200" indent="-457200">
                <a:spcBef>
                  <a:spcPct val="20000"/>
                </a:spcBef>
                <a:buFont typeface="Arial"/>
                <a:buChar char="–"/>
                <a:defRPr/>
              </a:pPr>
              <a:r>
                <a:rPr lang="en-GB" sz="1800" dirty="0">
                  <a:latin typeface="Calibri" charset="0"/>
                </a:rPr>
                <a:t>Simulations on or close to the target 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23528" y="3645024"/>
            <a:ext cx="8712968" cy="1511300"/>
            <a:chOff x="395536" y="3645024"/>
            <a:chExt cx="8712968" cy="1511300"/>
          </a:xfrm>
        </p:grpSpPr>
        <p:sp>
          <p:nvSpPr>
            <p:cNvPr id="13" name="Rounded Rectangle 12"/>
            <p:cNvSpPr/>
            <p:nvPr/>
          </p:nvSpPr>
          <p:spPr>
            <a:xfrm>
              <a:off x="4425379" y="3683124"/>
              <a:ext cx="1285875" cy="1473200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13"/>
            <p:cNvSpPr/>
            <p:nvPr/>
          </p:nvSpPr>
          <p:spPr>
            <a:xfrm>
              <a:off x="6071616" y="3645024"/>
              <a:ext cx="1284288" cy="1466850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ounded Rectangle 16"/>
            <p:cNvSpPr/>
            <p:nvPr/>
          </p:nvSpPr>
          <p:spPr>
            <a:xfrm>
              <a:off x="7824216" y="3646612"/>
              <a:ext cx="1284288" cy="1509712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" name="TextBox 2"/>
            <p:cNvSpPr txBox="1"/>
            <p:nvPr/>
          </p:nvSpPr>
          <p:spPr>
            <a:xfrm>
              <a:off x="395536" y="4253026"/>
              <a:ext cx="34212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Conceptual design complete</a:t>
              </a:r>
              <a:endParaRPr lang="en-US" dirty="0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-12701" y="6567488"/>
            <a:ext cx="2856509" cy="268857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1520" y="6197242"/>
            <a:ext cx="8743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Design </a:t>
            </a:r>
            <a:r>
              <a:rPr lang="en-US" dirty="0" err="1" smtClean="0">
                <a:solidFill>
                  <a:srgbClr val="FF0000"/>
                </a:solidFill>
              </a:rPr>
              <a:t>optimisation</a:t>
            </a:r>
            <a:r>
              <a:rPr lang="en-US" dirty="0" smtClean="0">
                <a:solidFill>
                  <a:srgbClr val="FF0000"/>
                </a:solidFill>
              </a:rPr>
              <a:t> for 350 GeV machine input for next European Strategy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6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71450"/>
            <a:ext cx="69342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Circular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machines</a:t>
            </a:r>
            <a:endParaRPr lang="en-US" dirty="0" smtClean="0"/>
          </a:p>
        </p:txBody>
      </p:sp>
      <p:sp>
        <p:nvSpPr>
          <p:cNvPr id="107526" name="TextBox 4"/>
          <p:cNvSpPr txBox="1">
            <a:spLocks noChangeArrowheads="1"/>
          </p:cNvSpPr>
          <p:nvPr/>
        </p:nvSpPr>
        <p:spPr bwMode="auto">
          <a:xfrm>
            <a:off x="179388" y="1268413"/>
            <a:ext cx="2878137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Very approximate cost</a:t>
            </a:r>
          </a:p>
          <a:p>
            <a:r>
              <a:rPr lang="en-US" dirty="0"/>
              <a:t>LC </a:t>
            </a:r>
            <a:r>
              <a:rPr lang="en-US" dirty="0" err="1"/>
              <a:t>vs</a:t>
            </a:r>
            <a:r>
              <a:rPr lang="en-US" dirty="0"/>
              <a:t> circular based on</a:t>
            </a:r>
          </a:p>
          <a:p>
            <a:r>
              <a:rPr lang="en-US" dirty="0"/>
              <a:t>minimum of cost model</a:t>
            </a:r>
          </a:p>
          <a:p>
            <a:r>
              <a:rPr lang="en-US" dirty="0"/>
              <a:t>Cost = aE</a:t>
            </a:r>
            <a:r>
              <a:rPr lang="en-US" baseline="30000" dirty="0"/>
              <a:t>4</a:t>
            </a:r>
            <a:r>
              <a:rPr lang="en-US" dirty="0"/>
              <a:t>/R + </a:t>
            </a:r>
            <a:r>
              <a:rPr lang="en-US" dirty="0" err="1"/>
              <a:t>bR</a:t>
            </a:r>
            <a:r>
              <a:rPr lang="en-US" dirty="0"/>
              <a:t>  </a:t>
            </a:r>
          </a:p>
          <a:p>
            <a:r>
              <a:rPr lang="en-US" dirty="0"/>
              <a:t>where </a:t>
            </a:r>
            <a:r>
              <a:rPr lang="en-US" dirty="0" err="1"/>
              <a:t>a,b</a:t>
            </a:r>
            <a:r>
              <a:rPr lang="en-US" dirty="0"/>
              <a:t> “fixed” from</a:t>
            </a:r>
          </a:p>
          <a:p>
            <a:r>
              <a:rPr lang="en-US" dirty="0"/>
              <a:t>LEP – two curves are</a:t>
            </a:r>
          </a:p>
          <a:p>
            <a:r>
              <a:rPr lang="en-US" dirty="0"/>
              <a:t>most optimistic and</a:t>
            </a:r>
          </a:p>
          <a:p>
            <a:r>
              <a:rPr lang="en-US" dirty="0"/>
              <a:t>pessimistic LEP cost.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– luminosity of </a:t>
            </a:r>
          </a:p>
          <a:p>
            <a:r>
              <a:rPr lang="en-US" dirty="0"/>
              <a:t>circular machine in </a:t>
            </a:r>
          </a:p>
          <a:p>
            <a:r>
              <a:rPr lang="en-US" dirty="0"/>
              <a:t>this picture dropping </a:t>
            </a:r>
          </a:p>
          <a:p>
            <a:r>
              <a:rPr lang="en-US" dirty="0"/>
              <a:t>steeply with E.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973388" y="1073150"/>
            <a:ext cx="5270500" cy="5270500"/>
            <a:chOff x="2973388" y="1073150"/>
            <a:chExt cx="5270500" cy="5270500"/>
          </a:xfrm>
        </p:grpSpPr>
        <p:pic>
          <p:nvPicPr>
            <p:cNvPr id="56327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388" y="1073150"/>
              <a:ext cx="5270500" cy="527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8" name="TextBox 5"/>
            <p:cNvSpPr txBox="1">
              <a:spLocks noChangeArrowheads="1"/>
            </p:cNvSpPr>
            <p:nvPr/>
          </p:nvSpPr>
          <p:spPr bwMode="auto">
            <a:xfrm>
              <a:off x="3492500" y="1196975"/>
              <a:ext cx="15906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N. Walker &amp; BF</a:t>
              </a:r>
            </a:p>
          </p:txBody>
        </p:sp>
        <p:sp>
          <p:nvSpPr>
            <p:cNvPr id="56329" name="TextBox 1"/>
            <p:cNvSpPr txBox="1">
              <a:spLocks noChangeArrowheads="1"/>
            </p:cNvSpPr>
            <p:nvPr/>
          </p:nvSpPr>
          <p:spPr bwMode="auto">
            <a:xfrm>
              <a:off x="3423418" y="3822338"/>
              <a:ext cx="14702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FF0000"/>
                  </a:solidFill>
                </a:rPr>
                <a:t>ILC </a:t>
              </a:r>
              <a:r>
                <a:rPr lang="en-US" sz="1200" smtClean="0">
                  <a:solidFill>
                    <a:srgbClr val="FF0000"/>
                  </a:solidFill>
                </a:rPr>
                <a:t>RDR (~ CLIC) 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sp>
          <p:nvSpPr>
            <p:cNvPr id="56330" name="TextBox 9"/>
            <p:cNvSpPr txBox="1">
              <a:spLocks noChangeArrowheads="1"/>
            </p:cNvSpPr>
            <p:nvPr/>
          </p:nvSpPr>
          <p:spPr bwMode="auto">
            <a:xfrm>
              <a:off x="6876256" y="2831584"/>
              <a:ext cx="9945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200"/>
                <a:t>LEP scaling</a:t>
              </a: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752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75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752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71450"/>
            <a:ext cx="69342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machines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033943"/>
            <a:ext cx="6300630" cy="531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-677862" y="2376487"/>
            <a:ext cx="2197100" cy="33972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cs typeface="Arial Unicode MS" charset="0"/>
              </a:rPr>
              <a:t>            COST                                 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 rot="-5400000">
            <a:off x="-692944" y="4955382"/>
            <a:ext cx="2225675" cy="3381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</a:rPr>
              <a:t>PHYSICS</a:t>
            </a:r>
          </a:p>
        </p:txBody>
      </p:sp>
      <p:grpSp>
        <p:nvGrpSpPr>
          <p:cNvPr id="10" name="Group 6"/>
          <p:cNvGrpSpPr>
            <a:grpSpLocks/>
          </p:cNvGrpSpPr>
          <p:nvPr/>
        </p:nvGrpSpPr>
        <p:grpSpPr bwMode="auto">
          <a:xfrm>
            <a:off x="5486400" y="4343400"/>
            <a:ext cx="3446463" cy="2362200"/>
            <a:chOff x="2514600" y="2057400"/>
            <a:chExt cx="5924234" cy="4191000"/>
          </a:xfrm>
        </p:grpSpPr>
        <p:pic>
          <p:nvPicPr>
            <p:cNvPr id="6247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057400"/>
              <a:ext cx="5924234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6" name="Rectangle 28"/>
            <p:cNvSpPr>
              <a:spLocks noChangeArrowheads="1"/>
            </p:cNvSpPr>
            <p:nvPr/>
          </p:nvSpPr>
          <p:spPr bwMode="auto">
            <a:xfrm>
              <a:off x="3520687" y="3200400"/>
              <a:ext cx="2803913" cy="2084168"/>
            </a:xfrm>
            <a:prstGeom prst="rect">
              <a:avLst/>
            </a:prstGeom>
            <a:solidFill>
              <a:srgbClr val="BBE0E3">
                <a:alpha val="1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40000"/>
                </a:spcBef>
              </a:pPr>
              <a:r>
                <a:rPr lang="en-US" sz="1200" i="1">
                  <a:latin typeface="Rockwell" charset="0"/>
                  <a:ea typeface="MS Mincho" charset="0"/>
                  <a:cs typeface="MS Mincho" charset="0"/>
                </a:rPr>
                <a:t>Beamstrahlung </a:t>
              </a:r>
              <a:r>
                <a:rPr lang="en-US" sz="1200">
                  <a:latin typeface="Rockwell" charset="0"/>
                  <a:ea typeface="MS Mincho" charset="0"/>
                  <a:cs typeface="MS Mincho" charset="0"/>
                </a:rPr>
                <a:t> in </a:t>
              </a:r>
              <a:br>
                <a:rPr lang="en-US" sz="1200">
                  <a:latin typeface="Rockwell" charset="0"/>
                  <a:ea typeface="MS Mincho" charset="0"/>
                  <a:cs typeface="MS Mincho" charset="0"/>
                </a:rPr>
              </a:br>
              <a:r>
                <a:rPr lang="en-US" sz="1200" u="sng">
                  <a:latin typeface="Rockwell" charset="0"/>
                  <a:ea typeface="MS Mincho" charset="0"/>
                  <a:cs typeface="MS Mincho" charset="0"/>
                </a:rPr>
                <a:t>any </a:t>
              </a:r>
              <a:r>
                <a:rPr lang="en-US" sz="1200">
                  <a:latin typeface="Rockwell" charset="0"/>
                  <a:ea typeface="MS Mincho" charset="0"/>
                  <a:cs typeface="MS Mincho" charset="0"/>
                </a:rPr>
                <a:t> </a:t>
              </a:r>
              <a:r>
                <a:rPr lang="en-US" sz="1200" i="1">
                  <a:latin typeface="Rockwell" charset="0"/>
                  <a:ea typeface="MS Mincho" charset="0"/>
                  <a:cs typeface="MS Mincho" charset="0"/>
                </a:rPr>
                <a:t>e+e-</a:t>
              </a:r>
              <a:r>
                <a:rPr lang="en-US" sz="1200">
                  <a:latin typeface="Rockwell" charset="0"/>
                  <a:ea typeface="MS Mincho" charset="0"/>
                  <a:cs typeface="MS Mincho" charset="0"/>
                </a:rPr>
                <a:t> collider</a:t>
              </a:r>
            </a:p>
            <a:p>
              <a:pPr algn="ctr">
                <a:lnSpc>
                  <a:spcPts val="2400"/>
                </a:lnSpc>
                <a:spcBef>
                  <a:spcPct val="40000"/>
                </a:spcBef>
              </a:pPr>
              <a:r>
                <a:rPr lang="en-US" sz="1200">
                  <a:ea typeface="MS Mincho" charset="0"/>
                  <a:cs typeface="MS Mincho" charset="0"/>
                  <a:sym typeface="Symbol" charset="0"/>
                </a:rPr>
                <a:t>     E/E</a:t>
              </a:r>
              <a:r>
                <a:rPr lang="en-US" sz="1200">
                  <a:latin typeface="Rockwell" charset="0"/>
                  <a:ea typeface="MS Mincho" charset="0"/>
                  <a:cs typeface="MS Mincho" charset="0"/>
                  <a:sym typeface="Symbol" charset="0"/>
                </a:rPr>
                <a:t>  </a:t>
              </a:r>
              <a:r>
                <a:rPr lang="en-US" sz="1200" baseline="30000">
                  <a:latin typeface="Rockwell" charset="0"/>
                  <a:ea typeface="MS Mincho" charset="0"/>
                  <a:cs typeface="MS Mincho" charset="0"/>
                  <a:sym typeface="Symbol" charset="0"/>
                </a:rPr>
                <a:t>2</a:t>
              </a:r>
            </a:p>
          </p:txBody>
        </p:sp>
      </p:grp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307013" y="2878138"/>
            <a:ext cx="201612" cy="119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5"/>
          <p:cNvSpPr txBox="1">
            <a:spLocks noChangeArrowheads="1"/>
          </p:cNvSpPr>
          <p:nvPr/>
        </p:nvSpPr>
        <p:spPr bwMode="auto">
          <a:xfrm>
            <a:off x="539750" y="1050925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kern="0" dirty="0">
                <a:latin typeface="Comic Sans MS" pitchFamily="66" charset="0"/>
                <a:cs typeface="Arial Unicode MS" charset="0"/>
              </a:rPr>
              <a:t/>
            </a:r>
            <a:br>
              <a:rPr lang="en-US" kern="0" dirty="0">
                <a:latin typeface="Comic Sans MS" pitchFamily="66" charset="0"/>
                <a:cs typeface="Arial Unicode MS" charset="0"/>
              </a:rPr>
            </a:br>
            <a:r>
              <a:rPr lang="en-US" sz="400" kern="0" dirty="0">
                <a:latin typeface="Comic Sans MS" pitchFamily="66" charset="0"/>
                <a:cs typeface="Arial Unicode MS" charset="0"/>
              </a:rPr>
              <a:t/>
            </a:r>
            <a:br>
              <a:rPr lang="en-US" sz="400" kern="0" dirty="0">
                <a:latin typeface="Comic Sans MS" pitchFamily="66" charset="0"/>
                <a:cs typeface="Arial Unicode MS" charset="0"/>
              </a:rPr>
            </a:br>
            <a:endParaRPr lang="en-US" sz="700" kern="0" dirty="0">
              <a:latin typeface="Comic Sans MS" pitchFamily="66" charset="0"/>
              <a:cs typeface="Arial Unicode MS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>
                <a:latin typeface="Comic Sans MS" pitchFamily="66" charset="0"/>
                <a:cs typeface="Arial Unicode MS" charset="0"/>
              </a:rPr>
              <a:t>COMPACT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Fits on FNAL laboratory site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>
                <a:latin typeface="Comic Sans MS" pitchFamily="66" charset="0"/>
                <a:cs typeface="Arial Unicode MS" charset="0"/>
              </a:rPr>
              <a:t>MULTI-PASS ACCELERATION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Cost Effective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>
                <a:latin typeface="Comic Sans MS" pitchFamily="66" charset="0"/>
                <a:cs typeface="Arial Unicode MS" charset="0"/>
              </a:rPr>
              <a:t>MULTIPASS COLLISIONS IN </a:t>
            </a:r>
            <a:br>
              <a:rPr lang="en-US" b="1" kern="0" dirty="0">
                <a:latin typeface="Comic Sans MS" pitchFamily="66" charset="0"/>
                <a:cs typeface="Arial Unicode MS" charset="0"/>
              </a:rPr>
            </a:br>
            <a:r>
              <a:rPr lang="en-US" b="1" kern="0" dirty="0">
                <a:latin typeface="Comic Sans MS" pitchFamily="66" charset="0"/>
                <a:cs typeface="Arial Unicode MS" charset="0"/>
              </a:rPr>
              <a:t>  A RING  (~1000 turns)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Relaxed </a:t>
            </a:r>
            <a:r>
              <a:rPr lang="en-US" b="1" kern="0" dirty="0" err="1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emittance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 requirements </a:t>
            </a:r>
            <a:b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</a:b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   &amp; hence relaxed tolerances</a:t>
            </a:r>
            <a:r>
              <a:rPr lang="en-US" b="1" kern="0" dirty="0">
                <a:solidFill>
                  <a:schemeClr val="accent2"/>
                </a:solidFill>
                <a:latin typeface="Comic Sans MS" pitchFamily="66" charset="0"/>
                <a:cs typeface="Arial Unicode MS" charset="0"/>
              </a:rPr>
              <a:t/>
            </a:r>
            <a:br>
              <a:rPr lang="en-US" b="1" kern="0" dirty="0">
                <a:solidFill>
                  <a:schemeClr val="accent2"/>
                </a:solidFill>
                <a:latin typeface="Comic Sans MS" pitchFamily="66" charset="0"/>
                <a:cs typeface="Arial Unicode MS" charset="0"/>
              </a:rPr>
            </a:br>
            <a:endParaRPr lang="en-US" b="1" kern="0" dirty="0">
              <a:solidFill>
                <a:schemeClr val="accent2"/>
              </a:solidFill>
              <a:latin typeface="Comic Sans MS" pitchFamily="66" charset="0"/>
              <a:cs typeface="Arial Unicode MS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>
                <a:latin typeface="Comic Sans MS" pitchFamily="66" charset="0"/>
                <a:cs typeface="Arial Unicode MS" charset="0"/>
              </a:rPr>
              <a:t>NARROW ENERGY SPREAD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Precision scans, kinematic constraints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>
                <a:latin typeface="Comic Sans MS" pitchFamily="66" charset="0"/>
                <a:cs typeface="Arial Unicode MS" charset="0"/>
              </a:rPr>
              <a:t>TWO DETECTORS (2 IPs)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Arial Unicode MS" charset="0"/>
              </a:rPr>
              <a:t/>
            </a:r>
            <a:br>
              <a:rPr lang="en-US" b="1" kern="0" dirty="0">
                <a:solidFill>
                  <a:schemeClr val="accent2"/>
                </a:solidFill>
                <a:latin typeface="+mn-lt"/>
                <a:cs typeface="Arial Unicode MS" charset="0"/>
              </a:rPr>
            </a:br>
            <a:r>
              <a:rPr lang="en-US" b="1" kern="0" dirty="0">
                <a:latin typeface="+mn-lt"/>
                <a:cs typeface="Arial Unicode MS" charset="0"/>
              </a:rPr>
              <a:t>-</a:t>
            </a:r>
            <a:r>
              <a:rPr lang="en-US" b="1" kern="0" dirty="0">
                <a:latin typeface="Symbol" pitchFamily="18" charset="2"/>
                <a:cs typeface="Arial Unicode MS" charset="0"/>
              </a:rPr>
              <a:t>   </a:t>
            </a:r>
            <a:r>
              <a:rPr lang="en-US" b="1" kern="0" dirty="0" err="1">
                <a:latin typeface="Symbol" pitchFamily="18" charset="2"/>
                <a:cs typeface="Arial Unicode MS" charset="0"/>
              </a:rPr>
              <a:t>D</a:t>
            </a:r>
            <a:r>
              <a:rPr lang="en-US" b="1" kern="0" dirty="0" err="1">
                <a:latin typeface="+mn-lt"/>
                <a:cs typeface="Arial Unicode MS" charset="0"/>
              </a:rPr>
              <a:t>T</a:t>
            </a:r>
            <a:r>
              <a:rPr lang="en-US" b="1" kern="0" baseline="-25000" dirty="0" err="1">
                <a:latin typeface="+mn-lt"/>
                <a:cs typeface="Arial Unicode MS" charset="0"/>
              </a:rPr>
              <a:t>bunch</a:t>
            </a:r>
            <a:r>
              <a:rPr lang="en-US" b="1" kern="0" dirty="0">
                <a:latin typeface="+mn-lt"/>
                <a:cs typeface="Arial Unicode MS" charset="0"/>
              </a:rPr>
              <a:t> ~ 10 </a:t>
            </a:r>
            <a:r>
              <a:rPr lang="en-US" b="1" kern="0" dirty="0">
                <a:latin typeface="Symbol" pitchFamily="18" charset="2"/>
                <a:cs typeface="Arial Unicode MS" charset="0"/>
              </a:rPr>
              <a:t>m</a:t>
            </a:r>
            <a:r>
              <a:rPr lang="en-US" b="1" kern="0" dirty="0">
                <a:latin typeface="+mn-lt"/>
                <a:cs typeface="Arial Unicode MS" charset="0"/>
              </a:rPr>
              <a:t>s </a:t>
            </a:r>
            <a:r>
              <a:rPr lang="en-US" b="1" kern="0" dirty="0">
                <a:latin typeface="Comic Sans MS" pitchFamily="66" charset="0"/>
                <a:cs typeface="Arial Unicode MS" charset="0"/>
              </a:rPr>
              <a:t>… (e.g. 4 </a:t>
            </a:r>
            <a:r>
              <a:rPr lang="en-US" b="1" kern="0" dirty="0" err="1">
                <a:latin typeface="Comic Sans MS" pitchFamily="66" charset="0"/>
                <a:cs typeface="Arial Unicode MS" charset="0"/>
              </a:rPr>
              <a:t>TeV</a:t>
            </a:r>
            <a:r>
              <a:rPr lang="en-US" b="1" kern="0" dirty="0">
                <a:latin typeface="Comic Sans MS" pitchFamily="66" charset="0"/>
                <a:cs typeface="Arial Unicode MS" charset="0"/>
              </a:rPr>
              <a:t> collider</a:t>
            </a:r>
            <a:r>
              <a:rPr lang="en-US" b="1" kern="0" dirty="0">
                <a:solidFill>
                  <a:schemeClr val="accent2"/>
                </a:solidFill>
                <a:latin typeface="Comic Sans MS" pitchFamily="66" charset="0"/>
                <a:cs typeface="Arial Unicode MS" charset="0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Lots of time for readout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Backgrounds don’t pile up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>
                <a:latin typeface="+mn-lt"/>
                <a:cs typeface="Arial Unicode MS" charset="0"/>
              </a:rPr>
              <a:t>(m</a:t>
            </a:r>
            <a:r>
              <a:rPr lang="en-US" b="1" kern="0" baseline="-25000" dirty="0">
                <a:latin typeface="Symbol" pitchFamily="18" charset="2"/>
                <a:cs typeface="Arial Unicode MS" charset="0"/>
              </a:rPr>
              <a:t>m</a:t>
            </a:r>
            <a:r>
              <a:rPr lang="en-US" b="1" kern="0" dirty="0">
                <a:latin typeface="+mn-lt"/>
                <a:cs typeface="Arial Unicode MS" charset="0"/>
              </a:rPr>
              <a:t>/m</a:t>
            </a:r>
            <a:r>
              <a:rPr lang="en-US" b="1" kern="0" baseline="-25000" dirty="0">
                <a:latin typeface="+mn-lt"/>
                <a:cs typeface="Arial Unicode MS" charset="0"/>
              </a:rPr>
              <a:t>e</a:t>
            </a:r>
            <a:r>
              <a:rPr lang="en-US" b="1" kern="0" dirty="0">
                <a:latin typeface="+mn-lt"/>
                <a:cs typeface="Arial Unicode MS" charset="0"/>
              </a:rPr>
              <a:t>)</a:t>
            </a:r>
            <a:r>
              <a:rPr lang="en-US" b="1" kern="0" baseline="30000" dirty="0">
                <a:latin typeface="+mn-lt"/>
                <a:cs typeface="Arial Unicode MS" charset="0"/>
              </a:rPr>
              <a:t>2</a:t>
            </a:r>
            <a:r>
              <a:rPr lang="en-US" b="1" kern="0" dirty="0">
                <a:latin typeface="+mn-lt"/>
                <a:cs typeface="Arial Unicode MS" charset="0"/>
              </a:rPr>
              <a:t> </a:t>
            </a:r>
            <a:r>
              <a:rPr lang="en-US" b="1" kern="0" dirty="0">
                <a:latin typeface="Comic Sans MS" pitchFamily="66" charset="0"/>
                <a:cs typeface="Arial Unicode MS" charset="0"/>
              </a:rPr>
              <a:t>=  ~40000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Enhanced s-channel rates for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  <a:cs typeface="Arial Unicode MS" charset="0"/>
              </a:rPr>
              <a:t>Higgs-like particles</a:t>
            </a:r>
          </a:p>
        </p:txBody>
      </p:sp>
      <p:pic>
        <p:nvPicPr>
          <p:cNvPr id="15" name="Picture 9" descr="Site_Map_072809_REVI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41148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 Cooling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135313"/>
            <a:ext cx="7019925" cy="27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4517" name="Rectangle 3"/>
          <p:cNvSpPr txBox="1">
            <a:spLocks noChangeArrowheads="1"/>
          </p:cNvSpPr>
          <p:nvPr/>
        </p:nvSpPr>
        <p:spPr bwMode="auto">
          <a:xfrm>
            <a:off x="0" y="981075"/>
            <a:ext cx="9144000" cy="2232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23346C"/>
                </a:solidFill>
              </a:rPr>
              <a:t>Ionization cooling analogous to familiar SR damping process in electron storage rings</a:t>
            </a:r>
          </a:p>
          <a:p>
            <a:pPr lvl="1" fontAlgn="base">
              <a:spcBef>
                <a:spcPct val="20000"/>
              </a:spcBef>
              <a:buFontTx/>
              <a:buChar char="–"/>
            </a:pPr>
            <a:r>
              <a:rPr lang="en-US" b="1">
                <a:solidFill>
                  <a:schemeClr val="folHlink"/>
                </a:solidFill>
                <a:cs typeface="Arial Unicode MS" charset="0"/>
              </a:rPr>
              <a:t>energy loss (SR or 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dE/ds</a:t>
            </a:r>
            <a:r>
              <a:rPr lang="en-US" b="1">
                <a:solidFill>
                  <a:schemeClr val="folHlink"/>
                </a:solidFill>
                <a:cs typeface="Arial Unicode MS" charset="0"/>
              </a:rPr>
              <a:t>) reduces 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p</a:t>
            </a:r>
            <a:r>
              <a:rPr lang="en-US" b="1" i="1" baseline="-25000">
                <a:solidFill>
                  <a:schemeClr val="folHlink"/>
                </a:solidFill>
                <a:cs typeface="Arial Unicode MS" charset="0"/>
              </a:rPr>
              <a:t>x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, p</a:t>
            </a:r>
            <a:r>
              <a:rPr lang="en-US" b="1" i="1" baseline="-25000">
                <a:solidFill>
                  <a:schemeClr val="folHlink"/>
                </a:solidFill>
                <a:cs typeface="Arial Unicode MS" charset="0"/>
              </a:rPr>
              <a:t>y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, p</a:t>
            </a:r>
            <a:r>
              <a:rPr lang="en-US" b="1" i="1" baseline="-25000">
                <a:solidFill>
                  <a:schemeClr val="folHlink"/>
                </a:solidFill>
                <a:cs typeface="Arial Unicode MS" charset="0"/>
              </a:rPr>
              <a:t>z</a:t>
            </a:r>
          </a:p>
          <a:p>
            <a:pPr lvl="1" fontAlgn="base">
              <a:spcBef>
                <a:spcPct val="20000"/>
              </a:spcBef>
              <a:buFontTx/>
              <a:buChar char="–"/>
            </a:pPr>
            <a:r>
              <a:rPr lang="en-US" b="1">
                <a:solidFill>
                  <a:schemeClr val="folHlink"/>
                </a:solidFill>
                <a:cs typeface="Arial Unicode MS" charset="0"/>
              </a:rPr>
              <a:t>energy gain (RF cavities) restores only 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p</a:t>
            </a:r>
            <a:r>
              <a:rPr lang="en-US" b="1" i="1" baseline="-25000">
                <a:solidFill>
                  <a:schemeClr val="folHlink"/>
                </a:solidFill>
                <a:cs typeface="Arial Unicode MS" charset="0"/>
              </a:rPr>
              <a:t>z</a:t>
            </a:r>
          </a:p>
          <a:p>
            <a:pPr lvl="1" fontAlgn="base">
              <a:spcBef>
                <a:spcPct val="20000"/>
              </a:spcBef>
              <a:buFontTx/>
              <a:buChar char="–"/>
            </a:pPr>
            <a:r>
              <a:rPr lang="en-US" b="1">
                <a:solidFill>
                  <a:schemeClr val="folHlink"/>
                </a:solidFill>
                <a:cs typeface="Arial Unicode MS" charset="0"/>
              </a:rPr>
              <a:t>repeating this reduces 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p</a:t>
            </a:r>
            <a:r>
              <a:rPr lang="en-US" b="1" i="1" baseline="-25000">
                <a:solidFill>
                  <a:schemeClr val="folHlink"/>
                </a:solidFill>
                <a:cs typeface="Arial Unicode MS" charset="0"/>
              </a:rPr>
              <a:t>x,y</a:t>
            </a:r>
            <a:r>
              <a:rPr lang="en-US" b="1" i="1">
                <a:solidFill>
                  <a:schemeClr val="folHlink"/>
                </a:solidFill>
                <a:cs typeface="Arial Unicode MS" charset="0"/>
              </a:rPr>
              <a:t>/p</a:t>
            </a:r>
            <a:r>
              <a:rPr lang="en-US" b="1" i="1" baseline="-25000">
                <a:solidFill>
                  <a:schemeClr val="folHlink"/>
                </a:solidFill>
                <a:cs typeface="Arial Unicode MS" charset="0"/>
              </a:rPr>
              <a:t>z</a:t>
            </a:r>
            <a:r>
              <a:rPr lang="en-US" b="1">
                <a:solidFill>
                  <a:schemeClr val="folHlink"/>
                </a:solidFill>
                <a:cs typeface="Arial Unicode MS" charset="0"/>
              </a:rPr>
              <a:t> (</a:t>
            </a:r>
            <a:r>
              <a:rPr lang="en-US" b="1">
                <a:solidFill>
                  <a:srgbClr val="FF0000"/>
                </a:solidFill>
                <a:cs typeface="Arial Unicode MS" charset="0"/>
                <a:sym typeface="Symbol" charset="0"/>
              </a:rPr>
              <a:t> 4D cooling</a:t>
            </a:r>
            <a:r>
              <a:rPr lang="en-US" b="1">
                <a:solidFill>
                  <a:schemeClr val="folHlink"/>
                </a:solidFill>
                <a:cs typeface="Arial Unicode MS" charset="0"/>
                <a:sym typeface="Symbol" charset="0"/>
              </a:rPr>
              <a:t>)</a:t>
            </a:r>
          </a:p>
          <a:p>
            <a:pPr lvl="1" fontAlgn="base">
              <a:spcBef>
                <a:spcPct val="20000"/>
              </a:spcBef>
              <a:buFontTx/>
              <a:buChar char="–"/>
            </a:pPr>
            <a:endParaRPr lang="en-US" sz="2400" b="1" i="1">
              <a:solidFill>
                <a:schemeClr val="folHlink"/>
              </a:solidFill>
              <a:cs typeface="Arial Unicode MS" charset="0"/>
              <a:sym typeface="Symbol" charset="0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619250" y="2708275"/>
            <a:ext cx="5329238" cy="3700463"/>
            <a:chOff x="1691680" y="2753872"/>
            <a:chExt cx="5112568" cy="3516781"/>
          </a:xfrm>
        </p:grpSpPr>
        <p:pic>
          <p:nvPicPr>
            <p:cNvPr id="64519" name="Picture 2" descr="MICE-3D-coolingchann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753872"/>
              <a:ext cx="5112568" cy="3516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0" name="TextBox 2"/>
            <p:cNvSpPr txBox="1">
              <a:spLocks noChangeArrowheads="1"/>
            </p:cNvSpPr>
            <p:nvPr/>
          </p:nvSpPr>
          <p:spPr bwMode="auto">
            <a:xfrm>
              <a:off x="2051720" y="2924944"/>
              <a:ext cx="1210588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3200">
                  <a:solidFill>
                    <a:srgbClr val="FF0000"/>
                  </a:solidFill>
                </a:rPr>
                <a:t>MICE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LHeC</a:t>
            </a:r>
            <a:r>
              <a:rPr lang="en-US" dirty="0" smtClean="0"/>
              <a:t> (FCC-eh)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Option</a:t>
            </a:r>
          </a:p>
        </p:txBody>
      </p:sp>
      <p:pic>
        <p:nvPicPr>
          <p:cNvPr id="7475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8575"/>
            <a:ext cx="1585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81000" y="4446588"/>
            <a:ext cx="8382000" cy="2006600"/>
            <a:chOff x="381000" y="4446736"/>
            <a:chExt cx="8382000" cy="2006600"/>
          </a:xfrm>
        </p:grpSpPr>
        <p:pic>
          <p:nvPicPr>
            <p:cNvPr id="74760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446736"/>
              <a:ext cx="8382000" cy="200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1" name="TextBox 13"/>
            <p:cNvSpPr txBox="1">
              <a:spLocks noChangeArrowheads="1"/>
            </p:cNvSpPr>
            <p:nvPr/>
          </p:nvSpPr>
          <p:spPr bwMode="auto">
            <a:xfrm>
              <a:off x="2987824" y="4581128"/>
              <a:ext cx="351540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Future 150 GeV e ERL linac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94408" y="1082724"/>
            <a:ext cx="4941888" cy="3354388"/>
            <a:chOff x="-36513" y="1012825"/>
            <a:chExt cx="4941888" cy="3354388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-36513" y="1012825"/>
              <a:ext cx="4941888" cy="3354388"/>
              <a:chOff x="-36512" y="1012666"/>
              <a:chExt cx="4941888" cy="3354894"/>
            </a:xfrm>
          </p:grpSpPr>
          <p:pic>
            <p:nvPicPr>
              <p:cNvPr id="74764" name="Picture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6512" y="1268760"/>
                <a:ext cx="4941888" cy="309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765" name="TextBox 9"/>
              <p:cNvSpPr txBox="1">
                <a:spLocks noChangeArrowheads="1"/>
              </p:cNvSpPr>
              <p:nvPr/>
            </p:nvSpPr>
            <p:spPr bwMode="auto">
              <a:xfrm>
                <a:off x="1187624" y="1012666"/>
                <a:ext cx="239831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b="1">
                    <a:solidFill>
                      <a:srgbClr val="FF0000"/>
                    </a:solidFill>
                  </a:rPr>
                  <a:t>THREE-PASS ERL 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075121" y="2774435"/>
              <a:ext cx="19127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Circum. ~ 9 km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 rot="19085425">
            <a:off x="179512" y="2708920"/>
            <a:ext cx="201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workshop</a:t>
            </a:r>
          </a:p>
          <a:p>
            <a:r>
              <a:rPr lang="en-US" dirty="0" smtClean="0"/>
              <a:t>Started </a:t>
            </a:r>
            <a:r>
              <a:rPr lang="en-US" dirty="0" err="1" smtClean="0"/>
              <a:t>tody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Electron-Ion Collider</a:t>
            </a:r>
            <a:endParaRPr lang="en-US" altLang="ja-JP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80740"/>
            <a:ext cx="796295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Outline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08720"/>
            <a:ext cx="9036050" cy="4859337"/>
          </a:xfrm>
        </p:spPr>
        <p:txBody>
          <a:bodyPr/>
          <a:lstStyle/>
          <a:p>
            <a:pPr marL="457200" lvl="1" indent="0" eaLnBrk="1" hangingPunct="1">
              <a:buNone/>
              <a:defRPr/>
            </a:pPr>
            <a:endParaRPr lang="en-US" altLang="ja-JP" sz="1000" dirty="0" smtClean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 </a:t>
            </a:r>
            <a:r>
              <a:rPr lang="en-US" altLang="ja-JP" sz="3600" dirty="0" smtClean="0">
                <a:latin typeface="Arial" charset="0"/>
                <a:ea typeface="ＭＳ Ｐゴシック" charset="0"/>
              </a:rPr>
              <a:t>Overview of ideas for future facilities</a:t>
            </a:r>
          </a:p>
          <a:p>
            <a:pPr lvl="1" eaLnBrk="1" hangingPunct="1">
              <a:defRPr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Hadron-hadron machines – LHC (&amp; beyond)</a:t>
            </a:r>
            <a:endParaRPr lang="en-US" altLang="ja-JP" sz="3200" dirty="0">
              <a:latin typeface="Arial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Lepton-lepton Machines</a:t>
            </a:r>
          </a:p>
          <a:p>
            <a:pPr lvl="2" eaLnBrk="1" hangingPunct="1">
              <a:buFontTx/>
              <a:buChar char="-"/>
              <a:defRPr/>
            </a:pPr>
            <a:r>
              <a:rPr lang="en-US" altLang="ja-JP" sz="3200" dirty="0" err="1" smtClean="0">
                <a:latin typeface="Arial" charset="0"/>
                <a:ea typeface="ＭＳ Ｐゴシック" charset="0"/>
              </a:rPr>
              <a:t>e</a:t>
            </a:r>
            <a:r>
              <a:rPr lang="en-US" altLang="ja-JP" sz="3200" baseline="30000" dirty="0" err="1" smtClean="0">
                <a:latin typeface="Arial" charset="0"/>
                <a:ea typeface="ＭＳ Ｐゴシック" charset="0"/>
              </a:rPr>
              <a:t>+</a:t>
            </a:r>
            <a:r>
              <a:rPr lang="en-US" altLang="ja-JP" sz="3200" dirty="0" err="1" smtClean="0">
                <a:latin typeface="Arial" charset="0"/>
                <a:ea typeface="ＭＳ Ｐゴシック" charset="0"/>
              </a:rPr>
              <a:t>e</a:t>
            </a:r>
            <a:r>
              <a:rPr lang="en-US" altLang="ja-JP" sz="3200" baseline="30000" dirty="0" smtClean="0">
                <a:latin typeface="Arial" charset="0"/>
                <a:ea typeface="ＭＳ Ｐゴシック" charset="0"/>
              </a:rPr>
              <a:t>-</a:t>
            </a:r>
            <a:r>
              <a:rPr lang="en-US" altLang="ja-JP" sz="3200" dirty="0" smtClean="0">
                <a:latin typeface="Arial" charset="0"/>
                <a:ea typeface="ＭＳ Ｐゴシック" charset="0"/>
              </a:rPr>
              <a:t> - linear, circular; </a:t>
            </a:r>
            <a:r>
              <a:rPr lang="en-US" altLang="ja-JP" sz="3200" dirty="0" err="1" smtClean="0">
                <a:latin typeface="Arial" charset="0"/>
                <a:ea typeface="ＭＳ Ｐゴシック" charset="0"/>
              </a:rPr>
              <a:t>μ</a:t>
            </a:r>
            <a:r>
              <a:rPr lang="en-US" altLang="ja-JP" sz="3200" baseline="30000" dirty="0" err="1" smtClean="0">
                <a:latin typeface="Arial" charset="0"/>
                <a:ea typeface="ＭＳ Ｐゴシック" charset="0"/>
              </a:rPr>
              <a:t>+</a:t>
            </a:r>
            <a:r>
              <a:rPr lang="en-US" altLang="ja-JP" sz="3200" dirty="0" err="1" smtClean="0">
                <a:latin typeface="Arial" charset="0"/>
                <a:ea typeface="ＭＳ Ｐゴシック" charset="0"/>
              </a:rPr>
              <a:t>μ</a:t>
            </a:r>
            <a:r>
              <a:rPr lang="en-US" altLang="ja-JP" sz="3200" baseline="30000" dirty="0" smtClean="0">
                <a:latin typeface="Arial" charset="0"/>
                <a:ea typeface="ＭＳ Ｐゴシック" charset="0"/>
              </a:rPr>
              <a:t>-</a:t>
            </a:r>
          </a:p>
          <a:p>
            <a:pPr lvl="1" eaLnBrk="1" hangingPunct="1">
              <a:defRPr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Lepton-hadron (-ion) </a:t>
            </a:r>
            <a:r>
              <a:rPr lang="en-US" altLang="ja-JP" sz="3200" dirty="0" smtClean="0">
                <a:latin typeface="Arial" charset="0"/>
                <a:ea typeface="ＭＳ Ｐゴシック" charset="0"/>
              </a:rPr>
              <a:t>machines</a:t>
            </a:r>
            <a:endParaRPr lang="en-US" altLang="ja-JP" sz="3200" dirty="0">
              <a:latin typeface="Arial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Plasma-wave acceleration</a:t>
            </a:r>
          </a:p>
          <a:p>
            <a:pPr lvl="1" eaLnBrk="1" hangingPunct="1">
              <a:defRPr/>
            </a:pPr>
            <a:endParaRPr lang="en-US" altLang="ja-JP" sz="1000" dirty="0" smtClean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altLang="ja-JP" sz="3200" dirty="0" smtClean="0">
                <a:latin typeface="Arial" charset="0"/>
                <a:ea typeface="ＭＳ Ｐゴシック" charset="0"/>
              </a:rPr>
              <a:t>Summary</a:t>
            </a:r>
            <a:endParaRPr lang="en-US" altLang="ja-JP" sz="32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mtClean="0"/>
              <a:t>Electron-Ion Collider</a:t>
            </a:r>
            <a:endParaRPr lang="en-US" altLang="ja-JP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481" y="1517743"/>
            <a:ext cx="1720632" cy="1433860"/>
          </a:xfrm>
          <a:prstGeom prst="rect">
            <a:avLst/>
          </a:prstGeom>
        </p:spPr>
      </p:pic>
      <p:pic>
        <p:nvPicPr>
          <p:cNvPr id="7" name="Picture 6" descr="Screen Shot 2016-06-16 at 9.2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96" y="2476939"/>
            <a:ext cx="1602269" cy="2127150"/>
          </a:xfrm>
          <a:prstGeom prst="rect">
            <a:avLst/>
          </a:prstGeom>
        </p:spPr>
      </p:pic>
      <p:pic>
        <p:nvPicPr>
          <p:cNvPr id="8" name="Picture 7" descr="Screen Shot 2016-06-16 at 9.12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54" y="1632260"/>
            <a:ext cx="4064001" cy="4121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985929"/>
            <a:ext cx="827576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Program aim: Revolutionize the understanding of nucleon and nuclear structure and associated dynamics. Explore new states of QCD.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5013176"/>
            <a:ext cx="1979022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Programme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16113" y="2355016"/>
            <a:ext cx="166562" cy="242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546895" y="2813990"/>
            <a:ext cx="215653" cy="2752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8298740">
            <a:off x="3246600" y="2690879"/>
            <a:ext cx="1316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small fraction of a fm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5385990"/>
            <a:ext cx="7532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Probe the nucleon in the </a:t>
            </a:r>
            <a:r>
              <a:rPr lang="en-US" dirty="0" smtClean="0">
                <a:solidFill>
                  <a:srgbClr val="FF6600"/>
                </a:solidFill>
              </a:rPr>
              <a:t>many-body regime</a:t>
            </a:r>
            <a:r>
              <a:rPr lang="en-US" dirty="0" smtClean="0"/>
              <a:t> (down to x ≈ 0.005) at large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Probe the nuclei in the </a:t>
            </a:r>
            <a:r>
              <a:rPr lang="en-US" dirty="0" smtClean="0">
                <a:solidFill>
                  <a:srgbClr val="FF6600"/>
                </a:solidFill>
              </a:rPr>
              <a:t>N-N and multi-N interaction regime</a:t>
            </a:r>
            <a:r>
              <a:rPr lang="en-US" dirty="0"/>
              <a:t> </a:t>
            </a:r>
            <a:r>
              <a:rPr lang="en-US" dirty="0" smtClean="0"/>
              <a:t>at large Q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Extend our understanding of QCD (saturation, jets in cold nuclear matter)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9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4636" y="6485709"/>
            <a:ext cx="48892" cy="126628"/>
          </a:xfrm>
        </p:spPr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4866" y="2017117"/>
            <a:ext cx="1313160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RF Cavity</a:t>
            </a:r>
            <a:endParaRPr lang="en-US" dirty="0"/>
          </a:p>
        </p:txBody>
      </p:sp>
      <p:sp>
        <p:nvSpPr>
          <p:cNvPr id="7" name="Shape 18"/>
          <p:cNvSpPr/>
          <p:nvPr/>
        </p:nvSpPr>
        <p:spPr>
          <a:xfrm>
            <a:off x="216749" y="747682"/>
            <a:ext cx="7818873" cy="150"/>
          </a:xfrm>
          <a:prstGeom prst="line">
            <a:avLst/>
          </a:prstGeom>
          <a:ln w="12700">
            <a:solidFill>
              <a:srgbClr val="9B9B9B"/>
            </a:solidFill>
            <a:miter lim="400000"/>
          </a:ln>
        </p:spPr>
        <p:txBody>
          <a:bodyPr lIns="0" tIns="0" rIns="0" bIns="0" anchor="ctr"/>
          <a:lstStyle/>
          <a:p>
            <a:pPr defTabSz="21099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0" name="Picture 9" descr="rfCavity_pic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908721"/>
            <a:ext cx="4608510" cy="28535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998070" y="3109161"/>
            <a:ext cx="7668651" cy="3306540"/>
            <a:chOff x="-2047200" y="3206642"/>
            <a:chExt cx="9160693" cy="3108849"/>
          </a:xfrm>
        </p:grpSpPr>
        <p:pic>
          <p:nvPicPr>
            <p:cNvPr id="11" name="Picture 10" descr="wakeCavity_pic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3212976"/>
              <a:ext cx="4845749" cy="303014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-2047200" y="3206642"/>
              <a:ext cx="4323029" cy="3108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43124" y="4241932"/>
            <a:ext cx="1167301" cy="658165"/>
          </a:xfrm>
          <a:prstGeom prst="rect">
            <a:avLst/>
          </a:prstGeom>
          <a:noFill/>
        </p:spPr>
        <p:txBody>
          <a:bodyPr wrap="none" lIns="42200" tIns="21100" rIns="42200" bIns="21100" rtlCol="0">
            <a:spAutoFit/>
          </a:bodyPr>
          <a:lstStyle/>
          <a:p>
            <a:pPr algn="ctr"/>
            <a:r>
              <a:rPr lang="en-US" dirty="0" smtClean="0"/>
              <a:t>Plasma</a:t>
            </a:r>
            <a:br>
              <a:rPr lang="en-US" dirty="0" smtClean="0"/>
            </a:br>
            <a:r>
              <a:rPr lang="en-US" dirty="0" err="1" smtClean="0"/>
              <a:t>wakefield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38679" y="1891695"/>
            <a:ext cx="940952" cy="658165"/>
          </a:xfrm>
          <a:prstGeom prst="rect">
            <a:avLst/>
          </a:prstGeom>
          <a:noFill/>
        </p:spPr>
        <p:txBody>
          <a:bodyPr wrap="none" lIns="42200" tIns="21100" rIns="42200" bIns="21100" rtlCol="0">
            <a:spAutoFit/>
          </a:bodyPr>
          <a:lstStyle/>
          <a:p>
            <a:pPr algn="ctr"/>
            <a:r>
              <a:rPr lang="en-US" dirty="0" smtClean="0"/>
              <a:t>20 – 40 </a:t>
            </a:r>
            <a:br>
              <a:rPr lang="en-US" dirty="0" smtClean="0"/>
            </a:br>
            <a:r>
              <a:rPr lang="en-US" dirty="0" smtClean="0"/>
              <a:t>MV/m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57168" y="3789040"/>
            <a:ext cx="1226237" cy="658165"/>
          </a:xfrm>
          <a:prstGeom prst="rect">
            <a:avLst/>
          </a:prstGeom>
          <a:noFill/>
        </p:spPr>
        <p:txBody>
          <a:bodyPr wrap="none" lIns="42200" tIns="21100" rIns="42200" bIns="21100" rtlCol="0">
            <a:spAutoFit/>
          </a:bodyPr>
          <a:lstStyle/>
          <a:p>
            <a:pPr algn="ctr"/>
            <a:r>
              <a:rPr lang="en-US" dirty="0" smtClean="0"/>
              <a:t>10 – 1000 </a:t>
            </a:r>
            <a:br>
              <a:rPr lang="en-US" dirty="0" smtClean="0"/>
            </a:br>
            <a:r>
              <a:rPr lang="en-US" dirty="0" smtClean="0"/>
              <a:t>GV/m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123728" y="138336"/>
            <a:ext cx="5760640" cy="914400"/>
          </a:xfrm>
        </p:spPr>
        <p:txBody>
          <a:bodyPr/>
          <a:lstStyle/>
          <a:p>
            <a:r>
              <a:rPr lang="en-US" sz="2800" dirty="0" smtClean="0"/>
              <a:t>Cavities accelerate particles via EM standing waves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660232" y="4727825"/>
            <a:ext cx="2448272" cy="1581495"/>
          </a:xfrm>
          <a:prstGeom prst="rect">
            <a:avLst/>
          </a:prstGeom>
          <a:noFill/>
        </p:spPr>
        <p:txBody>
          <a:bodyPr wrap="square" lIns="42200" tIns="21100" rIns="42200" bIns="21100" rtlCol="0">
            <a:spAutoFit/>
          </a:bodyPr>
          <a:lstStyle/>
          <a:p>
            <a:pPr algn="ctr"/>
            <a:r>
              <a:rPr lang="en-US" dirty="0" smtClean="0"/>
              <a:t>Enables “table-top”</a:t>
            </a:r>
          </a:p>
          <a:p>
            <a:pPr algn="ctr"/>
            <a:r>
              <a:rPr lang="en-US" dirty="0" smtClean="0"/>
              <a:t>Accelerators &amp; promises major reduction in </a:t>
            </a:r>
            <a:r>
              <a:rPr lang="en-US" dirty="0" err="1" smtClean="0"/>
              <a:t>pp</a:t>
            </a:r>
            <a:r>
              <a:rPr lang="en-US" dirty="0" smtClean="0"/>
              <a:t> collider length/cost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9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5"/>
          <p:cNvSpPr>
            <a:spLocks noGrp="1"/>
          </p:cNvSpPr>
          <p:nvPr>
            <p:ph type="title"/>
          </p:nvPr>
        </p:nvSpPr>
        <p:spPr>
          <a:xfrm>
            <a:off x="806896" y="-2286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Calibri" charset="0"/>
              </a:rPr>
              <a:t>The New Livingston Plot</a:t>
            </a:r>
          </a:p>
        </p:txBody>
      </p:sp>
      <p:pic>
        <p:nvPicPr>
          <p:cNvPr id="849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873125"/>
            <a:ext cx="7573962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5749554" y="6237312"/>
            <a:ext cx="3358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Calibri" charset="0"/>
              </a:rPr>
              <a:t>B. </a:t>
            </a:r>
            <a:r>
              <a:rPr lang="en-US" sz="1800" dirty="0" err="1">
                <a:latin typeface="Calibri" charset="0"/>
              </a:rPr>
              <a:t>Hidding</a:t>
            </a:r>
            <a:r>
              <a:rPr lang="en-US" sz="1800" dirty="0">
                <a:latin typeface="Calibri" charset="0"/>
              </a:rPr>
              <a:t> </a:t>
            </a:r>
            <a:r>
              <a:rPr lang="en-US" sz="1800" dirty="0" smtClean="0">
                <a:latin typeface="Calibri" charset="0"/>
              </a:rPr>
              <a:t>(</a:t>
            </a:r>
            <a:r>
              <a:rPr lang="en-US" sz="1800" dirty="0" err="1" smtClean="0">
                <a:latin typeface="Calibri" charset="0"/>
              </a:rPr>
              <a:t>Strathclyde</a:t>
            </a:r>
            <a:r>
              <a:rPr lang="en-US" sz="1800" dirty="0" smtClean="0">
                <a:latin typeface="Calibri" charset="0"/>
              </a:rPr>
              <a:t>/Hamburg</a:t>
            </a:r>
            <a:r>
              <a:rPr lang="en-US" sz="1800" dirty="0">
                <a:latin typeface="Calibri" charset="0"/>
              </a:rPr>
              <a:t>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468560" y="-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z="3200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Beam-driven PWFA LC?</a:t>
            </a:r>
            <a:endParaRPr lang="en-GB" sz="3200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3144540" cy="290512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7" name="Picture 16" descr="p0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t="5473"/>
          <a:stretch/>
        </p:blipFill>
        <p:spPr>
          <a:xfrm>
            <a:off x="323528" y="845260"/>
            <a:ext cx="7314838" cy="5676691"/>
          </a:xfrm>
          <a:prstGeom prst="rect">
            <a:avLst/>
          </a:prstGeom>
        </p:spPr>
      </p:pic>
      <p:pic>
        <p:nvPicPr>
          <p:cNvPr id="19" name="Picture 18" descr="p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83" y="5157192"/>
            <a:ext cx="3253917" cy="142941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4571" y="4345716"/>
            <a:ext cx="3398273" cy="2176235"/>
            <a:chOff x="244571" y="4345716"/>
            <a:chExt cx="3398273" cy="2176235"/>
          </a:xfrm>
        </p:grpSpPr>
        <p:grpSp>
          <p:nvGrpSpPr>
            <p:cNvPr id="18" name="Group 17"/>
            <p:cNvGrpSpPr/>
            <p:nvPr/>
          </p:nvGrpSpPr>
          <p:grpSpPr>
            <a:xfrm>
              <a:off x="244571" y="4345716"/>
              <a:ext cx="3398273" cy="2176235"/>
              <a:chOff x="244571" y="4345716"/>
              <a:chExt cx="3398273" cy="2176235"/>
            </a:xfrm>
          </p:grpSpPr>
          <p:cxnSp>
            <p:nvCxnSpPr>
              <p:cNvPr id="6" name="Straight Connector 5"/>
              <p:cNvCxnSpPr/>
              <p:nvPr/>
            </p:nvCxnSpPr>
            <p:spPr bwMode="auto">
              <a:xfrm flipH="1">
                <a:off x="244571" y="4345716"/>
                <a:ext cx="3319317" cy="2176235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244571" y="4345716"/>
                <a:ext cx="3398273" cy="2176235"/>
              </a:xfrm>
              <a:prstGeom prst="line">
                <a:avLst/>
              </a:prstGeom>
              <a:ln>
                <a:solidFill>
                  <a:srgbClr val="FF0000"/>
                </a:solidFill>
                <a:headEnd type="none" w="med" len="med"/>
                <a:tailEnd type="none" w="med" len="med"/>
              </a:ln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>
              <a:off x="468560" y="5157192"/>
              <a:ext cx="2894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D. SCHULTE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105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-228600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Proton Drivers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79512" y="980728"/>
            <a:ext cx="8850332" cy="954088"/>
            <a:chOff x="193" y="2051"/>
            <a:chExt cx="5575" cy="601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399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/>
                <a:t>The problem with both LWFA and PWFA is </a:t>
              </a:r>
              <a:r>
                <a:rPr lang="en-US" sz="2800" dirty="0" smtClean="0"/>
                <a:t>point-like </a:t>
              </a:r>
            </a:p>
            <a:p>
              <a:r>
                <a:rPr lang="en-US" sz="2800" dirty="0" smtClean="0"/>
                <a:t>nature </a:t>
              </a:r>
              <a:r>
                <a:rPr lang="en-US" sz="2800" dirty="0"/>
                <a:t>of </a:t>
              </a:r>
              <a:r>
                <a:rPr lang="en-US" sz="2800" dirty="0"/>
                <a:t>p</a:t>
              </a:r>
              <a:r>
                <a:rPr lang="en-US" sz="2800" dirty="0" smtClean="0"/>
                <a:t>p processes requires high </a:t>
              </a:r>
              <a:r>
                <a:rPr lang="en-US" sz="2800" dirty="0" err="1" smtClean="0"/>
                <a:t>lumi</a:t>
              </a:r>
              <a:r>
                <a:rPr lang="en-US" sz="2800" dirty="0" smtClean="0"/>
                <a:t> = power. </a:t>
              </a:r>
              <a:endParaRPr lang="en-US" sz="2800" dirty="0"/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179512" y="1988840"/>
            <a:ext cx="9026556" cy="1384301"/>
            <a:chOff x="193" y="2051"/>
            <a:chExt cx="5686" cy="872"/>
          </a:xfrm>
        </p:grpSpPr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510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 smtClean="0"/>
                <a:t>BUT PW laser like BELLA has typically 40J/pulse and</a:t>
              </a:r>
            </a:p>
            <a:p>
              <a:r>
                <a:rPr lang="en-US" sz="2800" dirty="0" smtClean="0"/>
                <a:t>wall-plug efficiency &lt;&lt; 1%. </a:t>
              </a:r>
            </a:p>
            <a:p>
              <a:r>
                <a:rPr lang="en-US" sz="2800" dirty="0" smtClean="0"/>
                <a:t>Electron PWFA facilities like FACET have 30J/bunch</a:t>
              </a:r>
              <a:endParaRPr lang="en-US" sz="2800" dirty="0"/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179512" y="3356992"/>
            <a:ext cx="8840820" cy="954088"/>
            <a:chOff x="193" y="2051"/>
            <a:chExt cx="5569" cy="601"/>
          </a:xfrm>
        </p:grpSpPr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408" y="2051"/>
              <a:ext cx="5354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 smtClean="0">
                  <a:solidFill>
                    <a:srgbClr val="FF0000"/>
                  </a:solidFill>
                </a:rPr>
                <a:t>Accelerating 10</a:t>
              </a:r>
              <a:r>
                <a:rPr lang="en-US" sz="2800" baseline="30000" dirty="0" smtClean="0">
                  <a:solidFill>
                    <a:srgbClr val="FF0000"/>
                  </a:solidFill>
                </a:rPr>
                <a:t>10</a:t>
              </a:r>
              <a:r>
                <a:rPr lang="en-US" sz="2800" dirty="0" smtClean="0">
                  <a:solidFill>
                    <a:srgbClr val="FF0000"/>
                  </a:solidFill>
                </a:rPr>
                <a:t> (ILC bunch size) particles to 1 </a:t>
              </a:r>
              <a:r>
                <a:rPr lang="en-US" sz="2800" dirty="0" err="1" smtClean="0">
                  <a:solidFill>
                    <a:srgbClr val="FF0000"/>
                  </a:solidFill>
                </a:rPr>
                <a:t>TeV</a:t>
              </a:r>
              <a:endParaRPr lang="en-US" sz="2800" dirty="0" smtClean="0">
                <a:solidFill>
                  <a:srgbClr val="FF0000"/>
                </a:solidFill>
              </a:endParaRPr>
            </a:p>
            <a:p>
              <a:r>
                <a:rPr lang="en-US" sz="2800" dirty="0">
                  <a:solidFill>
                    <a:srgbClr val="FF0000"/>
                  </a:solidFill>
                </a:rPr>
                <a:t>n</a:t>
              </a:r>
              <a:r>
                <a:rPr lang="en-US" sz="2800" dirty="0" smtClean="0">
                  <a:solidFill>
                    <a:srgbClr val="FF0000"/>
                  </a:solidFill>
                </a:rPr>
                <a:t>eeds a few kJ.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109853" y="6452703"/>
            <a:ext cx="282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(Thanks to A. </a:t>
            </a:r>
            <a:r>
              <a:rPr lang="en-US" dirty="0" smtClean="0"/>
              <a:t>Caldwell)</a:t>
            </a:r>
            <a:endParaRPr lang="en-US" dirty="0"/>
          </a:p>
        </p:txBody>
      </p:sp>
      <p:grpSp>
        <p:nvGrpSpPr>
          <p:cNvPr id="22" name="Group 7"/>
          <p:cNvGrpSpPr>
            <a:grpSpLocks/>
          </p:cNvGrpSpPr>
          <p:nvPr/>
        </p:nvGrpSpPr>
        <p:grpSpPr bwMode="auto">
          <a:xfrm>
            <a:off x="179512" y="4273277"/>
            <a:ext cx="8780495" cy="523875"/>
            <a:chOff x="193" y="2051"/>
            <a:chExt cx="5531" cy="330"/>
          </a:xfrm>
        </p:grpSpPr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08" y="2051"/>
              <a:ext cx="531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 smtClean="0">
                  <a:solidFill>
                    <a:srgbClr val="FF0000"/>
                  </a:solidFill>
                </a:rPr>
                <a:t>SPS bunch has 20kJ/bunch; LHC has 300 kJ/bunch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179512" y="4851176"/>
            <a:ext cx="8853498" cy="954088"/>
            <a:chOff x="193" y="2051"/>
            <a:chExt cx="5577" cy="601"/>
          </a:xfrm>
        </p:grpSpPr>
        <p:sp>
          <p:nvSpPr>
            <p:cNvPr id="25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401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 smtClean="0"/>
                <a:t>So either multi-accelerating stages for LWFA/PWFA</a:t>
              </a:r>
            </a:p>
            <a:p>
              <a:r>
                <a:rPr lang="en-US" sz="2800" dirty="0"/>
                <a:t>o</a:t>
              </a:r>
              <a:r>
                <a:rPr lang="en-US" sz="2800" dirty="0" smtClean="0"/>
                <a:t>r use proton bunches</a:t>
              </a:r>
              <a:r>
                <a:rPr lang="en-US" sz="2800" dirty="0" smtClean="0"/>
                <a:t>. Staging difficult/not yet done.</a:t>
              </a:r>
              <a:endParaRPr lang="en-US" sz="2800" dirty="0"/>
            </a:p>
          </p:txBody>
        </p:sp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179512" y="5785445"/>
            <a:ext cx="8461405" cy="523875"/>
            <a:chOff x="193" y="2051"/>
            <a:chExt cx="5330" cy="330"/>
          </a:xfrm>
        </p:grpSpPr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15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 smtClean="0"/>
                <a:t>Use p machines? Long </a:t>
              </a:r>
              <a:r>
                <a:rPr lang="en-US" sz="2800" dirty="0" smtClean="0"/>
                <a:t>bunch length – 10s of cm.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07610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672" y="-228600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Proton Drivers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79512" y="2118790"/>
            <a:ext cx="8840799" cy="2246314"/>
            <a:chOff x="193" y="2051"/>
            <a:chExt cx="5569" cy="1415"/>
          </a:xfrm>
        </p:grpSpPr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393" cy="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800" dirty="0" smtClean="0"/>
                <a:t>Fortunately, for once, Nature is on our side:</a:t>
              </a:r>
            </a:p>
            <a:p>
              <a:r>
                <a:rPr lang="en-US" sz="2800" dirty="0" smtClean="0"/>
                <a:t>Passing a proton bunch through a plasma generates</a:t>
              </a:r>
            </a:p>
            <a:p>
              <a:r>
                <a:rPr lang="en-US" sz="2800" dirty="0" smtClean="0"/>
                <a:t>instabilities which causes the bunch to naturally form</a:t>
              </a:r>
            </a:p>
            <a:p>
              <a:r>
                <a:rPr lang="en-US" sz="2800" dirty="0" err="1" smtClean="0"/>
                <a:t>microbunches</a:t>
              </a:r>
              <a:r>
                <a:rPr lang="en-US" sz="2800" dirty="0" smtClean="0"/>
                <a:t> which have separation = plasma</a:t>
              </a:r>
            </a:p>
            <a:p>
              <a:r>
                <a:rPr lang="en-US" sz="2800" dirty="0"/>
                <a:t>w</a:t>
              </a:r>
              <a:r>
                <a:rPr lang="en-US" sz="2800" dirty="0" smtClean="0"/>
                <a:t>avelength.</a:t>
              </a:r>
              <a:endParaRPr lang="en-US" sz="28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9512" y="4221088"/>
            <a:ext cx="8742395" cy="2304256"/>
            <a:chOff x="179512" y="4005064"/>
            <a:chExt cx="8742395" cy="2304256"/>
          </a:xfrm>
        </p:grpSpPr>
        <p:grpSp>
          <p:nvGrpSpPr>
            <p:cNvPr id="21" name="Group 7"/>
            <p:cNvGrpSpPr>
              <a:grpSpLocks/>
            </p:cNvGrpSpPr>
            <p:nvPr/>
          </p:nvGrpSpPr>
          <p:grpSpPr bwMode="auto">
            <a:xfrm>
              <a:off x="179512" y="4005064"/>
              <a:ext cx="8742395" cy="1816101"/>
              <a:chOff x="193" y="2051"/>
              <a:chExt cx="5507" cy="1144"/>
            </a:xfrm>
          </p:grpSpPr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193" y="2196"/>
                <a:ext cx="11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Text Box 9"/>
              <p:cNvSpPr txBox="1">
                <a:spLocks noChangeArrowheads="1"/>
              </p:cNvSpPr>
              <p:nvPr/>
            </p:nvSpPr>
            <p:spPr bwMode="auto">
              <a:xfrm>
                <a:off x="408" y="2051"/>
                <a:ext cx="5292" cy="1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This not only produces bunches of the right size but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a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lso produces a resonance effect in accelerating 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e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lectrons. There are lots of subtleties that make life</a:t>
                </a:r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d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ifficult, but it might just work</a:t>
                </a:r>
                <a:r>
                  <a:rPr lang="is-IS" sz="2800" dirty="0" smtClean="0">
                    <a:solidFill>
                      <a:srgbClr val="FF0000"/>
                    </a:solidFill>
                  </a:rPr>
                  <a:t>….</a:t>
                </a:r>
                <a:endParaRPr lang="en-US" sz="2800" dirty="0" smtClean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5890220"/>
              <a:ext cx="5245100" cy="4191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79512" y="836712"/>
            <a:ext cx="6613624" cy="1346121"/>
            <a:chOff x="179512" y="4747175"/>
            <a:chExt cx="6613624" cy="1346121"/>
          </a:xfrm>
        </p:grpSpPr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179512" y="4747175"/>
              <a:ext cx="5424505" cy="523875"/>
              <a:chOff x="193" y="2051"/>
              <a:chExt cx="3417" cy="330"/>
            </a:xfrm>
          </p:grpSpPr>
          <p:sp>
            <p:nvSpPr>
              <p:cNvPr id="18" name="Oval 8"/>
              <p:cNvSpPr>
                <a:spLocks noChangeArrowheads="1"/>
              </p:cNvSpPr>
              <p:nvPr/>
            </p:nvSpPr>
            <p:spPr bwMode="auto">
              <a:xfrm>
                <a:off x="193" y="2196"/>
                <a:ext cx="11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408" y="2051"/>
                <a:ext cx="3202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ctr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Induced electric field goes like </a:t>
                </a: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5736" y="5432896"/>
              <a:ext cx="4597400" cy="66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9102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-90264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AWAKE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620"/>
          <a:stretch/>
        </p:blipFill>
        <p:spPr>
          <a:xfrm>
            <a:off x="467544" y="955979"/>
            <a:ext cx="8358832" cy="53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906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-90264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AWAKE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018580"/>
            <a:ext cx="3107965" cy="5312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162" y="4653136"/>
            <a:ext cx="435888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 from Dec. 2016 run</a:t>
            </a:r>
          </a:p>
          <a:p>
            <a:endParaRPr lang="en-US" sz="1200" dirty="0"/>
          </a:p>
          <a:p>
            <a:r>
              <a:rPr lang="en-US" dirty="0" smtClean="0"/>
              <a:t>Optical Transition Radiation from</a:t>
            </a:r>
          </a:p>
          <a:p>
            <a:r>
              <a:rPr lang="en-US" dirty="0"/>
              <a:t>b</a:t>
            </a:r>
            <a:r>
              <a:rPr lang="en-US" dirty="0" smtClean="0"/>
              <a:t>eam viewed with streak camera.</a:t>
            </a:r>
          </a:p>
          <a:p>
            <a:endParaRPr lang="en-US" sz="1200" dirty="0"/>
          </a:p>
          <a:p>
            <a:r>
              <a:rPr lang="en-US" dirty="0" smtClean="0"/>
              <a:t>Clear observation of </a:t>
            </a:r>
            <a:r>
              <a:rPr lang="en-US" dirty="0" err="1" smtClean="0"/>
              <a:t>microbunching</a:t>
            </a:r>
            <a:r>
              <a:rPr lang="en-US" dirty="0" smtClean="0"/>
              <a:t>. 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21421" y="1068884"/>
            <a:ext cx="4698722" cy="3820021"/>
            <a:chOff x="621421" y="1068884"/>
            <a:chExt cx="4698722" cy="38200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528" y="1068884"/>
              <a:ext cx="4123313" cy="278395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21421" y="3873242"/>
              <a:ext cx="469872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Plasma source 10m long, 4cm diameter</a:t>
              </a:r>
            </a:p>
            <a:p>
              <a:r>
                <a:rPr lang="en-US" dirty="0" smtClean="0"/>
                <a:t>Density 10</a:t>
              </a:r>
              <a:r>
                <a:rPr lang="en-US" baseline="30000" dirty="0" smtClean="0"/>
                <a:t>14</a:t>
              </a:r>
              <a:r>
                <a:rPr lang="en-US" dirty="0" smtClean="0"/>
                <a:t> </a:t>
              </a:r>
              <a:r>
                <a:rPr lang="mr-IN" dirty="0" smtClean="0"/>
                <a:t>–</a:t>
              </a:r>
              <a:r>
                <a:rPr lang="en-US" dirty="0" smtClean="0"/>
                <a:t> 10</a:t>
              </a:r>
              <a:r>
                <a:rPr lang="en-US" baseline="30000" dirty="0" smtClean="0"/>
                <a:t>15</a:t>
              </a:r>
              <a:r>
                <a:rPr lang="en-US" dirty="0" smtClean="0"/>
                <a:t>cm</a:t>
              </a:r>
              <a:r>
                <a:rPr lang="en-US" baseline="30000" dirty="0" smtClean="0"/>
                <a:t>-3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332341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-90264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Detectors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096" y="836712"/>
            <a:ext cx="7884368" cy="566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308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-90264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Detector R&amp;D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771273"/>
            <a:ext cx="8100392" cy="5754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3042" y="6546830"/>
            <a:ext cx="4273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(Thanks to </a:t>
            </a:r>
            <a:r>
              <a:rPr lang="en-US" sz="1600" dirty="0" smtClean="0"/>
              <a:t>E. </a:t>
            </a:r>
            <a:r>
              <a:rPr lang="en-US" sz="1600" dirty="0" err="1" smtClean="0"/>
              <a:t>Sicking</a:t>
            </a:r>
            <a:r>
              <a:rPr lang="en-US" sz="1600" dirty="0"/>
              <a:t> </a:t>
            </a:r>
            <a:r>
              <a:rPr lang="mr-IN" sz="1600" dirty="0" smtClean="0"/>
              <a:t>–</a:t>
            </a:r>
            <a:r>
              <a:rPr lang="en-US" sz="1600" dirty="0" smtClean="0"/>
              <a:t> TIPP17 proceedings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51520" y="4563372"/>
            <a:ext cx="3605472" cy="1980010"/>
            <a:chOff x="251520" y="4563372"/>
            <a:chExt cx="3605472" cy="19800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040" y="4563372"/>
              <a:ext cx="3496952" cy="198001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 bwMode="auto">
            <a:xfrm>
              <a:off x="251520" y="6309320"/>
              <a:ext cx="360040" cy="216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5525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-99392"/>
            <a:ext cx="4687888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LHC Schedule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F50F70B-9E0F-B641-9522-984423042D0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36513" y="1978025"/>
            <a:ext cx="9144000" cy="3538538"/>
            <a:chOff x="36512" y="2420888"/>
            <a:chExt cx="9144000" cy="3538688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2" y="2420888"/>
              <a:ext cx="9144000" cy="282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4499991" y="4725144"/>
              <a:ext cx="0" cy="792088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189037" y="5157854"/>
              <a:ext cx="3527425" cy="7382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LS2 (2019-2020):</a:t>
              </a:r>
            </a:p>
            <a:p>
              <a:pPr marL="285750" indent="-285750">
                <a:buFont typeface="Wingdings" charset="2"/>
                <a:buChar char="q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LHC Injectors Upgrade (LIU)</a:t>
              </a:r>
            </a:p>
            <a:p>
              <a:pPr marL="285750" indent="-285750">
                <a:buFont typeface="Wingdings" charset="2"/>
                <a:buChar char="q"/>
                <a:defRPr/>
              </a:pPr>
              <a:r>
                <a:rPr lang="en-US" sz="1400" dirty="0">
                  <a:solidFill>
                    <a:schemeClr val="tx1"/>
                  </a:solidFill>
                </a:rPr>
                <a:t>Phase-1 upgrade of LHC experiments </a:t>
              </a:r>
            </a:p>
          </p:txBody>
        </p:sp>
        <p:cxnSp>
          <p:nvCxnSpPr>
            <p:cNvPr id="10" name="Straight Arrow Connector 11"/>
            <p:cNvCxnSpPr>
              <a:cxnSpLocks noChangeShapeType="1"/>
            </p:cNvCxnSpPr>
            <p:nvPr/>
          </p:nvCxnSpPr>
          <p:spPr bwMode="auto">
            <a:xfrm flipV="1">
              <a:off x="7020272" y="4725144"/>
              <a:ext cx="0" cy="792088"/>
            </a:xfrm>
            <a:prstGeom prst="straightConnector1">
              <a:avLst/>
            </a:prstGeom>
            <a:noFill/>
            <a:ln w="76200">
              <a:solidFill>
                <a:srgbClr val="AB15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292724" y="5175318"/>
              <a:ext cx="3711575" cy="784258"/>
            </a:xfrm>
            <a:prstGeom prst="rect">
              <a:avLst/>
            </a:prstGeom>
            <a:solidFill>
              <a:srgbClr val="AB15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 dirty="0"/>
                <a:t>LS3 (2024-2026):</a:t>
              </a:r>
            </a:p>
            <a:p>
              <a:pPr marL="285750" indent="-285750">
                <a:buFont typeface="Wingdings" charset="2"/>
                <a:buChar char="q"/>
                <a:defRPr/>
              </a:pPr>
              <a:r>
                <a:rPr lang="en-US" sz="1500" b="1" dirty="0"/>
                <a:t>HL-LHC installation </a:t>
              </a:r>
            </a:p>
            <a:p>
              <a:pPr marL="285750" indent="-285750">
                <a:buFont typeface="Wingdings" charset="2"/>
                <a:buChar char="q"/>
                <a:defRPr/>
              </a:pPr>
              <a:r>
                <a:rPr lang="en-US" sz="1500" dirty="0"/>
                <a:t>Phase-2 upgrade of ATLAS and CMS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7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-90264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AWAKE Detector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7093" y="6546830"/>
            <a:ext cx="204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(Thanks to </a:t>
            </a:r>
            <a:r>
              <a:rPr lang="en-GB" sz="1600" dirty="0" smtClean="0"/>
              <a:t>M. </a:t>
            </a:r>
            <a:r>
              <a:rPr lang="en-GB" sz="1600" dirty="0" err="1" smtClean="0"/>
              <a:t>WIng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3817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940658"/>
            <a:ext cx="450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</a:t>
            </a:r>
            <a:r>
              <a:rPr lang="en-US" b="1" baseline="-25000" dirty="0" err="1" smtClean="0"/>
              <a:t>e</a:t>
            </a:r>
            <a:r>
              <a:rPr lang="en-US" b="1" dirty="0" smtClean="0"/>
              <a:t> = 3 </a:t>
            </a:r>
            <a:r>
              <a:rPr lang="en-US" b="1" dirty="0" err="1" smtClean="0"/>
              <a:t>TeV</a:t>
            </a:r>
            <a:r>
              <a:rPr lang="en-US" b="1" dirty="0" smtClean="0"/>
              <a:t>, E</a:t>
            </a:r>
            <a:r>
              <a:rPr lang="en-US" b="1" baseline="-25000" dirty="0" smtClean="0"/>
              <a:t>p</a:t>
            </a:r>
            <a:r>
              <a:rPr lang="en-US" b="1" dirty="0" smtClean="0"/>
              <a:t> = 7 </a:t>
            </a:r>
            <a:r>
              <a:rPr lang="en-US" b="1" dirty="0" err="1" smtClean="0"/>
              <a:t>TeV</a:t>
            </a:r>
            <a:r>
              <a:rPr lang="en-US" b="1" dirty="0" smtClean="0"/>
              <a:t> =&gt; </a:t>
            </a:r>
            <a:r>
              <a:rPr lang="en-US" dirty="0">
                <a:latin typeface="Helvetica" charset="0"/>
              </a:rPr>
              <a:t>√ </a:t>
            </a:r>
            <a:r>
              <a:rPr lang="en-US" b="1" dirty="0" smtClean="0"/>
              <a:t>s = 9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407776" y="4822120"/>
            <a:ext cx="8340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charset="0"/>
              </a:rPr>
              <a:t>Can vary electron beam energy, </a:t>
            </a:r>
            <a:r>
              <a:rPr lang="en-US" dirty="0" err="1">
                <a:latin typeface="Helvetica" charset="0"/>
              </a:rPr>
              <a:t>Ee</a:t>
            </a:r>
            <a:r>
              <a:rPr lang="en-US" dirty="0">
                <a:latin typeface="Helvetica" charset="0"/>
              </a:rPr>
              <a:t> = 0.1 – 5 </a:t>
            </a:r>
            <a:r>
              <a:rPr lang="en-US" dirty="0" err="1">
                <a:latin typeface="Helvetica" charset="0"/>
              </a:rPr>
              <a:t>TeV</a:t>
            </a:r>
            <a:r>
              <a:rPr lang="en-US" dirty="0">
                <a:latin typeface="Helvetica" charset="0"/>
              </a:rPr>
              <a:t> ⟹ √s = 1.7 – 11.8 </a:t>
            </a:r>
            <a:r>
              <a:rPr lang="en-US" dirty="0" err="1">
                <a:latin typeface="Helvetica" charset="0"/>
              </a:rPr>
              <a:t>TeV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• Electron beams, but possibility of positron beams</a:t>
            </a:r>
          </a:p>
          <a:p>
            <a:r>
              <a:rPr lang="en-US" dirty="0">
                <a:latin typeface="Helvetica" charset="0"/>
              </a:rPr>
              <a:t>• Possibility of </a:t>
            </a:r>
            <a:r>
              <a:rPr lang="en-US" dirty="0" err="1">
                <a:latin typeface="Helvetica" charset="0"/>
              </a:rPr>
              <a:t>polarisation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• Integrated luminosity of 10 - 1000 pb−1</a:t>
            </a:r>
          </a:p>
          <a:p>
            <a:r>
              <a:rPr lang="en-US" dirty="0">
                <a:latin typeface="Helvetica" charset="0"/>
              </a:rPr>
              <a:t>• Also electron–ion (e.g. electron–lead) collisions</a:t>
            </a:r>
            <a:endParaRPr lang="en-US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14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4"/>
          <p:cNvSpPr>
            <a:spLocks noGrp="1" noChangeArrowheads="1"/>
          </p:cNvSpPr>
          <p:nvPr>
            <p:ph type="title"/>
          </p:nvPr>
        </p:nvSpPr>
        <p:spPr>
          <a:xfrm>
            <a:off x="1475656" y="-90264"/>
            <a:ext cx="6876256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AWAKE Kinematics</a:t>
            </a:r>
            <a:endParaRPr lang="en-GB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-12700" y="6567488"/>
            <a:ext cx="2928516" cy="245888"/>
          </a:xfrm>
        </p:spPr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7093" y="6546830"/>
            <a:ext cx="2047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(Thanks to </a:t>
            </a:r>
            <a:r>
              <a:rPr lang="en-GB" sz="1600" dirty="0" smtClean="0"/>
              <a:t>M. </a:t>
            </a:r>
            <a:r>
              <a:rPr lang="en-GB" sz="1600" dirty="0" err="1" smtClean="0"/>
              <a:t>WIng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267744" y="940658"/>
            <a:ext cx="4323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E</a:t>
            </a:r>
            <a:r>
              <a:rPr lang="en-US" b="1" baseline="-25000" dirty="0" err="1" smtClean="0"/>
              <a:t>e</a:t>
            </a:r>
            <a:r>
              <a:rPr lang="en-US" b="1" dirty="0" smtClean="0"/>
              <a:t> = 3 </a:t>
            </a:r>
            <a:r>
              <a:rPr lang="en-US" b="1" dirty="0" err="1" smtClean="0"/>
              <a:t>TeV</a:t>
            </a:r>
            <a:r>
              <a:rPr lang="en-US" b="1" dirty="0" smtClean="0"/>
              <a:t>, E</a:t>
            </a:r>
            <a:r>
              <a:rPr lang="en-US" b="1" baseline="-25000" dirty="0" smtClean="0"/>
              <a:t>p</a:t>
            </a:r>
            <a:r>
              <a:rPr lang="en-US" b="1" dirty="0" smtClean="0"/>
              <a:t> = 7 </a:t>
            </a:r>
            <a:r>
              <a:rPr lang="en-US" b="1" dirty="0" err="1" smtClean="0"/>
              <a:t>TeV</a:t>
            </a:r>
            <a:r>
              <a:rPr lang="en-US" b="1" dirty="0" smtClean="0"/>
              <a:t> =&gt; s = 9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64704"/>
            <a:ext cx="8257909" cy="57446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012160" y="4365104"/>
            <a:ext cx="2857309" cy="19442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12160" y="1268760"/>
            <a:ext cx="2857309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579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mtClean="0"/>
              <a:t>Summary and Outlook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4217169"/>
            <a:ext cx="9441310" cy="435967"/>
          </a:xfrm>
        </p:spPr>
        <p:txBody>
          <a:bodyPr/>
          <a:lstStyle/>
          <a:p>
            <a:pPr eaLnBrk="1" hangingPunct="1"/>
            <a:r>
              <a:rPr lang="en-US" altLang="ja-JP" sz="2400" dirty="0" smtClean="0">
                <a:latin typeface="Arial" charset="0"/>
                <a:ea typeface="ＭＳ Ｐゴシック" charset="0"/>
                <a:cs typeface="Arial Unicode MS" charset="0"/>
              </a:rPr>
              <a:t>EIC </a:t>
            </a:r>
            <a:r>
              <a:rPr lang="en-US" altLang="ja-JP" sz="2400" dirty="0"/>
              <a:t>–</a:t>
            </a:r>
            <a:r>
              <a:rPr lang="en-US" altLang="ja-JP" sz="2400" dirty="0" smtClean="0">
                <a:latin typeface="Arial" charset="0"/>
                <a:ea typeface="ＭＳ Ｐゴシック" charset="0"/>
                <a:cs typeface="Arial Unicode MS" charset="0"/>
              </a:rPr>
              <a:t> attractive idea for looking at new QCD phase space, etc.</a:t>
            </a:r>
            <a:endParaRPr lang="en-US" altLang="ja-JP" sz="24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680964" name="Text Box 4"/>
          <p:cNvSpPr txBox="1">
            <a:spLocks noChangeArrowheads="1"/>
          </p:cNvSpPr>
          <p:nvPr/>
        </p:nvSpPr>
        <p:spPr bwMode="auto">
          <a:xfrm>
            <a:off x="50800" y="1556792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fontAlgn="base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ja-JP" sz="2400" dirty="0">
                <a:solidFill>
                  <a:srgbClr val="23346C"/>
                </a:solidFill>
                <a:cs typeface="Arial Unicode MS" charset="0"/>
              </a:rPr>
              <a:t>  ILC – technically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mature </a:t>
            </a:r>
            <a:r>
              <a:rPr lang="en-US" altLang="ja-JP" sz="2400" dirty="0">
                <a:solidFill>
                  <a:srgbClr val="23346C"/>
                </a:solidFill>
                <a:cs typeface="Arial Unicode MS" charset="0"/>
              </a:rPr>
              <a:t>but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expensive. 250 GeV Higgs factory?</a:t>
            </a:r>
            <a:endParaRPr lang="en-US" altLang="ja-JP" sz="2400" dirty="0">
              <a:solidFill>
                <a:srgbClr val="23346C"/>
              </a:solidFill>
              <a:cs typeface="Arial Unicode MS" charset="0"/>
            </a:endParaRPr>
          </a:p>
        </p:txBody>
      </p:sp>
      <p:sp>
        <p:nvSpPr>
          <p:cNvPr id="680969" name="Text Box 9"/>
          <p:cNvSpPr txBox="1">
            <a:spLocks noChangeArrowheads="1"/>
          </p:cNvSpPr>
          <p:nvPr/>
        </p:nvSpPr>
        <p:spPr bwMode="auto">
          <a:xfrm>
            <a:off x="35496" y="5181000"/>
            <a:ext cx="9000999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1" fontAlgn="base" hangingPunct="1">
              <a:spcBef>
                <a:spcPct val="20000"/>
              </a:spcBef>
              <a:buFontTx/>
              <a:buChar char="•"/>
              <a:defRPr/>
            </a:pPr>
            <a:r>
              <a:rPr lang="en-US" altLang="ja-JP" sz="2400" dirty="0">
                <a:solidFill>
                  <a:srgbClr val="23346C"/>
                </a:solidFill>
                <a:cs typeface="Arial Unicode MS" charset="0"/>
              </a:rPr>
              <a:t> 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In the immediate future, Japanese interest in hosting </a:t>
            </a:r>
            <a:r>
              <a:rPr lang="en-US" altLang="ja-JP" sz="2400" dirty="0">
                <a:solidFill>
                  <a:srgbClr val="23346C"/>
                </a:solidFill>
                <a:cs typeface="Arial Unicode MS" charset="0"/>
              </a:rPr>
              <a:t>ILC is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 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                    being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discussed. A strong physics case exists, irrespective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of LHC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results. Decision on 250 GeV machine within ~ </a:t>
            </a:r>
            <a:r>
              <a:rPr lang="en-US" altLang="ja-JP" sz="2400" dirty="0" smtClean="0">
                <a:solidFill>
                  <a:srgbClr val="23346C"/>
                </a:solidFill>
                <a:cs typeface="Arial Unicode MS" charset="0"/>
              </a:rPr>
              <a:t>1.5 years.</a:t>
            </a:r>
            <a:endParaRPr lang="en-US" altLang="ja-JP" sz="2400" dirty="0">
              <a:solidFill>
                <a:srgbClr val="23346C"/>
              </a:solidFill>
              <a:cs typeface="Arial Unicode MS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4924" y="1916832"/>
            <a:ext cx="9001571" cy="41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20000"/>
              </a:spcBef>
              <a:buFontTx/>
              <a:buChar char="•"/>
            </a:pPr>
            <a:r>
              <a:rPr lang="en-US" altLang="ja-JP" sz="2400" dirty="0">
                <a:solidFill>
                  <a:srgbClr val="23346C"/>
                </a:solidFill>
              </a:rPr>
              <a:t>  CLIC – </a:t>
            </a:r>
            <a:r>
              <a:rPr lang="en-US" altLang="ja-JP" sz="2400" dirty="0" smtClean="0">
                <a:solidFill>
                  <a:srgbClr val="23346C"/>
                </a:solidFill>
              </a:rPr>
              <a:t>significant </a:t>
            </a:r>
            <a:r>
              <a:rPr lang="en-US" altLang="ja-JP" sz="2400" dirty="0">
                <a:solidFill>
                  <a:srgbClr val="23346C"/>
                </a:solidFill>
              </a:rPr>
              <a:t>development required – &lt; 1 </a:t>
            </a:r>
            <a:r>
              <a:rPr lang="en-US" altLang="ja-JP" sz="2400" dirty="0" err="1">
                <a:solidFill>
                  <a:srgbClr val="23346C"/>
                </a:solidFill>
              </a:rPr>
              <a:t>TeV</a:t>
            </a:r>
            <a:r>
              <a:rPr lang="en-US" altLang="ja-JP" sz="2400" dirty="0">
                <a:solidFill>
                  <a:srgbClr val="23346C"/>
                </a:solidFill>
              </a:rPr>
              <a:t>, cost ~ ILC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957" y="2996952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20000"/>
              </a:spcBef>
              <a:buFontTx/>
              <a:buChar char="•"/>
            </a:pPr>
            <a:r>
              <a:rPr lang="en-US" altLang="ja-JP" sz="2400" dirty="0" smtClean="0">
                <a:solidFill>
                  <a:srgbClr val="23346C"/>
                </a:solidFill>
              </a:rPr>
              <a:t> </a:t>
            </a:r>
            <a:r>
              <a:rPr lang="en-US" altLang="ja-JP" sz="2400" dirty="0" err="1" smtClean="0">
                <a:solidFill>
                  <a:srgbClr val="23346C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400" dirty="0" err="1" smtClean="0">
                <a:solidFill>
                  <a:srgbClr val="23346C"/>
                </a:solidFill>
              </a:rPr>
              <a:t>C</a:t>
            </a:r>
            <a:r>
              <a:rPr lang="en-US" altLang="ja-JP" sz="2400" dirty="0" smtClean="0">
                <a:solidFill>
                  <a:srgbClr val="23346C"/>
                </a:solidFill>
              </a:rPr>
              <a:t> – It’s </a:t>
            </a:r>
            <a:r>
              <a:rPr lang="en-US" altLang="ja-JP" sz="2400" dirty="0">
                <a:solidFill>
                  <a:srgbClr val="23346C"/>
                </a:solidFill>
              </a:rPr>
              <a:t>a great </a:t>
            </a:r>
            <a:r>
              <a:rPr lang="en-US" altLang="ja-JP" sz="2400" dirty="0" smtClean="0">
                <a:solidFill>
                  <a:srgbClr val="23346C"/>
                </a:solidFill>
              </a:rPr>
              <a:t>idea but don’t hold your breath…</a:t>
            </a:r>
            <a:r>
              <a:rPr lang="en-US" altLang="ja-JP" sz="2400" dirty="0">
                <a:solidFill>
                  <a:srgbClr val="23346C"/>
                </a:solidFill>
              </a:rPr>
              <a:t>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496" y="3390091"/>
            <a:ext cx="929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spcBef>
                <a:spcPct val="20000"/>
              </a:spcBef>
              <a:buFontTx/>
              <a:buChar char="•"/>
            </a:pPr>
            <a:r>
              <a:rPr lang="en-US" altLang="ja-JP" dirty="0">
                <a:solidFill>
                  <a:srgbClr val="23346C"/>
                </a:solidFill>
              </a:rPr>
              <a:t>  </a:t>
            </a:r>
            <a:r>
              <a:rPr lang="en-US" altLang="ja-JP" sz="2400" dirty="0" err="1" smtClean="0">
                <a:solidFill>
                  <a:srgbClr val="23346C"/>
                </a:solidFill>
              </a:rPr>
              <a:t>LHeC</a:t>
            </a:r>
            <a:r>
              <a:rPr lang="en-US" altLang="ja-JP" sz="2400" dirty="0" smtClean="0">
                <a:solidFill>
                  <a:srgbClr val="23346C"/>
                </a:solidFill>
              </a:rPr>
              <a:t>/FCC-eh </a:t>
            </a:r>
            <a:r>
              <a:rPr lang="en-US" altLang="ja-JP" sz="2400" dirty="0">
                <a:solidFill>
                  <a:srgbClr val="23346C"/>
                </a:solidFill>
              </a:rPr>
              <a:t>– technically “OK” </a:t>
            </a:r>
            <a:r>
              <a:rPr lang="en-US" altLang="ja-JP" sz="2400" dirty="0" smtClean="0">
                <a:solidFill>
                  <a:srgbClr val="23346C"/>
                </a:solidFill>
              </a:rPr>
              <a:t>once protons there. Could use</a:t>
            </a:r>
            <a:br>
              <a:rPr lang="en-US" altLang="ja-JP" sz="2400" dirty="0" smtClean="0">
                <a:solidFill>
                  <a:srgbClr val="23346C"/>
                </a:solidFill>
              </a:rPr>
            </a:br>
            <a:r>
              <a:rPr lang="en-US" altLang="ja-JP" sz="2400" dirty="0" smtClean="0">
                <a:solidFill>
                  <a:srgbClr val="23346C"/>
                </a:solidFill>
              </a:rPr>
              <a:t>   </a:t>
            </a:r>
            <a:r>
              <a:rPr lang="en-US" altLang="ja-JP" sz="2400" dirty="0" smtClean="0">
                <a:solidFill>
                  <a:srgbClr val="23346C"/>
                </a:solidFill>
              </a:rPr>
              <a:t>p-driven </a:t>
            </a:r>
            <a:r>
              <a:rPr lang="en-US" altLang="ja-JP" sz="2400" dirty="0" smtClean="0">
                <a:solidFill>
                  <a:srgbClr val="23346C"/>
                </a:solidFill>
              </a:rPr>
              <a:t>PWA (AWAKE@CERN). Cost/physics?</a:t>
            </a:r>
            <a:endParaRPr lang="en-US" altLang="ja-JP" sz="2400" dirty="0">
              <a:solidFill>
                <a:srgbClr val="23346C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5496" y="4695527"/>
            <a:ext cx="9109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base" hangingPunct="1">
              <a:spcBef>
                <a:spcPct val="20000"/>
              </a:spcBef>
              <a:buFontTx/>
              <a:buChar char="•"/>
            </a:pPr>
            <a:r>
              <a:rPr lang="en-US" altLang="ja-JP" dirty="0">
                <a:solidFill>
                  <a:srgbClr val="23346C"/>
                </a:solidFill>
              </a:rPr>
              <a:t>  </a:t>
            </a:r>
            <a:r>
              <a:rPr lang="en-US" altLang="ja-JP" sz="2400" dirty="0" smtClean="0">
                <a:solidFill>
                  <a:srgbClr val="23346C"/>
                </a:solidFill>
              </a:rPr>
              <a:t>PWA </a:t>
            </a:r>
            <a:r>
              <a:rPr lang="en-US" altLang="ja-JP" sz="2400" dirty="0">
                <a:solidFill>
                  <a:srgbClr val="23346C"/>
                </a:solidFill>
              </a:rPr>
              <a:t>– very </a:t>
            </a:r>
            <a:r>
              <a:rPr lang="en-US" altLang="ja-JP" sz="2400" dirty="0" smtClean="0">
                <a:solidFill>
                  <a:srgbClr val="23346C"/>
                </a:solidFill>
              </a:rPr>
              <a:t>exciting, </a:t>
            </a:r>
            <a:r>
              <a:rPr lang="en-US" altLang="ja-JP" sz="2400" dirty="0">
                <a:solidFill>
                  <a:srgbClr val="23346C"/>
                </a:solidFill>
              </a:rPr>
              <a:t>but long </a:t>
            </a:r>
            <a:r>
              <a:rPr lang="en-US" altLang="ja-JP" sz="2400" dirty="0" smtClean="0">
                <a:solidFill>
                  <a:srgbClr val="23346C"/>
                </a:solidFill>
              </a:rPr>
              <a:t>way </a:t>
            </a:r>
            <a:r>
              <a:rPr lang="en-US" altLang="ja-JP" sz="2400" dirty="0">
                <a:solidFill>
                  <a:srgbClr val="23346C"/>
                </a:solidFill>
              </a:rPr>
              <a:t>from a </a:t>
            </a:r>
            <a:r>
              <a:rPr lang="en-US" altLang="ja-JP" sz="2400" dirty="0" smtClean="0">
                <a:solidFill>
                  <a:srgbClr val="23346C"/>
                </a:solidFill>
              </a:rPr>
              <a:t>LC for particle physics</a:t>
            </a:r>
            <a:endParaRPr lang="en-US" altLang="ja-JP" sz="2400" dirty="0">
              <a:solidFill>
                <a:srgbClr val="23346C"/>
              </a:solidFill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4478" y="2348880"/>
            <a:ext cx="87639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altLang="ja-JP" sz="2400" dirty="0">
                <a:solidFill>
                  <a:srgbClr val="23346C"/>
                </a:solidFill>
                <a:cs typeface="Arial Unicode MS" charset="0"/>
              </a:rPr>
              <a:t>  </a:t>
            </a:r>
            <a:r>
              <a:rPr lang="en-US" altLang="ja-JP" sz="2400" dirty="0" smtClean="0">
                <a:solidFill>
                  <a:srgbClr val="23346C"/>
                </a:solidFill>
              </a:rPr>
              <a:t>Circular </a:t>
            </a:r>
            <a:r>
              <a:rPr lang="en-US" altLang="ja-JP" sz="2400" dirty="0" err="1">
                <a:solidFill>
                  <a:srgbClr val="23346C"/>
                </a:solidFill>
              </a:rPr>
              <a:t>e</a:t>
            </a:r>
            <a:r>
              <a:rPr lang="en-US" altLang="ja-JP" sz="2400" baseline="30000" dirty="0" err="1">
                <a:solidFill>
                  <a:srgbClr val="23346C"/>
                </a:solidFill>
              </a:rPr>
              <a:t>+</a:t>
            </a:r>
            <a:r>
              <a:rPr lang="en-US" altLang="ja-JP" sz="2400" dirty="0" err="1">
                <a:solidFill>
                  <a:srgbClr val="23346C"/>
                </a:solidFill>
              </a:rPr>
              <a:t>e</a:t>
            </a:r>
            <a:r>
              <a:rPr lang="en-US" altLang="ja-JP" sz="2400" baseline="30000" dirty="0">
                <a:solidFill>
                  <a:srgbClr val="23346C"/>
                </a:solidFill>
              </a:rPr>
              <a:t>-</a:t>
            </a:r>
            <a:r>
              <a:rPr lang="en-US" altLang="ja-JP" sz="2400" dirty="0">
                <a:solidFill>
                  <a:srgbClr val="23346C"/>
                </a:solidFill>
              </a:rPr>
              <a:t> – Higgs factory cheaper than LC – but not trivial</a:t>
            </a:r>
          </a:p>
          <a:p>
            <a:pPr eaLnBrk="1" fontAlgn="base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ja-JP" sz="2400" dirty="0">
                <a:solidFill>
                  <a:srgbClr val="23346C"/>
                </a:solidFill>
              </a:rPr>
              <a:t>    </a:t>
            </a:r>
            <a:r>
              <a:rPr lang="en-US" altLang="ja-JP" sz="2400" dirty="0" err="1" smtClean="0">
                <a:solidFill>
                  <a:srgbClr val="23346C"/>
                </a:solidFill>
              </a:rPr>
              <a:t>accl</a:t>
            </a:r>
            <a:r>
              <a:rPr lang="en-US" altLang="ja-JP" sz="2400" dirty="0">
                <a:solidFill>
                  <a:srgbClr val="23346C"/>
                </a:solidFill>
              </a:rPr>
              <a:t>. physics &amp; no energy-upgrade path…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496" y="836712"/>
            <a:ext cx="9108504" cy="609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pPr eaLnBrk="1" hangingPunct="1"/>
            <a:r>
              <a:rPr lang="en-US" altLang="ja-JP" sz="2400" dirty="0" smtClean="0">
                <a:latin typeface="Arial" charset="0"/>
                <a:ea typeface="ＭＳ Ｐゴシック" charset="0"/>
                <a:cs typeface="Arial Unicode MS" charset="0"/>
              </a:rPr>
              <a:t>Recently, great upsurge of interest in new large rings, aimed at ~ 100 </a:t>
            </a:r>
            <a:r>
              <a:rPr lang="en-US" altLang="ja-JP" sz="2400" dirty="0" err="1" smtClean="0">
                <a:latin typeface="Arial" charset="0"/>
                <a:ea typeface="ＭＳ Ｐゴシック" charset="0"/>
                <a:cs typeface="Arial Unicode MS" charset="0"/>
              </a:rPr>
              <a:t>TeV</a:t>
            </a:r>
            <a:r>
              <a:rPr lang="en-US" altLang="ja-JP" sz="2400" dirty="0" smtClean="0">
                <a:latin typeface="Arial" charset="0"/>
                <a:ea typeface="ＭＳ Ｐゴシック" charset="0"/>
                <a:cs typeface="Arial Unicode MS" charset="0"/>
              </a:rPr>
              <a:t> </a:t>
            </a:r>
            <a:r>
              <a:rPr lang="en-US" altLang="ja-JP" sz="2400" dirty="0" err="1" smtClean="0">
                <a:latin typeface="Arial" charset="0"/>
                <a:ea typeface="ＭＳ Ｐゴシック" charset="0"/>
                <a:cs typeface="Arial Unicode MS" charset="0"/>
              </a:rPr>
              <a:t>pp</a:t>
            </a:r>
            <a:r>
              <a:rPr lang="en-US" altLang="ja-JP" sz="2400" dirty="0" smtClean="0">
                <a:latin typeface="Arial" charset="0"/>
                <a:ea typeface="ＭＳ Ｐゴシック" charset="0"/>
                <a:cs typeface="Arial Unicode MS" charset="0"/>
              </a:rPr>
              <a:t> but with possibility of initial </a:t>
            </a:r>
            <a:r>
              <a:rPr lang="en-US" altLang="ja-JP" sz="2400" dirty="0" err="1" smtClean="0">
                <a:latin typeface="Arial" charset="0"/>
                <a:ea typeface="ＭＳ Ｐゴシック" charset="0"/>
                <a:cs typeface="Arial Unicode MS" charset="0"/>
              </a:rPr>
              <a:t>e</a:t>
            </a:r>
            <a:r>
              <a:rPr lang="en-US" altLang="ja-JP" sz="2400" baseline="30000" dirty="0" err="1" smtClean="0">
                <a:latin typeface="Arial" charset="0"/>
                <a:ea typeface="ＭＳ Ｐゴシック" charset="0"/>
                <a:cs typeface="Arial Unicode MS" charset="0"/>
              </a:rPr>
              <a:t>+</a:t>
            </a:r>
            <a:r>
              <a:rPr lang="en-US" altLang="ja-JP" sz="2400" dirty="0" err="1" smtClean="0">
                <a:latin typeface="Arial" charset="0"/>
                <a:ea typeface="ＭＳ Ｐゴシック" charset="0"/>
                <a:cs typeface="Arial Unicode MS" charset="0"/>
              </a:rPr>
              <a:t>e</a:t>
            </a:r>
            <a:r>
              <a:rPr lang="en-US" altLang="ja-JP" sz="2400" baseline="30000" dirty="0" smtClean="0">
                <a:latin typeface="Arial" charset="0"/>
                <a:ea typeface="ＭＳ Ｐゴシック" charset="0"/>
                <a:cs typeface="Arial Unicode MS" charset="0"/>
              </a:rPr>
              <a:t>-</a:t>
            </a:r>
            <a:endParaRPr lang="en-US" altLang="ja-JP" sz="2400" baseline="30000" dirty="0"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3" grpId="0" build="p"/>
      <p:bldP spid="680964" grpId="0"/>
      <p:bldP spid="680969" grpId="0"/>
      <p:bldP spid="3" grpId="0"/>
      <p:bldP spid="4" grpId="0"/>
      <p:bldP spid="5" grpId="0"/>
      <p:bldP spid="15" grpId="0"/>
      <p:bldP spid="17" grpId="0"/>
      <p:bldP spid="1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Backup slides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Muon</a:t>
            </a:r>
            <a:r>
              <a:rPr lang="en-US" dirty="0" smtClean="0"/>
              <a:t> Collider Cooling</a:t>
            </a:r>
          </a:p>
        </p:txBody>
      </p:sp>
      <p:sp>
        <p:nvSpPr>
          <p:cNvPr id="68612" name="Rectangle 3"/>
          <p:cNvSpPr txBox="1">
            <a:spLocks noChangeArrowheads="1"/>
          </p:cNvSpPr>
          <p:nvPr/>
        </p:nvSpPr>
        <p:spPr bwMode="auto">
          <a:xfrm>
            <a:off x="0" y="949325"/>
            <a:ext cx="9144000" cy="5575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23346C"/>
                </a:solidFill>
              </a:rPr>
              <a:t>Need 6D cooling (emittance exchange)</a:t>
            </a:r>
          </a:p>
          <a:p>
            <a:pPr lvl="1" fontAlgn="base">
              <a:spcBef>
                <a:spcPct val="20000"/>
              </a:spcBef>
              <a:buFontTx/>
              <a:buChar char="–"/>
            </a:pPr>
            <a:r>
              <a:rPr lang="en-US" sz="1600" b="1">
                <a:solidFill>
                  <a:schemeClr val="folHlink"/>
                </a:solidFill>
                <a:cs typeface="Arial Unicode MS" charset="0"/>
              </a:rPr>
              <a:t>increase energy loss for high-energy compared with low-energy muons</a:t>
            </a:r>
          </a:p>
          <a:p>
            <a:pPr lvl="2" fontAlgn="base">
              <a:spcBef>
                <a:spcPct val="20000"/>
              </a:spcBef>
              <a:buFontTx/>
              <a:buChar char="•"/>
            </a:pPr>
            <a:r>
              <a:rPr lang="en-US" sz="1600">
                <a:cs typeface="Arial Unicode MS" charset="0"/>
              </a:rPr>
              <a:t>put wedge-shaped absorber in dispersive region</a:t>
            </a:r>
          </a:p>
          <a:p>
            <a:pPr lvl="2" fontAlgn="base">
              <a:spcBef>
                <a:spcPct val="20000"/>
              </a:spcBef>
              <a:buFontTx/>
              <a:buChar char="•"/>
            </a:pPr>
            <a:r>
              <a:rPr lang="en-US" sz="1600">
                <a:cs typeface="Arial Unicode MS" charset="0"/>
              </a:rPr>
              <a:t>use extra path length in continuous absorber</a:t>
            </a:r>
          </a:p>
        </p:txBody>
      </p:sp>
      <p:pic>
        <p:nvPicPr>
          <p:cNvPr id="68613" name="Picture 4" descr="44b_6-d_Cooling_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25688"/>
            <a:ext cx="457041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4392613"/>
            <a:ext cx="51736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0" y="4164013"/>
            <a:ext cx="15557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FF"/>
                </a:solidFill>
                <a:cs typeface="Arial Unicode MS" charset="0"/>
              </a:rPr>
              <a:t>Cooling ring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5702300" y="6010275"/>
            <a:ext cx="3176588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1800">
                <a:solidFill>
                  <a:srgbClr val="0000FF"/>
                </a:solidFill>
                <a:latin typeface="Arial"/>
                <a:cs typeface="Arial Unicode MS" charset="0"/>
              </a:rPr>
              <a:t>“</a:t>
            </a:r>
            <a:r>
              <a:rPr lang="en-US" sz="1800">
                <a:solidFill>
                  <a:srgbClr val="0000FF"/>
                </a:solidFill>
                <a:cs typeface="Arial Unicode MS" charset="0"/>
              </a:rPr>
              <a:t>Guggenheim</a:t>
            </a:r>
            <a:r>
              <a:rPr lang="ja-JP" altLang="en-US" sz="1800">
                <a:solidFill>
                  <a:srgbClr val="0000FF"/>
                </a:solidFill>
                <a:latin typeface="Arial"/>
                <a:cs typeface="Arial Unicode MS" charset="0"/>
              </a:rPr>
              <a:t>”</a:t>
            </a:r>
            <a:r>
              <a:rPr lang="en-US" sz="1800">
                <a:solidFill>
                  <a:srgbClr val="0000FF"/>
                </a:solidFill>
                <a:cs typeface="Arial Unicode MS" charset="0"/>
              </a:rPr>
              <a:t> channel</a:t>
            </a:r>
          </a:p>
        </p:txBody>
      </p:sp>
      <p:pic>
        <p:nvPicPr>
          <p:cNvPr id="68617" name="Picture 8" descr="channe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3486150"/>
            <a:ext cx="31448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4154488" y="3868738"/>
            <a:ext cx="1555750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FF"/>
                </a:solidFill>
                <a:cs typeface="Arial Unicode MS" charset="0"/>
              </a:rPr>
              <a:t>FOFO Snake</a:t>
            </a: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967413" y="4962525"/>
            <a:ext cx="3176587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FF"/>
                </a:solidFill>
                <a:cs typeface="Arial Unicode MS" charset="0"/>
              </a:rPr>
              <a:t>Single pass; avoids injection/extraction issues</a:t>
            </a:r>
          </a:p>
        </p:txBody>
      </p:sp>
      <p:sp>
        <p:nvSpPr>
          <p:cNvPr id="25" name="Line 11"/>
          <p:cNvSpPr>
            <a:spLocks noChangeShapeType="1"/>
          </p:cNvSpPr>
          <p:nvPr/>
        </p:nvSpPr>
        <p:spPr bwMode="auto">
          <a:xfrm flipH="1">
            <a:off x="6946900" y="5664200"/>
            <a:ext cx="300038" cy="2174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 Unicode MS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H="1" flipV="1">
            <a:off x="5786438" y="5734050"/>
            <a:ext cx="1146175" cy="1492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 Unicode MS" charset="0"/>
            </a:endParaRP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V="1">
            <a:off x="6715125" y="4532313"/>
            <a:ext cx="68263" cy="4095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 Unicode MS" charset="0"/>
            </a:endParaRPr>
          </a:p>
        </p:txBody>
      </p:sp>
      <p:pic>
        <p:nvPicPr>
          <p:cNvPr id="68623" name="Picture 14" descr="MuonsInc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398713"/>
            <a:ext cx="13525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ASC08-1 period HS sructures with labels colorfu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773238"/>
            <a:ext cx="1933575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CCCCCC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632450" y="2957513"/>
            <a:ext cx="777875" cy="366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FF"/>
                </a:solidFill>
                <a:cs typeface="Arial Unicode MS" charset="0"/>
              </a:rPr>
              <a:t>HCC</a:t>
            </a: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 flipH="1" flipV="1">
            <a:off x="8366125" y="2790825"/>
            <a:ext cx="777875" cy="84455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 Unicode MS" charset="0"/>
            </a:endParaRP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H="1">
            <a:off x="8626475" y="3648075"/>
            <a:ext cx="517525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Arial Unicode M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56580" y="828576"/>
            <a:ext cx="9150350" cy="5769352"/>
            <a:chOff x="-56580" y="828576"/>
            <a:chExt cx="9150350" cy="5769352"/>
          </a:xfrm>
        </p:grpSpPr>
        <p:sp>
          <p:nvSpPr>
            <p:cNvPr id="10" name="Text Box 2"/>
            <p:cNvSpPr txBox="1">
              <a:spLocks noChangeArrowheads="1"/>
            </p:cNvSpPr>
            <p:nvPr/>
          </p:nvSpPr>
          <p:spPr bwMode="auto">
            <a:xfrm>
              <a:off x="948308" y="969664"/>
              <a:ext cx="41910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412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r>
                <a:rPr lang="fr-CH" sz="3200">
                  <a:solidFill>
                    <a:srgbClr val="000000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946720" y="1842789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/>
            </p:cNvSpPr>
            <p:nvPr/>
          </p:nvSpPr>
          <p:spPr bwMode="auto">
            <a:xfrm>
              <a:off x="1365820" y="1690389"/>
              <a:ext cx="1143000" cy="152400"/>
            </a:xfrm>
            <a:custGeom>
              <a:avLst/>
              <a:gdLst>
                <a:gd name="T0" fmla="*/ 0 w 720"/>
                <a:gd name="T1" fmla="*/ 2147483647 h 96"/>
                <a:gd name="T2" fmla="*/ 2147483647 w 720"/>
                <a:gd name="T3" fmla="*/ 2147483647 h 96"/>
                <a:gd name="T4" fmla="*/ 2147483647 w 720"/>
                <a:gd name="T5" fmla="*/ 0 h 96"/>
                <a:gd name="T6" fmla="*/ 0 60000 65536"/>
                <a:gd name="T7" fmla="*/ 0 60000 65536"/>
                <a:gd name="T8" fmla="*/ 0 60000 65536"/>
                <a:gd name="T9" fmla="*/ 0 w 720"/>
                <a:gd name="T10" fmla="*/ 0 h 96"/>
                <a:gd name="T11" fmla="*/ 720 w 72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96">
                  <a:moveTo>
                    <a:pt x="0" y="96"/>
                  </a:moveTo>
                  <a:lnTo>
                    <a:pt x="40" y="80"/>
                  </a:lnTo>
                  <a:lnTo>
                    <a:pt x="72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422970" y="1868189"/>
              <a:ext cx="1181100" cy="127000"/>
            </a:xfrm>
            <a:custGeom>
              <a:avLst/>
              <a:gdLst>
                <a:gd name="T0" fmla="*/ 0 w 744"/>
                <a:gd name="T1" fmla="*/ 0 h 80"/>
                <a:gd name="T2" fmla="*/ 2147483647 w 744"/>
                <a:gd name="T3" fmla="*/ 2147483647 h 80"/>
                <a:gd name="T4" fmla="*/ 0 60000 65536"/>
                <a:gd name="T5" fmla="*/ 0 60000 65536"/>
                <a:gd name="T6" fmla="*/ 0 w 744"/>
                <a:gd name="T7" fmla="*/ 0 h 80"/>
                <a:gd name="T8" fmla="*/ 744 w 744"/>
                <a:gd name="T9" fmla="*/ 80 h 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4" h="80">
                  <a:moveTo>
                    <a:pt x="0" y="0"/>
                  </a:moveTo>
                  <a:lnTo>
                    <a:pt x="744" y="8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1395983" y="1612602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1454720" y="1664989"/>
              <a:ext cx="139700" cy="3429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2542158" y="1607839"/>
              <a:ext cx="50800" cy="508000"/>
            </a:xfrm>
            <a:prstGeom prst="rect">
              <a:avLst/>
            </a:prstGeom>
            <a:solidFill>
              <a:srgbClr val="C0C0C0"/>
            </a:solidFill>
            <a:ln w="412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2491358" y="1615777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0"/>
            <p:cNvSpPr txBox="1">
              <a:spLocks noChangeArrowheads="1"/>
            </p:cNvSpPr>
            <p:nvPr/>
          </p:nvSpPr>
          <p:spPr bwMode="auto">
            <a:xfrm>
              <a:off x="3260700" y="828576"/>
              <a:ext cx="3111500" cy="5842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CH" dirty="0">
                  <a:solidFill>
                    <a:srgbClr val="000000"/>
                  </a:solidFill>
                </a:rPr>
                <a:t>Provisional MICE SCHEDULE </a:t>
              </a:r>
            </a:p>
            <a:p>
              <a:r>
                <a:rPr lang="fr-CH" dirty="0">
                  <a:solidFill>
                    <a:srgbClr val="000000"/>
                  </a:solidFill>
                </a:rPr>
                <a:t>update: </a:t>
              </a:r>
              <a:r>
                <a:rPr lang="fr-CH" dirty="0" smtClean="0">
                  <a:solidFill>
                    <a:srgbClr val="000000"/>
                  </a:solidFill>
                </a:rPr>
                <a:t>November 2014</a:t>
              </a:r>
              <a:endParaRPr lang="fr-CH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3651820" y="1545927"/>
              <a:ext cx="11414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3300FF"/>
                  </a:solidFill>
                  <a:latin typeface="Times New Roman" charset="0"/>
                </a:rPr>
                <a:t>STEP I</a:t>
              </a:r>
              <a:endParaRPr lang="en-GB">
                <a:solidFill>
                  <a:srgbClr val="000000"/>
                </a:solidFill>
              </a:endParaRPr>
            </a:p>
          </p:txBody>
        </p:sp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683"/>
            <a:stretch>
              <a:fillRect/>
            </a:stretch>
          </p:blipFill>
          <p:spPr bwMode="auto">
            <a:xfrm>
              <a:off x="3105720" y="2615902"/>
              <a:ext cx="454025" cy="1254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412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4096320" y="3082627"/>
              <a:ext cx="787400" cy="292100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grpSp>
          <p:nvGrpSpPr>
            <p:cNvPr id="22" name="Group 16"/>
            <p:cNvGrpSpPr>
              <a:grpSpLocks/>
            </p:cNvGrpSpPr>
            <p:nvPr/>
          </p:nvGrpSpPr>
          <p:grpSpPr bwMode="auto">
            <a:xfrm rot="10800000">
              <a:off x="3626420" y="3412827"/>
              <a:ext cx="1422400" cy="106362"/>
              <a:chOff x="1064" y="2024"/>
              <a:chExt cx="896" cy="67"/>
            </a:xfrm>
          </p:grpSpPr>
          <p:sp>
            <p:nvSpPr>
              <p:cNvPr id="65" name="Rectangle 17"/>
              <p:cNvSpPr>
                <a:spLocks noChangeArrowheads="1"/>
              </p:cNvSpPr>
              <p:nvPr/>
            </p:nvSpPr>
            <p:spPr bwMode="auto">
              <a:xfrm>
                <a:off x="1064" y="2024"/>
                <a:ext cx="896" cy="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18"/>
              <p:cNvSpPr>
                <a:spLocks noChangeArrowheads="1"/>
              </p:cNvSpPr>
              <p:nvPr/>
            </p:nvSpPr>
            <p:spPr bwMode="auto">
              <a:xfrm>
                <a:off x="1152" y="2056"/>
                <a:ext cx="504" cy="2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>
                <a:off x="1672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Rectangle 20"/>
              <p:cNvSpPr>
                <a:spLocks noChangeArrowheads="1"/>
              </p:cNvSpPr>
              <p:nvPr/>
            </p:nvSpPr>
            <p:spPr bwMode="auto">
              <a:xfrm>
                <a:off x="1744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Rectangle 21"/>
              <p:cNvSpPr>
                <a:spLocks noChangeArrowheads="1"/>
              </p:cNvSpPr>
              <p:nvPr/>
            </p:nvSpPr>
            <p:spPr bwMode="auto">
              <a:xfrm>
                <a:off x="1856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Rectangle 22"/>
              <p:cNvSpPr>
                <a:spLocks noChangeArrowheads="1"/>
              </p:cNvSpPr>
              <p:nvPr/>
            </p:nvSpPr>
            <p:spPr bwMode="auto">
              <a:xfrm>
                <a:off x="1080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 flipH="1">
              <a:off x="3626420" y="2942927"/>
              <a:ext cx="1422400" cy="106362"/>
              <a:chOff x="1064" y="2024"/>
              <a:chExt cx="896" cy="67"/>
            </a:xfrm>
          </p:grpSpPr>
          <p:sp>
            <p:nvSpPr>
              <p:cNvPr id="59" name="Rectangle 24"/>
              <p:cNvSpPr>
                <a:spLocks noChangeArrowheads="1"/>
              </p:cNvSpPr>
              <p:nvPr/>
            </p:nvSpPr>
            <p:spPr bwMode="auto">
              <a:xfrm>
                <a:off x="1064" y="2024"/>
                <a:ext cx="896" cy="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25"/>
              <p:cNvSpPr>
                <a:spLocks noChangeArrowheads="1"/>
              </p:cNvSpPr>
              <p:nvPr/>
            </p:nvSpPr>
            <p:spPr bwMode="auto">
              <a:xfrm>
                <a:off x="1152" y="2056"/>
                <a:ext cx="504" cy="2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26"/>
              <p:cNvSpPr>
                <a:spLocks noChangeArrowheads="1"/>
              </p:cNvSpPr>
              <p:nvPr/>
            </p:nvSpPr>
            <p:spPr bwMode="auto">
              <a:xfrm>
                <a:off x="1672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27"/>
              <p:cNvSpPr>
                <a:spLocks noChangeArrowheads="1"/>
              </p:cNvSpPr>
              <p:nvPr/>
            </p:nvSpPr>
            <p:spPr bwMode="auto">
              <a:xfrm>
                <a:off x="1744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28"/>
              <p:cNvSpPr>
                <a:spLocks noChangeArrowheads="1"/>
              </p:cNvSpPr>
              <p:nvPr/>
            </p:nvSpPr>
            <p:spPr bwMode="auto">
              <a:xfrm>
                <a:off x="1856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29"/>
              <p:cNvSpPr>
                <a:spLocks noChangeArrowheads="1"/>
              </p:cNvSpPr>
              <p:nvPr/>
            </p:nvSpPr>
            <p:spPr bwMode="auto">
              <a:xfrm>
                <a:off x="1080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4" name="Line 30"/>
            <p:cNvSpPr>
              <a:spLocks noChangeShapeType="1"/>
            </p:cNvSpPr>
            <p:nvPr/>
          </p:nvSpPr>
          <p:spPr bwMode="auto">
            <a:xfrm flipV="1">
              <a:off x="5112320" y="2993727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>
              <a:off x="1784920" y="3082627"/>
              <a:ext cx="787400" cy="292100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6" name="Line 32"/>
            <p:cNvSpPr>
              <a:spLocks noChangeShapeType="1"/>
            </p:cNvSpPr>
            <p:nvPr/>
          </p:nvSpPr>
          <p:spPr bwMode="auto">
            <a:xfrm>
              <a:off x="-18480" y="3235027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1670620" y="3082627"/>
              <a:ext cx="0" cy="30480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4"/>
            <p:cNvSpPr>
              <a:spLocks/>
            </p:cNvSpPr>
            <p:nvPr/>
          </p:nvSpPr>
          <p:spPr bwMode="auto">
            <a:xfrm>
              <a:off x="400620" y="3082627"/>
              <a:ext cx="1143000" cy="152400"/>
            </a:xfrm>
            <a:custGeom>
              <a:avLst/>
              <a:gdLst>
                <a:gd name="T0" fmla="*/ 0 w 720"/>
                <a:gd name="T1" fmla="*/ 2147483647 h 96"/>
                <a:gd name="T2" fmla="*/ 2147483647 w 720"/>
                <a:gd name="T3" fmla="*/ 2147483647 h 96"/>
                <a:gd name="T4" fmla="*/ 2147483647 w 720"/>
                <a:gd name="T5" fmla="*/ 0 h 96"/>
                <a:gd name="T6" fmla="*/ 0 60000 65536"/>
                <a:gd name="T7" fmla="*/ 0 60000 65536"/>
                <a:gd name="T8" fmla="*/ 0 60000 65536"/>
                <a:gd name="T9" fmla="*/ 0 w 720"/>
                <a:gd name="T10" fmla="*/ 0 h 96"/>
                <a:gd name="T11" fmla="*/ 720 w 720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96">
                  <a:moveTo>
                    <a:pt x="0" y="96"/>
                  </a:moveTo>
                  <a:lnTo>
                    <a:pt x="40" y="80"/>
                  </a:lnTo>
                  <a:lnTo>
                    <a:pt x="72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438720" y="3260427"/>
              <a:ext cx="1181100" cy="127000"/>
            </a:xfrm>
            <a:custGeom>
              <a:avLst/>
              <a:gdLst>
                <a:gd name="T0" fmla="*/ 0 w 744"/>
                <a:gd name="T1" fmla="*/ 0 h 80"/>
                <a:gd name="T2" fmla="*/ 2147483647 w 744"/>
                <a:gd name="T3" fmla="*/ 2147483647 h 80"/>
                <a:gd name="T4" fmla="*/ 0 60000 65536"/>
                <a:gd name="T5" fmla="*/ 0 60000 65536"/>
                <a:gd name="T6" fmla="*/ 0 w 744"/>
                <a:gd name="T7" fmla="*/ 0 h 80"/>
                <a:gd name="T8" fmla="*/ 744 w 744"/>
                <a:gd name="T9" fmla="*/ 80 h 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4" h="80">
                  <a:moveTo>
                    <a:pt x="0" y="0"/>
                  </a:moveTo>
                  <a:lnTo>
                    <a:pt x="744" y="8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6"/>
            <p:cNvSpPr>
              <a:spLocks noChangeShapeType="1"/>
            </p:cNvSpPr>
            <p:nvPr/>
          </p:nvSpPr>
          <p:spPr bwMode="auto">
            <a:xfrm flipV="1">
              <a:off x="430783" y="3004839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7"/>
            <p:cNvSpPr>
              <a:spLocks noChangeShapeType="1"/>
            </p:cNvSpPr>
            <p:nvPr/>
          </p:nvSpPr>
          <p:spPr bwMode="auto">
            <a:xfrm flipV="1">
              <a:off x="1607120" y="3006427"/>
              <a:ext cx="0" cy="457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" name="Group 38"/>
            <p:cNvGrpSpPr>
              <a:grpSpLocks/>
            </p:cNvGrpSpPr>
            <p:nvPr/>
          </p:nvGrpSpPr>
          <p:grpSpPr bwMode="auto">
            <a:xfrm>
              <a:off x="1632520" y="2942927"/>
              <a:ext cx="1422400" cy="106362"/>
              <a:chOff x="1064" y="2024"/>
              <a:chExt cx="896" cy="67"/>
            </a:xfrm>
          </p:grpSpPr>
          <p:sp>
            <p:nvSpPr>
              <p:cNvPr id="53" name="Rectangle 39"/>
              <p:cNvSpPr>
                <a:spLocks noChangeArrowheads="1"/>
              </p:cNvSpPr>
              <p:nvPr/>
            </p:nvSpPr>
            <p:spPr bwMode="auto">
              <a:xfrm>
                <a:off x="1064" y="2024"/>
                <a:ext cx="896" cy="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40"/>
              <p:cNvSpPr>
                <a:spLocks noChangeArrowheads="1"/>
              </p:cNvSpPr>
              <p:nvPr/>
            </p:nvSpPr>
            <p:spPr bwMode="auto">
              <a:xfrm>
                <a:off x="1152" y="2056"/>
                <a:ext cx="504" cy="2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41"/>
              <p:cNvSpPr>
                <a:spLocks noChangeArrowheads="1"/>
              </p:cNvSpPr>
              <p:nvPr/>
            </p:nvSpPr>
            <p:spPr bwMode="auto">
              <a:xfrm>
                <a:off x="1672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42"/>
              <p:cNvSpPr>
                <a:spLocks noChangeArrowheads="1"/>
              </p:cNvSpPr>
              <p:nvPr/>
            </p:nvSpPr>
            <p:spPr bwMode="auto">
              <a:xfrm>
                <a:off x="1744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43"/>
              <p:cNvSpPr>
                <a:spLocks noChangeArrowheads="1"/>
              </p:cNvSpPr>
              <p:nvPr/>
            </p:nvSpPr>
            <p:spPr bwMode="auto">
              <a:xfrm>
                <a:off x="1856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44"/>
              <p:cNvSpPr>
                <a:spLocks noChangeArrowheads="1"/>
              </p:cNvSpPr>
              <p:nvPr/>
            </p:nvSpPr>
            <p:spPr bwMode="auto">
              <a:xfrm>
                <a:off x="1080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" name="Group 45"/>
            <p:cNvGrpSpPr>
              <a:grpSpLocks/>
            </p:cNvGrpSpPr>
            <p:nvPr/>
          </p:nvGrpSpPr>
          <p:grpSpPr bwMode="auto">
            <a:xfrm flipV="1">
              <a:off x="1632520" y="3412827"/>
              <a:ext cx="1422400" cy="106362"/>
              <a:chOff x="1064" y="2024"/>
              <a:chExt cx="896" cy="67"/>
            </a:xfrm>
          </p:grpSpPr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1064" y="2024"/>
                <a:ext cx="896" cy="64"/>
              </a:xfrm>
              <a:prstGeom prst="rect">
                <a:avLst/>
              </a:prstGeom>
              <a:solidFill>
                <a:srgbClr val="DDDDDD"/>
              </a:solidFill>
              <a:ln w="6350">
                <a:solidFill>
                  <a:srgbClr val="969696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1152" y="2056"/>
                <a:ext cx="504" cy="27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1672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744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1856" y="2048"/>
                <a:ext cx="88" cy="35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1080" y="2040"/>
                <a:ext cx="48" cy="51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" name="Text Box 52"/>
            <p:cNvSpPr txBox="1">
              <a:spLocks noChangeArrowheads="1"/>
            </p:cNvSpPr>
            <p:nvPr/>
          </p:nvSpPr>
          <p:spPr bwMode="auto">
            <a:xfrm>
              <a:off x="-56580" y="2776239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412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/>
              <a:endParaRPr lang="fr-CH" sz="1400">
                <a:solidFill>
                  <a:srgbClr val="000000"/>
                </a:solidFill>
                <a:latin typeface="Times New Roman" charset="0"/>
              </a:endParaRPr>
            </a:p>
          </p:txBody>
        </p:sp>
        <p:sp>
          <p:nvSpPr>
            <p:cNvPr id="35" name="Rectangle 53"/>
            <p:cNvSpPr>
              <a:spLocks noChangeArrowheads="1"/>
            </p:cNvSpPr>
            <p:nvPr/>
          </p:nvSpPr>
          <p:spPr bwMode="auto">
            <a:xfrm>
              <a:off x="476820" y="3057227"/>
              <a:ext cx="139700" cy="342900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Rectangle 54"/>
            <p:cNvSpPr>
              <a:spLocks noChangeArrowheads="1"/>
            </p:cNvSpPr>
            <p:nvPr/>
          </p:nvSpPr>
          <p:spPr bwMode="auto">
            <a:xfrm>
              <a:off x="5163120" y="2955627"/>
              <a:ext cx="50800" cy="508000"/>
            </a:xfrm>
            <a:prstGeom prst="rect">
              <a:avLst/>
            </a:prstGeom>
            <a:solidFill>
              <a:srgbClr val="C0C0C0"/>
            </a:solidFill>
            <a:ln w="412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7" name="Text Box 57"/>
            <p:cNvSpPr txBox="1">
              <a:spLocks noChangeArrowheads="1"/>
            </p:cNvSpPr>
            <p:nvPr/>
          </p:nvSpPr>
          <p:spPr bwMode="auto">
            <a:xfrm>
              <a:off x="6214045" y="2987377"/>
              <a:ext cx="13620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3300FF"/>
                  </a:solidFill>
                  <a:latin typeface="Times New Roman" charset="0"/>
                </a:rPr>
                <a:t>STEP IV</a:t>
              </a:r>
              <a:endParaRPr lang="en-GB" sz="2400">
                <a:solidFill>
                  <a:srgbClr val="3300FF"/>
                </a:solidFill>
                <a:latin typeface="Times New Roman" charset="0"/>
              </a:endParaRPr>
            </a:p>
          </p:txBody>
        </p:sp>
        <p:sp>
          <p:nvSpPr>
            <p:cNvPr id="38" name="Text Box 58"/>
            <p:cNvSpPr txBox="1">
              <a:spLocks noChangeArrowheads="1"/>
            </p:cNvSpPr>
            <p:nvPr/>
          </p:nvSpPr>
          <p:spPr bwMode="auto">
            <a:xfrm>
              <a:off x="7676130" y="2590502"/>
              <a:ext cx="137319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just"/>
              <a:r>
                <a:rPr lang="fr-CH" dirty="0" smtClean="0">
                  <a:solidFill>
                    <a:srgbClr val="0000FF"/>
                  </a:solidFill>
                </a:rPr>
                <a:t>  </a:t>
              </a:r>
              <a:endParaRPr lang="fr-CH" dirty="0">
                <a:solidFill>
                  <a:srgbClr val="0000FF"/>
                </a:solidFill>
              </a:endParaRPr>
            </a:p>
            <a:p>
              <a:pPr algn="just"/>
              <a:r>
                <a:rPr lang="fr-CH" dirty="0">
                  <a:solidFill>
                    <a:srgbClr val="0000FF"/>
                  </a:solidFill>
                </a:rPr>
                <a:t> </a:t>
              </a:r>
              <a:r>
                <a:rPr lang="fr-CH" dirty="0" smtClean="0">
                  <a:solidFill>
                    <a:srgbClr val="0000FF"/>
                  </a:solidFill>
                </a:rPr>
                <a:t>Q3 </a:t>
              </a:r>
              <a:r>
                <a:rPr lang="fr-CH" dirty="0">
                  <a:solidFill>
                    <a:srgbClr val="0000FF"/>
                  </a:solidFill>
                </a:rPr>
                <a:t>2015</a:t>
              </a:r>
            </a:p>
            <a:p>
              <a:pPr algn="just"/>
              <a:r>
                <a:rPr lang="fr-CH" dirty="0">
                  <a:solidFill>
                    <a:srgbClr val="0000FF"/>
                  </a:solidFill>
                </a:rPr>
                <a:t>to </a:t>
              </a:r>
              <a:r>
                <a:rPr lang="fr-CH" dirty="0" smtClean="0">
                  <a:solidFill>
                    <a:srgbClr val="0000FF"/>
                  </a:solidFill>
                </a:rPr>
                <a:t>Q3 </a:t>
              </a:r>
              <a:r>
                <a:rPr lang="fr-CH" dirty="0">
                  <a:solidFill>
                    <a:srgbClr val="0000FF"/>
                  </a:solidFill>
                </a:rPr>
                <a:t>2016 </a:t>
              </a:r>
            </a:p>
          </p:txBody>
        </p:sp>
        <p:sp>
          <p:nvSpPr>
            <p:cNvPr id="39" name="Text Box 145"/>
            <p:cNvSpPr txBox="1">
              <a:spLocks noChangeArrowheads="1"/>
            </p:cNvSpPr>
            <p:nvPr/>
          </p:nvSpPr>
          <p:spPr bwMode="auto">
            <a:xfrm>
              <a:off x="7452320" y="4221088"/>
              <a:ext cx="15788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400" dirty="0">
                  <a:solidFill>
                    <a:srgbClr val="0000FF"/>
                  </a:solidFill>
                  <a:latin typeface="Times New Roman" charset="0"/>
                </a:rPr>
                <a:t>STEP 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</a:rPr>
                <a:t>3</a:t>
              </a:r>
              <a:r>
                <a:rPr lang="en-US" sz="2400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  <a:r>
                <a:rPr lang="en-US" sz="2400" dirty="0" smtClean="0">
                  <a:solidFill>
                    <a:srgbClr val="0000FF"/>
                  </a:solidFill>
                  <a:latin typeface="Times New Roman" charset="0"/>
                </a:rPr>
                <a:t>/2</a:t>
              </a:r>
              <a:endParaRPr lang="en-GB" sz="2400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40" name="Line 147"/>
            <p:cNvSpPr>
              <a:spLocks noChangeShapeType="1"/>
            </p:cNvSpPr>
            <p:nvPr/>
          </p:nvSpPr>
          <p:spPr bwMode="auto">
            <a:xfrm flipV="1">
              <a:off x="5439345" y="2920702"/>
              <a:ext cx="0" cy="568325"/>
            </a:xfrm>
            <a:prstGeom prst="line">
              <a:avLst/>
            </a:prstGeom>
            <a:noFill/>
            <a:ln w="381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 Box 149"/>
            <p:cNvSpPr txBox="1">
              <a:spLocks noChangeArrowheads="1"/>
            </p:cNvSpPr>
            <p:nvPr/>
          </p:nvSpPr>
          <p:spPr bwMode="auto">
            <a:xfrm>
              <a:off x="7566595" y="983952"/>
              <a:ext cx="138112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rgbClr val="800000"/>
                  </a:solidFill>
                </a:rPr>
                <a:t>Run date:</a:t>
              </a:r>
            </a:p>
          </p:txBody>
        </p:sp>
        <p:sp>
          <p:nvSpPr>
            <p:cNvPr id="42" name="Line 150"/>
            <p:cNvSpPr>
              <a:spLocks noChangeShapeType="1"/>
            </p:cNvSpPr>
            <p:nvPr/>
          </p:nvSpPr>
          <p:spPr bwMode="auto">
            <a:xfrm flipV="1">
              <a:off x="2808858" y="1574502"/>
              <a:ext cx="0" cy="568325"/>
            </a:xfrm>
            <a:prstGeom prst="line">
              <a:avLst/>
            </a:prstGeom>
            <a:noFill/>
            <a:ln w="381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151"/>
            <p:cNvSpPr txBox="1">
              <a:spLocks noChangeArrowheads="1"/>
            </p:cNvSpPr>
            <p:nvPr/>
          </p:nvSpPr>
          <p:spPr bwMode="auto">
            <a:xfrm>
              <a:off x="7018908" y="1669752"/>
              <a:ext cx="2074862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/>
              <a:r>
                <a:rPr lang="en-GB">
                  <a:solidFill>
                    <a:srgbClr val="3300FF"/>
                  </a:solidFill>
                </a:rPr>
                <a:t>EMR run Oct 2013</a:t>
              </a:r>
              <a:endParaRPr lang="fr-CH">
                <a:solidFill>
                  <a:srgbClr val="3300FF"/>
                </a:solidFill>
              </a:endParaRPr>
            </a:p>
          </p:txBody>
        </p:sp>
        <p:sp>
          <p:nvSpPr>
            <p:cNvPr id="44" name="TextBox 151"/>
            <p:cNvSpPr txBox="1">
              <a:spLocks noChangeArrowheads="1"/>
            </p:cNvSpPr>
            <p:nvPr/>
          </p:nvSpPr>
          <p:spPr bwMode="auto">
            <a:xfrm>
              <a:off x="179512" y="3789040"/>
              <a:ext cx="21542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CH" dirty="0">
                  <a:solidFill>
                    <a:srgbClr val="0000FF"/>
                  </a:solidFill>
                </a:rPr>
                <a:t>Under construction: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5" name="TextBox 151"/>
            <p:cNvSpPr txBox="1">
              <a:spLocks noChangeArrowheads="1"/>
            </p:cNvSpPr>
            <p:nvPr/>
          </p:nvSpPr>
          <p:spPr bwMode="auto">
            <a:xfrm>
              <a:off x="5941889" y="6013152"/>
              <a:ext cx="2467743" cy="58477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fr-CH" dirty="0">
                  <a:solidFill>
                    <a:srgbClr val="000000"/>
                  </a:solidFill>
                </a:rPr>
                <a:t>Target date </a:t>
              </a:r>
              <a:r>
                <a:rPr lang="fr-CH" dirty="0" smtClean="0">
                  <a:solidFill>
                    <a:srgbClr val="000000"/>
                  </a:solidFill>
                </a:rPr>
                <a:t>Q1 2017</a:t>
              </a:r>
              <a:endParaRPr lang="fr-CH" dirty="0">
                <a:solidFill>
                  <a:srgbClr val="000000"/>
                </a:solidFill>
              </a:endParaRPr>
            </a:p>
            <a:p>
              <a:r>
                <a:rPr lang="fr-CH" dirty="0" smtClean="0">
                  <a:solidFill>
                    <a:srgbClr val="000000"/>
                  </a:solidFill>
                </a:rPr>
                <a:t>Run complete Q2 2017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/>
            <a:srcRect b="47652"/>
            <a:stretch/>
          </p:blipFill>
          <p:spPr>
            <a:xfrm>
              <a:off x="1043608" y="4148286"/>
              <a:ext cx="6408712" cy="1873001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FF0000"/>
              </a:solidFill>
            </a:ln>
          </p:spPr>
        </p:pic>
      </p:grpSp>
      <p:pic>
        <p:nvPicPr>
          <p:cNvPr id="9625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5620"/>
            <a:ext cx="8511484" cy="568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MICE Schedule</a:t>
            </a:r>
          </a:p>
        </p:txBody>
      </p:sp>
      <p:pic>
        <p:nvPicPr>
          <p:cNvPr id="7168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2"/>
          <a:stretch>
            <a:fillRect/>
          </a:stretch>
        </p:blipFill>
        <p:spPr bwMode="auto">
          <a:xfrm>
            <a:off x="107504" y="887561"/>
            <a:ext cx="8027988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9144000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969320" y="4221088"/>
            <a:ext cx="1682800" cy="1224136"/>
            <a:chOff x="3969320" y="4221088"/>
            <a:chExt cx="1682800" cy="1224136"/>
          </a:xfrm>
        </p:grpSpPr>
        <p:sp>
          <p:nvSpPr>
            <p:cNvPr id="3" name="Rectangle 2"/>
            <p:cNvSpPr/>
            <p:nvPr/>
          </p:nvSpPr>
          <p:spPr bwMode="auto">
            <a:xfrm>
              <a:off x="3969320" y="4221088"/>
              <a:ext cx="386656" cy="1152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5265464" y="4293096"/>
              <a:ext cx="386656" cy="1152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 Unicode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499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6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315913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Inject beam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04800" y="910681"/>
            <a:ext cx="8655051" cy="708026"/>
            <a:chOff x="193" y="2051"/>
            <a:chExt cx="5452" cy="446"/>
          </a:xfrm>
        </p:grpSpPr>
        <p:sp>
          <p:nvSpPr>
            <p:cNvPr id="80902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276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b="1" dirty="0">
                  <a:solidFill>
                    <a:srgbClr val="000000"/>
                  </a:solidFill>
                  <a:latin typeface="Gill Sans" charset="0"/>
                </a:rPr>
                <a:t>To understand acceleration in plasma</a:t>
              </a:r>
              <a:r>
                <a:rPr lang="en-GB" b="1" dirty="0" smtClean="0">
                  <a:solidFill>
                    <a:srgbClr val="000000"/>
                  </a:solidFill>
                  <a:latin typeface="Gill Sans" charset="0"/>
                </a:rPr>
                <a:t>, inject high</a:t>
              </a:r>
              <a:r>
                <a:rPr lang="en-GB" b="1" dirty="0">
                  <a:solidFill>
                    <a:srgbClr val="000000"/>
                  </a:solidFill>
                  <a:latin typeface="Gill Sans" charset="0"/>
                </a:rPr>
                <a:t>-quality beam </a:t>
              </a:r>
              <a:endParaRPr lang="en-GB" b="1" dirty="0" smtClean="0">
                <a:solidFill>
                  <a:srgbClr val="000000"/>
                </a:solidFill>
                <a:latin typeface="Gill Sans" charset="0"/>
              </a:endParaRPr>
            </a:p>
            <a:p>
              <a:r>
                <a:rPr lang="en-GB" b="1" dirty="0">
                  <a:solidFill>
                    <a:srgbClr val="000000"/>
                  </a:solidFill>
                  <a:latin typeface="Gill Sans" charset="0"/>
                </a:rPr>
                <a:t>i</a:t>
              </a:r>
              <a:r>
                <a:rPr lang="en-GB" b="1" dirty="0" smtClean="0">
                  <a:solidFill>
                    <a:srgbClr val="000000"/>
                  </a:solidFill>
                  <a:latin typeface="Gill Sans" charset="0"/>
                </a:rPr>
                <a:t>nto plasma </a:t>
              </a:r>
              <a:r>
                <a:rPr lang="en-GB" b="1" dirty="0">
                  <a:solidFill>
                    <a:srgbClr val="000000"/>
                  </a:solidFill>
                  <a:latin typeface="Gill Sans" charset="0"/>
                </a:rPr>
                <a:t>– </a:t>
              </a:r>
              <a:r>
                <a:rPr lang="en-GB" b="1" dirty="0" smtClean="0">
                  <a:solidFill>
                    <a:srgbClr val="000000"/>
                  </a:solidFill>
                  <a:latin typeface="Gill Sans" charset="0"/>
                </a:rPr>
                <a:t>requires </a:t>
              </a:r>
              <a:r>
                <a:rPr lang="en-GB" b="1" dirty="0">
                  <a:solidFill>
                    <a:srgbClr val="000000"/>
                  </a:solidFill>
                  <a:latin typeface="Gill Sans" charset="0"/>
                </a:rPr>
                <a:t>excellent  </a:t>
              </a:r>
              <a:r>
                <a:rPr lang="en-GB" b="1" dirty="0" smtClean="0">
                  <a:solidFill>
                    <a:srgbClr val="000000"/>
                  </a:solidFill>
                  <a:latin typeface="Gill Sans" charset="0"/>
                </a:rPr>
                <a:t>time </a:t>
              </a:r>
              <a:r>
                <a:rPr lang="en-GB" b="1" dirty="0">
                  <a:solidFill>
                    <a:srgbClr val="000000"/>
                  </a:solidFill>
                  <a:latin typeface="Gill Sans" charset="0"/>
                </a:rPr>
                <a:t>and spatial </a:t>
              </a:r>
              <a:r>
                <a:rPr lang="en-GB" b="1" dirty="0" smtClean="0">
                  <a:solidFill>
                    <a:srgbClr val="000000"/>
                  </a:solidFill>
                  <a:latin typeface="Gill Sans" charset="0"/>
                </a:rPr>
                <a:t>precision.</a:t>
              </a:r>
              <a:r>
                <a:rPr lang="en-GB" b="1" dirty="0" smtClean="0">
                  <a:solidFill>
                    <a:srgbClr val="FFFFFF"/>
                  </a:solidFill>
                  <a:latin typeface="Gill Sans" charset="0"/>
                </a:rPr>
                <a:t>. </a:t>
              </a:r>
              <a:endParaRPr lang="en-GB" b="1" dirty="0">
                <a:solidFill>
                  <a:srgbClr val="FFFFFF"/>
                </a:solidFill>
                <a:latin typeface="Gill Sans" charset="0"/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51720" y="1660738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Litos</a:t>
            </a:r>
            <a:r>
              <a:rPr lang="en-US" dirty="0" smtClean="0">
                <a:solidFill>
                  <a:srgbClr val="FF0000"/>
                </a:solidFill>
              </a:rPr>
              <a:t> et al., Nature 515, 92-95 (06.11.2014)   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2132856"/>
            <a:ext cx="5485800" cy="43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025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-90265"/>
            <a:ext cx="9144000" cy="1143001"/>
          </a:xfrm>
        </p:spPr>
        <p:txBody>
          <a:bodyPr/>
          <a:lstStyle/>
          <a:p>
            <a:pPr>
              <a:defRPr/>
            </a:pPr>
            <a:r>
              <a:rPr lang="en-GB" sz="3200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World-wide acceleration</a:t>
            </a:r>
            <a:endParaRPr lang="en-GB" sz="3200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04800" y="836712"/>
            <a:ext cx="8556625" cy="1816100"/>
            <a:chOff x="193" y="2051"/>
            <a:chExt cx="5390" cy="1144"/>
          </a:xfrm>
        </p:grpSpPr>
        <p:sp>
          <p:nvSpPr>
            <p:cNvPr id="82962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214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Enormous growth in activity world-wide –</a:t>
              </a:r>
            </a:p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interesting experiments can be done at </a:t>
              </a:r>
            </a:p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Universities but most activity at accelerator</a:t>
              </a:r>
            </a:p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labs.</a:t>
              </a:r>
            </a:p>
          </p:txBody>
        </p:sp>
      </p:grpSp>
      <p:pic>
        <p:nvPicPr>
          <p:cNvPr id="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220044"/>
            <a:ext cx="5948362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746625" y="3500438"/>
            <a:ext cx="3878263" cy="2952750"/>
            <a:chOff x="4745980" y="3501008"/>
            <a:chExt cx="3878304" cy="2952328"/>
          </a:xfrm>
        </p:grpSpPr>
        <p:sp>
          <p:nvSpPr>
            <p:cNvPr id="82959" name="Oval 2"/>
            <p:cNvSpPr>
              <a:spLocks noChangeArrowheads="1"/>
            </p:cNvSpPr>
            <p:nvPr/>
          </p:nvSpPr>
          <p:spPr bwMode="auto">
            <a:xfrm flipV="1">
              <a:off x="4745980" y="3501008"/>
              <a:ext cx="114052" cy="1014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82960" name="Oval 10"/>
            <p:cNvSpPr>
              <a:spLocks noChangeArrowheads="1"/>
            </p:cNvSpPr>
            <p:nvPr/>
          </p:nvSpPr>
          <p:spPr bwMode="auto">
            <a:xfrm flipV="1">
              <a:off x="7338268" y="6237312"/>
              <a:ext cx="114052" cy="10147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cs typeface="Arial Unicode MS" charset="0"/>
              </a:endParaRPr>
            </a:p>
          </p:txBody>
        </p:sp>
        <p:sp>
          <p:nvSpPr>
            <p:cNvPr id="82961" name="TextBox 3"/>
            <p:cNvSpPr txBox="1">
              <a:spLocks noChangeArrowheads="1"/>
            </p:cNvSpPr>
            <p:nvPr/>
          </p:nvSpPr>
          <p:spPr bwMode="auto">
            <a:xfrm>
              <a:off x="7524328" y="6176337"/>
              <a:ext cx="10999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Proton driven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11188" y="3500438"/>
            <a:ext cx="2305050" cy="576262"/>
            <a:chOff x="611560" y="3501008"/>
            <a:chExt cx="2304256" cy="576064"/>
          </a:xfrm>
        </p:grpSpPr>
        <p:sp>
          <p:nvSpPr>
            <p:cNvPr id="82955" name="TextBox 5"/>
            <p:cNvSpPr txBox="1">
              <a:spLocks noChangeArrowheads="1"/>
            </p:cNvSpPr>
            <p:nvPr/>
          </p:nvSpPr>
          <p:spPr bwMode="auto">
            <a:xfrm>
              <a:off x="611560" y="3800073"/>
              <a:ext cx="13305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FACET, FACET2</a:t>
              </a:r>
            </a:p>
          </p:txBody>
        </p:sp>
        <p:sp>
          <p:nvSpPr>
            <p:cNvPr id="82956" name="TextBox 14"/>
            <p:cNvSpPr txBox="1">
              <a:spLocks noChangeArrowheads="1"/>
            </p:cNvSpPr>
            <p:nvPr/>
          </p:nvSpPr>
          <p:spPr bwMode="auto">
            <a:xfrm>
              <a:off x="611560" y="3501008"/>
              <a:ext cx="65915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/>
                <a:t>BELLA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1835100" y="3716834"/>
              <a:ext cx="1009302" cy="2158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>
              <a:stCxn id="82956" idx="3"/>
            </p:cNvCxnSpPr>
            <p:nvPr/>
          </p:nvCxnSpPr>
          <p:spPr bwMode="auto">
            <a:xfrm>
              <a:off x="1270145" y="3639073"/>
              <a:ext cx="1645671" cy="634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787900" y="2852738"/>
            <a:ext cx="3951288" cy="892175"/>
            <a:chOff x="4788024" y="2852936"/>
            <a:chExt cx="3950647" cy="892552"/>
          </a:xfrm>
        </p:grpSpPr>
        <p:sp>
          <p:nvSpPr>
            <p:cNvPr id="82953" name="TextBox 7"/>
            <p:cNvSpPr txBox="1">
              <a:spLocks noChangeArrowheads="1"/>
            </p:cNvSpPr>
            <p:nvPr/>
          </p:nvSpPr>
          <p:spPr bwMode="auto">
            <a:xfrm>
              <a:off x="7596336" y="2852936"/>
              <a:ext cx="1142335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LAOLA:</a:t>
              </a:r>
            </a:p>
            <a:p>
              <a:r>
                <a:rPr lang="en-US" sz="1200"/>
                <a:t>Helmholtz VI,</a:t>
              </a:r>
            </a:p>
            <a:p>
              <a:r>
                <a:rPr lang="en-US" sz="1200"/>
                <a:t>ELI, FLASH,</a:t>
              </a:r>
            </a:p>
            <a:p>
              <a:r>
                <a:rPr lang="en-US" sz="1200"/>
                <a:t>PITZ, REGAE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>
              <a:off x="4788024" y="3140394"/>
              <a:ext cx="2880846" cy="2890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117475" y="3890963"/>
            <a:ext cx="89916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07950" y="3644900"/>
            <a:ext cx="9107488" cy="2635250"/>
            <a:chOff x="107504" y="2060848"/>
            <a:chExt cx="9144000" cy="2850195"/>
          </a:xfrm>
        </p:grpSpPr>
        <p:pic>
          <p:nvPicPr>
            <p:cNvPr id="7886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060848"/>
              <a:ext cx="9144000" cy="2850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1" name="TextBox 9"/>
            <p:cNvSpPr txBox="1">
              <a:spLocks noChangeArrowheads="1"/>
            </p:cNvSpPr>
            <p:nvPr/>
          </p:nvSpPr>
          <p:spPr bwMode="auto">
            <a:xfrm>
              <a:off x="4943103" y="4170567"/>
              <a:ext cx="383129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Gill Sans" charset="0"/>
                </a:rPr>
                <a:t>Leemans et al., Nature Physics 2, 696 (2006)</a:t>
              </a:r>
            </a:p>
          </p:txBody>
        </p:sp>
      </p:grpSp>
      <p:sp>
        <p:nvSpPr>
          <p:cNvPr id="74755" name="Rectangle 4"/>
          <p:cNvSpPr>
            <a:spLocks noGrp="1" noChangeArrowheads="1"/>
          </p:cNvSpPr>
          <p:nvPr>
            <p:ph type="title"/>
          </p:nvPr>
        </p:nvSpPr>
        <p:spPr>
          <a:xfrm>
            <a:off x="396552" y="-162272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z="3200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Plasma </a:t>
            </a:r>
            <a:br>
              <a:rPr lang="en-GB" sz="3200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</a:br>
            <a:r>
              <a:rPr lang="en-GB" sz="3200" b="1" dirty="0" smtClean="0">
                <a:solidFill>
                  <a:srgbClr val="000090"/>
                </a:solidFill>
                <a:latin typeface="Gill Sans" charset="0"/>
                <a:ea typeface="ＭＳ Ｐゴシック" charset="0"/>
                <a:cs typeface="ＭＳ Ｐゴシック" charset="0"/>
              </a:rPr>
              <a:t>Wake-Field Acceleration</a:t>
            </a:r>
            <a:endParaRPr lang="en-GB" sz="3200" b="1" dirty="0">
              <a:solidFill>
                <a:srgbClr val="00009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79388" y="1108075"/>
            <a:ext cx="8972550" cy="1816100"/>
            <a:chOff x="193" y="2051"/>
            <a:chExt cx="5652" cy="1144"/>
          </a:xfrm>
        </p:grpSpPr>
        <p:sp>
          <p:nvSpPr>
            <p:cNvPr id="78858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9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476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Development of much higher gradient</a:t>
              </a:r>
            </a:p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accelerator not only pushes back frontier for </a:t>
              </a:r>
            </a:p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particle physics – also permits current</a:t>
              </a:r>
            </a:p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accelerators to be built much smaller/cheaper.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179388" y="2924175"/>
            <a:ext cx="7297737" cy="523875"/>
            <a:chOff x="193" y="2051"/>
            <a:chExt cx="4597" cy="330"/>
          </a:xfrm>
        </p:grpSpPr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9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442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1 </a:t>
              </a:r>
              <a:r>
                <a:rPr lang="en-GB" sz="2800" b="1" dirty="0" err="1">
                  <a:solidFill>
                    <a:srgbClr val="000090"/>
                  </a:solidFill>
                  <a:latin typeface="Gill Sans" charset="0"/>
                </a:rPr>
                <a:t>GeV</a:t>
              </a:r>
              <a:r>
                <a:rPr lang="en-GB" sz="2800" b="1" dirty="0">
                  <a:solidFill>
                    <a:srgbClr val="000090"/>
                  </a:solidFill>
                  <a:latin typeface="Gill Sans" charset="0"/>
                </a:rPr>
                <a:t> electron beams on “table top”.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-149696"/>
            <a:ext cx="69342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Site-specific work plan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276BA-553B-5844-9F65-693FD43519E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7" name="右矢印 33"/>
          <p:cNvSpPr/>
          <p:nvPr/>
        </p:nvSpPr>
        <p:spPr>
          <a:xfrm>
            <a:off x="564486" y="2118167"/>
            <a:ext cx="5947757" cy="1339818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8" name="右矢印 34"/>
          <p:cNvSpPr/>
          <p:nvPr/>
        </p:nvSpPr>
        <p:spPr>
          <a:xfrm>
            <a:off x="545692" y="3389058"/>
            <a:ext cx="5847225" cy="910034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</a:gsLst>
            <a:lin ang="5400000" scaled="1"/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9" name="右矢印 4"/>
          <p:cNvSpPr/>
          <p:nvPr/>
        </p:nvSpPr>
        <p:spPr>
          <a:xfrm>
            <a:off x="577868" y="927314"/>
            <a:ext cx="8233068" cy="1652804"/>
          </a:xfrm>
          <a:prstGeom prst="rightArrow">
            <a:avLst/>
          </a:prstGeom>
          <a:solidFill>
            <a:srgbClr val="CCFFCC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10" name="角丸四角形 6"/>
          <p:cNvSpPr/>
          <p:nvPr/>
        </p:nvSpPr>
        <p:spPr>
          <a:xfrm>
            <a:off x="611379" y="1531349"/>
            <a:ext cx="1382094" cy="3726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角丸四角形 8"/>
          <p:cNvSpPr/>
          <p:nvPr/>
        </p:nvSpPr>
        <p:spPr>
          <a:xfrm>
            <a:off x="2039155" y="1537969"/>
            <a:ext cx="2153390" cy="37269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Design</a:t>
            </a:r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角丸四角形 9"/>
          <p:cNvSpPr/>
          <p:nvPr/>
        </p:nvSpPr>
        <p:spPr>
          <a:xfrm>
            <a:off x="4233197" y="1542009"/>
            <a:ext cx="2099916" cy="3717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Design</a:t>
            </a:r>
            <a:endParaRPr lang="ja-JP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1"/>
          <p:cNvSpPr/>
          <p:nvPr/>
        </p:nvSpPr>
        <p:spPr>
          <a:xfrm>
            <a:off x="6595946" y="1412776"/>
            <a:ext cx="1288422" cy="49816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Tendering</a:t>
            </a:r>
            <a:endParaRPr lang="ja-JP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528815"/>
              </p:ext>
            </p:extLst>
          </p:nvPr>
        </p:nvGraphicFramePr>
        <p:xfrm>
          <a:off x="569821" y="819928"/>
          <a:ext cx="7321490" cy="4808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</a:tblGrid>
              <a:tr h="12458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alibri"/>
                          <a:cs typeface="Calibri"/>
                        </a:rPr>
                        <a:t>2014</a:t>
                      </a:r>
                      <a:endParaRPr kumimoji="1" lang="ja-JP" altLang="en-US" sz="2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alibri"/>
                          <a:cs typeface="Calibri"/>
                        </a:rPr>
                        <a:t>2015</a:t>
                      </a:r>
                      <a:endParaRPr kumimoji="1" lang="ja-JP" altLang="en-US" sz="2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alibri"/>
                          <a:cs typeface="Calibri"/>
                        </a:rPr>
                        <a:t>2016</a:t>
                      </a:r>
                      <a:endParaRPr kumimoji="1" lang="ja-JP" altLang="en-US" sz="2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alibri"/>
                          <a:cs typeface="Calibri"/>
                        </a:rPr>
                        <a:t>2017</a:t>
                      </a:r>
                      <a:endParaRPr kumimoji="1" lang="ja-JP" altLang="en-US" sz="2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Calibri"/>
                          <a:cs typeface="Calibri"/>
                        </a:rPr>
                        <a:t>2018</a:t>
                      </a:r>
                      <a:endParaRPr kumimoji="1" lang="ja-JP" altLang="en-US" sz="2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107498"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右矢印 14"/>
          <p:cNvSpPr/>
          <p:nvPr/>
        </p:nvSpPr>
        <p:spPr>
          <a:xfrm>
            <a:off x="590874" y="2359537"/>
            <a:ext cx="2115537" cy="86464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18" name="角丸四角形 15"/>
          <p:cNvSpPr/>
          <p:nvPr/>
        </p:nvSpPr>
        <p:spPr>
          <a:xfrm>
            <a:off x="683569" y="2641256"/>
            <a:ext cx="1553913" cy="297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Basic Survey</a:t>
            </a:r>
            <a:endParaRPr lang="ja-JP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420467" y="2253837"/>
            <a:ext cx="2080116" cy="31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Geological</a:t>
            </a:r>
            <a:r>
              <a:rPr lang="en-US" altLang="ja-JP" sz="20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Survey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右矢印 20"/>
          <p:cNvSpPr/>
          <p:nvPr/>
        </p:nvSpPr>
        <p:spPr>
          <a:xfrm>
            <a:off x="2744821" y="2327075"/>
            <a:ext cx="2213433" cy="90177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21" name="角丸四角形 24"/>
          <p:cNvSpPr/>
          <p:nvPr/>
        </p:nvSpPr>
        <p:spPr>
          <a:xfrm>
            <a:off x="2867662" y="2623338"/>
            <a:ext cx="1685248" cy="3231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altLang="ja-JP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Detailed Survey</a:t>
            </a:r>
            <a:endParaRPr lang="ja-JP" alt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右矢印 28"/>
          <p:cNvSpPr/>
          <p:nvPr/>
        </p:nvSpPr>
        <p:spPr>
          <a:xfrm>
            <a:off x="1541714" y="3517800"/>
            <a:ext cx="1178159" cy="620967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23" name="右矢印 30"/>
          <p:cNvSpPr/>
          <p:nvPr/>
        </p:nvSpPr>
        <p:spPr>
          <a:xfrm>
            <a:off x="2983896" y="3447627"/>
            <a:ext cx="1208649" cy="7457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24" name="角丸四角形 31"/>
          <p:cNvSpPr/>
          <p:nvPr/>
        </p:nvSpPr>
        <p:spPr>
          <a:xfrm>
            <a:off x="3007545" y="3718564"/>
            <a:ext cx="1021600" cy="2364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b="1" dirty="0" smtClean="0">
                <a:solidFill>
                  <a:srgbClr val="C00000"/>
                </a:solidFill>
              </a:rPr>
              <a:t>Detailed</a:t>
            </a:r>
            <a:endParaRPr lang="ja-JP" alt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角丸四角形 36"/>
          <p:cNvSpPr/>
          <p:nvPr/>
        </p:nvSpPr>
        <p:spPr>
          <a:xfrm>
            <a:off x="5541579" y="1989554"/>
            <a:ext cx="1577894" cy="43133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b="1" dirty="0" smtClean="0">
                <a:solidFill>
                  <a:schemeClr val="bg1"/>
                </a:solidFill>
              </a:rPr>
              <a:t> </a:t>
            </a:r>
            <a:r>
              <a:rPr lang="en-US" altLang="ja-JP" sz="1600" b="1" dirty="0" smtClean="0">
                <a:solidFill>
                  <a:schemeClr val="bg1"/>
                </a:solidFill>
                <a:latin typeface="Calibri"/>
                <a:cs typeface="Calibri"/>
              </a:rPr>
              <a:t>Cost</a:t>
            </a:r>
            <a:r>
              <a:rPr lang="en-US" altLang="ja-JP" sz="1600" b="1" dirty="0" smtClean="0">
                <a:solidFill>
                  <a:schemeClr val="bg1"/>
                </a:solidFill>
              </a:rPr>
              <a:t> Estimate</a:t>
            </a:r>
            <a:endParaRPr lang="ja-JP" altLang="en-US" sz="1600" b="1" dirty="0">
              <a:solidFill>
                <a:schemeClr val="bg1"/>
              </a:solidFill>
            </a:endParaRPr>
          </a:p>
        </p:txBody>
      </p:sp>
      <p:sp>
        <p:nvSpPr>
          <p:cNvPr id="26" name="角丸四角形 44"/>
          <p:cNvSpPr/>
          <p:nvPr/>
        </p:nvSpPr>
        <p:spPr>
          <a:xfrm>
            <a:off x="8023043" y="2529113"/>
            <a:ext cx="886939" cy="365953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sx="101000" sy="101000" algn="tl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右矢印 45"/>
          <p:cNvSpPr/>
          <p:nvPr/>
        </p:nvSpPr>
        <p:spPr>
          <a:xfrm>
            <a:off x="551938" y="4429055"/>
            <a:ext cx="7308175" cy="90283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28" name="角丸四角形 46"/>
          <p:cNvSpPr/>
          <p:nvPr/>
        </p:nvSpPr>
        <p:spPr>
          <a:xfrm>
            <a:off x="2885684" y="4747605"/>
            <a:ext cx="3473617" cy="3013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altLang="en-US" b="1" dirty="0" smtClean="0">
                <a:solidFill>
                  <a:schemeClr val="tx1"/>
                </a:solidFill>
              </a:rPr>
              <a:t>　　</a:t>
            </a:r>
            <a:r>
              <a:rPr lang="en-US" altLang="ja-JP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Land Negotiation</a:t>
            </a:r>
            <a:endParaRPr lang="ja-JP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9" name="角丸四角形 47"/>
          <p:cNvSpPr/>
          <p:nvPr/>
        </p:nvSpPr>
        <p:spPr>
          <a:xfrm>
            <a:off x="1388532" y="4771305"/>
            <a:ext cx="1398939" cy="30181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Site Decision</a:t>
            </a:r>
            <a:endParaRPr lang="ja-JP" altLang="en-US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タイトル 1"/>
          <p:cNvSpPr txBox="1">
            <a:spLocks/>
          </p:cNvSpPr>
          <p:nvPr/>
        </p:nvSpPr>
        <p:spPr>
          <a:xfrm>
            <a:off x="545692" y="4358882"/>
            <a:ext cx="3066097" cy="37803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1800" b="1" dirty="0" smtClean="0">
                <a:solidFill>
                  <a:schemeClr val="bg1"/>
                </a:solidFill>
              </a:rPr>
              <a:t>　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Land Acquisition </a:t>
            </a:r>
            <a:endParaRPr lang="ja-JP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角丸四角形 50"/>
          <p:cNvSpPr/>
          <p:nvPr/>
        </p:nvSpPr>
        <p:spPr>
          <a:xfrm>
            <a:off x="6422182" y="4749776"/>
            <a:ext cx="1147018" cy="29913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Acquisition</a:t>
            </a:r>
            <a:endParaRPr lang="ja-JP" alt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角丸四角形 51"/>
          <p:cNvSpPr/>
          <p:nvPr/>
        </p:nvSpPr>
        <p:spPr>
          <a:xfrm>
            <a:off x="4694402" y="4451973"/>
            <a:ext cx="1497324" cy="2746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Compensation</a:t>
            </a:r>
            <a:endParaRPr lang="ja-JP" altLang="en-US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右矢印 53"/>
          <p:cNvSpPr/>
          <p:nvPr/>
        </p:nvSpPr>
        <p:spPr>
          <a:xfrm>
            <a:off x="560181" y="5256417"/>
            <a:ext cx="7346033" cy="98672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34" name="角丸四角形 54"/>
          <p:cNvSpPr/>
          <p:nvPr/>
        </p:nvSpPr>
        <p:spPr>
          <a:xfrm>
            <a:off x="2787470" y="5612950"/>
            <a:ext cx="2964963" cy="30007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altLang="ja-JP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Environmental Impact </a:t>
            </a:r>
            <a:r>
              <a:rPr lang="en-US" altLang="ja-JP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Survey</a:t>
            </a:r>
            <a:endParaRPr lang="ja-JP" altLang="en-US" sz="1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タイトル 1"/>
          <p:cNvSpPr txBox="1">
            <a:spLocks/>
          </p:cNvSpPr>
          <p:nvPr/>
        </p:nvSpPr>
        <p:spPr>
          <a:xfrm>
            <a:off x="551939" y="5177335"/>
            <a:ext cx="3026832" cy="35606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Environmental Impact Study</a:t>
            </a:r>
            <a:endParaRPr lang="ja-JP" altLang="en-US" sz="20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角丸四角形 58"/>
          <p:cNvSpPr/>
          <p:nvPr/>
        </p:nvSpPr>
        <p:spPr>
          <a:xfrm>
            <a:off x="6392917" y="5598717"/>
            <a:ext cx="980220" cy="327114"/>
          </a:xfrm>
          <a:prstGeom prst="roundRect">
            <a:avLst/>
          </a:prstGeom>
          <a:gradFill flip="none" rotWithShape="1">
            <a:gsLst>
              <a:gs pos="14000">
                <a:schemeClr val="accent3">
                  <a:lumMod val="0"/>
                  <a:lumOff val="100000"/>
                </a:schemeClr>
              </a:gs>
              <a:gs pos="25000">
                <a:schemeClr val="accent3">
                  <a:lumMod val="0"/>
                  <a:lumOff val="100000"/>
                </a:schemeClr>
              </a:gs>
              <a:gs pos="87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Permission</a:t>
            </a:r>
            <a:endParaRPr lang="ja-JP" altLang="en-US" sz="14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タイトル 1"/>
          <p:cNvSpPr txBox="1">
            <a:spLocks/>
          </p:cNvSpPr>
          <p:nvPr/>
        </p:nvSpPr>
        <p:spPr>
          <a:xfrm>
            <a:off x="447479" y="3287187"/>
            <a:ext cx="2436062" cy="3356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Topographical Survey</a:t>
            </a:r>
            <a:endParaRPr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角丸四角形 60"/>
          <p:cNvSpPr/>
          <p:nvPr/>
        </p:nvSpPr>
        <p:spPr>
          <a:xfrm>
            <a:off x="1667653" y="3710238"/>
            <a:ext cx="626044" cy="2276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6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Basic </a:t>
            </a:r>
            <a:endParaRPr lang="ja-JP" altLang="en-US" sz="16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テキスト ボックス 3"/>
          <p:cNvSpPr txBox="1"/>
          <p:nvPr/>
        </p:nvSpPr>
        <p:spPr>
          <a:xfrm rot="16200000">
            <a:off x="6808966" y="4022074"/>
            <a:ext cx="3376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 smtClean="0">
                <a:latin typeface="Arial Black" panose="020B0A04020102020204" pitchFamily="34" charset="0"/>
                <a:cs typeface="Arial" panose="020B0604020202020204" pitchFamily="34" charset="0"/>
              </a:rPr>
              <a:t>Construction works</a:t>
            </a:r>
            <a:endParaRPr kumimoji="1" lang="ja-JP" altLang="en-US" sz="22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角丸四角形 61"/>
          <p:cNvSpPr/>
          <p:nvPr/>
        </p:nvSpPr>
        <p:spPr>
          <a:xfrm>
            <a:off x="1486764" y="5592501"/>
            <a:ext cx="1202473" cy="3182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altLang="ja-JP" sz="1400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Preparation</a:t>
            </a:r>
            <a:endParaRPr lang="ja-JP" altLang="en-US" sz="1400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右矢印 63"/>
          <p:cNvSpPr/>
          <p:nvPr/>
        </p:nvSpPr>
        <p:spPr>
          <a:xfrm>
            <a:off x="4983202" y="2334944"/>
            <a:ext cx="1294935" cy="901776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1350"/>
          </a:p>
        </p:txBody>
      </p:sp>
      <p:sp>
        <p:nvSpPr>
          <p:cNvPr id="42" name="角丸四角形 64"/>
          <p:cNvSpPr/>
          <p:nvPr/>
        </p:nvSpPr>
        <p:spPr>
          <a:xfrm>
            <a:off x="5045088" y="2622154"/>
            <a:ext cx="948692" cy="3231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altLang="ja-JP" sz="1400" b="1" dirty="0" smtClean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Additional.</a:t>
            </a:r>
            <a:endParaRPr lang="ja-JP" altLang="en-US" sz="1400" b="1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直線矢印コネクタ 7"/>
          <p:cNvCxnSpPr/>
          <p:nvPr/>
        </p:nvCxnSpPr>
        <p:spPr>
          <a:xfrm flipV="1">
            <a:off x="2706411" y="1930918"/>
            <a:ext cx="0" cy="85723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65"/>
          <p:cNvCxnSpPr/>
          <p:nvPr/>
        </p:nvCxnSpPr>
        <p:spPr>
          <a:xfrm flipV="1">
            <a:off x="4958254" y="1927675"/>
            <a:ext cx="0" cy="85723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表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858052"/>
              </p:ext>
            </p:extLst>
          </p:nvPr>
        </p:nvGraphicFramePr>
        <p:xfrm>
          <a:off x="574444" y="6052649"/>
          <a:ext cx="7321490" cy="472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  <a:gridCol w="732149"/>
              </a:tblGrid>
              <a:tr h="0"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/>
                    </a:p>
                  </a:txBody>
                  <a:tcPr marL="68580" marR="68580"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24587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2014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2016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kumimoji="1" lang="ja-JP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37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ERNcomplex-cropp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75" y="908720"/>
            <a:ext cx="8486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24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776" y="0"/>
            <a:ext cx="4687888" cy="9810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High Energy LHC</a:t>
            </a:r>
          </a:p>
        </p:txBody>
      </p:sp>
      <p:sp>
        <p:nvSpPr>
          <p:cNvPr id="23557" name="Date Placeholder 25"/>
          <p:cNvSpPr>
            <a:spLocks noGrp="1"/>
          </p:cNvSpPr>
          <p:nvPr>
            <p:ph type="dt" sz="quarter" idx="10"/>
          </p:nvPr>
        </p:nvSpPr>
        <p:spPr>
          <a:xfrm>
            <a:off x="152400" y="6597650"/>
            <a:ext cx="2332038" cy="457200"/>
          </a:xfrm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/>
              <a:t>B. Foster - LFC17 - 9/17</a:t>
            </a:r>
            <a:endParaRPr lang="en-US" sz="1200" u="sng"/>
          </a:p>
        </p:txBody>
      </p:sp>
      <p:sp>
        <p:nvSpPr>
          <p:cNvPr id="13" name="Oval 12"/>
          <p:cNvSpPr/>
          <p:nvPr/>
        </p:nvSpPr>
        <p:spPr>
          <a:xfrm>
            <a:off x="2667000" y="2780928"/>
            <a:ext cx="3921224" cy="12241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57800" y="1844824"/>
            <a:ext cx="23771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SPS+,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1.3 </a:t>
            </a:r>
            <a:r>
              <a:rPr lang="en-US" sz="2800" b="1" dirty="0" err="1">
                <a:solidFill>
                  <a:srgbClr val="FF0000"/>
                </a:solidFill>
                <a:latin typeface="Calibri"/>
              </a:rPr>
              <a:t>TeV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&gt;2035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79912" y="1052736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0" y="340804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87824" y="4293096"/>
            <a:ext cx="4076137" cy="1570980"/>
            <a:chOff x="2903994" y="4552529"/>
            <a:chExt cx="4076137" cy="1570980"/>
          </a:xfrm>
        </p:grpSpPr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5257800" y="4552529"/>
              <a:ext cx="172233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2-GeV Booster</a:t>
              </a:r>
            </a:p>
          </p:txBody>
        </p:sp>
        <p:sp>
          <p:nvSpPr>
            <p:cNvPr id="12" name="TextBox 6"/>
            <p:cNvSpPr txBox="1">
              <a:spLocks noChangeArrowheads="1"/>
            </p:cNvSpPr>
            <p:nvPr/>
          </p:nvSpPr>
          <p:spPr bwMode="auto">
            <a:xfrm>
              <a:off x="2903994" y="5592579"/>
              <a:ext cx="85792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dirty="0">
                  <a:solidFill>
                    <a:srgbClr val="FF0000"/>
                  </a:solidFill>
                  <a:latin typeface="Calibri"/>
                </a:rPr>
                <a:t>Linac4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552066" y="5105400"/>
              <a:ext cx="1629534" cy="1018109"/>
              <a:chOff x="3552066" y="5105400"/>
              <a:chExt cx="1629534" cy="101810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4343400" y="5105400"/>
                <a:ext cx="838200" cy="22860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3552066" y="5272609"/>
                <a:ext cx="785813" cy="850900"/>
              </a:xfrm>
              <a:custGeom>
                <a:avLst/>
                <a:gdLst>
                  <a:gd name="connsiteX0" fmla="*/ 786063 w 786063"/>
                  <a:gd name="connsiteY0" fmla="*/ 0 h 850232"/>
                  <a:gd name="connsiteX1" fmla="*/ 545431 w 786063"/>
                  <a:gd name="connsiteY1" fmla="*/ 176463 h 850232"/>
                  <a:gd name="connsiteX2" fmla="*/ 208547 w 786063"/>
                  <a:gd name="connsiteY2" fmla="*/ 577516 h 850232"/>
                  <a:gd name="connsiteX3" fmla="*/ 0 w 786063"/>
                  <a:gd name="connsiteY3" fmla="*/ 850232 h 850232"/>
                  <a:gd name="connsiteX4" fmla="*/ 0 w 786063"/>
                  <a:gd name="connsiteY4" fmla="*/ 850232 h 850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6063" h="850232">
                    <a:moveTo>
                      <a:pt x="786063" y="0"/>
                    </a:moveTo>
                    <a:cubicBezTo>
                      <a:pt x="713873" y="40105"/>
                      <a:pt x="641684" y="80210"/>
                      <a:pt x="545431" y="176463"/>
                    </a:cubicBezTo>
                    <a:cubicBezTo>
                      <a:pt x="449178" y="272716"/>
                      <a:pt x="299452" y="465221"/>
                      <a:pt x="208547" y="577516"/>
                    </a:cubicBezTo>
                    <a:cubicBezTo>
                      <a:pt x="117642" y="689811"/>
                      <a:pt x="0" y="850232"/>
                      <a:pt x="0" y="850232"/>
                    </a:cubicBezTo>
                    <a:lnTo>
                      <a:pt x="0" y="850232"/>
                    </a:ln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8" name="Oval 17"/>
          <p:cNvSpPr/>
          <p:nvPr/>
        </p:nvSpPr>
        <p:spPr>
          <a:xfrm>
            <a:off x="457200" y="1354832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16727" y="764704"/>
            <a:ext cx="22878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HE-LHC 33TeV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</a:rPr>
              <a:t>&gt;2035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276BA-553B-5844-9F65-693FD43519E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3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 animBg="1"/>
      <p:bldP spid="18" grpId="0" animBg="1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219"/>
          <p:cNvSpPr>
            <a:spLocks noChangeArrowheads="1"/>
          </p:cNvSpPr>
          <p:nvPr/>
        </p:nvSpPr>
        <p:spPr bwMode="auto">
          <a:xfrm>
            <a:off x="0" y="0"/>
            <a:ext cx="9144000" cy="21097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9330" name="Group 235"/>
          <p:cNvGrpSpPr>
            <a:grpSpLocks/>
          </p:cNvGrpSpPr>
          <p:nvPr/>
        </p:nvGrpSpPr>
        <p:grpSpPr bwMode="auto">
          <a:xfrm>
            <a:off x="100013" y="46038"/>
            <a:ext cx="1587500" cy="304800"/>
            <a:chOff x="99436" y="46603"/>
            <a:chExt cx="1588843" cy="304604"/>
          </a:xfrm>
        </p:grpSpPr>
        <p:sp>
          <p:nvSpPr>
            <p:cNvPr id="3" name="Rectangle 233"/>
            <p:cNvSpPr/>
            <p:nvPr/>
          </p:nvSpPr>
          <p:spPr>
            <a:xfrm>
              <a:off x="99436" y="129100"/>
              <a:ext cx="179539" cy="180859"/>
            </a:xfrm>
            <a:prstGeom prst="rect">
              <a:avLst/>
            </a:prstGeom>
            <a:solidFill>
              <a:srgbClr val="00B0F0">
                <a:alpha val="45098"/>
              </a:srgbClr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9603" name="TextBox 234"/>
            <p:cNvSpPr txBox="1">
              <a:spLocks noChangeArrowheads="1"/>
            </p:cNvSpPr>
            <p:nvPr/>
          </p:nvSpPr>
          <p:spPr bwMode="auto">
            <a:xfrm>
              <a:off x="232899" y="46603"/>
              <a:ext cx="1455380" cy="304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Access Tunnel ex.</a:t>
              </a:r>
            </a:p>
          </p:txBody>
        </p:sp>
      </p:grpSp>
      <p:sp>
        <p:nvSpPr>
          <p:cNvPr id="99331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115678B-69A4-994A-AC7C-33FDB847900F}" type="slidenum">
              <a:rPr lang="en-US" altLang="ja-JP" sz="1200">
                <a:solidFill>
                  <a:srgbClr val="898989"/>
                </a:solidFill>
              </a:rPr>
              <a:pPr algn="r" eaLnBrk="1" hangingPunct="1"/>
              <a:t>40</a:t>
            </a:fld>
            <a:endParaRPr lang="en-US" altLang="ja-JP" sz="1200">
              <a:solidFill>
                <a:srgbClr val="898989"/>
              </a:solidFill>
            </a:endParaRPr>
          </a:p>
        </p:txBody>
      </p:sp>
      <p:grpSp>
        <p:nvGrpSpPr>
          <p:cNvPr id="99332" name="Group 98"/>
          <p:cNvGrpSpPr>
            <a:grpSpLocks/>
          </p:cNvGrpSpPr>
          <p:nvPr/>
        </p:nvGrpSpPr>
        <p:grpSpPr bwMode="auto">
          <a:xfrm>
            <a:off x="107950" y="2781300"/>
            <a:ext cx="8918575" cy="3600450"/>
            <a:chOff x="65348" y="2712429"/>
            <a:chExt cx="8918435" cy="3600450"/>
          </a:xfrm>
        </p:grpSpPr>
        <p:grpSp>
          <p:nvGrpSpPr>
            <p:cNvPr id="99546" name="Group 99"/>
            <p:cNvGrpSpPr>
              <a:grpSpLocks/>
            </p:cNvGrpSpPr>
            <p:nvPr/>
          </p:nvGrpSpPr>
          <p:grpSpPr bwMode="auto">
            <a:xfrm>
              <a:off x="493973" y="2712429"/>
              <a:ext cx="8489810" cy="3600450"/>
              <a:chOff x="493973" y="2129879"/>
              <a:chExt cx="8489810" cy="3600450"/>
            </a:xfrm>
          </p:grpSpPr>
          <p:grpSp>
            <p:nvGrpSpPr>
              <p:cNvPr id="99557" name="Group 79"/>
              <p:cNvGrpSpPr>
                <a:grpSpLocks/>
              </p:cNvGrpSpPr>
              <p:nvPr/>
            </p:nvGrpSpPr>
            <p:grpSpPr bwMode="auto">
              <a:xfrm>
                <a:off x="501910" y="2399754"/>
                <a:ext cx="8481872" cy="3241675"/>
                <a:chOff x="500034" y="2340000"/>
                <a:chExt cx="8064000" cy="3241588"/>
              </a:xfrm>
            </p:grpSpPr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500028" y="2700353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>
                  <a:off x="500028" y="3060706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500028" y="3419471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500028" y="3779824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>
                  <a:off x="500028" y="4140177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500028" y="4500530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500028" y="4859295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500028" y="5219648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500028" y="5580001"/>
                  <a:ext cx="8064007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500028" y="2340000"/>
                  <a:ext cx="8064007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58" name="Group 56"/>
              <p:cNvGrpSpPr>
                <a:grpSpLocks/>
              </p:cNvGrpSpPr>
              <p:nvPr/>
            </p:nvGrpSpPr>
            <p:grpSpPr bwMode="auto">
              <a:xfrm>
                <a:off x="493973" y="2129879"/>
                <a:ext cx="8489810" cy="3241675"/>
                <a:chOff x="500034" y="2340000"/>
                <a:chExt cx="8064000" cy="3241588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500027" y="2700353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500027" y="3060706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>
                  <a:off x="500027" y="3419471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500027" y="3779824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500027" y="4140177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>
                  <a:off x="500027" y="4500530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500027" y="4859295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500027" y="5219648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>
                  <a:off x="500027" y="5580001"/>
                  <a:ext cx="8064007" cy="1587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500027" y="2340000"/>
                  <a:ext cx="8064007" cy="15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59" name="Group 57"/>
              <p:cNvGrpSpPr>
                <a:grpSpLocks/>
              </p:cNvGrpSpPr>
              <p:nvPr/>
            </p:nvGrpSpPr>
            <p:grpSpPr bwMode="auto">
              <a:xfrm>
                <a:off x="493973" y="2310854"/>
                <a:ext cx="8489810" cy="3241675"/>
                <a:chOff x="500034" y="2340000"/>
                <a:chExt cx="8064000" cy="3241588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500027" y="2700353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500027" y="3060706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500027" y="3419471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500027" y="3779824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500027" y="4140177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500027" y="4500530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/>
                <p:cNvCxnSpPr/>
                <p:nvPr/>
              </p:nvCxnSpPr>
              <p:spPr>
                <a:xfrm>
                  <a:off x="500027" y="4859295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500027" y="5219648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500027" y="5580001"/>
                  <a:ext cx="8064007" cy="1587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500027" y="2340000"/>
                  <a:ext cx="8064007" cy="1588"/>
                </a:xfrm>
                <a:prstGeom prst="line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560" name="Group 68"/>
              <p:cNvGrpSpPr>
                <a:grpSpLocks/>
              </p:cNvGrpSpPr>
              <p:nvPr/>
            </p:nvGrpSpPr>
            <p:grpSpPr bwMode="auto">
              <a:xfrm>
                <a:off x="592398" y="2220366"/>
                <a:ext cx="8391384" cy="3241675"/>
                <a:chOff x="500034" y="2340000"/>
                <a:chExt cx="8064000" cy="3241588"/>
              </a:xfrm>
            </p:grpSpPr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500025" y="2700353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500025" y="3060707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500025" y="3419472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500025" y="3779824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500025" y="4140178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500025" y="4500530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500025" y="4859295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500025" y="5219649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500025" y="5580001"/>
                  <a:ext cx="8064010" cy="1588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500025" y="2340001"/>
                  <a:ext cx="8064010" cy="1587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5" name="Rectangle 114"/>
              <p:cNvSpPr/>
              <p:nvPr/>
            </p:nvSpPr>
            <p:spPr>
              <a:xfrm>
                <a:off x="497141" y="2129879"/>
                <a:ext cx="8486642" cy="3600450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01" name="Rectangle 100"/>
            <p:cNvSpPr/>
            <p:nvPr/>
          </p:nvSpPr>
          <p:spPr>
            <a:xfrm>
              <a:off x="65348" y="2712429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1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5348" y="3072792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2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65348" y="3433154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3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5348" y="3793517"/>
              <a:ext cx="360357" cy="358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4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5348" y="4152292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5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5348" y="4512654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6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5348" y="4873017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7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5348" y="5233379"/>
              <a:ext cx="360357" cy="35877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8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65348" y="5592154"/>
              <a:ext cx="360357" cy="36036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9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5348" y="5952517"/>
              <a:ext cx="360357" cy="36036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ea typeface="ＭＳ Ｐゴシック" charset="0"/>
                  <a:cs typeface="ＭＳ Ｐゴシック" charset="0"/>
                </a:rPr>
                <a:t>10</a:t>
              </a:r>
              <a:endParaRPr lang="en-US" altLang="ja-JP" sz="1400" b="1">
                <a:solidFill>
                  <a:schemeClr val="tx1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98" name="Straight Connector 97"/>
          <p:cNvCxnSpPr/>
          <p:nvPr/>
        </p:nvCxnSpPr>
        <p:spPr bwMode="auto">
          <a:xfrm>
            <a:off x="4948238" y="2006600"/>
            <a:ext cx="4762" cy="43608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34" name="Rectangle 73"/>
          <p:cNvSpPr>
            <a:spLocks noChangeArrowheads="1"/>
          </p:cNvSpPr>
          <p:nvPr/>
        </p:nvSpPr>
        <p:spPr bwMode="auto">
          <a:xfrm>
            <a:off x="539750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335" name="Rectangle 74"/>
          <p:cNvSpPr>
            <a:spLocks noChangeArrowheads="1"/>
          </p:cNvSpPr>
          <p:nvPr/>
        </p:nvSpPr>
        <p:spPr bwMode="auto">
          <a:xfrm>
            <a:off x="4911725" y="3259138"/>
            <a:ext cx="71438" cy="1162050"/>
          </a:xfrm>
          <a:prstGeom prst="rect">
            <a:avLst/>
          </a:prstGeom>
          <a:solidFill>
            <a:srgbClr val="CC99FF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336" name="Line 75"/>
          <p:cNvSpPr>
            <a:spLocks noChangeShapeType="1"/>
          </p:cNvSpPr>
          <p:nvPr/>
        </p:nvSpPr>
        <p:spPr bwMode="auto">
          <a:xfrm>
            <a:off x="1270000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7" name="Line 76"/>
          <p:cNvSpPr>
            <a:spLocks noChangeShapeType="1"/>
          </p:cNvSpPr>
          <p:nvPr/>
        </p:nvSpPr>
        <p:spPr bwMode="auto">
          <a:xfrm flipH="1">
            <a:off x="1949450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8" name="Line 77"/>
          <p:cNvSpPr>
            <a:spLocks noChangeShapeType="1"/>
          </p:cNvSpPr>
          <p:nvPr/>
        </p:nvSpPr>
        <p:spPr bwMode="auto">
          <a:xfrm>
            <a:off x="2638425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9" name="Line 78"/>
          <p:cNvSpPr>
            <a:spLocks noChangeShapeType="1"/>
          </p:cNvSpPr>
          <p:nvPr/>
        </p:nvSpPr>
        <p:spPr bwMode="auto">
          <a:xfrm flipH="1">
            <a:off x="3317875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0" name="Line 79"/>
          <p:cNvSpPr>
            <a:spLocks noChangeShapeType="1"/>
          </p:cNvSpPr>
          <p:nvPr/>
        </p:nvSpPr>
        <p:spPr bwMode="auto">
          <a:xfrm>
            <a:off x="4003675" y="3255963"/>
            <a:ext cx="946150" cy="974725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1" name="Line 80"/>
          <p:cNvSpPr>
            <a:spLocks noChangeShapeType="1"/>
          </p:cNvSpPr>
          <p:nvPr/>
        </p:nvSpPr>
        <p:spPr bwMode="auto">
          <a:xfrm>
            <a:off x="4008438" y="3262313"/>
            <a:ext cx="669925" cy="107315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2" name="Line 81"/>
          <p:cNvSpPr>
            <a:spLocks noChangeShapeType="1"/>
          </p:cNvSpPr>
          <p:nvPr/>
        </p:nvSpPr>
        <p:spPr bwMode="auto">
          <a:xfrm>
            <a:off x="4681538" y="3314700"/>
            <a:ext cx="0" cy="122396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3" name="Line 82"/>
          <p:cNvSpPr>
            <a:spLocks noChangeShapeType="1"/>
          </p:cNvSpPr>
          <p:nvPr/>
        </p:nvSpPr>
        <p:spPr bwMode="auto">
          <a:xfrm flipH="1">
            <a:off x="4959350" y="3255963"/>
            <a:ext cx="644525" cy="5842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Line 83"/>
          <p:cNvSpPr>
            <a:spLocks noChangeShapeType="1"/>
          </p:cNvSpPr>
          <p:nvPr/>
        </p:nvSpPr>
        <p:spPr bwMode="auto">
          <a:xfrm flipH="1">
            <a:off x="4948238" y="3262313"/>
            <a:ext cx="654050" cy="1025525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5" name="Line 84"/>
          <p:cNvSpPr>
            <a:spLocks noChangeShapeType="1"/>
          </p:cNvSpPr>
          <p:nvPr/>
        </p:nvSpPr>
        <p:spPr bwMode="auto">
          <a:xfrm>
            <a:off x="5607050" y="3255963"/>
            <a:ext cx="639763" cy="8366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Line 85"/>
          <p:cNvSpPr>
            <a:spLocks noChangeShapeType="1"/>
          </p:cNvSpPr>
          <p:nvPr/>
        </p:nvSpPr>
        <p:spPr bwMode="auto">
          <a:xfrm flipH="1">
            <a:off x="6238875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Line 86"/>
          <p:cNvSpPr>
            <a:spLocks noChangeShapeType="1"/>
          </p:cNvSpPr>
          <p:nvPr/>
        </p:nvSpPr>
        <p:spPr bwMode="auto">
          <a:xfrm>
            <a:off x="6924675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Line 87"/>
          <p:cNvSpPr>
            <a:spLocks noChangeShapeType="1"/>
          </p:cNvSpPr>
          <p:nvPr/>
        </p:nvSpPr>
        <p:spPr bwMode="auto">
          <a:xfrm flipH="1">
            <a:off x="7604125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9" name="Line 88"/>
          <p:cNvSpPr>
            <a:spLocks noChangeShapeType="1"/>
          </p:cNvSpPr>
          <p:nvPr/>
        </p:nvSpPr>
        <p:spPr bwMode="auto">
          <a:xfrm flipH="1">
            <a:off x="584200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0" name="Line 89"/>
          <p:cNvSpPr>
            <a:spLocks noChangeShapeType="1"/>
          </p:cNvSpPr>
          <p:nvPr/>
        </p:nvSpPr>
        <p:spPr bwMode="auto">
          <a:xfrm>
            <a:off x="8293100" y="3255963"/>
            <a:ext cx="690563" cy="898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1" name="Rectangle 90"/>
          <p:cNvSpPr>
            <a:spLocks noChangeArrowheads="1"/>
          </p:cNvSpPr>
          <p:nvPr/>
        </p:nvSpPr>
        <p:spPr bwMode="auto">
          <a:xfrm>
            <a:off x="539750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352" name="Line 91"/>
          <p:cNvSpPr>
            <a:spLocks noChangeShapeType="1"/>
          </p:cNvSpPr>
          <p:nvPr/>
        </p:nvSpPr>
        <p:spPr bwMode="auto">
          <a:xfrm flipH="1">
            <a:off x="1947863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3" name="Line 92"/>
          <p:cNvSpPr>
            <a:spLocks noChangeShapeType="1"/>
          </p:cNvSpPr>
          <p:nvPr/>
        </p:nvSpPr>
        <p:spPr bwMode="auto">
          <a:xfrm>
            <a:off x="1266825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4" name="Line 93"/>
          <p:cNvSpPr>
            <a:spLocks noChangeShapeType="1"/>
          </p:cNvSpPr>
          <p:nvPr/>
        </p:nvSpPr>
        <p:spPr bwMode="auto">
          <a:xfrm>
            <a:off x="2635250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5" name="Line 94"/>
          <p:cNvSpPr>
            <a:spLocks noChangeShapeType="1"/>
          </p:cNvSpPr>
          <p:nvPr/>
        </p:nvSpPr>
        <p:spPr bwMode="auto">
          <a:xfrm flipH="1">
            <a:off x="582613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6" name="Line 95"/>
          <p:cNvSpPr>
            <a:spLocks noChangeShapeType="1"/>
          </p:cNvSpPr>
          <p:nvPr/>
        </p:nvSpPr>
        <p:spPr bwMode="auto">
          <a:xfrm flipH="1">
            <a:off x="3309938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7" name="Line 96"/>
          <p:cNvSpPr>
            <a:spLocks noChangeShapeType="1"/>
          </p:cNvSpPr>
          <p:nvPr/>
        </p:nvSpPr>
        <p:spPr bwMode="auto">
          <a:xfrm>
            <a:off x="5599113" y="3546475"/>
            <a:ext cx="642937" cy="630238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8" name="Line 97"/>
          <p:cNvSpPr>
            <a:spLocks noChangeShapeType="1"/>
          </p:cNvSpPr>
          <p:nvPr/>
        </p:nvSpPr>
        <p:spPr bwMode="auto">
          <a:xfrm flipH="1">
            <a:off x="7602538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59" name="Line 98"/>
          <p:cNvSpPr>
            <a:spLocks noChangeShapeType="1"/>
          </p:cNvSpPr>
          <p:nvPr/>
        </p:nvSpPr>
        <p:spPr bwMode="auto">
          <a:xfrm>
            <a:off x="8289925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0" name="Line 99"/>
          <p:cNvSpPr>
            <a:spLocks noChangeShapeType="1"/>
          </p:cNvSpPr>
          <p:nvPr/>
        </p:nvSpPr>
        <p:spPr bwMode="auto">
          <a:xfrm flipH="1">
            <a:off x="6240463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1" name="Line 100"/>
          <p:cNvSpPr>
            <a:spLocks noChangeShapeType="1"/>
          </p:cNvSpPr>
          <p:nvPr/>
        </p:nvSpPr>
        <p:spPr bwMode="auto">
          <a:xfrm>
            <a:off x="6927850" y="3532188"/>
            <a:ext cx="692150" cy="6762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2" name="Line 101"/>
          <p:cNvSpPr>
            <a:spLocks noChangeShapeType="1"/>
          </p:cNvSpPr>
          <p:nvPr/>
        </p:nvSpPr>
        <p:spPr bwMode="auto">
          <a:xfrm flipH="1">
            <a:off x="4951413" y="3325813"/>
            <a:ext cx="650875" cy="61912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3" name="Line 102"/>
          <p:cNvSpPr>
            <a:spLocks noChangeShapeType="1"/>
          </p:cNvSpPr>
          <p:nvPr/>
        </p:nvSpPr>
        <p:spPr bwMode="auto">
          <a:xfrm flipH="1">
            <a:off x="4951413" y="3729038"/>
            <a:ext cx="650875" cy="61912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4" name="Line 103"/>
          <p:cNvSpPr>
            <a:spLocks noChangeShapeType="1"/>
          </p:cNvSpPr>
          <p:nvPr/>
        </p:nvSpPr>
        <p:spPr bwMode="auto">
          <a:xfrm>
            <a:off x="4008438" y="3427413"/>
            <a:ext cx="941387" cy="86677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5" name="Line 104"/>
          <p:cNvSpPr>
            <a:spLocks noChangeShapeType="1"/>
          </p:cNvSpPr>
          <p:nvPr/>
        </p:nvSpPr>
        <p:spPr bwMode="auto">
          <a:xfrm>
            <a:off x="4005263" y="3789363"/>
            <a:ext cx="671512" cy="606425"/>
          </a:xfrm>
          <a:prstGeom prst="line">
            <a:avLst/>
          </a:prstGeom>
          <a:noFill/>
          <a:ln w="19050">
            <a:solidFill>
              <a:srgbClr val="FF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6" name="Line 105"/>
          <p:cNvSpPr>
            <a:spLocks noChangeShapeType="1"/>
          </p:cNvSpPr>
          <p:nvPr/>
        </p:nvSpPr>
        <p:spPr bwMode="auto">
          <a:xfrm flipH="1">
            <a:off x="58420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7" name="Line 106"/>
          <p:cNvSpPr>
            <a:spLocks noChangeShapeType="1"/>
          </p:cNvSpPr>
          <p:nvPr/>
        </p:nvSpPr>
        <p:spPr bwMode="auto">
          <a:xfrm flipH="1">
            <a:off x="194945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8" name="Line 107"/>
          <p:cNvSpPr>
            <a:spLocks noChangeShapeType="1"/>
          </p:cNvSpPr>
          <p:nvPr/>
        </p:nvSpPr>
        <p:spPr bwMode="auto">
          <a:xfrm>
            <a:off x="126682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69" name="Line 108"/>
          <p:cNvSpPr>
            <a:spLocks noChangeShapeType="1"/>
          </p:cNvSpPr>
          <p:nvPr/>
        </p:nvSpPr>
        <p:spPr bwMode="auto">
          <a:xfrm flipH="1">
            <a:off x="331470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0" name="Line 109"/>
          <p:cNvSpPr>
            <a:spLocks noChangeShapeType="1"/>
          </p:cNvSpPr>
          <p:nvPr/>
        </p:nvSpPr>
        <p:spPr bwMode="auto">
          <a:xfrm>
            <a:off x="263207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1" name="Line 110"/>
          <p:cNvSpPr>
            <a:spLocks noChangeShapeType="1"/>
          </p:cNvSpPr>
          <p:nvPr/>
        </p:nvSpPr>
        <p:spPr bwMode="auto">
          <a:xfrm flipH="1">
            <a:off x="761047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2" name="Line 111"/>
          <p:cNvSpPr>
            <a:spLocks noChangeShapeType="1"/>
          </p:cNvSpPr>
          <p:nvPr/>
        </p:nvSpPr>
        <p:spPr bwMode="auto">
          <a:xfrm>
            <a:off x="692785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3" name="Line 112"/>
          <p:cNvSpPr>
            <a:spLocks noChangeShapeType="1"/>
          </p:cNvSpPr>
          <p:nvPr/>
        </p:nvSpPr>
        <p:spPr bwMode="auto">
          <a:xfrm>
            <a:off x="8293100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4" name="Line 113"/>
          <p:cNvSpPr>
            <a:spLocks noChangeShapeType="1"/>
          </p:cNvSpPr>
          <p:nvPr/>
        </p:nvSpPr>
        <p:spPr bwMode="auto">
          <a:xfrm flipH="1">
            <a:off x="6238875" y="3878263"/>
            <a:ext cx="685800" cy="38735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5" name="Line 114"/>
          <p:cNvSpPr>
            <a:spLocks noChangeShapeType="1"/>
          </p:cNvSpPr>
          <p:nvPr/>
        </p:nvSpPr>
        <p:spPr bwMode="auto">
          <a:xfrm>
            <a:off x="587375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6" name="Line 115"/>
          <p:cNvSpPr>
            <a:spLocks noChangeShapeType="1"/>
          </p:cNvSpPr>
          <p:nvPr/>
        </p:nvSpPr>
        <p:spPr bwMode="auto">
          <a:xfrm flipH="1">
            <a:off x="1266825" y="4262438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7" name="Line 116"/>
          <p:cNvSpPr>
            <a:spLocks noChangeShapeType="1"/>
          </p:cNvSpPr>
          <p:nvPr/>
        </p:nvSpPr>
        <p:spPr bwMode="auto">
          <a:xfrm>
            <a:off x="1949450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8" name="Line 117"/>
          <p:cNvSpPr>
            <a:spLocks noChangeShapeType="1"/>
          </p:cNvSpPr>
          <p:nvPr/>
        </p:nvSpPr>
        <p:spPr bwMode="auto">
          <a:xfrm flipH="1">
            <a:off x="2628900" y="4262438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79" name="Line 118"/>
          <p:cNvSpPr>
            <a:spLocks noChangeShapeType="1"/>
          </p:cNvSpPr>
          <p:nvPr/>
        </p:nvSpPr>
        <p:spPr bwMode="auto">
          <a:xfrm>
            <a:off x="3311525" y="426085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80" name="Line 119"/>
          <p:cNvSpPr>
            <a:spLocks noChangeShapeType="1"/>
          </p:cNvSpPr>
          <p:nvPr/>
        </p:nvSpPr>
        <p:spPr bwMode="auto">
          <a:xfrm>
            <a:off x="6242050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81" name="Line 120"/>
          <p:cNvSpPr>
            <a:spLocks noChangeShapeType="1"/>
          </p:cNvSpPr>
          <p:nvPr/>
        </p:nvSpPr>
        <p:spPr bwMode="auto">
          <a:xfrm flipH="1">
            <a:off x="6921500" y="4262438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82" name="Line 121"/>
          <p:cNvSpPr>
            <a:spLocks noChangeShapeType="1"/>
          </p:cNvSpPr>
          <p:nvPr/>
        </p:nvSpPr>
        <p:spPr bwMode="auto">
          <a:xfrm>
            <a:off x="7607300" y="4254500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83" name="Line 122"/>
          <p:cNvSpPr>
            <a:spLocks noChangeShapeType="1"/>
          </p:cNvSpPr>
          <p:nvPr/>
        </p:nvSpPr>
        <p:spPr bwMode="auto">
          <a:xfrm flipH="1">
            <a:off x="8286750" y="4262438"/>
            <a:ext cx="685800" cy="38735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84" name="Line 123"/>
          <p:cNvSpPr>
            <a:spLocks noChangeShapeType="1"/>
          </p:cNvSpPr>
          <p:nvPr/>
        </p:nvSpPr>
        <p:spPr bwMode="auto">
          <a:xfrm>
            <a:off x="4003675" y="3827463"/>
            <a:ext cx="952500" cy="53340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85" name="Text Box 124"/>
          <p:cNvSpPr txBox="1">
            <a:spLocks noChangeArrowheads="1"/>
          </p:cNvSpPr>
          <p:nvPr/>
        </p:nvSpPr>
        <p:spPr bwMode="auto">
          <a:xfrm>
            <a:off x="3851275" y="4408488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62.0</a:t>
            </a:r>
          </a:p>
        </p:txBody>
      </p:sp>
      <p:sp>
        <p:nvSpPr>
          <p:cNvPr id="99386" name="Text Box 125"/>
          <p:cNvSpPr txBox="1">
            <a:spLocks noChangeArrowheads="1"/>
          </p:cNvSpPr>
          <p:nvPr/>
        </p:nvSpPr>
        <p:spPr bwMode="auto">
          <a:xfrm>
            <a:off x="1403350" y="4508500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99387" name="Text Box 126"/>
          <p:cNvSpPr txBox="1">
            <a:spLocks noChangeArrowheads="1"/>
          </p:cNvSpPr>
          <p:nvPr/>
        </p:nvSpPr>
        <p:spPr bwMode="auto">
          <a:xfrm>
            <a:off x="2771775" y="4508500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99388" name="Text Box 127"/>
          <p:cNvSpPr txBox="1">
            <a:spLocks noChangeArrowheads="1"/>
          </p:cNvSpPr>
          <p:nvPr/>
        </p:nvSpPr>
        <p:spPr bwMode="auto">
          <a:xfrm>
            <a:off x="6443663" y="4511675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99389" name="Text Box 128"/>
          <p:cNvSpPr txBox="1">
            <a:spLocks noChangeArrowheads="1"/>
          </p:cNvSpPr>
          <p:nvPr/>
        </p:nvSpPr>
        <p:spPr bwMode="auto">
          <a:xfrm>
            <a:off x="7812088" y="4511675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61.9</a:t>
            </a:r>
          </a:p>
        </p:txBody>
      </p:sp>
      <p:sp>
        <p:nvSpPr>
          <p:cNvPr id="99390" name="Line 129"/>
          <p:cNvSpPr>
            <a:spLocks noChangeShapeType="1"/>
          </p:cNvSpPr>
          <p:nvPr/>
        </p:nvSpPr>
        <p:spPr bwMode="auto">
          <a:xfrm flipH="1">
            <a:off x="5599113" y="4230688"/>
            <a:ext cx="647700" cy="379412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91" name="Text Box 130"/>
          <p:cNvSpPr txBox="1">
            <a:spLocks noChangeArrowheads="1"/>
          </p:cNvSpPr>
          <p:nvPr/>
        </p:nvSpPr>
        <p:spPr bwMode="auto">
          <a:xfrm>
            <a:off x="5291138" y="4408488"/>
            <a:ext cx="504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60.3</a:t>
            </a:r>
          </a:p>
        </p:txBody>
      </p:sp>
      <p:sp>
        <p:nvSpPr>
          <p:cNvPr id="99392" name="Line 131"/>
          <p:cNvSpPr>
            <a:spLocks noChangeShapeType="1"/>
          </p:cNvSpPr>
          <p:nvPr/>
        </p:nvSpPr>
        <p:spPr bwMode="auto">
          <a:xfrm>
            <a:off x="5594350" y="3865563"/>
            <a:ext cx="647700" cy="366712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93" name="Line 132"/>
          <p:cNvSpPr>
            <a:spLocks noChangeShapeType="1"/>
          </p:cNvSpPr>
          <p:nvPr/>
        </p:nvSpPr>
        <p:spPr bwMode="auto">
          <a:xfrm flipH="1">
            <a:off x="4943475" y="3670300"/>
            <a:ext cx="654050" cy="3714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94" name="Line 133"/>
          <p:cNvSpPr>
            <a:spLocks noChangeShapeType="1"/>
          </p:cNvSpPr>
          <p:nvPr/>
        </p:nvSpPr>
        <p:spPr bwMode="auto">
          <a:xfrm>
            <a:off x="3998913" y="4084638"/>
            <a:ext cx="685800" cy="381000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95" name="Line 134"/>
          <p:cNvSpPr>
            <a:spLocks noChangeShapeType="1"/>
          </p:cNvSpPr>
          <p:nvPr/>
        </p:nvSpPr>
        <p:spPr bwMode="auto">
          <a:xfrm flipH="1">
            <a:off x="4948238" y="4070350"/>
            <a:ext cx="654050" cy="371475"/>
          </a:xfrm>
          <a:prstGeom prst="line">
            <a:avLst/>
          </a:prstGeom>
          <a:noFill/>
          <a:ln w="19050">
            <a:solidFill>
              <a:srgbClr val="99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9396" name="Group 135"/>
          <p:cNvGrpSpPr>
            <a:grpSpLocks/>
          </p:cNvGrpSpPr>
          <p:nvPr/>
        </p:nvGrpSpPr>
        <p:grpSpPr bwMode="auto">
          <a:xfrm>
            <a:off x="100013" y="333375"/>
            <a:ext cx="1074737" cy="304800"/>
            <a:chOff x="63" y="210"/>
            <a:chExt cx="677" cy="192"/>
          </a:xfrm>
        </p:grpSpPr>
        <p:sp>
          <p:nvSpPr>
            <p:cNvPr id="5" name="Rectangle 233"/>
            <p:cNvSpPr>
              <a:spLocks noChangeArrowheads="1"/>
            </p:cNvSpPr>
            <p:nvPr/>
          </p:nvSpPr>
          <p:spPr bwMode="auto">
            <a:xfrm>
              <a:off x="63" y="262"/>
              <a:ext cx="113" cy="114"/>
            </a:xfrm>
            <a:prstGeom prst="rect">
              <a:avLst/>
            </a:prstGeom>
            <a:solidFill>
              <a:srgbClr val="CC99FF">
                <a:alpha val="45000"/>
              </a:srgbClr>
            </a:solidFill>
            <a:ln w="317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545" name="TextBox 234"/>
            <p:cNvSpPr txBox="1">
              <a:spLocks noChangeArrowheads="1"/>
            </p:cNvSpPr>
            <p:nvPr/>
          </p:nvSpPr>
          <p:spPr bwMode="auto">
            <a:xfrm>
              <a:off x="147" y="210"/>
              <a:ext cx="5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Cavern ex.</a:t>
              </a:r>
            </a:p>
          </p:txBody>
        </p:sp>
      </p:grpSp>
      <p:grpSp>
        <p:nvGrpSpPr>
          <p:cNvPr id="99397" name="Group 235"/>
          <p:cNvGrpSpPr>
            <a:grpSpLocks/>
          </p:cNvGrpSpPr>
          <p:nvPr/>
        </p:nvGrpSpPr>
        <p:grpSpPr bwMode="auto">
          <a:xfrm>
            <a:off x="100013" y="620713"/>
            <a:ext cx="847725" cy="304800"/>
            <a:chOff x="99436" y="46603"/>
            <a:chExt cx="848443" cy="304604"/>
          </a:xfrm>
        </p:grpSpPr>
        <p:sp>
          <p:nvSpPr>
            <p:cNvPr id="234" name="Rectangle 233"/>
            <p:cNvSpPr>
              <a:spLocks noChangeArrowheads="1"/>
            </p:cNvSpPr>
            <p:nvPr/>
          </p:nvSpPr>
          <p:spPr bwMode="auto">
            <a:xfrm>
              <a:off x="99436" y="129100"/>
              <a:ext cx="179539" cy="180859"/>
            </a:xfrm>
            <a:prstGeom prst="rect">
              <a:avLst/>
            </a:prstGeom>
            <a:solidFill>
              <a:srgbClr val="FFCC99">
                <a:alpha val="45000"/>
              </a:srgbClr>
            </a:solidFill>
            <a:ln w="317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543" name="TextBox 234"/>
            <p:cNvSpPr txBox="1">
              <a:spLocks noChangeArrowheads="1"/>
            </p:cNvSpPr>
            <p:nvPr/>
          </p:nvSpPr>
          <p:spPr bwMode="auto">
            <a:xfrm>
              <a:off x="232899" y="46603"/>
              <a:ext cx="714980" cy="304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Hall ex.</a:t>
              </a:r>
            </a:p>
          </p:txBody>
        </p:sp>
      </p:grpSp>
      <p:pic>
        <p:nvPicPr>
          <p:cNvPr id="99398" name="Picture 1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69888"/>
            <a:ext cx="8783638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99" name="TextBox 229"/>
          <p:cNvSpPr txBox="1">
            <a:spLocks noChangeArrowheads="1"/>
          </p:cNvSpPr>
          <p:nvPr/>
        </p:nvSpPr>
        <p:spPr bwMode="auto">
          <a:xfrm>
            <a:off x="3779838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AH-1</a:t>
            </a:r>
          </a:p>
        </p:txBody>
      </p:sp>
      <p:sp>
        <p:nvSpPr>
          <p:cNvPr id="99400" name="TextBox 229"/>
          <p:cNvSpPr txBox="1">
            <a:spLocks noChangeArrowheads="1"/>
          </p:cNvSpPr>
          <p:nvPr/>
        </p:nvSpPr>
        <p:spPr bwMode="auto">
          <a:xfrm>
            <a:off x="2484438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AH-2</a:t>
            </a:r>
          </a:p>
        </p:txBody>
      </p:sp>
      <p:sp>
        <p:nvSpPr>
          <p:cNvPr id="99401" name="TextBox 229"/>
          <p:cNvSpPr txBox="1">
            <a:spLocks noChangeArrowheads="1"/>
          </p:cNvSpPr>
          <p:nvPr/>
        </p:nvSpPr>
        <p:spPr bwMode="auto">
          <a:xfrm>
            <a:off x="1187450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AH-3</a:t>
            </a:r>
          </a:p>
        </p:txBody>
      </p:sp>
      <p:sp>
        <p:nvSpPr>
          <p:cNvPr id="99402" name="TextBox 229"/>
          <p:cNvSpPr txBox="1">
            <a:spLocks noChangeArrowheads="1"/>
          </p:cNvSpPr>
          <p:nvPr/>
        </p:nvSpPr>
        <p:spPr bwMode="auto">
          <a:xfrm>
            <a:off x="539750" y="1196975"/>
            <a:ext cx="4921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AH-4</a:t>
            </a:r>
          </a:p>
        </p:txBody>
      </p:sp>
      <p:sp>
        <p:nvSpPr>
          <p:cNvPr id="99403" name="TextBox 229"/>
          <p:cNvSpPr txBox="1">
            <a:spLocks noChangeArrowheads="1"/>
          </p:cNvSpPr>
          <p:nvPr/>
        </p:nvSpPr>
        <p:spPr bwMode="auto">
          <a:xfrm>
            <a:off x="5364163" y="1196975"/>
            <a:ext cx="522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AH+1</a:t>
            </a:r>
          </a:p>
        </p:txBody>
      </p:sp>
      <p:sp>
        <p:nvSpPr>
          <p:cNvPr id="99404" name="TextBox 229"/>
          <p:cNvSpPr txBox="1">
            <a:spLocks noChangeArrowheads="1"/>
          </p:cNvSpPr>
          <p:nvPr/>
        </p:nvSpPr>
        <p:spPr bwMode="auto">
          <a:xfrm>
            <a:off x="6588125" y="1196975"/>
            <a:ext cx="522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AH+2</a:t>
            </a:r>
          </a:p>
        </p:txBody>
      </p:sp>
      <p:sp>
        <p:nvSpPr>
          <p:cNvPr id="99405" name="TextBox 229"/>
          <p:cNvSpPr txBox="1">
            <a:spLocks noChangeArrowheads="1"/>
          </p:cNvSpPr>
          <p:nvPr/>
        </p:nvSpPr>
        <p:spPr bwMode="auto">
          <a:xfrm>
            <a:off x="7885113" y="1196975"/>
            <a:ext cx="522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AH+3</a:t>
            </a:r>
          </a:p>
        </p:txBody>
      </p:sp>
      <p:sp>
        <p:nvSpPr>
          <p:cNvPr id="99406" name="TextBox 229"/>
          <p:cNvSpPr txBox="1">
            <a:spLocks noChangeArrowheads="1"/>
          </p:cNvSpPr>
          <p:nvPr/>
        </p:nvSpPr>
        <p:spPr bwMode="auto">
          <a:xfrm>
            <a:off x="8621713" y="1196975"/>
            <a:ext cx="5222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200">
                <a:latin typeface="Calibri" charset="0"/>
              </a:rPr>
              <a:t>AH+4</a:t>
            </a:r>
          </a:p>
        </p:txBody>
      </p:sp>
      <p:grpSp>
        <p:nvGrpSpPr>
          <p:cNvPr id="99407" name="Group 150"/>
          <p:cNvGrpSpPr>
            <a:grpSpLocks/>
          </p:cNvGrpSpPr>
          <p:nvPr/>
        </p:nvGrpSpPr>
        <p:grpSpPr bwMode="auto">
          <a:xfrm>
            <a:off x="4003675" y="1692275"/>
            <a:ext cx="34925" cy="4760913"/>
            <a:chOff x="2522" y="1066"/>
            <a:chExt cx="22" cy="2999"/>
          </a:xfrm>
        </p:grpSpPr>
        <p:sp>
          <p:nvSpPr>
            <p:cNvPr id="99540" name="Line 151"/>
            <p:cNvSpPr>
              <a:spLocks noChangeShapeType="1"/>
            </p:cNvSpPr>
            <p:nvPr/>
          </p:nvSpPr>
          <p:spPr bwMode="auto">
            <a:xfrm>
              <a:off x="2522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41" name="Line 152"/>
            <p:cNvSpPr>
              <a:spLocks noChangeShapeType="1"/>
            </p:cNvSpPr>
            <p:nvPr/>
          </p:nvSpPr>
          <p:spPr bwMode="auto">
            <a:xfrm flipV="1">
              <a:off x="2522" y="1066"/>
              <a:ext cx="22" cy="10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08" name="Group 153"/>
          <p:cNvGrpSpPr>
            <a:grpSpLocks/>
          </p:cNvGrpSpPr>
          <p:nvPr/>
        </p:nvGrpSpPr>
        <p:grpSpPr bwMode="auto">
          <a:xfrm>
            <a:off x="5568950" y="1692275"/>
            <a:ext cx="34925" cy="4760913"/>
            <a:chOff x="3508" y="1066"/>
            <a:chExt cx="22" cy="2999"/>
          </a:xfrm>
        </p:grpSpPr>
        <p:sp>
          <p:nvSpPr>
            <p:cNvPr id="99538" name="Line 154"/>
            <p:cNvSpPr>
              <a:spLocks noChangeShapeType="1"/>
            </p:cNvSpPr>
            <p:nvPr/>
          </p:nvSpPr>
          <p:spPr bwMode="auto">
            <a:xfrm>
              <a:off x="3530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9" name="Line 155"/>
            <p:cNvSpPr>
              <a:spLocks noChangeShapeType="1"/>
            </p:cNvSpPr>
            <p:nvPr/>
          </p:nvSpPr>
          <p:spPr bwMode="auto">
            <a:xfrm flipH="1" flipV="1">
              <a:off x="3508" y="1066"/>
              <a:ext cx="22" cy="98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09" name="Group 156"/>
          <p:cNvGrpSpPr>
            <a:grpSpLocks/>
          </p:cNvGrpSpPr>
          <p:nvPr/>
        </p:nvGrpSpPr>
        <p:grpSpPr bwMode="auto">
          <a:xfrm>
            <a:off x="6845300" y="1679575"/>
            <a:ext cx="85725" cy="4811713"/>
            <a:chOff x="4312" y="1058"/>
            <a:chExt cx="54" cy="3031"/>
          </a:xfrm>
        </p:grpSpPr>
        <p:sp>
          <p:nvSpPr>
            <p:cNvPr id="99536" name="Line 157"/>
            <p:cNvSpPr>
              <a:spLocks noChangeShapeType="1"/>
            </p:cNvSpPr>
            <p:nvPr/>
          </p:nvSpPr>
          <p:spPr bwMode="auto">
            <a:xfrm>
              <a:off x="4366" y="1186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7" name="Line 158"/>
            <p:cNvSpPr>
              <a:spLocks noChangeShapeType="1"/>
            </p:cNvSpPr>
            <p:nvPr/>
          </p:nvSpPr>
          <p:spPr bwMode="auto">
            <a:xfrm flipH="1" flipV="1">
              <a:off x="4312" y="1058"/>
              <a:ext cx="54" cy="13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10" name="Group 159"/>
          <p:cNvGrpSpPr>
            <a:grpSpLocks/>
          </p:cNvGrpSpPr>
          <p:nvPr/>
        </p:nvGrpSpPr>
        <p:grpSpPr bwMode="auto">
          <a:xfrm>
            <a:off x="8150225" y="1676400"/>
            <a:ext cx="146050" cy="4814888"/>
            <a:chOff x="5134" y="1056"/>
            <a:chExt cx="92" cy="3033"/>
          </a:xfrm>
        </p:grpSpPr>
        <p:sp>
          <p:nvSpPr>
            <p:cNvPr id="99534" name="Line 160"/>
            <p:cNvSpPr>
              <a:spLocks noChangeShapeType="1"/>
            </p:cNvSpPr>
            <p:nvPr/>
          </p:nvSpPr>
          <p:spPr bwMode="auto">
            <a:xfrm>
              <a:off x="5226" y="1186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5" name="Line 161"/>
            <p:cNvSpPr>
              <a:spLocks noChangeShapeType="1"/>
            </p:cNvSpPr>
            <p:nvPr/>
          </p:nvSpPr>
          <p:spPr bwMode="auto">
            <a:xfrm flipH="1" flipV="1">
              <a:off x="5134" y="1056"/>
              <a:ext cx="90" cy="13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11" name="Group 162"/>
          <p:cNvGrpSpPr>
            <a:grpSpLocks/>
          </p:cNvGrpSpPr>
          <p:nvPr/>
        </p:nvGrpSpPr>
        <p:grpSpPr bwMode="auto">
          <a:xfrm>
            <a:off x="8816975" y="1651000"/>
            <a:ext cx="171450" cy="4840288"/>
            <a:chOff x="5554" y="1040"/>
            <a:chExt cx="108" cy="3049"/>
          </a:xfrm>
        </p:grpSpPr>
        <p:sp>
          <p:nvSpPr>
            <p:cNvPr id="99532" name="Line 163"/>
            <p:cNvSpPr>
              <a:spLocks noChangeShapeType="1"/>
            </p:cNvSpPr>
            <p:nvPr/>
          </p:nvSpPr>
          <p:spPr bwMode="auto">
            <a:xfrm>
              <a:off x="5662" y="1186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3" name="Line 164"/>
            <p:cNvSpPr>
              <a:spLocks noChangeShapeType="1"/>
            </p:cNvSpPr>
            <p:nvPr/>
          </p:nvSpPr>
          <p:spPr bwMode="auto">
            <a:xfrm flipH="1" flipV="1">
              <a:off x="5554" y="1040"/>
              <a:ext cx="108" cy="148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12" name="Group 165"/>
          <p:cNvGrpSpPr>
            <a:grpSpLocks/>
          </p:cNvGrpSpPr>
          <p:nvPr/>
        </p:nvGrpSpPr>
        <p:grpSpPr bwMode="auto">
          <a:xfrm>
            <a:off x="2638425" y="1679575"/>
            <a:ext cx="92075" cy="4773613"/>
            <a:chOff x="1662" y="1058"/>
            <a:chExt cx="58" cy="3007"/>
          </a:xfrm>
        </p:grpSpPr>
        <p:sp>
          <p:nvSpPr>
            <p:cNvPr id="99530" name="Line 166"/>
            <p:cNvSpPr>
              <a:spLocks noChangeShapeType="1"/>
            </p:cNvSpPr>
            <p:nvPr/>
          </p:nvSpPr>
          <p:spPr bwMode="auto">
            <a:xfrm>
              <a:off x="1662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31" name="Line 167"/>
            <p:cNvSpPr>
              <a:spLocks noChangeShapeType="1"/>
            </p:cNvSpPr>
            <p:nvPr/>
          </p:nvSpPr>
          <p:spPr bwMode="auto">
            <a:xfrm flipV="1">
              <a:off x="1662" y="1058"/>
              <a:ext cx="58" cy="106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13" name="Group 168"/>
          <p:cNvGrpSpPr>
            <a:grpSpLocks/>
          </p:cNvGrpSpPr>
          <p:nvPr/>
        </p:nvGrpSpPr>
        <p:grpSpPr bwMode="auto">
          <a:xfrm>
            <a:off x="1273175" y="1666875"/>
            <a:ext cx="152400" cy="4786313"/>
            <a:chOff x="802" y="1050"/>
            <a:chExt cx="96" cy="3015"/>
          </a:xfrm>
        </p:grpSpPr>
        <p:sp>
          <p:nvSpPr>
            <p:cNvPr id="99528" name="Line 169"/>
            <p:cNvSpPr>
              <a:spLocks noChangeShapeType="1"/>
            </p:cNvSpPr>
            <p:nvPr/>
          </p:nvSpPr>
          <p:spPr bwMode="auto">
            <a:xfrm>
              <a:off x="802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9" name="Line 170"/>
            <p:cNvSpPr>
              <a:spLocks noChangeShapeType="1"/>
            </p:cNvSpPr>
            <p:nvPr/>
          </p:nvSpPr>
          <p:spPr bwMode="auto">
            <a:xfrm flipV="1">
              <a:off x="802" y="1050"/>
              <a:ext cx="96" cy="114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14" name="Group 171"/>
          <p:cNvGrpSpPr>
            <a:grpSpLocks/>
          </p:cNvGrpSpPr>
          <p:nvPr/>
        </p:nvGrpSpPr>
        <p:grpSpPr bwMode="auto">
          <a:xfrm>
            <a:off x="574675" y="1654175"/>
            <a:ext cx="184150" cy="4799013"/>
            <a:chOff x="362" y="1042"/>
            <a:chExt cx="116" cy="3023"/>
          </a:xfrm>
        </p:grpSpPr>
        <p:sp>
          <p:nvSpPr>
            <p:cNvPr id="99526" name="Line 172"/>
            <p:cNvSpPr>
              <a:spLocks noChangeShapeType="1"/>
            </p:cNvSpPr>
            <p:nvPr/>
          </p:nvSpPr>
          <p:spPr bwMode="auto">
            <a:xfrm>
              <a:off x="364" y="1162"/>
              <a:ext cx="0" cy="290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7" name="Line 173"/>
            <p:cNvSpPr>
              <a:spLocks noChangeShapeType="1"/>
            </p:cNvSpPr>
            <p:nvPr/>
          </p:nvSpPr>
          <p:spPr bwMode="auto">
            <a:xfrm flipV="1">
              <a:off x="362" y="1042"/>
              <a:ext cx="116" cy="122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415" name="Line 176"/>
          <p:cNvSpPr>
            <a:spLocks noChangeShapeType="1"/>
          </p:cNvSpPr>
          <p:nvPr/>
        </p:nvSpPr>
        <p:spPr bwMode="auto">
          <a:xfrm>
            <a:off x="581025" y="4524375"/>
            <a:ext cx="2058988" cy="427038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16" name="Line 177"/>
          <p:cNvSpPr>
            <a:spLocks noChangeShapeType="1"/>
          </p:cNvSpPr>
          <p:nvPr/>
        </p:nvSpPr>
        <p:spPr bwMode="auto">
          <a:xfrm flipH="1">
            <a:off x="2647950" y="4667250"/>
            <a:ext cx="1343025" cy="277813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17" name="Line 179"/>
          <p:cNvSpPr>
            <a:spLocks noChangeShapeType="1"/>
          </p:cNvSpPr>
          <p:nvPr/>
        </p:nvSpPr>
        <p:spPr bwMode="auto">
          <a:xfrm flipH="1" flipV="1">
            <a:off x="4940300" y="4487863"/>
            <a:ext cx="658813" cy="138112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18" name="Line 180"/>
          <p:cNvSpPr>
            <a:spLocks noChangeShapeType="1"/>
          </p:cNvSpPr>
          <p:nvPr/>
        </p:nvSpPr>
        <p:spPr bwMode="auto">
          <a:xfrm flipV="1">
            <a:off x="4005263" y="4487863"/>
            <a:ext cx="942975" cy="188912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19" name="Line 182"/>
          <p:cNvSpPr>
            <a:spLocks noChangeShapeType="1"/>
          </p:cNvSpPr>
          <p:nvPr/>
        </p:nvSpPr>
        <p:spPr bwMode="auto">
          <a:xfrm>
            <a:off x="5594350" y="4629150"/>
            <a:ext cx="1347788" cy="307975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0" name="Line 183"/>
          <p:cNvSpPr>
            <a:spLocks noChangeShapeType="1"/>
          </p:cNvSpPr>
          <p:nvPr/>
        </p:nvSpPr>
        <p:spPr bwMode="auto">
          <a:xfrm flipH="1">
            <a:off x="6948488" y="4521200"/>
            <a:ext cx="2044700" cy="423863"/>
          </a:xfrm>
          <a:prstGeom prst="line">
            <a:avLst/>
          </a:prstGeom>
          <a:noFill/>
          <a:ln w="1905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1" name="Line 188"/>
          <p:cNvSpPr>
            <a:spLocks noChangeShapeType="1"/>
          </p:cNvSpPr>
          <p:nvPr/>
        </p:nvSpPr>
        <p:spPr bwMode="auto">
          <a:xfrm>
            <a:off x="581025" y="4672013"/>
            <a:ext cx="2058988" cy="427037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2" name="Line 189"/>
          <p:cNvSpPr>
            <a:spLocks noChangeShapeType="1"/>
          </p:cNvSpPr>
          <p:nvPr/>
        </p:nvSpPr>
        <p:spPr bwMode="auto">
          <a:xfrm flipH="1">
            <a:off x="2640013" y="4814888"/>
            <a:ext cx="1350962" cy="27940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3" name="Line 191"/>
          <p:cNvSpPr>
            <a:spLocks noChangeShapeType="1"/>
          </p:cNvSpPr>
          <p:nvPr/>
        </p:nvSpPr>
        <p:spPr bwMode="auto">
          <a:xfrm flipH="1" flipV="1">
            <a:off x="4940300" y="4635500"/>
            <a:ext cx="665163" cy="131763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4" name="Line 192"/>
          <p:cNvSpPr>
            <a:spLocks noChangeShapeType="1"/>
          </p:cNvSpPr>
          <p:nvPr/>
        </p:nvSpPr>
        <p:spPr bwMode="auto">
          <a:xfrm flipV="1">
            <a:off x="4011613" y="4635500"/>
            <a:ext cx="936625" cy="184150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5" name="Line 194"/>
          <p:cNvSpPr>
            <a:spLocks noChangeShapeType="1"/>
          </p:cNvSpPr>
          <p:nvPr/>
        </p:nvSpPr>
        <p:spPr bwMode="auto">
          <a:xfrm>
            <a:off x="5594350" y="4776788"/>
            <a:ext cx="1339850" cy="320675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6" name="Line 195"/>
          <p:cNvSpPr>
            <a:spLocks noChangeShapeType="1"/>
          </p:cNvSpPr>
          <p:nvPr/>
        </p:nvSpPr>
        <p:spPr bwMode="auto">
          <a:xfrm flipH="1">
            <a:off x="6934200" y="4667250"/>
            <a:ext cx="2070100" cy="428625"/>
          </a:xfrm>
          <a:prstGeom prst="line">
            <a:avLst/>
          </a:prstGeom>
          <a:noFill/>
          <a:ln w="19050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7" name="Line 200"/>
          <p:cNvSpPr>
            <a:spLocks noChangeShapeType="1"/>
          </p:cNvSpPr>
          <p:nvPr/>
        </p:nvSpPr>
        <p:spPr bwMode="auto">
          <a:xfrm>
            <a:off x="581025" y="4810125"/>
            <a:ext cx="2058988" cy="4270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8" name="Line 201"/>
          <p:cNvSpPr>
            <a:spLocks noChangeShapeType="1"/>
          </p:cNvSpPr>
          <p:nvPr/>
        </p:nvSpPr>
        <p:spPr bwMode="auto">
          <a:xfrm flipH="1">
            <a:off x="2640013" y="4953000"/>
            <a:ext cx="1350962" cy="2794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29" name="Line 203"/>
          <p:cNvSpPr>
            <a:spLocks noChangeShapeType="1"/>
          </p:cNvSpPr>
          <p:nvPr/>
        </p:nvSpPr>
        <p:spPr bwMode="auto">
          <a:xfrm flipH="1" flipV="1">
            <a:off x="4940300" y="4773613"/>
            <a:ext cx="658813" cy="1381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0" name="Line 204"/>
          <p:cNvSpPr>
            <a:spLocks noChangeShapeType="1"/>
          </p:cNvSpPr>
          <p:nvPr/>
        </p:nvSpPr>
        <p:spPr bwMode="auto">
          <a:xfrm flipV="1">
            <a:off x="3992563" y="4773613"/>
            <a:ext cx="955675" cy="19208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1" name="Line 206"/>
          <p:cNvSpPr>
            <a:spLocks noChangeShapeType="1"/>
          </p:cNvSpPr>
          <p:nvPr/>
        </p:nvSpPr>
        <p:spPr bwMode="auto">
          <a:xfrm>
            <a:off x="5594350" y="4914900"/>
            <a:ext cx="1354138" cy="3143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2" name="Line 207"/>
          <p:cNvSpPr>
            <a:spLocks noChangeShapeType="1"/>
          </p:cNvSpPr>
          <p:nvPr/>
        </p:nvSpPr>
        <p:spPr bwMode="auto">
          <a:xfrm flipH="1">
            <a:off x="6942138" y="4805363"/>
            <a:ext cx="2062162" cy="4270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3" name="Line 212"/>
          <p:cNvSpPr>
            <a:spLocks noChangeShapeType="1"/>
          </p:cNvSpPr>
          <p:nvPr/>
        </p:nvSpPr>
        <p:spPr bwMode="auto">
          <a:xfrm>
            <a:off x="592138" y="4960938"/>
            <a:ext cx="2055812" cy="42545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4" name="Line 213"/>
          <p:cNvSpPr>
            <a:spLocks noChangeShapeType="1"/>
          </p:cNvSpPr>
          <p:nvPr/>
        </p:nvSpPr>
        <p:spPr bwMode="auto">
          <a:xfrm flipH="1">
            <a:off x="2640013" y="5100638"/>
            <a:ext cx="1350962" cy="279400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5" name="Line 215"/>
          <p:cNvSpPr>
            <a:spLocks noChangeShapeType="1"/>
          </p:cNvSpPr>
          <p:nvPr/>
        </p:nvSpPr>
        <p:spPr bwMode="auto">
          <a:xfrm flipH="1" flipV="1">
            <a:off x="4940300" y="4921250"/>
            <a:ext cx="671513" cy="144463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6" name="Line 216"/>
          <p:cNvSpPr>
            <a:spLocks noChangeShapeType="1"/>
          </p:cNvSpPr>
          <p:nvPr/>
        </p:nvSpPr>
        <p:spPr bwMode="auto">
          <a:xfrm flipV="1">
            <a:off x="4011613" y="4921250"/>
            <a:ext cx="936625" cy="185738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7" name="Line 218"/>
          <p:cNvSpPr>
            <a:spLocks noChangeShapeType="1"/>
          </p:cNvSpPr>
          <p:nvPr/>
        </p:nvSpPr>
        <p:spPr bwMode="auto">
          <a:xfrm>
            <a:off x="5594350" y="5062538"/>
            <a:ext cx="1339850" cy="3206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8" name="Line 219"/>
          <p:cNvSpPr>
            <a:spLocks noChangeShapeType="1"/>
          </p:cNvSpPr>
          <p:nvPr/>
        </p:nvSpPr>
        <p:spPr bwMode="auto">
          <a:xfrm flipH="1">
            <a:off x="6942138" y="4957763"/>
            <a:ext cx="2039937" cy="422275"/>
          </a:xfrm>
          <a:prstGeom prst="line">
            <a:avLst/>
          </a:prstGeom>
          <a:noFill/>
          <a:ln w="1905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39" name="Text Box 222"/>
          <p:cNvSpPr txBox="1">
            <a:spLocks noChangeArrowheads="1"/>
          </p:cNvSpPr>
          <p:nvPr/>
        </p:nvSpPr>
        <p:spPr bwMode="auto">
          <a:xfrm>
            <a:off x="4500563" y="4899025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120m/week</a:t>
            </a:r>
          </a:p>
        </p:txBody>
      </p:sp>
      <p:sp>
        <p:nvSpPr>
          <p:cNvPr id="99440" name="Line 223"/>
          <p:cNvSpPr>
            <a:spLocks noChangeShapeType="1"/>
          </p:cNvSpPr>
          <p:nvPr/>
        </p:nvSpPr>
        <p:spPr bwMode="auto">
          <a:xfrm flipH="1">
            <a:off x="4027488" y="5114925"/>
            <a:ext cx="911225" cy="101600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1" name="Line 224"/>
          <p:cNvSpPr>
            <a:spLocks noChangeShapeType="1"/>
          </p:cNvSpPr>
          <p:nvPr/>
        </p:nvSpPr>
        <p:spPr bwMode="auto">
          <a:xfrm>
            <a:off x="581025" y="5145088"/>
            <a:ext cx="698500" cy="777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2" name="Text Box 225"/>
          <p:cNvSpPr txBox="1">
            <a:spLocks noChangeArrowheads="1"/>
          </p:cNvSpPr>
          <p:nvPr/>
        </p:nvSpPr>
        <p:spPr bwMode="auto">
          <a:xfrm>
            <a:off x="3635375" y="5187950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250m/week</a:t>
            </a:r>
          </a:p>
        </p:txBody>
      </p:sp>
      <p:sp>
        <p:nvSpPr>
          <p:cNvPr id="99443" name="Line 227"/>
          <p:cNvSpPr>
            <a:spLocks noChangeShapeType="1"/>
          </p:cNvSpPr>
          <p:nvPr/>
        </p:nvSpPr>
        <p:spPr bwMode="auto">
          <a:xfrm>
            <a:off x="4951413" y="5114925"/>
            <a:ext cx="661987" cy="7302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4" name="Line 228"/>
          <p:cNvSpPr>
            <a:spLocks noChangeShapeType="1"/>
          </p:cNvSpPr>
          <p:nvPr/>
        </p:nvSpPr>
        <p:spPr bwMode="auto">
          <a:xfrm flipH="1">
            <a:off x="8301038" y="5141913"/>
            <a:ext cx="703262" cy="7937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5" name="Line 230"/>
          <p:cNvSpPr>
            <a:spLocks noChangeShapeType="1"/>
          </p:cNvSpPr>
          <p:nvPr/>
        </p:nvSpPr>
        <p:spPr bwMode="auto">
          <a:xfrm flipH="1">
            <a:off x="2630488" y="5143500"/>
            <a:ext cx="2314575" cy="77787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6" name="Line 231"/>
          <p:cNvSpPr>
            <a:spLocks noChangeShapeType="1"/>
          </p:cNvSpPr>
          <p:nvPr/>
        </p:nvSpPr>
        <p:spPr bwMode="auto">
          <a:xfrm flipH="1" flipV="1">
            <a:off x="581025" y="5187950"/>
            <a:ext cx="2051050" cy="73501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7" name="Line 232"/>
          <p:cNvSpPr>
            <a:spLocks noChangeShapeType="1"/>
          </p:cNvSpPr>
          <p:nvPr/>
        </p:nvSpPr>
        <p:spPr bwMode="auto">
          <a:xfrm>
            <a:off x="4953000" y="5143500"/>
            <a:ext cx="1995488" cy="733425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8" name="Line 233"/>
          <p:cNvSpPr>
            <a:spLocks noChangeShapeType="1"/>
          </p:cNvSpPr>
          <p:nvPr/>
        </p:nvSpPr>
        <p:spPr bwMode="auto">
          <a:xfrm flipV="1">
            <a:off x="6929438" y="5183188"/>
            <a:ext cx="2074862" cy="69373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49" name="Text Box 234"/>
          <p:cNvSpPr txBox="1">
            <a:spLocks noChangeArrowheads="1"/>
          </p:cNvSpPr>
          <p:nvPr/>
        </p:nvSpPr>
        <p:spPr bwMode="auto">
          <a:xfrm>
            <a:off x="4067175" y="5548313"/>
            <a:ext cx="936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ja-JP" sz="1000"/>
              <a:t>100m/week</a:t>
            </a:r>
          </a:p>
        </p:txBody>
      </p:sp>
      <p:grpSp>
        <p:nvGrpSpPr>
          <p:cNvPr id="99450" name="Group 235"/>
          <p:cNvGrpSpPr>
            <a:grpSpLocks/>
          </p:cNvGrpSpPr>
          <p:nvPr/>
        </p:nvGrpSpPr>
        <p:grpSpPr bwMode="auto">
          <a:xfrm>
            <a:off x="6858000" y="0"/>
            <a:ext cx="2286000" cy="304800"/>
            <a:chOff x="4604" y="-30"/>
            <a:chExt cx="1440" cy="192"/>
          </a:xfrm>
        </p:grpSpPr>
        <p:sp>
          <p:nvSpPr>
            <p:cNvPr id="99524" name="Line 236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5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30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Survey &amp; supports set-out</a:t>
              </a:r>
            </a:p>
          </p:txBody>
        </p:sp>
      </p:grpSp>
      <p:grpSp>
        <p:nvGrpSpPr>
          <p:cNvPr id="99451" name="Group 238"/>
          <p:cNvGrpSpPr>
            <a:grpSpLocks/>
          </p:cNvGrpSpPr>
          <p:nvPr/>
        </p:nvGrpSpPr>
        <p:grpSpPr bwMode="auto">
          <a:xfrm>
            <a:off x="6858000" y="188913"/>
            <a:ext cx="2259013" cy="304800"/>
            <a:chOff x="4604" y="-30"/>
            <a:chExt cx="1423" cy="192"/>
          </a:xfrm>
        </p:grpSpPr>
        <p:sp>
          <p:nvSpPr>
            <p:cNvPr id="99522" name="Line 239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3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28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Electrical general services</a:t>
              </a:r>
            </a:p>
          </p:txBody>
        </p:sp>
      </p:grpSp>
      <p:grpSp>
        <p:nvGrpSpPr>
          <p:cNvPr id="99452" name="Group 241"/>
          <p:cNvGrpSpPr>
            <a:grpSpLocks/>
          </p:cNvGrpSpPr>
          <p:nvPr/>
        </p:nvGrpSpPr>
        <p:grpSpPr bwMode="auto">
          <a:xfrm>
            <a:off x="6858000" y="404813"/>
            <a:ext cx="1828800" cy="304800"/>
            <a:chOff x="4604" y="-30"/>
            <a:chExt cx="1152" cy="192"/>
          </a:xfrm>
        </p:grpSpPr>
        <p:sp>
          <p:nvSpPr>
            <p:cNvPr id="99520" name="Line 242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21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01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Piping &amp; ventilation</a:t>
              </a:r>
            </a:p>
          </p:txBody>
        </p:sp>
      </p:grpSp>
      <p:grpSp>
        <p:nvGrpSpPr>
          <p:cNvPr id="99453" name="Group 244"/>
          <p:cNvGrpSpPr>
            <a:grpSpLocks/>
          </p:cNvGrpSpPr>
          <p:nvPr/>
        </p:nvGrpSpPr>
        <p:grpSpPr bwMode="auto">
          <a:xfrm>
            <a:off x="6858000" y="612775"/>
            <a:ext cx="936625" cy="304800"/>
            <a:chOff x="4604" y="-30"/>
            <a:chExt cx="590" cy="192"/>
          </a:xfrm>
        </p:grpSpPr>
        <p:sp>
          <p:nvSpPr>
            <p:cNvPr id="99518" name="Line 245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9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4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Cabling</a:t>
              </a:r>
            </a:p>
          </p:txBody>
        </p:sp>
      </p:grpSp>
      <p:grpSp>
        <p:nvGrpSpPr>
          <p:cNvPr id="99454" name="Group 247"/>
          <p:cNvGrpSpPr>
            <a:grpSpLocks/>
          </p:cNvGrpSpPr>
          <p:nvPr/>
        </p:nvGrpSpPr>
        <p:grpSpPr bwMode="auto">
          <a:xfrm>
            <a:off x="6858000" y="800100"/>
            <a:ext cx="1049338" cy="304800"/>
            <a:chOff x="4604" y="-30"/>
            <a:chExt cx="661" cy="192"/>
          </a:xfrm>
        </p:grpSpPr>
        <p:sp>
          <p:nvSpPr>
            <p:cNvPr id="99516" name="Line 248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7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5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Supports</a:t>
              </a:r>
            </a:p>
          </p:txBody>
        </p:sp>
      </p:grpSp>
      <p:grpSp>
        <p:nvGrpSpPr>
          <p:cNvPr id="99455" name="Group 250"/>
          <p:cNvGrpSpPr>
            <a:grpSpLocks/>
          </p:cNvGrpSpPr>
          <p:nvPr/>
        </p:nvGrpSpPr>
        <p:grpSpPr bwMode="auto">
          <a:xfrm>
            <a:off x="6858000" y="984250"/>
            <a:ext cx="1879600" cy="304800"/>
            <a:chOff x="4604" y="-30"/>
            <a:chExt cx="1184" cy="192"/>
          </a:xfrm>
        </p:grpSpPr>
        <p:sp>
          <p:nvSpPr>
            <p:cNvPr id="99514" name="Line 251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5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04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Machine installation</a:t>
              </a:r>
            </a:p>
          </p:txBody>
        </p:sp>
      </p:grpSp>
      <p:grpSp>
        <p:nvGrpSpPr>
          <p:cNvPr id="99456" name="Group 253"/>
          <p:cNvGrpSpPr>
            <a:grpSpLocks/>
          </p:cNvGrpSpPr>
          <p:nvPr/>
        </p:nvGrpSpPr>
        <p:grpSpPr bwMode="auto">
          <a:xfrm>
            <a:off x="1979613" y="0"/>
            <a:ext cx="2165350" cy="307975"/>
            <a:chOff x="4604" y="-30"/>
            <a:chExt cx="1364" cy="194"/>
          </a:xfrm>
        </p:grpSpPr>
        <p:sp>
          <p:nvSpPr>
            <p:cNvPr id="99512" name="Line 254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3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2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Beam Tunnel excavation</a:t>
              </a:r>
            </a:p>
          </p:txBody>
        </p:sp>
      </p:grpSp>
      <p:grpSp>
        <p:nvGrpSpPr>
          <p:cNvPr id="99457" name="Group 256"/>
          <p:cNvGrpSpPr>
            <a:grpSpLocks/>
          </p:cNvGrpSpPr>
          <p:nvPr/>
        </p:nvGrpSpPr>
        <p:grpSpPr bwMode="auto">
          <a:xfrm>
            <a:off x="1979613" y="188913"/>
            <a:ext cx="1577975" cy="307975"/>
            <a:chOff x="4604" y="-30"/>
            <a:chExt cx="994" cy="194"/>
          </a:xfrm>
        </p:grpSpPr>
        <p:sp>
          <p:nvSpPr>
            <p:cNvPr id="99510" name="Line 257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FF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11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8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Concrete Lining</a:t>
              </a:r>
            </a:p>
          </p:txBody>
        </p:sp>
      </p:grpSp>
      <p:grpSp>
        <p:nvGrpSpPr>
          <p:cNvPr id="99458" name="Group 259"/>
          <p:cNvGrpSpPr>
            <a:grpSpLocks/>
          </p:cNvGrpSpPr>
          <p:nvPr/>
        </p:nvGrpSpPr>
        <p:grpSpPr bwMode="auto">
          <a:xfrm>
            <a:off x="4140200" y="-55563"/>
            <a:ext cx="2084388" cy="307976"/>
            <a:chOff x="4604" y="-30"/>
            <a:chExt cx="1313" cy="194"/>
          </a:xfrm>
        </p:grpSpPr>
        <p:sp>
          <p:nvSpPr>
            <p:cNvPr id="99508" name="Line 260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9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17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BDS Tunnel excavation</a:t>
              </a:r>
            </a:p>
          </p:txBody>
        </p:sp>
      </p:grpSp>
      <p:grpSp>
        <p:nvGrpSpPr>
          <p:cNvPr id="99459" name="Group 262"/>
          <p:cNvGrpSpPr>
            <a:grpSpLocks/>
          </p:cNvGrpSpPr>
          <p:nvPr/>
        </p:nvGrpSpPr>
        <p:grpSpPr bwMode="auto">
          <a:xfrm>
            <a:off x="4140200" y="133350"/>
            <a:ext cx="2647950" cy="307975"/>
            <a:chOff x="4604" y="-30"/>
            <a:chExt cx="1668" cy="194"/>
          </a:xfrm>
        </p:grpSpPr>
        <p:sp>
          <p:nvSpPr>
            <p:cNvPr id="99506" name="Line 263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7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153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BDS Service Tunnel excavation</a:t>
              </a:r>
            </a:p>
          </p:txBody>
        </p:sp>
      </p:grpSp>
      <p:grpSp>
        <p:nvGrpSpPr>
          <p:cNvPr id="99460" name="Group 265"/>
          <p:cNvGrpSpPr>
            <a:grpSpLocks/>
          </p:cNvGrpSpPr>
          <p:nvPr/>
        </p:nvGrpSpPr>
        <p:grpSpPr bwMode="auto">
          <a:xfrm>
            <a:off x="1979613" y="404813"/>
            <a:ext cx="1682750" cy="304800"/>
            <a:chOff x="4604" y="-30"/>
            <a:chExt cx="1060" cy="192"/>
          </a:xfrm>
        </p:grpSpPr>
        <p:sp>
          <p:nvSpPr>
            <p:cNvPr id="99504" name="Line 266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5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92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Invert &amp; Drainage</a:t>
              </a:r>
            </a:p>
          </p:txBody>
        </p:sp>
      </p:grpSp>
      <p:grpSp>
        <p:nvGrpSpPr>
          <p:cNvPr id="99461" name="Group 268"/>
          <p:cNvGrpSpPr>
            <a:grpSpLocks/>
          </p:cNvGrpSpPr>
          <p:nvPr/>
        </p:nvGrpSpPr>
        <p:grpSpPr bwMode="auto">
          <a:xfrm>
            <a:off x="1979613" y="620713"/>
            <a:ext cx="1208087" cy="304800"/>
            <a:chOff x="4604" y="-30"/>
            <a:chExt cx="761" cy="192"/>
          </a:xfrm>
        </p:grpSpPr>
        <p:sp>
          <p:nvSpPr>
            <p:cNvPr id="99502" name="Line 269"/>
            <p:cNvSpPr>
              <a:spLocks noChangeShapeType="1"/>
            </p:cNvSpPr>
            <p:nvPr/>
          </p:nvSpPr>
          <p:spPr bwMode="auto">
            <a:xfrm>
              <a:off x="4604" y="73"/>
              <a:ext cx="137" cy="0"/>
            </a:xfrm>
            <a:prstGeom prst="line">
              <a:avLst/>
            </a:pr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3" name="TextBox 234"/>
            <p:cNvSpPr txBox="1">
              <a:spLocks noChangeArrowheads="1"/>
            </p:cNvSpPr>
            <p:nvPr/>
          </p:nvSpPr>
          <p:spPr bwMode="auto">
            <a:xfrm>
              <a:off x="4741" y="-30"/>
              <a:ext cx="62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latin typeface="Calibri" charset="0"/>
                </a:rPr>
                <a:t>Shield Wall</a:t>
              </a:r>
            </a:p>
          </p:txBody>
        </p:sp>
      </p:grpSp>
      <p:sp>
        <p:nvSpPr>
          <p:cNvPr id="99462" name="Rectangle 271"/>
          <p:cNvSpPr>
            <a:spLocks noChangeArrowheads="1"/>
          </p:cNvSpPr>
          <p:nvPr/>
        </p:nvSpPr>
        <p:spPr bwMode="auto">
          <a:xfrm>
            <a:off x="1235075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3" name="Rectangle 272"/>
          <p:cNvSpPr>
            <a:spLocks noChangeArrowheads="1"/>
          </p:cNvSpPr>
          <p:nvPr/>
        </p:nvSpPr>
        <p:spPr bwMode="auto">
          <a:xfrm>
            <a:off x="2601913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4" name="Rectangle 273"/>
          <p:cNvSpPr>
            <a:spLocks noChangeArrowheads="1"/>
          </p:cNvSpPr>
          <p:nvPr/>
        </p:nvSpPr>
        <p:spPr bwMode="auto">
          <a:xfrm>
            <a:off x="3963988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5" name="Rectangle 274"/>
          <p:cNvSpPr>
            <a:spLocks noChangeArrowheads="1"/>
          </p:cNvSpPr>
          <p:nvPr/>
        </p:nvSpPr>
        <p:spPr bwMode="auto">
          <a:xfrm>
            <a:off x="4916488" y="2781300"/>
            <a:ext cx="69850" cy="482600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6" name="Rectangle 275"/>
          <p:cNvSpPr>
            <a:spLocks noChangeArrowheads="1"/>
          </p:cNvSpPr>
          <p:nvPr/>
        </p:nvSpPr>
        <p:spPr bwMode="auto">
          <a:xfrm>
            <a:off x="5568950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7" name="Rectangle 276"/>
          <p:cNvSpPr>
            <a:spLocks noChangeArrowheads="1"/>
          </p:cNvSpPr>
          <p:nvPr/>
        </p:nvSpPr>
        <p:spPr bwMode="auto">
          <a:xfrm>
            <a:off x="6892925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8" name="Rectangle 277"/>
          <p:cNvSpPr>
            <a:spLocks noChangeArrowheads="1"/>
          </p:cNvSpPr>
          <p:nvPr/>
        </p:nvSpPr>
        <p:spPr bwMode="auto">
          <a:xfrm>
            <a:off x="8259763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69" name="Rectangle 278"/>
          <p:cNvSpPr>
            <a:spLocks noChangeArrowheads="1"/>
          </p:cNvSpPr>
          <p:nvPr/>
        </p:nvSpPr>
        <p:spPr bwMode="auto">
          <a:xfrm>
            <a:off x="8950325" y="2781300"/>
            <a:ext cx="69850" cy="385763"/>
          </a:xfrm>
          <a:prstGeom prst="rect">
            <a:avLst/>
          </a:prstGeom>
          <a:solidFill>
            <a:srgbClr val="00B0F0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0" name="Rectangle 279"/>
          <p:cNvSpPr>
            <a:spLocks noChangeArrowheads="1"/>
          </p:cNvSpPr>
          <p:nvPr/>
        </p:nvSpPr>
        <p:spPr bwMode="auto">
          <a:xfrm>
            <a:off x="1233488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1" name="Rectangle 280"/>
          <p:cNvSpPr>
            <a:spLocks noChangeArrowheads="1"/>
          </p:cNvSpPr>
          <p:nvPr/>
        </p:nvSpPr>
        <p:spPr bwMode="auto">
          <a:xfrm>
            <a:off x="2601913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2" name="Rectangle 281"/>
          <p:cNvSpPr>
            <a:spLocks noChangeArrowheads="1"/>
          </p:cNvSpPr>
          <p:nvPr/>
        </p:nvSpPr>
        <p:spPr bwMode="auto">
          <a:xfrm>
            <a:off x="3963988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3" name="Rectangle 282"/>
          <p:cNvSpPr>
            <a:spLocks noChangeArrowheads="1"/>
          </p:cNvSpPr>
          <p:nvPr/>
        </p:nvSpPr>
        <p:spPr bwMode="auto">
          <a:xfrm>
            <a:off x="5568950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4" name="Rectangle 283"/>
          <p:cNvSpPr>
            <a:spLocks noChangeArrowheads="1"/>
          </p:cNvSpPr>
          <p:nvPr/>
        </p:nvSpPr>
        <p:spPr bwMode="auto">
          <a:xfrm>
            <a:off x="6892925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5" name="Rectangle 284"/>
          <p:cNvSpPr>
            <a:spLocks noChangeArrowheads="1"/>
          </p:cNvSpPr>
          <p:nvPr/>
        </p:nvSpPr>
        <p:spPr bwMode="auto">
          <a:xfrm>
            <a:off x="8259763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9476" name="Rectangle 285"/>
          <p:cNvSpPr>
            <a:spLocks noChangeArrowheads="1"/>
          </p:cNvSpPr>
          <p:nvPr/>
        </p:nvSpPr>
        <p:spPr bwMode="auto">
          <a:xfrm>
            <a:off x="8950325" y="3155950"/>
            <a:ext cx="69850" cy="101600"/>
          </a:xfrm>
          <a:prstGeom prst="rect">
            <a:avLst/>
          </a:prstGeom>
          <a:solidFill>
            <a:srgbClr val="FFCC99">
              <a:alpha val="45097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99477" name="グループ化 288"/>
          <p:cNvGrpSpPr>
            <a:grpSpLocks/>
          </p:cNvGrpSpPr>
          <p:nvPr/>
        </p:nvGrpSpPr>
        <p:grpSpPr bwMode="auto">
          <a:xfrm>
            <a:off x="922338" y="1644650"/>
            <a:ext cx="182562" cy="4808538"/>
            <a:chOff x="921965" y="1644650"/>
            <a:chExt cx="182935" cy="4808538"/>
          </a:xfrm>
        </p:grpSpPr>
        <p:sp>
          <p:nvSpPr>
            <p:cNvPr id="99500" name="Line 187"/>
            <p:cNvSpPr>
              <a:spLocks noChangeShapeType="1"/>
            </p:cNvSpPr>
            <p:nvPr/>
          </p:nvSpPr>
          <p:spPr bwMode="auto">
            <a:xfrm>
              <a:off x="925140" y="18446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501" name="Line 188"/>
            <p:cNvSpPr>
              <a:spLocks noChangeShapeType="1"/>
            </p:cNvSpPr>
            <p:nvPr/>
          </p:nvSpPr>
          <p:spPr bwMode="auto">
            <a:xfrm flipV="1">
              <a:off x="921965" y="1644650"/>
              <a:ext cx="182935" cy="20320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78" name="グループ化 291"/>
          <p:cNvGrpSpPr>
            <a:grpSpLocks/>
          </p:cNvGrpSpPr>
          <p:nvPr/>
        </p:nvGrpSpPr>
        <p:grpSpPr bwMode="auto">
          <a:xfrm>
            <a:off x="4033838" y="1657350"/>
            <a:ext cx="93662" cy="4795838"/>
            <a:chOff x="4033639" y="1657350"/>
            <a:chExt cx="93861" cy="4795838"/>
          </a:xfrm>
        </p:grpSpPr>
        <p:sp>
          <p:nvSpPr>
            <p:cNvPr id="99498" name="Line 166"/>
            <p:cNvSpPr>
              <a:spLocks noChangeShapeType="1"/>
            </p:cNvSpPr>
            <p:nvPr/>
          </p:nvSpPr>
          <p:spPr bwMode="auto">
            <a:xfrm>
              <a:off x="4033639" y="18446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9" name="Line 167"/>
            <p:cNvSpPr>
              <a:spLocks noChangeShapeType="1"/>
            </p:cNvSpPr>
            <p:nvPr/>
          </p:nvSpPr>
          <p:spPr bwMode="auto">
            <a:xfrm flipV="1">
              <a:off x="4033639" y="1657350"/>
              <a:ext cx="93861" cy="193675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79" name="グループ化 294"/>
          <p:cNvGrpSpPr>
            <a:grpSpLocks/>
          </p:cNvGrpSpPr>
          <p:nvPr/>
        </p:nvGrpSpPr>
        <p:grpSpPr bwMode="auto">
          <a:xfrm>
            <a:off x="5492750" y="1651000"/>
            <a:ext cx="80963" cy="4802188"/>
            <a:chOff x="5492749" y="1651000"/>
            <a:chExt cx="80914" cy="4802188"/>
          </a:xfrm>
        </p:grpSpPr>
        <p:sp>
          <p:nvSpPr>
            <p:cNvPr id="99496" name="Line 169"/>
            <p:cNvSpPr>
              <a:spLocks noChangeShapeType="1"/>
            </p:cNvSpPr>
            <p:nvPr/>
          </p:nvSpPr>
          <p:spPr bwMode="auto">
            <a:xfrm>
              <a:off x="5573663" y="18446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7" name="Line 170"/>
            <p:cNvSpPr>
              <a:spLocks noChangeShapeType="1"/>
            </p:cNvSpPr>
            <p:nvPr/>
          </p:nvSpPr>
          <p:spPr bwMode="auto">
            <a:xfrm flipH="1" flipV="1">
              <a:off x="5492749" y="1651000"/>
              <a:ext cx="80913" cy="19685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80" name="グループ化 297"/>
          <p:cNvGrpSpPr>
            <a:grpSpLocks/>
          </p:cNvGrpSpPr>
          <p:nvPr/>
        </p:nvGrpSpPr>
        <p:grpSpPr bwMode="auto">
          <a:xfrm>
            <a:off x="8496300" y="1644650"/>
            <a:ext cx="163513" cy="4846638"/>
            <a:chOff x="8496299" y="1644650"/>
            <a:chExt cx="163638" cy="4846638"/>
          </a:xfrm>
        </p:grpSpPr>
        <p:sp>
          <p:nvSpPr>
            <p:cNvPr id="99494" name="Line 178"/>
            <p:cNvSpPr>
              <a:spLocks noChangeShapeType="1"/>
            </p:cNvSpPr>
            <p:nvPr/>
          </p:nvSpPr>
          <p:spPr bwMode="auto">
            <a:xfrm>
              <a:off x="8659937" y="1882775"/>
              <a:ext cx="0" cy="4608513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495" name="Line 179"/>
            <p:cNvSpPr>
              <a:spLocks noChangeShapeType="1"/>
            </p:cNvSpPr>
            <p:nvPr/>
          </p:nvSpPr>
          <p:spPr bwMode="auto">
            <a:xfrm flipH="1" flipV="1">
              <a:off x="8496299" y="1644650"/>
              <a:ext cx="163637" cy="241300"/>
            </a:xfrm>
            <a:prstGeom prst="line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481" name="Group 66"/>
          <p:cNvGrpSpPr>
            <a:grpSpLocks/>
          </p:cNvGrpSpPr>
          <p:nvPr/>
        </p:nvGrpSpPr>
        <p:grpSpPr bwMode="auto">
          <a:xfrm>
            <a:off x="541338" y="2206625"/>
            <a:ext cx="8483600" cy="430213"/>
            <a:chOff x="341" y="1796"/>
            <a:chExt cx="5344" cy="271"/>
          </a:xfrm>
        </p:grpSpPr>
        <p:sp>
          <p:nvSpPr>
            <p:cNvPr id="99488" name="Rectangle 208"/>
            <p:cNvSpPr>
              <a:spLocks noChangeArrowheads="1"/>
            </p:cNvSpPr>
            <p:nvPr/>
          </p:nvSpPr>
          <p:spPr bwMode="auto">
            <a:xfrm>
              <a:off x="341" y="1796"/>
              <a:ext cx="234" cy="269"/>
            </a:xfrm>
            <a:prstGeom prst="rect">
              <a:avLst/>
            </a:prstGeom>
            <a:solidFill>
              <a:srgbClr val="CC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GB" altLang="ja-JP" sz="700" b="1">
                  <a:latin typeface="Calibri" charset="0"/>
                </a:rPr>
                <a:t>RTML</a:t>
              </a:r>
            </a:p>
            <a:p>
              <a:pPr algn="ctr" defTabSz="457200">
                <a:lnSpc>
                  <a:spcPct val="90000"/>
                </a:lnSpc>
              </a:pPr>
              <a:r>
                <a:rPr lang="en-GB" altLang="ja-JP" sz="700">
                  <a:latin typeface="Calibri" charset="0"/>
                </a:rPr>
                <a:t>(1.35km)</a:t>
              </a:r>
              <a:endParaRPr lang="en-US" altLang="ja-JP" sz="700">
                <a:latin typeface="Calibri" charset="0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2537" y="1797"/>
              <a:ext cx="580" cy="26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e-BDS</a:t>
              </a:r>
            </a:p>
            <a:p>
              <a:pPr algn="ctr" defTabSz="457200">
                <a:defRPr/>
              </a:pPr>
              <a:r>
                <a:rPr lang="en-GB" altLang="ja-JP" sz="12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(3.33km)</a:t>
              </a:r>
              <a:endParaRPr lang="en-US" altLang="ja-JP"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118" y="1798"/>
              <a:ext cx="394" cy="269"/>
            </a:xfrm>
            <a:prstGeom prst="rect">
              <a:avLst/>
            </a:prstGeom>
            <a:solidFill>
              <a:schemeClr val="bg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anchor="ctr"/>
            <a:lstStyle/>
            <a:p>
              <a:pPr algn="ctr" defTabSz="457200">
                <a:defRPr/>
              </a:pPr>
              <a:r>
                <a:rPr lang="en-GB" altLang="ja-JP" sz="1400" b="1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e+BDS</a:t>
              </a:r>
            </a:p>
            <a:p>
              <a:pPr algn="ctr" defTabSz="457200">
                <a:defRPr/>
              </a:pPr>
              <a:r>
                <a:rPr lang="en-GB" altLang="ja-JP" sz="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(2.25km)</a:t>
              </a:r>
              <a:endParaRPr lang="en-US" altLang="ja-JP" sz="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9491" name="Rectangle 211"/>
            <p:cNvSpPr>
              <a:spLocks noChangeArrowheads="1"/>
            </p:cNvSpPr>
            <p:nvPr/>
          </p:nvSpPr>
          <p:spPr bwMode="auto">
            <a:xfrm>
              <a:off x="5450" y="1798"/>
              <a:ext cx="235" cy="269"/>
            </a:xfrm>
            <a:prstGeom prst="rect">
              <a:avLst/>
            </a:prstGeom>
            <a:solidFill>
              <a:srgbClr val="CC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 defTabSz="457200">
                <a:lnSpc>
                  <a:spcPct val="90000"/>
                </a:lnSpc>
              </a:pPr>
              <a:r>
                <a:rPr lang="en-GB" altLang="ja-JP" sz="600" b="1"/>
                <a:t>RTML</a:t>
              </a:r>
            </a:p>
            <a:p>
              <a:pPr algn="ctr" defTabSz="457200">
                <a:lnSpc>
                  <a:spcPct val="90000"/>
                </a:lnSpc>
              </a:pPr>
              <a:r>
                <a:rPr lang="en-GB" altLang="ja-JP" sz="600"/>
                <a:t>(1.35km)</a:t>
              </a:r>
              <a:endParaRPr lang="en-US" altLang="ja-JP" sz="600">
                <a:latin typeface="Calibri" charset="0"/>
              </a:endParaRPr>
            </a:p>
          </p:txBody>
        </p:sp>
        <p:sp>
          <p:nvSpPr>
            <p:cNvPr id="99492" name="Rectangle 212"/>
            <p:cNvSpPr>
              <a:spLocks noChangeArrowheads="1"/>
            </p:cNvSpPr>
            <p:nvPr/>
          </p:nvSpPr>
          <p:spPr bwMode="auto">
            <a:xfrm>
              <a:off x="577" y="1796"/>
              <a:ext cx="1958" cy="269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 defTabSz="457200"/>
              <a:r>
                <a:rPr lang="en-GB" altLang="ja-JP" sz="1400" b="1">
                  <a:latin typeface="Calibri" charset="0"/>
                </a:rPr>
                <a:t>e- Main Linac</a:t>
              </a:r>
            </a:p>
            <a:p>
              <a:pPr algn="ctr" defTabSz="457200"/>
              <a:r>
                <a:rPr lang="en-GB" altLang="ja-JP" sz="1200">
                  <a:latin typeface="Calibri" charset="0"/>
                </a:rPr>
                <a:t>(11.19km)</a:t>
              </a:r>
              <a:endParaRPr lang="en-US" altLang="ja-JP" sz="1200">
                <a:latin typeface="Calibri" charset="0"/>
              </a:endParaRPr>
            </a:p>
          </p:txBody>
        </p:sp>
        <p:sp>
          <p:nvSpPr>
            <p:cNvPr id="99493" name="Rectangle 213"/>
            <p:cNvSpPr>
              <a:spLocks noChangeArrowheads="1"/>
            </p:cNvSpPr>
            <p:nvPr/>
          </p:nvSpPr>
          <p:spPr bwMode="auto">
            <a:xfrm>
              <a:off x="3512" y="1798"/>
              <a:ext cx="1938" cy="269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2000" rIns="72000" anchor="ctr"/>
            <a:lstStyle/>
            <a:p>
              <a:pPr algn="ctr" defTabSz="457200"/>
              <a:r>
                <a:rPr lang="en-GB" altLang="ja-JP" sz="1400" b="1">
                  <a:latin typeface="Calibri" charset="0"/>
                </a:rPr>
                <a:t>e+ Main Linac</a:t>
              </a:r>
            </a:p>
            <a:p>
              <a:pPr algn="ctr" defTabSz="457200"/>
              <a:r>
                <a:rPr lang="en-GB" altLang="ja-JP" sz="1200">
                  <a:latin typeface="Calibri" charset="0"/>
                </a:rPr>
                <a:t>(11.07km)</a:t>
              </a:r>
              <a:endParaRPr lang="en-US" altLang="ja-JP" sz="1200">
                <a:latin typeface="Calibri" charset="0"/>
              </a:endParaRPr>
            </a:p>
          </p:txBody>
        </p:sp>
      </p:grpSp>
      <p:sp>
        <p:nvSpPr>
          <p:cNvPr id="99482" name="Line 228"/>
          <p:cNvSpPr>
            <a:spLocks noChangeShapeType="1"/>
          </p:cNvSpPr>
          <p:nvPr/>
        </p:nvSpPr>
        <p:spPr bwMode="auto">
          <a:xfrm flipH="1">
            <a:off x="6942138" y="5351463"/>
            <a:ext cx="1362075" cy="1539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83" name="Line 227"/>
          <p:cNvSpPr>
            <a:spLocks noChangeShapeType="1"/>
          </p:cNvSpPr>
          <p:nvPr/>
        </p:nvSpPr>
        <p:spPr bwMode="auto">
          <a:xfrm>
            <a:off x="5629275" y="5300663"/>
            <a:ext cx="1300163" cy="142875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84" name="Line 224"/>
          <p:cNvSpPr>
            <a:spLocks noChangeShapeType="1"/>
          </p:cNvSpPr>
          <p:nvPr/>
        </p:nvSpPr>
        <p:spPr bwMode="auto">
          <a:xfrm>
            <a:off x="1281113" y="5367338"/>
            <a:ext cx="1358900" cy="153987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85" name="Line 223"/>
          <p:cNvSpPr>
            <a:spLocks noChangeShapeType="1"/>
          </p:cNvSpPr>
          <p:nvPr/>
        </p:nvSpPr>
        <p:spPr bwMode="auto">
          <a:xfrm flipH="1">
            <a:off x="2636838" y="5362575"/>
            <a:ext cx="1377950" cy="153988"/>
          </a:xfrm>
          <a:prstGeom prst="line">
            <a:avLst/>
          </a:prstGeom>
          <a:noFill/>
          <a:ln w="1905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487" name="Date Placeholder 7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smtClean="0"/>
              <a:t>B. Foster - LFC17 - 9/17</a:t>
            </a:r>
            <a:endParaRPr lang="en-US" sz="12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3371E-7C2E-5F4C-ABBD-2C4C7771942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154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Ring collider parameters</a:t>
            </a:r>
          </a:p>
        </p:txBody>
      </p:sp>
      <p:pic>
        <p:nvPicPr>
          <p:cNvPr id="104452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b="10574"/>
          <a:stretch>
            <a:fillRect/>
          </a:stretch>
        </p:blipFill>
        <p:spPr>
          <a:xfrm>
            <a:off x="685800" y="981075"/>
            <a:ext cx="7772400" cy="49530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SCRF Linac Technology </a:t>
            </a:r>
          </a:p>
        </p:txBody>
      </p:sp>
      <p:pic>
        <p:nvPicPr>
          <p:cNvPr id="3174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0" b="52177"/>
          <a:stretch>
            <a:fillRect/>
          </a:stretch>
        </p:blipFill>
        <p:spPr bwMode="auto">
          <a:xfrm>
            <a:off x="0" y="1052513"/>
            <a:ext cx="53721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1" r="6190" b="4947"/>
          <a:stretch>
            <a:fillRect/>
          </a:stretch>
        </p:blipFill>
        <p:spPr bwMode="auto">
          <a:xfrm>
            <a:off x="3756025" y="3573463"/>
            <a:ext cx="53721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49275"/>
            <a:ext cx="4405312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Cryomodule</a:t>
            </a:r>
          </a:p>
        </p:txBody>
      </p:sp>
      <p:pic>
        <p:nvPicPr>
          <p:cNvPr id="28674" name="Picture 2" descr="T4CM-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0"/>
            <a:ext cx="9144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newsline0301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670300"/>
            <a:ext cx="3967162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6" name="Straight Arrow Connector 5"/>
          <p:cNvCxnSpPr>
            <a:cxnSpLocks noChangeShapeType="1"/>
          </p:cNvCxnSpPr>
          <p:nvPr/>
        </p:nvCxnSpPr>
        <p:spPr bwMode="auto">
          <a:xfrm>
            <a:off x="250825" y="3006725"/>
            <a:ext cx="87122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3411538" y="2822575"/>
            <a:ext cx="241617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12.652 m (slot length)</a:t>
            </a:r>
          </a:p>
        </p:txBody>
      </p:sp>
      <p:pic>
        <p:nvPicPr>
          <p:cNvPr id="28678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303588"/>
            <a:ext cx="33401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24"/>
          <p:cNvSpPr txBox="1">
            <a:spLocks noChangeArrowheads="1"/>
          </p:cNvSpPr>
          <p:nvPr/>
        </p:nvSpPr>
        <p:spPr bwMode="auto">
          <a:xfrm>
            <a:off x="404813" y="1090613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cavities (8)</a:t>
            </a:r>
          </a:p>
        </p:txBody>
      </p:sp>
      <p:cxnSp>
        <p:nvCxnSpPr>
          <p:cNvPr id="28680" name="Straight Arrow Connector 26"/>
          <p:cNvCxnSpPr>
            <a:cxnSpLocks noChangeShapeType="1"/>
            <a:stCxn id="28679" idx="2"/>
          </p:cNvCxnSpPr>
          <p:nvPr/>
        </p:nvCxnSpPr>
        <p:spPr bwMode="auto">
          <a:xfrm>
            <a:off x="1054100" y="1460500"/>
            <a:ext cx="17463" cy="712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81" name="Straight Arrow Connector 29"/>
          <p:cNvCxnSpPr>
            <a:cxnSpLocks noChangeShapeType="1"/>
          </p:cNvCxnSpPr>
          <p:nvPr/>
        </p:nvCxnSpPr>
        <p:spPr bwMode="auto">
          <a:xfrm>
            <a:off x="1054100" y="1460500"/>
            <a:ext cx="650875" cy="712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82" name="Straight Arrow Connector 31"/>
          <p:cNvCxnSpPr>
            <a:cxnSpLocks noChangeShapeType="1"/>
          </p:cNvCxnSpPr>
          <p:nvPr/>
        </p:nvCxnSpPr>
        <p:spPr bwMode="auto">
          <a:xfrm>
            <a:off x="1054100" y="1460500"/>
            <a:ext cx="1716088" cy="712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3" name="TextBox 32"/>
          <p:cNvSpPr txBox="1">
            <a:spLocks noChangeArrowheads="1"/>
          </p:cNvSpPr>
          <p:nvPr/>
        </p:nvSpPr>
        <p:spPr bwMode="auto">
          <a:xfrm>
            <a:off x="3808413" y="1090613"/>
            <a:ext cx="2019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SC quad package</a:t>
            </a:r>
          </a:p>
        </p:txBody>
      </p:sp>
      <p:cxnSp>
        <p:nvCxnSpPr>
          <p:cNvPr id="28684" name="Straight Arrow Connector 34"/>
          <p:cNvCxnSpPr>
            <a:cxnSpLocks noChangeShapeType="1"/>
          </p:cNvCxnSpPr>
          <p:nvPr/>
        </p:nvCxnSpPr>
        <p:spPr bwMode="auto">
          <a:xfrm>
            <a:off x="4773613" y="1460500"/>
            <a:ext cx="0" cy="712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6111875" y="935038"/>
            <a:ext cx="2965450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/>
              <a:t>Type-B module</a:t>
            </a:r>
          </a:p>
          <a:p>
            <a:pPr>
              <a:defRPr/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Type-A has 9 cavities and no quadrupole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250950" y="0"/>
            <a:ext cx="7740650" cy="7635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sz="3200">
                <a:latin typeface="Arial" charset="0"/>
                <a:cs typeface="Arial Unicode MS" charset="0"/>
              </a:rPr>
              <a:t>Cryomodule at FLASH</a:t>
            </a:r>
          </a:p>
        </p:txBody>
      </p:sp>
      <p:pic>
        <p:nvPicPr>
          <p:cNvPr id="29700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42988"/>
            <a:ext cx="7137400" cy="5357812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3"/>
          <p:cNvSpPr>
            <a:spLocks noChangeArrowheads="1"/>
          </p:cNvSpPr>
          <p:nvPr/>
        </p:nvSpPr>
        <p:spPr bwMode="auto">
          <a:xfrm>
            <a:off x="174625" y="914400"/>
            <a:ext cx="8794750" cy="5402263"/>
          </a:xfrm>
          <a:prstGeom prst="rect">
            <a:avLst/>
          </a:prstGeom>
          <a:solidFill>
            <a:srgbClr val="9ED3D7"/>
          </a:solidFill>
          <a:ln>
            <a:noFill/>
          </a:ln>
          <a:effectLst>
            <a:outerShdw blurRad="63500" dist="38100" dir="2700000" algn="tl" rotWithShape="0">
              <a:srgbClr val="000000">
                <a:alpha val="42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sz="3600" b="1">
              <a:solidFill>
                <a:srgbClr val="000000"/>
              </a:solidFill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51528" y="1357222"/>
          <a:ext cx="8451473" cy="20980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772672"/>
                <a:gridCol w="2209800"/>
                <a:gridCol w="3469001"/>
              </a:tblGrid>
              <a:tr h="3962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baseline="0" dirty="0" smtClean="0">
                          <a:solidFill>
                            <a:srgbClr val="000000"/>
                          </a:solidFill>
                        </a:rPr>
                        <a:t>H</a:t>
                      </a:r>
                      <a:r>
                        <a:rPr lang="en-US" sz="1600" b="1" i="1" dirty="0" smtClean="0">
                          <a:solidFill>
                            <a:srgbClr val="000000"/>
                          </a:solidFill>
                        </a:rPr>
                        <a:t>igh</a:t>
                      </a:r>
                      <a:r>
                        <a:rPr lang="en-US" sz="1600" b="1" i="1" baseline="0" dirty="0" smtClean="0">
                          <a:solidFill>
                            <a:srgbClr val="000000"/>
                          </a:solidFill>
                        </a:rPr>
                        <a:t> beam power and long bunch-trains 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</a:rPr>
                        <a:t>(Sept 2009)</a:t>
                      </a:r>
                      <a:endParaRPr lang="en-US" sz="1600" b="0" i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Metric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ILC Goal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Achieved</a:t>
                      </a:r>
                      <a:endParaRPr lang="en-US" sz="16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None/>
                      </a:pPr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Macro-pulse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 current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9mA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</a:rPr>
                        <a:t>9mA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None/>
                      </a:pPr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B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unches per pulse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2400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3nC (3MHz)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1800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x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3nC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2400 x 2nC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None/>
                      </a:pPr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Cavities operating at high gradients,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 close to quench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31.5MV/m +/-20%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4 cavities &gt; 30MV/m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5334000" y="1752600"/>
            <a:ext cx="3465513" cy="1724025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600" b="1">
              <a:solidFill>
                <a:srgbClr val="000000"/>
              </a:solidFill>
            </a:endParaRPr>
          </a:p>
        </p:txBody>
      </p:sp>
      <p:graphicFrame>
        <p:nvGraphicFramePr>
          <p:cNvPr id="11" name="Content Placeholder 5"/>
          <p:cNvGraphicFramePr>
            <a:graphicFrameLocks noGrp="1"/>
          </p:cNvGraphicFramePr>
          <p:nvPr>
            <p:ph idx="1"/>
          </p:nvPr>
        </p:nvGraphicFramePr>
        <p:xfrm>
          <a:off x="354514" y="3657600"/>
          <a:ext cx="8451473" cy="278892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702827"/>
                <a:gridCol w="2276659"/>
                <a:gridCol w="3471987"/>
              </a:tblGrid>
              <a:tr h="39624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baseline="0" dirty="0" smtClean="0">
                          <a:solidFill>
                            <a:srgbClr val="000000"/>
                          </a:solidFill>
                        </a:rPr>
                        <a:t>Gradient operating margins </a:t>
                      </a:r>
                      <a:r>
                        <a:rPr lang="en-US" sz="1600" b="0" i="1" baseline="0" dirty="0" smtClean="0">
                          <a:solidFill>
                            <a:srgbClr val="000000"/>
                          </a:solidFill>
                        </a:rPr>
                        <a:t>(Feb 2012)</a:t>
                      </a:r>
                      <a:endParaRPr lang="en-US" sz="1600" b="0" i="1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Metric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0"/>
                          </a:solidFill>
                        </a:rPr>
                        <a:t>ILC Goal</a:t>
                      </a:r>
                      <a:endParaRPr lang="en-US" sz="1400" b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800000"/>
                          </a:solidFill>
                        </a:rPr>
                        <a:t>Achieved</a:t>
                      </a:r>
                      <a:endParaRPr lang="en-US" sz="16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None/>
                      </a:pPr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Cavity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 gradient flatness</a:t>
                      </a:r>
                      <a:r>
                        <a:rPr lang="en-US" sz="1400" b="1" baseline="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 (all cavities in vector sum)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2% 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D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V/V (800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s, 5.8mA) (800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s, 9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mA)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FF"/>
                          </a:solidFill>
                        </a:rPr>
                        <a:t>&lt;0.3% 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/>
                        </a:rPr>
                        <a:t>D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V/V (800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  <a:latin typeface="Symbol"/>
                        </a:rPr>
                        <a:t>m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s, 4.5mA)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 dirty="0" smtClean="0">
                          <a:solidFill>
                            <a:srgbClr val="0000FF"/>
                          </a:solidFill>
                        </a:rPr>
                        <a:t>First tests of automation for </a:t>
                      </a:r>
                      <a:r>
                        <a:rPr lang="en-US" sz="1400" i="1" baseline="0" dirty="0" err="1" smtClean="0">
                          <a:solidFill>
                            <a:srgbClr val="0000FF"/>
                          </a:solidFill>
                        </a:rPr>
                        <a:t>Pk</a:t>
                      </a:r>
                      <a:r>
                        <a:rPr lang="en-US" sz="1400" i="1" baseline="0" dirty="0" smtClean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sz="1400" i="1" baseline="0" dirty="0" err="1" smtClean="0">
                          <a:solidFill>
                            <a:srgbClr val="0000FF"/>
                          </a:solidFill>
                        </a:rPr>
                        <a:t>Ql</a:t>
                      </a:r>
                      <a:r>
                        <a:rPr lang="en-US" sz="1400" i="1" baseline="0" dirty="0" smtClean="0">
                          <a:solidFill>
                            <a:srgbClr val="0000FF"/>
                          </a:solidFill>
                        </a:rPr>
                        <a:t> control</a:t>
                      </a:r>
                      <a:r>
                        <a:rPr lang="en-US" sz="14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70280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None/>
                      </a:pP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G</a:t>
                      </a:r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radient</a:t>
                      </a:r>
                      <a:r>
                        <a:rPr lang="en-US" sz="1400" b="1" baseline="0" dirty="0" smtClean="0">
                          <a:solidFill>
                            <a:srgbClr val="800000"/>
                          </a:solidFill>
                        </a:rPr>
                        <a:t> operating margin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All cavities operating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within 3% of quench limits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baseline="0" dirty="0" smtClean="0">
                          <a:solidFill>
                            <a:srgbClr val="0000FF"/>
                          </a:solidFill>
                        </a:rPr>
                        <a:t>Some cavities within ~5% of quench (800us, 4.5mA)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baseline="0" dirty="0" smtClean="0">
                          <a:solidFill>
                            <a:srgbClr val="0000FF"/>
                          </a:solidFill>
                        </a:rPr>
                        <a:t>First tests of operations strategies for gradients close to quench</a:t>
                      </a:r>
                      <a:endParaRPr lang="en-US" sz="1400" i="1" dirty="0" smtClean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marL="0" indent="0">
                        <a:spcBef>
                          <a:spcPts val="100"/>
                        </a:spcBef>
                        <a:spcAft>
                          <a:spcPts val="100"/>
                        </a:spcAft>
                        <a:buFont typeface="Arial"/>
                        <a:buNone/>
                      </a:pPr>
                      <a:r>
                        <a:rPr lang="en-US" sz="1400" b="1" dirty="0" smtClean="0">
                          <a:solidFill>
                            <a:srgbClr val="800000"/>
                          </a:solidFill>
                        </a:rPr>
                        <a:t>Energy Stability</a:t>
                      </a:r>
                      <a:endParaRPr lang="en-US" sz="1400" b="1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0.1%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rms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at 250GeV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&lt;0.15% p-p (0.4ms)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&lt;0.02% </a:t>
                      </a:r>
                      <a:r>
                        <a:rPr lang="en-US" sz="1400" dirty="0" err="1" smtClean="0"/>
                        <a:t>rms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(5Hz)</a:t>
                      </a:r>
                    </a:p>
                  </a:txBody>
                  <a:tcPr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1749" name="Rectangle 13"/>
          <p:cNvSpPr>
            <a:spLocks noChangeArrowheads="1"/>
          </p:cNvSpPr>
          <p:nvPr/>
        </p:nvSpPr>
        <p:spPr bwMode="auto">
          <a:xfrm>
            <a:off x="5334000" y="4051300"/>
            <a:ext cx="3473450" cy="2357438"/>
          </a:xfrm>
          <a:prstGeom prst="rect">
            <a:avLst/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600" b="1">
              <a:solidFill>
                <a:srgbClr val="000000"/>
              </a:solidFill>
            </a:endParaRPr>
          </a:p>
        </p:txBody>
      </p:sp>
      <p:sp>
        <p:nvSpPr>
          <p:cNvPr id="25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cs typeface="Arial Unicode MS" charset="0"/>
              </a:rPr>
              <a:t>FLASH Achievements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SCRF Linac Technology </a:t>
            </a:r>
          </a:p>
        </p:txBody>
      </p:sp>
      <p:pic>
        <p:nvPicPr>
          <p:cNvPr id="3379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7"/>
          <p:cNvSpPr>
            <a:spLocks noChangeArrowheads="1"/>
          </p:cNvSpPr>
          <p:nvPr/>
        </p:nvSpPr>
        <p:spPr bwMode="auto">
          <a:xfrm>
            <a:off x="230188" y="3716338"/>
            <a:ext cx="3962400" cy="22860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  <a:cs typeface="Arial Unicode MS" charset="0"/>
            </a:endParaRPr>
          </a:p>
        </p:txBody>
      </p:sp>
      <p:pic>
        <p:nvPicPr>
          <p:cNvPr id="3481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173538"/>
            <a:ext cx="3276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399338" cy="914400"/>
          </a:xfrm>
        </p:spPr>
        <p:txBody>
          <a:bodyPr/>
          <a:lstStyle/>
          <a:p>
            <a:pPr>
              <a:defRPr/>
            </a:pPr>
            <a:r>
              <a:rPr lang="en-US" sz="3200">
                <a:latin typeface="Arial" charset="0"/>
                <a:cs typeface="Arial Unicode MS" charset="0"/>
              </a:rPr>
              <a:t>DR: Vacuum (Electron Cloud)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300" y="1214438"/>
            <a:ext cx="3967163" cy="23812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sz="2000" dirty="0" smtClean="0"/>
              <a:t>Reduction of </a:t>
            </a:r>
            <a:r>
              <a:rPr lang="en-US" sz="2000" b="1" dirty="0" smtClean="0"/>
              <a:t>electron cloud build-up </a:t>
            </a:r>
            <a:r>
              <a:rPr lang="en-US" sz="2000" dirty="0" smtClean="0"/>
              <a:t>in e+ ring critical for ILC parameters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Full e-cloud mitigation concepts included into vacuum design</a:t>
            </a:r>
          </a:p>
          <a:p>
            <a:pPr lvl="1">
              <a:defRPr/>
            </a:pPr>
            <a:r>
              <a:rPr lang="en-US" sz="1600" dirty="0" err="1" smtClean="0"/>
              <a:t>CesrTA</a:t>
            </a:r>
            <a:r>
              <a:rPr lang="en-US" sz="1600" dirty="0" smtClean="0"/>
              <a:t> (and other) R&amp;D results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2000" dirty="0" smtClean="0"/>
              <a:t>Vacuum System Design/Costing</a:t>
            </a:r>
          </a:p>
          <a:p>
            <a:pPr lvl="1">
              <a:defRPr/>
            </a:pPr>
            <a:r>
              <a:rPr lang="en-US" sz="2000" dirty="0" smtClean="0"/>
              <a:t>Super-KEK-B VCs in production with similar designs to ILC DR</a:t>
            </a:r>
            <a:endParaRPr lang="en-US" sz="2000" dirty="0"/>
          </a:p>
        </p:txBody>
      </p:sp>
      <p:sp>
        <p:nvSpPr>
          <p:cNvPr id="34821" name="TextBox 11"/>
          <p:cNvSpPr txBox="1">
            <a:spLocks noChangeArrowheads="1"/>
          </p:cNvSpPr>
          <p:nvPr/>
        </p:nvSpPr>
        <p:spPr bwMode="auto">
          <a:xfrm>
            <a:off x="230188" y="3716338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</a:rPr>
              <a:t>DR Wiggler chamber concept with thermal spray clearing electrode – 1 VC for each wiggler pair.</a:t>
            </a:r>
          </a:p>
        </p:txBody>
      </p:sp>
      <p:pic>
        <p:nvPicPr>
          <p:cNvPr id="34822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4075113"/>
            <a:ext cx="4648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22"/>
          <p:cNvSpPr txBox="1">
            <a:spLocks noChangeArrowheads="1"/>
          </p:cNvSpPr>
          <p:nvPr/>
        </p:nvSpPr>
        <p:spPr bwMode="auto">
          <a:xfrm>
            <a:off x="3049588" y="5545138"/>
            <a:ext cx="1143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FF0000"/>
                </a:solidFill>
              </a:rPr>
              <a:t>Conway/Li</a:t>
            </a:r>
          </a:p>
        </p:txBody>
      </p:sp>
      <p:sp>
        <p:nvSpPr>
          <p:cNvPr id="34824" name="TextBox 26"/>
          <p:cNvSpPr txBox="1">
            <a:spLocks noChangeArrowheads="1"/>
          </p:cNvSpPr>
          <p:nvPr/>
        </p:nvSpPr>
        <p:spPr bwMode="auto">
          <a:xfrm>
            <a:off x="7702550" y="5584825"/>
            <a:ext cx="11430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chemeClr val="bg1"/>
                </a:solidFill>
              </a:rPr>
              <a:t>Y. Suetsugu</a:t>
            </a:r>
          </a:p>
        </p:txBody>
      </p:sp>
      <p:sp>
        <p:nvSpPr>
          <p:cNvPr id="34825" name="TextBox 3"/>
          <p:cNvSpPr txBox="1">
            <a:spLocks noChangeArrowheads="1"/>
          </p:cNvSpPr>
          <p:nvPr/>
        </p:nvSpPr>
        <p:spPr bwMode="auto">
          <a:xfrm>
            <a:off x="4344988" y="3716338"/>
            <a:ext cx="4349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0000FF"/>
                </a:solidFill>
              </a:rPr>
              <a:t>SuperKEKB Dipole Chamber Extrusion</a:t>
            </a:r>
          </a:p>
        </p:txBody>
      </p:sp>
      <p:sp>
        <p:nvSpPr>
          <p:cNvPr id="34827" name="Rectangle 8"/>
          <p:cNvSpPr>
            <a:spLocks noChangeArrowheads="1"/>
          </p:cNvSpPr>
          <p:nvPr/>
        </p:nvSpPr>
        <p:spPr bwMode="auto">
          <a:xfrm>
            <a:off x="4344988" y="3716338"/>
            <a:ext cx="4648200" cy="22860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 sz="3600">
              <a:cs typeface="Arial Unicode MS" charset="0"/>
            </a:endParaRPr>
          </a:p>
        </p:txBody>
      </p:sp>
      <p:pic>
        <p:nvPicPr>
          <p:cNvPr id="3482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1042988"/>
            <a:ext cx="4749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AB0874-DD2A-8E4A-B09F-B43F91B2AA9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Damping Rings</a:t>
            </a:r>
          </a:p>
        </p:txBody>
      </p:sp>
      <p:pic>
        <p:nvPicPr>
          <p:cNvPr id="36866" name="Picture 3" descr="DRlatticeCart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114425"/>
            <a:ext cx="42164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8" descr="upgrade-d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3905250"/>
            <a:ext cx="59817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895975" y="979488"/>
          <a:ext cx="3132137" cy="3716343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408994"/>
                <a:gridCol w="157982"/>
                <a:gridCol w="1158017"/>
                <a:gridCol w="407144"/>
              </a:tblGrid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Circumference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km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Energy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RF frequency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650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Beam current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390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Store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 (100)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Trans. damping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24 (13)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Extracted emittance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normalised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No. cavities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10 (12)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Total voltage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14 (22)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RF power / coupler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176 (272)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kW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No.wiggler magnets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Total length wiggler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Wiggler field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1.5 (2.2)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  <a:tr h="1955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Beam power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1.76 (2.38)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12697" marB="0"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561138" y="4770438"/>
            <a:ext cx="2398712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Values in () are for 10-Hz mode</a:t>
            </a:r>
          </a:p>
        </p:txBody>
      </p:sp>
      <p:sp>
        <p:nvSpPr>
          <p:cNvPr id="36971" name="TextBox 22"/>
          <p:cNvSpPr txBox="1">
            <a:spLocks noChangeArrowheads="1"/>
          </p:cNvSpPr>
          <p:nvPr/>
        </p:nvSpPr>
        <p:spPr bwMode="auto">
          <a:xfrm>
            <a:off x="6199188" y="5226050"/>
            <a:ext cx="26717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Many similarities to modern 3</a:t>
            </a:r>
            <a:r>
              <a:rPr lang="en-GB" baseline="30000"/>
              <a:t>rd</a:t>
            </a:r>
            <a:r>
              <a:rPr lang="en-GB"/>
              <a:t>-generation light sources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Arial" charset="0"/>
                <a:cs typeface="Arial Unicode MS" charset="0"/>
              </a:rPr>
              <a:t>Positron </a:t>
            </a:r>
            <a:r>
              <a:rPr lang="en-GB" dirty="0" smtClean="0">
                <a:latin typeface="Arial" charset="0"/>
                <a:cs typeface="Arial Unicode MS" charset="0"/>
              </a:rPr>
              <a:t>Source</a:t>
            </a:r>
            <a:endParaRPr lang="en-GB" dirty="0">
              <a:latin typeface="Arial" charset="0"/>
              <a:cs typeface="Arial Unicode MS" charset="0"/>
            </a:endParaRPr>
          </a:p>
        </p:txBody>
      </p:sp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119063" y="1247775"/>
            <a:ext cx="4860925" cy="24003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located at exit of electron Main Linac</a:t>
            </a:r>
          </a:p>
          <a:p>
            <a:pPr>
              <a:lnSpc>
                <a:spcPct val="110000"/>
              </a:lnSpc>
            </a:pP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147m SC helical undulator</a:t>
            </a:r>
          </a:p>
          <a:p>
            <a:pPr>
              <a:lnSpc>
                <a:spcPct val="110000"/>
              </a:lnSpc>
            </a:pP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driven by primary electron beam (150-250 GeV)</a:t>
            </a:r>
          </a:p>
          <a:p>
            <a:pPr>
              <a:lnSpc>
                <a:spcPct val="110000"/>
              </a:lnSpc>
            </a:pP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produces ~30 MeV photons</a:t>
            </a:r>
          </a:p>
          <a:p>
            <a:pPr>
              <a:lnSpc>
                <a:spcPct val="110000"/>
              </a:lnSpc>
            </a:pP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converted in thin target into e</a:t>
            </a:r>
            <a:r>
              <a:rPr lang="en-GB" sz="2000" baseline="30000">
                <a:latin typeface="Arial" charset="0"/>
                <a:ea typeface="ＭＳ Ｐゴシック" charset="0"/>
                <a:cs typeface="Arial Unicode MS" charset="0"/>
              </a:rPr>
              <a:t>+</a:t>
            </a: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e</a:t>
            </a:r>
            <a:r>
              <a:rPr lang="en-GB" sz="2000" baseline="30000">
                <a:latin typeface="Arial" charset="0"/>
                <a:ea typeface="ＭＳ Ｐゴシック" charset="0"/>
                <a:cs typeface="Arial Unicode MS" charset="0"/>
              </a:rPr>
              <a:t>-</a:t>
            </a:r>
            <a:r>
              <a:rPr lang="en-GB" sz="2000">
                <a:latin typeface="Arial" charset="0"/>
                <a:ea typeface="ＭＳ Ｐゴシック" charset="0"/>
                <a:cs typeface="Arial Unicode MS" charset="0"/>
              </a:rPr>
              <a:t> pairs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6824663" y="5548313"/>
            <a:ext cx="10144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/>
              <a:t>not to scale!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990600"/>
            <a:ext cx="399256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524250"/>
            <a:ext cx="91440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894" name="Straight Connector 10"/>
          <p:cNvCxnSpPr>
            <a:cxnSpLocks noChangeShapeType="1"/>
          </p:cNvCxnSpPr>
          <p:nvPr/>
        </p:nvCxnSpPr>
        <p:spPr bwMode="auto">
          <a:xfrm>
            <a:off x="5486400" y="2740025"/>
            <a:ext cx="282098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7895" name="TextBox 11"/>
          <p:cNvSpPr txBox="1">
            <a:spLocks noChangeArrowheads="1"/>
          </p:cNvSpPr>
          <p:nvPr/>
        </p:nvSpPr>
        <p:spPr bwMode="auto">
          <a:xfrm>
            <a:off x="5443538" y="2532063"/>
            <a:ext cx="7143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900">
                <a:solidFill>
                  <a:srgbClr val="FF0000"/>
                </a:solidFill>
              </a:rPr>
              <a:t>yield = 1.5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r="-173"/>
          <a:stretch/>
        </p:blipFill>
        <p:spPr>
          <a:xfrm>
            <a:off x="4248000" y="966072"/>
            <a:ext cx="4896000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4" y="1077119"/>
            <a:ext cx="4147504" cy="523220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400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400" kern="0" dirty="0" err="1" smtClean="0">
                <a:latin typeface="Arial"/>
                <a:cs typeface="Calibri" pitchFamily="34" charset="0"/>
              </a:rPr>
              <a:t>hh</a:t>
            </a:r>
            <a:r>
              <a:rPr lang="en-US" sz="2400" kern="0" dirty="0" smtClean="0">
                <a:latin typeface="Arial"/>
                <a:cs typeface="Calibri" pitchFamily="34" charset="0"/>
              </a:rPr>
              <a:t> hadron collider with 100TeV proton </a:t>
            </a:r>
            <a:r>
              <a:rPr lang="en-US" sz="2400" kern="0" dirty="0" err="1" smtClean="0">
                <a:latin typeface="Arial"/>
                <a:cs typeface="Calibri" pitchFamily="34" charset="0"/>
              </a:rPr>
              <a:t>cms</a:t>
            </a:r>
            <a:r>
              <a:rPr lang="en-US" sz="2400" kern="0" dirty="0" smtClean="0">
                <a:latin typeface="Arial"/>
                <a:cs typeface="Calibri" pitchFamily="34" charset="0"/>
              </a:rPr>
              <a:t> energy</a:t>
            </a:r>
          </a:p>
          <a:p>
            <a:pPr>
              <a:spcBef>
                <a:spcPts val="1200"/>
              </a:spcBef>
              <a:defRPr/>
            </a:pPr>
            <a:endParaRPr lang="en-US" sz="2400" kern="0" dirty="0" smtClean="0">
              <a:latin typeface="Arial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endParaRPr lang="en-US" sz="2400" kern="0" dirty="0">
              <a:latin typeface="Arial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2400" kern="0" dirty="0" smtClean="0">
                <a:latin typeface="Arial"/>
                <a:cs typeface="Calibri" pitchFamily="34" charset="0"/>
              </a:rPr>
              <a:t>FCC-</a:t>
            </a:r>
            <a:r>
              <a:rPr lang="en-US" sz="2400" kern="0" dirty="0" err="1" smtClean="0">
                <a:latin typeface="Arial"/>
                <a:cs typeface="Calibri" pitchFamily="34" charset="0"/>
              </a:rPr>
              <a:t>ee</a:t>
            </a:r>
            <a:r>
              <a:rPr lang="en-US" sz="2400" kern="0" dirty="0" smtClean="0">
                <a:latin typeface="Arial"/>
                <a:cs typeface="Calibri" pitchFamily="34" charset="0"/>
              </a:rPr>
              <a:t> a lepton collider as a potential intermediate step</a:t>
            </a:r>
            <a:endParaRPr lang="en-US" sz="2400" kern="0" dirty="0">
              <a:latin typeface="Arial"/>
              <a:cs typeface="Calibri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2400" kern="0" dirty="0" smtClean="0">
                <a:latin typeface="Arial"/>
                <a:cs typeface="Calibri" pitchFamily="34" charset="0"/>
              </a:rPr>
              <a:t>FCC-eh lepton hadron option</a:t>
            </a:r>
          </a:p>
          <a:p>
            <a:pPr>
              <a:spcBef>
                <a:spcPts val="1200"/>
              </a:spcBef>
              <a:defRPr/>
            </a:pPr>
            <a:r>
              <a:rPr lang="en-US" sz="2400" kern="0" dirty="0">
                <a:latin typeface="Arial"/>
                <a:cs typeface="Calibri" pitchFamily="34" charset="0"/>
              </a:rPr>
              <a:t>I</a:t>
            </a:r>
            <a:r>
              <a:rPr lang="en-US" sz="2400" kern="0" dirty="0" smtClean="0">
                <a:latin typeface="Arial"/>
                <a:cs typeface="Calibri" pitchFamily="34" charset="0"/>
              </a:rPr>
              <a:t>nternational collaboration</a:t>
            </a:r>
          </a:p>
          <a:p>
            <a:pPr>
              <a:spcBef>
                <a:spcPts val="1200"/>
              </a:spcBef>
              <a:defRPr/>
            </a:pPr>
            <a:r>
              <a:rPr lang="en-US" sz="2400" kern="0" dirty="0" smtClean="0">
                <a:latin typeface="Arial"/>
                <a:cs typeface="Calibri" pitchFamily="34" charset="0"/>
              </a:rPr>
              <a:t>Site studies for Geneva area</a:t>
            </a:r>
          </a:p>
          <a:p>
            <a:pPr>
              <a:spcBef>
                <a:spcPts val="1200"/>
              </a:spcBef>
              <a:defRPr/>
            </a:pPr>
            <a:r>
              <a:rPr lang="en-US" sz="2400" kern="0" dirty="0" smtClean="0">
                <a:latin typeface="Arial"/>
                <a:cs typeface="Calibri" pitchFamily="34" charset="0"/>
              </a:rPr>
              <a:t>CDR for EU strategy update in ~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392" y="2001034"/>
            <a:ext cx="3833552" cy="707886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100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~20 T 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sym typeface="Symbol"/>
              </a:rPr>
              <a:t> in 80 km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63888" y="188640"/>
            <a:ext cx="318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FCC Overview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77716" y="6165304"/>
            <a:ext cx="2838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kern="0" dirty="0">
                <a:latin typeface="Arial"/>
                <a:cs typeface="Calibri" pitchFamily="34" charset="0"/>
              </a:rPr>
              <a:t>(FCC slides thanks to </a:t>
            </a:r>
            <a:r>
              <a:rPr lang="en-US" sz="1400" kern="0" dirty="0" err="1">
                <a:latin typeface="Arial"/>
                <a:cs typeface="Calibri" pitchFamily="34" charset="0"/>
              </a:rPr>
              <a:t>D.Schulte</a:t>
            </a:r>
            <a:r>
              <a:rPr lang="en-US" sz="1400" kern="0" dirty="0">
                <a:latin typeface="Arial"/>
                <a:cs typeface="Calibri" pitchFamily="34" charset="0"/>
              </a:rPr>
              <a:t>.)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Polarised Electron Source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1363" y="1231900"/>
            <a:ext cx="7772400" cy="178435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 smtClean="0"/>
              <a:t>Laser-driven photo cathode (</a:t>
            </a:r>
            <a:r>
              <a:rPr lang="en-GB" dirty="0" err="1" smtClean="0"/>
              <a:t>GaAs</a:t>
            </a:r>
            <a:r>
              <a:rPr lang="en-GB" dirty="0" smtClean="0"/>
              <a:t>)</a:t>
            </a:r>
          </a:p>
          <a:p>
            <a:pPr>
              <a:defRPr/>
            </a:pPr>
            <a:r>
              <a:rPr lang="en-GB" dirty="0" smtClean="0"/>
              <a:t>DC gun</a:t>
            </a:r>
          </a:p>
          <a:p>
            <a:pPr>
              <a:defRPr/>
            </a:pPr>
            <a:r>
              <a:rPr lang="en-GB" dirty="0" smtClean="0"/>
              <a:t>Integrated into common tunnel with positron BDS</a:t>
            </a:r>
          </a:p>
        </p:txBody>
      </p:sp>
      <p:pic>
        <p:nvPicPr>
          <p:cNvPr id="38915" name="Picture 1" descr="P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3243263"/>
            <a:ext cx="70104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Central Region Integration</a:t>
            </a:r>
          </a:p>
        </p:txBody>
      </p:sp>
      <p:pic>
        <p:nvPicPr>
          <p:cNvPr id="39938" name="Picture 2" descr="ilc-sho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195388"/>
            <a:ext cx="6251575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3502025" y="3810000"/>
            <a:ext cx="17843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40" name="TextBox 7"/>
          <p:cNvSpPr txBox="1">
            <a:spLocks noChangeArrowheads="1"/>
          </p:cNvSpPr>
          <p:nvPr/>
        </p:nvSpPr>
        <p:spPr bwMode="auto">
          <a:xfrm>
            <a:off x="5286375" y="3638550"/>
            <a:ext cx="95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e</a:t>
            </a:r>
            <a:r>
              <a:rPr lang="en-GB" baseline="30000"/>
              <a:t>- </a:t>
            </a:r>
            <a:r>
              <a:rPr lang="en-GB"/>
              <a:t>BDS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827588" y="3052763"/>
            <a:ext cx="1117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42" name="TextBox 10"/>
          <p:cNvSpPr txBox="1">
            <a:spLocks noChangeArrowheads="1"/>
          </p:cNvSpPr>
          <p:nvPr/>
        </p:nvSpPr>
        <p:spPr bwMode="auto">
          <a:xfrm>
            <a:off x="5945188" y="2833688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e</a:t>
            </a:r>
            <a:r>
              <a:rPr lang="en-GB" baseline="30000"/>
              <a:t>-</a:t>
            </a:r>
            <a:r>
              <a:rPr lang="en-GB"/>
              <a:t> BDS muon shield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410200" y="2759075"/>
            <a:ext cx="8048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44" name="TextBox 12"/>
          <p:cNvSpPr txBox="1">
            <a:spLocks noChangeArrowheads="1"/>
          </p:cNvSpPr>
          <p:nvPr/>
        </p:nvSpPr>
        <p:spPr bwMode="auto">
          <a:xfrm>
            <a:off x="6235700" y="2540000"/>
            <a:ext cx="247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e</a:t>
            </a:r>
            <a:r>
              <a:rPr lang="en-GB" baseline="30000"/>
              <a:t>+</a:t>
            </a:r>
            <a:r>
              <a:rPr lang="en-GB"/>
              <a:t> main beam dump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094413" y="2190750"/>
            <a:ext cx="53022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46" name="TextBox 15"/>
          <p:cNvSpPr txBox="1">
            <a:spLocks noChangeArrowheads="1"/>
          </p:cNvSpPr>
          <p:nvPr/>
        </p:nvSpPr>
        <p:spPr bwMode="auto">
          <a:xfrm>
            <a:off x="6645275" y="1971675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detector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765300" y="3024188"/>
            <a:ext cx="0" cy="14017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48" name="TextBox 20"/>
          <p:cNvSpPr txBox="1">
            <a:spLocks noChangeArrowheads="1"/>
          </p:cNvSpPr>
          <p:nvPr/>
        </p:nvSpPr>
        <p:spPr bwMode="auto">
          <a:xfrm>
            <a:off x="817563" y="2655888"/>
            <a:ext cx="1890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RTML return line</a:t>
            </a:r>
          </a:p>
        </p:txBody>
      </p:sp>
      <p:cxnSp>
        <p:nvCxnSpPr>
          <p:cNvPr id="22" name="Straight Arrow Connector 21"/>
          <p:cNvCxnSpPr>
            <a:stCxn id="39948" idx="3"/>
          </p:cNvCxnSpPr>
          <p:nvPr/>
        </p:nvCxnSpPr>
        <p:spPr bwMode="auto">
          <a:xfrm flipV="1">
            <a:off x="2708275" y="2827338"/>
            <a:ext cx="735013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50" name="TextBox 26"/>
          <p:cNvSpPr txBox="1">
            <a:spLocks noChangeArrowheads="1"/>
          </p:cNvSpPr>
          <p:nvPr/>
        </p:nvSpPr>
        <p:spPr bwMode="auto">
          <a:xfrm>
            <a:off x="1833563" y="3103563"/>
            <a:ext cx="1268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e</a:t>
            </a:r>
            <a:r>
              <a:rPr lang="en-GB" baseline="30000"/>
              <a:t>+</a:t>
            </a:r>
            <a:r>
              <a:rPr lang="en-GB"/>
              <a:t> source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378075" y="3492500"/>
            <a:ext cx="0" cy="8556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889250" y="3052763"/>
            <a:ext cx="493713" cy="1508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53" name="TextBox 35"/>
          <p:cNvSpPr txBox="1">
            <a:spLocks noChangeArrowheads="1"/>
          </p:cNvSpPr>
          <p:nvPr/>
        </p:nvSpPr>
        <p:spPr bwMode="auto">
          <a:xfrm>
            <a:off x="889000" y="1077913"/>
            <a:ext cx="176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Damping Rings</a:t>
            </a: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760538" y="1433513"/>
            <a:ext cx="4762" cy="9080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955" name="TextBox 38"/>
          <p:cNvSpPr txBox="1">
            <a:spLocks noChangeArrowheads="1"/>
          </p:cNvSpPr>
          <p:nvPr/>
        </p:nvSpPr>
        <p:spPr bwMode="auto">
          <a:xfrm>
            <a:off x="3724275" y="4667250"/>
            <a:ext cx="4978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000090"/>
                </a:solidFill>
              </a:rPr>
              <a:t>3D CAD has been used to developed beamline layouts and tunnel requirements.</a:t>
            </a:r>
          </a:p>
          <a:p>
            <a:endParaRPr lang="en-GB">
              <a:solidFill>
                <a:srgbClr val="000090"/>
              </a:solidFill>
            </a:endParaRPr>
          </a:p>
          <a:p>
            <a:r>
              <a:rPr lang="en-GB">
                <a:solidFill>
                  <a:srgbClr val="000090"/>
                </a:solidFill>
              </a:rPr>
              <a:t>Complete model of ILC available.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タイトル 1"/>
          <p:cNvSpPr>
            <a:spLocks noGrp="1"/>
          </p:cNvSpPr>
          <p:nvPr>
            <p:ph type="title"/>
          </p:nvPr>
        </p:nvSpPr>
        <p:spPr>
          <a:xfrm>
            <a:off x="952500" y="104775"/>
            <a:ext cx="7861300" cy="906463"/>
          </a:xfrm>
        </p:spPr>
        <p:txBody>
          <a:bodyPr/>
          <a:lstStyle/>
          <a:p>
            <a:pPr>
              <a:defRPr/>
            </a:pPr>
            <a:r>
              <a:rPr lang="en-US" altLang="ja-JP">
                <a:latin typeface="Arial" charset="0"/>
                <a:cs typeface="ＭＳ Ｐゴシック" charset="0"/>
              </a:rPr>
              <a:t>Japanese Sites</a:t>
            </a:r>
            <a:endParaRPr kumimoji="1" lang="ja-JP" altLang="en-US">
              <a:latin typeface="Arial" charset="0"/>
              <a:cs typeface="ＭＳ Ｐゴシック" charset="0"/>
            </a:endParaRPr>
          </a:p>
        </p:txBody>
      </p:sp>
      <p:pic>
        <p:nvPicPr>
          <p:cNvPr id="40962" name="コンテンツ プレースホルダー 2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8" b="-133"/>
          <a:stretch>
            <a:fillRect/>
          </a:stretch>
        </p:blipFill>
        <p:spPr>
          <a:xfrm>
            <a:off x="390525" y="1168400"/>
            <a:ext cx="8180388" cy="4051300"/>
          </a:xfrm>
          <a:ln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0963" name="コンテンツ プレースホルダ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56"/>
          <a:stretch>
            <a:fillRect/>
          </a:stretch>
        </p:blipFill>
        <p:spPr bwMode="auto">
          <a:xfrm>
            <a:off x="1806575" y="1647825"/>
            <a:ext cx="1522413" cy="1066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コンテンツ プレースホルダ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2441575"/>
            <a:ext cx="1282700" cy="149225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2633663" y="5221288"/>
            <a:ext cx="4025900" cy="10160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kumimoji="1" lang="en-US" altLang="ja-JP" dirty="0">
                <a:latin typeface="Arial" pitchFamily="34" charset="0"/>
                <a:ea typeface="+mn-ea"/>
                <a:cs typeface="Arial Unicode MS" charset="0"/>
              </a:rPr>
              <a:t>GDE-CFS group visited two sites, Oct., 2011.</a:t>
            </a:r>
          </a:p>
          <a:p>
            <a:pPr marL="285750" indent="-285750">
              <a:buFontTx/>
              <a:buChar char="-"/>
              <a:defRPr/>
            </a:pPr>
            <a:r>
              <a:rPr kumimoji="1" lang="en-US" altLang="ja-JP" dirty="0">
                <a:latin typeface="Arial" pitchFamily="34" charset="0"/>
                <a:ea typeface="+mn-ea"/>
                <a:cs typeface="Arial Unicode MS" charset="0"/>
              </a:rPr>
              <a:t>GDE EC visit in Jan. 2012.</a:t>
            </a:r>
            <a:endParaRPr kumimoji="1" lang="ja-JP" altLang="en-US" dirty="0">
              <a:latin typeface="Arial" pitchFamily="34" charset="0"/>
              <a:ea typeface="+mn-ea"/>
              <a:cs typeface="Arial Unicode MS" charset="0"/>
            </a:endParaRPr>
          </a:p>
        </p:txBody>
      </p:sp>
      <p:pic>
        <p:nvPicPr>
          <p:cNvPr id="40966" name="図 8" descr="IMG_115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4054475"/>
            <a:ext cx="1266825" cy="94932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図 9" descr="DSC0265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1666875"/>
            <a:ext cx="1417637" cy="106203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図 10" descr="DSC0269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5321300"/>
            <a:ext cx="1206500" cy="904875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図 11" descr="DSC0281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5308600"/>
            <a:ext cx="1169987" cy="877888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3"/>
          <p:cNvSpPr>
            <a:spLocks noGrp="1"/>
          </p:cNvSpPr>
          <p:nvPr>
            <p:ph type="title"/>
          </p:nvPr>
        </p:nvSpPr>
        <p:spPr>
          <a:xfrm>
            <a:off x="1720850" y="0"/>
            <a:ext cx="6280150" cy="914400"/>
          </a:xfrm>
          <a:solidFill>
            <a:srgbClr val="FFFFCC"/>
          </a:solidFill>
        </p:spPr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250 GeV CM (first stage)</a:t>
            </a:r>
            <a:br>
              <a:rPr lang="en-GB">
                <a:latin typeface="Arial" charset="0"/>
                <a:cs typeface="Arial Unicode MS" charset="0"/>
              </a:rPr>
            </a:br>
            <a:r>
              <a:rPr lang="en-GB" sz="2800" i="1">
                <a:solidFill>
                  <a:srgbClr val="FF0000"/>
                </a:solidFill>
                <a:latin typeface="Arial" charset="0"/>
                <a:cs typeface="Arial Unicode MS" charset="0"/>
              </a:rPr>
              <a:t>Relative to TDR 500 GeV baseline</a:t>
            </a:r>
          </a:p>
        </p:txBody>
      </p:sp>
      <p:sp>
        <p:nvSpPr>
          <p:cNvPr id="44034" name="TextBox 4"/>
          <p:cNvSpPr txBox="1">
            <a:spLocks noChangeArrowheads="1"/>
          </p:cNvSpPr>
          <p:nvPr/>
        </p:nvSpPr>
        <p:spPr bwMode="auto">
          <a:xfrm>
            <a:off x="393700" y="1962150"/>
            <a:ext cx="2324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Half linacs solution</a:t>
            </a:r>
          </a:p>
          <a:p>
            <a:r>
              <a:rPr lang="en-GB"/>
              <a:t>G = 31.5 MV/m</a:t>
            </a:r>
          </a:p>
        </p:txBody>
      </p:sp>
      <p:cxnSp>
        <p:nvCxnSpPr>
          <p:cNvPr id="44035" name="Straight Arrow Connector 7"/>
          <p:cNvCxnSpPr>
            <a:cxnSpLocks noChangeShapeType="1"/>
          </p:cNvCxnSpPr>
          <p:nvPr/>
        </p:nvCxnSpPr>
        <p:spPr bwMode="auto">
          <a:xfrm flipV="1">
            <a:off x="2557463" y="1747838"/>
            <a:ext cx="841375" cy="428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036" name="TextBox 8"/>
          <p:cNvSpPr txBox="1">
            <a:spLocks noChangeArrowheads="1"/>
          </p:cNvSpPr>
          <p:nvPr/>
        </p:nvSpPr>
        <p:spPr bwMode="auto">
          <a:xfrm>
            <a:off x="3395663" y="1562100"/>
            <a:ext cx="53641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>
                <a:solidFill>
                  <a:srgbClr val="FF0000"/>
                </a:solidFill>
              </a:rPr>
              <a:t>POSITRON</a:t>
            </a:r>
            <a:r>
              <a:rPr lang="en-GB"/>
              <a:t> linac straightforward</a:t>
            </a:r>
          </a:p>
          <a:p>
            <a:r>
              <a:rPr lang="en-GB"/>
              <a:t>~50% ML linac cost (cryomodules, klystrons, cryo etc.)</a:t>
            </a:r>
          </a:p>
          <a:p>
            <a:r>
              <a:rPr lang="en-GB"/>
              <a:t>~50% ML AC power</a:t>
            </a:r>
          </a:p>
        </p:txBody>
      </p:sp>
      <p:cxnSp>
        <p:nvCxnSpPr>
          <p:cNvPr id="44037" name="Straight Arrow Connector 9"/>
          <p:cNvCxnSpPr>
            <a:cxnSpLocks noChangeShapeType="1"/>
          </p:cNvCxnSpPr>
          <p:nvPr/>
        </p:nvCxnSpPr>
        <p:spPr bwMode="auto">
          <a:xfrm>
            <a:off x="2503488" y="2484438"/>
            <a:ext cx="841375" cy="555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4038" name="TextBox 13"/>
          <p:cNvSpPr txBox="1">
            <a:spLocks noChangeArrowheads="1"/>
          </p:cNvSpPr>
          <p:nvPr/>
        </p:nvSpPr>
        <p:spPr bwMode="auto">
          <a:xfrm>
            <a:off x="3398838" y="2881313"/>
            <a:ext cx="5364162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b="1">
                <a:solidFill>
                  <a:srgbClr val="FF0000"/>
                </a:solidFill>
              </a:rPr>
              <a:t>ELECTRON</a:t>
            </a:r>
            <a:r>
              <a:rPr lang="en-GB"/>
              <a:t> linac needs 10Hz mode for e+ production</a:t>
            </a:r>
          </a:p>
          <a:p>
            <a:r>
              <a:rPr lang="en-GB">
                <a:latin typeface="Symbol" charset="0"/>
                <a:cs typeface="Symbol" charset="0"/>
              </a:rPr>
              <a:t>D</a:t>
            </a:r>
            <a:r>
              <a:rPr lang="en-GB"/>
              <a:t>E = 135 GeV instead of 110 GeV (+25 GeV)</a:t>
            </a:r>
          </a:p>
          <a:p>
            <a:r>
              <a:rPr lang="en-GB"/>
              <a:t>~57% ML linac cost (cryomodules, klystrons etc) </a:t>
            </a:r>
          </a:p>
          <a:p>
            <a:endParaRPr lang="en-GB"/>
          </a:p>
          <a:p>
            <a:r>
              <a:rPr lang="en-GB"/>
              <a:t>10Hz needs (1/2 linac × 10Hz/5Hz): </a:t>
            </a:r>
          </a:p>
          <a:p>
            <a:r>
              <a:rPr lang="en-GB"/>
              <a:t>	100% ML AC power </a:t>
            </a:r>
          </a:p>
          <a:p>
            <a:r>
              <a:rPr lang="en-GB"/>
              <a:t>              (1/2 linac ×    10Hz/5Hz)</a:t>
            </a:r>
          </a:p>
          <a:p>
            <a:r>
              <a:rPr lang="en-GB"/>
              <a:t>	80% cryo cost </a:t>
            </a:r>
          </a:p>
          <a:p>
            <a:r>
              <a:rPr lang="en-GB"/>
              <a:t>              (50% static + 100% dynamic)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2088" y="4810125"/>
            <a:ext cx="3124200" cy="1323975"/>
          </a:xfrm>
          <a:prstGeom prst="rect">
            <a:avLst/>
          </a:prstGeom>
          <a:gradFill rotWithShape="1">
            <a:gsLst>
              <a:gs pos="0">
                <a:srgbClr val="FF9D7D"/>
              </a:gs>
              <a:gs pos="35001">
                <a:srgbClr val="FFB9A4"/>
              </a:gs>
              <a:gs pos="100000">
                <a:srgbClr val="FFE1D9"/>
              </a:gs>
            </a:gsLst>
            <a:lin ang="16200000" scaled="1"/>
          </a:gradFill>
          <a:ln w="9525">
            <a:solidFill>
              <a:srgbClr val="F9661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GB" u="sng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Main Linac infrastructure</a:t>
            </a:r>
          </a:p>
          <a:p>
            <a:pPr>
              <a:defRPr/>
            </a:pPr>
            <a:r>
              <a:rPr lang="en-GB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Linac</a:t>
            </a:r>
            <a:r>
              <a:rPr lang="en-GB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components: 50%</a:t>
            </a:r>
          </a:p>
          <a:p>
            <a:pPr>
              <a:defRPr/>
            </a:pPr>
            <a:r>
              <a:rPr lang="en-GB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Cryogenics:    65%</a:t>
            </a:r>
          </a:p>
          <a:p>
            <a:pPr>
              <a:defRPr/>
            </a:pPr>
            <a:r>
              <a:rPr lang="en-GB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RF AC power: 	80%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71450"/>
            <a:ext cx="69342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Increasing SCRF Gradient</a:t>
            </a:r>
          </a:p>
        </p:txBody>
      </p:sp>
      <p:pic>
        <p:nvPicPr>
          <p:cNvPr id="45060" name="Picture 12" descr="C:\ILC_high_gradient\ILC_EP\Result_summary\HighGradientEvolution_1CellandMultiCell\LBandSRFNbCavityGradientEvolution_rev21jan2011_TechnologyImpact_HiRes.tif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75" y="866775"/>
            <a:ext cx="6218238" cy="4192588"/>
          </a:xfrm>
        </p:spPr>
      </p:pic>
      <p:sp>
        <p:nvSpPr>
          <p:cNvPr id="45061" name="TextBox 40"/>
          <p:cNvSpPr txBox="1">
            <a:spLocks noChangeArrowheads="1"/>
          </p:cNvSpPr>
          <p:nvPr/>
        </p:nvSpPr>
        <p:spPr bwMode="auto">
          <a:xfrm>
            <a:off x="381000" y="5170488"/>
            <a:ext cx="8305800" cy="1077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bg1"/>
                </a:solidFill>
              </a:rPr>
              <a:t>Understanding in gradient limits </a:t>
            </a:r>
            <a:r>
              <a:rPr lang="en-US" sz="1600">
                <a:solidFill>
                  <a:srgbClr val="FFFF00"/>
                </a:solidFill>
              </a:rPr>
              <a:t>and </a:t>
            </a:r>
            <a:r>
              <a:rPr lang="en-US" sz="1600">
                <a:solidFill>
                  <a:schemeClr val="bg1"/>
                </a:solidFill>
              </a:rPr>
              <a:t>inventing breakthrough solutions </a:t>
            </a:r>
            <a:r>
              <a:rPr lang="en-US" sz="1600">
                <a:solidFill>
                  <a:srgbClr val="FFFF00"/>
                </a:solidFill>
              </a:rPr>
              <a:t>are responsible for gradient progresses. This has been a tradition in SRF community and rapid gradient progress continues. Up to 60 MV/m gradient has been demonstrated in 1-cell 1300 MHz Nb cavity. </a:t>
            </a:r>
            <a:r>
              <a:rPr lang="en-US" sz="1600">
                <a:solidFill>
                  <a:schemeClr val="bg1"/>
                </a:solidFill>
              </a:rPr>
              <a:t>45-50 MV/m gradient demonstration in 9-cell cavity is foreseen in next 5 years.</a:t>
            </a:r>
            <a:r>
              <a:rPr lang="en-US" sz="1600">
                <a:solidFill>
                  <a:srgbClr val="FFFF00"/>
                </a:solidFill>
              </a:rPr>
              <a:t>     </a:t>
            </a:r>
          </a:p>
        </p:txBody>
      </p:sp>
      <p:sp>
        <p:nvSpPr>
          <p:cNvPr id="45062" name="Date Placeholder 3"/>
          <p:cNvSpPr txBox="1">
            <a:spLocks/>
          </p:cNvSpPr>
          <p:nvPr/>
        </p:nvSpPr>
        <p:spPr bwMode="auto">
          <a:xfrm>
            <a:off x="6553200" y="1143000"/>
            <a:ext cx="2438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/>
            <a:r>
              <a:rPr lang="en-US" sz="2800"/>
              <a:t>R.L. Geng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19672" y="76200"/>
            <a:ext cx="6624736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Collider ‘Wall Plug’ </a:t>
            </a:r>
            <a:r>
              <a:rPr lang="en-US" sz="4000" b="1" u="sng" dirty="0" smtClean="0">
                <a:solidFill>
                  <a:srgbClr val="C00000"/>
                </a:solidFill>
              </a:rPr>
              <a:t>AC Power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679388"/>
              </p:ext>
            </p:extLst>
          </p:nvPr>
        </p:nvGraphicFramePr>
        <p:xfrm>
          <a:off x="188237" y="880280"/>
          <a:ext cx="8639030" cy="489203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93575"/>
                <a:gridCol w="1037230"/>
                <a:gridCol w="1330505"/>
                <a:gridCol w="1531703"/>
                <a:gridCol w="154601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ILC and 80 km ring: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ILC -H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ILC-nom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Ring -</a:t>
                      </a:r>
                      <a:r>
                        <a:rPr lang="en-US" baseline="0" dirty="0" smtClean="0"/>
                        <a:t> H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Ring - t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E_cm</a:t>
                      </a:r>
                      <a:r>
                        <a:rPr lang="en-US" dirty="0" smtClean="0"/>
                        <a:t> (GeV)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SRF Power to Beam (MW)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Eff</a:t>
                      </a:r>
                      <a:r>
                        <a:rPr lang="en-US" baseline="0" dirty="0" smtClean="0"/>
                        <a:t>. </a:t>
                      </a:r>
                      <a:r>
                        <a:rPr lang="en-US" dirty="0" smtClean="0"/>
                        <a:t>RF Length (m)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7,837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15,674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AC to RF efficiency (%)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smtClean="0"/>
                        <a:t>klystron operating margin, HVPS, Klystron Aux and klystron water cooling (%)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 smtClean="0"/>
                        <a:t>Cryo</a:t>
                      </a:r>
                      <a:r>
                        <a:rPr lang="en-US" dirty="0" smtClean="0"/>
                        <a:t> (MW)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Normal Conducting</a:t>
                      </a:r>
                      <a:r>
                        <a:rPr lang="en-US" baseline="0" dirty="0" smtClean="0"/>
                        <a:t> (exc. Injector complex) (MW)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120**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Injector complex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16***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Conventional</a:t>
                      </a:r>
                      <a:r>
                        <a:rPr lang="en-US" baseline="0" dirty="0" smtClean="0"/>
                        <a:t> (Air, lighting, ..)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6****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Total (exc. detector)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112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153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396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416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8793" y="5803240"/>
            <a:ext cx="532389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</a:rPr>
              <a:t>* 5% for operating margin, 2% for auxiliaries, 3% for HVPS and 10% for water cooling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</a:rPr>
              <a:t>** assume 1.5 kW / m tunnel inclusive (ILC avg. 3 kW / m)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</a:rPr>
              <a:t>*** from SSC / Fermilab injector (linac + LEB + MEB)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</a:rPr>
              <a:t>**** 6 MW for 30 km beam tunnel complex; ~3x more for 80 ring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20" y="580526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Cf. </a:t>
            </a:r>
            <a:r>
              <a:rPr lang="en-US" dirty="0" err="1" smtClean="0"/>
              <a:t>Blondel</a:t>
            </a:r>
            <a:r>
              <a:rPr lang="en-US" dirty="0" smtClean="0"/>
              <a:t> et al. est.</a:t>
            </a:r>
          </a:p>
          <a:p>
            <a:r>
              <a:rPr lang="en-US" dirty="0" smtClean="0"/>
              <a:t>~ 260 MW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gamma-gamma</a:t>
            </a:r>
          </a:p>
        </p:txBody>
      </p:sp>
      <p:sp>
        <p:nvSpPr>
          <p:cNvPr id="106501" name="TextBox 6"/>
          <p:cNvSpPr txBox="1">
            <a:spLocks noChangeArrowheads="1"/>
          </p:cNvSpPr>
          <p:nvPr/>
        </p:nvSpPr>
        <p:spPr bwMode="auto">
          <a:xfrm>
            <a:off x="6875463" y="6021388"/>
            <a:ext cx="1865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(Yokoya LCWS12)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1874"/>
            <a:ext cx="8891813" cy="650347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marL="0" indent="0"/>
            <a:r>
              <a:rPr lang="en-US" dirty="0"/>
              <a:t>Parametric </a:t>
            </a:r>
            <a:r>
              <a:rPr lang="en-US" dirty="0" smtClean="0"/>
              <a:t>‘value’ costing </a:t>
            </a:r>
            <a:r>
              <a:rPr lang="en-US" dirty="0"/>
              <a:t>for </a:t>
            </a:r>
            <a:r>
              <a:rPr lang="en-US" dirty="0" err="1" smtClean="0"/>
              <a:t>TeV</a:t>
            </a:r>
            <a:r>
              <a:rPr lang="en-US" dirty="0" smtClean="0"/>
              <a:t>–class machines (KILCU)*: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903" y="1180528"/>
            <a:ext cx="8418787" cy="4800600"/>
          </a:xfrm>
        </p:spPr>
        <p:txBody>
          <a:bodyPr/>
          <a:lstStyle/>
          <a:p>
            <a:r>
              <a:rPr lang="en-US" dirty="0" smtClean="0"/>
              <a:t>Civil Construction:		35 / m</a:t>
            </a:r>
          </a:p>
          <a:p>
            <a:r>
              <a:rPr lang="en-US" dirty="0" smtClean="0"/>
              <a:t>Utilities:				5000 / MW</a:t>
            </a:r>
          </a:p>
          <a:p>
            <a:r>
              <a:rPr lang="en-US" dirty="0" smtClean="0"/>
              <a:t>Superconducting RF	180 / m (inclusive)**</a:t>
            </a:r>
          </a:p>
          <a:p>
            <a:r>
              <a:rPr lang="en-US" dirty="0" smtClean="0"/>
              <a:t>‘Conventional Acc.’		35 / 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24491"/>
              </p:ext>
            </p:extLst>
          </p:nvPr>
        </p:nvGraphicFramePr>
        <p:xfrm>
          <a:off x="491320" y="3264938"/>
          <a:ext cx="7864528" cy="2194560"/>
        </p:xfrm>
        <a:graphic>
          <a:graphicData uri="http://schemas.openxmlformats.org/drawingml/2006/table">
            <a:tbl>
              <a:tblPr>
                <a:tableStyleId>{7E9639D4-E3E2-4D34-9284-5A2195B3D0D7}</a:tableStyleId>
              </a:tblPr>
              <a:tblGrid>
                <a:gridCol w="2279176"/>
                <a:gridCol w="600501"/>
                <a:gridCol w="1542197"/>
                <a:gridCol w="1119116"/>
                <a:gridCol w="1037230"/>
                <a:gridCol w="1286308"/>
              </a:tblGrid>
              <a:tr h="3810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TLEP-t quantity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MILCU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ILC quantity</a:t>
                      </a:r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800" b="1" u="none" strike="noStrike" kern="1200" dirty="0" smtClean="0">
                          <a:solidFill>
                            <a:schemeClr val="bg1"/>
                          </a:solidFill>
                          <a:effectLst/>
                        </a:rPr>
                        <a:t>MILCU</a:t>
                      </a:r>
                      <a:endParaRPr lang="en-US" sz="1800" b="1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Civil Construction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>
                          <a:effectLst/>
                        </a:rPr>
                        <a:t>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3000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34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1200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Power and cooling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MW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>
                          <a:effectLst/>
                        </a:rPr>
                        <a:t>416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2000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162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800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SRF (incl. packing)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1.2 / 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250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22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4000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‘Conventional’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>
                          <a:effectLst/>
                        </a:rPr>
                        <a:t>160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5500 ***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12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800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Installation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km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>
                          <a:effectLst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u="none" strike="noStrike" dirty="0" smtClean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34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u="none" strike="noStrike" kern="1200" dirty="0" smtClean="0">
                          <a:effectLst/>
                        </a:rPr>
                        <a:t>100</a:t>
                      </a:r>
                      <a:endParaRPr 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fontAlgn="b"/>
                      <a:r>
                        <a:rPr lang="en-US" sz="1800" b="1" u="none" strike="noStrike" dirty="0" smtClean="0">
                          <a:effectLst/>
                        </a:rPr>
                        <a:t>11000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endParaRPr 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914400" rtl="0" eaLnBrk="1" fontAlgn="b" latinLnBrk="0" hangingPunct="1"/>
                      <a:r>
                        <a:rPr lang="en-US" sz="1800" b="1" u="none" strike="noStrike" kern="1200" dirty="0" smtClean="0">
                          <a:effectLst/>
                        </a:rPr>
                        <a:t>7800**</a:t>
                      </a:r>
                      <a:endParaRPr lang="en-US" sz="18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8793" y="5707704"/>
            <a:ext cx="5147563" cy="5770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</a:rPr>
              <a:t>* 1 ILCU = USD 01.2012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</a:rPr>
              <a:t>** cryogenics not included – reuse LHC assumed; 900 MILCU included for ILC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000000"/>
                </a:solidFill>
              </a:rPr>
              <a:t>*** Conventional cost – scale reduced 2x for 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722" y="5688467"/>
            <a:ext cx="2342153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</a:rPr>
              <a:t>Institutional Labor is part of the project cost and must also be analyzed.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cs typeface="Arial Unicode MS" charset="0"/>
              </a:rPr>
              <a:t> Upgrades</a:t>
            </a:r>
            <a:endParaRPr lang="en-US" dirty="0">
              <a:latin typeface="Arial" charset="0"/>
              <a:cs typeface="Arial Unicode MS" charset="0"/>
            </a:endParaRPr>
          </a:p>
        </p:txBody>
      </p:sp>
      <p:pic>
        <p:nvPicPr>
          <p:cNvPr id="4710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764704"/>
            <a:ext cx="6818313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66124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Shown is initial 500 </a:t>
            </a:r>
            <a:r>
              <a:rPr lang="en-US" dirty="0" err="1" smtClean="0"/>
              <a:t>GeV</a:t>
            </a:r>
            <a:r>
              <a:rPr lang="en-US" dirty="0" smtClean="0"/>
              <a:t> -&gt; 1 </a:t>
            </a:r>
            <a:r>
              <a:rPr lang="en-US" dirty="0" err="1" smtClean="0"/>
              <a:t>TeV</a:t>
            </a:r>
            <a:r>
              <a:rPr lang="en-US" dirty="0" smtClean="0"/>
              <a:t>. Similar scenario for starting with 250 </a:t>
            </a:r>
            <a:r>
              <a:rPr lang="en-US" dirty="0" err="1" smtClean="0"/>
              <a:t>GeV</a:t>
            </a:r>
            <a:r>
              <a:rPr lang="en-US" dirty="0" smtClean="0"/>
              <a:t> Higgs factory – or could build complete 500 </a:t>
            </a:r>
            <a:r>
              <a:rPr lang="en-US" dirty="0" err="1" smtClean="0"/>
              <a:t>GeV</a:t>
            </a:r>
            <a:r>
              <a:rPr lang="en-US" dirty="0"/>
              <a:t> </a:t>
            </a:r>
            <a:r>
              <a:rPr lang="en-US" dirty="0" smtClean="0"/>
              <a:t>tunnel and half-populate.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gamma-gamma</a:t>
            </a:r>
          </a:p>
        </p:txBody>
      </p:sp>
      <p:pic>
        <p:nvPicPr>
          <p:cNvPr id="106500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b="1697"/>
          <a:stretch>
            <a:fillRect/>
          </a:stretch>
        </p:blipFill>
        <p:spPr/>
      </p:pic>
      <p:sp>
        <p:nvSpPr>
          <p:cNvPr id="106501" name="TextBox 6"/>
          <p:cNvSpPr txBox="1">
            <a:spLocks noChangeArrowheads="1"/>
          </p:cNvSpPr>
          <p:nvPr/>
        </p:nvSpPr>
        <p:spPr bwMode="auto">
          <a:xfrm>
            <a:off x="6875463" y="6021388"/>
            <a:ext cx="1865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(Yokoya LCWS12)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1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11782" y="188640"/>
            <a:ext cx="303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FCC Magnets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910148"/>
            <a:ext cx="25720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C377B"/>
                </a:solidFill>
              </a:rPr>
              <a:t>Arc dipoles are the main cost and parameter driver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C377B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C377B"/>
                </a:solidFill>
              </a:rPr>
              <a:t>Baseline is Nb</a:t>
            </a:r>
            <a:r>
              <a:rPr lang="en-US" sz="2000" baseline="-25000" dirty="0" smtClean="0">
                <a:solidFill>
                  <a:srgbClr val="0C377B"/>
                </a:solidFill>
              </a:rPr>
              <a:t>3</a:t>
            </a:r>
            <a:r>
              <a:rPr lang="en-US" sz="2000" dirty="0" smtClean="0">
                <a:solidFill>
                  <a:srgbClr val="0C377B"/>
                </a:solidFill>
              </a:rPr>
              <a:t>Sn at 16T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 smtClean="0">
              <a:solidFill>
                <a:srgbClr val="0C377B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C377B"/>
                </a:solidFill>
              </a:rPr>
              <a:t>HTS at 20T also to be studied as alternative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297" y="944612"/>
            <a:ext cx="5916703" cy="27431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3789040"/>
            <a:ext cx="8686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Field level is a challenge but many additional questions: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Aperture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Field quality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Different design choices (e.g. slanted solenoids) should be explored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Goal is to develop prototypes in all regions, US has world-leading expertise</a:t>
            </a:r>
          </a:p>
          <a:p>
            <a:endParaRPr lang="en-US" sz="1200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Machine protection major issue </a:t>
            </a:r>
            <a:r>
              <a:rPr lang="mr-IN" dirty="0" smtClean="0">
                <a:solidFill>
                  <a:schemeClr val="accent2"/>
                </a:solidFill>
              </a:rPr>
              <a:t>–</a:t>
            </a:r>
            <a:r>
              <a:rPr lang="en-US" dirty="0" smtClean="0">
                <a:solidFill>
                  <a:schemeClr val="accent2"/>
                </a:solidFill>
              </a:rPr>
              <a:t> stored energy 24 times bigger than LHC </a:t>
            </a:r>
            <a:r>
              <a:rPr lang="en-GB" dirty="0" smtClean="0">
                <a:solidFill>
                  <a:schemeClr val="accent2"/>
                </a:solidFill>
              </a:rPr>
              <a:t>&gt; 8 GJ/ beam. Small losses can quench magnets &amp; activate entire machine. Backgrounds into experiments acceptable from single beams?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3505200"/>
            <a:ext cx="5383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Coil sketch of a 15 T magnet with grading, E. Todesco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Fermilab CM2 results</a:t>
            </a:r>
            <a:endParaRPr lang="en-GB" dirty="0"/>
          </a:p>
        </p:txBody>
      </p:sp>
      <p:pic>
        <p:nvPicPr>
          <p:cNvPr id="4" name="Picture 3" descr="IMG_18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40" y="787446"/>
            <a:ext cx="2225217" cy="29669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20194" y="2988059"/>
            <a:ext cx="1911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</a:rPr>
              <a:t>CM-2 installed in ASTA cave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5" y="1190088"/>
            <a:ext cx="6800185" cy="510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968579" y="4175652"/>
            <a:ext cx="217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courtesy E. Harms (FNAL)</a:t>
            </a:r>
            <a:endParaRPr lang="en-GB" dirty="0"/>
          </a:p>
        </p:txBody>
      </p:sp>
      <p:sp>
        <p:nvSpPr>
          <p:cNvPr id="7" name="Explosion 1 6"/>
          <p:cNvSpPr/>
          <p:nvPr/>
        </p:nvSpPr>
        <p:spPr bwMode="auto">
          <a:xfrm rot="619786">
            <a:off x="6316088" y="5214440"/>
            <a:ext cx="2591782" cy="1359800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NEW!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Magnet Design Issues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3AFAD-5121-D248-9050-9436D626CD02}" type="slidenum">
              <a:rPr lang="en-US" smtClean="0"/>
              <a:t>61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03852"/>
            <a:ext cx="6426200" cy="563751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Field level</a:t>
            </a:r>
          </a:p>
          <a:p>
            <a:pPr lvl="1"/>
            <a:r>
              <a:rPr lang="en-US" dirty="0" smtClean="0"/>
              <a:t>Higher field level allows to use a smaller ring</a:t>
            </a:r>
          </a:p>
          <a:p>
            <a:pPr lvl="1"/>
            <a:r>
              <a:rPr lang="en-US" dirty="0" smtClean="0"/>
              <a:t>But is technically challenging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Aperture</a:t>
            </a:r>
          </a:p>
          <a:p>
            <a:pPr lvl="1"/>
            <a:r>
              <a:rPr lang="en-US" dirty="0" smtClean="0"/>
              <a:t>A larger aperture means more volume with the magnetic field</a:t>
            </a:r>
          </a:p>
          <a:p>
            <a:pPr lvl="1"/>
            <a:r>
              <a:rPr lang="en-US" dirty="0" smtClean="0"/>
              <a:t>Larger stored energy and larger forces</a:t>
            </a:r>
          </a:p>
          <a:p>
            <a:pPr lvl="1"/>
            <a:r>
              <a:rPr lang="en-US" dirty="0" smtClean="0"/>
              <a:t>Higher cost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field quality</a:t>
            </a:r>
          </a:p>
          <a:p>
            <a:pPr lvl="1"/>
            <a:r>
              <a:rPr lang="en-US" dirty="0" smtClean="0"/>
              <a:t>Unwanted non-linear field components</a:t>
            </a:r>
          </a:p>
          <a:p>
            <a:pPr lvl="1"/>
            <a:r>
              <a:rPr lang="en-US" dirty="0" smtClean="0"/>
              <a:t>Especially at injection (low field)</a:t>
            </a:r>
          </a:p>
          <a:p>
            <a:pPr lvl="1"/>
            <a:r>
              <a:rPr lang="en-US" dirty="0" smtClean="0"/>
              <a:t>Can make particles move chaotic and be lost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cost</a:t>
            </a:r>
          </a:p>
          <a:p>
            <a:pPr lvl="1"/>
            <a:r>
              <a:rPr lang="en-US" dirty="0" smtClean="0"/>
              <a:t>The most costly component in the machine</a:t>
            </a:r>
            <a:endParaRPr lang="en-US" dirty="0"/>
          </a:p>
        </p:txBody>
      </p:sp>
      <p:pic>
        <p:nvPicPr>
          <p:cNvPr id="8" name="Picture 59" descr="LHC Dipole Cross 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36844" r="53949" b="51054"/>
          <a:stretch>
            <a:fillRect/>
          </a:stretch>
        </p:blipFill>
        <p:spPr bwMode="auto">
          <a:xfrm>
            <a:off x="5937696" y="3078153"/>
            <a:ext cx="3098800" cy="143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447800" y="-171450"/>
            <a:ext cx="69342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Circular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machines</a:t>
            </a:r>
          </a:p>
        </p:txBody>
      </p:sp>
      <p:pic>
        <p:nvPicPr>
          <p:cNvPr id="583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2916238" y="1168400"/>
            <a:ext cx="6227762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18179" r="29201"/>
          <a:stretch>
            <a:fillRect/>
          </a:stretch>
        </p:blipFill>
        <p:spPr bwMode="auto">
          <a:xfrm>
            <a:off x="0" y="2636838"/>
            <a:ext cx="29083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Box 1"/>
          <p:cNvSpPr txBox="1">
            <a:spLocks noChangeArrowheads="1"/>
          </p:cNvSpPr>
          <p:nvPr/>
        </p:nvSpPr>
        <p:spPr bwMode="auto">
          <a:xfrm>
            <a:off x="34925" y="1333500"/>
            <a:ext cx="3519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At Beamstrahlung &amp; </a:t>
            </a:r>
          </a:p>
          <a:p>
            <a:r>
              <a:rPr lang="en-US"/>
              <a:t>tune-shift limit, assuming</a:t>
            </a:r>
          </a:p>
          <a:p>
            <a:r>
              <a:rPr lang="en-US"/>
              <a:t>100 MW power consumption: 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6867525" y="6092825"/>
            <a:ext cx="19526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/>
              <a:t>(Telnov via Yokoya)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latin typeface="Arial" charset="0"/>
                <a:cs typeface="Arial Unicode MS" charset="0"/>
              </a:rPr>
              <a:t>CEPC &amp; </a:t>
            </a:r>
            <a:r>
              <a:rPr lang="en-GB" dirty="0" err="1" smtClean="0">
                <a:latin typeface="Arial" charset="0"/>
                <a:cs typeface="Arial Unicode MS" charset="0"/>
              </a:rPr>
              <a:t>SppC</a:t>
            </a:r>
            <a:r>
              <a:rPr lang="en-GB" dirty="0" smtClean="0">
                <a:latin typeface="Arial" charset="0"/>
                <a:cs typeface="Arial Unicode MS" charset="0"/>
              </a:rPr>
              <a:t> Layout</a:t>
            </a:r>
            <a:endParaRPr lang="en-GB" dirty="0">
              <a:latin typeface="Arial" charset="0"/>
              <a:cs typeface="Arial Unicode MS" charset="0"/>
            </a:endParaRPr>
          </a:p>
        </p:txBody>
      </p:sp>
      <p:grpSp>
        <p:nvGrpSpPr>
          <p:cNvPr id="29" name="组合 20"/>
          <p:cNvGrpSpPr>
            <a:grpSpLocks/>
          </p:cNvGrpSpPr>
          <p:nvPr/>
        </p:nvGrpSpPr>
        <p:grpSpPr bwMode="auto">
          <a:xfrm>
            <a:off x="107504" y="1268760"/>
            <a:ext cx="8210550" cy="3272453"/>
            <a:chOff x="467419" y="1736327"/>
            <a:chExt cx="8209235" cy="3273069"/>
          </a:xfrm>
        </p:grpSpPr>
        <p:cxnSp>
          <p:nvCxnSpPr>
            <p:cNvPr id="31" name="直接连接符 100"/>
            <p:cNvCxnSpPr>
              <a:stCxn id="54" idx="5"/>
            </p:cNvCxnSpPr>
            <p:nvPr/>
          </p:nvCxnSpPr>
          <p:spPr>
            <a:xfrm flipV="1">
              <a:off x="6379910" y="2800152"/>
              <a:ext cx="119043" cy="133375"/>
            </a:xfrm>
            <a:prstGeom prst="line">
              <a:avLst/>
            </a:prstGeom>
            <a:ln w="190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椭圆 95"/>
            <p:cNvSpPr/>
            <p:nvPr/>
          </p:nvSpPr>
          <p:spPr>
            <a:xfrm>
              <a:off x="899150" y="1988788"/>
              <a:ext cx="7234666" cy="2758006"/>
            </a:xfrm>
            <a:prstGeom prst="ellipse">
              <a:avLst/>
            </a:prstGeom>
            <a:noFill/>
            <a:ln w="76200">
              <a:solidFill>
                <a:srgbClr val="1108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33" name="任意多边形 135"/>
            <p:cNvSpPr/>
            <p:nvPr/>
          </p:nvSpPr>
          <p:spPr>
            <a:xfrm>
              <a:off x="7425904" y="2665190"/>
              <a:ext cx="566647" cy="315971"/>
            </a:xfrm>
            <a:custGeom>
              <a:avLst/>
              <a:gdLst>
                <a:gd name="connsiteX0" fmla="*/ 523875 w 525249"/>
                <a:gd name="connsiteY0" fmla="*/ 315699 h 315699"/>
                <a:gd name="connsiteX1" fmla="*/ 523875 w 525249"/>
                <a:gd name="connsiteY1" fmla="*/ 239499 h 315699"/>
                <a:gd name="connsiteX2" fmla="*/ 509587 w 525249"/>
                <a:gd name="connsiteY2" fmla="*/ 215687 h 315699"/>
                <a:gd name="connsiteX3" fmla="*/ 495300 w 525249"/>
                <a:gd name="connsiteY3" fmla="*/ 172824 h 315699"/>
                <a:gd name="connsiteX4" fmla="*/ 442912 w 525249"/>
                <a:gd name="connsiteY4" fmla="*/ 120437 h 315699"/>
                <a:gd name="connsiteX5" fmla="*/ 395287 w 525249"/>
                <a:gd name="connsiteY5" fmla="*/ 91862 h 315699"/>
                <a:gd name="connsiteX6" fmla="*/ 309562 w 525249"/>
                <a:gd name="connsiteY6" fmla="*/ 63287 h 315699"/>
                <a:gd name="connsiteX7" fmla="*/ 247650 w 525249"/>
                <a:gd name="connsiteY7" fmla="*/ 44237 h 315699"/>
                <a:gd name="connsiteX8" fmla="*/ 185737 w 525249"/>
                <a:gd name="connsiteY8" fmla="*/ 34712 h 315699"/>
                <a:gd name="connsiteX9" fmla="*/ 95250 w 525249"/>
                <a:gd name="connsiteY9" fmla="*/ 20424 h 315699"/>
                <a:gd name="connsiteX10" fmla="*/ 42862 w 525249"/>
                <a:gd name="connsiteY10" fmla="*/ 15662 h 315699"/>
                <a:gd name="connsiteX11" fmla="*/ 23812 w 525249"/>
                <a:gd name="connsiteY11" fmla="*/ 1374 h 315699"/>
                <a:gd name="connsiteX12" fmla="*/ 0 w 525249"/>
                <a:gd name="connsiteY12" fmla="*/ 1374 h 315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5249" h="315699">
                  <a:moveTo>
                    <a:pt x="523875" y="315699"/>
                  </a:moveTo>
                  <a:cubicBezTo>
                    <a:pt x="525065" y="285933"/>
                    <a:pt x="526256" y="256168"/>
                    <a:pt x="523875" y="239499"/>
                  </a:cubicBezTo>
                  <a:cubicBezTo>
                    <a:pt x="521494" y="222830"/>
                    <a:pt x="514349" y="226799"/>
                    <a:pt x="509587" y="215687"/>
                  </a:cubicBezTo>
                  <a:cubicBezTo>
                    <a:pt x="504825" y="204575"/>
                    <a:pt x="506412" y="188699"/>
                    <a:pt x="495300" y="172824"/>
                  </a:cubicBezTo>
                  <a:cubicBezTo>
                    <a:pt x="484187" y="156949"/>
                    <a:pt x="459581" y="133931"/>
                    <a:pt x="442912" y="120437"/>
                  </a:cubicBezTo>
                  <a:cubicBezTo>
                    <a:pt x="426243" y="106943"/>
                    <a:pt x="417512" y="101387"/>
                    <a:pt x="395287" y="91862"/>
                  </a:cubicBezTo>
                  <a:cubicBezTo>
                    <a:pt x="373062" y="82337"/>
                    <a:pt x="334168" y="71224"/>
                    <a:pt x="309562" y="63287"/>
                  </a:cubicBezTo>
                  <a:cubicBezTo>
                    <a:pt x="284956" y="55350"/>
                    <a:pt x="268287" y="48999"/>
                    <a:pt x="247650" y="44237"/>
                  </a:cubicBezTo>
                  <a:cubicBezTo>
                    <a:pt x="227013" y="39475"/>
                    <a:pt x="185737" y="34712"/>
                    <a:pt x="185737" y="34712"/>
                  </a:cubicBezTo>
                  <a:lnTo>
                    <a:pt x="95250" y="20424"/>
                  </a:lnTo>
                  <a:cubicBezTo>
                    <a:pt x="71437" y="17249"/>
                    <a:pt x="54768" y="18837"/>
                    <a:pt x="42862" y="15662"/>
                  </a:cubicBezTo>
                  <a:cubicBezTo>
                    <a:pt x="30956" y="12487"/>
                    <a:pt x="30956" y="3755"/>
                    <a:pt x="23812" y="1374"/>
                  </a:cubicBezTo>
                  <a:cubicBezTo>
                    <a:pt x="16668" y="-1007"/>
                    <a:pt x="8334" y="183"/>
                    <a:pt x="0" y="1374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4" name="任意多边形 116"/>
            <p:cNvSpPr/>
            <p:nvPr/>
          </p:nvSpPr>
          <p:spPr>
            <a:xfrm>
              <a:off x="1084858" y="2612792"/>
              <a:ext cx="636485" cy="371545"/>
            </a:xfrm>
            <a:custGeom>
              <a:avLst/>
              <a:gdLst>
                <a:gd name="connsiteX0" fmla="*/ 0 w 666750"/>
                <a:gd name="connsiteY0" fmla="*/ 419100 h 419100"/>
                <a:gd name="connsiteX1" fmla="*/ 28575 w 666750"/>
                <a:gd name="connsiteY1" fmla="*/ 285750 h 419100"/>
                <a:gd name="connsiteX2" fmla="*/ 95250 w 666750"/>
                <a:gd name="connsiteY2" fmla="*/ 206375 h 419100"/>
                <a:gd name="connsiteX3" fmla="*/ 260350 w 666750"/>
                <a:gd name="connsiteY3" fmla="*/ 123825 h 419100"/>
                <a:gd name="connsiteX4" fmla="*/ 508000 w 666750"/>
                <a:gd name="connsiteY4" fmla="*/ 73025 h 419100"/>
                <a:gd name="connsiteX5" fmla="*/ 666750 w 666750"/>
                <a:gd name="connsiteY5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419100">
                  <a:moveTo>
                    <a:pt x="0" y="419100"/>
                  </a:moveTo>
                  <a:cubicBezTo>
                    <a:pt x="6350" y="370152"/>
                    <a:pt x="12700" y="321204"/>
                    <a:pt x="28575" y="285750"/>
                  </a:cubicBezTo>
                  <a:cubicBezTo>
                    <a:pt x="44450" y="250296"/>
                    <a:pt x="56621" y="233362"/>
                    <a:pt x="95250" y="206375"/>
                  </a:cubicBezTo>
                  <a:cubicBezTo>
                    <a:pt x="133879" y="179388"/>
                    <a:pt x="191559" y="146050"/>
                    <a:pt x="260350" y="123825"/>
                  </a:cubicBezTo>
                  <a:cubicBezTo>
                    <a:pt x="329141" y="101600"/>
                    <a:pt x="440267" y="93662"/>
                    <a:pt x="508000" y="73025"/>
                  </a:cubicBezTo>
                  <a:cubicBezTo>
                    <a:pt x="575733" y="52388"/>
                    <a:pt x="621241" y="26194"/>
                    <a:pt x="66675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5" name="TextBox 76"/>
            <p:cNvSpPr txBox="1">
              <a:spLocks noChangeArrowheads="1"/>
            </p:cNvSpPr>
            <p:nvPr/>
          </p:nvSpPr>
          <p:spPr bwMode="auto">
            <a:xfrm>
              <a:off x="1461748" y="2743036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000" b="1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BTC</a:t>
              </a:r>
              <a:endParaRPr lang="zh-CN" altLang="en-US" sz="1000" b="1">
                <a:solidFill>
                  <a:srgbClr val="FF000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" name="右箭头 52"/>
            <p:cNvSpPr/>
            <p:nvPr/>
          </p:nvSpPr>
          <p:spPr>
            <a:xfrm rot="20678478">
              <a:off x="1318183" y="2687419"/>
              <a:ext cx="79362" cy="57161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37" name="TextBox 6"/>
            <p:cNvSpPr txBox="1">
              <a:spLocks noChangeArrowheads="1"/>
            </p:cNvSpPr>
            <p:nvPr/>
          </p:nvSpPr>
          <p:spPr bwMode="auto">
            <a:xfrm>
              <a:off x="4233114" y="2141662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200" b="1">
                  <a:solidFill>
                    <a:srgbClr val="CC00FF"/>
                  </a:solidFill>
                  <a:latin typeface="Times New Roman" charset="0"/>
                  <a:cs typeface="Times New Roman" charset="0"/>
                </a:rPr>
                <a:t>IP1</a:t>
              </a:r>
              <a:endParaRPr lang="zh-CN" altLang="en-US" sz="1800" b="1">
                <a:solidFill>
                  <a:srgbClr val="CC00FF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8" name="TextBox 7"/>
            <p:cNvSpPr txBox="1">
              <a:spLocks noChangeArrowheads="1"/>
            </p:cNvSpPr>
            <p:nvPr/>
          </p:nvSpPr>
          <p:spPr bwMode="auto">
            <a:xfrm>
              <a:off x="4501613" y="4283313"/>
              <a:ext cx="4324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200" b="1">
                  <a:solidFill>
                    <a:srgbClr val="CC00FF"/>
                  </a:solidFill>
                  <a:latin typeface="Times New Roman" charset="0"/>
                  <a:cs typeface="Times New Roman" charset="0"/>
                </a:rPr>
                <a:t>IP2</a:t>
              </a:r>
              <a:endParaRPr lang="zh-CN" altLang="en-US" sz="1800" b="1">
                <a:solidFill>
                  <a:srgbClr val="CC00FF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40" name="TextBox 11"/>
            <p:cNvSpPr txBox="1">
              <a:spLocks noChangeArrowheads="1"/>
            </p:cNvSpPr>
            <p:nvPr/>
          </p:nvSpPr>
          <p:spPr bwMode="auto">
            <a:xfrm>
              <a:off x="3464686" y="2113445"/>
              <a:ext cx="5762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200" b="1">
                  <a:solidFill>
                    <a:srgbClr val="FF0000"/>
                  </a:solidFill>
                  <a:latin typeface="Arial" charset="0"/>
                </a:rPr>
                <a:t>e+</a:t>
              </a:r>
              <a:endParaRPr lang="zh-CN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41" name="TextBox 12"/>
            <p:cNvSpPr txBox="1">
              <a:spLocks noChangeArrowheads="1"/>
            </p:cNvSpPr>
            <p:nvPr/>
          </p:nvSpPr>
          <p:spPr bwMode="auto">
            <a:xfrm>
              <a:off x="5298529" y="2113445"/>
              <a:ext cx="57626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200" b="1">
                  <a:solidFill>
                    <a:srgbClr val="00B0F0"/>
                  </a:solidFill>
                  <a:latin typeface="Arial" charset="0"/>
                </a:rPr>
                <a:t>e-</a:t>
              </a:r>
              <a:endParaRPr lang="zh-CN" altLang="en-US" sz="1800" b="1">
                <a:solidFill>
                  <a:srgbClr val="00B0F0"/>
                </a:solidFill>
                <a:latin typeface="Arial" charset="0"/>
              </a:endParaRPr>
            </a:p>
          </p:txBody>
        </p:sp>
        <p:sp>
          <p:nvSpPr>
            <p:cNvPr id="42" name="TextBox 25"/>
            <p:cNvSpPr txBox="1">
              <a:spLocks noChangeArrowheads="1"/>
            </p:cNvSpPr>
            <p:nvPr/>
          </p:nvSpPr>
          <p:spPr bwMode="auto">
            <a:xfrm>
              <a:off x="6698910" y="2618765"/>
              <a:ext cx="8110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000" b="1">
                  <a:solidFill>
                    <a:srgbClr val="002060"/>
                  </a:solidFill>
                  <a:latin typeface="Times New Roman" charset="0"/>
                  <a:cs typeface="Times New Roman" charset="0"/>
                </a:rPr>
                <a:t>e+ e- Linac</a:t>
              </a:r>
            </a:p>
            <a:p>
              <a:pPr eaLnBrk="1" hangingPunct="1"/>
              <a:r>
                <a:rPr lang="en-US" altLang="zh-CN" sz="1000" b="1">
                  <a:solidFill>
                    <a:srgbClr val="002060"/>
                  </a:solidFill>
                  <a:latin typeface="Times New Roman" charset="0"/>
                  <a:cs typeface="Times New Roman" charset="0"/>
                </a:rPr>
                <a:t>  (240m)</a:t>
              </a:r>
              <a:endParaRPr lang="zh-CN" altLang="en-US" sz="1000" b="1">
                <a:solidFill>
                  <a:srgbClr val="00206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43" name="TextBox 15"/>
            <p:cNvSpPr txBox="1">
              <a:spLocks noChangeArrowheads="1"/>
            </p:cNvSpPr>
            <p:nvPr/>
          </p:nvSpPr>
          <p:spPr bwMode="auto">
            <a:xfrm>
              <a:off x="6796752" y="2102659"/>
              <a:ext cx="43954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000" b="1">
                  <a:latin typeface="Times New Roman" charset="0"/>
                  <a:cs typeface="Times New Roman" charset="0"/>
                </a:rPr>
                <a:t>LTB</a:t>
              </a:r>
              <a:endParaRPr lang="zh-CN" altLang="en-US" sz="900" b="1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44" name="椭圆 76"/>
            <p:cNvSpPr/>
            <p:nvPr/>
          </p:nvSpPr>
          <p:spPr>
            <a:xfrm>
              <a:off x="1056288" y="2096758"/>
              <a:ext cx="6920391" cy="2519836"/>
            </a:xfrm>
            <a:prstGeom prst="ellipse">
              <a:avLst/>
            </a:prstGeom>
            <a:noFill/>
            <a:ln w="57150"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45" name="右箭头 78"/>
            <p:cNvSpPr/>
            <p:nvPr/>
          </p:nvSpPr>
          <p:spPr>
            <a:xfrm rot="21289895">
              <a:off x="3587944" y="2080880"/>
              <a:ext cx="187295" cy="12702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46" name="右箭头 79"/>
            <p:cNvSpPr/>
            <p:nvPr/>
          </p:nvSpPr>
          <p:spPr>
            <a:xfrm rot="14382723">
              <a:off x="6688615" y="2111853"/>
              <a:ext cx="82566" cy="65077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47" name="右箭头 80"/>
            <p:cNvSpPr/>
            <p:nvPr/>
          </p:nvSpPr>
          <p:spPr>
            <a:xfrm rot="12476930">
              <a:off x="7814780" y="2746167"/>
              <a:ext cx="131741" cy="46047"/>
            </a:xfrm>
            <a:prstGeom prst="rightArrow">
              <a:avLst/>
            </a:pr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48" name="TextBox 48"/>
            <p:cNvSpPr txBox="1">
              <a:spLocks noChangeArrowheads="1"/>
            </p:cNvSpPr>
            <p:nvPr/>
          </p:nvSpPr>
          <p:spPr bwMode="auto">
            <a:xfrm rot="411638">
              <a:off x="2431937" y="4166756"/>
              <a:ext cx="19938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CC00FF"/>
                  </a:solidFill>
                  <a:latin typeface="Times New Roman" charset="0"/>
                  <a:cs typeface="Times New Roman" charset="0"/>
                </a:rPr>
                <a:t>CEPC Collider Ring(50Km</a:t>
              </a:r>
              <a:r>
                <a:rPr lang="en-US" altLang="zh-CN" sz="1600" b="1">
                  <a:solidFill>
                    <a:srgbClr val="CC00FF"/>
                  </a:solidFill>
                  <a:latin typeface="Times New Roman" charset="0"/>
                  <a:cs typeface="Times New Roman" charset="0"/>
                </a:rPr>
                <a:t>)</a:t>
              </a:r>
              <a:endParaRPr lang="zh-CN" altLang="en-US" sz="1600" b="1">
                <a:solidFill>
                  <a:srgbClr val="CC00FF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49" name="TextBox 50"/>
            <p:cNvSpPr txBox="1">
              <a:spLocks noChangeArrowheads="1"/>
            </p:cNvSpPr>
            <p:nvPr/>
          </p:nvSpPr>
          <p:spPr bwMode="auto">
            <a:xfrm rot="336818">
              <a:off x="2864436" y="3840646"/>
              <a:ext cx="112883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Booster(50Km</a:t>
              </a:r>
              <a:r>
                <a:rPr lang="en-US" altLang="zh-CN" sz="1600" b="1">
                  <a:solidFill>
                    <a:srgbClr val="00B050"/>
                  </a:solidFill>
                  <a:latin typeface="Times New Roman" charset="0"/>
                  <a:cs typeface="Times New Roman" charset="0"/>
                </a:rPr>
                <a:t>)</a:t>
              </a:r>
              <a:endParaRPr lang="zh-CN" altLang="en-US" sz="1600" b="1">
                <a:solidFill>
                  <a:srgbClr val="00B050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50" name="TextBox 61"/>
            <p:cNvSpPr txBox="1">
              <a:spLocks noChangeArrowheads="1"/>
            </p:cNvSpPr>
            <p:nvPr/>
          </p:nvSpPr>
          <p:spPr bwMode="auto">
            <a:xfrm>
              <a:off x="7956376" y="2564904"/>
              <a:ext cx="44595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000" b="1">
                  <a:solidFill>
                    <a:srgbClr val="00B0F0"/>
                  </a:solidFill>
                  <a:latin typeface="Times New Roman" charset="0"/>
                  <a:cs typeface="Times New Roman" charset="0"/>
                </a:rPr>
                <a:t>BTC</a:t>
              </a:r>
              <a:endParaRPr lang="zh-CN" altLang="en-US" sz="1000" b="1">
                <a:solidFill>
                  <a:srgbClr val="00B0F0"/>
                </a:solidFill>
                <a:latin typeface="Times New Roman" charset="0"/>
                <a:cs typeface="Times New Roman" charset="0"/>
              </a:endParaRPr>
            </a:p>
          </p:txBody>
        </p:sp>
        <p:cxnSp>
          <p:nvCxnSpPr>
            <p:cNvPr id="51" name="直接连接符 84"/>
            <p:cNvCxnSpPr/>
            <p:nvPr/>
          </p:nvCxnSpPr>
          <p:spPr>
            <a:xfrm flipV="1">
              <a:off x="6559268" y="2566746"/>
              <a:ext cx="144440" cy="176245"/>
            </a:xfrm>
            <a:prstGeom prst="line">
              <a:avLst/>
            </a:prstGeom>
            <a:ln w="38100"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右箭头 85"/>
            <p:cNvSpPr/>
            <p:nvPr/>
          </p:nvSpPr>
          <p:spPr>
            <a:xfrm rot="11153906">
              <a:off x="5346612" y="2079292"/>
              <a:ext cx="187295" cy="127024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53" name="Oval 11"/>
            <p:cNvSpPr>
              <a:spLocks noChangeArrowheads="1"/>
            </p:cNvSpPr>
            <p:nvPr/>
          </p:nvSpPr>
          <p:spPr bwMode="auto">
            <a:xfrm>
              <a:off x="5632551" y="2571034"/>
              <a:ext cx="685800" cy="3670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altLang="zh-CN" sz="2400">
                <a:latin typeface="Times" charset="0"/>
              </a:endParaRPr>
            </a:p>
          </p:txBody>
        </p:sp>
        <p:sp>
          <p:nvSpPr>
            <p:cNvPr id="54" name="Oval 12"/>
            <p:cNvSpPr>
              <a:spLocks noChangeArrowheads="1"/>
            </p:cNvSpPr>
            <p:nvPr/>
          </p:nvSpPr>
          <p:spPr bwMode="auto">
            <a:xfrm>
              <a:off x="6256404" y="2855818"/>
              <a:ext cx="144016" cy="90483"/>
            </a:xfrm>
            <a:prstGeom prst="ellips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altLang="zh-CN" sz="2400">
                <a:latin typeface="Times" charset="0"/>
              </a:endParaRPr>
            </a:p>
          </p:txBody>
        </p:sp>
        <p:cxnSp>
          <p:nvCxnSpPr>
            <p:cNvPr id="55" name="直接连接符 99"/>
            <p:cNvCxnSpPr/>
            <p:nvPr/>
          </p:nvCxnSpPr>
          <p:spPr>
            <a:xfrm flipV="1">
              <a:off x="6473557" y="2762045"/>
              <a:ext cx="63490" cy="7145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3464686" y="2701004"/>
              <a:ext cx="231587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algn="ctr" eaLnBrk="1" hangingPunct="1"/>
              <a:r>
                <a:rPr lang="en-US" altLang="zh-CN" sz="1100" b="1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Medium Energy</a:t>
              </a:r>
              <a:r>
                <a:rPr lang="zh-CN" altLang="en-US" sz="1100" b="1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en-US" altLang="zh-CN" sz="1100" b="1">
                  <a:solidFill>
                    <a:srgbClr val="FF0000"/>
                  </a:solidFill>
                  <a:latin typeface="Times New Roman" charset="0"/>
                  <a:cs typeface="Times New Roman" charset="0"/>
                </a:rPr>
                <a:t> Booster(4.5Km)</a:t>
              </a:r>
            </a:p>
          </p:txBody>
        </p:sp>
        <p:sp>
          <p:nvSpPr>
            <p:cNvPr id="57" name="TextBox 23"/>
            <p:cNvSpPr txBox="1">
              <a:spLocks noChangeArrowheads="1"/>
            </p:cNvSpPr>
            <p:nvPr/>
          </p:nvSpPr>
          <p:spPr bwMode="auto">
            <a:xfrm>
              <a:off x="4018255" y="3000967"/>
              <a:ext cx="195719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algn="ctr" eaLnBrk="1" hangingPunct="1"/>
              <a:r>
                <a:rPr lang="en-US" altLang="zh-CN" sz="1100" b="1">
                  <a:solidFill>
                    <a:srgbClr val="FF6600"/>
                  </a:solidFill>
                  <a:latin typeface="Times New Roman" charset="0"/>
                  <a:cs typeface="Times New Roman" charset="0"/>
                </a:rPr>
                <a:t>Low Energy Booster(0.4Km)</a:t>
              </a:r>
            </a:p>
          </p:txBody>
        </p:sp>
        <p:sp>
          <p:nvSpPr>
            <p:cNvPr id="58" name="TextBox 6"/>
            <p:cNvSpPr txBox="1">
              <a:spLocks noChangeArrowheads="1"/>
            </p:cNvSpPr>
            <p:nvPr/>
          </p:nvSpPr>
          <p:spPr bwMode="auto">
            <a:xfrm>
              <a:off x="467419" y="3212976"/>
              <a:ext cx="4321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200" b="1">
                  <a:solidFill>
                    <a:srgbClr val="1108C8"/>
                  </a:solidFill>
                  <a:latin typeface="Times New Roman" charset="0"/>
                  <a:cs typeface="Times New Roman" charset="0"/>
                </a:rPr>
                <a:t>IP4</a:t>
              </a:r>
              <a:endParaRPr lang="zh-CN" altLang="en-US" sz="1800" b="1">
                <a:solidFill>
                  <a:srgbClr val="1108C8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59" name="TextBox 6"/>
            <p:cNvSpPr txBox="1">
              <a:spLocks noChangeArrowheads="1"/>
            </p:cNvSpPr>
            <p:nvPr/>
          </p:nvSpPr>
          <p:spPr bwMode="auto">
            <a:xfrm>
              <a:off x="8244408" y="3140968"/>
              <a:ext cx="4322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200" b="1">
                  <a:solidFill>
                    <a:srgbClr val="1108C8"/>
                  </a:solidFill>
                  <a:latin typeface="Times New Roman" charset="0"/>
                  <a:cs typeface="Times New Roman" charset="0"/>
                </a:rPr>
                <a:t>IP3</a:t>
              </a:r>
              <a:endParaRPr lang="zh-CN" altLang="en-US" sz="1800" b="1">
                <a:solidFill>
                  <a:srgbClr val="1108C8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60" name="TextBox 111"/>
            <p:cNvSpPr txBox="1">
              <a:spLocks noChangeArrowheads="1"/>
            </p:cNvSpPr>
            <p:nvPr/>
          </p:nvSpPr>
          <p:spPr bwMode="auto">
            <a:xfrm rot="432443">
              <a:off x="2451039" y="4747786"/>
              <a:ext cx="183575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eaLnBrk="1" hangingPunct="1"/>
              <a:r>
                <a:rPr lang="en-US" altLang="zh-CN" sz="1100" b="1">
                  <a:solidFill>
                    <a:srgbClr val="1108C8"/>
                  </a:solidFill>
                  <a:latin typeface="Times New Roman" charset="0"/>
                  <a:cs typeface="Times New Roman" charset="0"/>
                </a:rPr>
                <a:t>SppC Collider Ring(50Km)</a:t>
              </a:r>
              <a:endParaRPr lang="zh-CN" altLang="en-US" sz="1100" b="1">
                <a:solidFill>
                  <a:srgbClr val="1108C8"/>
                </a:solidFill>
                <a:latin typeface="Times New Roman" charset="0"/>
                <a:cs typeface="Times New Roman" charset="0"/>
              </a:endParaRPr>
            </a:p>
          </p:txBody>
        </p:sp>
        <p:sp>
          <p:nvSpPr>
            <p:cNvPr id="61" name="TextBox 24"/>
            <p:cNvSpPr txBox="1">
              <a:spLocks noChangeArrowheads="1"/>
            </p:cNvSpPr>
            <p:nvPr/>
          </p:nvSpPr>
          <p:spPr bwMode="auto">
            <a:xfrm>
              <a:off x="6021192" y="2998628"/>
              <a:ext cx="1174562" cy="40012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b="1" dirty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Proton </a:t>
              </a:r>
              <a:r>
                <a:rPr lang="en-US" altLang="zh-CN" sz="1000" b="1" dirty="0" err="1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Linac</a:t>
              </a:r>
              <a:endParaRPr lang="en-US" altLang="zh-CN" sz="1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 b="1" dirty="0" smtClean="0">
                  <a:solidFill>
                    <a:schemeClr val="accent5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(100m)</a:t>
              </a:r>
              <a:endParaRPr lang="en-US" altLang="zh-CN" sz="1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椭圆 114"/>
            <p:cNvSpPr/>
            <p:nvPr/>
          </p:nvSpPr>
          <p:spPr>
            <a:xfrm>
              <a:off x="813439" y="3271729"/>
              <a:ext cx="173010" cy="169894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63" name="椭圆 120"/>
            <p:cNvSpPr/>
            <p:nvPr/>
          </p:nvSpPr>
          <p:spPr>
            <a:xfrm>
              <a:off x="4494262" y="2033246"/>
              <a:ext cx="139678" cy="141314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64" name="Oval 4"/>
            <p:cNvSpPr>
              <a:spLocks noChangeArrowheads="1"/>
            </p:cNvSpPr>
            <p:nvPr/>
          </p:nvSpPr>
          <p:spPr bwMode="auto">
            <a:xfrm>
              <a:off x="4650357" y="2055538"/>
              <a:ext cx="1325094" cy="625366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en-US" altLang="zh-CN" sz="2400">
                <a:latin typeface="Times" charset="0"/>
              </a:endParaRPr>
            </a:p>
          </p:txBody>
        </p:sp>
        <p:sp>
          <p:nvSpPr>
            <p:cNvPr id="65" name="椭圆 46"/>
            <p:cNvSpPr/>
            <p:nvPr/>
          </p:nvSpPr>
          <p:spPr>
            <a:xfrm>
              <a:off x="4503785" y="4522914"/>
              <a:ext cx="139678" cy="139726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66" name="椭圆 47"/>
            <p:cNvSpPr/>
            <p:nvPr/>
          </p:nvSpPr>
          <p:spPr>
            <a:xfrm>
              <a:off x="8062390" y="3233622"/>
              <a:ext cx="171423" cy="169894"/>
            </a:xfrm>
            <a:prstGeom prst="ellipse">
              <a:avLst/>
            </a:prstGeom>
            <a:solidFill>
              <a:srgbClr val="0101AF"/>
            </a:solidFill>
            <a:ln>
              <a:solidFill>
                <a:srgbClr val="010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67" name="任意多边形 16"/>
            <p:cNvSpPr/>
            <p:nvPr/>
          </p:nvSpPr>
          <p:spPr>
            <a:xfrm>
              <a:off x="6703708" y="2299996"/>
              <a:ext cx="801559" cy="261986"/>
            </a:xfrm>
            <a:custGeom>
              <a:avLst/>
              <a:gdLst>
                <a:gd name="connsiteX0" fmla="*/ 0 w 802481"/>
                <a:gd name="connsiteY0" fmla="*/ 263004 h 263004"/>
                <a:gd name="connsiteX1" fmla="*/ 42862 w 802481"/>
                <a:gd name="connsiteY1" fmla="*/ 212998 h 263004"/>
                <a:gd name="connsiteX2" fmla="*/ 80962 w 802481"/>
                <a:gd name="connsiteY2" fmla="*/ 167754 h 263004"/>
                <a:gd name="connsiteX3" fmla="*/ 147637 w 802481"/>
                <a:gd name="connsiteY3" fmla="*/ 117748 h 263004"/>
                <a:gd name="connsiteX4" fmla="*/ 240506 w 802481"/>
                <a:gd name="connsiteY4" fmla="*/ 65360 h 263004"/>
                <a:gd name="connsiteX5" fmla="*/ 357187 w 802481"/>
                <a:gd name="connsiteY5" fmla="*/ 32023 h 263004"/>
                <a:gd name="connsiteX6" fmla="*/ 514350 w 802481"/>
                <a:gd name="connsiteY6" fmla="*/ 1067 h 263004"/>
                <a:gd name="connsiteX7" fmla="*/ 619125 w 802481"/>
                <a:gd name="connsiteY7" fmla="*/ 10592 h 263004"/>
                <a:gd name="connsiteX8" fmla="*/ 771525 w 802481"/>
                <a:gd name="connsiteY8" fmla="*/ 43929 h 263004"/>
                <a:gd name="connsiteX9" fmla="*/ 802481 w 802481"/>
                <a:gd name="connsiteY9" fmla="*/ 60598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2481" h="263004">
                  <a:moveTo>
                    <a:pt x="0" y="263004"/>
                  </a:moveTo>
                  <a:lnTo>
                    <a:pt x="42862" y="212998"/>
                  </a:lnTo>
                  <a:cubicBezTo>
                    <a:pt x="56356" y="197123"/>
                    <a:pt x="63500" y="183629"/>
                    <a:pt x="80962" y="167754"/>
                  </a:cubicBezTo>
                  <a:cubicBezTo>
                    <a:pt x="98424" y="151879"/>
                    <a:pt x="121046" y="134814"/>
                    <a:pt x="147637" y="117748"/>
                  </a:cubicBezTo>
                  <a:cubicBezTo>
                    <a:pt x="174228" y="100682"/>
                    <a:pt x="205581" y="79647"/>
                    <a:pt x="240506" y="65360"/>
                  </a:cubicBezTo>
                  <a:cubicBezTo>
                    <a:pt x="275431" y="51072"/>
                    <a:pt x="311546" y="42738"/>
                    <a:pt x="357187" y="32023"/>
                  </a:cubicBezTo>
                  <a:cubicBezTo>
                    <a:pt x="402828" y="21308"/>
                    <a:pt x="470694" y="4639"/>
                    <a:pt x="514350" y="1067"/>
                  </a:cubicBezTo>
                  <a:cubicBezTo>
                    <a:pt x="558006" y="-2505"/>
                    <a:pt x="576262" y="3448"/>
                    <a:pt x="619125" y="10592"/>
                  </a:cubicBezTo>
                  <a:cubicBezTo>
                    <a:pt x="661988" y="17736"/>
                    <a:pt x="740966" y="35595"/>
                    <a:pt x="771525" y="43929"/>
                  </a:cubicBezTo>
                  <a:cubicBezTo>
                    <a:pt x="802084" y="52263"/>
                    <a:pt x="802282" y="56430"/>
                    <a:pt x="802481" y="60598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8" name="任意多边形 17"/>
            <p:cNvSpPr/>
            <p:nvPr/>
          </p:nvSpPr>
          <p:spPr>
            <a:xfrm>
              <a:off x="6470382" y="1960207"/>
              <a:ext cx="312688" cy="606539"/>
            </a:xfrm>
            <a:custGeom>
              <a:avLst/>
              <a:gdLst>
                <a:gd name="connsiteX0" fmla="*/ 233363 w 312916"/>
                <a:gd name="connsiteY0" fmla="*/ 607219 h 607219"/>
                <a:gd name="connsiteX1" fmla="*/ 280988 w 312916"/>
                <a:gd name="connsiteY1" fmla="*/ 507206 h 607219"/>
                <a:gd name="connsiteX2" fmla="*/ 311944 w 312916"/>
                <a:gd name="connsiteY2" fmla="*/ 400050 h 607219"/>
                <a:gd name="connsiteX3" fmla="*/ 300038 w 312916"/>
                <a:gd name="connsiteY3" fmla="*/ 276225 h 607219"/>
                <a:gd name="connsiteX4" fmla="*/ 250032 w 312916"/>
                <a:gd name="connsiteY4" fmla="*/ 171450 h 607219"/>
                <a:gd name="connsiteX5" fmla="*/ 192882 w 312916"/>
                <a:gd name="connsiteY5" fmla="*/ 111919 h 607219"/>
                <a:gd name="connsiteX6" fmla="*/ 114300 w 312916"/>
                <a:gd name="connsiteY6" fmla="*/ 54769 h 607219"/>
                <a:gd name="connsiteX7" fmla="*/ 0 w 312916"/>
                <a:gd name="connsiteY7" fmla="*/ 0 h 60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916" h="607219">
                  <a:moveTo>
                    <a:pt x="233363" y="607219"/>
                  </a:moveTo>
                  <a:cubicBezTo>
                    <a:pt x="250627" y="574476"/>
                    <a:pt x="267891" y="541734"/>
                    <a:pt x="280988" y="507206"/>
                  </a:cubicBezTo>
                  <a:cubicBezTo>
                    <a:pt x="294085" y="472678"/>
                    <a:pt x="308769" y="438547"/>
                    <a:pt x="311944" y="400050"/>
                  </a:cubicBezTo>
                  <a:cubicBezTo>
                    <a:pt x="315119" y="361553"/>
                    <a:pt x="310357" y="314325"/>
                    <a:pt x="300038" y="276225"/>
                  </a:cubicBezTo>
                  <a:cubicBezTo>
                    <a:pt x="289719" y="238125"/>
                    <a:pt x="267891" y="198834"/>
                    <a:pt x="250032" y="171450"/>
                  </a:cubicBezTo>
                  <a:cubicBezTo>
                    <a:pt x="232173" y="144066"/>
                    <a:pt x="215504" y="131366"/>
                    <a:pt x="192882" y="111919"/>
                  </a:cubicBezTo>
                  <a:cubicBezTo>
                    <a:pt x="170260" y="92472"/>
                    <a:pt x="146447" y="73422"/>
                    <a:pt x="114300" y="54769"/>
                  </a:cubicBezTo>
                  <a:cubicBezTo>
                    <a:pt x="82153" y="36116"/>
                    <a:pt x="41076" y="18058"/>
                    <a:pt x="0" y="0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9" name="右箭头 62"/>
            <p:cNvSpPr/>
            <p:nvPr/>
          </p:nvSpPr>
          <p:spPr>
            <a:xfrm rot="21079377">
              <a:off x="7108455" y="2280942"/>
              <a:ext cx="82537" cy="63512"/>
            </a:xfrm>
            <a:prstGeom prst="rightArrow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70" name="椭圆 63"/>
            <p:cNvSpPr/>
            <p:nvPr/>
          </p:nvSpPr>
          <p:spPr>
            <a:xfrm>
              <a:off x="1084858" y="1736327"/>
              <a:ext cx="6920391" cy="2526188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Calibri" charset="0"/>
                <a:ea typeface="宋体" charset="0"/>
                <a:cs typeface="宋体" charset="0"/>
              </a:endParaRPr>
            </a:p>
          </p:txBody>
        </p:sp>
        <p:sp>
          <p:nvSpPr>
            <p:cNvPr id="71" name="TextBox 21"/>
            <p:cNvSpPr txBox="1">
              <a:spLocks noChangeArrowheads="1"/>
            </p:cNvSpPr>
            <p:nvPr/>
          </p:nvSpPr>
          <p:spPr bwMode="auto">
            <a:xfrm>
              <a:off x="2715568" y="2419359"/>
              <a:ext cx="215074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宋体" charset="0"/>
                  <a:cs typeface="宋体" charset="0"/>
                </a:defRPr>
              </a:lvl9pPr>
            </a:lstStyle>
            <a:p>
              <a:pPr algn="ctr" eaLnBrk="1" hangingPunct="1"/>
              <a:r>
                <a:rPr lang="en-US" altLang="zh-CN" sz="11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High Energy</a:t>
              </a:r>
              <a:r>
                <a:rPr lang="zh-CN" altLang="en-US" sz="11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 </a:t>
              </a:r>
              <a:r>
                <a:rPr lang="en-US" altLang="zh-CN" sz="1100" b="1" dirty="0">
                  <a:solidFill>
                    <a:srgbClr val="C00000"/>
                  </a:solidFill>
                  <a:latin typeface="Times New Roman" charset="0"/>
                  <a:cs typeface="Times New Roman" charset="0"/>
                </a:rPr>
                <a:t>Booster(7.2Km)</a:t>
              </a:r>
            </a:p>
          </p:txBody>
        </p:sp>
      </p:grpSp>
      <p:cxnSp>
        <p:nvCxnSpPr>
          <p:cNvPr id="72" name="直接连接符 44"/>
          <p:cNvCxnSpPr/>
          <p:nvPr/>
        </p:nvCxnSpPr>
        <p:spPr>
          <a:xfrm>
            <a:off x="827088" y="1125538"/>
            <a:ext cx="7058025" cy="0"/>
          </a:xfrm>
          <a:prstGeom prst="line">
            <a:avLst/>
          </a:prstGeom>
          <a:ln w="47625">
            <a:solidFill>
              <a:srgbClr val="003C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303985"/>
            <a:ext cx="5468937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" name="TextBox 78"/>
          <p:cNvSpPr txBox="1">
            <a:spLocks noChangeArrowheads="1"/>
          </p:cNvSpPr>
          <p:nvPr/>
        </p:nvSpPr>
        <p:spPr bwMode="auto">
          <a:xfrm>
            <a:off x="-36512" y="4581128"/>
            <a:ext cx="416071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1600" b="1" dirty="0" smtClean="0">
                <a:latin typeface="Times New Roman" charset="0"/>
                <a:cs typeface="Times New Roman" charset="0"/>
              </a:rPr>
              <a:t>SC predicts 2020 China GDP = $24.6 Trillion </a:t>
            </a:r>
          </a:p>
          <a:p>
            <a:pPr eaLnBrk="1" hangingPunct="1"/>
            <a:r>
              <a:rPr lang="en-GB" altLang="zh-CN" sz="1600" dirty="0" smtClean="0">
                <a:latin typeface="Times New Roman" charset="0"/>
                <a:cs typeface="Times New Roman" charset="0"/>
              </a:rPr>
              <a:t>=&gt; Cost of CEPC ~ 0.07*24.6*6 B ~ $10B</a:t>
            </a:r>
            <a:endParaRPr lang="zh-CN" altLang="en-US" sz="16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5" name="TextBox 78"/>
          <p:cNvSpPr txBox="1">
            <a:spLocks noChangeArrowheads="1"/>
          </p:cNvSpPr>
          <p:nvPr/>
        </p:nvSpPr>
        <p:spPr bwMode="auto">
          <a:xfrm>
            <a:off x="42992" y="5157192"/>
            <a:ext cx="390002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GB" altLang="zh-CN" sz="1600" b="1" dirty="0" smtClean="0">
                <a:solidFill>
                  <a:srgbClr val="D73B02"/>
                </a:solidFill>
                <a:latin typeface="Times New Roman" charset="0"/>
                <a:cs typeface="Times New Roman" charset="0"/>
              </a:rPr>
              <a:t>Current Status – last week International </a:t>
            </a:r>
          </a:p>
          <a:p>
            <a:pPr eaLnBrk="1" hangingPunct="1"/>
            <a:r>
              <a:rPr lang="en-GB" altLang="zh-CN" sz="1600" b="1" dirty="0" smtClean="0">
                <a:solidFill>
                  <a:srgbClr val="D73B02"/>
                </a:solidFill>
                <a:latin typeface="Times New Roman" charset="0"/>
                <a:cs typeface="Times New Roman" charset="0"/>
              </a:rPr>
              <a:t>Advisory Committee met in Beijing and</a:t>
            </a:r>
          </a:p>
          <a:p>
            <a:pPr eaLnBrk="1" hangingPunct="1"/>
            <a:r>
              <a:rPr lang="en-GB" altLang="zh-CN" sz="1600" b="1" dirty="0">
                <a:solidFill>
                  <a:srgbClr val="D73B02"/>
                </a:solidFill>
                <a:latin typeface="Times New Roman" charset="0"/>
                <a:cs typeface="Times New Roman" charset="0"/>
              </a:rPr>
              <a:t>w</a:t>
            </a:r>
            <a:r>
              <a:rPr lang="en-GB" altLang="zh-CN" sz="1600" b="1" dirty="0" smtClean="0">
                <a:solidFill>
                  <a:srgbClr val="D73B02"/>
                </a:solidFill>
                <a:latin typeface="Times New Roman" charset="0"/>
                <a:cs typeface="Times New Roman" charset="0"/>
              </a:rPr>
              <a:t>ere very supportive of plans. Request for</a:t>
            </a:r>
          </a:p>
          <a:p>
            <a:pPr eaLnBrk="1" hangingPunct="1"/>
            <a:r>
              <a:rPr lang="en-GB" altLang="zh-CN" sz="1600" b="1" dirty="0" smtClean="0">
                <a:solidFill>
                  <a:srgbClr val="D73B02"/>
                </a:solidFill>
                <a:latin typeface="Times New Roman" charset="0"/>
                <a:cs typeface="Times New Roman" charset="0"/>
              </a:rPr>
              <a:t>$100M 5-year R&amp;D plan being considered </a:t>
            </a:r>
          </a:p>
          <a:p>
            <a:pPr eaLnBrk="1" hangingPunct="1"/>
            <a:r>
              <a:rPr lang="en-GB" altLang="zh-CN" sz="1600" b="1" dirty="0" smtClean="0">
                <a:solidFill>
                  <a:srgbClr val="D73B02"/>
                </a:solidFill>
                <a:latin typeface="Times New Roman" charset="0"/>
                <a:cs typeface="Times New Roman" charset="0"/>
              </a:rPr>
              <a:t>by government  </a:t>
            </a:r>
            <a:endParaRPr lang="zh-CN" altLang="en-US" sz="1600" dirty="0">
              <a:solidFill>
                <a:srgbClr val="D73B02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51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4732" y="188640"/>
            <a:ext cx="5213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FCC Machine Protection</a:t>
            </a:r>
            <a:endParaRPr lang="en-US" sz="3600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3683000" cy="5347228"/>
          </a:xfrm>
        </p:spPr>
        <p:txBody>
          <a:bodyPr>
            <a:normAutofit fontScale="55000" lnSpcReduction="20000"/>
          </a:bodyPr>
          <a:lstStyle/>
          <a:p>
            <a:pPr>
              <a:buClrTx/>
            </a:pPr>
            <a:r>
              <a:rPr lang="en-US" sz="4400" dirty="0" smtClean="0"/>
              <a:t>&gt;8GJ kinetic energy per beam</a:t>
            </a:r>
          </a:p>
          <a:p>
            <a:pPr lvl="1">
              <a:buClrTx/>
            </a:pPr>
            <a:r>
              <a:rPr lang="en-US" sz="3300" dirty="0" smtClean="0"/>
              <a:t>Airbus A380 at 720km/h</a:t>
            </a:r>
          </a:p>
          <a:p>
            <a:pPr lvl="1">
              <a:buClrTx/>
            </a:pPr>
            <a:r>
              <a:rPr lang="en-US" sz="3300" dirty="0" smtClean="0"/>
              <a:t>24 times larger than in LHC at 14TeV</a:t>
            </a:r>
          </a:p>
          <a:p>
            <a:pPr lvl="1">
              <a:buClrTx/>
            </a:pPr>
            <a:r>
              <a:rPr lang="en-US" sz="3300" dirty="0" smtClean="0"/>
              <a:t>Can melt 12t of copper</a:t>
            </a:r>
          </a:p>
          <a:p>
            <a:pPr lvl="1">
              <a:buClrTx/>
            </a:pPr>
            <a:r>
              <a:rPr lang="en-US" sz="3300" dirty="0" smtClean="0"/>
              <a:t>Or drill a 300m long hole</a:t>
            </a:r>
          </a:p>
          <a:p>
            <a:pPr lvl="1">
              <a:buClrTx/>
              <a:buFont typeface="Symbol" charset="0"/>
              <a:buChar char=""/>
            </a:pPr>
            <a:r>
              <a:rPr lang="en-US" sz="3300" dirty="0" smtClean="0">
                <a:solidFill>
                  <a:srgbClr val="FF0000"/>
                </a:solidFill>
              </a:rPr>
              <a:t>Machine protection</a:t>
            </a:r>
          </a:p>
          <a:p>
            <a:pPr lvl="1">
              <a:lnSpc>
                <a:spcPct val="70000"/>
              </a:lnSpc>
              <a:buClrTx/>
              <a:buFont typeface="Symbol" charset="0"/>
              <a:buChar char=""/>
            </a:pPr>
            <a:endParaRPr lang="en-US" dirty="0" smtClean="0"/>
          </a:p>
          <a:p>
            <a:pPr>
              <a:buClrTx/>
            </a:pPr>
            <a:r>
              <a:rPr lang="en-US" sz="4400" dirty="0" smtClean="0"/>
              <a:t>Also small loss is important</a:t>
            </a:r>
          </a:p>
          <a:p>
            <a:pPr lvl="1">
              <a:buClrTx/>
            </a:pPr>
            <a:r>
              <a:rPr lang="en-US" sz="3200" dirty="0" smtClean="0"/>
              <a:t>E.g. beam-gas scattering, non-linear dynamics</a:t>
            </a:r>
          </a:p>
          <a:p>
            <a:pPr lvl="1">
              <a:buClrTx/>
            </a:pPr>
            <a:r>
              <a:rPr lang="en-US" sz="3200" dirty="0" smtClean="0"/>
              <a:t>Can quench arc magnets</a:t>
            </a:r>
          </a:p>
          <a:p>
            <a:pPr lvl="1">
              <a:buClrTx/>
            </a:pPr>
            <a:r>
              <a:rPr lang="en-US" sz="3200" dirty="0" smtClean="0"/>
              <a:t>Background for the experiments</a:t>
            </a:r>
          </a:p>
          <a:p>
            <a:pPr lvl="1">
              <a:buClrTx/>
            </a:pPr>
            <a:r>
              <a:rPr lang="en-US" sz="3200" dirty="0" smtClean="0"/>
              <a:t>Activation of the machine</a:t>
            </a:r>
          </a:p>
          <a:p>
            <a:pPr lvl="1">
              <a:buClrTx/>
              <a:buFont typeface="Symbol" charset="0"/>
              <a:buChar char=""/>
            </a:pPr>
            <a:r>
              <a:rPr lang="en-US" sz="3200" dirty="0" smtClean="0">
                <a:solidFill>
                  <a:srgbClr val="FF0000"/>
                </a:solidFill>
              </a:rPr>
              <a:t>Collimation system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7" name="Picture 6" descr="Z20-57"/>
          <p:cNvPicPr>
            <a:picLocks noChangeAspect="1" noChangeArrowheads="1"/>
          </p:cNvPicPr>
          <p:nvPr/>
        </p:nvPicPr>
        <p:blipFill>
          <a:blip r:embed="rId3" cstate="print"/>
          <a:srcRect t="28515"/>
          <a:stretch>
            <a:fillRect/>
          </a:stretch>
        </p:blipFill>
        <p:spPr bwMode="auto">
          <a:xfrm>
            <a:off x="3923928" y="1196752"/>
            <a:ext cx="483233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60032" y="4581128"/>
            <a:ext cx="40324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O(160GJ) </a:t>
            </a:r>
            <a:r>
              <a:rPr lang="en-US" dirty="0"/>
              <a:t>in </a:t>
            </a:r>
            <a:r>
              <a:rPr lang="en-US" dirty="0" smtClean="0"/>
              <a:t>magnets</a:t>
            </a:r>
          </a:p>
          <a:p>
            <a:r>
              <a:rPr lang="en-US" dirty="0" smtClean="0"/>
              <a:t>O(20) times LHC</a:t>
            </a:r>
          </a:p>
          <a:p>
            <a:endParaRPr lang="en-US" dirty="0"/>
          </a:p>
          <a:p>
            <a:pPr marL="285750" indent="-285750">
              <a:buFont typeface="Symbol" charset="0"/>
              <a:buChar char=""/>
            </a:pPr>
            <a:r>
              <a:rPr lang="en-US" dirty="0" smtClean="0"/>
              <a:t>Serious protection issue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4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Rectangle 5"/>
          <p:cNvSpPr>
            <a:spLocks noGrp="1" noChangeArrowheads="1"/>
          </p:cNvSpPr>
          <p:nvPr>
            <p:ph type="title"/>
          </p:nvPr>
        </p:nvSpPr>
        <p:spPr>
          <a:xfrm>
            <a:off x="1547664" y="-242788"/>
            <a:ext cx="6934200" cy="10795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FCC-</a:t>
            </a:r>
            <a:r>
              <a:rPr lang="en-US" sz="3200" dirty="0" err="1" smtClean="0"/>
              <a:t>ee</a:t>
            </a:r>
            <a:r>
              <a:rPr lang="en-US" sz="3200" dirty="0" smtClean="0"/>
              <a:t> Luminosity Lifetime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" y="1021566"/>
            <a:ext cx="2915816" cy="443198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solidFill>
                  <a:srgbClr val="000090"/>
                </a:solidFill>
                <a:latin typeface="+mn-lt"/>
              </a:rPr>
              <a:t>Large particle energy loss in IPs and limited energy acceptance (2%) cause limited lifetime</a:t>
            </a:r>
          </a:p>
          <a:p>
            <a:pPr marL="342900" indent="-3429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/>
              <a:buChar char="•"/>
            </a:pPr>
            <a:r>
              <a:rPr lang="en-US" sz="2000" kern="0" dirty="0" err="1">
                <a:solidFill>
                  <a:srgbClr val="000090"/>
                </a:solidFill>
              </a:rPr>
              <a:t>R</a:t>
            </a:r>
            <a:r>
              <a:rPr lang="en-US" sz="2000" kern="0" dirty="0" err="1" smtClean="0">
                <a:solidFill>
                  <a:srgbClr val="000090"/>
                </a:solidFill>
                <a:latin typeface="+mn-lt"/>
              </a:rPr>
              <a:t>adiative</a:t>
            </a:r>
            <a:r>
              <a:rPr lang="en-US" sz="2000" kern="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2000" kern="0" dirty="0" err="1" smtClean="0">
                <a:solidFill>
                  <a:srgbClr val="000090"/>
                </a:solidFill>
                <a:latin typeface="+mn-lt"/>
              </a:rPr>
              <a:t>Bhabha</a:t>
            </a:r>
            <a:r>
              <a:rPr lang="en-US" sz="2000" kern="0" dirty="0" smtClean="0">
                <a:solidFill>
                  <a:srgbClr val="000090"/>
                </a:solidFill>
                <a:latin typeface="+mn-lt"/>
              </a:rPr>
              <a:t> scattering is proportional to luminosity</a:t>
            </a:r>
          </a:p>
          <a:p>
            <a:pPr marL="342900" indent="-3429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/>
              <a:buChar char="•"/>
            </a:pPr>
            <a:r>
              <a:rPr lang="en-US" sz="2000" kern="0" dirty="0" err="1" smtClean="0">
                <a:solidFill>
                  <a:srgbClr val="000090"/>
                </a:solidFill>
              </a:rPr>
              <a:t>Beamstrahlung</a:t>
            </a:r>
            <a:r>
              <a:rPr lang="en-US" sz="2000" kern="0" dirty="0" smtClean="0">
                <a:solidFill>
                  <a:srgbClr val="000090"/>
                </a:solidFill>
              </a:rPr>
              <a:t> as in linear colliders</a:t>
            </a:r>
          </a:p>
          <a:p>
            <a:pPr marL="342900" indent="-342900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 typeface="Arial"/>
              <a:buChar char="•"/>
            </a:pPr>
            <a:r>
              <a:rPr lang="en-US" kern="0" dirty="0">
                <a:solidFill>
                  <a:srgbClr val="000090"/>
                </a:solidFill>
                <a:latin typeface="+mn-lt"/>
              </a:rPr>
              <a:t>B</a:t>
            </a:r>
            <a:r>
              <a:rPr lang="en-US" kern="0" dirty="0" smtClean="0">
                <a:solidFill>
                  <a:srgbClr val="000090"/>
                </a:solidFill>
                <a:latin typeface="+mn-lt"/>
              </a:rPr>
              <a:t>eam dynamics not solved in detail.</a:t>
            </a:r>
            <a:endParaRPr lang="en-US" kern="0" dirty="0" smtClean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53308" y="5673442"/>
            <a:ext cx="2366564" cy="707886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</a:pPr>
            <a:r>
              <a:rPr lang="en-US" sz="2000" kern="0" dirty="0" smtClean="0">
                <a:latin typeface="+mn-lt"/>
              </a:rPr>
              <a:t>Need continuous injection (top-up)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87824" y="548680"/>
            <a:ext cx="5892714" cy="3996208"/>
            <a:chOff x="3059832" y="548680"/>
            <a:chExt cx="5892714" cy="3996208"/>
          </a:xfrm>
        </p:grpSpPr>
        <p:pic>
          <p:nvPicPr>
            <p:cNvPr id="27" name="Picture 8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2" y="548680"/>
              <a:ext cx="5892714" cy="3996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0632492"/>
                </p:ext>
              </p:extLst>
            </p:nvPr>
          </p:nvGraphicFramePr>
          <p:xfrm>
            <a:off x="5148064" y="1052736"/>
            <a:ext cx="1562108" cy="791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9" name="Equation" r:id="rId5" imgW="876240" imgH="444240" progId="Equation.3">
                    <p:embed/>
                  </p:oleObj>
                </mc:Choice>
                <mc:Fallback>
                  <p:oleObj name="Equation" r:id="rId5" imgW="876240" imgH="4442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148064" y="1052736"/>
                          <a:ext cx="1562108" cy="7912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3923928" y="1988840"/>
              <a:ext cx="893193" cy="400110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>
                <a:spcBef>
                  <a:spcPct val="20000"/>
                </a:spcBef>
                <a:spcAft>
                  <a:spcPts val="400"/>
                </a:spcAft>
                <a:buClr>
                  <a:srgbClr val="0000FF"/>
                </a:buClr>
                <a:buSzPct val="80000"/>
              </a:pPr>
              <a:r>
                <a:rPr lang="en-US" sz="2000" b="1" i="1" kern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2000" b="1" i="1" kern="0" baseline="-25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</a:t>
              </a:r>
              <a:r>
                <a:rPr lang="en-US" sz="2000" b="1" i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4</a:t>
              </a:r>
              <a:endParaRPr lang="en-GB" sz="2000" b="1" i="1" kern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2" y="4509120"/>
            <a:ext cx="58293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A7499-4D35-CC47-9C18-6CF7809DBF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latin typeface="Arial" charset="0"/>
                <a:cs typeface="Arial Unicode MS" charset="0"/>
              </a:rPr>
              <a:t>ILC Overview</a:t>
            </a:r>
          </a:p>
        </p:txBody>
      </p:sp>
      <p:pic>
        <p:nvPicPr>
          <p:cNvPr id="25603" name="Picture 5" descr="OT0105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088"/>
            <a:ext cx="895985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3338513" y="1208088"/>
            <a:ext cx="1762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Damping Rings</a:t>
            </a:r>
          </a:p>
        </p:txBody>
      </p:sp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5554663" y="990600"/>
            <a:ext cx="213995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Polarised electron source</a:t>
            </a:r>
          </a:p>
        </p:txBody>
      </p:sp>
      <p:sp>
        <p:nvSpPr>
          <p:cNvPr id="25606" name="Rectangle 14"/>
          <p:cNvSpPr>
            <a:spLocks noChangeArrowheads="1"/>
          </p:cNvSpPr>
          <p:nvPr/>
        </p:nvSpPr>
        <p:spPr bwMode="auto">
          <a:xfrm>
            <a:off x="5464175" y="1622425"/>
            <a:ext cx="11604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600">
              <a:cs typeface="Arial Unicode MS" charset="0"/>
            </a:endParaRPr>
          </a:p>
        </p:txBody>
      </p:sp>
      <p:cxnSp>
        <p:nvCxnSpPr>
          <p:cNvPr id="25607" name="Straight Arrow Connector 11"/>
          <p:cNvCxnSpPr>
            <a:cxnSpLocks noChangeShapeType="1"/>
          </p:cNvCxnSpPr>
          <p:nvPr/>
        </p:nvCxnSpPr>
        <p:spPr bwMode="auto">
          <a:xfrm>
            <a:off x="5965825" y="1576388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08" name="TextBox 15"/>
          <p:cNvSpPr txBox="1">
            <a:spLocks noChangeArrowheads="1"/>
          </p:cNvSpPr>
          <p:nvPr/>
        </p:nvSpPr>
        <p:spPr bwMode="auto">
          <a:xfrm>
            <a:off x="2601913" y="4926013"/>
            <a:ext cx="127952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Polarised positron</a:t>
            </a:r>
            <a:br>
              <a:rPr lang="en-GB"/>
            </a:br>
            <a:r>
              <a:rPr lang="en-GB"/>
              <a:t>source</a:t>
            </a:r>
          </a:p>
        </p:txBody>
      </p:sp>
      <p:sp>
        <p:nvSpPr>
          <p:cNvPr id="25609" name="Rectangle 18"/>
          <p:cNvSpPr>
            <a:spLocks noChangeArrowheads="1"/>
          </p:cNvSpPr>
          <p:nvPr/>
        </p:nvSpPr>
        <p:spPr bwMode="auto">
          <a:xfrm>
            <a:off x="2940050" y="4529138"/>
            <a:ext cx="3984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600">
              <a:cs typeface="Arial Unicode MS" charset="0"/>
            </a:endParaRPr>
          </a:p>
        </p:txBody>
      </p:sp>
      <p:cxnSp>
        <p:nvCxnSpPr>
          <p:cNvPr id="25610" name="Straight Arrow Connector 17"/>
          <p:cNvCxnSpPr>
            <a:cxnSpLocks noChangeShapeType="1"/>
          </p:cNvCxnSpPr>
          <p:nvPr/>
        </p:nvCxnSpPr>
        <p:spPr bwMode="auto">
          <a:xfrm flipV="1">
            <a:off x="3197225" y="4314825"/>
            <a:ext cx="0" cy="611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1" name="Straight Arrow Connector 20"/>
          <p:cNvCxnSpPr>
            <a:cxnSpLocks noChangeShapeType="1"/>
          </p:cNvCxnSpPr>
          <p:nvPr/>
        </p:nvCxnSpPr>
        <p:spPr bwMode="auto">
          <a:xfrm flipH="1" flipV="1">
            <a:off x="3871913" y="4105275"/>
            <a:ext cx="546100" cy="842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12" name="Rectangle 22"/>
          <p:cNvSpPr>
            <a:spLocks noChangeArrowheads="1"/>
          </p:cNvSpPr>
          <p:nvPr/>
        </p:nvSpPr>
        <p:spPr bwMode="auto">
          <a:xfrm>
            <a:off x="3871913" y="2233613"/>
            <a:ext cx="565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600">
              <a:cs typeface="Arial Unicode MS" charset="0"/>
            </a:endParaRPr>
          </a:p>
        </p:txBody>
      </p:sp>
      <p:cxnSp>
        <p:nvCxnSpPr>
          <p:cNvPr id="25613" name="Straight Arrow Connector 8"/>
          <p:cNvCxnSpPr>
            <a:cxnSpLocks noChangeShapeType="1"/>
          </p:cNvCxnSpPr>
          <p:nvPr/>
        </p:nvCxnSpPr>
        <p:spPr bwMode="auto">
          <a:xfrm>
            <a:off x="4146550" y="1622425"/>
            <a:ext cx="0" cy="977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14" name="Rectangle 23"/>
          <p:cNvSpPr>
            <a:spLocks noChangeArrowheads="1"/>
          </p:cNvSpPr>
          <p:nvPr/>
        </p:nvSpPr>
        <p:spPr bwMode="auto">
          <a:xfrm>
            <a:off x="560388" y="3335338"/>
            <a:ext cx="5667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600">
              <a:cs typeface="Arial Unicode MS" charset="0"/>
            </a:endParaRPr>
          </a:p>
        </p:txBody>
      </p:sp>
      <p:cxnSp>
        <p:nvCxnSpPr>
          <p:cNvPr id="25615" name="Straight Arrow Connector 24"/>
          <p:cNvCxnSpPr>
            <a:cxnSpLocks noChangeShapeType="1"/>
          </p:cNvCxnSpPr>
          <p:nvPr/>
        </p:nvCxnSpPr>
        <p:spPr bwMode="auto">
          <a:xfrm>
            <a:off x="835025" y="2759075"/>
            <a:ext cx="0" cy="155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16" name="TextBox 26"/>
          <p:cNvSpPr txBox="1">
            <a:spLocks noChangeArrowheads="1"/>
          </p:cNvSpPr>
          <p:nvPr/>
        </p:nvSpPr>
        <p:spPr bwMode="auto">
          <a:xfrm>
            <a:off x="244475" y="2112963"/>
            <a:ext cx="30940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Ring to Main Linac (RTML)</a:t>
            </a:r>
          </a:p>
          <a:p>
            <a:r>
              <a:rPr lang="en-GB"/>
              <a:t>(inc. bunch compressors)</a:t>
            </a:r>
          </a:p>
        </p:txBody>
      </p:sp>
      <p:sp>
        <p:nvSpPr>
          <p:cNvPr id="25617" name="TextBox 25"/>
          <p:cNvSpPr txBox="1">
            <a:spLocks noChangeArrowheads="1"/>
          </p:cNvSpPr>
          <p:nvPr/>
        </p:nvSpPr>
        <p:spPr bwMode="auto">
          <a:xfrm>
            <a:off x="1068388" y="5892800"/>
            <a:ext cx="16303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0000FF"/>
                </a:solidFill>
              </a:rPr>
              <a:t>e- Main Linac</a:t>
            </a:r>
          </a:p>
        </p:txBody>
      </p:sp>
      <p:cxnSp>
        <p:nvCxnSpPr>
          <p:cNvPr id="25618" name="Straight Arrow Connector 29"/>
          <p:cNvCxnSpPr>
            <a:cxnSpLocks noChangeShapeType="1"/>
          </p:cNvCxnSpPr>
          <p:nvPr/>
        </p:nvCxnSpPr>
        <p:spPr bwMode="auto">
          <a:xfrm>
            <a:off x="2820988" y="2759075"/>
            <a:ext cx="803275" cy="942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9" name="Straight Arrow Connector 30"/>
          <p:cNvCxnSpPr>
            <a:cxnSpLocks noChangeShapeType="1"/>
          </p:cNvCxnSpPr>
          <p:nvPr/>
        </p:nvCxnSpPr>
        <p:spPr bwMode="auto">
          <a:xfrm flipH="1" flipV="1">
            <a:off x="4554538" y="4105275"/>
            <a:ext cx="106362" cy="842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20" name="TextBox 21"/>
          <p:cNvSpPr txBox="1">
            <a:spLocks noChangeArrowheads="1"/>
          </p:cNvSpPr>
          <p:nvPr/>
        </p:nvSpPr>
        <p:spPr bwMode="auto">
          <a:xfrm>
            <a:off x="3997325" y="4648200"/>
            <a:ext cx="1968500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/>
              <a:t>Beam Delivery System (BDS) &amp; physics detectors</a:t>
            </a:r>
          </a:p>
        </p:txBody>
      </p:sp>
      <p:cxnSp>
        <p:nvCxnSpPr>
          <p:cNvPr id="25621" name="Straight Arrow Connector 31"/>
          <p:cNvCxnSpPr>
            <a:cxnSpLocks noChangeShapeType="1"/>
          </p:cNvCxnSpPr>
          <p:nvPr/>
        </p:nvCxnSpPr>
        <p:spPr bwMode="auto">
          <a:xfrm flipV="1">
            <a:off x="1858963" y="4529138"/>
            <a:ext cx="0" cy="1363662"/>
          </a:xfrm>
          <a:prstGeom prst="straightConnector1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22" name="TextBox 32"/>
          <p:cNvSpPr txBox="1">
            <a:spLocks noChangeArrowheads="1"/>
          </p:cNvSpPr>
          <p:nvPr/>
        </p:nvSpPr>
        <p:spPr bwMode="auto">
          <a:xfrm>
            <a:off x="6288088" y="4497388"/>
            <a:ext cx="1630362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008000"/>
                </a:solidFill>
              </a:rPr>
              <a:t>e+ Main Linac</a:t>
            </a:r>
          </a:p>
        </p:txBody>
      </p:sp>
      <p:cxnSp>
        <p:nvCxnSpPr>
          <p:cNvPr id="25623" name="Straight Arrow Connector 33"/>
          <p:cNvCxnSpPr>
            <a:cxnSpLocks noChangeShapeType="1"/>
          </p:cNvCxnSpPr>
          <p:nvPr/>
        </p:nvCxnSpPr>
        <p:spPr bwMode="auto">
          <a:xfrm flipV="1">
            <a:off x="7078663" y="3132138"/>
            <a:ext cx="0" cy="1365250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6092825" y="4881563"/>
            <a:ext cx="914400" cy="2619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050" dirty="0"/>
              <a:t>Beam dump</a:t>
            </a:r>
          </a:p>
        </p:txBody>
      </p:sp>
      <p:cxnSp>
        <p:nvCxnSpPr>
          <p:cNvPr id="25625" name="Straight Arrow Connector 35"/>
          <p:cNvCxnSpPr>
            <a:cxnSpLocks noChangeShapeType="1"/>
          </p:cNvCxnSpPr>
          <p:nvPr/>
        </p:nvCxnSpPr>
        <p:spPr bwMode="auto">
          <a:xfrm flipH="1" flipV="1">
            <a:off x="5305425" y="3965575"/>
            <a:ext cx="868363" cy="982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5626" name="TextBox 42"/>
          <p:cNvSpPr txBox="1">
            <a:spLocks noChangeArrowheads="1"/>
          </p:cNvSpPr>
          <p:nvPr/>
        </p:nvSpPr>
        <p:spPr bwMode="auto">
          <a:xfrm>
            <a:off x="-9525" y="6262688"/>
            <a:ext cx="90610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100" dirty="0"/>
              <a:t>not </a:t>
            </a:r>
            <a:r>
              <a:rPr lang="en-GB" sz="1100" dirty="0" smtClean="0"/>
              <a:t>to </a:t>
            </a:r>
            <a:r>
              <a:rPr lang="en-GB" sz="1100" dirty="0"/>
              <a:t>scale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5AA4C7-82A7-CD4D-9A12-2FF818268F2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5373216"/>
            <a:ext cx="1056488" cy="13681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740" y="5373217"/>
            <a:ext cx="1056487" cy="13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481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latin typeface="Arial" charset="0"/>
                <a:cs typeface="Arial Unicode MS" charset="0"/>
              </a:rPr>
              <a:t>SCRF Linac Technology </a:t>
            </a:r>
          </a:p>
        </p:txBody>
      </p:sp>
      <p:sp>
        <p:nvSpPr>
          <p:cNvPr id="26645" name="TextBox 7"/>
          <p:cNvSpPr txBox="1">
            <a:spLocks noChangeArrowheads="1"/>
          </p:cNvSpPr>
          <p:nvPr/>
        </p:nvSpPr>
        <p:spPr bwMode="auto">
          <a:xfrm>
            <a:off x="3663900" y="5889466"/>
            <a:ext cx="38939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dirty="0"/>
              <a:t>Approximately 20 years of R&amp;D </a:t>
            </a:r>
            <a:endParaRPr lang="en-GB" dirty="0" smtClean="0"/>
          </a:p>
          <a:p>
            <a:r>
              <a:rPr lang="en-GB" dirty="0" smtClean="0"/>
              <a:t>Worldwide </a:t>
            </a:r>
            <a:r>
              <a:rPr lang="en-GB" dirty="0" smtClean="0">
                <a:sym typeface="Wingdings" charset="0"/>
              </a:rPr>
              <a:t> </a:t>
            </a:r>
            <a:r>
              <a:rPr lang="en-GB" dirty="0"/>
              <a:t>Mature technology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3691" y="5641305"/>
            <a:ext cx="1482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* site dependent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D276BA-553B-5844-9F65-693FD43519E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B. Foster - LFC17 - 9/17</a:t>
            </a:r>
            <a:endParaRPr lang="en-US"/>
          </a:p>
        </p:txBody>
      </p:sp>
      <p:pic>
        <p:nvPicPr>
          <p:cNvPr id="13" name="Picture 12" descr="OT0145M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79"/>
          <a:stretch/>
        </p:blipFill>
        <p:spPr>
          <a:xfrm>
            <a:off x="74543" y="872297"/>
            <a:ext cx="3417337" cy="5581039"/>
          </a:xfrm>
          <a:prstGeom prst="rect">
            <a:avLst/>
          </a:prstGeo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839578"/>
              </p:ext>
            </p:extLst>
          </p:nvPr>
        </p:nvGraphicFramePr>
        <p:xfrm>
          <a:off x="3707904" y="3908648"/>
          <a:ext cx="4889500" cy="175260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178573"/>
                <a:gridCol w="1710927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1.3 GHz </a:t>
                      </a:r>
                      <a:r>
                        <a:rPr lang="en-GB" dirty="0" err="1" smtClean="0"/>
                        <a:t>Nb</a:t>
                      </a:r>
                      <a:r>
                        <a:rPr lang="en-GB" dirty="0" smtClean="0"/>
                        <a:t> 9-cell Cavities</a:t>
                      </a:r>
                      <a:endParaRPr lang="en-GB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16,024</a:t>
                      </a:r>
                      <a:endParaRPr lang="en-GB" dirty="0"/>
                    </a:p>
                  </a:txBody>
                  <a:tcPr marL="91433" marR="9143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Cryomodules</a:t>
                      </a:r>
                      <a:endParaRPr lang="en-GB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1,855</a:t>
                      </a:r>
                      <a:endParaRPr lang="en-GB" dirty="0"/>
                    </a:p>
                  </a:txBody>
                  <a:tcPr marL="91433" marR="9143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SC </a:t>
                      </a:r>
                      <a:r>
                        <a:rPr lang="en-GB" dirty="0" err="1" smtClean="0"/>
                        <a:t>quadrupole</a:t>
                      </a:r>
                      <a:r>
                        <a:rPr lang="en-GB" dirty="0" smtClean="0"/>
                        <a:t> package</a:t>
                      </a:r>
                      <a:endParaRPr lang="en-GB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673</a:t>
                      </a:r>
                      <a:endParaRPr lang="en-GB" dirty="0"/>
                    </a:p>
                  </a:txBody>
                  <a:tcPr marL="91433" marR="91433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10 MW</a:t>
                      </a:r>
                      <a:r>
                        <a:rPr lang="en-GB" baseline="0" dirty="0" smtClean="0"/>
                        <a:t> MB Klystrons &amp; modulators</a:t>
                      </a:r>
                      <a:endParaRPr lang="en-GB" dirty="0"/>
                    </a:p>
                  </a:txBody>
                  <a:tcPr marL="91433" marR="914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436</a:t>
                      </a:r>
                      <a:r>
                        <a:rPr lang="en-GB" baseline="0" dirty="0" smtClean="0"/>
                        <a:t> / 471*</a:t>
                      </a:r>
                      <a:endParaRPr lang="en-GB" dirty="0"/>
                    </a:p>
                  </a:txBody>
                  <a:tcPr marL="91433" marR="91433" anchor="ctr"/>
                </a:tc>
              </a:tr>
            </a:tbl>
          </a:graphicData>
        </a:graphic>
      </p:graphicFrame>
      <p:pic>
        <p:nvPicPr>
          <p:cNvPr id="14" name="Picture 13" descr="DE0083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2907" y="3178174"/>
            <a:ext cx="5295051" cy="900159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707904" y="775175"/>
            <a:ext cx="4608512" cy="322988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folHlink"/>
                </a:solidFill>
                <a:latin typeface="+mn-lt"/>
                <a:ea typeface="Arial Unicode MS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 Unicode MS" charset="0"/>
                <a:cs typeface="+mn-cs"/>
              </a:defRPr>
            </a:lvl9pPr>
          </a:lstStyle>
          <a:p>
            <a:r>
              <a:rPr lang="en-GB" dirty="0" smtClean="0"/>
              <a:t>solid niobium</a:t>
            </a:r>
          </a:p>
          <a:p>
            <a:r>
              <a:rPr lang="en-GB" dirty="0" smtClean="0"/>
              <a:t>standing wave</a:t>
            </a:r>
          </a:p>
          <a:p>
            <a:r>
              <a:rPr lang="en-GB" dirty="0" smtClean="0"/>
              <a:t>9 cells</a:t>
            </a:r>
          </a:p>
          <a:p>
            <a:r>
              <a:rPr lang="en-GB" dirty="0" smtClean="0"/>
              <a:t>operated at 2K (</a:t>
            </a:r>
            <a:r>
              <a:rPr lang="en-GB" dirty="0" err="1" smtClean="0"/>
              <a:t>Lqd</a:t>
            </a:r>
            <a:r>
              <a:rPr lang="en-GB" dirty="0" smtClean="0"/>
              <a:t>. He)</a:t>
            </a:r>
          </a:p>
          <a:p>
            <a:r>
              <a:rPr lang="en-GB" dirty="0" smtClean="0"/>
              <a:t>35 MV/m</a:t>
            </a:r>
          </a:p>
          <a:p>
            <a:r>
              <a:rPr lang="en-GB" dirty="0" smtClean="0"/>
              <a:t>Q</a:t>
            </a:r>
            <a:r>
              <a:rPr lang="en-GB" baseline="-25000" dirty="0" smtClean="0"/>
              <a:t>0 </a:t>
            </a:r>
            <a:r>
              <a:rPr lang="en-GB" dirty="0" smtClean="0"/>
              <a:t>≥ 10</a:t>
            </a:r>
            <a:r>
              <a:rPr lang="en-GB" baseline="30000" dirty="0" smtClean="0"/>
              <a:t>10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40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101372</TotalTime>
  <Words>3740</Words>
  <Application>Microsoft Macintosh PowerPoint</Application>
  <PresentationFormat>On-screen Show (4:3)</PresentationFormat>
  <Paragraphs>916</Paragraphs>
  <Slides>64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Arial Black</vt:lpstr>
      <vt:lpstr>Arial Narrow</vt:lpstr>
      <vt:lpstr>Arial Unicode MS</vt:lpstr>
      <vt:lpstr>Calibri</vt:lpstr>
      <vt:lpstr>Comic Sans MS</vt:lpstr>
      <vt:lpstr>Gill Sans</vt:lpstr>
      <vt:lpstr>Helvetica</vt:lpstr>
      <vt:lpstr>Mathematica1</vt:lpstr>
      <vt:lpstr>MS Mincho</vt:lpstr>
      <vt:lpstr>ＭＳ Ｐゴシック</vt:lpstr>
      <vt:lpstr>Rockwell</vt:lpstr>
      <vt:lpstr>Times</vt:lpstr>
      <vt:lpstr>Wingdings</vt:lpstr>
      <vt:lpstr>宋体</vt:lpstr>
      <vt:lpstr>Arial</vt:lpstr>
      <vt:lpstr>Symbol</vt:lpstr>
      <vt:lpstr>Times New Roman</vt:lpstr>
      <vt:lpstr>Blank Presentation</vt:lpstr>
      <vt:lpstr>Equation</vt:lpstr>
      <vt:lpstr>Accelerators and Experiments for the Future Energy Frontier</vt:lpstr>
      <vt:lpstr>Outline</vt:lpstr>
      <vt:lpstr>LHC Schedule</vt:lpstr>
      <vt:lpstr>High Energy LHC</vt:lpstr>
      <vt:lpstr>PowerPoint Presentation</vt:lpstr>
      <vt:lpstr>PowerPoint Presentation</vt:lpstr>
      <vt:lpstr>FCC-ee Luminosity Lifetime</vt:lpstr>
      <vt:lpstr>ILC Overview</vt:lpstr>
      <vt:lpstr>SCRF Linac Technology </vt:lpstr>
      <vt:lpstr>Industrial production - XFEL</vt:lpstr>
      <vt:lpstr>CLIC</vt:lpstr>
      <vt:lpstr>CLIC Accelerating Structures</vt:lpstr>
      <vt:lpstr>Current status</vt:lpstr>
      <vt:lpstr>Circular e+e- machines</vt:lpstr>
      <vt:lpstr>Circular e+e- machines</vt:lpstr>
      <vt:lpstr>Muon Collider</vt:lpstr>
      <vt:lpstr>Muon Collider Cooling</vt:lpstr>
      <vt:lpstr>LHeC (FCC-eh) Linac  Option</vt:lpstr>
      <vt:lpstr>Electron-Ion Collider</vt:lpstr>
      <vt:lpstr>Electron-Ion Collider</vt:lpstr>
      <vt:lpstr>Cavities accelerate particles via EM standing waves </vt:lpstr>
      <vt:lpstr>The New Livingston Plot</vt:lpstr>
      <vt:lpstr>Beam-driven PWFA LC?</vt:lpstr>
      <vt:lpstr>Proton Drivers</vt:lpstr>
      <vt:lpstr>Proton Drivers</vt:lpstr>
      <vt:lpstr>AWAKE</vt:lpstr>
      <vt:lpstr>AWAKE</vt:lpstr>
      <vt:lpstr>Detectors</vt:lpstr>
      <vt:lpstr>Detector R&amp;D</vt:lpstr>
      <vt:lpstr>AWAKE Detector</vt:lpstr>
      <vt:lpstr>AWAKE Kinematics</vt:lpstr>
      <vt:lpstr>Summary and Outlook</vt:lpstr>
      <vt:lpstr>Backup slides</vt:lpstr>
      <vt:lpstr>Muon Collider Cooling</vt:lpstr>
      <vt:lpstr>MICE Schedule</vt:lpstr>
      <vt:lpstr>Inject beam</vt:lpstr>
      <vt:lpstr>World-wide acceleration</vt:lpstr>
      <vt:lpstr>Plasma  Wake-Field Acceleration</vt:lpstr>
      <vt:lpstr>Site-specific work plan</vt:lpstr>
      <vt:lpstr>PowerPoint Presentation</vt:lpstr>
      <vt:lpstr>Ring collider parameters</vt:lpstr>
      <vt:lpstr>SCRF Linac Technology </vt:lpstr>
      <vt:lpstr>Cryomodule</vt:lpstr>
      <vt:lpstr>Cryomodule at FLASH</vt:lpstr>
      <vt:lpstr>FLASH Achievements</vt:lpstr>
      <vt:lpstr>SCRF Linac Technology </vt:lpstr>
      <vt:lpstr>DR: Vacuum (Electron Cloud)</vt:lpstr>
      <vt:lpstr>Damping Rings</vt:lpstr>
      <vt:lpstr>Positron Source</vt:lpstr>
      <vt:lpstr>Polarised Electron Source </vt:lpstr>
      <vt:lpstr>Central Region Integration</vt:lpstr>
      <vt:lpstr>Japanese Sites</vt:lpstr>
      <vt:lpstr>250 GeV CM (first stage) Relative to TDR 500 GeV baseline</vt:lpstr>
      <vt:lpstr>Increasing SCRF Gradient</vt:lpstr>
      <vt:lpstr>Collider ‘Wall Plug’ AC Power</vt:lpstr>
      <vt:lpstr>gamma-gamma</vt:lpstr>
      <vt:lpstr>Parametric ‘value’ costing for TeV–class machines (KILCU)*:</vt:lpstr>
      <vt:lpstr> Upgrades</vt:lpstr>
      <vt:lpstr>gamma-gamma</vt:lpstr>
      <vt:lpstr>Fermilab CM2 results</vt:lpstr>
      <vt:lpstr>Magnet Design Issues</vt:lpstr>
      <vt:lpstr>Circular e+e- machines</vt:lpstr>
      <vt:lpstr>CEPC &amp; SppC Layout</vt:lpstr>
      <vt:lpstr>PowerPoint Presentation</vt:lpstr>
    </vt:vector>
  </TitlesOfParts>
  <Company>SLAC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BDS Status, VLCW06</dc:title>
  <dc:creator>Andrei Seryi</dc:creator>
  <cp:lastModifiedBy>Brian Foster</cp:lastModifiedBy>
  <cp:revision>887</cp:revision>
  <cp:lastPrinted>2015-03-05T12:55:59Z</cp:lastPrinted>
  <dcterms:created xsi:type="dcterms:W3CDTF">2005-11-21T04:08:26Z</dcterms:created>
  <dcterms:modified xsi:type="dcterms:W3CDTF">2017-09-11T10:03:06Z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