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22" r:id="rId2"/>
    <p:sldId id="323" r:id="rId3"/>
    <p:sldId id="342" r:id="rId4"/>
    <p:sldId id="339" r:id="rId5"/>
    <p:sldId id="324" r:id="rId6"/>
    <p:sldId id="346" r:id="rId7"/>
    <p:sldId id="347" r:id="rId8"/>
    <p:sldId id="340" r:id="rId9"/>
    <p:sldId id="343" r:id="rId10"/>
    <p:sldId id="335" r:id="rId11"/>
    <p:sldId id="341" r:id="rId12"/>
    <p:sldId id="348" r:id="rId13"/>
    <p:sldId id="338" r:id="rId14"/>
    <p:sldId id="330" r:id="rId15"/>
    <p:sldId id="350" r:id="rId16"/>
    <p:sldId id="351" r:id="rId17"/>
    <p:sldId id="352" r:id="rId18"/>
    <p:sldId id="349" r:id="rId19"/>
    <p:sldId id="333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48"/>
    <p:restoredTop sz="94635"/>
  </p:normalViewPr>
  <p:slideViewPr>
    <p:cSldViewPr snapToGrid="0" snapToObjects="1">
      <p:cViewPr varScale="1">
        <p:scale>
          <a:sx n="180" d="100"/>
          <a:sy n="180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3/14/17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33" y="31531"/>
            <a:ext cx="1050140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9503"/>
            <a:ext cx="109728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Y:\home\ken\Desktop\2012-Jul-04-4_Color_Logo_C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0897" y="77571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68469" y="514494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533" y="526577"/>
            <a:ext cx="105014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7198" y="4782016"/>
            <a:ext cx="2273150" cy="20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91" y="5666490"/>
            <a:ext cx="7576708" cy="1007561"/>
          </a:xfrm>
        </p:spPr>
        <p:txBody>
          <a:bodyPr>
            <a:noAutofit/>
          </a:bodyPr>
          <a:lstStyle/>
          <a:p>
            <a:pPr algn="l"/>
            <a:r>
              <a:rPr lang="en-US" sz="2600" b="1" i="1" dirty="0">
                <a:solidFill>
                  <a:srgbClr val="002060"/>
                </a:solidFill>
              </a:rPr>
              <a:t>Federico Ronchetti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</a:t>
            </a:r>
            <a:r>
              <a:rPr lang="en-US" sz="2600" i="1" dirty="0" err="1">
                <a:solidFill>
                  <a:srgbClr val="002060"/>
                </a:solidFill>
              </a:rPr>
              <a:t>Laboratori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Nazionali</a:t>
            </a:r>
            <a:r>
              <a:rPr lang="en-US" sz="2600" i="1" dirty="0">
                <a:solidFill>
                  <a:srgbClr val="002060"/>
                </a:solidFill>
              </a:rPr>
              <a:t> di </a:t>
            </a:r>
            <a:r>
              <a:rPr lang="en-US" sz="2600" i="1" dirty="0" err="1">
                <a:solidFill>
                  <a:srgbClr val="002060"/>
                </a:solidFill>
              </a:rPr>
              <a:t>Frascati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br>
              <a:rPr lang="en-US" sz="2600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ALICE Meeting </a:t>
            </a:r>
            <a:r>
              <a:rPr lang="en-US" sz="2600" i="1" dirty="0" smtClean="0">
                <a:solidFill>
                  <a:srgbClr val="002060"/>
                </a:solidFill>
              </a:rPr>
              <a:t>14/03/2017</a:t>
            </a:r>
            <a:endParaRPr lang="en-US" sz="2600" i="1" dirty="0">
              <a:solidFill>
                <a:srgbClr val="002060"/>
              </a:solidFill>
            </a:endParaRPr>
          </a:p>
          <a:p>
            <a:pPr algn="l"/>
            <a:endParaRPr lang="en-US" sz="2600" b="1" i="1" dirty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700105" y="1843895"/>
            <a:ext cx="6042992" cy="386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8845" y="1517951"/>
            <a:ext cx="7572446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b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ITS Upgrade Activity </a:t>
            </a:r>
            <a:r>
              <a:rPr lang="en-US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 </a:t>
            </a:r>
            <a:r>
              <a:rPr lang="en-US" b="1" dirty="0" err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Frascati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26" name="Picture 2" descr="mage result for 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40" y="4782016"/>
            <a:ext cx="2037520" cy="20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98" y="233312"/>
            <a:ext cx="3110875" cy="1465054"/>
          </a:xfrm>
          <a:prstGeom prst="rect">
            <a:avLst/>
          </a:prstGeom>
        </p:spPr>
      </p:pic>
      <p:pic>
        <p:nvPicPr>
          <p:cNvPr id="10" name="Immagine 2"/>
          <p:cNvPicPr/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73" y="-39282"/>
            <a:ext cx="2522018" cy="1701913"/>
          </a:xfrm>
          <a:prstGeom prst="rect">
            <a:avLst/>
          </a:prstGeom>
        </p:spPr>
      </p:pic>
      <p:pic>
        <p:nvPicPr>
          <p:cNvPr id="4" name="Picture 2" descr="isultati immagini per lnf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" y="98067"/>
            <a:ext cx="2607640" cy="18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i immagini per uni roma 1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44" y="13719"/>
            <a:ext cx="2425937" cy="20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33" y="976495"/>
            <a:ext cx="8057712" cy="5379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</a:rPr>
              <a:t>Half Stave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New FPC-FPC interconnection structures received from Torino to be tested at LNF 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EDSYN</a:t>
            </a:r>
            <a:r>
              <a:rPr lang="en-GB" dirty="0" smtClean="0">
                <a:solidFill>
                  <a:srgbClr val="002060"/>
                </a:solidFill>
              </a:rPr>
              <a:t>  Sn62Pb36Ag2  </a:t>
            </a:r>
            <a:r>
              <a:rPr lang="en-GB" dirty="0" err="1">
                <a:solidFill>
                  <a:srgbClr val="002060"/>
                </a:solidFill>
              </a:rPr>
              <a:t>ø</a:t>
            </a:r>
            <a:r>
              <a:rPr lang="en-GB" dirty="0">
                <a:solidFill>
                  <a:srgbClr val="002060"/>
                </a:solidFill>
              </a:rPr>
              <a:t>=0.35 mm  </a:t>
            </a:r>
            <a:r>
              <a:rPr lang="en-GB" dirty="0" smtClean="0">
                <a:solidFill>
                  <a:srgbClr val="002060"/>
                </a:solidFill>
              </a:rPr>
              <a:t/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T</a:t>
            </a:r>
            <a:r>
              <a:rPr lang="en-GB" dirty="0">
                <a:solidFill>
                  <a:srgbClr val="002060"/>
                </a:solidFill>
              </a:rPr>
              <a:t>= 183˚</a:t>
            </a:r>
            <a:r>
              <a:rPr lang="en-GB" dirty="0" smtClean="0">
                <a:solidFill>
                  <a:srgbClr val="002060"/>
                </a:solidFill>
              </a:rPr>
              <a:t>C wire (2reels) available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Power </a:t>
            </a:r>
            <a:r>
              <a:rPr lang="en-US" b="1" dirty="0">
                <a:solidFill>
                  <a:srgbClr val="002060"/>
                </a:solidFill>
              </a:rPr>
              <a:t>Bus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b="1" dirty="0" smtClean="0">
                <a:solidFill>
                  <a:srgbClr val="002060"/>
                </a:solidFill>
              </a:rPr>
              <a:t>hiller setup: detailed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cooling loop design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from Torino</a:t>
            </a:r>
          </a:p>
          <a:p>
            <a:pPr lvl="1"/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94" y="3339837"/>
            <a:ext cx="5306087" cy="3016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2969" y="3883239"/>
            <a:ext cx="7750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Torino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250" y="3309200"/>
            <a:ext cx="2019785" cy="30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36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Half Stave Soldering and 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43" y="2779441"/>
            <a:ext cx="4769214" cy="3576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12" y="952107"/>
            <a:ext cx="5051261" cy="3039165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2460396" y="1781666"/>
            <a:ext cx="1527142" cy="38649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Microscope</a:t>
            </a:r>
            <a:endParaRPr lang="en-US"/>
          </a:p>
        </p:txBody>
      </p:sp>
      <p:sp>
        <p:nvSpPr>
          <p:cNvPr id="9" name="Left-Right Arrow 8"/>
          <p:cNvSpPr/>
          <p:nvPr/>
        </p:nvSpPr>
        <p:spPr>
          <a:xfrm>
            <a:off x="7655454" y="5261728"/>
            <a:ext cx="2090912" cy="38649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Half Stave Base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2697" y="927305"/>
            <a:ext cx="5980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LNF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Microscope (</a:t>
            </a:r>
            <a:r>
              <a:rPr lang="en-US" dirty="0" smtClean="0">
                <a:solidFill>
                  <a:srgbClr val="FF0000"/>
                </a:solidFill>
              </a:rPr>
              <a:t>M60</a:t>
            </a:r>
            <a:r>
              <a:rPr lang="en-US" dirty="0" smtClean="0"/>
              <a:t>) is fixed (heavy and has cables to screen)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HS base moves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 a 3000 mm jig  which would rest on </a:t>
            </a:r>
            <a:br>
              <a:rPr lang="en-US" dirty="0" smtClean="0"/>
            </a:br>
            <a:r>
              <a:rPr lang="en-US" dirty="0" smtClean="0"/>
              <a:t>a non-rectified table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0762" y="4272677"/>
                <a:ext cx="5467459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Torino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Microscope is movable (on both sides of the table)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HS is fixed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Need a custom rectified table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Note: Torino has two microscopes:</a:t>
                </a:r>
              </a:p>
              <a:p>
                <a:r>
                  <a:rPr lang="en-US" dirty="0" smtClean="0"/>
                  <a:t>For soldering </a:t>
                </a:r>
                <a:r>
                  <a:rPr lang="en-GB" dirty="0"/>
                  <a:t>Leica </a:t>
                </a:r>
                <a:r>
                  <a:rPr lang="en-GB" dirty="0">
                    <a:solidFill>
                      <a:srgbClr val="FF0000"/>
                    </a:solidFill>
                  </a:rPr>
                  <a:t>MZ6</a:t>
                </a:r>
                <a:r>
                  <a:rPr lang="en-GB" dirty="0"/>
                  <a:t> binocular </a:t>
                </a:r>
                <a:r>
                  <a:rPr lang="en-GB" dirty="0" smtClean="0"/>
                  <a:t>microscope </a:t>
                </a:r>
                <a:r>
                  <a:rPr lang="en-GB" dirty="0" err="1" smtClean="0"/>
                  <a:t>FoV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50</a:t>
                </a:r>
                <a:r>
                  <a:rPr lang="en-GB" dirty="0" smtClean="0"/>
                  <a:t>°</a:t>
                </a:r>
              </a:p>
              <a:p>
                <a:r>
                  <a:rPr lang="en-GB" dirty="0" smtClean="0"/>
                  <a:t>M60 used only for visual inspections</a:t>
                </a:r>
                <a:endParaRPr lang="en-GB" dirty="0"/>
              </a:p>
              <a:p>
                <a:pPr marL="742950" lvl="1" indent="-285750"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2" y="4272677"/>
                <a:ext cx="5467459" cy="2585323"/>
              </a:xfrm>
              <a:prstGeom prst="rect">
                <a:avLst/>
              </a:prstGeom>
              <a:blipFill rotWithShape="0">
                <a:blip r:embed="rId4"/>
                <a:stretch>
                  <a:fillRect l="-1004" t="-1415" r="-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 rot="10800000">
            <a:off x="6470274" y="2680058"/>
            <a:ext cx="3978111" cy="503905"/>
            <a:chOff x="6562894" y="3266817"/>
            <a:chExt cx="3978111" cy="503905"/>
          </a:xfrm>
        </p:grpSpPr>
        <p:sp>
          <p:nvSpPr>
            <p:cNvPr id="21" name="Round Same Side Corner Rectangle 20"/>
            <p:cNvSpPr/>
            <p:nvPr/>
          </p:nvSpPr>
          <p:spPr>
            <a:xfrm>
              <a:off x="6562894" y="3487918"/>
              <a:ext cx="3978111" cy="282804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ingle Corner Rectangle 21"/>
            <p:cNvSpPr/>
            <p:nvPr/>
          </p:nvSpPr>
          <p:spPr>
            <a:xfrm>
              <a:off x="6927852" y="3266817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ingle Corner Rectangle 22"/>
            <p:cNvSpPr/>
            <p:nvPr/>
          </p:nvSpPr>
          <p:spPr>
            <a:xfrm>
              <a:off x="7632454" y="3273019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Single Corner Rectangle 23"/>
            <p:cNvSpPr/>
            <p:nvPr/>
          </p:nvSpPr>
          <p:spPr>
            <a:xfrm>
              <a:off x="8337056" y="3278511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ingle Corner Rectangle 24"/>
            <p:cNvSpPr/>
            <p:nvPr/>
          </p:nvSpPr>
          <p:spPr>
            <a:xfrm>
              <a:off x="9028832" y="3306433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ingle Corner Rectangle 25"/>
            <p:cNvSpPr/>
            <p:nvPr/>
          </p:nvSpPr>
          <p:spPr>
            <a:xfrm>
              <a:off x="9746261" y="3292472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 flipV="1">
            <a:off x="6470274" y="3479828"/>
            <a:ext cx="3978111" cy="503905"/>
            <a:chOff x="6562894" y="3266817"/>
            <a:chExt cx="3978111" cy="503905"/>
          </a:xfrm>
        </p:grpSpPr>
        <p:sp>
          <p:nvSpPr>
            <p:cNvPr id="28" name="Round Same Side Corner Rectangle 27"/>
            <p:cNvSpPr/>
            <p:nvPr/>
          </p:nvSpPr>
          <p:spPr>
            <a:xfrm>
              <a:off x="6562894" y="3487918"/>
              <a:ext cx="3978111" cy="282804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Rectangle 28"/>
            <p:cNvSpPr/>
            <p:nvPr/>
          </p:nvSpPr>
          <p:spPr>
            <a:xfrm>
              <a:off x="6927852" y="3266817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 Single Corner Rectangle 29"/>
            <p:cNvSpPr/>
            <p:nvPr/>
          </p:nvSpPr>
          <p:spPr>
            <a:xfrm>
              <a:off x="7632454" y="3273019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 Single Corner Rectangle 30"/>
            <p:cNvSpPr/>
            <p:nvPr/>
          </p:nvSpPr>
          <p:spPr>
            <a:xfrm>
              <a:off x="8337056" y="3278511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 Single Corner Rectangle 31"/>
            <p:cNvSpPr/>
            <p:nvPr/>
          </p:nvSpPr>
          <p:spPr>
            <a:xfrm>
              <a:off x="9028832" y="3306433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 Single Corner Rectangle 32"/>
            <p:cNvSpPr/>
            <p:nvPr/>
          </p:nvSpPr>
          <p:spPr>
            <a:xfrm>
              <a:off x="9746261" y="3292472"/>
              <a:ext cx="65988" cy="46393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6470274" y="3092505"/>
            <a:ext cx="3978111" cy="819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58791" y="3480127"/>
            <a:ext cx="3978111" cy="819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4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 of Stave Construction and Test Procedure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789" y="629603"/>
            <a:ext cx="888249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Each HIC is tested for power and readout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Tab is cut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HIC is re-tested for power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HIC is positioned on CP and lowered on glue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HIC is tested for power</a:t>
            </a:r>
            <a:r>
              <a:rPr lang="en-US" dirty="0" smtClean="0">
                <a:solidFill>
                  <a:srgbClr val="002060"/>
                </a:solidFill>
              </a:rPr>
              <a:t>, if fails HIS is removed immediately before glue polymerizes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Repeat for 6 HICs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Type B HIC (with long tab) is glued and tested, if fails, removed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HS ready for soldering station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HS FPC-FPC interconnections are soldiered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HS is tested on the soldering table for power (need ad hoc service Power Bus, no cooling)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If a HIC is not fully connected, rework the missing/bad soldering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HS is moved to back to CMM table for flipping with Handling Bar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HS is aligned to SF and glued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Second HS construction starts (repeat 1-13)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Completed Stave moved to PB jig in Gray area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PB is soldered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Stave is tested with cooling for power and </a:t>
            </a:r>
            <a:r>
              <a:rPr lang="en-US" dirty="0" err="1" smtClean="0">
                <a:solidFill>
                  <a:srgbClr val="002060"/>
                </a:solidFill>
              </a:rPr>
              <a:t>redout</a:t>
            </a:r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Power Busses are folded over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Stave is re-tested for power </a:t>
            </a:r>
          </a:p>
        </p:txBody>
      </p:sp>
    </p:spTree>
    <p:extLst>
      <p:ext uri="{BB962C8B-B14F-4D97-AF65-F5344CB8AC3E}">
        <p14:creationId xmlns:p14="http://schemas.microsoft.com/office/powerpoint/2010/main" val="36233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LNF Expected Production Rate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33" y="929834"/>
            <a:ext cx="1089002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FF0000"/>
                </a:solidFill>
              </a:rPr>
              <a:t>108</a:t>
            </a:r>
            <a:r>
              <a:rPr lang="en-US" sz="3000" b="1" dirty="0" smtClean="0">
                <a:solidFill>
                  <a:srgbClr val="002060"/>
                </a:solidFill>
              </a:rPr>
              <a:t> Outer Layer Stave to be produced (1 Stave = 2 HS)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4 production sites (LNF, To, Liverpool, </a:t>
            </a:r>
            <a:r>
              <a:rPr lang="en-US" sz="3000" b="1" dirty="0" err="1" smtClean="0">
                <a:solidFill>
                  <a:srgbClr val="002060"/>
                </a:solidFill>
              </a:rPr>
              <a:t>Nikhef</a:t>
            </a:r>
            <a:r>
              <a:rPr lang="en-US" sz="3000" b="1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For LNF the nominal is </a:t>
            </a:r>
            <a:r>
              <a:rPr lang="en-US" sz="3000" b="1" dirty="0" smtClean="0">
                <a:solidFill>
                  <a:srgbClr val="FF0000"/>
                </a:solidFill>
              </a:rPr>
              <a:t>27</a:t>
            </a:r>
            <a:r>
              <a:rPr lang="en-US" sz="3000" b="1" dirty="0" smtClean="0">
                <a:solidFill>
                  <a:srgbClr val="002060"/>
                </a:solidFill>
              </a:rPr>
              <a:t> staves: assume </a:t>
            </a:r>
            <a:r>
              <a:rPr lang="en-US" sz="3000" b="1" dirty="0" smtClean="0">
                <a:solidFill>
                  <a:srgbClr val="FF0000"/>
                </a:solidFill>
              </a:rPr>
              <a:t>24-31</a:t>
            </a:r>
            <a:r>
              <a:rPr lang="en-US" sz="3000" b="1" dirty="0" smtClean="0">
                <a:solidFill>
                  <a:srgbClr val="002060"/>
                </a:solidFill>
              </a:rPr>
              <a:t> with contingency</a:t>
            </a:r>
          </a:p>
          <a:p>
            <a:endParaRPr lang="en-US" sz="3000" b="1" dirty="0">
              <a:solidFill>
                <a:srgbClr val="002060"/>
              </a:solidFill>
            </a:endParaRPr>
          </a:p>
          <a:p>
            <a:r>
              <a:rPr lang="en-US" sz="3000" b="1" dirty="0" smtClean="0">
                <a:solidFill>
                  <a:srgbClr val="002060"/>
                </a:solidFill>
              </a:rPr>
              <a:t>Production is by </a:t>
            </a:r>
            <a:r>
              <a:rPr lang="en-US" sz="3000" b="1" dirty="0" smtClean="0">
                <a:solidFill>
                  <a:srgbClr val="FF0000"/>
                </a:solidFill>
              </a:rPr>
              <a:t>lots</a:t>
            </a:r>
            <a:r>
              <a:rPr lang="en-US" sz="3000" b="1" dirty="0" smtClean="0">
                <a:solidFill>
                  <a:srgbClr val="002060"/>
                </a:solidFill>
              </a:rPr>
              <a:t>. LNF lots (nominal)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>
                <a:solidFill>
                  <a:srgbClr val="002060"/>
                </a:solidFill>
              </a:rPr>
              <a:t>September 1, 2017 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 November 20, 2017 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6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Staves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>
                <a:solidFill>
                  <a:srgbClr val="002060"/>
                </a:solidFill>
                <a:sym typeface="Wingdings"/>
              </a:rPr>
              <a:t>November 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21, 2017  February 27, 2018 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7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Staves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>
                <a:solidFill>
                  <a:srgbClr val="002060"/>
                </a:solidFill>
                <a:sym typeface="Wingdings"/>
              </a:rPr>
              <a:t>February 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28, 2018  June 5, 2018 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7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Staves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June 6, 2018  September 11, 2018 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7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Staves</a:t>
            </a:r>
          </a:p>
          <a:p>
            <a:pPr marL="514350" indent="-514350">
              <a:buFont typeface="+mj-lt"/>
              <a:buAutoNum type="arabicPeriod"/>
            </a:pPr>
            <a:endParaRPr lang="en-US" sz="3000" b="1" dirty="0">
              <a:solidFill>
                <a:srgbClr val="002060"/>
              </a:solidFill>
              <a:sym typeface="Wingdings"/>
            </a:endParaRPr>
          </a:p>
          <a:p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Note: the beginning of the above schedule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could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drift to 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October/November</a:t>
            </a:r>
            <a:r>
              <a:rPr lang="en-US" sz="3000" b="1" dirty="0" smtClean="0">
                <a:solidFill>
                  <a:srgbClr val="002060"/>
                </a:solidFill>
                <a:sym typeface="Wingdings"/>
              </a:rPr>
              <a:t> 2017</a:t>
            </a:r>
            <a:endParaRPr lang="en-US" sz="3000" b="1" dirty="0" smtClean="0">
              <a:solidFill>
                <a:srgbClr val="002060"/>
              </a:solidFill>
            </a:endParaRPr>
          </a:p>
          <a:p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0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Production Shifts Scenario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743"/>
            <a:ext cx="12192000" cy="4556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559" y="4203283"/>
            <a:ext cx="2181995" cy="12640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7584" y="5723527"/>
            <a:ext cx="3283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Discussed with LNF director</a:t>
            </a:r>
          </a:p>
          <a:p>
            <a:r>
              <a:rPr lang="en-US" dirty="0" smtClean="0"/>
              <a:t>Identification of X and Y ongoing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5741" y="5710020"/>
            <a:ext cx="541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we have 2 Half Stave Bases:</a:t>
            </a:r>
            <a:br>
              <a:rPr lang="en-US" dirty="0" smtClean="0"/>
            </a:br>
            <a:r>
              <a:rPr lang="en-US" dirty="0" smtClean="0"/>
              <a:t>in principle assembly work could be parallelized</a:t>
            </a:r>
          </a:p>
          <a:p>
            <a:r>
              <a:rPr lang="en-US" dirty="0" smtClean="0"/>
              <a:t>However this will not match the manpower availability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3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Stave-0 at LNF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33" y="848413"/>
            <a:ext cx="8705396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Request to our group from CERN to build a </a:t>
            </a:r>
            <a:r>
              <a:rPr lang="en-US" sz="2800" b="1" dirty="0" smtClean="0">
                <a:solidFill>
                  <a:srgbClr val="002060"/>
                </a:solidFill>
              </a:rPr>
              <a:t>realistic </a:t>
            </a:r>
            <a:r>
              <a:rPr lang="en-US" sz="2800" b="1" dirty="0" smtClean="0">
                <a:solidFill>
                  <a:srgbClr val="002060"/>
                </a:solidFill>
              </a:rPr>
              <a:t>stave </a:t>
            </a:r>
            <a:r>
              <a:rPr lang="en-US" sz="2800" b="1" dirty="0" smtClean="0">
                <a:solidFill>
                  <a:srgbClr val="002060"/>
                </a:solidFill>
              </a:rPr>
              <a:t/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for </a:t>
            </a:r>
            <a:r>
              <a:rPr lang="en-US" sz="2800" b="1" dirty="0" smtClean="0">
                <a:solidFill>
                  <a:srgbClr val="002060"/>
                </a:solidFill>
              </a:rPr>
              <a:t>vibrational and bending tests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Use of </a:t>
            </a:r>
            <a:r>
              <a:rPr lang="en-US" sz="2200" b="1" dirty="0" smtClean="0">
                <a:solidFill>
                  <a:srgbClr val="FF0000"/>
                </a:solidFill>
              </a:rPr>
              <a:t>realistic dummy HICs </a:t>
            </a:r>
            <a:r>
              <a:rPr lang="en-US" sz="2200" b="1" dirty="0" smtClean="0">
                <a:solidFill>
                  <a:srgbClr val="002060"/>
                </a:solidFill>
              </a:rPr>
              <a:t>with </a:t>
            </a:r>
            <a:r>
              <a:rPr lang="en-US" sz="2200" b="1" dirty="0" smtClean="0">
                <a:solidFill>
                  <a:srgbClr val="FF0000"/>
                </a:solidFill>
              </a:rPr>
              <a:t>bonded pad chips </a:t>
            </a:r>
            <a:r>
              <a:rPr lang="en-US" sz="2200" b="1" dirty="0" smtClean="0">
                <a:solidFill>
                  <a:srgbClr val="002060"/>
                </a:solidFill>
              </a:rPr>
              <a:t>with </a:t>
            </a:r>
            <a:r>
              <a:rPr lang="en-US" sz="2200" b="1" dirty="0" smtClean="0">
                <a:solidFill>
                  <a:srgbClr val="FF0000"/>
                </a:solidFill>
              </a:rPr>
              <a:t>tabs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Soldering would be </a:t>
            </a:r>
            <a:r>
              <a:rPr lang="en-US" sz="2200" b="1" dirty="0" smtClean="0">
                <a:solidFill>
                  <a:srgbClr val="FF0000"/>
                </a:solidFill>
              </a:rPr>
              <a:t>needed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In principle should </a:t>
            </a:r>
            <a:r>
              <a:rPr lang="en-US" sz="2200" b="1" dirty="0" smtClean="0">
                <a:solidFill>
                  <a:srgbClr val="FF0000"/>
                </a:solidFill>
              </a:rPr>
              <a:t>be ready for the PRR on April 27, 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002060"/>
                </a:solidFill>
              </a:rPr>
              <a:t>however its </a:t>
            </a:r>
            <a:r>
              <a:rPr lang="en-US" sz="2200" b="1" dirty="0" smtClean="0">
                <a:solidFill>
                  <a:srgbClr val="FF0000"/>
                </a:solidFill>
              </a:rPr>
              <a:t>likely that the PRR will be delayed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sz="2200" b="1" dirty="0" smtClean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33" y="3156737"/>
            <a:ext cx="110428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Material </a:t>
            </a:r>
            <a:r>
              <a:rPr lang="en-US" sz="2000" b="1" dirty="0" smtClean="0">
                <a:solidFill>
                  <a:srgbClr val="002060"/>
                </a:solidFill>
              </a:rPr>
              <a:t>procurement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CP + SF: delivery at CERN March 20</a:t>
            </a:r>
            <a:r>
              <a:rPr lang="en-US" sz="2000" b="1" baseline="30000" dirty="0" smtClean="0">
                <a:solidFill>
                  <a:schemeClr val="tx2"/>
                </a:solidFill>
              </a:rPr>
              <a:t>th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Modules:</a:t>
            </a:r>
            <a:r>
              <a:rPr lang="en-US" sz="2000" b="1" dirty="0" smtClean="0">
                <a:solidFill>
                  <a:srgbClr val="FF0000"/>
                </a:solidFill>
              </a:rPr>
              <a:t> availability of 14 dummy modules of defines the stave assembly start date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FPC-FPC interconnection Bridges</a:t>
            </a:r>
            <a:r>
              <a:rPr lang="en-US" sz="2000" b="1" dirty="0" smtClean="0">
                <a:solidFill>
                  <a:schemeClr val="tx2"/>
                </a:solidFill>
              </a:rPr>
              <a:t>: available in LNF, being tested on dedicated test structures. </a:t>
            </a:r>
            <a:br>
              <a:rPr lang="en-US" sz="2000" b="1" dirty="0" smtClean="0">
                <a:solidFill>
                  <a:schemeClr val="tx2"/>
                </a:solidFill>
              </a:rPr>
            </a:br>
            <a:r>
              <a:rPr lang="en-US" sz="2000" b="1" dirty="0" smtClean="0">
                <a:solidFill>
                  <a:schemeClr val="tx2"/>
                </a:solidFill>
              </a:rPr>
              <a:t>More will be sent in the next days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PB: ?? do we foresee assembly of dummy stave with real PB </a:t>
            </a:r>
            <a:r>
              <a:rPr lang="en-US" sz="2000" b="1" dirty="0" smtClean="0">
                <a:solidFill>
                  <a:srgbClr val="FF0000"/>
                </a:solidFill>
              </a:rPr>
              <a:t>?? </a:t>
            </a:r>
            <a:r>
              <a:rPr lang="mr-IN" sz="2000" b="1" dirty="0" smtClean="0">
                <a:solidFill>
                  <a:srgbClr val="FF0000"/>
                </a:solidFill>
              </a:rPr>
              <a:t>–</a:t>
            </a:r>
            <a:r>
              <a:rPr lang="en-US" sz="2000" b="1" dirty="0" smtClean="0">
                <a:solidFill>
                  <a:srgbClr val="FF0000"/>
                </a:solidFill>
              </a:rPr>
              <a:t> no cooling probably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Vibrational test: </a:t>
            </a:r>
            <a:r>
              <a:rPr lang="en-US" sz="2000" b="1" dirty="0" err="1" smtClean="0">
                <a:solidFill>
                  <a:schemeClr val="tx2"/>
                </a:solidFill>
              </a:rPr>
              <a:t>Corrado</a:t>
            </a:r>
            <a:r>
              <a:rPr lang="en-US" sz="2000" b="1" dirty="0" smtClean="0">
                <a:solidFill>
                  <a:schemeClr val="tx2"/>
                </a:solidFill>
              </a:rPr>
              <a:t> alerted SERMS, Stave box needed to ship the Stave to Terni (INFN carrier)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Bending test: will take place at CERN, shipping from SERMS to CERN must be arranged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3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Stave-0 at LNF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509040"/>
              </p:ext>
            </p:extLst>
          </p:nvPr>
        </p:nvGraphicFramePr>
        <p:xfrm>
          <a:off x="1256673" y="1110912"/>
          <a:ext cx="8641190" cy="5245439"/>
        </p:xfrm>
        <a:graphic>
          <a:graphicData uri="http://schemas.openxmlformats.org/drawingml/2006/table">
            <a:tbl>
              <a:tblPr/>
              <a:tblGrid>
                <a:gridCol w="2485583"/>
                <a:gridCol w="825537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  <a:gridCol w="197410"/>
              </a:tblGrid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March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PLATE AND SPACE FRAME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Production at CERN: DONE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Corrado/Elisa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Parylene coating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Company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at CERN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Delivery to 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Metrology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sk-S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GLUING TOOLS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 printing (14+4spares)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Silvia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 delivery to 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GLUE, Spatula, glue dispenser, needles preparation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 cutting tools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 cutter production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NIKHEF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TAB cutter test at 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LNF+NIKHEF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TOOLS finalization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Stainless steel tools delivery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and metrology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 Software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assembly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Fabrizio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assembly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Fabrizio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Migration to LNF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Fabrizio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/Emiliano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50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6" marR="8546" marT="8546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0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Stave-0 at LNF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440614"/>
              </p:ext>
            </p:extLst>
          </p:nvPr>
        </p:nvGraphicFramePr>
        <p:xfrm>
          <a:off x="1479500" y="1528887"/>
          <a:ext cx="8291377" cy="3782052"/>
        </p:xfrm>
        <a:graphic>
          <a:graphicData uri="http://schemas.openxmlformats.org/drawingml/2006/table">
            <a:tbl>
              <a:tblPr/>
              <a:tblGrid>
                <a:gridCol w="2331689"/>
                <a:gridCol w="774424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  <a:gridCol w="185188"/>
              </a:tblGrid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DUMMY STAVE ASSEMBLY (needs dummy modules)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 cut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LNF+Nikhef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HS_0_R assembly 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LNF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HS_0_R FPC-FPC interconnections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HS_0_L assembly 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HS_0_L FPC-FPC interconnections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HS_0_R gluing to SF 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HS_0_L gluing to SF 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Bus soldering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 dirty="0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0 MECHANICAL CHARACTERIZATION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Vibrational test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SERMS (Terni)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Bending test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CERN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0" i="0" u="none" strike="noStrike">
                          <a:solidFill>
                            <a:srgbClr val="3F3F7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8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55" marR="8355" marT="8355" marB="0" anchor="b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925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Layer Workshop at LNF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595" y="1989057"/>
            <a:ext cx="84831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Only possible date is </a:t>
            </a:r>
            <a:r>
              <a:rPr lang="en-US" sz="3200" b="1" dirty="0" smtClean="0">
                <a:solidFill>
                  <a:srgbClr val="FF0000"/>
                </a:solidFill>
              </a:rPr>
              <a:t>second part of May 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(from Luciano Musa, who supports the proposal)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30-40</a:t>
            </a:r>
            <a:r>
              <a:rPr lang="en-US" sz="3200" b="1" dirty="0" smtClean="0">
                <a:solidFill>
                  <a:srgbClr val="002060"/>
                </a:solidFill>
              </a:rPr>
              <a:t> people max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sym typeface="Wingdings"/>
              </a:rPr>
              <a:t>Organization load would  go mostly on </a:t>
            </a:r>
            <a:br>
              <a:rPr lang="en-US" sz="3200" b="1" dirty="0" smtClean="0">
                <a:solidFill>
                  <a:srgbClr val="002060"/>
                </a:solidFill>
                <a:sym typeface="Wingdings"/>
              </a:rPr>
            </a:br>
            <a:r>
              <a:rPr lang="en-US" sz="3200" b="1" dirty="0" smtClean="0">
                <a:solidFill>
                  <a:srgbClr val="002060"/>
                </a:solidFill>
                <a:sym typeface="Wingdings"/>
              </a:rPr>
              <a:t>Alessandra and Lia (if they are available)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8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Collaboration News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019" y="1214161"/>
            <a:ext cx="8491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New elected Management </a:t>
            </a:r>
            <a:r>
              <a:rPr lang="en-US" sz="2800" b="1" dirty="0" smtClean="0">
                <a:solidFill>
                  <a:srgbClr val="002060"/>
                </a:solidFill>
              </a:rPr>
              <a:t>Board member at the last CB</a:t>
            </a:r>
          </a:p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92" y="1988519"/>
            <a:ext cx="4388021" cy="2260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9" y="2066528"/>
            <a:ext cx="5420383" cy="21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8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98786" y="644163"/>
            <a:ext cx="8313270" cy="5196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b="1" dirty="0" smtClean="0">
                <a:solidFill>
                  <a:srgbClr val="002060"/>
                </a:solidFill>
              </a:rPr>
              <a:t>Status</a:t>
            </a:r>
            <a:endParaRPr lang="en-US" sz="3400" b="1" dirty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Infrastructure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Tools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Soldiering procedure and stations </a:t>
            </a:r>
          </a:p>
          <a:p>
            <a:r>
              <a:rPr lang="en-US" b="1" dirty="0">
                <a:solidFill>
                  <a:srgbClr val="002060"/>
                </a:solidFill>
              </a:rPr>
              <a:t>Mechanical </a:t>
            </a:r>
            <a:r>
              <a:rPr lang="en-US" b="1" dirty="0" smtClean="0">
                <a:solidFill>
                  <a:srgbClr val="002060"/>
                </a:solidFill>
              </a:rPr>
              <a:t>”Stave-0” </a:t>
            </a:r>
            <a:r>
              <a:rPr lang="en-US" b="1" dirty="0">
                <a:solidFill>
                  <a:srgbClr val="002060"/>
                </a:solidFill>
              </a:rPr>
              <a:t>assembly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ALPIDE test setup </a:t>
            </a:r>
            <a:r>
              <a:rPr lang="en-US" b="1" dirty="0" smtClean="0">
                <a:solidFill>
                  <a:srgbClr val="002060"/>
                </a:solidFill>
                <a:sym typeface="Wingdings"/>
              </a:rPr>
              <a:t> (Marco, Pavel, Paula)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Meetings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Preparing for production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Computing: </a:t>
            </a:r>
            <a:r>
              <a:rPr lang="en-US" sz="2000" b="1" dirty="0" smtClean="0">
                <a:solidFill>
                  <a:srgbClr val="002060"/>
                </a:solidFill>
              </a:rPr>
              <a:t>cluster installed with CentOS 8, batch system ongoing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ALICE Collaboration News</a:t>
            </a:r>
          </a:p>
        </p:txBody>
      </p:sp>
    </p:spTree>
    <p:extLst>
      <p:ext uri="{BB962C8B-B14F-4D97-AF65-F5344CB8AC3E}">
        <p14:creationId xmlns:p14="http://schemas.microsoft.com/office/powerpoint/2010/main" val="1766887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49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Frascati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2637" y="984702"/>
            <a:ext cx="10423919" cy="54970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White and Grey Rooms were cleaned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Vacuum for HS base, HB, grippers: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Two pump system being activated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Pressure gauge</a:t>
            </a:r>
            <a:r>
              <a:rPr lang="en-US" b="1" dirty="0" smtClean="0">
                <a:solidFill>
                  <a:srgbClr val="002060"/>
                </a:solidFill>
              </a:rPr>
              <a:t>: installed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T-junction </a:t>
            </a:r>
            <a:r>
              <a:rPr lang="en-US" b="1" dirty="0" smtClean="0">
                <a:solidFill>
                  <a:srgbClr val="002060"/>
                </a:solidFill>
              </a:rPr>
              <a:t>tube: </a:t>
            </a:r>
            <a:r>
              <a:rPr lang="en-US" b="1" dirty="0" smtClean="0">
                <a:solidFill>
                  <a:srgbClr val="FF0000"/>
                </a:solidFill>
              </a:rPr>
              <a:t>to be installed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mr-IN" b="1" dirty="0" smtClean="0">
                <a:solidFill>
                  <a:srgbClr val="002060"/>
                </a:solidFill>
              </a:rPr>
              <a:t>…</a:t>
            </a:r>
            <a:r>
              <a:rPr lang="en-US" b="1" dirty="0" smtClean="0">
                <a:solidFill>
                  <a:srgbClr val="002060"/>
                </a:solidFill>
              </a:rPr>
              <a:t> then </a:t>
            </a:r>
            <a:r>
              <a:rPr lang="en-US" b="1" dirty="0" smtClean="0">
                <a:solidFill>
                  <a:srgbClr val="FF0000"/>
                </a:solidFill>
              </a:rPr>
              <a:t>electrical setup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CMM compressors: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Still issue with ATLAS-CORP machine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(Technical Division contacted)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Secondary line still missing (filter and dryer)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Need to clear safety protocol (Technical </a:t>
            </a:r>
            <a:r>
              <a:rPr lang="en-US" b="1" dirty="0">
                <a:solidFill>
                  <a:srgbClr val="002060"/>
                </a:solidFill>
              </a:rPr>
              <a:t>Division </a:t>
            </a:r>
            <a:r>
              <a:rPr lang="en-US" b="1" dirty="0" smtClean="0">
                <a:solidFill>
                  <a:srgbClr val="002060"/>
                </a:solidFill>
              </a:rPr>
              <a:t>contacted)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ASTRA 11 kW conditioning system: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Replacement with 25 kW system being prepared (inspection with TD today)</a:t>
            </a:r>
          </a:p>
          <a:p>
            <a:pPr lvl="1"/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992" y="984702"/>
            <a:ext cx="4388941" cy="32924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00262" y="2036269"/>
            <a:ext cx="1590595" cy="2113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Primary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490857" y="1236609"/>
            <a:ext cx="2289842" cy="16226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3" y="3885837"/>
            <a:ext cx="3650556" cy="2737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5"/>
          <a:stretch/>
        </p:blipFill>
        <p:spPr>
          <a:xfrm rot="10800000">
            <a:off x="926984" y="773575"/>
            <a:ext cx="2772374" cy="2999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91" y="1091648"/>
            <a:ext cx="6764642" cy="50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Stave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Frascati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2637" y="984702"/>
            <a:ext cx="10423919" cy="5497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Tools coming in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Back from Torino/SEL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1 jig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 Half Stave stainless steel Bases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1 reworked gluing mask positioner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1 </a:t>
            </a:r>
            <a:r>
              <a:rPr lang="en-US" b="1" dirty="0" smtClean="0">
                <a:solidFill>
                  <a:srgbClr val="FF0000"/>
                </a:solidFill>
              </a:rPr>
              <a:t>cross-cable compatible Handling Bar </a:t>
            </a:r>
          </a:p>
          <a:p>
            <a:pPr lvl="2"/>
            <a:r>
              <a:rPr lang="en-US" b="1" dirty="0" smtClean="0">
                <a:solidFill>
                  <a:srgbClr val="002060"/>
                </a:solidFill>
              </a:rPr>
              <a:t>Final handling bar coming later (~mid April)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C- brackets masks </a:t>
            </a:r>
            <a:r>
              <a:rPr lang="en-US" b="1" dirty="0" smtClean="0">
                <a:solidFill>
                  <a:srgbClr val="002060"/>
                </a:solidFill>
              </a:rPr>
              <a:t>to be glued for the ruby pads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(need Torino assistance) for Space Frame placing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Power bus soldering jig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(for gray area </a:t>
            </a:r>
            <a:r>
              <a:rPr lang="en-US" b="1" dirty="0" smtClean="0">
                <a:solidFill>
                  <a:srgbClr val="002060"/>
                </a:solidFill>
                <a:sym typeface="Wingdings"/>
              </a:rPr>
              <a:t> relocate ALPIDE test station)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2 </a:t>
            </a:r>
            <a:r>
              <a:rPr lang="en-US" b="1" dirty="0" err="1" smtClean="0">
                <a:solidFill>
                  <a:srgbClr val="002060"/>
                </a:solidFill>
              </a:rPr>
              <a:t>Ecobond</a:t>
            </a:r>
            <a:r>
              <a:rPr lang="en-US" b="1" dirty="0" smtClean="0">
                <a:solidFill>
                  <a:srgbClr val="002060"/>
                </a:solidFill>
              </a:rPr>
              <a:t> cartridges in from CERN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Tab cutting tool</a:t>
            </a:r>
            <a:r>
              <a:rPr lang="en-US" b="1" dirty="0" smtClean="0">
                <a:solidFill>
                  <a:srgbClr val="002060"/>
                </a:solidFill>
              </a:rPr>
              <a:t> from </a:t>
            </a:r>
            <a:r>
              <a:rPr lang="en-US" b="1" dirty="0" err="1" smtClean="0">
                <a:solidFill>
                  <a:srgbClr val="002060"/>
                </a:solidFill>
              </a:rPr>
              <a:t>Nikhef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111" y="984702"/>
            <a:ext cx="3452822" cy="5209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9291" y="1348033"/>
            <a:ext cx="83227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PB jig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98706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 Cutting Tool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2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21514" y="782203"/>
            <a:ext cx="4007160" cy="2529000"/>
          </a:xfrm>
          <a:prstGeom prst="rect">
            <a:avLst/>
          </a:prstGeom>
          <a:ln>
            <a:noFill/>
          </a:ln>
        </p:spPr>
      </p:pic>
      <p:pic>
        <p:nvPicPr>
          <p:cNvPr id="2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4000" y="2930760"/>
            <a:ext cx="4541400" cy="3926880"/>
          </a:xfrm>
          <a:prstGeom prst="rect">
            <a:avLst/>
          </a:prstGeom>
          <a:ln>
            <a:noFill/>
          </a:ln>
        </p:spPr>
      </p:pic>
      <p:sp>
        <p:nvSpPr>
          <p:cNvPr id="24" name="CustomShape 1"/>
          <p:cNvSpPr/>
          <p:nvPr/>
        </p:nvSpPr>
        <p:spPr>
          <a:xfrm flipH="1">
            <a:off x="4836000" y="2930761"/>
            <a:ext cx="1666283" cy="1060919"/>
          </a:xfrm>
          <a:prstGeom prst="straightConnector1">
            <a:avLst/>
          </a:prstGeom>
          <a:noFill/>
          <a:ln w="66600">
            <a:solidFill>
              <a:schemeClr val="accent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Line 2"/>
          <p:cNvSpPr/>
          <p:nvPr/>
        </p:nvSpPr>
        <p:spPr>
          <a:xfrm flipH="1">
            <a:off x="5653920" y="3550320"/>
            <a:ext cx="378000" cy="6264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</p:sp>
      <p:sp>
        <p:nvSpPr>
          <p:cNvPr id="26" name="Line 3"/>
          <p:cNvSpPr/>
          <p:nvPr/>
        </p:nvSpPr>
        <p:spPr>
          <a:xfrm flipH="1" flipV="1">
            <a:off x="5653920" y="5121360"/>
            <a:ext cx="378000" cy="93528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</p:sp>
      <p:sp>
        <p:nvSpPr>
          <p:cNvPr id="27" name="CustomShape 4"/>
          <p:cNvSpPr/>
          <p:nvPr/>
        </p:nvSpPr>
        <p:spPr>
          <a:xfrm>
            <a:off x="2890560" y="3613320"/>
            <a:ext cx="2763360" cy="150804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32280" y="3550320"/>
            <a:ext cx="4635360" cy="250596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sp>
        <p:nvSpPr>
          <p:cNvPr id="29" name="CustomShape 5"/>
          <p:cNvSpPr/>
          <p:nvPr/>
        </p:nvSpPr>
        <p:spPr>
          <a:xfrm>
            <a:off x="1687800" y="562609"/>
            <a:ext cx="61243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Calibri"/>
              </a:rPr>
              <a:t>FPC extension cutting</a:t>
            </a:r>
            <a:endParaRPr sz="2800" dirty="0"/>
          </a:p>
        </p:txBody>
      </p:sp>
      <p:sp>
        <p:nvSpPr>
          <p:cNvPr id="30" name="CustomShape 6"/>
          <p:cNvSpPr/>
          <p:nvPr/>
        </p:nvSpPr>
        <p:spPr>
          <a:xfrm>
            <a:off x="5936160" y="6050880"/>
            <a:ext cx="37519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Rough positioning (0.2mm) of module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with 5 dowel pins in module gripper</a:t>
            </a:r>
            <a:endParaRPr dirty="0"/>
          </a:p>
        </p:txBody>
      </p:sp>
      <p:sp>
        <p:nvSpPr>
          <p:cNvPr id="31" name="CustomShape 7"/>
          <p:cNvSpPr/>
          <p:nvPr/>
        </p:nvSpPr>
        <p:spPr>
          <a:xfrm>
            <a:off x="7264200" y="4415400"/>
            <a:ext cx="360" cy="478440"/>
          </a:xfrm>
          <a:prstGeom prst="straightConnector1">
            <a:avLst/>
          </a:prstGeom>
          <a:noFill/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8"/>
          <p:cNvSpPr/>
          <p:nvPr/>
        </p:nvSpPr>
        <p:spPr>
          <a:xfrm flipH="1" flipV="1">
            <a:off x="7541040" y="5121000"/>
            <a:ext cx="542160" cy="327240"/>
          </a:xfrm>
          <a:prstGeom prst="straightConnector1">
            <a:avLst/>
          </a:prstGeom>
          <a:noFill/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CustomShape 9"/>
          <p:cNvSpPr/>
          <p:nvPr/>
        </p:nvSpPr>
        <p:spPr>
          <a:xfrm flipH="1" flipV="1">
            <a:off x="9525360" y="4415400"/>
            <a:ext cx="502560" cy="267120"/>
          </a:xfrm>
          <a:prstGeom prst="straightConnector1">
            <a:avLst/>
          </a:prstGeom>
          <a:noFill/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10"/>
          <p:cNvSpPr/>
          <p:nvPr/>
        </p:nvSpPr>
        <p:spPr>
          <a:xfrm flipH="1">
            <a:off x="9577200" y="4091040"/>
            <a:ext cx="302040" cy="252360"/>
          </a:xfrm>
          <a:prstGeom prst="straightConnector1">
            <a:avLst/>
          </a:prstGeom>
          <a:noFill/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" name="CustomShape 11"/>
          <p:cNvSpPr/>
          <p:nvPr/>
        </p:nvSpPr>
        <p:spPr>
          <a:xfrm>
            <a:off x="9211440" y="3819960"/>
            <a:ext cx="360" cy="397080"/>
          </a:xfrm>
          <a:prstGeom prst="straightConnector1">
            <a:avLst/>
          </a:prstGeom>
          <a:noFill/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12"/>
          <p:cNvSpPr/>
          <p:nvPr/>
        </p:nvSpPr>
        <p:spPr>
          <a:xfrm>
            <a:off x="7124160" y="4156560"/>
            <a:ext cx="279720" cy="2797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</a:t>
            </a:r>
            <a:endParaRPr/>
          </a:p>
        </p:txBody>
      </p:sp>
      <p:sp>
        <p:nvSpPr>
          <p:cNvPr id="37" name="CustomShape 13"/>
          <p:cNvSpPr/>
          <p:nvPr/>
        </p:nvSpPr>
        <p:spPr>
          <a:xfrm>
            <a:off x="7946760" y="5317200"/>
            <a:ext cx="279720" cy="2797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</a:t>
            </a:r>
            <a:endParaRPr/>
          </a:p>
        </p:txBody>
      </p:sp>
      <p:sp>
        <p:nvSpPr>
          <p:cNvPr id="38" name="CustomShape 14"/>
          <p:cNvSpPr/>
          <p:nvPr/>
        </p:nvSpPr>
        <p:spPr>
          <a:xfrm>
            <a:off x="9071400" y="3579120"/>
            <a:ext cx="279720" cy="2797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3</a:t>
            </a:r>
            <a:endParaRPr/>
          </a:p>
        </p:txBody>
      </p:sp>
      <p:sp>
        <p:nvSpPr>
          <p:cNvPr id="39" name="CustomShape 15"/>
          <p:cNvSpPr/>
          <p:nvPr/>
        </p:nvSpPr>
        <p:spPr>
          <a:xfrm>
            <a:off x="9817680" y="3862080"/>
            <a:ext cx="279720" cy="2797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4</a:t>
            </a:r>
            <a:endParaRPr/>
          </a:p>
        </p:txBody>
      </p:sp>
      <p:sp>
        <p:nvSpPr>
          <p:cNvPr id="40" name="CustomShape 16"/>
          <p:cNvSpPr/>
          <p:nvPr/>
        </p:nvSpPr>
        <p:spPr>
          <a:xfrm>
            <a:off x="9978600" y="4589640"/>
            <a:ext cx="279720" cy="2797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5</a:t>
            </a:r>
            <a:endParaRPr/>
          </a:p>
        </p:txBody>
      </p:sp>
      <p:sp>
        <p:nvSpPr>
          <p:cNvPr id="41" name="Tekstvak 23"/>
          <p:cNvSpPr txBox="1"/>
          <p:nvPr/>
        </p:nvSpPr>
        <p:spPr>
          <a:xfrm>
            <a:off x="1010466" y="1064638"/>
            <a:ext cx="49936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Considerations: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The cut has to be within 100 </a:t>
            </a:r>
            <a:r>
              <a:rPr lang="en-GB" dirty="0" err="1"/>
              <a:t>μm</a:t>
            </a:r>
            <a:r>
              <a:rPr lang="en-GB" dirty="0"/>
              <a:t> from the silicon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Fine positioning needed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The FPC is flexible </a:t>
            </a:r>
            <a:endParaRPr lang="en-GB" dirty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>
                <a:sym typeface="Wingdings"/>
              </a:rPr>
              <a:t>needs to be clamped close to the cut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ym typeface="Wingdings"/>
              </a:rPr>
              <a:t>Need to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fix the FPC not the Silicon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  <a:sym typeface="Wingdings"/>
              </a:rPr>
              <a:t>Flipping of the module is required</a:t>
            </a:r>
          </a:p>
        </p:txBody>
      </p:sp>
    </p:spTree>
    <p:extLst>
      <p:ext uri="{BB962C8B-B14F-4D97-AF65-F5344CB8AC3E}">
        <p14:creationId xmlns:p14="http://schemas.microsoft.com/office/powerpoint/2010/main" val="201258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 Cutting Tool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5790233" y="680396"/>
            <a:ext cx="4557240" cy="855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nl-NL" sz="4400" dirty="0">
                <a:solidFill>
                  <a:srgbClr val="000000"/>
                </a:solidFill>
                <a:latin typeface="Calibri"/>
              </a:rPr>
              <a:t>Alignement of HIC</a:t>
            </a:r>
            <a:endParaRPr dirty="0"/>
          </a:p>
        </p:txBody>
      </p:sp>
      <p:sp>
        <p:nvSpPr>
          <p:cNvPr id="9" name="TextShape 2"/>
          <p:cNvSpPr txBox="1"/>
          <p:nvPr/>
        </p:nvSpPr>
        <p:spPr>
          <a:xfrm>
            <a:off x="5829960" y="1600200"/>
            <a:ext cx="4380480" cy="2860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nl-NL" sz="3200" dirty="0" smtClean="0">
                <a:solidFill>
                  <a:srgbClr val="000000"/>
                </a:solidFill>
                <a:latin typeface="Calibri"/>
              </a:rPr>
              <a:t> 2 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mm view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around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both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edges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silicon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nl-NL" sz="3200" dirty="0" smtClean="0">
                <a:solidFill>
                  <a:srgbClr val="000000"/>
                </a:solidFill>
                <a:latin typeface="Calibri"/>
              </a:rPr>
              <a:t> We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align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shadow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knife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wrt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nl-NL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3200" dirty="0" err="1">
                <a:solidFill>
                  <a:srgbClr val="000000"/>
                </a:solidFill>
                <a:latin typeface="Calibri"/>
              </a:rPr>
              <a:t>silicon</a:t>
            </a:r>
            <a:endParaRPr dirty="0"/>
          </a:p>
        </p:txBody>
      </p:sp>
      <p:pic>
        <p:nvPicPr>
          <p:cNvPr id="10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11840" y="4693680"/>
            <a:ext cx="6350040" cy="2136600"/>
          </a:xfrm>
          <a:prstGeom prst="rect">
            <a:avLst/>
          </a:prstGeom>
          <a:ln>
            <a:noFill/>
          </a:ln>
        </p:spPr>
      </p:pic>
      <p:pic>
        <p:nvPicPr>
          <p:cNvPr id="11" name="Afbeelding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4000" y="1061280"/>
            <a:ext cx="4129200" cy="330336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4637280" y="4496760"/>
            <a:ext cx="804960" cy="4489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" name="CustomShape 4"/>
          <p:cNvSpPr/>
          <p:nvPr/>
        </p:nvSpPr>
        <p:spPr>
          <a:xfrm flipH="1" flipV="1">
            <a:off x="3815400" y="4364280"/>
            <a:ext cx="820440" cy="3560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CustomShape 5"/>
          <p:cNvSpPr/>
          <p:nvPr/>
        </p:nvSpPr>
        <p:spPr>
          <a:xfrm>
            <a:off x="4590840" y="5206680"/>
            <a:ext cx="804960" cy="4489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" name="CustomShape 6"/>
          <p:cNvSpPr/>
          <p:nvPr/>
        </p:nvSpPr>
        <p:spPr>
          <a:xfrm>
            <a:off x="3875160" y="2199600"/>
            <a:ext cx="11077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00"/>
                </a:solidFill>
                <a:latin typeface="Calibri"/>
              </a:rPr>
              <a:t>Silicon</a:t>
            </a:r>
            <a:endParaRPr/>
          </a:p>
        </p:txBody>
      </p:sp>
      <p:sp>
        <p:nvSpPr>
          <p:cNvPr id="16" name="CustomShape 7"/>
          <p:cNvSpPr/>
          <p:nvPr/>
        </p:nvSpPr>
        <p:spPr>
          <a:xfrm>
            <a:off x="1542720" y="1083960"/>
            <a:ext cx="159840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00"/>
                </a:solidFill>
                <a:latin typeface="Calibri"/>
              </a:rPr>
              <a:t>Metalized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00"/>
                </a:solidFill>
                <a:latin typeface="Calibri"/>
              </a:rPr>
              <a:t>Kapton</a:t>
            </a:r>
            <a:endParaRPr/>
          </a:p>
        </p:txBody>
      </p:sp>
      <p:sp>
        <p:nvSpPr>
          <p:cNvPr id="17" name="CustomShape 8"/>
          <p:cNvSpPr/>
          <p:nvPr/>
        </p:nvSpPr>
        <p:spPr>
          <a:xfrm>
            <a:off x="1989840" y="4690440"/>
            <a:ext cx="14583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0.55 mm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window</a:t>
            </a:r>
            <a:endParaRPr dirty="0"/>
          </a:p>
        </p:txBody>
      </p:sp>
      <p:sp>
        <p:nvSpPr>
          <p:cNvPr id="18" name="CustomShape 9"/>
          <p:cNvSpPr/>
          <p:nvPr/>
        </p:nvSpPr>
        <p:spPr>
          <a:xfrm flipV="1">
            <a:off x="3160560" y="4227840"/>
            <a:ext cx="144360" cy="64476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8"/>
          <p:cNvSpPr/>
          <p:nvPr/>
        </p:nvSpPr>
        <p:spPr>
          <a:xfrm>
            <a:off x="939497" y="643693"/>
            <a:ext cx="2697468" cy="331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Calibri"/>
              </a:rPr>
              <a:t>Copper removed in new design</a:t>
            </a:r>
            <a:endParaRPr sz="1100" dirty="0"/>
          </a:p>
        </p:txBody>
      </p:sp>
      <p:sp>
        <p:nvSpPr>
          <p:cNvPr id="20" name="CustomShape 9"/>
          <p:cNvSpPr/>
          <p:nvPr/>
        </p:nvSpPr>
        <p:spPr>
          <a:xfrm>
            <a:off x="3659826" y="721515"/>
            <a:ext cx="215335" cy="33976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9"/>
          <p:cNvSpPr/>
          <p:nvPr/>
        </p:nvSpPr>
        <p:spPr>
          <a:xfrm>
            <a:off x="3568385" y="897840"/>
            <a:ext cx="45719" cy="382248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4599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 Cutting Tool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Afbeelding 3" descr="IMG_99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22" y="847292"/>
            <a:ext cx="7924223" cy="5282815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438507" y="2799761"/>
            <a:ext cx="838986" cy="593888"/>
          </a:xfrm>
          <a:prstGeom prst="wedgeRectCallout">
            <a:avLst>
              <a:gd name="adj1" fmla="val -61811"/>
              <a:gd name="adj2" fmla="val 170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50 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 Cutting Tool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CuttingModule3_Front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231" y="654705"/>
            <a:ext cx="7602194" cy="57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6744</TotalTime>
  <Words>1013</Words>
  <Application>Microsoft Macintosh PowerPoint</Application>
  <PresentationFormat>Widescreen</PresentationFormat>
  <Paragraphs>741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 Rounded MT Bold</vt:lpstr>
      <vt:lpstr>Calibri</vt:lpstr>
      <vt:lpstr>Calibri Light</vt:lpstr>
      <vt:lpstr>Cambria Math</vt:lpstr>
      <vt:lpstr>Mangal</vt:lpstr>
      <vt:lpstr>Wingdings</vt:lpstr>
      <vt:lpstr>Arial</vt:lpstr>
      <vt:lpstr>Office Theme</vt:lpstr>
      <vt:lpstr>ITS Upgrade Activity at Frascati</vt:lpstr>
      <vt:lpstr>Outline</vt:lpstr>
      <vt:lpstr>Infrastructure</vt:lpstr>
      <vt:lpstr>Infrastructure</vt:lpstr>
      <vt:lpstr>Mechanical Stave Assembly</vt:lpstr>
      <vt:lpstr>Tab Cutting Tool</vt:lpstr>
      <vt:lpstr>Tab Cutting Tool</vt:lpstr>
      <vt:lpstr>Tab Cutting Tool</vt:lpstr>
      <vt:lpstr>Tab Cutting Tool</vt:lpstr>
      <vt:lpstr>Soldering</vt:lpstr>
      <vt:lpstr>Half Stave Soldering and Test</vt:lpstr>
      <vt:lpstr>Outline of Stave Construction and Test Procedure</vt:lpstr>
      <vt:lpstr>LNF Expected Production Rate</vt:lpstr>
      <vt:lpstr>Possible Production Shifts Scenario</vt:lpstr>
      <vt:lpstr>Mechanical Stave-0 at LNF</vt:lpstr>
      <vt:lpstr>Mechanical Stave-0 at LNF</vt:lpstr>
      <vt:lpstr>Mechanical Stave-0 at LNF</vt:lpstr>
      <vt:lpstr>Outer Layer Workshop at LNF</vt:lpstr>
      <vt:lpstr>ALICE Collaboration News</vt:lpstr>
      <vt:lpstr>Backup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194</cp:revision>
  <cp:lastPrinted>2016-12-13T09:14:50Z</cp:lastPrinted>
  <dcterms:created xsi:type="dcterms:W3CDTF">2016-11-15T08:25:25Z</dcterms:created>
  <dcterms:modified xsi:type="dcterms:W3CDTF">2017-03-14T09:15:40Z</dcterms:modified>
</cp:coreProperties>
</file>