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4"/>
  </p:notesMasterIdLst>
  <p:handoutMasterIdLst>
    <p:handoutMasterId r:id="rId55"/>
  </p:handoutMasterIdLst>
  <p:sldIdLst>
    <p:sldId id="316" r:id="rId2"/>
    <p:sldId id="324" r:id="rId3"/>
    <p:sldId id="263" r:id="rId4"/>
    <p:sldId id="278" r:id="rId5"/>
    <p:sldId id="286" r:id="rId6"/>
    <p:sldId id="325" r:id="rId7"/>
    <p:sldId id="267" r:id="rId8"/>
    <p:sldId id="356" r:id="rId9"/>
    <p:sldId id="357" r:id="rId10"/>
    <p:sldId id="359" r:id="rId11"/>
    <p:sldId id="358" r:id="rId12"/>
    <p:sldId id="360" r:id="rId13"/>
    <p:sldId id="262" r:id="rId14"/>
    <p:sldId id="271" r:id="rId15"/>
    <p:sldId id="289" r:id="rId16"/>
    <p:sldId id="290" r:id="rId17"/>
    <p:sldId id="336" r:id="rId18"/>
    <p:sldId id="291" r:id="rId19"/>
    <p:sldId id="293" r:id="rId20"/>
    <p:sldId id="332" r:id="rId21"/>
    <p:sldId id="334" r:id="rId22"/>
    <p:sldId id="355" r:id="rId23"/>
    <p:sldId id="361" r:id="rId24"/>
    <p:sldId id="295" r:id="rId25"/>
    <p:sldId id="296" r:id="rId26"/>
    <p:sldId id="298" r:id="rId27"/>
    <p:sldId id="300" r:id="rId28"/>
    <p:sldId id="301" r:id="rId29"/>
    <p:sldId id="302" r:id="rId30"/>
    <p:sldId id="269" r:id="rId31"/>
    <p:sldId id="362" r:id="rId32"/>
    <p:sldId id="303" r:id="rId33"/>
    <p:sldId id="337" r:id="rId34"/>
    <p:sldId id="353" r:id="rId35"/>
    <p:sldId id="310" r:id="rId36"/>
    <p:sldId id="323" r:id="rId37"/>
    <p:sldId id="326" r:id="rId38"/>
    <p:sldId id="328" r:id="rId39"/>
    <p:sldId id="308" r:id="rId40"/>
    <p:sldId id="330" r:id="rId41"/>
    <p:sldId id="331" r:id="rId42"/>
    <p:sldId id="335" r:id="rId43"/>
    <p:sldId id="343" r:id="rId44"/>
    <p:sldId id="344" r:id="rId45"/>
    <p:sldId id="346" r:id="rId46"/>
    <p:sldId id="338" r:id="rId47"/>
    <p:sldId id="339" r:id="rId48"/>
    <p:sldId id="340" r:id="rId49"/>
    <p:sldId id="348" r:id="rId50"/>
    <p:sldId id="342" r:id="rId51"/>
    <p:sldId id="309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66FF"/>
    <a:srgbClr val="285398"/>
    <a:srgbClr val="FF9933"/>
    <a:srgbClr val="D56578"/>
    <a:srgbClr val="3719B7"/>
    <a:srgbClr val="66CCFF"/>
    <a:srgbClr val="43DD52"/>
    <a:srgbClr val="A7A719"/>
    <a:srgbClr val="A89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72" autoAdjust="0"/>
  </p:normalViewPr>
  <p:slideViewPr>
    <p:cSldViewPr snapToGrid="0">
      <p:cViewPr varScale="1">
        <p:scale>
          <a:sx n="78" d="100"/>
          <a:sy n="78" d="100"/>
        </p:scale>
        <p:origin x="2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1397-2697-4EDC-A44E-9702F6A6ADEF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B299-E3D8-4508-A661-4740C7344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5262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4ED7-32AF-4B02-83BA-D10B6F3C87B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8D49-714F-4D6E-8C1B-F55FEC038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32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5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3D PDFs: Path to the LHC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0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5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7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4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10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7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4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5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67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74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6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33ED57B-97DC-401D-BA43-6170C854A4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63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48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image" Target="../media/image29.png"/><Relationship Id="rId5" Type="http://schemas.openxmlformats.org/officeDocument/2006/relationships/image" Target="../media/image42.emf"/><Relationship Id="rId10" Type="http://schemas.openxmlformats.org/officeDocument/2006/relationships/image" Target="../media/image47.jpeg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5.png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7.emf"/><Relationship Id="rId7" Type="http://schemas.openxmlformats.org/officeDocument/2006/relationships/image" Target="../media/image49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9.png"/><Relationship Id="rId4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2.emf"/><Relationship Id="rId7" Type="http://schemas.openxmlformats.org/officeDocument/2006/relationships/image" Target="../media/image94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97.png"/><Relationship Id="rId4" Type="http://schemas.openxmlformats.org/officeDocument/2006/relationships/image" Target="../media/image93.emf"/><Relationship Id="rId9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45.png"/><Relationship Id="rId7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0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1.png"/><Relationship Id="rId7" Type="http://schemas.openxmlformats.org/officeDocument/2006/relationships/image" Target="../media/image122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11" Type="http://schemas.openxmlformats.org/officeDocument/2006/relationships/image" Target="../media/image1161.png"/><Relationship Id="rId5" Type="http://schemas.openxmlformats.org/officeDocument/2006/relationships/image" Target="../media/image123.emf"/><Relationship Id="rId10" Type="http://schemas.openxmlformats.org/officeDocument/2006/relationships/image" Target="../media/image1150.png"/><Relationship Id="rId4" Type="http://schemas.openxmlformats.org/officeDocument/2006/relationships/image" Target="../media/image122.emf"/><Relationship Id="rId9" Type="http://schemas.openxmlformats.org/officeDocument/2006/relationships/image" Target="../media/image11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8.emf"/><Relationship Id="rId7" Type="http://schemas.openxmlformats.org/officeDocument/2006/relationships/image" Target="../media/image1010.png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emf"/><Relationship Id="rId5" Type="http://schemas.openxmlformats.org/officeDocument/2006/relationships/image" Target="../media/image136.png"/><Relationship Id="rId4" Type="http://schemas.openxmlformats.org/officeDocument/2006/relationships/image" Target="../media/image1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0.png"/><Relationship Id="rId4" Type="http://schemas.openxmlformats.org/officeDocument/2006/relationships/image" Target="../media/image1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0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1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599" y="1174073"/>
            <a:ext cx="7874399" cy="15840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Nucleon structure </a:t>
            </a:r>
            <a:r>
              <a:rPr lang="en-GB" b="1" dirty="0" smtClean="0">
                <a:solidFill>
                  <a:srgbClr val="0070C0"/>
                </a:solidFill>
              </a:rPr>
              <a:t>phenomenology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4383" y="3444133"/>
            <a:ext cx="9121783" cy="24391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200" dirty="0" smtClean="0"/>
              <a:t>Motivations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3D</a:t>
            </a:r>
            <a:r>
              <a:rPr lang="en-GB" sz="2200" dirty="0" smtClean="0"/>
              <a:t> nucleon structure</a:t>
            </a:r>
          </a:p>
          <a:p>
            <a:r>
              <a:rPr lang="en-GB" sz="2200" dirty="0" smtClean="0"/>
              <a:t>hard semi-inclusive/exclusive (</a:t>
            </a:r>
            <a:r>
              <a:rPr lang="en-GB" sz="2200" dirty="0" smtClean="0">
                <a:solidFill>
                  <a:srgbClr val="FF0000"/>
                </a:solidFill>
              </a:rPr>
              <a:t>polarized</a:t>
            </a:r>
            <a:r>
              <a:rPr lang="en-GB" sz="2200" dirty="0" smtClean="0"/>
              <a:t>) processes </a:t>
            </a:r>
          </a:p>
          <a:p>
            <a:r>
              <a:rPr lang="en-GB" sz="2200" dirty="0" smtClean="0"/>
              <a:t>Open issues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194" y="0"/>
            <a:ext cx="1770064" cy="1663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69602" cy="172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5434" y="2536581"/>
            <a:ext cx="505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Umberto D’Alesio</a:t>
            </a:r>
          </a:p>
          <a:p>
            <a:pPr algn="ctr"/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Università &amp; INFN - Cagliari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48" y="114919"/>
            <a:ext cx="7029449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8900" y="349713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Physics issues in GPDs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97" y="2874742"/>
            <a:ext cx="9793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200" dirty="0" smtClean="0"/>
              <a:t>Parameterizations: different families, </a:t>
            </a:r>
            <a:r>
              <a:rPr lang="en-GB" sz="2200" dirty="0" smtClean="0">
                <a:solidFill>
                  <a:srgbClr val="C00000"/>
                </a:solidFill>
              </a:rPr>
              <a:t>not always able to describe all data</a:t>
            </a:r>
            <a:r>
              <a:rPr lang="en-GB" sz="2200" dirty="0" smtClean="0"/>
              <a:t>, </a:t>
            </a:r>
          </a:p>
          <a:p>
            <a:r>
              <a:rPr lang="en-GB" sz="2200" dirty="0" smtClean="0"/>
              <a:t>  qualitatively good (different observables, few parameters and assumptions)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713" y="1194661"/>
            <a:ext cx="8505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200" b="1" dirty="0" smtClean="0">
                <a:solidFill>
                  <a:srgbClr val="FF0000"/>
                </a:solidFill>
              </a:rPr>
              <a:t>DVCS: golden channel</a:t>
            </a:r>
            <a:r>
              <a:rPr lang="en-GB" sz="2200" dirty="0" smtClean="0"/>
              <a:t>. HERMES, COMPASS, </a:t>
            </a:r>
            <a:r>
              <a:rPr lang="en-GB" sz="2200" dirty="0" err="1" smtClean="0">
                <a:solidFill>
                  <a:srgbClr val="0070C0"/>
                </a:solidFill>
              </a:rPr>
              <a:t>JLab</a:t>
            </a:r>
            <a:r>
              <a:rPr lang="en-GB" sz="2200" dirty="0" smtClean="0"/>
              <a:t>, H1, ZEUS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81889" y="1786354"/>
            <a:ext cx="9998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DVMP (virtual meson production): uncertainty on meson distribution </a:t>
            </a:r>
            <a:r>
              <a:rPr lang="en-GB" sz="2200" dirty="0" err="1"/>
              <a:t>a</a:t>
            </a:r>
            <a:r>
              <a:rPr lang="en-GB" sz="2200" dirty="0" err="1" smtClean="0"/>
              <a:t>mplit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889" y="3805028"/>
            <a:ext cx="7043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</a:t>
            </a:r>
            <a:r>
              <a:rPr lang="en-GB" sz="2200" b="1" dirty="0" smtClean="0">
                <a:solidFill>
                  <a:srgbClr val="FF0000"/>
                </a:solidFill>
              </a:rPr>
              <a:t>Major role in the nucleon spin decomposition 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4396760"/>
            <a:ext cx="6642201" cy="1428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60143" y="4702352"/>
                <a:ext cx="26538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 non-flip GPDs</a:t>
                </a:r>
                <a:endParaRPr lang="en-GB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43" y="4702352"/>
                <a:ext cx="2653868" cy="430887"/>
              </a:xfrm>
              <a:prstGeom prst="rect">
                <a:avLst/>
              </a:prstGeom>
              <a:blipFill>
                <a:blip r:embed="rId3"/>
                <a:stretch>
                  <a:fillRect l="-229" t="-8451" b="-28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97070" y="4092868"/>
            <a:ext cx="1560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Ji (1997)</a:t>
            </a:r>
            <a:endParaRPr lang="en-GB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713" y="2303931"/>
                <a:ext cx="117684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- Extraction of GPDs: model-dependent  (</a:t>
                </a:r>
                <a:r>
                  <a:rPr lang="en-GB" sz="2200" dirty="0" smtClean="0">
                    <a:solidFill>
                      <a:srgbClr val="C00000"/>
                    </a:solidFill>
                  </a:rPr>
                  <a:t>4 GPDs in DVCS &amp; integrated over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rgbClr val="C00000"/>
                    </a:solidFill>
                  </a:rPr>
                  <a:t>                 CFFs</a:t>
                </a:r>
                <a:r>
                  <a:rPr lang="en-GB" sz="2200" dirty="0" smtClean="0"/>
                  <a:t>)</a:t>
                </a:r>
                <a:endParaRPr lang="en-GB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3" y="2303931"/>
                <a:ext cx="11768478" cy="430887"/>
              </a:xfrm>
              <a:prstGeom prst="rect">
                <a:avLst/>
              </a:prstGeom>
              <a:blipFill>
                <a:blip r:embed="rId4"/>
                <a:stretch>
                  <a:fillRect l="-674"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8688156" y="11053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9788122" y="1147624"/>
            <a:ext cx="17956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Silvia </a:t>
            </a:r>
            <a:r>
              <a:rPr lang="it-IT" sz="2000" dirty="0" err="1" smtClean="0">
                <a:solidFill>
                  <a:srgbClr val="002060"/>
                </a:solidFill>
              </a:rPr>
              <a:t>Niccolai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9899156" y="2411717"/>
            <a:ext cx="797441" cy="237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3" y="2150393"/>
            <a:ext cx="4839792" cy="3747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21" y="2626738"/>
            <a:ext cx="3432876" cy="3271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61" y="1308862"/>
            <a:ext cx="3858750" cy="8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62" y="829609"/>
            <a:ext cx="5468401" cy="929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20652" y="236425"/>
            <a:ext cx="669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Proton </a:t>
            </a:r>
            <a:r>
              <a:rPr lang="it-IT" sz="2800" b="1" dirty="0" err="1" smtClean="0">
                <a:solidFill>
                  <a:srgbClr val="0070C0"/>
                </a:solidFill>
              </a:rPr>
              <a:t>tomography</a:t>
            </a:r>
            <a:r>
              <a:rPr lang="it-IT" sz="2800" b="1" dirty="0" smtClean="0">
                <a:solidFill>
                  <a:srgbClr val="0070C0"/>
                </a:solidFill>
              </a:rPr>
              <a:t> from </a:t>
            </a:r>
            <a:r>
              <a:rPr lang="it-IT" sz="2800" b="1" dirty="0" err="1" smtClean="0">
                <a:solidFill>
                  <a:srgbClr val="0070C0"/>
                </a:solidFill>
              </a:rPr>
              <a:t>JLab</a:t>
            </a:r>
            <a:r>
              <a:rPr lang="it-IT" sz="2800" b="1" dirty="0" smtClean="0">
                <a:solidFill>
                  <a:srgbClr val="0070C0"/>
                </a:solidFill>
              </a:rPr>
              <a:t> data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1421" y="689416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7030A0"/>
                </a:solidFill>
              </a:rPr>
              <a:t>Dupré</a:t>
            </a:r>
            <a:r>
              <a:rPr lang="it-IT" sz="2400" dirty="0" smtClean="0">
                <a:solidFill>
                  <a:srgbClr val="7030A0"/>
                </a:solidFill>
              </a:rPr>
              <a:t> et al (2017)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850" y="1752558"/>
            <a:ext cx="45726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Distribution in the </a:t>
            </a:r>
            <a:r>
              <a:rPr lang="it-IT" b="1" dirty="0" err="1" smtClean="0"/>
              <a:t>transversal</a:t>
            </a:r>
            <a:r>
              <a:rPr lang="it-IT" b="1" dirty="0" smtClean="0"/>
              <a:t> </a:t>
            </a:r>
            <a:r>
              <a:rPr lang="it-IT" b="1" dirty="0" err="1" smtClean="0"/>
              <a:t>space</a:t>
            </a:r>
            <a:endParaRPr lang="it-IT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41546" y="2195634"/>
            <a:ext cx="45726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Mean</a:t>
            </a:r>
            <a:r>
              <a:rPr lang="it-IT" b="1" dirty="0" smtClean="0"/>
              <a:t> </a:t>
            </a:r>
            <a:r>
              <a:rPr lang="it-IT" b="1" dirty="0" err="1"/>
              <a:t>s</a:t>
            </a:r>
            <a:r>
              <a:rPr lang="it-IT" b="1" dirty="0" err="1" smtClean="0"/>
              <a:t>quared</a:t>
            </a:r>
            <a:r>
              <a:rPr lang="it-IT" b="1" dirty="0" smtClean="0"/>
              <a:t> </a:t>
            </a:r>
            <a:r>
              <a:rPr lang="it-IT" b="1" dirty="0" err="1" smtClean="0"/>
              <a:t>radius</a:t>
            </a:r>
            <a:r>
              <a:rPr lang="it-IT" b="1" dirty="0" smtClean="0"/>
              <a:t> in the T </a:t>
            </a:r>
            <a:r>
              <a:rPr lang="it-IT" b="1" dirty="0" err="1" smtClean="0"/>
              <a:t>space</a:t>
            </a:r>
            <a:endParaRPr lang="it-IT" b="1" dirty="0"/>
          </a:p>
        </p:txBody>
      </p:sp>
      <p:sp>
        <p:nvSpPr>
          <p:cNvPr id="13" name="Right Arrow 12"/>
          <p:cNvSpPr/>
          <p:nvPr/>
        </p:nvSpPr>
        <p:spPr>
          <a:xfrm>
            <a:off x="4907397" y="39395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6007363" y="3981804"/>
            <a:ext cx="17956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Silvia </a:t>
            </a:r>
            <a:r>
              <a:rPr lang="it-IT" sz="2000" dirty="0" err="1" smtClean="0">
                <a:solidFill>
                  <a:srgbClr val="002060"/>
                </a:solidFill>
              </a:rPr>
              <a:t>Niccolai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14" y="928274"/>
            <a:ext cx="8729407" cy="5036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2149" y="275100"/>
            <a:ext cx="484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GPD </a:t>
            </a:r>
            <a:r>
              <a:rPr lang="it-IT" sz="2800" b="1" dirty="0" err="1" smtClean="0">
                <a:solidFill>
                  <a:srgbClr val="0070C0"/>
                </a:solidFill>
              </a:rPr>
              <a:t>measurements</a:t>
            </a:r>
            <a:endParaRPr lang="it-IT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V="1">
                <a:off x="4306187" y="5625190"/>
                <a:ext cx="6166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306187" y="5625190"/>
                <a:ext cx="61668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6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13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2" y="1712660"/>
            <a:ext cx="5601201" cy="2157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2440" y="339412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Direct access to TMDs: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25" y="4315499"/>
            <a:ext cx="5772310" cy="1885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017" y="2061680"/>
            <a:ext cx="4635900" cy="27204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03727" y="4975093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TMD factorization proven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7443" y="4302447"/>
                <a:ext cx="35494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Drell-Yan 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  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</a:t>
                </a:r>
                <a:endParaRPr lang="en-GB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43" y="4302447"/>
                <a:ext cx="3549433" cy="430887"/>
              </a:xfrm>
              <a:prstGeom prst="rect">
                <a:avLst/>
              </a:prstGeom>
              <a:blipFill>
                <a:blip r:embed="rId6"/>
                <a:stretch>
                  <a:fillRect l="-2230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925" y="1712660"/>
                <a:ext cx="24386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SIDIS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𝑙𝑝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 </a:t>
                </a:r>
                <a:endParaRPr lang="en-GB" sz="2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5" y="1712660"/>
                <a:ext cx="2438681" cy="430887"/>
              </a:xfrm>
              <a:prstGeom prst="rect">
                <a:avLst/>
              </a:prstGeom>
              <a:blipFill>
                <a:blip r:embed="rId7"/>
                <a:stretch>
                  <a:fillRect l="-3250"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07258" y="2116268"/>
                <a:ext cx="19406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258" y="2116268"/>
                <a:ext cx="19406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76876" y="963400"/>
                <a:ext cx="5363328" cy="50911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Two-scale processes: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GB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6" y="963400"/>
                <a:ext cx="5363328" cy="509114"/>
              </a:xfrm>
              <a:prstGeom prst="rect">
                <a:avLst/>
              </a:prstGeom>
              <a:blipFill>
                <a:blip r:embed="rId9"/>
                <a:stretch>
                  <a:fillRect l="-1820" t="-7143" b="-19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 smtClean="0"/>
              <a:t>22/05/2017     NPQCD2017 </a:t>
            </a:r>
            <a:endParaRPr lang="en-GB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smtClean="0"/>
              <a:t>Nucleon structure phenomenology  -- U. D'Alesio (Cagliari University &amp; INFN)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14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672269" y="601751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 possibly in processes like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9" y="1846986"/>
            <a:ext cx="4634860" cy="308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12973" y="4944208"/>
                <a:ext cx="31236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 smtClean="0"/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73" y="4944208"/>
                <a:ext cx="3123612" cy="769441"/>
              </a:xfrm>
              <a:prstGeom prst="rect">
                <a:avLst/>
              </a:prstGeom>
              <a:blipFill>
                <a:blip r:embed="rId3"/>
                <a:stretch>
                  <a:fillRect l="-1367" r="-195" b="-158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1428" y="2281243"/>
                <a:ext cx="14179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428" y="2281243"/>
                <a:ext cx="1417952" cy="430887"/>
              </a:xfrm>
              <a:prstGeom prst="rect">
                <a:avLst/>
              </a:prstGeom>
              <a:blipFill>
                <a:blip r:embed="rId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697" y="1865048"/>
            <a:ext cx="1597290" cy="451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4172" y="2096576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Access to </a:t>
            </a:r>
            <a:r>
              <a:rPr lang="it-IT" sz="2000" dirty="0" err="1" smtClean="0">
                <a:solidFill>
                  <a:srgbClr val="FF0000"/>
                </a:solidFill>
              </a:rPr>
              <a:t>Gluon</a:t>
            </a:r>
            <a:r>
              <a:rPr lang="it-IT" sz="2000" dirty="0" smtClean="0">
                <a:solidFill>
                  <a:srgbClr val="FF0000"/>
                </a:solidFill>
              </a:rPr>
              <a:t> TMD</a:t>
            </a:r>
            <a:endParaRPr lang="it-IT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69697" y="3140426"/>
                <a:ext cx="18810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7" y="3140426"/>
                <a:ext cx="1881091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72335" y="4823555"/>
            <a:ext cx="201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And more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317559" y="2044144"/>
            <a:ext cx="326613" cy="546996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7858" y="1216103"/>
                <a:ext cx="4072846" cy="43088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Single-scale processes: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8" y="1216103"/>
                <a:ext cx="4072846" cy="430887"/>
              </a:xfrm>
              <a:prstGeom prst="rect">
                <a:avLst/>
              </a:prstGeom>
              <a:blipFill>
                <a:blip r:embed="rId7"/>
                <a:stretch>
                  <a:fillRect l="-1946" t="-8451" b="-28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208887" y="3132252"/>
            <a:ext cx="2440092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Two-scale process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161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17" grpId="0"/>
      <p:bldP spid="8" grpId="0"/>
      <p:bldP spid="13" grpId="0" animBg="1"/>
      <p:bldP spid="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67210" y="34307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Where can we access TMDs?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078" y="13896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SIDIS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1561" y="2590570"/>
            <a:ext cx="150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Drell</a:t>
            </a:r>
            <a:r>
              <a:rPr lang="en-GB" sz="2800" dirty="0"/>
              <a:t>-</a:t>
            </a:r>
            <a:r>
              <a:rPr lang="en-GB" sz="2800" dirty="0" smtClean="0"/>
              <a:t>Yan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10" y="989973"/>
            <a:ext cx="1493741" cy="102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908" y="1270546"/>
            <a:ext cx="2544712" cy="73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754" y="2591952"/>
            <a:ext cx="2611946" cy="60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231" y="2645986"/>
            <a:ext cx="1441352" cy="529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88" y="3619829"/>
            <a:ext cx="1394488" cy="91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156" y="3485611"/>
            <a:ext cx="1082699" cy="1227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348" y="3706322"/>
            <a:ext cx="1727048" cy="786445"/>
          </a:xfrm>
          <a:prstGeom prst="rect">
            <a:avLst/>
          </a:prstGeom>
        </p:spPr>
      </p:pic>
      <p:pic>
        <p:nvPicPr>
          <p:cNvPr id="1026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44" y="1144788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1143" y="3775599"/>
                <a:ext cx="2040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GB" sz="2400" dirty="0" smtClean="0"/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3" y="3775599"/>
                <a:ext cx="2040110" cy="461665"/>
              </a:xfrm>
              <a:prstGeom prst="rect">
                <a:avLst/>
              </a:prstGeom>
              <a:blipFill>
                <a:blip r:embed="rId11"/>
                <a:stretch>
                  <a:fillRect t="-10526" r="-2388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561" y="5041135"/>
                <a:ext cx="3742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 smtClean="0"/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61" y="5041135"/>
                <a:ext cx="3742435" cy="461665"/>
              </a:xfrm>
              <a:prstGeom prst="rect">
                <a:avLst/>
              </a:prstGeom>
              <a:blipFill>
                <a:blip r:embed="rId12"/>
                <a:stretch>
                  <a:fillRect l="-489" b="-17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4007" y="4988348"/>
            <a:ext cx="2462898" cy="705412"/>
          </a:xfrm>
          <a:prstGeom prst="rect">
            <a:avLst/>
          </a:prstGeom>
        </p:spPr>
      </p:pic>
      <p:pic>
        <p:nvPicPr>
          <p:cNvPr id="19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04" y="2352800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52444" y="1096817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EIC</a:t>
            </a:r>
            <a:endParaRPr lang="en-GB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49920" y="5232400"/>
            <a:ext cx="1781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AFTER@LHC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103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3" y="1085572"/>
            <a:ext cx="6196051" cy="36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47884" y="271244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TMDs and unpolarized cross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93" y="2978727"/>
            <a:ext cx="3888479" cy="1678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150" y="3108795"/>
            <a:ext cx="1563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Factorized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200" dirty="0" smtClean="0"/>
              <a:t>Gaussian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200" dirty="0" smtClean="0"/>
              <a:t>forms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6394" y="1534087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 multiplicities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11" y="1827685"/>
            <a:ext cx="2478691" cy="80903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439129" y="3449388"/>
            <a:ext cx="523396" cy="325805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584106" y="4173611"/>
            <a:ext cx="526291" cy="3382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5680363" y="29787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80363" y="1085572"/>
                <a:ext cx="1998374" cy="400110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3" y="1085572"/>
                <a:ext cx="1998374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52" y="4912819"/>
            <a:ext cx="9569723" cy="173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1599" y="2106494"/>
                <a:ext cx="4192623" cy="80021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Current </a:t>
                </a:r>
                <a:r>
                  <a:rPr lang="it-IT" sz="2200" dirty="0" err="1" smtClean="0"/>
                  <a:t>fragmentation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region</a:t>
                </a:r>
                <a:r>
                  <a:rPr lang="it-IT" sz="2200" dirty="0" smtClean="0"/>
                  <a:t>: </a:t>
                </a:r>
              </a:p>
              <a:p>
                <a:r>
                  <a:rPr lang="it-IT" sz="2200" dirty="0"/>
                  <a:t>l</a:t>
                </a:r>
                <a:r>
                  <a:rPr lang="it-IT" sz="2200" dirty="0" smtClean="0"/>
                  <a:t>arge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2400" dirty="0" smtClean="0"/>
                  <a:t>…to be </a:t>
                </a:r>
                <a:r>
                  <a:rPr lang="it-IT" sz="2400" dirty="0" err="1" smtClean="0"/>
                  <a:t>reconsidered</a:t>
                </a:r>
                <a:endParaRPr lang="it-I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99" y="2106494"/>
                <a:ext cx="4192623" cy="800219"/>
              </a:xfrm>
              <a:prstGeom prst="rect">
                <a:avLst/>
              </a:prstGeom>
              <a:blipFill>
                <a:blip r:embed="rId7"/>
                <a:stretch>
                  <a:fillRect l="-1890" t="-5344" b="-167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788676" y="3750892"/>
            <a:ext cx="381671" cy="540141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 rot="19023116">
            <a:off x="10482948" y="1286603"/>
            <a:ext cx="428625" cy="65027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7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35" grpId="0" animBg="1"/>
      <p:bldP spid="6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Nucleon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phenomenology</a:t>
            </a:r>
            <a:r>
              <a:rPr lang="it-IT" dirty="0" smtClean="0"/>
              <a:t>  -- U. D'Alesio (Cagliari </a:t>
            </a:r>
            <a:r>
              <a:rPr lang="it-IT" dirty="0" err="1" smtClean="0"/>
              <a:t>University</a:t>
            </a:r>
            <a:r>
              <a:rPr lang="it-IT" dirty="0" smtClean="0"/>
              <a:t>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80289"/>
            <a:ext cx="6007098" cy="3848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220" y="5186581"/>
            <a:ext cx="3161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Anselmino</a:t>
            </a:r>
            <a:r>
              <a:rPr lang="en-GB" sz="2200" dirty="0" smtClean="0">
                <a:solidFill>
                  <a:srgbClr val="7030A0"/>
                </a:solidFill>
              </a:rPr>
              <a:t>, et al. (2014)</a:t>
            </a:r>
            <a:endParaRPr lang="en-GB" sz="22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76" y="1180289"/>
            <a:ext cx="5597524" cy="38484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3319" y="5161138"/>
            <a:ext cx="5315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Signori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Bacchetta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Radici</a:t>
            </a:r>
            <a:r>
              <a:rPr lang="en-GB" sz="2200" dirty="0" smtClean="0">
                <a:solidFill>
                  <a:srgbClr val="7030A0"/>
                </a:solidFill>
              </a:rPr>
              <a:t>, Schnell (2013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0363" y="29787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96651" y="399939"/>
                <a:ext cx="2742802" cy="372538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dirty="0" smtClean="0"/>
                  <a:t> =  0.57-0.38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51" y="399939"/>
                <a:ext cx="2742802" cy="372538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flipH="1">
                <a:off x="6273798" y="399939"/>
                <a:ext cx="2870202" cy="372538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 &lt;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dirty="0" smtClean="0"/>
                  <a:t> =   0.12-0.18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73798" y="399939"/>
                <a:ext cx="2870202" cy="372538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10427" y="360081"/>
            <a:ext cx="681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Theory:  factorization and evolution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6" y="1511088"/>
            <a:ext cx="5373244" cy="1947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4676" y="1080201"/>
            <a:ext cx="2948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Collinear  approach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890711" y="3559630"/>
            <a:ext cx="3716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TMD approach…more involved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9137" y="1831735"/>
            <a:ext cx="3672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Evolution 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GB" sz="2200" dirty="0" smtClean="0"/>
              <a:t>DGLAP </a:t>
            </a:r>
            <a:r>
              <a:rPr lang="en-GB" sz="2200" dirty="0" err="1" smtClean="0"/>
              <a:t>eqs</a:t>
            </a:r>
            <a:r>
              <a:rPr lang="en-GB" sz="2200" dirty="0" smtClean="0"/>
              <a:t>. </a:t>
            </a:r>
            <a:endParaRPr lang="en-GB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7" y="3897916"/>
            <a:ext cx="2144589" cy="1952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52" y="3897916"/>
            <a:ext cx="227811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239" y="4376391"/>
            <a:ext cx="2308711" cy="1172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947" y="4722325"/>
            <a:ext cx="146918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31" y="987715"/>
            <a:ext cx="8932984" cy="539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407" y="287780"/>
            <a:ext cx="5790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 factorization approaches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454133" y="3555170"/>
            <a:ext cx="31470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Tremendous progress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407" y="1387990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Seminal paper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4551" y="258848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TMD framework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57602" y="1577451"/>
            <a:ext cx="9842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C00000"/>
                </a:solidFill>
              </a:rPr>
              <a:t>Nucleon</a:t>
            </a:r>
            <a:r>
              <a:rPr lang="en-GB" sz="2400" dirty="0" smtClean="0"/>
              <a:t>: the most abundant piece of matter in the visible Universe…</a:t>
            </a:r>
          </a:p>
          <a:p>
            <a:r>
              <a:rPr lang="en-GB" sz="2400" dirty="0"/>
              <a:t>still a mysterious </a:t>
            </a:r>
            <a:r>
              <a:rPr lang="en-GB" sz="2400" dirty="0" smtClean="0"/>
              <a:t>object (charge radius, spin content…??) 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1035" y="2922304"/>
            <a:ext cx="661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C00000"/>
                </a:solidFill>
              </a:rPr>
              <a:t>QCD and confinement</a:t>
            </a:r>
            <a:r>
              <a:rPr lang="en-GB" sz="2400" dirty="0" smtClean="0"/>
              <a:t>: still to be understood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1035" y="3757141"/>
            <a:ext cx="8081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3719B7"/>
                </a:solidFill>
              </a:rPr>
              <a:t>Semi-inclusive/exclusive processes </a:t>
            </a:r>
            <a:r>
              <a:rPr lang="en-GB" sz="2400" dirty="0" smtClean="0">
                <a:solidFill>
                  <a:srgbClr val="C00000"/>
                </a:solidFill>
              </a:rPr>
              <a:t>w/wo spin</a:t>
            </a:r>
            <a:r>
              <a:rPr lang="en-GB" sz="2400" dirty="0" smtClean="0">
                <a:solidFill>
                  <a:srgbClr val="3719B7"/>
                </a:solidFill>
              </a:rPr>
              <a:t>: </a:t>
            </a:r>
          </a:p>
          <a:p>
            <a:r>
              <a:rPr lang="en-GB" sz="2400" dirty="0" smtClean="0">
                <a:solidFill>
                  <a:srgbClr val="3719B7"/>
                </a:solidFill>
              </a:rPr>
              <a:t> 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3719B7"/>
                </a:solidFill>
              </a:rPr>
              <a:t> </a:t>
            </a:r>
            <a:r>
              <a:rPr lang="en-GB" sz="2400" dirty="0" smtClean="0"/>
              <a:t>tools </a:t>
            </a:r>
            <a:r>
              <a:rPr lang="en-GB" sz="2400" dirty="0"/>
              <a:t>to study the inner structure of a composite </a:t>
            </a:r>
            <a:r>
              <a:rPr lang="en-GB" sz="2400" dirty="0" smtClean="0"/>
              <a:t>system 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53661" y="464964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Motivations (general statements)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3008" y="4588138"/>
            <a:ext cx="452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such as a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nucleon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04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610"/>
            <a:ext cx="8816619" cy="3220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1981" y="105369"/>
                <a:ext cx="4434676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An example:</a:t>
                </a:r>
              </a:p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Fit to </a:t>
                </a:r>
                <a:r>
                  <a:rPr lang="en-GB" sz="2800" b="1" dirty="0" err="1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Drell</a:t>
                </a:r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-Yan </a:t>
                </a:r>
              </a:p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production data</a:t>
                </a:r>
                <a:endParaRPr lang="en-GB" sz="2800" b="1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81" y="105369"/>
                <a:ext cx="4434676" cy="1394741"/>
              </a:xfrm>
              <a:prstGeom prst="rect">
                <a:avLst/>
              </a:prstGeom>
              <a:blipFill>
                <a:blip r:embed="rId3"/>
                <a:stretch>
                  <a:fillRect l="-2747" t="-4367" r="-1786" b="-113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44794" y="2530121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cs typeface="MV Boli" panose="02000500030200090000" pitchFamily="2" charset="0"/>
              </a:rPr>
              <a:t>Low energy</a:t>
            </a:r>
            <a:endParaRPr lang="en-GB" sz="28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2856" y="3649691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Tevatron</a:t>
            </a:r>
            <a:endParaRPr lang="en-GB" sz="28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6" y="1827184"/>
            <a:ext cx="549381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TMD evolution </a:t>
            </a:r>
            <a:r>
              <a:rPr lang="en-GB" sz="2400" dirty="0">
                <a:cs typeface="MV Boli" panose="02000500030200090000" pitchFamily="2" charset="0"/>
              </a:rPr>
              <a:t>at NNLL (</a:t>
            </a:r>
            <a:r>
              <a:rPr lang="en-GB" sz="2400" dirty="0" smtClean="0">
                <a:cs typeface="MV Boli" panose="02000500030200090000" pitchFamily="2" charset="0"/>
              </a:rPr>
              <a:t>SCET)</a:t>
            </a:r>
          </a:p>
          <a:p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6F1162"/>
                </a:solidFill>
                <a:cs typeface="MV Boli" panose="02000500030200090000" pitchFamily="2" charset="0"/>
              </a:rPr>
              <a:t>(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2014)</a:t>
            </a:r>
          </a:p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(223 data points)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125" y="4668699"/>
            <a:ext cx="2454809" cy="490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413" y="168813"/>
            <a:ext cx="4319587" cy="35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2493" y="151604"/>
            <a:ext cx="27430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TMDs at LHC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167" y="3527312"/>
            <a:ext cx="395724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Pure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resummed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pQCD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</a:t>
            </a:r>
            <a:endParaRPr lang="en-GB" sz="28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6183" y="4417595"/>
                <a:ext cx="3195341" cy="1200329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Inclusion of the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n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on </a:t>
                </a:r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P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erturbative 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p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iece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)</a:t>
                </a:r>
                <a:endParaRPr lang="en-GB" sz="24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83" y="4417595"/>
                <a:ext cx="3195341" cy="1200329"/>
              </a:xfrm>
              <a:prstGeom prst="rect">
                <a:avLst/>
              </a:prstGeom>
              <a:blipFill>
                <a:blip r:embed="rId2"/>
                <a:stretch>
                  <a:fillRect l="-2657" t="-3518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4773" y="1244038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cs typeface="MV Boli" panose="02000500030200090000" pitchFamily="2" charset="0"/>
              </a:rPr>
              <a:t>Predictions from NNLL fit</a:t>
            </a:r>
            <a:endParaRPr lang="en-GB" sz="2800" dirty="0">
              <a:cs typeface="MV Boli" panose="0200050003020009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863" y="956375"/>
            <a:ext cx="5742438" cy="498039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932411" y="1356605"/>
            <a:ext cx="2861091" cy="23019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17838" y="1904248"/>
            <a:ext cx="2788292" cy="31135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56966" y="1904248"/>
                <a:ext cx="229486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66" y="1904248"/>
                <a:ext cx="22948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59760" y="518160"/>
            <a:ext cx="616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Gaussian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width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correlations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4" y="1300032"/>
            <a:ext cx="6740887" cy="4583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440" y="1175072"/>
            <a:ext cx="291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</a:rPr>
              <a:t>Bacchetta et al. (2017)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1690" y="1375127"/>
            <a:ext cx="43683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Fit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of DY, Z and </a:t>
            </a:r>
            <a:r>
              <a:rPr lang="it-IT" b="1" dirty="0" smtClean="0">
                <a:solidFill>
                  <a:srgbClr val="FF0000"/>
                </a:solidFill>
              </a:rPr>
              <a:t>SIDIS + TMD </a:t>
            </a:r>
            <a:r>
              <a:rPr lang="it-IT" b="1" dirty="0" err="1" smtClean="0">
                <a:solidFill>
                  <a:srgbClr val="FF0000"/>
                </a:solidFill>
              </a:rPr>
              <a:t>evol</a:t>
            </a:r>
            <a:r>
              <a:rPr lang="it-IT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Bacchetta et al (2017)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412" y="2199005"/>
            <a:ext cx="435763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Fit of SIDIS  - NO TMD </a:t>
            </a:r>
            <a:r>
              <a:rPr lang="en-GB" b="1" dirty="0" err="1" smtClean="0">
                <a:solidFill>
                  <a:srgbClr val="0070C0"/>
                </a:solidFill>
              </a:rPr>
              <a:t>evol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sz="2000" dirty="0" err="1" smtClean="0">
                <a:solidFill>
                  <a:srgbClr val="7030A0"/>
                </a:solidFill>
              </a:rPr>
              <a:t>Signori</a:t>
            </a:r>
            <a:r>
              <a:rPr lang="en-GB" sz="2000" dirty="0" smtClean="0">
                <a:solidFill>
                  <a:srgbClr val="7030A0"/>
                </a:solidFill>
              </a:rPr>
              <a:t> et al (2013)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1690" y="3856191"/>
            <a:ext cx="43683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Fit</a:t>
            </a:r>
            <a:r>
              <a:rPr lang="it-IT" b="1" dirty="0" smtClean="0">
                <a:solidFill>
                  <a:srgbClr val="0070C0"/>
                </a:solidFill>
              </a:rPr>
              <a:t> of SIDIS - NO TMD </a:t>
            </a:r>
            <a:r>
              <a:rPr lang="it-IT" b="1" dirty="0" err="1" smtClean="0">
                <a:solidFill>
                  <a:srgbClr val="0070C0"/>
                </a:solidFill>
              </a:rPr>
              <a:t>evol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smtClean="0">
                <a:solidFill>
                  <a:srgbClr val="7030A0"/>
                </a:solidFill>
              </a:rPr>
              <a:t>Anselmino et al (2014)</a:t>
            </a:r>
            <a:endParaRPr lang="it-IT" sz="20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12379" y="1872200"/>
            <a:ext cx="1060033" cy="438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71924" y="2582071"/>
            <a:ext cx="11004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12379" y="3864111"/>
            <a:ext cx="1049312" cy="212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flipH="1">
            <a:off x="5850922" y="3107654"/>
            <a:ext cx="521001" cy="13117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 flipH="1">
            <a:off x="7461690" y="4897007"/>
            <a:ext cx="436836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Fit</a:t>
            </a:r>
            <a:r>
              <a:rPr lang="it-IT" b="1" dirty="0" smtClean="0">
                <a:solidFill>
                  <a:srgbClr val="FF0000"/>
                </a:solidFill>
              </a:rPr>
              <a:t> of SIDIS, DY, Z + TMD </a:t>
            </a:r>
            <a:r>
              <a:rPr lang="it-IT" b="1" dirty="0" err="1" smtClean="0">
                <a:solidFill>
                  <a:srgbClr val="FF0000"/>
                </a:solidFill>
              </a:rPr>
              <a:t>evol</a:t>
            </a:r>
            <a:r>
              <a:rPr lang="it-IT" b="1" dirty="0" smtClean="0">
                <a:solidFill>
                  <a:srgbClr val="FF0000"/>
                </a:solidFill>
              </a:rPr>
              <a:t>. </a:t>
            </a:r>
            <a:r>
              <a:rPr lang="it-IT" sz="2000" dirty="0" err="1" smtClean="0">
                <a:solidFill>
                  <a:srgbClr val="7030A0"/>
                </a:solidFill>
              </a:rPr>
              <a:t>Echevarria</a:t>
            </a:r>
            <a:r>
              <a:rPr lang="it-IT" sz="2000" dirty="0" smtClean="0">
                <a:solidFill>
                  <a:srgbClr val="7030A0"/>
                </a:solidFill>
              </a:rPr>
              <a:t> et al (2014)</a:t>
            </a:r>
            <a:endParaRPr lang="it-IT" sz="2000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H="1" flipV="1">
            <a:off x="6243320" y="4587847"/>
            <a:ext cx="1218370" cy="647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72412" y="3022940"/>
            <a:ext cx="43576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Fit</a:t>
            </a:r>
            <a:r>
              <a:rPr lang="it-IT" b="1" dirty="0" smtClean="0">
                <a:solidFill>
                  <a:srgbClr val="0070C0"/>
                </a:solidFill>
              </a:rPr>
              <a:t> of SIDIS - NO TMD </a:t>
            </a:r>
            <a:r>
              <a:rPr lang="it-IT" b="1" dirty="0" err="1" smtClean="0">
                <a:solidFill>
                  <a:srgbClr val="0070C0"/>
                </a:solidFill>
              </a:rPr>
              <a:t>evol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endParaRPr lang="it-IT" sz="2000" dirty="0"/>
          </a:p>
          <a:p>
            <a:r>
              <a:rPr lang="it-IT" sz="2000" dirty="0" smtClean="0">
                <a:solidFill>
                  <a:srgbClr val="7030A0"/>
                </a:solidFill>
              </a:rPr>
              <a:t>Schweitzer </a:t>
            </a:r>
            <a:r>
              <a:rPr lang="it-IT" sz="2000" dirty="0">
                <a:solidFill>
                  <a:srgbClr val="7030A0"/>
                </a:solidFill>
              </a:rPr>
              <a:t>e</a:t>
            </a:r>
            <a:r>
              <a:rPr lang="it-IT" sz="2000" dirty="0" smtClean="0">
                <a:solidFill>
                  <a:srgbClr val="7030A0"/>
                </a:solidFill>
              </a:rPr>
              <a:t>t al  (2010)</a:t>
            </a:r>
            <a:endParaRPr lang="it-IT" sz="2000" dirty="0">
              <a:solidFill>
                <a:srgbClr val="7030A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343124" y="2925136"/>
            <a:ext cx="1010577" cy="337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89" y="5694139"/>
            <a:ext cx="3048259" cy="4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21" grpId="0" animBg="1"/>
      <p:bldP spid="23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86786" y="404189"/>
            <a:ext cx="649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Current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fragmentation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region</a:t>
            </a:r>
            <a:r>
              <a:rPr lang="it-IT" sz="2400" b="1" dirty="0" smtClean="0">
                <a:solidFill>
                  <a:srgbClr val="0070C0"/>
                </a:solidFill>
              </a:rPr>
              <a:t> in SIDIS</a:t>
            </a:r>
            <a:endParaRPr lang="it-IT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430" y="4035831"/>
                <a:ext cx="4793300" cy="2123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Recent </a:t>
                </a:r>
                <a:r>
                  <a:rPr lang="it-IT" sz="2200" dirty="0" err="1" smtClean="0"/>
                  <a:t>study</a:t>
                </a:r>
                <a:r>
                  <a:rPr lang="it-IT" sz="2200" dirty="0" smtClean="0"/>
                  <a:t> by </a:t>
                </a:r>
                <a:r>
                  <a:rPr lang="it-IT" sz="2200" dirty="0" smtClean="0">
                    <a:solidFill>
                      <a:srgbClr val="7030A0"/>
                    </a:solidFill>
                  </a:rPr>
                  <a:t>Boglione et al (2017)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dirty="0" err="1" smtClean="0">
                    <a:solidFill>
                      <a:srgbClr val="FF0000"/>
                    </a:solidFill>
                  </a:rPr>
                  <a:t>is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200" dirty="0" err="1" smtClean="0">
                    <a:solidFill>
                      <a:srgbClr val="FF0000"/>
                    </a:solidFill>
                  </a:rPr>
                  <a:t>not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200" dirty="0" err="1" smtClean="0">
                    <a:solidFill>
                      <a:srgbClr val="FF0000"/>
                    </a:solidFill>
                  </a:rPr>
                  <a:t>enough</a:t>
                </a:r>
                <a:endParaRPr lang="it-IT" sz="22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err="1" smtClean="0"/>
                  <a:t>Relevance</a:t>
                </a:r>
                <a:r>
                  <a:rPr lang="it-IT" sz="2200" dirty="0" smtClean="0"/>
                  <a:t> of the </a:t>
                </a:r>
                <a:r>
                  <a:rPr lang="it-IT" sz="2200" dirty="0" err="1" smtClean="0"/>
                  <a:t>hadron</a:t>
                </a:r>
                <a:r>
                  <a:rPr lang="it-IT" sz="2200" dirty="0" smtClean="0"/>
                  <a:t> </a:t>
                </a:r>
                <a:r>
                  <a:rPr lang="it-IT" sz="2200" dirty="0" err="1" smtClean="0"/>
                  <a:t>rapidity</a:t>
                </a:r>
                <a:endParaRPr lang="it-IT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smtClean="0">
                    <a:solidFill>
                      <a:srgbClr val="0070C0"/>
                    </a:solidFill>
                  </a:rPr>
                  <a:t>CFR: </a:t>
                </a:r>
                <a:r>
                  <a:rPr lang="it-IT" sz="2200" dirty="0" err="1" smtClean="0">
                    <a:solidFill>
                      <a:srgbClr val="0070C0"/>
                    </a:solidFill>
                  </a:rPr>
                  <a:t>even</a:t>
                </a:r>
                <a:r>
                  <a:rPr lang="it-IT" sz="2200" dirty="0" smtClean="0">
                    <a:solidFill>
                      <a:srgbClr val="0070C0"/>
                    </a:solidFill>
                  </a:rPr>
                  <a:t> small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200" dirty="0" err="1" smtClean="0">
                    <a:solidFill>
                      <a:srgbClr val="0070C0"/>
                    </a:solidFill>
                  </a:rPr>
                  <a:t>if</a:t>
                </a:r>
                <a:r>
                  <a:rPr lang="it-IT" sz="2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200" dirty="0" smtClean="0">
                    <a:solidFill>
                      <a:srgbClr val="0070C0"/>
                    </a:solidFill>
                  </a:rPr>
                  <a:t> is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smtClean="0">
                    <a:solidFill>
                      <a:srgbClr val="FF0000"/>
                    </a:solidFill>
                  </a:rPr>
                  <a:t>NO CFR </a:t>
                </a:r>
                <a:r>
                  <a:rPr lang="it-IT" sz="2200" dirty="0" err="1" smtClean="0">
                    <a:solidFill>
                      <a:srgbClr val="FF0000"/>
                    </a:solidFill>
                  </a:rPr>
                  <a:t>if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 large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2200" dirty="0" smtClean="0">
                    <a:solidFill>
                      <a:srgbClr val="FF0000"/>
                    </a:solidFill>
                  </a:rPr>
                  <a:t> and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2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200" dirty="0" smtClean="0">
                    <a:solidFill>
                      <a:srgbClr val="FF0000"/>
                    </a:solidFill>
                  </a:rPr>
                  <a:t>NO CFR </a:t>
                </a:r>
                <a:r>
                  <a:rPr lang="it-IT" sz="2200" dirty="0" err="1" smtClean="0">
                    <a:solidFill>
                      <a:srgbClr val="FF0000"/>
                    </a:solidFill>
                  </a:rPr>
                  <a:t>if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it-IT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0" y="4035831"/>
                <a:ext cx="4793300" cy="2123658"/>
              </a:xfrm>
              <a:prstGeom prst="rect">
                <a:avLst/>
              </a:prstGeom>
              <a:blipFill>
                <a:blip r:embed="rId2"/>
                <a:stretch>
                  <a:fillRect l="-1654" t="-2011" r="-763" b="-5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353" y="1580791"/>
            <a:ext cx="3307315" cy="3640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012" y="1513579"/>
            <a:ext cx="3387634" cy="3721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865" y="1145079"/>
            <a:ext cx="1808100" cy="36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465" y="1230209"/>
            <a:ext cx="1080450" cy="26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14" y="1256563"/>
            <a:ext cx="4522725" cy="2697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51" y="1513579"/>
            <a:ext cx="1639424" cy="860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22351" y="5434965"/>
            <a:ext cx="2977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0070C0"/>
                </a:solidFill>
              </a:rPr>
              <a:t>To be </a:t>
            </a:r>
            <a:r>
              <a:rPr lang="it-IT" sz="2200" dirty="0" err="1" smtClean="0">
                <a:solidFill>
                  <a:srgbClr val="0070C0"/>
                </a:solidFill>
              </a:rPr>
              <a:t>further</a:t>
            </a:r>
            <a:r>
              <a:rPr lang="it-IT" sz="2200" dirty="0" smtClean="0">
                <a:solidFill>
                  <a:srgbClr val="0070C0"/>
                </a:solidFill>
              </a:rPr>
              <a:t> </a:t>
            </a:r>
            <a:r>
              <a:rPr lang="it-IT" sz="2200" dirty="0" err="1" smtClean="0">
                <a:solidFill>
                  <a:srgbClr val="0070C0"/>
                </a:solidFill>
              </a:rPr>
              <a:t>explored</a:t>
            </a:r>
            <a:endParaRPr lang="it-IT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4428" y="999045"/>
                <a:ext cx="9749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Collinear: </a:t>
                </a:r>
                <a:r>
                  <a:rPr lang="en-GB" sz="2400" dirty="0" err="1" smtClean="0"/>
                  <a:t>unpol</a:t>
                </a:r>
                <a:r>
                  <a:rPr lang="en-GB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), helicity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 and transversity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) distributions,</a:t>
                </a:r>
              </a:p>
              <a:p>
                <a:r>
                  <a:rPr lang="en-GB" sz="2400" dirty="0" smtClean="0"/>
                  <a:t>TMD approach: 5 TMDs more, in particular, 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28" y="999045"/>
                <a:ext cx="9749785" cy="830997"/>
              </a:xfrm>
              <a:prstGeom prst="rect">
                <a:avLst/>
              </a:prstGeom>
              <a:blipFill>
                <a:blip r:embed="rId2"/>
                <a:stretch>
                  <a:fillRect l="-938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Sivers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blipFill>
                <a:blip r:embed="rId3"/>
                <a:stretch>
                  <a:fillRect l="-2636" t="-9091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80" y="4717936"/>
            <a:ext cx="9014284" cy="1122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499" y="4156209"/>
            <a:ext cx="1118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Correlation between the spin of the proton and the parton transverse momentum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713" y="2133653"/>
            <a:ext cx="4541217" cy="188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256" y="3193031"/>
            <a:ext cx="1830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Sivers</a:t>
            </a:r>
            <a:r>
              <a:rPr lang="en-GB" sz="2200" dirty="0" smtClean="0">
                <a:solidFill>
                  <a:srgbClr val="7030A0"/>
                </a:solidFill>
              </a:rPr>
              <a:t> (1989)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194095" y="172215"/>
            <a:ext cx="308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TMDs</a:t>
            </a:r>
            <a:r>
              <a:rPr lang="it-IT" sz="2800" b="1" dirty="0" smtClean="0">
                <a:solidFill>
                  <a:srgbClr val="0070C0"/>
                </a:solidFill>
              </a:rPr>
              <a:t> and SPIN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86592" y="726375"/>
            <a:ext cx="7552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As well, a relevant TMD in the fragmentation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Collins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blipFill>
                <a:blip r:embed="rId2"/>
                <a:stretch>
                  <a:fillRect l="-2597" b="-23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5" y="4697995"/>
            <a:ext cx="10283915" cy="829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95450" y="357559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Correlation between the spin of the fragmenting quark and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the hadron transverse momentum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97" y="1594538"/>
            <a:ext cx="4312805" cy="187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722" y="2910357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Collins (1992)</a:t>
            </a:r>
            <a:endParaRPr lang="en-GB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" y="3987622"/>
            <a:ext cx="9653304" cy="827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93" y="1323975"/>
            <a:ext cx="6616850" cy="2548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1517" y="182814"/>
            <a:ext cx="761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Sivers</a:t>
            </a:r>
            <a:r>
              <a:rPr lang="en-GB" sz="2400" dirty="0" smtClean="0"/>
              <a:t> and Collins functions extensively studied </a:t>
            </a:r>
          </a:p>
          <a:p>
            <a:r>
              <a:rPr lang="en-GB" sz="2400" dirty="0" smtClean="0"/>
              <a:t>theoretically, experimentally and phenomenologically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3774" y="4989621"/>
            <a:ext cx="6173485" cy="83099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First phase: analysis with DGLAP evolution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Second phase (just started): TMD evolution 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18" y="2271981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SIDIS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26816" y="1964205"/>
            <a:ext cx="3995004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CLEAR evidence from data </a:t>
            </a:r>
          </a:p>
          <a:p>
            <a:r>
              <a:rPr lang="en-GB" sz="2200" dirty="0" smtClean="0"/>
              <a:t>HERMES, COMPASS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0718" y="448691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Collins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098" y="448659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Sivers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71929" y="52228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9133840" y="5222825"/>
            <a:ext cx="23150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Marco </a:t>
            </a:r>
            <a:r>
              <a:rPr lang="it-IT" sz="2000" dirty="0" err="1" smtClean="0">
                <a:solidFill>
                  <a:srgbClr val="002060"/>
                </a:solidFill>
              </a:rPr>
              <a:t>Contalbrigo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6" y="207685"/>
            <a:ext cx="4272901" cy="3339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635" y="409836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Extracted </a:t>
            </a:r>
            <a:r>
              <a:rPr lang="en-GB" sz="2400" b="1" dirty="0" err="1" smtClean="0">
                <a:solidFill>
                  <a:srgbClr val="0070C0"/>
                </a:solidFill>
              </a:rPr>
              <a:t>Sivers</a:t>
            </a:r>
            <a:r>
              <a:rPr lang="en-GB" sz="2400" b="1" dirty="0" smtClean="0">
                <a:solidFill>
                  <a:srgbClr val="0070C0"/>
                </a:solidFill>
              </a:rPr>
              <a:t> functions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46" y="5126998"/>
            <a:ext cx="4101327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56578"/>
                </a:solidFill>
              </a:rPr>
              <a:t>Effect of  the TMD evolution</a:t>
            </a:r>
            <a:endParaRPr lang="en-GB" sz="2400" dirty="0">
              <a:solidFill>
                <a:srgbClr val="D5657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735" y="911681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TO-CA and PV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7958" y="1439486"/>
                <a:ext cx="5588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large-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region: unconstrained [</a:t>
                </a:r>
                <a:r>
                  <a:rPr lang="en-GB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JLab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]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58" y="1439486"/>
                <a:ext cx="5588068" cy="461665"/>
              </a:xfrm>
              <a:prstGeom prst="rect">
                <a:avLst/>
              </a:prstGeom>
              <a:blipFill>
                <a:blip r:embed="rId3"/>
                <a:stretch>
                  <a:fillRect l="-1636" t="-10526" r="-763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728066" y="1977565"/>
            <a:ext cx="49055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sea </a:t>
            </a:r>
            <a:r>
              <a:rPr lang="en-GB" sz="2400" dirty="0">
                <a:solidFill>
                  <a:srgbClr val="0070C0"/>
                </a:solidFill>
              </a:rPr>
              <a:t>region: unconstrained [</a:t>
            </a:r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400" dirty="0" smtClean="0">
                <a:solidFill>
                  <a:srgbClr val="0070C0"/>
                </a:solidFill>
              </a:rPr>
              <a:t>EIC]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88" y="3958600"/>
            <a:ext cx="2755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</a:rPr>
              <a:t>Aybat</a:t>
            </a:r>
            <a:r>
              <a:rPr lang="en-GB" sz="2400" dirty="0" smtClean="0">
                <a:solidFill>
                  <a:srgbClr val="7030A0"/>
                </a:solidFill>
              </a:rPr>
              <a:t>, Collins, </a:t>
            </a:r>
          </a:p>
          <a:p>
            <a:r>
              <a:rPr lang="en-GB" sz="2400" dirty="0" err="1" smtClean="0">
                <a:solidFill>
                  <a:srgbClr val="7030A0"/>
                </a:solidFill>
              </a:rPr>
              <a:t>Qiu</a:t>
            </a:r>
            <a:r>
              <a:rPr lang="en-GB" sz="2400" dirty="0" smtClean="0">
                <a:solidFill>
                  <a:srgbClr val="7030A0"/>
                </a:solidFill>
              </a:rPr>
              <a:t>, Rogers (2012)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88" y="2928733"/>
            <a:ext cx="7727176" cy="2659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034" y="3183296"/>
            <a:ext cx="2561244" cy="9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8" y="1150722"/>
            <a:ext cx="4336922" cy="3776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18" y="1126290"/>
            <a:ext cx="4592815" cy="3776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653" y="4907545"/>
            <a:ext cx="4664275" cy="482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2060" y="362109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Distortion in the transverse plane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272" y="5398144"/>
            <a:ext cx="9249648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Non zero </a:t>
            </a:r>
            <a:r>
              <a:rPr lang="en-GB" sz="2400" dirty="0" err="1" smtClean="0">
                <a:solidFill>
                  <a:srgbClr val="FF0000"/>
                </a:solidFill>
              </a:rPr>
              <a:t>Sivers</a:t>
            </a:r>
            <a:r>
              <a:rPr lang="en-GB" sz="2400" dirty="0" smtClean="0">
                <a:solidFill>
                  <a:srgbClr val="FF0000"/>
                </a:solidFill>
              </a:rPr>
              <a:t> effect related to parton orbital angular momentum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5883276"/>
            <a:ext cx="6748461" cy="355600"/>
          </a:xfrm>
        </p:spPr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74" y="1228725"/>
            <a:ext cx="5494704" cy="2630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455" y="614336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Modified universality of the </a:t>
            </a:r>
            <a:r>
              <a:rPr lang="en-GB" sz="2800" b="1" dirty="0" err="1" smtClean="0">
                <a:solidFill>
                  <a:srgbClr val="0070C0"/>
                </a:solidFill>
              </a:rPr>
              <a:t>Sivers</a:t>
            </a:r>
            <a:r>
              <a:rPr lang="en-GB" sz="2800" b="1" dirty="0" smtClean="0">
                <a:solidFill>
                  <a:srgbClr val="0070C0"/>
                </a:solidFill>
              </a:rPr>
              <a:t> function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0513" y="4085823"/>
            <a:ext cx="28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 clear-cut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2767" y="2801559"/>
            <a:ext cx="4777270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Final </a:t>
            </a:r>
            <a:r>
              <a:rPr lang="en-GB" sz="2400" dirty="0" smtClean="0">
                <a:solidFill>
                  <a:srgbClr val="002060"/>
                </a:solidFill>
              </a:rPr>
              <a:t>state interactions in </a:t>
            </a:r>
            <a:r>
              <a:rPr lang="en-GB" sz="2400" b="1" dirty="0" smtClean="0">
                <a:solidFill>
                  <a:srgbClr val="002060"/>
                </a:solidFill>
              </a:rPr>
              <a:t>SIDIS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Initial</a:t>
            </a:r>
            <a:r>
              <a:rPr lang="en-GB" sz="2400" dirty="0" smtClean="0">
                <a:solidFill>
                  <a:srgbClr val="002060"/>
                </a:solidFill>
              </a:rPr>
              <a:t> state interactions in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049" y="4561629"/>
            <a:ext cx="933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If falsified:</a:t>
            </a:r>
          </a:p>
          <a:p>
            <a:r>
              <a:rPr lang="en-GB" sz="2400" dirty="0" smtClean="0"/>
              <a:t>- misunderstanding of  final-state interacts. </a:t>
            </a:r>
            <a:r>
              <a:rPr lang="en-GB" sz="2400" dirty="0"/>
              <a:t>l</a:t>
            </a:r>
            <a:r>
              <a:rPr lang="en-GB" sz="2400" dirty="0" smtClean="0"/>
              <a:t>eading to T-odd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049" y="5328364"/>
            <a:ext cx="1142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- missing </a:t>
            </a:r>
            <a:r>
              <a:rPr lang="en-GB" sz="2400" dirty="0"/>
              <a:t>points in QCD factorization (TMD and collinear</a:t>
            </a:r>
            <a:r>
              <a:rPr lang="en-GB" sz="2400" dirty="0" smtClean="0"/>
              <a:t>) </a:t>
            </a:r>
            <a:r>
              <a:rPr lang="en-GB" sz="2400" dirty="0" smtClean="0">
                <a:solidFill>
                  <a:srgbClr val="0070C0"/>
                </a:solidFill>
              </a:rPr>
              <a:t>[most severe scenario]  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1739" y="2082018"/>
            <a:ext cx="1943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Collins (2012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4" y="1463189"/>
            <a:ext cx="5186102" cy="412277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08826" y="292781"/>
            <a:ext cx="461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Transverse Spin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7788" y="4704573"/>
                <a:ext cx="3345788" cy="830997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</a:rPr>
                  <a:t>Collinear twist-2 QCD:</a:t>
                </a: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 few %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88" y="4704573"/>
                <a:ext cx="3345788" cy="830997"/>
              </a:xfrm>
              <a:prstGeom prst="rect">
                <a:avLst/>
              </a:prstGeom>
              <a:blipFill>
                <a:blip r:embed="rId4"/>
                <a:stretch>
                  <a:fillRect l="-1275" t="-5882" r="-1275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39" y="1390073"/>
            <a:ext cx="4512436" cy="3001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3774" y="5355129"/>
            <a:ext cx="39340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Almost energy independent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3636" y="4362450"/>
                <a:ext cx="1392176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36" y="4362450"/>
                <a:ext cx="1392176" cy="282065"/>
              </a:xfrm>
              <a:prstGeom prst="rect">
                <a:avLst/>
              </a:prstGeom>
              <a:blipFill>
                <a:blip r:embed="rId6"/>
                <a:stretch>
                  <a:fillRect l="-1754" r="-2193" b="-36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57108" y="803029"/>
                <a:ext cx="7739811" cy="480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GB" sz="2400" dirty="0" smtClean="0"/>
                  <a:t> X… “</a:t>
                </a:r>
                <a:r>
                  <a:rPr lang="en-GB" sz="2400" dirty="0" smtClean="0">
                    <a:solidFill>
                      <a:srgbClr val="C00000"/>
                    </a:solidFill>
                  </a:rPr>
                  <a:t>the origin</a:t>
                </a:r>
                <a:r>
                  <a:rPr lang="en-GB" sz="2400" dirty="0" smtClean="0"/>
                  <a:t>”…a long-standing puzzle</a:t>
                </a:r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08" y="803029"/>
                <a:ext cx="7739811" cy="480966"/>
              </a:xfrm>
              <a:prstGeom prst="rect">
                <a:avLst/>
              </a:prstGeom>
              <a:blipFill>
                <a:blip r:embed="rId7"/>
                <a:stretch>
                  <a:fillRect t="-5063" r="-157" b="-291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98880" y="1513989"/>
            <a:ext cx="2225040" cy="37577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9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/>
      <p:bldP spid="1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0" y="5133403"/>
            <a:ext cx="4366211" cy="1008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1444" y="1284165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First hint at the sign change,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</a:t>
            </a:r>
            <a:r>
              <a:rPr lang="en-GB" sz="2400" dirty="0" smtClean="0">
                <a:solidFill>
                  <a:srgbClr val="FF0000"/>
                </a:solidFill>
              </a:rPr>
              <a:t>ut large exp. errors and …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1530342"/>
            <a:ext cx="6462795" cy="3521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6433" y="5380824"/>
            <a:ext cx="271741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TMD evolution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3733" y="4702516"/>
            <a:ext cx="2316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 et al (2016)</a:t>
            </a:r>
            <a:endParaRPr lang="en-GB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4898" y="241273"/>
                <a:ext cx="6795515" cy="54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First results from RHIC: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GB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it-IT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 </m:t>
                        </m:r>
                      </m:sup>
                    </m:sSup>
                    <m:r>
                      <a:rPr lang="it-IT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GB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98" y="241273"/>
                <a:ext cx="6795515" cy="545727"/>
              </a:xfrm>
              <a:prstGeom prst="rect">
                <a:avLst/>
              </a:prstGeom>
              <a:blipFill>
                <a:blip r:embed="rId4"/>
                <a:stretch>
                  <a:fillRect l="-1345" t="-7865" b="-314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58871" y="1185137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STAR Collaboration (2016)</a:t>
            </a:r>
            <a:endParaRPr lang="en-GB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222" y="3456912"/>
            <a:ext cx="4303551" cy="27209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96183" y="2223645"/>
            <a:ext cx="3482043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New analysis: </a:t>
            </a:r>
          </a:p>
          <a:p>
            <a:r>
              <a:rPr lang="en-GB" sz="2200" dirty="0" err="1" smtClean="0">
                <a:solidFill>
                  <a:srgbClr val="7030A0"/>
                </a:solidFill>
              </a:rPr>
              <a:t>Anselmino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Boglione</a:t>
            </a:r>
            <a:r>
              <a:rPr lang="en-GB" sz="2200" dirty="0" smtClean="0">
                <a:solidFill>
                  <a:srgbClr val="7030A0"/>
                </a:solidFill>
              </a:rPr>
              <a:t>, UD, </a:t>
            </a:r>
          </a:p>
          <a:p>
            <a:r>
              <a:rPr lang="en-GB" sz="2200" dirty="0" err="1" smtClean="0">
                <a:solidFill>
                  <a:srgbClr val="7030A0"/>
                </a:solidFill>
              </a:rPr>
              <a:t>Murgia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Prokudin</a:t>
            </a:r>
            <a:r>
              <a:rPr lang="en-GB" sz="2200" dirty="0" smtClean="0">
                <a:solidFill>
                  <a:srgbClr val="7030A0"/>
                </a:solidFill>
              </a:rPr>
              <a:t> (2016)</a:t>
            </a:r>
            <a:endParaRPr lang="en-GB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3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22" y="1383143"/>
            <a:ext cx="6637051" cy="411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0066" y="402973"/>
            <a:ext cx="855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Sivers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asymmetry</a:t>
            </a:r>
            <a:r>
              <a:rPr lang="it-IT" sz="2800" b="1" dirty="0" smtClean="0">
                <a:solidFill>
                  <a:srgbClr val="0070C0"/>
                </a:solidFill>
              </a:rPr>
              <a:t> for </a:t>
            </a:r>
            <a:r>
              <a:rPr lang="it-IT" sz="2800" b="1" dirty="0" err="1" smtClean="0">
                <a:solidFill>
                  <a:srgbClr val="0070C0"/>
                </a:solidFill>
              </a:rPr>
              <a:t>Drell-Yan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at</a:t>
            </a:r>
            <a:r>
              <a:rPr lang="it-IT" sz="2800" b="1" dirty="0" smtClean="0">
                <a:solidFill>
                  <a:srgbClr val="0070C0"/>
                </a:solidFill>
              </a:rPr>
              <a:t> COMPASS</a:t>
            </a:r>
            <a:endParaRPr lang="it-IT" sz="28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78738" y="1808577"/>
            <a:ext cx="2255837" cy="458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54754" y="1593133"/>
            <a:ext cx="1186543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Change</a:t>
            </a:r>
            <a:r>
              <a:rPr lang="it-IT" sz="2200" dirty="0" smtClean="0"/>
              <a:t> </a:t>
            </a:r>
          </a:p>
          <a:p>
            <a:r>
              <a:rPr lang="it-IT" sz="2200" dirty="0" smtClean="0"/>
              <a:t>of </a:t>
            </a:r>
            <a:r>
              <a:rPr lang="it-IT" sz="2200" dirty="0" err="1" smtClean="0"/>
              <a:t>sign</a:t>
            </a:r>
            <a:endParaRPr lang="it-IT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52778" y="4157796"/>
            <a:ext cx="1686680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Without</a:t>
            </a:r>
            <a:endParaRPr lang="it-IT" sz="2200" dirty="0" smtClean="0"/>
          </a:p>
          <a:p>
            <a:r>
              <a:rPr lang="it-IT" sz="2200" dirty="0" err="1" smtClean="0"/>
              <a:t>Sign</a:t>
            </a:r>
            <a:r>
              <a:rPr lang="it-IT" sz="2200" dirty="0" smtClean="0"/>
              <a:t> </a:t>
            </a:r>
            <a:r>
              <a:rPr lang="it-IT" sz="2200" dirty="0" err="1" smtClean="0"/>
              <a:t>change</a:t>
            </a:r>
            <a:endParaRPr lang="it-IT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678737" y="3845926"/>
            <a:ext cx="2163762" cy="444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186489" y="912604"/>
                <a:ext cx="192584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489" y="912604"/>
                <a:ext cx="1925848" cy="338554"/>
              </a:xfrm>
              <a:prstGeom prst="rect">
                <a:avLst/>
              </a:prstGeom>
              <a:blipFill>
                <a:blip r:embed="rId3"/>
                <a:stretch>
                  <a:fillRect l="-1582" r="-2848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92361" y="5001680"/>
            <a:ext cx="392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(</a:t>
            </a:r>
            <a:r>
              <a:rPr lang="it-IT" sz="2200" dirty="0" smtClean="0">
                <a:solidFill>
                  <a:srgbClr val="7030A0"/>
                </a:solidFill>
              </a:rPr>
              <a:t>B. </a:t>
            </a:r>
            <a:r>
              <a:rPr lang="it-IT" sz="2200" dirty="0" err="1" smtClean="0">
                <a:solidFill>
                  <a:srgbClr val="7030A0"/>
                </a:solidFill>
              </a:rPr>
              <a:t>Parsamyan</a:t>
            </a:r>
            <a:r>
              <a:rPr lang="it-IT" sz="2200" dirty="0" smtClean="0">
                <a:solidFill>
                  <a:srgbClr val="7030A0"/>
                </a:solidFill>
              </a:rPr>
              <a:t> @DIS2017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35348" y="3362325"/>
            <a:ext cx="2465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Same</a:t>
            </a:r>
            <a:r>
              <a:rPr lang="it-IT" sz="2200" dirty="0" smtClean="0"/>
              <a:t> </a:t>
            </a:r>
            <a:r>
              <a:rPr lang="it-IT" sz="2200" dirty="0" err="1" smtClean="0"/>
              <a:t>kinematical</a:t>
            </a:r>
            <a:r>
              <a:rPr lang="it-IT" sz="2200" dirty="0" smtClean="0"/>
              <a:t> </a:t>
            </a:r>
          </a:p>
          <a:p>
            <a:r>
              <a:rPr lang="it-IT" sz="2200" dirty="0" err="1" smtClean="0"/>
              <a:t>region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for </a:t>
            </a:r>
          </a:p>
          <a:p>
            <a:r>
              <a:rPr lang="it-IT" sz="2200" dirty="0" smtClean="0"/>
              <a:t>SIDIS </a:t>
            </a:r>
            <a:r>
              <a:rPr lang="it-IT" sz="2200" dirty="0" err="1" smtClean="0"/>
              <a:t>extraction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2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47642" y="276578"/>
            <a:ext cx="592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Collins function  &amp; transversity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693" y="2274058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Without TMD evolution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56" y="5890151"/>
            <a:ext cx="75201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Anselmino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Boglione</a:t>
            </a:r>
            <a:r>
              <a:rPr lang="en-GB" sz="2200" dirty="0" smtClean="0">
                <a:solidFill>
                  <a:srgbClr val="7030A0"/>
                </a:solidFill>
              </a:rPr>
              <a:t>, UD, </a:t>
            </a:r>
            <a:r>
              <a:rPr lang="en-GB" sz="2200" dirty="0" err="1" smtClean="0">
                <a:solidFill>
                  <a:srgbClr val="7030A0"/>
                </a:solidFill>
              </a:rPr>
              <a:t>Melis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Murgia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Prokudin</a:t>
            </a:r>
            <a:r>
              <a:rPr lang="en-GB" sz="2200" dirty="0" smtClean="0">
                <a:solidFill>
                  <a:srgbClr val="7030A0"/>
                </a:solidFill>
              </a:rPr>
              <a:t> (2015)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3752" y="84949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Combined analysis of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335" y="980035"/>
            <a:ext cx="402422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10" y="1767202"/>
            <a:ext cx="3339891" cy="50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" y="1773433"/>
            <a:ext cx="3115294" cy="52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37934" y="1279228"/>
                <a:ext cx="2739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 </a:t>
                </a:r>
                <a:r>
                  <a:rPr lang="en-GB" sz="2400" dirty="0" smtClean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34" y="1279228"/>
                <a:ext cx="2739211" cy="461665"/>
              </a:xfrm>
              <a:prstGeom prst="rect">
                <a:avLst/>
              </a:prstGeom>
              <a:blipFill>
                <a:blip r:embed="rId5"/>
                <a:stretch>
                  <a:fillRect l="-889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6" y="2651065"/>
            <a:ext cx="6466613" cy="315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7812" y="131116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7016" y="4090261"/>
            <a:ext cx="4418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Kang, </a:t>
            </a:r>
            <a:r>
              <a:rPr lang="en-GB" sz="2200" dirty="0" err="1" smtClean="0">
                <a:solidFill>
                  <a:srgbClr val="7030A0"/>
                </a:solidFill>
              </a:rPr>
              <a:t>Prokudin</a:t>
            </a:r>
            <a:r>
              <a:rPr lang="en-GB" sz="2200" dirty="0" smtClean="0">
                <a:solidFill>
                  <a:srgbClr val="7030A0"/>
                </a:solidFill>
              </a:rPr>
              <a:t>, Sun, Yuan (2015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1799" y="3614071"/>
            <a:ext cx="54312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Same analysis but with TMD evolution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79619" y="4603899"/>
            <a:ext cx="4778872" cy="1200329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Compatible with LO analysis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No compelling TMD evolution yet</a:t>
            </a:r>
          </a:p>
          <a:p>
            <a:r>
              <a:rPr lang="en-GB" sz="2400" dirty="0" smtClean="0"/>
              <a:t>Remember: SSAs are ratios….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45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6" grpId="0"/>
      <p:bldP spid="6" grpId="0"/>
      <p:bldP spid="15" grpId="0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9927" y="117934"/>
                <a:ext cx="1063509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: further evidence of </a:t>
                </a:r>
                <a:r>
                  <a:rPr lang="en-GB" sz="2800" b="1" dirty="0" err="1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Sivers</a:t>
                </a:r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and Collins effects</a:t>
                </a:r>
                <a:endParaRPr lang="en-GB" sz="2800" b="1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7" y="117934"/>
                <a:ext cx="10635091" cy="523220"/>
              </a:xfrm>
              <a:prstGeom prst="rect">
                <a:avLst/>
              </a:prstGeom>
              <a:blipFill>
                <a:blip r:embed="rId2"/>
                <a:stretch>
                  <a:fillRect l="-1204" t="-11628" r="-172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06" y="849907"/>
            <a:ext cx="2424540" cy="1060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656" y="1924520"/>
            <a:ext cx="617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In a phenomenological TMD scheme (GPM)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949743"/>
            <a:ext cx="1585678" cy="571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30519" y="855729"/>
                <a:ext cx="426751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Sivers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+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transversity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      Collins 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+ …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19" y="855729"/>
                <a:ext cx="4267515" cy="830997"/>
              </a:xfrm>
              <a:prstGeom prst="rect">
                <a:avLst/>
              </a:prstGeom>
              <a:blipFill>
                <a:blip r:embed="rId5"/>
                <a:stretch>
                  <a:fillRect l="-2286" t="-875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9386323" y="1329560"/>
            <a:ext cx="265057" cy="26722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060" y="2355872"/>
                <a:ext cx="98443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From SIDIS </a:t>
                </a:r>
                <a:r>
                  <a:rPr lang="en-GB" sz="2400" dirty="0">
                    <a:solidFill>
                      <a:srgbClr val="0070C0"/>
                    </a:solidFill>
                    <a:cs typeface="MV Boli" panose="02000500030200090000" pitchFamily="2" charset="0"/>
                  </a:rPr>
                  <a:t>extractions </a:t>
                </a:r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data </a:t>
                </a:r>
                <a:r>
                  <a:rPr lang="en-GB" sz="2400" dirty="0" smtClean="0">
                    <a:cs typeface="MV Boli" panose="02000500030200090000" pitchFamily="2" charset="0"/>
                  </a:rPr>
                  <a:t>(STAR (2008)): </a:t>
                </a:r>
                <a:endParaRPr lang="en-GB" sz="2400" dirty="0">
                  <a:cs typeface="MV Boli" panose="02000500030200090000" pitchFamily="2" charset="0"/>
                </a:endParaRPr>
              </a:p>
              <a:p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Anselmino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Boglione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UD, Leader,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Melis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Murgia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, </a:t>
                </a:r>
                <a:r>
                  <a:rPr lang="en-GB" sz="2400" dirty="0" err="1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Prokudin</a:t>
                </a:r>
                <a:r>
                  <a:rPr lang="en-GB" sz="2400" dirty="0" smtClean="0">
                    <a:solidFill>
                      <a:srgbClr val="7030A0"/>
                    </a:solidFill>
                    <a:cs typeface="MV Boli" panose="02000500030200090000" pitchFamily="2" charset="0"/>
                  </a:rPr>
                  <a:t> (2012 &amp; 13)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0" y="2355872"/>
                <a:ext cx="9844362" cy="830997"/>
              </a:xfrm>
              <a:prstGeom prst="rect">
                <a:avLst/>
              </a:prstGeom>
              <a:blipFill>
                <a:blip r:embed="rId6"/>
                <a:stretch>
                  <a:fillRect l="-991" t="-583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02" y="872108"/>
            <a:ext cx="1990716" cy="580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08058" y="1800249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Non separable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4" y="3724402"/>
            <a:ext cx="4827683" cy="2552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978" y="3705770"/>
            <a:ext cx="4713554" cy="2526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7280" y="3201182"/>
            <a:ext cx="2938625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Sivers</a:t>
            </a:r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 effect </a:t>
            </a:r>
            <a:r>
              <a:rPr lang="en-GB" sz="2400" dirty="0" smtClean="0">
                <a:cs typeface="MV Boli" panose="02000500030200090000" pitchFamily="2" charset="0"/>
              </a:rPr>
              <a:t>alone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6396" y="3130582"/>
            <a:ext cx="3414717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Collins effect </a:t>
            </a:r>
            <a:r>
              <a:rPr lang="en-GB" sz="2400" dirty="0" smtClean="0">
                <a:cs typeface="MV Boli" panose="02000500030200090000" pitchFamily="2" charset="0"/>
              </a:rPr>
              <a:t>alone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391" y="4351256"/>
            <a:ext cx="205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cs typeface="MV Boli" panose="02000500030200090000" pitchFamily="2" charset="0"/>
              </a:rPr>
              <a:t>P</a:t>
            </a:r>
            <a:r>
              <a:rPr lang="en-GB" sz="2400" dirty="0" smtClean="0">
                <a:cs typeface="MV Boli" panose="02000500030200090000" pitchFamily="2" charset="0"/>
              </a:rPr>
              <a:t>roper </a:t>
            </a:r>
          </a:p>
          <a:p>
            <a:r>
              <a:rPr lang="en-GB" sz="2400" dirty="0">
                <a:cs typeface="MV Boli" panose="02000500030200090000" pitchFamily="2" charset="0"/>
              </a:rPr>
              <a:t>c</a:t>
            </a:r>
            <a:r>
              <a:rPr lang="en-GB" sz="2400" dirty="0" smtClean="0">
                <a:cs typeface="MV Boli" panose="02000500030200090000" pitchFamily="2" charset="0"/>
              </a:rPr>
              <a:t>ombination?</a:t>
            </a:r>
          </a:p>
          <a:p>
            <a:r>
              <a:rPr lang="en-GB" sz="2400" dirty="0">
                <a:cs typeface="MV Boli" panose="02000500030200090000" pitchFamily="2" charset="0"/>
              </a:rPr>
              <a:t>i</a:t>
            </a:r>
            <a:r>
              <a:rPr lang="en-GB" sz="2400" dirty="0" smtClean="0">
                <a:cs typeface="MV Boli" panose="02000500030200090000" pitchFamily="2" charset="0"/>
              </a:rPr>
              <a:t>n progress </a:t>
            </a:r>
          </a:p>
        </p:txBody>
      </p:sp>
    </p:spTree>
    <p:extLst>
      <p:ext uri="{BB962C8B-B14F-4D97-AF65-F5344CB8AC3E}">
        <p14:creationId xmlns:p14="http://schemas.microsoft.com/office/powerpoint/2010/main" val="18443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/>
      <p:bldP spid="15" grpId="0"/>
      <p:bldP spid="20" grpId="0" animBg="1"/>
      <p:bldP spid="21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31476" y="41594"/>
            <a:ext cx="7111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70C0"/>
                </a:solidFill>
              </a:rPr>
              <a:t>SSAs</a:t>
            </a:r>
            <a:r>
              <a:rPr lang="it-IT" sz="2800" b="1" dirty="0" smtClean="0">
                <a:solidFill>
                  <a:srgbClr val="0070C0"/>
                </a:solidFill>
              </a:rPr>
              <a:t> for </a:t>
            </a:r>
            <a:r>
              <a:rPr lang="it-IT" sz="2800" b="1" dirty="0" err="1" smtClean="0">
                <a:solidFill>
                  <a:srgbClr val="0070C0"/>
                </a:solidFill>
              </a:rPr>
              <a:t>Quarkonium</a:t>
            </a:r>
            <a:r>
              <a:rPr lang="it-IT" sz="2800" b="1" dirty="0" smtClean="0">
                <a:solidFill>
                  <a:srgbClr val="0070C0"/>
                </a:solidFill>
              </a:rPr>
              <a:t> production:</a:t>
            </a:r>
          </a:p>
          <a:p>
            <a:pPr algn="ctr"/>
            <a:r>
              <a:rPr lang="it-IT" sz="2800" dirty="0" err="1">
                <a:solidFill>
                  <a:srgbClr val="C00000"/>
                </a:solidFill>
              </a:rPr>
              <a:t>d</a:t>
            </a:r>
            <a:r>
              <a:rPr lang="it-IT" sz="2800" dirty="0" err="1" smtClean="0">
                <a:solidFill>
                  <a:srgbClr val="C00000"/>
                </a:solidFill>
              </a:rPr>
              <a:t>irect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access</a:t>
            </a:r>
            <a:r>
              <a:rPr lang="it-IT" sz="2800" dirty="0" smtClean="0">
                <a:solidFill>
                  <a:srgbClr val="C00000"/>
                </a:solidFill>
              </a:rPr>
              <a:t> to the GLUON </a:t>
            </a:r>
            <a:r>
              <a:rPr lang="it-IT" sz="2800" dirty="0" err="1" smtClean="0">
                <a:solidFill>
                  <a:srgbClr val="C00000"/>
                </a:solidFill>
              </a:rPr>
              <a:t>Sivers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function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8" y="1626115"/>
            <a:ext cx="4881049" cy="3030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918" y="4832928"/>
            <a:ext cx="5400837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</a:rPr>
              <a:t>GPM: </a:t>
            </a:r>
            <a:r>
              <a:rPr lang="it-IT" sz="2200" dirty="0" err="1" smtClean="0">
                <a:solidFill>
                  <a:srgbClr val="FF0000"/>
                </a:solidFill>
              </a:rPr>
              <a:t>parton</a:t>
            </a:r>
            <a:r>
              <a:rPr lang="it-IT" sz="2200" dirty="0" smtClean="0">
                <a:solidFill>
                  <a:srgbClr val="FF0000"/>
                </a:solidFill>
              </a:rPr>
              <a:t> model with </a:t>
            </a:r>
            <a:r>
              <a:rPr lang="it-IT" sz="2200" dirty="0" err="1" smtClean="0">
                <a:solidFill>
                  <a:srgbClr val="FF0000"/>
                </a:solidFill>
              </a:rPr>
              <a:t>universal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TMDs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918" y="5397295"/>
            <a:ext cx="71336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</a:rPr>
              <a:t>CGI: TMD </a:t>
            </a:r>
            <a:r>
              <a:rPr lang="it-IT" sz="2200" dirty="0" err="1" smtClean="0">
                <a:solidFill>
                  <a:srgbClr val="FF0000"/>
                </a:solidFill>
              </a:rPr>
              <a:t>approach</a:t>
            </a:r>
            <a:r>
              <a:rPr lang="it-IT" sz="2200" dirty="0" smtClean="0">
                <a:solidFill>
                  <a:srgbClr val="FF0000"/>
                </a:solidFill>
              </a:rPr>
              <a:t> with </a:t>
            </a:r>
            <a:r>
              <a:rPr lang="it-IT" sz="2200" dirty="0" err="1" smtClean="0">
                <a:solidFill>
                  <a:srgbClr val="FF0000"/>
                </a:solidFill>
              </a:rPr>
              <a:t>initial</a:t>
            </a:r>
            <a:r>
              <a:rPr lang="it-IT" sz="2200" dirty="0" smtClean="0">
                <a:solidFill>
                  <a:srgbClr val="FF0000"/>
                </a:solidFill>
              </a:rPr>
              <a:t>/</a:t>
            </a:r>
            <a:r>
              <a:rPr lang="it-IT" sz="2200" dirty="0" err="1" smtClean="0">
                <a:solidFill>
                  <a:srgbClr val="FF0000"/>
                </a:solidFill>
              </a:rPr>
              <a:t>final</a:t>
            </a:r>
            <a:r>
              <a:rPr lang="it-IT" sz="2200" dirty="0" smtClean="0">
                <a:solidFill>
                  <a:srgbClr val="FF0000"/>
                </a:solidFill>
              </a:rPr>
              <a:t> state </a:t>
            </a:r>
            <a:r>
              <a:rPr lang="it-IT" sz="2200" dirty="0" err="1" smtClean="0">
                <a:solidFill>
                  <a:srgbClr val="FF0000"/>
                </a:solidFill>
              </a:rPr>
              <a:t>interactions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(DY/SIDIS </a:t>
            </a:r>
            <a:r>
              <a:rPr lang="it-IT" sz="2200" dirty="0" err="1" smtClean="0">
                <a:solidFill>
                  <a:srgbClr val="FF0000"/>
                </a:solidFill>
              </a:rPr>
              <a:t>sign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change</a:t>
            </a:r>
            <a:r>
              <a:rPr lang="it-IT" sz="2200" dirty="0" smtClean="0">
                <a:solidFill>
                  <a:srgbClr val="FF0000"/>
                </a:solidFill>
              </a:rPr>
              <a:t>)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820" y="1156255"/>
            <a:ext cx="4312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7030A0"/>
                </a:solidFill>
              </a:rPr>
              <a:t>UD, Murgia, Pisano, </a:t>
            </a:r>
            <a:r>
              <a:rPr lang="it-IT" sz="2200" dirty="0" err="1" smtClean="0">
                <a:solidFill>
                  <a:srgbClr val="7030A0"/>
                </a:solidFill>
              </a:rPr>
              <a:t>Taels</a:t>
            </a:r>
            <a:r>
              <a:rPr lang="it-IT" sz="2200" dirty="0" smtClean="0">
                <a:solidFill>
                  <a:srgbClr val="7030A0"/>
                </a:solidFill>
              </a:rPr>
              <a:t> (2017)</a:t>
            </a:r>
            <a:endParaRPr lang="it-IT" sz="2200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67" y="996380"/>
            <a:ext cx="2025132" cy="399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725" y="3352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Maximized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contribution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87" y="1498436"/>
            <a:ext cx="4991716" cy="313853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7849932" y="52973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8956927" y="5312998"/>
            <a:ext cx="25122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Luciano Pappalardo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803" y="1885950"/>
            <a:ext cx="17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AFTER@LHC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1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6" grpId="0"/>
      <p:bldP spid="15" grpId="0" animBg="1"/>
      <p:bldP spid="17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Nucleon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phenomenology</a:t>
            </a:r>
            <a:r>
              <a:rPr lang="it-IT" dirty="0" smtClean="0"/>
              <a:t>  -- U. D'Alesio (Cagliari </a:t>
            </a:r>
            <a:r>
              <a:rPr lang="it-IT" dirty="0" err="1" smtClean="0"/>
              <a:t>University</a:t>
            </a:r>
            <a:r>
              <a:rPr lang="it-IT" dirty="0" smtClean="0"/>
              <a:t>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11285" y="82807"/>
            <a:ext cx="691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Open issues in TMD phenomenology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36" y="1033561"/>
            <a:ext cx="557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TMD evolution and its relevance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56" y="822467"/>
            <a:ext cx="3140176" cy="275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8334" y="2368509"/>
            <a:ext cx="285366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w/o TMD evolution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97056" y="1453792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Kang (2015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476" y="1675880"/>
            <a:ext cx="3806265" cy="481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6" y="3755971"/>
            <a:ext cx="1050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Transverse momentum dependence in SIDIS and its consistency with DY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776" y="4855091"/>
                <a:ext cx="11177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400" dirty="0" smtClean="0"/>
                  <a:t>TMD factorization breaking effects in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/>
                  <a:t> (sizeable???)</a:t>
                </a:r>
                <a:endParaRPr lang="en-GB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6" y="4855091"/>
                <a:ext cx="11177612" cy="461665"/>
              </a:xfrm>
              <a:prstGeom prst="rect">
                <a:avLst/>
              </a:prstGeom>
              <a:blipFill>
                <a:blip r:embed="rId5"/>
                <a:stretch>
                  <a:fillRect l="-709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2776" y="5389829"/>
            <a:ext cx="116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Gluon TMDs at low x, TMD factorization vs. </a:t>
            </a:r>
            <a:r>
              <a:rPr lang="en-GB" sz="2400" dirty="0" err="1" smtClean="0"/>
              <a:t>Color</a:t>
            </a:r>
            <a:r>
              <a:rPr lang="en-GB" sz="2400" dirty="0" smtClean="0"/>
              <a:t> Glass Condensate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436" y="2402562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R</a:t>
            </a:r>
            <a:r>
              <a:rPr lang="en-GB" sz="2400" dirty="0" smtClean="0"/>
              <a:t>ole of non perturbative input choices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6" y="4320353"/>
            <a:ext cx="1041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Proper definition/selection of the current fragmentation region in SIDIS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6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2" grpId="0"/>
      <p:bldP spid="13" grpId="0"/>
      <p:bldP spid="14" grpId="0"/>
      <p:bldP spid="16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67" y="1061414"/>
            <a:ext cx="2300259" cy="2963876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50217" y="1061414"/>
            <a:ext cx="3783152" cy="30855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963290" y="3719917"/>
            <a:ext cx="82105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JLAB</a:t>
            </a:r>
            <a:endParaRPr lang="en-GB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86661" y="3525247"/>
            <a:ext cx="1266252" cy="43689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401" y="4339469"/>
                <a:ext cx="1028037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access to small-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0" dirty="0" smtClean="0"/>
                  <a:t>domain: </a:t>
                </a:r>
              </a:p>
              <a:p>
                <a:r>
                  <a:rPr lang="en-GB" sz="2200" dirty="0" smtClean="0"/>
                  <a:t>Space, (</a:t>
                </a:r>
                <a:r>
                  <a:rPr lang="en-GB" sz="2200" dirty="0" err="1" smtClean="0"/>
                  <a:t>transv</a:t>
                </a:r>
                <a:r>
                  <a:rPr lang="en-GB" sz="2200" dirty="0" smtClean="0"/>
                  <a:t>.) momentum and spin distributions of gluon and sea quarks</a:t>
                </a:r>
              </a:p>
              <a:p>
                <a:r>
                  <a:rPr lang="en-GB" sz="2200" dirty="0" smtClean="0"/>
                  <a:t>Missing and complementary information on TMDs and GPDs</a:t>
                </a:r>
                <a:endParaRPr lang="en-GB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1" y="4339469"/>
                <a:ext cx="10280378" cy="1107996"/>
              </a:xfrm>
              <a:prstGeom prst="rect">
                <a:avLst/>
              </a:prstGeom>
              <a:blipFill>
                <a:blip r:embed="rId4"/>
                <a:stretch>
                  <a:fillRect l="-771" t="-3846" b="-9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72024" y="295729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Future </a:t>
            </a: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800" dirty="0" smtClean="0">
                <a:solidFill>
                  <a:srgbClr val="002060"/>
                </a:solidFill>
              </a:rPr>
              <a:t>EIC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145219" y="5193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9125850" y="5236020"/>
            <a:ext cx="16995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Marco Radici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5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387140"/>
            <a:ext cx="7362825" cy="579648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Conclusions and open issues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7689" y="1171575"/>
            <a:ext cx="11263312" cy="53498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Nucleon STRUCTURE: </a:t>
            </a:r>
            <a:r>
              <a:rPr lang="en-GB" dirty="0" smtClean="0">
                <a:solidFill>
                  <a:srgbClr val="0070C0"/>
                </a:solidFill>
              </a:rPr>
              <a:t>mysterious and fascinating </a:t>
            </a:r>
          </a:p>
          <a:p>
            <a:pPr marL="0" indent="0">
              <a:buNone/>
            </a:pPr>
            <a:r>
              <a:rPr lang="en-GB" dirty="0" smtClean="0"/>
              <a:t>Experimental </a:t>
            </a:r>
            <a:r>
              <a:rPr lang="en-GB" dirty="0"/>
              <a:t>evidence to go beyond a simple collinear (1D) </a:t>
            </a:r>
            <a:r>
              <a:rPr lang="en-GB" dirty="0" smtClean="0"/>
              <a:t>picture</a:t>
            </a:r>
          </a:p>
          <a:p>
            <a:pPr marL="0" indent="0">
              <a:buNone/>
            </a:pPr>
            <a:r>
              <a:rPr lang="en-GB" dirty="0" smtClean="0"/>
              <a:t>DATA Interpretation towards a true 3D image of the nucleon</a:t>
            </a:r>
          </a:p>
          <a:p>
            <a:pPr lvl="0">
              <a:buClr>
                <a:prstClr val="black"/>
              </a:buClr>
            </a:pPr>
            <a:r>
              <a:rPr lang="en-GB" dirty="0">
                <a:solidFill>
                  <a:srgbClr val="FF0000"/>
                </a:solidFill>
              </a:rPr>
              <a:t>Spin-TMD effects and GPDs well established: </a:t>
            </a:r>
            <a:r>
              <a:rPr lang="en-GB" dirty="0">
                <a:solidFill>
                  <a:prstClr val="black"/>
                </a:solidFill>
              </a:rPr>
              <a:t>orbital angular momentum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ransverse single-spin asymmetries</a:t>
            </a:r>
            <a:r>
              <a:rPr lang="en-GB" dirty="0" smtClean="0"/>
              <a:t>: challenging and </a:t>
            </a:r>
            <a:r>
              <a:rPr lang="en-GB" dirty="0" smtClean="0">
                <a:solidFill>
                  <a:srgbClr val="0070C0"/>
                </a:solidFill>
              </a:rPr>
              <a:t>tool to learn </a:t>
            </a:r>
            <a:r>
              <a:rPr lang="en-GB" dirty="0" smtClean="0"/>
              <a:t>deeper on the </a:t>
            </a:r>
            <a:r>
              <a:rPr lang="en-GB" dirty="0" smtClean="0">
                <a:solidFill>
                  <a:srgbClr val="0070C0"/>
                </a:solidFill>
              </a:rPr>
              <a:t>nucleon structure and QCD</a:t>
            </a:r>
          </a:p>
          <a:p>
            <a:r>
              <a:rPr lang="en-GB" dirty="0" smtClean="0"/>
              <a:t>Waiting for </a:t>
            </a:r>
            <a:r>
              <a:rPr lang="en-GB" dirty="0" smtClean="0">
                <a:solidFill>
                  <a:srgbClr val="0070C0"/>
                </a:solidFill>
              </a:rPr>
              <a:t>COMPASS, Jlab-12, RHIC,</a:t>
            </a:r>
            <a:r>
              <a:rPr lang="en-GB" dirty="0" smtClean="0"/>
              <a:t> and eventually </a:t>
            </a:r>
            <a:r>
              <a:rPr lang="en-GB" dirty="0" smtClean="0">
                <a:solidFill>
                  <a:srgbClr val="0070C0"/>
                </a:solidFill>
              </a:rPr>
              <a:t>EIC</a:t>
            </a:r>
            <a:r>
              <a:rPr lang="en-GB" dirty="0" smtClean="0"/>
              <a:t> results</a:t>
            </a:r>
          </a:p>
          <a:p>
            <a:r>
              <a:rPr lang="en-GB" dirty="0" smtClean="0"/>
              <a:t>Phenomenology issues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- GPDS: modelling, algorithms in fitting,…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- TMDS: evolution, non perturbative inputs,…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656282">
            <a:off x="9739391" y="4080202"/>
            <a:ext cx="2313454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THANK YOU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92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14662" y="2743200"/>
            <a:ext cx="5405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BACK-UP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7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0" y="830617"/>
            <a:ext cx="9688053" cy="112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134" y="333979"/>
            <a:ext cx="702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 Factorization and evolution (I)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000993"/>
            <a:ext cx="7010400" cy="106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653" y="2149415"/>
            <a:ext cx="3414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approach (2011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5" y="3229012"/>
            <a:ext cx="10498539" cy="866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6191" y="4262905"/>
            <a:ext cx="19896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B050"/>
                </a:solidFill>
              </a:rPr>
              <a:t>Collinear PDF</a:t>
            </a:r>
            <a:endParaRPr lang="en-GB" sz="2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66841" y="3792159"/>
            <a:ext cx="909293" cy="546145"/>
          </a:xfrm>
          <a:prstGeom prst="straightConnector1">
            <a:avLst/>
          </a:prstGeom>
          <a:ln w="57150">
            <a:solidFill>
              <a:srgbClr val="43DD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75920" y="3862739"/>
            <a:ext cx="1277239" cy="51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623" y="4418495"/>
            <a:ext cx="106150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FF0000"/>
                </a:solidFill>
              </a:rPr>
              <a:t>pQCD</a:t>
            </a:r>
            <a:endParaRPr lang="en-GB" sz="2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06253" y="3755492"/>
            <a:ext cx="1488220" cy="584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7722" y="4445756"/>
            <a:ext cx="327044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Non perturbative parts</a:t>
            </a:r>
            <a:endParaRPr lang="en-GB" sz="22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923143" y="3862739"/>
            <a:ext cx="1031" cy="5217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604182" y="3883077"/>
            <a:ext cx="0" cy="50664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6620" y="150623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DY processes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30" y="5016785"/>
            <a:ext cx="6394564" cy="17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59200" y="332509"/>
            <a:ext cx="553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1-D picture of the nucleon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00" y="1852808"/>
            <a:ext cx="1899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 inclusive DIS</a:t>
            </a:r>
            <a:endParaRPr lang="en-GB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8" y="2411552"/>
            <a:ext cx="1955279" cy="158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562" y="1104740"/>
            <a:ext cx="4157710" cy="4522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547" y="1352468"/>
            <a:ext cx="3343390" cy="4074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009" y="4471574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DIS Structure</a:t>
            </a:r>
          </a:p>
          <a:p>
            <a:r>
              <a:rPr lang="en-GB" sz="2400" dirty="0" smtClean="0"/>
              <a:t>Functions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6679" y="548095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Collinear PDFs  </a:t>
            </a:r>
          </a:p>
        </p:txBody>
      </p:sp>
    </p:spTree>
    <p:extLst>
      <p:ext uri="{BB962C8B-B14F-4D97-AF65-F5344CB8AC3E}">
        <p14:creationId xmlns:p14="http://schemas.microsoft.com/office/powerpoint/2010/main" val="20664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31610" y="345524"/>
            <a:ext cx="69934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TMD Factorization and evolution (II)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351" y="1786435"/>
                <a:ext cx="40155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DY processes: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𝑝𝑝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→ 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−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1" y="1786435"/>
                <a:ext cx="4015565" cy="461665"/>
              </a:xfrm>
              <a:prstGeom prst="rect">
                <a:avLst/>
              </a:prstGeom>
              <a:blipFill>
                <a:blip r:embed="rId3"/>
                <a:stretch>
                  <a:fillRect l="-2428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55" y="1101017"/>
            <a:ext cx="2362548" cy="68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192" y="1104696"/>
            <a:ext cx="9458875" cy="681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25" y="3170534"/>
            <a:ext cx="6909904" cy="7596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86661" y="3237657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TMD in b space</a:t>
            </a:r>
            <a:endParaRPr lang="en-GB" sz="2400" dirty="0">
              <a:cs typeface="MV Boli" panose="0200050003020009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6501" y="2364125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6F1162"/>
                </a:solidFill>
                <a:cs typeface="MV Boli" panose="02000500030200090000" pitchFamily="2" charset="0"/>
              </a:rPr>
              <a:t>(2014)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264" y="2387056"/>
            <a:ext cx="5639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Echevarria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Idilbi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6F1162"/>
                </a:solidFill>
                <a:cs typeface="MV Boli" panose="02000500030200090000" pitchFamily="2" charset="0"/>
              </a:rPr>
              <a:t>Scimemi</a:t>
            </a:r>
            <a:r>
              <a:rPr lang="en-GB" sz="2400" dirty="0" smtClean="0">
                <a:solidFill>
                  <a:srgbClr val="6F1162"/>
                </a:solidFill>
                <a:cs typeface="MV Boli" panose="02000500030200090000" pitchFamily="2" charset="0"/>
              </a:rPr>
              <a:t> (2012,13,14)</a:t>
            </a:r>
            <a:endParaRPr lang="en-GB" sz="2400" dirty="0">
              <a:solidFill>
                <a:srgbClr val="6F1162"/>
              </a:solidFill>
              <a:cs typeface="MV Boli" panose="0200050003020009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649" y="4014278"/>
            <a:ext cx="2543587" cy="76494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 flipV="1">
            <a:off x="6048378" y="3735351"/>
            <a:ext cx="971547" cy="450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17" y="5034519"/>
            <a:ext cx="11291696" cy="5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21" y="3127817"/>
            <a:ext cx="6570342" cy="28442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35" y="966610"/>
            <a:ext cx="6028500" cy="10011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525064" y="1739673"/>
            <a:ext cx="1411399" cy="685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9281" y="2478549"/>
                <a:ext cx="586974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cs typeface="MV Boli" panose="02000500030200090000" pitchFamily="2" charset="0"/>
                  </a:rPr>
                  <a:t>Sensitive to low-energy/low-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800" dirty="0" smtClean="0">
                    <a:cs typeface="MV Boli" panose="02000500030200090000" pitchFamily="2" charset="0"/>
                  </a:rPr>
                  <a:t> data</a:t>
                </a:r>
                <a:endParaRPr lang="en-GB" sz="28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81" y="2478549"/>
                <a:ext cx="5869748" cy="523220"/>
              </a:xfrm>
              <a:prstGeom prst="rect">
                <a:avLst/>
              </a:prstGeom>
              <a:blipFill>
                <a:blip r:embed="rId4"/>
                <a:stretch>
                  <a:fillRect l="-1969" t="-11494" r="-933" b="-3103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4287187" y="1588958"/>
            <a:ext cx="1364105" cy="10486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855" y="2372157"/>
                <a:ext cx="3378810" cy="532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cs typeface="MV Boli" panose="02000500030200090000" pitchFamily="2" charset="0"/>
                  </a:rPr>
                  <a:t>Relevant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𝑍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smtClean="0">
                    <a:cs typeface="MV Boli" panose="02000500030200090000" pitchFamily="2" charset="0"/>
                  </a:rPr>
                  <a:t> data</a:t>
                </a:r>
                <a:endParaRPr lang="en-GB" sz="28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5" y="2372157"/>
                <a:ext cx="3378810" cy="532966"/>
              </a:xfrm>
              <a:prstGeom prst="rect">
                <a:avLst/>
              </a:prstGeom>
              <a:blipFill>
                <a:blip r:embed="rId5"/>
                <a:stretch>
                  <a:fillRect l="-3597" t="-7778" r="-2158" b="-28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66121" y="5186362"/>
            <a:ext cx="6570342" cy="749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16496" y="295531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Non-perturbative input and accuracy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71942" y="1777148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Both needed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2493" y="151604"/>
            <a:ext cx="37673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TMDs at LHC (II)</a:t>
            </a:r>
            <a:endParaRPr lang="en-GB" sz="32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23" y="5696579"/>
            <a:ext cx="7042327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Inclusion of the non </a:t>
            </a:r>
            <a:r>
              <a:rPr lang="en-GB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n-GB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erturbative piece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" y="1118539"/>
            <a:ext cx="6263844" cy="425410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211705" y="3689955"/>
            <a:ext cx="999135" cy="2006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71" y="1048832"/>
            <a:ext cx="5377390" cy="42770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152079" y="213159"/>
            <a:ext cx="226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Ferrera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 (2014)</a:t>
            </a:r>
            <a:endParaRPr lang="en-GB" sz="28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583471" y="3569239"/>
            <a:ext cx="886400" cy="2043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39978" y="5372643"/>
                <a:ext cx="27911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latin typeface="MV Boli" panose="02000500030200090000" pitchFamily="2" charset="0"/>
                    <a:cs typeface="MV Boli" panose="02000500030200090000" pitchFamily="2" charset="0"/>
                  </a:rPr>
                  <a:t>uncertainties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78" y="5372643"/>
                <a:ext cx="2791149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4595" t="-7006" r="-3501" b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281235" y="2921943"/>
            <a:ext cx="537669" cy="64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9473" y="581591"/>
                <a:ext cx="17125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73" y="581591"/>
                <a:ext cx="17125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860424" y="3042658"/>
            <a:ext cx="537669" cy="64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46" grpId="0" animBg="1"/>
      <p:bldP spid="47" grpId="0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8" y="935893"/>
            <a:ext cx="10566884" cy="2920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6922" y="245729"/>
                <a:ext cx="6535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it-IT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in</a:t>
                </a:r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(</a:t>
                </a:r>
                <a:r>
                  <a:rPr lang="en-GB" sz="28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single-scale process</a:t>
                </a:r>
                <a:r>
                  <a:rPr lang="en-GB" sz="2800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)</a:t>
                </a:r>
                <a:endParaRPr lang="en-GB" sz="2800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22" y="245729"/>
                <a:ext cx="6535379" cy="523220"/>
              </a:xfrm>
              <a:prstGeom prst="rect">
                <a:avLst/>
              </a:prstGeom>
              <a:blipFill>
                <a:blip r:embed="rId3"/>
                <a:stretch>
                  <a:fillRect l="-466" t="-17442" r="-1491" b="-25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578" y="1107842"/>
                <a:ext cx="2834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Inclusive process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One hard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" y="1107842"/>
                <a:ext cx="2834864" cy="830997"/>
              </a:xfrm>
              <a:prstGeom prst="rect">
                <a:avLst/>
              </a:prstGeom>
              <a:blipFill>
                <a:blip r:embed="rId4"/>
                <a:stretch>
                  <a:fillRect l="-3441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1960" y="3230798"/>
                <a:ext cx="5323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A bridge between SIDIS and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960" y="3230798"/>
                <a:ext cx="5323830" cy="461665"/>
              </a:xfrm>
              <a:prstGeom prst="rect">
                <a:avLst/>
              </a:prstGeom>
              <a:blipFill>
                <a:blip r:embed="rId5"/>
                <a:stretch>
                  <a:fillRect l="-1716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3164" y="3961890"/>
                <a:ext cx="8950847" cy="461665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From SIDIS to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: </a:t>
                </a:r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test of a unified TMD approach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64" y="3961890"/>
                <a:ext cx="8950847" cy="461665"/>
              </a:xfrm>
              <a:prstGeom prst="rect">
                <a:avLst/>
              </a:prstGeom>
              <a:blipFill>
                <a:blip r:embed="rId6"/>
                <a:stretch>
                  <a:fillRect l="-1021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5237" y="4595246"/>
            <a:ext cx="983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Anselmino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Boglione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UD,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Melis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Prokudin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 </a:t>
            </a:r>
            <a:r>
              <a:rPr lang="en-GB" sz="2800" dirty="0" smtClean="0">
                <a:solidFill>
                  <a:srgbClr val="7030A0"/>
                </a:solidFill>
                <a:cs typeface="MV Boli" panose="02000500030200090000" pitchFamily="2" charset="0"/>
              </a:rPr>
              <a:t>(2010&amp;14)</a:t>
            </a:r>
            <a:endParaRPr lang="en-GB" sz="28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4578" y="4729399"/>
                <a:ext cx="182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LO: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𝑙𝑞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q</a:t>
                </a:r>
                <a:endParaRPr lang="en-GB" sz="2400" dirty="0">
                  <a:solidFill>
                    <a:srgbClr val="002060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" y="4729399"/>
                <a:ext cx="1823769" cy="461665"/>
              </a:xfrm>
              <a:prstGeom prst="rect">
                <a:avLst/>
              </a:prstGeom>
              <a:blipFill>
                <a:blip r:embed="rId7"/>
                <a:stretch>
                  <a:fillRect l="-5351" t="-7895" r="-4013" b="-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8676" y="5648275"/>
                <a:ext cx="9972674" cy="470000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Inclusive events: final lepton scattered almost collinear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2</m:t>
                        </m:r>
                      </m:sup>
                    </m:sSup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≈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0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6" y="5648275"/>
                <a:ext cx="9972674" cy="470000"/>
              </a:xfrm>
              <a:prstGeom prst="rect">
                <a:avLst/>
              </a:prstGeom>
              <a:blipFill>
                <a:blip r:embed="rId8"/>
                <a:stretch>
                  <a:fillRect l="-978" t="-7792" b="-29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99442" y="5031471"/>
            <a:ext cx="626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Fairly good description of HERMES data but</a:t>
            </a:r>
            <a:endParaRPr lang="en-GB" sz="24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90756" y="267237"/>
            <a:ext cx="53447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Quasi-real photon exchange</a:t>
            </a:r>
            <a:endParaRPr lang="en-GB" sz="28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1230" y="967079"/>
                <a:ext cx="5719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Lepton as a source of quasi-real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𝛾</m:t>
                    </m:r>
                  </m:oMath>
                </a14:m>
                <a:endParaRPr lang="en-GB" sz="2400" dirty="0" smtClean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  <a:p>
                <a:r>
                  <a:rPr lang="it-IT" sz="2400" b="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 final lepton almost collinear</a:t>
                </a:r>
                <a:endParaRPr lang="en-GB" sz="2400" dirty="0">
                  <a:solidFill>
                    <a:srgbClr val="00206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30" y="967079"/>
                <a:ext cx="5719308" cy="830997"/>
              </a:xfrm>
              <a:prstGeom prst="rect">
                <a:avLst/>
              </a:prstGeom>
              <a:blipFill>
                <a:blip r:embed="rId2"/>
                <a:stretch>
                  <a:fillRect l="-1493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9584" y="4424276"/>
            <a:ext cx="5149167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cs typeface="MV Boli" panose="02000500030200090000" pitchFamily="2" charset="0"/>
              </a:rPr>
              <a:t>Weizsäcker</a:t>
            </a: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-Williams approximation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48" y="2004259"/>
            <a:ext cx="6355315" cy="949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358" y="3110344"/>
            <a:ext cx="5861505" cy="1211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1688"/>
            <a:ext cx="4374447" cy="2959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5368608"/>
            <a:ext cx="86963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Reanalysis of SSAs (and unpol. xsecs): </a:t>
            </a:r>
            <a:r>
              <a:rPr lang="it-IT" sz="2400" dirty="0" smtClean="0">
                <a:solidFill>
                  <a:srgbClr val="7030A0"/>
                </a:solidFill>
              </a:rPr>
              <a:t>UD, Flore, Murgia 2017</a:t>
            </a:r>
            <a:endParaRPr lang="it-IT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92" y="1460966"/>
            <a:ext cx="4257207" cy="39296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" y="1467066"/>
            <a:ext cx="3710556" cy="3923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293" y="234874"/>
            <a:ext cx="94965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SSAs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: Only </a:t>
            </a:r>
            <a:r>
              <a:rPr lang="en-GB" sz="2800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Sivers</a:t>
            </a:r>
            <a:r>
              <a:rPr lang="en-GB" sz="2800" dirty="0" smtClean="0">
                <a:solidFill>
                  <a:srgbClr val="0070C0"/>
                </a:solidFill>
                <a:cs typeface="MV Boli" panose="02000500030200090000" pitchFamily="2" charset="0"/>
              </a:rPr>
              <a:t> and (marginally) Collins effects sizeable</a:t>
            </a:r>
            <a:endParaRPr lang="en-GB" sz="28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53" y="872709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Predictions from SIDIS extractions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9946" y="716622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HERMES data (2014)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1853" y="5411697"/>
            <a:ext cx="4740144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TMD scheme seems fine </a:t>
            </a:r>
            <a:endParaRPr lang="en-GB" sz="2800" b="1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135" y="1457484"/>
            <a:ext cx="3831528" cy="3891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9990" y="2142115"/>
            <a:ext cx="812239" cy="1397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050" y="5112538"/>
            <a:ext cx="2083257" cy="4192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8476" y="5148402"/>
            <a:ext cx="1473523" cy="4700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8721" y="29485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94302" y="441243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-0.1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32301" y="1457484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0.1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104670" y="32364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0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63784" y="440845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-0.1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69253" y="2015917"/>
            <a:ext cx="56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0.1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24831" y="4193010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831" y="4193010"/>
                <a:ext cx="52052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9631" y="4173473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31" y="4173473"/>
                <a:ext cx="52052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75553" y="1903215"/>
                <a:ext cx="520527" cy="430887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553" y="1903215"/>
                <a:ext cx="52052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26518" y="5498362"/>
            <a:ext cx="34628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WW: big improvement! 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4381" y="2434663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Anti-tagged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9245" y="1802931"/>
            <a:ext cx="22372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cs typeface="MV Boli" panose="02000500030200090000" pitchFamily="2" charset="0"/>
              </a:rPr>
              <a:t>Inclusive data</a:t>
            </a:r>
            <a:endParaRPr lang="en-GB" sz="24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431"/>
            <a:ext cx="3931905" cy="3068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4" y="3041993"/>
            <a:ext cx="9191626" cy="1812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1" name="Oval 20"/>
          <p:cNvSpPr/>
          <p:nvPr/>
        </p:nvSpPr>
        <p:spPr>
          <a:xfrm>
            <a:off x="5957888" y="3642658"/>
            <a:ext cx="974392" cy="582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7" y="771713"/>
            <a:ext cx="2696341" cy="2439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4605" y="65689"/>
                <a:ext cx="77211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Collins effect: from SIDIS to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𝒑𝒑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𝒋𝒆𝒕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  <a:cs typeface="MV Boli" panose="02000500030200090000" pitchFamily="2" charset="0"/>
                  </a:rPr>
                  <a:t> </a:t>
                </a:r>
                <a:endParaRPr lang="en-GB" sz="2800" b="1" dirty="0">
                  <a:solidFill>
                    <a:srgbClr val="0070C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05" y="65689"/>
                <a:ext cx="7721153" cy="523220"/>
              </a:xfrm>
              <a:prstGeom prst="rect">
                <a:avLst/>
              </a:prstGeom>
              <a:blipFill>
                <a:blip r:embed="rId5"/>
                <a:stretch>
                  <a:fillRect l="-1579" t="-12791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704010" y="6276768"/>
            <a:ext cx="37978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>
                <a:solidFill>
                  <a:srgbClr val="7030A0"/>
                </a:solidFill>
                <a:cs typeface="MV Boli" panose="02000500030200090000" pitchFamily="2" charset="0"/>
              </a:rPr>
              <a:t>, Pisano (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2011)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232" y="1019838"/>
            <a:ext cx="7062748" cy="95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9551" y="1249751"/>
                <a:ext cx="1031024" cy="4687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1" y="1249751"/>
                <a:ext cx="1031024" cy="468718"/>
              </a:xfrm>
              <a:prstGeom prst="rect">
                <a:avLst/>
              </a:prstGeom>
              <a:blipFill rotWithShape="0">
                <a:blip r:embed="rId7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857" y="2243256"/>
            <a:ext cx="6567333" cy="505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95705" y="5168454"/>
            <a:ext cx="2246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cs typeface="MV Boli" panose="02000500030200090000" pitchFamily="2" charset="0"/>
              </a:rPr>
              <a:t>Collins effect</a:t>
            </a:r>
            <a:endParaRPr lang="en-GB" sz="2400" b="1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1845" y="5325744"/>
            <a:ext cx="29482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cs typeface="MV Boli" panose="02000500030200090000" pitchFamily="2" charset="0"/>
              </a:rPr>
              <a:t>Collins-like effect</a:t>
            </a:r>
            <a:endParaRPr lang="en-GB" sz="2400" b="1" dirty="0">
              <a:solidFill>
                <a:srgbClr val="00B050"/>
              </a:solidFill>
              <a:cs typeface="MV Boli" panose="0200050003020009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30143" y="4235458"/>
            <a:ext cx="974392" cy="5828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820783" y="3627613"/>
            <a:ext cx="974392" cy="58287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11466" y="5243561"/>
            <a:ext cx="21194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  <a:cs typeface="MV Boli" panose="02000500030200090000" pitchFamily="2" charset="0"/>
              </a:rPr>
              <a:t>Sivers</a:t>
            </a:r>
            <a:r>
              <a:rPr lang="en-GB" sz="2400" b="1" dirty="0" smtClean="0">
                <a:solidFill>
                  <a:srgbClr val="0070C0"/>
                </a:solidFill>
                <a:cs typeface="MV Boli" panose="02000500030200090000" pitchFamily="2" charset="0"/>
              </a:rPr>
              <a:t> effect</a:t>
            </a:r>
            <a:endParaRPr lang="en-GB" sz="2400" b="1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337974" y="4275609"/>
            <a:ext cx="348883" cy="9679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957889" y="4742345"/>
            <a:ext cx="974390" cy="5282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982259" y="4096349"/>
            <a:ext cx="2620161" cy="1044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1662" r="5512" b="1117"/>
          <a:stretch/>
        </p:blipFill>
        <p:spPr bwMode="auto">
          <a:xfrm>
            <a:off x="6459809" y="215848"/>
            <a:ext cx="4977449" cy="37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47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701329" y="4029230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UD, </a:t>
            </a:r>
            <a:r>
              <a:rPr lang="en-GB" sz="2400" dirty="0" err="1" smtClean="0">
                <a:solidFill>
                  <a:srgbClr val="7030A0"/>
                </a:solidFill>
                <a:cs typeface="MV Boli" panose="02000500030200090000" pitchFamily="2" charset="0"/>
              </a:rPr>
              <a:t>Murgia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, Pisano, </a:t>
            </a:r>
          </a:p>
          <a:p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in progress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8737" y="4028163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Data: </a:t>
            </a:r>
            <a:r>
              <a:rPr lang="en-GB" sz="2400" dirty="0" smtClean="0">
                <a:solidFill>
                  <a:srgbClr val="7030A0"/>
                </a:solidFill>
                <a:cs typeface="MV Boli" panose="02000500030200090000" pitchFamily="2" charset="0"/>
              </a:rPr>
              <a:t>PHENIX Coll. (2015)</a:t>
            </a:r>
            <a:endParaRPr lang="en-GB" sz="2400" dirty="0">
              <a:solidFill>
                <a:srgbClr val="7030A0"/>
              </a:solidFill>
              <a:cs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188" y="4147461"/>
            <a:ext cx="29666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Predictions </a:t>
            </a:r>
          </a:p>
          <a:p>
            <a:r>
              <a:rPr lang="en-GB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without TMD evolution</a:t>
            </a:r>
            <a:endParaRPr lang="en-GB" sz="24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046" r="6332" b="2413"/>
          <a:stretch/>
        </p:blipFill>
        <p:spPr bwMode="auto">
          <a:xfrm>
            <a:off x="462235" y="215848"/>
            <a:ext cx="5013509" cy="3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82871" y="275968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200 GeV 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690" y="2770939"/>
            <a:ext cx="1375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cs typeface="MV Boli" panose="02000500030200090000" pitchFamily="2" charset="0"/>
              </a:rPr>
              <a:t>500 GeV</a:t>
            </a:r>
            <a:endParaRPr lang="en-GB" sz="24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04" y="4848068"/>
            <a:ext cx="5455340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cs typeface="MV Boli" panose="02000500030200090000" pitchFamily="2" charset="0"/>
              </a:rPr>
              <a:t>U</a:t>
            </a: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niversality of the Collins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982981"/>
                <a:ext cx="2878110" cy="5233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13 GeV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982981"/>
                <a:ext cx="2878110" cy="523348"/>
              </a:xfrm>
              <a:prstGeom prst="rect">
                <a:avLst/>
              </a:prstGeom>
              <a:blipFill>
                <a:blip r:embed="rId4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0349" y="1083788"/>
                <a:ext cx="2976681" cy="5233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31 GeV</a:t>
                </a:r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349" y="1083788"/>
                <a:ext cx="2976681" cy="523348"/>
              </a:xfrm>
              <a:prstGeom prst="rect">
                <a:avLst/>
              </a:prstGeom>
              <a:blipFill>
                <a:blip r:embed="rId5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2004" y="5345334"/>
            <a:ext cx="4421403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mild (or no) TMD evolution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4" grpId="0" animBg="1"/>
      <p:bldP spid="19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47" y="1116971"/>
            <a:ext cx="6441027" cy="46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3408" y="192082"/>
            <a:ext cx="40703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cs typeface="MV Boli" panose="02000500030200090000" pitchFamily="2" charset="0"/>
              </a:rPr>
              <a:t>Collins-like contribution</a:t>
            </a:r>
            <a:endParaRPr lang="en-GB" sz="2800" dirty="0">
              <a:solidFill>
                <a:srgbClr val="002060"/>
              </a:solidFill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3" y="1534436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cs typeface="MV Boli" panose="02000500030200090000" pitchFamily="2" charset="0"/>
              </a:rPr>
              <a:t>D</a:t>
            </a:r>
            <a:r>
              <a:rPr lang="en-GB" sz="2400" dirty="0" smtClean="0">
                <a:cs typeface="MV Boli" panose="02000500030200090000" pitchFamily="2" charset="0"/>
              </a:rPr>
              <a:t>efined modulation</a:t>
            </a:r>
            <a:endParaRPr lang="en-GB" sz="2400" dirty="0"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989" y="3121068"/>
                <a:ext cx="4856009" cy="1958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cs typeface="MV Boli" panose="02000500030200090000" pitchFamily="2" charset="0"/>
                  </a:rPr>
                  <a:t>Towards a first constraint of the </a:t>
                </a:r>
              </a:p>
              <a:p>
                <a:r>
                  <a:rPr lang="en-GB" sz="2400" dirty="0" smtClean="0">
                    <a:solidFill>
                      <a:srgbClr val="002060"/>
                    </a:solidFill>
                    <a:cs typeface="MV Boli" panose="02000500030200090000" pitchFamily="2" charset="0"/>
                  </a:rPr>
                  <a:t>product of </a:t>
                </a:r>
                <a:r>
                  <a:rPr lang="en-GB" sz="2400" dirty="0" smtClean="0">
                    <a:cs typeface="MV Boli" panose="02000500030200090000" pitchFamily="2" charset="0"/>
                  </a:rPr>
                  <a:t>TMDs for 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linearly polarized gluons 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𝑝</m:t>
                        </m:r>
                      </m:e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↑</m:t>
                        </m:r>
                      </m:sup>
                    </m:sSup>
                  </m:oMath>
                </a14:m>
                <a:endParaRPr lang="en-GB" sz="2400" dirty="0" smtClean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and</a:t>
                </a:r>
              </a:p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linearly pol. gluons </a:t>
                </a:r>
                <a:r>
                  <a:rPr lang="en-GB" sz="2400" dirty="0" err="1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fragm</a:t>
                </a:r>
                <a:r>
                  <a:rPr lang="en-GB" sz="2400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.</a:t>
                </a:r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 into a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9" y="3121068"/>
                <a:ext cx="4856009" cy="1958293"/>
              </a:xfrm>
              <a:prstGeom prst="rect">
                <a:avLst/>
              </a:prstGeom>
              <a:blipFill>
                <a:blip r:embed="rId3"/>
                <a:stretch>
                  <a:fillRect l="-1882" t="-2492" b="-65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1835" y="1679544"/>
                <a:ext cx="2348656" cy="68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func>
                            <m:func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Sup>
                                <m:sSubSupPr>
                                  <m:ctrlP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835" y="1679544"/>
                <a:ext cx="2348656" cy="6854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83500" y="1455157"/>
                <a:ext cx="24699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GB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it-IT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  <m:r>
                            <a:rPr lang="it-IT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00" y="1455157"/>
                <a:ext cx="246997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00715" y="2432445"/>
            <a:ext cx="3397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cs typeface="MV Boli" panose="02000500030200090000" pitchFamily="2" charset="0"/>
              </a:rPr>
              <a:t>helicity flip of the gluon</a:t>
            </a:r>
            <a:endParaRPr lang="en-GB" sz="2400" dirty="0">
              <a:solidFill>
                <a:srgbClr val="FF0000"/>
              </a:solidFill>
              <a:cs typeface="MV Boli" panose="0200050003020009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31618" y="1942033"/>
            <a:ext cx="887912" cy="422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30640" y="2170835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cs typeface="MV Boli" panose="02000500030200090000" pitchFamily="2" charset="0"/>
              </a:rPr>
              <a:t>Positivity bound</a:t>
            </a:r>
            <a:endParaRPr lang="it-IT" sz="2400" dirty="0">
              <a:solidFill>
                <a:srgbClr val="0070C0"/>
              </a:solidFill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964" y="4090289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PHENIX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45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 animBg="1"/>
      <p:bldP spid="19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50" y="28561"/>
            <a:ext cx="9403388" cy="6609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9587" y="0"/>
            <a:ext cx="43299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TMDs </a:t>
            </a:r>
            <a:r>
              <a:rPr lang="en-GB" sz="2800" b="1" dirty="0" smtClean="0">
                <a:solidFill>
                  <a:srgbClr val="FF0000"/>
                </a:solidFill>
              </a:rPr>
              <a:t>and spin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28950" y="4949825"/>
            <a:ext cx="116204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8029576" y="28560"/>
            <a:ext cx="2305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</a:t>
            </a:r>
            <a:endParaRPr lang="it-IT" dirty="0"/>
          </a:p>
        </p:txBody>
      </p:sp>
      <p:sp>
        <p:nvSpPr>
          <p:cNvPr id="9" name="Oval 8"/>
          <p:cNvSpPr/>
          <p:nvPr/>
        </p:nvSpPr>
        <p:spPr>
          <a:xfrm>
            <a:off x="3066062" y="258127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4667869" y="377507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5802332" y="4949825"/>
            <a:ext cx="1086837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29575" y="4949825"/>
            <a:ext cx="8191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50337" y="476515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collinear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83824" y="2570679"/>
            <a:ext cx="116204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29575" y="5407025"/>
            <a:ext cx="819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50337" y="521549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T-odd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/>
      <p:bldP spid="1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51320" y="503897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(open) </a:t>
            </a:r>
            <a:r>
              <a:rPr lang="en-GB" sz="3200" b="1" dirty="0" smtClean="0">
                <a:solidFill>
                  <a:srgbClr val="0070C0"/>
                </a:solidFill>
              </a:rPr>
              <a:t>Physics issues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15" y="3438411"/>
            <a:ext cx="7692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Non perturbative effects in high-energy processes</a:t>
            </a:r>
          </a:p>
          <a:p>
            <a:r>
              <a:rPr lang="en-GB" sz="2400" dirty="0" smtClean="0"/>
              <a:t>Origin of transverse/azimuthal spin asymmetries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4340" y="1594101"/>
            <a:ext cx="954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Parton orbital motion and its correlation to the nucleon spin</a:t>
            </a:r>
          </a:p>
          <a:p>
            <a:r>
              <a:rPr lang="en-GB" sz="2400" dirty="0" smtClean="0"/>
              <a:t>Parton intrinsic transverse momentum </a:t>
            </a:r>
          </a:p>
          <a:p>
            <a:r>
              <a:rPr lang="en-GB" sz="2400" dirty="0" smtClean="0"/>
              <a:t>Spatial distribution of </a:t>
            </a:r>
            <a:r>
              <a:rPr lang="en-GB" sz="2400" dirty="0" err="1" smtClean="0"/>
              <a:t>partons</a:t>
            </a:r>
            <a:r>
              <a:rPr lang="en-GB" sz="2400" dirty="0" smtClean="0"/>
              <a:t> and the nucleon shape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40" y="4864667"/>
            <a:ext cx="6227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ole of local colour gauge invariance of QCD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actorization, universality, </a:t>
            </a:r>
            <a:r>
              <a:rPr lang="en-GB" sz="2400" dirty="0" err="1" smtClean="0"/>
              <a:t>resummation</a:t>
            </a:r>
            <a:endParaRPr lang="en-GB" sz="2400" dirty="0" smtClean="0"/>
          </a:p>
        </p:txBody>
      </p:sp>
      <p:sp>
        <p:nvSpPr>
          <p:cNvPr id="13" name="TextBox 12"/>
          <p:cNvSpPr txBox="1"/>
          <p:nvPr/>
        </p:nvSpPr>
        <p:spPr>
          <a:xfrm rot="19155472">
            <a:off x="8332814" y="2114216"/>
            <a:ext cx="1887055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3D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structure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090749">
            <a:off x="8423538" y="3386451"/>
            <a:ext cx="2067669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Observables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039422">
            <a:off x="8553431" y="4757817"/>
            <a:ext cx="1936749" cy="461665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QCD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at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6495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9" y="265870"/>
            <a:ext cx="5203801" cy="239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722" y="533670"/>
            <a:ext cx="427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An example: DY process</a:t>
            </a:r>
            <a:endParaRPr lang="it-IT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" y="1172456"/>
            <a:ext cx="6638925" cy="193899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Extra gluons: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Wilson lines</a:t>
            </a:r>
            <a:r>
              <a:rPr lang="it-IT" sz="2400" dirty="0" smtClean="0"/>
              <a:t>, operators between parton fields in the correlator function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 smtClean="0">
                <a:solidFill>
                  <a:srgbClr val="FF0000"/>
                </a:solidFill>
              </a:rPr>
              <a:t>oft factors</a:t>
            </a:r>
            <a:r>
              <a:rPr lang="it-IT" sz="2400" dirty="0" smtClean="0"/>
              <a:t>, vacuum expectation values of further Wilson lines, absorbed in the TMDs)</a:t>
            </a:r>
            <a:endParaRPr lang="it-IT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47340" y="3397830"/>
            <a:ext cx="10930885" cy="83099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Wilson lines</a:t>
            </a:r>
            <a:r>
              <a:rPr lang="it-IT" sz="2400" dirty="0" smtClean="0"/>
              <a:t>: path-ordered exponential of the gauge field ensuring local gauge invariance, but inducing some </a:t>
            </a:r>
            <a:r>
              <a:rPr lang="it-IT" sz="2400" dirty="0" smtClean="0">
                <a:solidFill>
                  <a:srgbClr val="7030A0"/>
                </a:solidFill>
              </a:rPr>
              <a:t>process 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59" y="5205972"/>
            <a:ext cx="9875977" cy="112277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808022" y="5444097"/>
            <a:ext cx="812103" cy="598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19" y="4438493"/>
            <a:ext cx="5362431" cy="524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86661" y="2641383"/>
                <a:ext cx="40155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  <a:cs typeface="MV Boli" panose="02000500030200090000" pitchFamily="2" charset="0"/>
                  </a:rPr>
                  <a:t>DY processes:  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𝑝𝑝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→ </m:t>
                    </m:r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𝑙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V Boli" panose="02000500030200090000" pitchFamily="2" charset="0"/>
                          </a:rPr>
                          <m:t>−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𝑋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661" y="2641383"/>
                <a:ext cx="4015565" cy="461665"/>
              </a:xfrm>
              <a:prstGeom prst="rect">
                <a:avLst/>
              </a:prstGeom>
              <a:blipFill>
                <a:blip r:embed="rId5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" y="1321969"/>
            <a:ext cx="5255411" cy="280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81" y="1790622"/>
            <a:ext cx="4824547" cy="366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3058" y="270748"/>
            <a:ext cx="666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>Access to the gluon </a:t>
            </a:r>
            <a:r>
              <a:rPr lang="en-GB" sz="2800" b="1" dirty="0" err="1" smtClean="0">
                <a:solidFill>
                  <a:srgbClr val="0070C0"/>
                </a:solidFill>
              </a:rPr>
              <a:t>Sivers</a:t>
            </a:r>
            <a:r>
              <a:rPr lang="en-GB" sz="2800" b="1" dirty="0" smtClean="0">
                <a:solidFill>
                  <a:srgbClr val="0070C0"/>
                </a:solidFill>
              </a:rPr>
              <a:t> function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320" y="5566925"/>
            <a:ext cx="4653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UD, </a:t>
            </a:r>
            <a:r>
              <a:rPr lang="en-GB" sz="2200" dirty="0" err="1" smtClean="0">
                <a:solidFill>
                  <a:srgbClr val="7030A0"/>
                </a:solidFill>
              </a:rPr>
              <a:t>Murgia</a:t>
            </a:r>
            <a:r>
              <a:rPr lang="en-GB" sz="2200" dirty="0" smtClean="0">
                <a:solidFill>
                  <a:srgbClr val="7030A0"/>
                </a:solidFill>
              </a:rPr>
              <a:t>, Pisano JHEP09 (2015)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132" y="444103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PHENIX Collaboration data (2014)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66391" y="1216967"/>
                <a:ext cx="3036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D5657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D56578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D56578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rgbClr val="D56578"/>
                    </a:solidFill>
                  </a:rPr>
                  <a:t> at </a:t>
                </a:r>
                <a:r>
                  <a:rPr lang="en-GB" sz="2400" b="1" dirty="0" smtClean="0">
                    <a:solidFill>
                      <a:srgbClr val="D56578"/>
                    </a:solidFill>
                  </a:rPr>
                  <a:t>mid-rapidity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391" y="1216967"/>
                <a:ext cx="3036344" cy="461665"/>
              </a:xfrm>
              <a:prstGeom prst="rect">
                <a:avLst/>
              </a:prstGeom>
              <a:blipFill>
                <a:blip r:embed="rId4"/>
                <a:stretch>
                  <a:fillRect l="-402" t="-10667" r="-2610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37132" y="5254880"/>
            <a:ext cx="4079963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All other effects are washed out</a:t>
            </a:r>
          </a:p>
        </p:txBody>
      </p:sp>
    </p:spTree>
    <p:extLst>
      <p:ext uri="{BB962C8B-B14F-4D97-AF65-F5344CB8AC3E}">
        <p14:creationId xmlns:p14="http://schemas.microsoft.com/office/powerpoint/2010/main" val="183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01380" y="277133"/>
                <a:ext cx="6238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70C0"/>
                    </a:solidFill>
                  </a:rPr>
                  <a:t>Higher-twist contributions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800" b="1" dirty="0" smtClean="0">
                    <a:solidFill>
                      <a:srgbClr val="0070C0"/>
                    </a:solidFill>
                  </a:rPr>
                  <a:t> </a:t>
                </a:r>
                <a:endParaRPr lang="en-GB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80" y="277133"/>
                <a:ext cx="6238054" cy="523220"/>
              </a:xfrm>
              <a:prstGeom prst="rect">
                <a:avLst/>
              </a:prstGeom>
              <a:blipFill>
                <a:blip r:embed="rId2"/>
                <a:stretch>
                  <a:fillRect l="-2053" t="-11628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3774" y="1689499"/>
            <a:ext cx="6330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Twist-three functions could be related to TMDs: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913774" y="1090418"/>
            <a:ext cx="4169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Collinear factorization: proven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13774" y="4696421"/>
            <a:ext cx="10118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Recent analysis with use of Lorentz Invariant Relations: </a:t>
            </a:r>
            <a:r>
              <a:rPr lang="en-GB" sz="2200" dirty="0" err="1" smtClean="0">
                <a:solidFill>
                  <a:srgbClr val="7030A0"/>
                </a:solidFill>
              </a:rPr>
              <a:t>Gamberg</a:t>
            </a:r>
            <a:r>
              <a:rPr lang="en-GB" sz="2200" dirty="0" smtClean="0">
                <a:solidFill>
                  <a:srgbClr val="7030A0"/>
                </a:solidFill>
              </a:rPr>
              <a:t> et al (2017)  </a:t>
            </a:r>
            <a:endParaRPr lang="en-GB" sz="2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3774" y="3774087"/>
                <a:ext cx="113992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- A completely new twist-3 </a:t>
                </a:r>
                <a:r>
                  <a:rPr lang="en-GB" sz="2200" dirty="0" err="1" smtClean="0"/>
                  <a:t>fragm</a:t>
                </a:r>
                <a:r>
                  <a:rPr lang="en-GB" sz="2200" dirty="0"/>
                  <a:t>.</a:t>
                </a:r>
                <a:r>
                  <a:rPr lang="en-GB" sz="2200" dirty="0" smtClean="0"/>
                  <a:t> function seems to be able (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necessary</a:t>
                </a:r>
                <a:r>
                  <a:rPr lang="en-GB" sz="2200" dirty="0" smtClean="0"/>
                  <a:t>) to explain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sz="2000" dirty="0" smtClean="0">
                    <a:solidFill>
                      <a:srgbClr val="7030A0"/>
                    </a:solidFill>
                  </a:rPr>
                  <a:t>						         </a:t>
                </a:r>
                <a:r>
                  <a:rPr lang="en-GB" sz="2200" dirty="0" smtClean="0">
                    <a:solidFill>
                      <a:srgbClr val="7030A0"/>
                    </a:solidFill>
                  </a:rPr>
                  <a:t>Kanazawa, Koike, </a:t>
                </a:r>
                <a:r>
                  <a:rPr lang="en-GB" sz="2200" dirty="0" err="1" smtClean="0">
                    <a:solidFill>
                      <a:srgbClr val="7030A0"/>
                    </a:solidFill>
                  </a:rPr>
                  <a:t>Merz</a:t>
                </a:r>
                <a:r>
                  <a:rPr lang="en-GB" sz="22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GB" sz="2200" dirty="0" err="1" smtClean="0">
                    <a:solidFill>
                      <a:srgbClr val="7030A0"/>
                    </a:solidFill>
                  </a:rPr>
                  <a:t>Pitonyak</a:t>
                </a:r>
                <a:r>
                  <a:rPr lang="en-GB" sz="2200" dirty="0" smtClean="0">
                    <a:solidFill>
                      <a:srgbClr val="7030A0"/>
                    </a:solidFill>
                  </a:rPr>
                  <a:t> (2014) </a:t>
                </a:r>
                <a:endParaRPr lang="en-GB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3774087"/>
                <a:ext cx="11399274" cy="769441"/>
              </a:xfrm>
              <a:prstGeom prst="rect">
                <a:avLst/>
              </a:prstGeom>
              <a:blipFill>
                <a:blip r:embed="rId3"/>
                <a:stretch>
                  <a:fillRect l="-695" t="-5556" b="-158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8" y="2313897"/>
            <a:ext cx="6354424" cy="91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3774" y="5326866"/>
                <a:ext cx="10052047" cy="4308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ideal to disentangle the two approaches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with different sign)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5326866"/>
                <a:ext cx="10052047" cy="430887"/>
              </a:xfrm>
              <a:prstGeom prst="rect">
                <a:avLst/>
              </a:prstGeom>
              <a:blipFill>
                <a:blip r:embed="rId5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72189" y="109041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7030A0"/>
                </a:solidFill>
              </a:rPr>
              <a:t>Qiu</a:t>
            </a:r>
            <a:r>
              <a:rPr lang="en-GB" sz="2200" dirty="0" smtClean="0">
                <a:solidFill>
                  <a:srgbClr val="7030A0"/>
                </a:solidFill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</a:rPr>
              <a:t>Sterman</a:t>
            </a:r>
            <a:r>
              <a:rPr lang="en-GB" sz="2200" dirty="0" smtClean="0">
                <a:solidFill>
                  <a:srgbClr val="7030A0"/>
                </a:solidFill>
              </a:rPr>
              <a:t> (1991) 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922" y="2436751"/>
            <a:ext cx="4051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Boer, Mulders, </a:t>
            </a:r>
            <a:r>
              <a:rPr lang="en-GB" sz="2200" dirty="0" err="1" smtClean="0">
                <a:solidFill>
                  <a:srgbClr val="7030A0"/>
                </a:solidFill>
              </a:rPr>
              <a:t>Piljman</a:t>
            </a:r>
            <a:r>
              <a:rPr lang="en-GB" sz="2200" dirty="0" smtClean="0">
                <a:solidFill>
                  <a:srgbClr val="7030A0"/>
                </a:solidFill>
              </a:rPr>
              <a:t> (2003)</a:t>
            </a:r>
            <a:endParaRPr lang="en-GB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3" y="371936"/>
            <a:ext cx="9857639" cy="5523529"/>
          </a:xfrm>
          <a:prstGeom prst="rect">
            <a:avLst/>
          </a:prstGeom>
        </p:spPr>
      </p:pic>
      <p:pic>
        <p:nvPicPr>
          <p:cNvPr id="6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833" y="439623"/>
            <a:ext cx="2169104" cy="193675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7029" y="2695355"/>
            <a:ext cx="782061" cy="387546"/>
          </a:xfrm>
          <a:prstGeom prst="roundRect">
            <a:avLst/>
          </a:prstGeom>
          <a:noFill/>
          <a:ln w="38100">
            <a:solidFill>
              <a:srgbClr val="43D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569324" y="2695355"/>
            <a:ext cx="962025" cy="374106"/>
          </a:xfrm>
          <a:prstGeom prst="round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607467" y="4550749"/>
            <a:ext cx="747713" cy="312195"/>
          </a:xfrm>
          <a:prstGeom prst="roundRect">
            <a:avLst/>
          </a:prstGeom>
          <a:noFill/>
          <a:ln w="38100">
            <a:solidFill>
              <a:srgbClr val="D56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615928" y="2695355"/>
            <a:ext cx="780581" cy="38754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196120" y="4578457"/>
            <a:ext cx="773396" cy="3121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222205" y="1250837"/>
            <a:ext cx="1509823" cy="556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094087" y="2701650"/>
            <a:ext cx="801036" cy="3000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flipV="1">
            <a:off x="818573" y="2695355"/>
            <a:ext cx="625332" cy="371112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805873" y="230094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3719B7"/>
                </a:solidFill>
              </a:rPr>
              <a:t>This talk</a:t>
            </a:r>
            <a:endParaRPr lang="it-IT" b="1" dirty="0">
              <a:solidFill>
                <a:srgbClr val="3719B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77374">
            <a:off x="9808437" y="2649707"/>
            <a:ext cx="621846" cy="4816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555" y="2251204"/>
            <a:ext cx="1310754" cy="49381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3634567" y="3110636"/>
            <a:ext cx="2478159" cy="15212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9775993">
                <a:off x="4601887" y="3912080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5993">
                <a:off x="4601887" y="3912080"/>
                <a:ext cx="594715" cy="276999"/>
              </a:xfrm>
              <a:prstGeom prst="rect">
                <a:avLst/>
              </a:prstGeom>
              <a:blipFill>
                <a:blip r:embed="rId6"/>
                <a:stretch>
                  <a:fillRect l="-2778" t="-2247" r="-8333" b="-67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7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2" y="3226964"/>
            <a:ext cx="3940260" cy="3034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943" y="1044366"/>
            <a:ext cx="6198958" cy="2146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2021" y="295729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Proton spin puzzle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992" y="3936786"/>
            <a:ext cx="6319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Non trivial decomposition </a:t>
            </a:r>
            <a:r>
              <a:rPr lang="en-GB" sz="2200" dirty="0" smtClean="0">
                <a:solidFill>
                  <a:srgbClr val="7030A0"/>
                </a:solidFill>
              </a:rPr>
              <a:t>[Leader, </a:t>
            </a:r>
            <a:r>
              <a:rPr lang="en-GB" sz="2200" dirty="0" err="1" smtClean="0">
                <a:solidFill>
                  <a:srgbClr val="7030A0"/>
                </a:solidFill>
              </a:rPr>
              <a:t>Lorcé</a:t>
            </a:r>
            <a:r>
              <a:rPr lang="en-GB" sz="2200" dirty="0" smtClean="0">
                <a:solidFill>
                  <a:srgbClr val="7030A0"/>
                </a:solidFill>
              </a:rPr>
              <a:t> (2014)]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9029699" y="2886075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Role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</a:p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TMDs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>
                <a:solidFill>
                  <a:srgbClr val="FF0000"/>
                </a:solidFill>
              </a:rPr>
              <a:t>G</a:t>
            </a:r>
            <a:r>
              <a:rPr lang="it-IT" sz="2400" dirty="0" err="1" smtClean="0">
                <a:solidFill>
                  <a:srgbClr val="FF0000"/>
                </a:solidFill>
              </a:rPr>
              <a:t>PDs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8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65" y="1945122"/>
            <a:ext cx="3816352" cy="2768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89" y="5054260"/>
            <a:ext cx="6444487" cy="6377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1765" y="1386367"/>
            <a:ext cx="38163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Virtual  Compton scattering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195" y="4969776"/>
            <a:ext cx="488369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GPDs: Information on position 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quark momentum fraction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434" y="499213"/>
            <a:ext cx="2129143" cy="16681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44" y="1018410"/>
            <a:ext cx="343919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Form Factors: </a:t>
            </a:r>
          </a:p>
          <a:p>
            <a:r>
              <a:rPr lang="en-GB" sz="2200" dirty="0" smtClean="0"/>
              <a:t>Information on position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not</a:t>
            </a:r>
            <a:r>
              <a:rPr lang="en-GB" sz="2200" dirty="0" smtClean="0"/>
              <a:t> on quark momentum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57110" y="226072"/>
            <a:ext cx="13019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GPDs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10274" y="56795"/>
            <a:ext cx="253146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2200" dirty="0"/>
              <a:t>Elastic scattering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7418" y="2436950"/>
            <a:ext cx="24266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unpolarized</a:t>
            </a:r>
            <a:r>
              <a:rPr lang="it-IT" dirty="0" smtClean="0"/>
              <a:t> quark and </a:t>
            </a:r>
            <a:r>
              <a:rPr lang="it-IT" dirty="0" err="1" smtClean="0"/>
              <a:t>nucleon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9453777" y="2161024"/>
            <a:ext cx="27429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unpolarized</a:t>
            </a:r>
            <a:r>
              <a:rPr lang="it-IT" dirty="0" smtClean="0"/>
              <a:t> quark 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>
                <a:solidFill>
                  <a:srgbClr val="0070C0"/>
                </a:solidFill>
              </a:rPr>
              <a:t>transversely</a:t>
            </a:r>
            <a:r>
              <a:rPr lang="it-IT" dirty="0" smtClean="0"/>
              <a:t> </a:t>
            </a:r>
            <a:r>
              <a:rPr lang="it-IT" dirty="0" err="1" smtClean="0"/>
              <a:t>polarized</a:t>
            </a:r>
            <a:r>
              <a:rPr lang="it-IT" dirty="0" smtClean="0"/>
              <a:t> </a:t>
            </a:r>
            <a:r>
              <a:rPr lang="it-IT" dirty="0" err="1" smtClean="0"/>
              <a:t>nucleon</a:t>
            </a:r>
            <a:endParaRPr lang="it-IT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790" y="3393825"/>
            <a:ext cx="5201527" cy="146917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047474" y="2958884"/>
            <a:ext cx="231174" cy="592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78256" y="3083281"/>
            <a:ext cx="143540" cy="492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22/05/2017     NPQCD2017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Nucleon structure phenomenology  --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68" y="909555"/>
            <a:ext cx="6504980" cy="2396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23" y="3441813"/>
            <a:ext cx="7551498" cy="851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2982" y="295729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DVCS Factorization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37" y="3377697"/>
            <a:ext cx="18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Compton </a:t>
            </a:r>
          </a:p>
          <a:p>
            <a:r>
              <a:rPr lang="en-GB" sz="2200" dirty="0" smtClean="0"/>
              <a:t>Form Factor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23" y="4461983"/>
            <a:ext cx="3506816" cy="232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2564" y="4888245"/>
                <a:ext cx="5242936" cy="76944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sz="2200" dirty="0" smtClean="0"/>
                  <a:t> modulations give access</a:t>
                </a:r>
              </a:p>
              <a:p>
                <a:r>
                  <a:rPr lang="en-GB" sz="2200" dirty="0"/>
                  <a:t>t</a:t>
                </a:r>
                <a:r>
                  <a:rPr lang="en-GB" sz="2200" dirty="0" smtClean="0"/>
                  <a:t>o different combinations of GPDs</a:t>
                </a:r>
                <a:endParaRPr lang="en-GB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64" y="4888245"/>
                <a:ext cx="5242936" cy="769441"/>
              </a:xfrm>
              <a:prstGeom prst="rect">
                <a:avLst/>
              </a:prstGeom>
              <a:blipFill>
                <a:blip r:embed="rId5"/>
                <a:stretch>
                  <a:fillRect l="-1512" t="-5556" b="-150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2766" y="1676986"/>
            <a:ext cx="2606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</a:rPr>
              <a:t>Collins et al. (1998)</a:t>
            </a:r>
            <a:endParaRPr lang="en-GB" sz="2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7358" y="4472762"/>
            <a:ext cx="806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GPD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38216</TotalTime>
  <Words>2665</Words>
  <Application>Microsoft Office PowerPoint</Application>
  <PresentationFormat>Widescreen</PresentationFormat>
  <Paragraphs>538</Paragraphs>
  <Slides>52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 Math</vt:lpstr>
      <vt:lpstr>Georgia</vt:lpstr>
      <vt:lpstr>MV Boli</vt:lpstr>
      <vt:lpstr>Times New Roman</vt:lpstr>
      <vt:lpstr>Wingdings</vt:lpstr>
      <vt:lpstr>Droplet</vt:lpstr>
      <vt:lpstr>Nucleon structure phenomenology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open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umberto</dc:creator>
  <cp:lastModifiedBy>umberto</cp:lastModifiedBy>
  <cp:revision>772</cp:revision>
  <dcterms:created xsi:type="dcterms:W3CDTF">2016-10-18T10:20:05Z</dcterms:created>
  <dcterms:modified xsi:type="dcterms:W3CDTF">2017-05-22T13:45:48Z</dcterms:modified>
</cp:coreProperties>
</file>