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436" r:id="rId3"/>
    <p:sldId id="492" r:id="rId4"/>
    <p:sldId id="471" r:id="rId5"/>
    <p:sldId id="472" r:id="rId6"/>
    <p:sldId id="473" r:id="rId7"/>
    <p:sldId id="485" r:id="rId8"/>
    <p:sldId id="474" r:id="rId9"/>
    <p:sldId id="505" r:id="rId10"/>
    <p:sldId id="475" r:id="rId11"/>
    <p:sldId id="486" r:id="rId12"/>
    <p:sldId id="487" r:id="rId13"/>
    <p:sldId id="491" r:id="rId14"/>
    <p:sldId id="484" r:id="rId15"/>
    <p:sldId id="476" r:id="rId16"/>
    <p:sldId id="477" r:id="rId17"/>
    <p:sldId id="490" r:id="rId18"/>
    <p:sldId id="500" r:id="rId19"/>
    <p:sldId id="495" r:id="rId20"/>
    <p:sldId id="497" r:id="rId21"/>
    <p:sldId id="503" r:id="rId22"/>
    <p:sldId id="498" r:id="rId23"/>
    <p:sldId id="481" r:id="rId24"/>
    <p:sldId id="502" r:id="rId25"/>
    <p:sldId id="504" r:id="rId26"/>
    <p:sldId id="483" r:id="rId27"/>
    <p:sldId id="506" r:id="rId28"/>
    <p:sldId id="482" r:id="rId29"/>
    <p:sldId id="479" r:id="rId30"/>
    <p:sldId id="507" r:id="rId31"/>
    <p:sldId id="509" r:id="rId32"/>
    <p:sldId id="50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FF"/>
    <a:srgbClr val="E8F8D8"/>
    <a:srgbClr val="FBD5F8"/>
    <a:srgbClr val="D8F8EB"/>
    <a:srgbClr val="D9F7F2"/>
    <a:srgbClr val="DCF1F4"/>
    <a:srgbClr val="E3EDE6"/>
    <a:srgbClr val="DEBCE4"/>
    <a:srgbClr val="E8EA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E0713-3C8D-5849-94C3-D39705AB5427}" type="datetimeFigureOut">
              <a:rPr/>
              <a:pPr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6E428-0D60-BC4E-B39B-254B83D0F32A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88A5F-F825-694E-A24C-DCE0ADF427C4}" type="datetimeFigureOut">
              <a:rPr/>
              <a:pPr/>
              <a:t>9/17/13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0EFAA-2ADC-D046-A62F-B3BAA8ECE5A8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6388"/>
          </a:xfrm>
          <a:noFill/>
        </p:spPr>
        <p:txBody>
          <a:bodyPr wrap="square" lIns="84996" tIns="44199" rIns="84996" bIns="44199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Message: within the next one to two years we will see FPGAs capable to host far beyond 100 fully featured soft-core CPUs!!!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9/17/13</a:t>
            </a: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9" y="6124664"/>
            <a:ext cx="762385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9/17/13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9" y="6124664"/>
            <a:ext cx="762385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9/17/13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Joint Meeting,  Nov.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9" y="6124664"/>
            <a:ext cx="762385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9/17/13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9/17/13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9/17/13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Joint Meeting,  Nov.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9/17/13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9/17/13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9/17/13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9/17/13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Joint Meeting,  Nov.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9/17/13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9/17/13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9C205-A2F9-5748-A0E2-50D9F3769DF2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3/17/2017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ECOSCALE review ,  June 2016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3CE34D-B551-47D7-9C7B-7758D534EA8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0019" y="6124664"/>
            <a:ext cx="762385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1994831" cy="168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71406" y="2100800"/>
            <a:ext cx="9186664" cy="2756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/>
            <a:endParaRPr lang="en-US" sz="2100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algn="ctr">
              <a:defRPr/>
            </a:pPr>
            <a:endParaRPr lang="en-US" sz="2100" i="1" dirty="0" smtClean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2300" i="1" u="sng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Bringing Hardware Acceleration closer to the programmer</a:t>
            </a:r>
          </a:p>
          <a:p>
            <a:pPr algn="ctr">
              <a:defRPr/>
            </a:pPr>
            <a:endParaRPr lang="en-US" sz="2100" i="1" dirty="0" smtClean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r>
              <a:rPr lang="en-US" sz="1700" i="1" dirty="0" err="1" smtClean="0">
                <a:solidFill>
                  <a:prstClr val="black"/>
                </a:solidFill>
                <a:latin typeface="Calibri"/>
              </a:rPr>
              <a:t>Iakovos</a:t>
            </a:r>
            <a:r>
              <a:rPr lang="en-US" sz="17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00" i="1" dirty="0" err="1" smtClean="0">
                <a:solidFill>
                  <a:prstClr val="black"/>
                </a:solidFill>
                <a:latin typeface="Calibri"/>
              </a:rPr>
              <a:t>Mavroidis</a:t>
            </a:r>
            <a:endParaRPr lang="en-US" sz="1700" i="1" dirty="0" smtClean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en-US" sz="2100" i="1" dirty="0" smtClean="0">
              <a:solidFill>
                <a:prstClr val="black"/>
              </a:solidFill>
              <a:latin typeface="Calibri"/>
            </a:endParaRPr>
          </a:p>
          <a:p>
            <a:pPr algn="ctr">
              <a:defRPr/>
            </a:pPr>
            <a:endParaRPr lang="en-US" sz="2100" i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500" i="1" dirty="0" smtClean="0">
                <a:solidFill>
                  <a:prstClr val="black"/>
                </a:solidFill>
                <a:latin typeface="Calibri"/>
              </a:rPr>
              <a:t>Telecommunication Systems Institute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1500" i="1" dirty="0" smtClean="0">
                <a:solidFill>
                  <a:prstClr val="black"/>
                </a:solidFill>
                <a:latin typeface="Calibri"/>
              </a:rPr>
              <a:t>iakovosmavro@gmail.com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85" y="6654552"/>
            <a:ext cx="82750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ECOSCALE has received funding from the EU Union’s Horizon 2020 research and innovation programme under the grant agreement No  671632</a:t>
            </a:r>
            <a:endParaRPr lang="el-GR" sz="9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643050"/>
            <a:ext cx="1650620" cy="75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71546"/>
            <a:ext cx="1933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857232"/>
            <a:ext cx="1214446" cy="11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2071670" y="5715016"/>
            <a:ext cx="52864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i="1" dirty="0" err="1" smtClean="0">
                <a:solidFill>
                  <a:prstClr val="black"/>
                </a:solidFill>
                <a:latin typeface="Calibri"/>
              </a:rPr>
              <a:t>EcoScale-ExaNest</a:t>
            </a:r>
            <a:r>
              <a:rPr lang="en-US" sz="1500" i="1" dirty="0" smtClean="0">
                <a:solidFill>
                  <a:prstClr val="black"/>
                </a:solidFill>
                <a:latin typeface="Calibri"/>
              </a:rPr>
              <a:t>  joint workshop</a:t>
            </a:r>
          </a:p>
          <a:p>
            <a:pPr algn="ctr">
              <a:defRPr/>
            </a:pPr>
            <a:r>
              <a:rPr lang="en-US" sz="1500" i="1" dirty="0" smtClean="0">
                <a:solidFill>
                  <a:prstClr val="black"/>
                </a:solidFill>
                <a:latin typeface="Calibri"/>
              </a:rPr>
              <a:t>Rome, 17 February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500175"/>
            <a:ext cx="9108504" cy="2792921"/>
          </a:xfrm>
        </p:spPr>
        <p:txBody>
          <a:bodyPr>
            <a:normAutofit/>
          </a:bodyPr>
          <a:lstStyle/>
          <a:p>
            <a:r>
              <a:rPr lang="en-US" dirty="0" smtClean="0"/>
              <a:t>Customized to the needs of the application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 </a:t>
            </a:r>
            <a:r>
              <a:rPr lang="en-US" b="1" dirty="0" smtClean="0">
                <a:solidFill>
                  <a:srgbClr val="008000"/>
                </a:solidFill>
              </a:rPr>
              <a:t>Instructions are part of the FPGA logic 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 </a:t>
            </a:r>
            <a:r>
              <a:rPr lang="en-US" b="1" dirty="0" smtClean="0">
                <a:solidFill>
                  <a:srgbClr val="008000"/>
                </a:solidFill>
              </a:rPr>
              <a:t>no IF, ID stages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 C</a:t>
            </a:r>
            <a:r>
              <a:rPr lang="en-US" b="1" dirty="0" smtClean="0">
                <a:solidFill>
                  <a:srgbClr val="008000"/>
                </a:solidFill>
              </a:rPr>
              <a:t>ustom EX stage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 Optimized </a:t>
            </a:r>
            <a:r>
              <a:rPr lang="en-US" b="1" dirty="0" smtClean="0">
                <a:solidFill>
                  <a:srgbClr val="008000"/>
                </a:solidFill>
              </a:rPr>
              <a:t>data movements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 Optimized </a:t>
            </a:r>
            <a:r>
              <a:rPr lang="en-US" b="1" dirty="0" smtClean="0">
                <a:solidFill>
                  <a:srgbClr val="008000"/>
                </a:solidFill>
              </a:rPr>
              <a:t>control logic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 </a:t>
            </a:r>
            <a:r>
              <a:rPr lang="en-US" b="1" dirty="0" smtClean="0">
                <a:solidFill>
                  <a:srgbClr val="008000"/>
                </a:solidFill>
              </a:rPr>
              <a:t>Loop unrolling in HW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FPGA’s so energy-efficient?</a:t>
            </a:r>
            <a:endParaRPr lang="el-GR" dirty="0"/>
          </a:p>
        </p:txBody>
      </p:sp>
      <p:sp>
        <p:nvSpPr>
          <p:cNvPr id="34" name="Rounded Rectangle 33"/>
          <p:cNvSpPr/>
          <p:nvPr/>
        </p:nvSpPr>
        <p:spPr>
          <a:xfrm>
            <a:off x="4962520" y="5180176"/>
            <a:ext cx="50405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l-GR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882400" y="5292824"/>
            <a:ext cx="10801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82400" y="5652864"/>
            <a:ext cx="108012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156176" y="5570696"/>
            <a:ext cx="576064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l-GR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882400" y="6012904"/>
            <a:ext cx="230425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898624" y="5724872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66576" y="5436840"/>
            <a:ext cx="43204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898624" y="5436840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564684" y="514880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57" name="Rectangle 56"/>
          <p:cNvSpPr/>
          <p:nvPr/>
        </p:nvSpPr>
        <p:spPr>
          <a:xfrm>
            <a:off x="3563000" y="5499556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58" name="Rectangle 57"/>
          <p:cNvSpPr/>
          <p:nvPr/>
        </p:nvSpPr>
        <p:spPr>
          <a:xfrm>
            <a:off x="3563000" y="585959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endParaRPr lang="el-GR" dirty="0"/>
          </a:p>
        </p:txBody>
      </p:sp>
      <p:sp>
        <p:nvSpPr>
          <p:cNvPr id="59" name="Rectangle 58"/>
          <p:cNvSpPr/>
          <p:nvPr/>
        </p:nvSpPr>
        <p:spPr>
          <a:xfrm>
            <a:off x="6964940" y="570542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l-GR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6732240" y="5858728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1"/>
          <p:cNvSpPr txBox="1">
            <a:spLocks/>
          </p:cNvSpPr>
          <p:nvPr/>
        </p:nvSpPr>
        <p:spPr>
          <a:xfrm>
            <a:off x="971600" y="4860776"/>
            <a:ext cx="2594248" cy="14485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= B + C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= A * D</a:t>
            </a: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29" descr="howard inflexible b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564904"/>
            <a:ext cx="2339752" cy="2592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in a nutshell: SIMT</a:t>
            </a:r>
            <a:endParaRPr lang="el-GR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012160" y="1340768"/>
            <a:ext cx="3131840" cy="3600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Serial</a:t>
            </a:r>
            <a:r>
              <a:rPr lang="en-US" sz="2000" dirty="0" smtClean="0"/>
              <a:t> code executes in a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Host</a:t>
            </a:r>
            <a:r>
              <a:rPr lang="en-US" sz="2000" dirty="0" smtClean="0"/>
              <a:t> thread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Parallel</a:t>
            </a:r>
            <a:r>
              <a:rPr lang="en-US" sz="2000" dirty="0" smtClean="0"/>
              <a:t> code executes in </a:t>
            </a:r>
            <a:r>
              <a:rPr lang="en-US" sz="2000" b="1" dirty="0" smtClean="0">
                <a:solidFill>
                  <a:srgbClr val="008000"/>
                </a:solidFill>
              </a:rPr>
              <a:t>Device</a:t>
            </a:r>
            <a:r>
              <a:rPr lang="en-US" sz="2000" dirty="0" smtClean="0"/>
              <a:t> (GPU/FPGA) threads</a:t>
            </a:r>
          </a:p>
          <a:p>
            <a:pPr lvl="1"/>
            <a:endParaRPr lang="el-GR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0974" y="836712"/>
            <a:ext cx="6999298" cy="3563375"/>
            <a:chOff x="260607" y="1268760"/>
            <a:chExt cx="6999298" cy="3563375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607" y="1268760"/>
              <a:ext cx="6105302" cy="356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950312" y="4190608"/>
              <a:ext cx="13095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Work 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Items</a:t>
              </a:r>
              <a:endParaRPr lang="el-GR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78544" y="3954547"/>
              <a:ext cx="12250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Work Group</a:t>
              </a:r>
              <a:endParaRPr lang="el-GR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59552" y="3789040"/>
              <a:ext cx="7377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Kernel</a:t>
              </a:r>
              <a:endParaRPr lang="el-GR" sz="1400" dirty="0"/>
            </a:p>
          </p:txBody>
        </p:sp>
      </p:grp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581128"/>
            <a:ext cx="663073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OpenCL</a:t>
            </a:r>
            <a:r>
              <a:rPr lang="en-US" dirty="0" smtClean="0"/>
              <a:t> in a nutshell: Memory Model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9097" y="1428736"/>
            <a:ext cx="4924407" cy="3357586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072066" y="1643050"/>
            <a:ext cx="4286280" cy="371477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Private Memory</a:t>
            </a:r>
          </a:p>
          <a:p>
            <a:pPr lvl="1"/>
            <a:r>
              <a:rPr lang="en-US" sz="2000" dirty="0" smtClean="0"/>
              <a:t>Per work-item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Local Memory</a:t>
            </a:r>
          </a:p>
          <a:p>
            <a:pPr lvl="1"/>
            <a:r>
              <a:rPr lang="en-US" sz="2000" dirty="0" smtClean="0"/>
              <a:t>Shared within a workgroup</a:t>
            </a:r>
          </a:p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Global/Constant Memory</a:t>
            </a:r>
          </a:p>
          <a:p>
            <a:pPr lvl="1"/>
            <a:r>
              <a:rPr lang="en-US" sz="2000" dirty="0" smtClean="0"/>
              <a:t>Visible to all workgroups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Host Memory</a:t>
            </a:r>
          </a:p>
          <a:p>
            <a:pPr lvl="1"/>
            <a:r>
              <a:rPr lang="en-US" sz="2000" dirty="0" smtClean="0"/>
              <a:t>On the CPU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14348" y="5286388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Explicit Memory Management </a:t>
            </a:r>
          </a:p>
          <a:p>
            <a:pPr algn="ctr"/>
            <a:r>
              <a:rPr lang="en-US" sz="2200" dirty="0" smtClean="0"/>
              <a:t>move data from host </a:t>
            </a:r>
            <a:r>
              <a:rPr lang="en-US" sz="2200" dirty="0" smtClean="0">
                <a:sym typeface="Wingdings"/>
              </a:rPr>
              <a:t> global  local  private and back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48577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 </a:t>
            </a:r>
            <a:r>
              <a:rPr lang="en-US" b="1" dirty="0" smtClean="0">
                <a:solidFill>
                  <a:srgbClr val="008000"/>
                </a:solidFill>
              </a:rPr>
              <a:t>Parallelism</a:t>
            </a:r>
          </a:p>
          <a:p>
            <a:pPr lvl="1"/>
            <a:r>
              <a:rPr lang="en-US" dirty="0" smtClean="0"/>
              <a:t>Inside a work group (work items)</a:t>
            </a:r>
          </a:p>
          <a:p>
            <a:pPr lvl="1"/>
            <a:r>
              <a:rPr lang="en-US" dirty="0" smtClean="0"/>
              <a:t>Between work groups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 </a:t>
            </a:r>
            <a:r>
              <a:rPr lang="en-US" b="1" dirty="0" smtClean="0">
                <a:solidFill>
                  <a:srgbClr val="008000"/>
                </a:solidFill>
              </a:rPr>
              <a:t>Locality</a:t>
            </a:r>
          </a:p>
          <a:p>
            <a:pPr lvl="1"/>
            <a:r>
              <a:rPr lang="en-US" dirty="0" smtClean="0"/>
              <a:t>Memory Hierarchy: Private, Local, Global memory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 </a:t>
            </a:r>
            <a:r>
              <a:rPr lang="en-US" b="1" dirty="0" smtClean="0">
                <a:solidFill>
                  <a:srgbClr val="008000"/>
                </a:solidFill>
              </a:rPr>
              <a:t>Simple and modular</a:t>
            </a:r>
          </a:p>
          <a:p>
            <a:pPr lvl="1"/>
            <a:r>
              <a:rPr lang="en-US" dirty="0" smtClean="0"/>
              <a:t>Explicit Memory Transfers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 </a:t>
            </a:r>
            <a:r>
              <a:rPr lang="en-US" b="1" dirty="0" smtClean="0">
                <a:solidFill>
                  <a:srgbClr val="008000"/>
                </a:solidFill>
              </a:rPr>
              <a:t>Many applications already written in OpenCL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 </a:t>
            </a:r>
            <a:r>
              <a:rPr lang="en-US" b="1" dirty="0" smtClean="0">
                <a:solidFill>
                  <a:srgbClr val="FF0000"/>
                </a:solidFill>
              </a:rPr>
              <a:t>But.. </a:t>
            </a:r>
          </a:p>
          <a:p>
            <a:pPr lvl="1"/>
            <a:r>
              <a:rPr lang="en-US" dirty="0" smtClean="0"/>
              <a:t>No Tree-like Hierarchy </a:t>
            </a:r>
          </a:p>
          <a:p>
            <a:pPr lvl="1"/>
            <a:r>
              <a:rPr lang="en-US" dirty="0" smtClean="0"/>
              <a:t>No Communication between work groups</a:t>
            </a:r>
          </a:p>
          <a:p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Language: Why </a:t>
            </a:r>
            <a:r>
              <a:rPr lang="en-US" dirty="0" err="1" smtClean="0"/>
              <a:t>OpenCL</a:t>
            </a:r>
            <a:r>
              <a:rPr lang="en-US" dirty="0" smtClean="0"/>
              <a:t>/CUDA for FPGAs?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76872"/>
            <a:ext cx="2659002" cy="76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53101"/>
            <a:ext cx="2115415" cy="15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124744"/>
            <a:ext cx="7416824" cy="532859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Intel “Two Orders of Magnitude Faster than GPGPU by 2020”: 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Deep Learn. Inference </a:t>
            </a:r>
            <a:r>
              <a:rPr lang="en-US" b="1" dirty="0" err="1" smtClean="0">
                <a:solidFill>
                  <a:srgbClr val="008000"/>
                </a:solidFill>
              </a:rPr>
              <a:t>Accel</a:t>
            </a:r>
            <a:r>
              <a:rPr lang="en-US" b="1" dirty="0" smtClean="0">
                <a:solidFill>
                  <a:srgbClr val="008000"/>
                </a:solidFill>
              </a:rPr>
              <a:t>. (DLIA) </a:t>
            </a:r>
            <a:r>
              <a:rPr lang="en-US" dirty="0" smtClean="0"/>
              <a:t>with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Arria</a:t>
            </a:r>
            <a:r>
              <a:rPr lang="en-US" dirty="0" smtClean="0"/>
              <a:t> 10</a:t>
            </a:r>
          </a:p>
          <a:p>
            <a:pPr lvl="1"/>
            <a:r>
              <a:rPr lang="en-US" b="1" dirty="0" err="1" smtClean="0">
                <a:solidFill>
                  <a:srgbClr val="008000"/>
                </a:solidFill>
              </a:rPr>
              <a:t>Broadwell</a:t>
            </a:r>
            <a:r>
              <a:rPr lang="en-US" b="1" dirty="0" smtClean="0">
                <a:solidFill>
                  <a:srgbClr val="008000"/>
                </a:solidFill>
              </a:rPr>
              <a:t> Xeon with </a:t>
            </a:r>
            <a:r>
              <a:rPr lang="en-US" b="1" dirty="0" err="1" smtClean="0">
                <a:solidFill>
                  <a:srgbClr val="008000"/>
                </a:solidFill>
              </a:rPr>
              <a:t>Arria</a:t>
            </a:r>
            <a:r>
              <a:rPr lang="en-US" b="1" dirty="0" smtClean="0">
                <a:solidFill>
                  <a:srgbClr val="008000"/>
                </a:solidFill>
              </a:rPr>
              <a:t> 10 GX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EC2 F1 instance </a:t>
            </a:r>
            <a:r>
              <a:rPr lang="en-US" dirty="0" smtClean="0"/>
              <a:t>with Xilinx </a:t>
            </a:r>
          </a:p>
          <a:p>
            <a:pPr lvl="1"/>
            <a:r>
              <a:rPr lang="en-US" dirty="0" smtClean="0"/>
              <a:t>Up to 8xUltraScale+ VU9P per instance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IBM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SuperVessel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OpenPOWER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development cloud using Xilinx </a:t>
            </a:r>
            <a:r>
              <a:rPr lang="en-US" dirty="0" err="1" smtClean="0"/>
              <a:t>SDAccel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Microsoft Bing </a:t>
            </a:r>
            <a:r>
              <a:rPr lang="en-US" dirty="0" smtClean="0"/>
              <a:t>with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Stratix</a:t>
            </a:r>
            <a:r>
              <a:rPr lang="en-US" dirty="0" smtClean="0"/>
              <a:t> V</a:t>
            </a:r>
          </a:p>
          <a:p>
            <a:r>
              <a:rPr lang="en-US" dirty="0" smtClean="0"/>
              <a:t>FPGA networking for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Azure </a:t>
            </a:r>
            <a:r>
              <a:rPr lang="en-US" dirty="0" smtClean="0"/>
              <a:t>cloud</a:t>
            </a:r>
          </a:p>
          <a:p>
            <a:endParaRPr lang="en-US" dirty="0" smtClean="0"/>
          </a:p>
          <a:p>
            <a:r>
              <a:rPr lang="en-US" dirty="0" smtClean="0"/>
              <a:t>Xilinx </a:t>
            </a:r>
            <a:r>
              <a:rPr lang="en-US" dirty="0" err="1" smtClean="0"/>
              <a:t>SDAccell</a:t>
            </a:r>
            <a:r>
              <a:rPr lang="en-US" dirty="0" smtClean="0"/>
              <a:t> on </a:t>
            </a:r>
            <a:r>
              <a:rPr lang="en-US" b="1" dirty="0" err="1" smtClean="0">
                <a:solidFill>
                  <a:srgbClr val="7030A0"/>
                </a:solidFill>
              </a:rPr>
              <a:t>Nimbix</a:t>
            </a:r>
            <a:r>
              <a:rPr lang="en-US" dirty="0" smtClean="0"/>
              <a:t> cloud</a:t>
            </a:r>
          </a:p>
          <a:p>
            <a:endParaRPr lang="en-US" dirty="0" smtClean="0"/>
          </a:p>
          <a:p>
            <a:r>
              <a:rPr lang="en-US" dirty="0" smtClean="0"/>
              <a:t>Xilinx </a:t>
            </a:r>
            <a:r>
              <a:rPr lang="en-US" dirty="0" err="1" smtClean="0"/>
              <a:t>OpenStack</a:t>
            </a:r>
            <a:r>
              <a:rPr lang="en-US" dirty="0" smtClean="0"/>
              <a:t> support</a:t>
            </a:r>
          </a:p>
          <a:p>
            <a:pPr lvl="1"/>
            <a:r>
              <a:rPr lang="en-US" dirty="0" smtClean="0"/>
              <a:t>Libraries: DNN, GEMM, HEVC Decoder &amp; Encoder, etc.</a:t>
            </a:r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FPGAs in Data Centers </a:t>
            </a:r>
            <a:endParaRPr lang="el-GR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56992"/>
            <a:ext cx="1512168" cy="65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0134" y="4221088"/>
            <a:ext cx="1971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412776"/>
            <a:ext cx="942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0094" y="5013176"/>
            <a:ext cx="2019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373216"/>
            <a:ext cx="1273488" cy="12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390" y="1071546"/>
            <a:ext cx="7329510" cy="521497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Programmability</a:t>
            </a:r>
          </a:p>
          <a:p>
            <a:pPr lvl="1"/>
            <a:r>
              <a:rPr lang="en-US" dirty="0" smtClean="0"/>
              <a:t>Huge Design Space </a:t>
            </a:r>
            <a:r>
              <a:rPr lang="en-US" dirty="0" smtClean="0">
                <a:sym typeface="Wingdings"/>
              </a:rPr>
              <a:t> hard to optimize application</a:t>
            </a:r>
            <a:endParaRPr lang="en-US" dirty="0" smtClean="0"/>
          </a:p>
          <a:p>
            <a:pPr lvl="2"/>
            <a:r>
              <a:rPr lang="en-US" dirty="0" smtClean="0"/>
              <a:t>Many FPGAs and choices</a:t>
            </a:r>
          </a:p>
          <a:p>
            <a:pPr lvl="2"/>
            <a:r>
              <a:rPr lang="en-US" dirty="0" smtClean="0"/>
              <a:t>When/Where/What/How to accelerate </a:t>
            </a:r>
          </a:p>
          <a:p>
            <a:pPr lvl="1"/>
            <a:r>
              <a:rPr lang="en-US" dirty="0" smtClean="0"/>
              <a:t>SW and HW skills required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Compile/Synthesis time</a:t>
            </a:r>
          </a:p>
          <a:p>
            <a:pPr lvl="1"/>
            <a:r>
              <a:rPr lang="en-US" dirty="0" smtClean="0"/>
              <a:t>Several hours to synthesize/</a:t>
            </a:r>
            <a:r>
              <a:rPr lang="en-US" dirty="0" err="1" smtClean="0"/>
              <a:t>PnR</a:t>
            </a:r>
            <a:endParaRPr lang="en-US" dirty="0" smtClean="0"/>
          </a:p>
          <a:p>
            <a:pPr lvl="1"/>
            <a:r>
              <a:rPr lang="en-US" dirty="0" smtClean="0"/>
              <a:t>Long time to program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FPGA Size</a:t>
            </a:r>
          </a:p>
          <a:p>
            <a:pPr lvl="1"/>
            <a:r>
              <a:rPr lang="en-US" dirty="0" smtClean="0"/>
              <a:t>FPGA Size directly affects speed and number of accelerated tasks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Data movements</a:t>
            </a:r>
            <a:r>
              <a:rPr lang="en-US" dirty="0" smtClean="0"/>
              <a:t> (common in most accelerators)</a:t>
            </a:r>
          </a:p>
          <a:p>
            <a:pPr lvl="1"/>
            <a:r>
              <a:rPr lang="en-US" dirty="0" smtClean="0"/>
              <a:t>High-latency links, such as </a:t>
            </a:r>
            <a:r>
              <a:rPr lang="en-US" dirty="0" err="1" smtClean="0"/>
              <a:t>PCIe</a:t>
            </a:r>
            <a:endParaRPr lang="en-US" dirty="0" smtClean="0"/>
          </a:p>
          <a:p>
            <a:pPr lvl="1"/>
            <a:r>
              <a:rPr lang="en-US" dirty="0" smtClean="0"/>
              <a:t>Several memory transfers between host and accelerator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Cost</a:t>
            </a:r>
          </a:p>
          <a:p>
            <a:pPr lvl="1"/>
            <a:r>
              <a:rPr lang="en-US" dirty="0" smtClean="0"/>
              <a:t>2-3K € </a:t>
            </a:r>
            <a:r>
              <a:rPr lang="en-US" dirty="0" smtClean="0"/>
              <a:t>per FPGA</a:t>
            </a:r>
          </a:p>
          <a:p>
            <a:pPr lvl="1"/>
            <a:r>
              <a:rPr lang="en-US" dirty="0" smtClean="0"/>
              <a:t>Acceleration as a service (Amazon)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032" y="44624"/>
            <a:ext cx="94685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Still FPGA’s are not used extensively - Why?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5416" y="1196752"/>
            <a:ext cx="8337104" cy="554461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Improve Programming Language</a:t>
            </a:r>
          </a:p>
          <a:p>
            <a:pPr lvl="1"/>
            <a:r>
              <a:rPr lang="en-US" dirty="0" smtClean="0"/>
              <a:t>Support of </a:t>
            </a:r>
            <a:r>
              <a:rPr lang="en-US" dirty="0" err="1" smtClean="0"/>
              <a:t>OpenCL</a:t>
            </a:r>
            <a:r>
              <a:rPr lang="en-US" dirty="0" smtClean="0"/>
              <a:t> 2.0</a:t>
            </a:r>
          </a:p>
          <a:p>
            <a:pPr lvl="2"/>
            <a:r>
              <a:rPr lang="en-US" dirty="0" smtClean="0"/>
              <a:t>Shared virtual memory</a:t>
            </a:r>
          </a:p>
          <a:p>
            <a:pPr lvl="2"/>
            <a:r>
              <a:rPr lang="en-US" dirty="0" smtClean="0"/>
              <a:t>Pipes</a:t>
            </a:r>
          </a:p>
          <a:p>
            <a:pPr lvl="2"/>
            <a:r>
              <a:rPr lang="en-US" dirty="0" smtClean="0"/>
              <a:t>Dynamic Parallelism, Atomics, etc. </a:t>
            </a:r>
          </a:p>
          <a:p>
            <a:pPr lvl="2"/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Improve CAD Tools</a:t>
            </a:r>
          </a:p>
          <a:p>
            <a:pPr lvl="1"/>
            <a:r>
              <a:rPr lang="en-US" dirty="0" smtClean="0"/>
              <a:t>Intel</a:t>
            </a:r>
            <a:r>
              <a:rPr lang="en-US" baseline="30000" dirty="0" smtClean="0"/>
              <a:t> </a:t>
            </a:r>
            <a:r>
              <a:rPr lang="en-US" dirty="0" smtClean="0"/>
              <a:t>FPGA SDK for </a:t>
            </a:r>
            <a:r>
              <a:rPr lang="en-US" dirty="0" err="1" smtClean="0"/>
              <a:t>OpenCL</a:t>
            </a:r>
            <a:r>
              <a:rPr lang="en-US" dirty="0" smtClean="0"/>
              <a:t> (supports part of </a:t>
            </a:r>
            <a:r>
              <a:rPr lang="en-US" dirty="0" err="1" smtClean="0"/>
              <a:t>OpenCL</a:t>
            </a:r>
            <a:r>
              <a:rPr lang="en-US" dirty="0" smtClean="0"/>
              <a:t> 2.0)</a:t>
            </a:r>
          </a:p>
          <a:p>
            <a:pPr lvl="1"/>
            <a:r>
              <a:rPr lang="en-US" dirty="0" smtClean="0"/>
              <a:t>Xilinx </a:t>
            </a:r>
            <a:r>
              <a:rPr lang="en-US" dirty="0" err="1" smtClean="0"/>
              <a:t>Vivado</a:t>
            </a:r>
            <a:r>
              <a:rPr lang="en-US" dirty="0" smtClean="0"/>
              <a:t> HLS </a:t>
            </a:r>
            <a:r>
              <a:rPr lang="en-US" dirty="0" smtClean="0"/>
              <a:t>(supports OpenCL 1.1)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Improve Architecture </a:t>
            </a:r>
          </a:p>
          <a:p>
            <a:pPr lvl="1"/>
            <a:r>
              <a:rPr lang="en-US" dirty="0" smtClean="0"/>
              <a:t>Multi-FPGA support</a:t>
            </a:r>
          </a:p>
          <a:p>
            <a:pPr lvl="1"/>
            <a:r>
              <a:rPr lang="en-US" dirty="0" smtClean="0"/>
              <a:t>Multi-user support/shared resources</a:t>
            </a:r>
          </a:p>
          <a:p>
            <a:pPr lvl="1"/>
            <a:r>
              <a:rPr lang="en-US" dirty="0" smtClean="0"/>
              <a:t>OS support (device drivers)</a:t>
            </a:r>
          </a:p>
          <a:p>
            <a:pPr lvl="1"/>
            <a:r>
              <a:rPr lang="en-US" dirty="0" smtClean="0"/>
              <a:t>Runtime System</a:t>
            </a:r>
          </a:p>
          <a:p>
            <a:pPr lvl="2"/>
            <a:r>
              <a:rPr lang="en-US" dirty="0" smtClean="0"/>
              <a:t>Dynamic Scheduling</a:t>
            </a:r>
          </a:p>
          <a:p>
            <a:pPr lvl="2"/>
            <a:r>
              <a:rPr lang="en-US" dirty="0" smtClean="0"/>
              <a:t>Dynamic reconfiguration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we do? </a:t>
            </a:r>
            <a:br>
              <a:rPr lang="en-US" dirty="0" smtClean="0"/>
            </a:br>
            <a:r>
              <a:rPr lang="en-US" dirty="0" smtClean="0"/>
              <a:t>Help the programmer!</a:t>
            </a:r>
            <a:endParaRPr lang="el-G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2397" y="1340768"/>
            <a:ext cx="1705817" cy="140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5416" y="1196752"/>
            <a:ext cx="8337104" cy="554461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Improve Programming Language</a:t>
            </a:r>
          </a:p>
          <a:p>
            <a:pPr lvl="1"/>
            <a:r>
              <a:rPr lang="en-US" dirty="0" smtClean="0"/>
              <a:t>Support of </a:t>
            </a:r>
            <a:r>
              <a:rPr lang="en-US" dirty="0" err="1" smtClean="0"/>
              <a:t>OpenCL</a:t>
            </a:r>
            <a:r>
              <a:rPr lang="en-US" dirty="0" smtClean="0"/>
              <a:t> 2.0</a:t>
            </a:r>
          </a:p>
          <a:p>
            <a:pPr lvl="2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 </a:t>
            </a:r>
            <a:r>
              <a:rPr lang="en-US" b="1" dirty="0" smtClean="0">
                <a:solidFill>
                  <a:srgbClr val="008000"/>
                </a:solidFill>
              </a:rPr>
              <a:t>Shared virtual memory</a:t>
            </a:r>
          </a:p>
          <a:p>
            <a:pPr lvl="2"/>
            <a:r>
              <a:rPr lang="en-US" dirty="0" smtClean="0"/>
              <a:t>Pipes</a:t>
            </a:r>
          </a:p>
          <a:p>
            <a:pPr lvl="2"/>
            <a:r>
              <a:rPr lang="en-US" dirty="0" smtClean="0"/>
              <a:t>Dynamic Parallelism, Atomics, etc. </a:t>
            </a:r>
          </a:p>
          <a:p>
            <a:pPr lvl="2"/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Improve CAD Tools</a:t>
            </a:r>
          </a:p>
          <a:p>
            <a:pPr lvl="1"/>
            <a:r>
              <a:rPr lang="en-US" dirty="0" smtClean="0"/>
              <a:t>Intel</a:t>
            </a:r>
            <a:r>
              <a:rPr lang="en-US" baseline="30000" dirty="0" smtClean="0"/>
              <a:t> </a:t>
            </a:r>
            <a:r>
              <a:rPr lang="en-US" dirty="0" smtClean="0"/>
              <a:t>FPGA SDK for </a:t>
            </a:r>
            <a:r>
              <a:rPr lang="en-US" dirty="0" err="1" smtClean="0"/>
              <a:t>OpenCL</a:t>
            </a:r>
            <a:r>
              <a:rPr lang="en-US" dirty="0" smtClean="0"/>
              <a:t> (supports part of </a:t>
            </a:r>
            <a:r>
              <a:rPr lang="en-US" dirty="0" err="1" smtClean="0"/>
              <a:t>OpenCL</a:t>
            </a:r>
            <a:r>
              <a:rPr lang="en-US" dirty="0" smtClean="0"/>
              <a:t> 2.0)</a:t>
            </a:r>
          </a:p>
          <a:p>
            <a:pPr lvl="1"/>
            <a:r>
              <a:rPr lang="en-US" dirty="0" smtClean="0"/>
              <a:t>Xilinx </a:t>
            </a:r>
            <a:r>
              <a:rPr lang="en-US" dirty="0" err="1" smtClean="0"/>
              <a:t>SDSoC</a:t>
            </a:r>
            <a:r>
              <a:rPr lang="en-US" dirty="0" smtClean="0"/>
              <a:t>, </a:t>
            </a:r>
            <a:r>
              <a:rPr lang="en-US" dirty="0" err="1" smtClean="0"/>
              <a:t>SDAccel</a:t>
            </a:r>
            <a:r>
              <a:rPr lang="en-US" dirty="0" smtClean="0"/>
              <a:t> (supports </a:t>
            </a:r>
            <a:r>
              <a:rPr lang="en-US" dirty="0" err="1" smtClean="0"/>
              <a:t>OpenCL</a:t>
            </a:r>
            <a:r>
              <a:rPr lang="en-US" dirty="0" smtClean="0"/>
              <a:t> 1.1)</a:t>
            </a:r>
          </a:p>
          <a:p>
            <a:pPr lvl="1"/>
            <a:r>
              <a:rPr lang="en-US" dirty="0" err="1" smtClean="0"/>
              <a:t>OpenCapi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Improve Architecture 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</a:t>
            </a:r>
            <a:r>
              <a:rPr lang="en-US" b="1" dirty="0" smtClean="0">
                <a:solidFill>
                  <a:srgbClr val="008000"/>
                </a:solidFill>
              </a:rPr>
              <a:t>Multi-FPGA support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</a:t>
            </a:r>
            <a:r>
              <a:rPr lang="en-US" b="1" dirty="0" smtClean="0">
                <a:solidFill>
                  <a:srgbClr val="008000"/>
                </a:solidFill>
              </a:rPr>
              <a:t>Multi-user support/shared resources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</a:t>
            </a:r>
            <a:r>
              <a:rPr lang="en-US" b="1" dirty="0" smtClean="0">
                <a:solidFill>
                  <a:srgbClr val="008000"/>
                </a:solidFill>
              </a:rPr>
              <a:t>OS support (device drivers)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</a:t>
            </a:r>
            <a:r>
              <a:rPr lang="en-US" b="1" dirty="0" smtClean="0">
                <a:solidFill>
                  <a:srgbClr val="008000"/>
                </a:solidFill>
              </a:rPr>
              <a:t>Runtime System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</a:rPr>
              <a:t>Dynamic Scheduling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</a:rPr>
              <a:t>Dynamic reconfiguration</a:t>
            </a: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Ongoing efforts by ECOSCALE</a:t>
            </a:r>
            <a:endParaRPr lang="el-G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1705817" cy="140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643570" y="3786190"/>
            <a:ext cx="3500430" cy="2397459"/>
            <a:chOff x="5643570" y="3786190"/>
            <a:chExt cx="3500430" cy="239745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92" y="3786190"/>
              <a:ext cx="1234440" cy="117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3570" y="5429264"/>
              <a:ext cx="1650620" cy="754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0425" y="5143512"/>
              <a:ext cx="19335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8" y="3929066"/>
              <a:ext cx="1143008" cy="109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2123728" y="1052736"/>
            <a:ext cx="4824536" cy="720080"/>
          </a:xfrm>
          <a:prstGeom prst="rect">
            <a:avLst/>
          </a:prstGeom>
          <a:solidFill>
            <a:srgbClr val="E8F8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4067944" y="4077072"/>
            <a:ext cx="1152128" cy="4404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DDR</a:t>
            </a:r>
            <a:endParaRPr lang="el-GR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445009"/>
          </a:xfrm>
        </p:spPr>
        <p:txBody>
          <a:bodyPr/>
          <a:lstStyle/>
          <a:p>
            <a:r>
              <a:rPr lang="en-US" dirty="0" smtClean="0"/>
              <a:t>Global Memory of Accelerator is Independent from Host/System Memory</a:t>
            </a:r>
          </a:p>
          <a:p>
            <a:r>
              <a:rPr lang="en-US" dirty="0" smtClean="0"/>
              <a:t>High-Latency </a:t>
            </a:r>
            <a:r>
              <a:rPr lang="en-US" dirty="0" err="1" smtClean="0"/>
              <a:t>PCIe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-27384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OpenCL</a:t>
            </a:r>
            <a:r>
              <a:rPr lang="en-US" dirty="0" smtClean="0"/>
              <a:t> Data Movement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123728" y="1772816"/>
            <a:ext cx="4824536" cy="2016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563888" y="2492896"/>
            <a:ext cx="2160240" cy="5844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2555776" y="2484512"/>
            <a:ext cx="720080" cy="51244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DMA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067944" y="1916832"/>
            <a:ext cx="1224136" cy="2964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PCIe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4067944" y="3212976"/>
            <a:ext cx="1152128" cy="440432"/>
          </a:xfrm>
          <a:prstGeom prst="rect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Memory Controller</a:t>
            </a:r>
            <a:endParaRPr lang="el-GR" sz="1400" dirty="0"/>
          </a:p>
        </p:txBody>
      </p:sp>
      <p:sp>
        <p:nvSpPr>
          <p:cNvPr id="11" name="Rectangle 10"/>
          <p:cNvSpPr/>
          <p:nvPr/>
        </p:nvSpPr>
        <p:spPr>
          <a:xfrm>
            <a:off x="6012160" y="2492896"/>
            <a:ext cx="720080" cy="51244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DMA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2123728" y="335699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FPGA</a:t>
            </a:r>
            <a:endParaRPr lang="el-GR" dirty="0"/>
          </a:p>
        </p:txBody>
      </p:sp>
      <p:cxnSp>
        <p:nvCxnSpPr>
          <p:cNvPr id="15" name="Straight Connector 14"/>
          <p:cNvCxnSpPr>
            <a:stCxn id="9" idx="1"/>
          </p:cNvCxnSpPr>
          <p:nvPr/>
        </p:nvCxnSpPr>
        <p:spPr>
          <a:xfrm flipH="1" flipV="1">
            <a:off x="2915816" y="2060848"/>
            <a:ext cx="1152128" cy="4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15816" y="2060848"/>
            <a:ext cx="0" cy="4320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915816" y="3429000"/>
            <a:ext cx="1152128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15816" y="2996952"/>
            <a:ext cx="0" cy="42366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9" idx="3"/>
          </p:cNvCxnSpPr>
          <p:nvPr/>
        </p:nvCxnSpPr>
        <p:spPr>
          <a:xfrm flipH="1">
            <a:off x="5292080" y="2060848"/>
            <a:ext cx="1080120" cy="419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72200" y="2069232"/>
            <a:ext cx="0" cy="42366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2"/>
            <a:endCxn id="12" idx="0"/>
          </p:cNvCxnSpPr>
          <p:nvPr/>
        </p:nvCxnSpPr>
        <p:spPr>
          <a:xfrm>
            <a:off x="4644008" y="3653408"/>
            <a:ext cx="0" cy="423664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0" y="1628800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046736" y="1196752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System Memory</a:t>
            </a:r>
            <a:endParaRPr lang="el-GR" sz="1400" dirty="0"/>
          </a:p>
        </p:txBody>
      </p:sp>
      <p:sp>
        <p:nvSpPr>
          <p:cNvPr id="36" name="Rectangle 35"/>
          <p:cNvSpPr/>
          <p:nvPr/>
        </p:nvSpPr>
        <p:spPr>
          <a:xfrm>
            <a:off x="2390552" y="1196752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Host</a:t>
            </a:r>
            <a:endParaRPr lang="el-GR" sz="1400" dirty="0"/>
          </a:p>
        </p:txBody>
      </p:sp>
      <p:cxnSp>
        <p:nvCxnSpPr>
          <p:cNvPr id="37" name="Straight Connector 36"/>
          <p:cNvCxnSpPr>
            <a:stCxn id="36" idx="3"/>
            <a:endCxn id="35" idx="1"/>
          </p:cNvCxnSpPr>
          <p:nvPr/>
        </p:nvCxnSpPr>
        <p:spPr>
          <a:xfrm>
            <a:off x="3542680" y="1416968"/>
            <a:ext cx="504056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20072" y="3429000"/>
            <a:ext cx="1152128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372200" y="3005336"/>
            <a:ext cx="0" cy="42366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4008" y="2285256"/>
            <a:ext cx="0" cy="20764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427984" y="1340768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5190975" y="4092962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Device Memory</a:t>
            </a:r>
            <a:endParaRPr lang="el-GR" dirty="0"/>
          </a:p>
        </p:txBody>
      </p:sp>
      <p:sp>
        <p:nvSpPr>
          <p:cNvPr id="34" name="Rectangle 33"/>
          <p:cNvSpPr/>
          <p:nvPr/>
        </p:nvSpPr>
        <p:spPr>
          <a:xfrm>
            <a:off x="5103596" y="1214422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Global Memory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532 L 3.05556E-6 0.09097 L -0.179 0.08912 L -0.17778 0.29398 L -0.00677 0.29074 L 0.01215 0.31181 L 0.01059 0.40648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0.38982 L 0.01319 0.1963 L 0.04427 0.19422 L -0.00903 0.19769 L 0.04652 0.1963 L -0.0224 0.19422 L 0.01232 0.19722 L 0.01354 0.40417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40047 L 0.01198 0.29051 L 0.20087 0.29051 L 0.20087 0.08611 L 0.00538 0.08611 L 0.00416 -0.01574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123728" y="1052736"/>
            <a:ext cx="4824536" cy="720080"/>
          </a:xfrm>
          <a:prstGeom prst="rect">
            <a:avLst/>
          </a:prstGeom>
          <a:solidFill>
            <a:srgbClr val="E8F8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4" name="Group 73"/>
          <p:cNvGrpSpPr/>
          <p:nvPr/>
        </p:nvGrpSpPr>
        <p:grpSpPr>
          <a:xfrm>
            <a:off x="3689686" y="1258345"/>
            <a:ext cx="1800200" cy="370455"/>
            <a:chOff x="3689686" y="1258345"/>
            <a:chExt cx="1800200" cy="370455"/>
          </a:xfrm>
        </p:grpSpPr>
        <p:sp>
          <p:nvSpPr>
            <p:cNvPr id="51" name="Rectangle 50"/>
            <p:cNvSpPr/>
            <p:nvPr/>
          </p:nvSpPr>
          <p:spPr>
            <a:xfrm>
              <a:off x="4076908" y="1258345"/>
              <a:ext cx="999147" cy="34327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sz="15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89686" y="1290246"/>
              <a:ext cx="180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CCI/MMU</a:t>
              </a:r>
              <a:endParaRPr lang="el-GR" sz="1600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8984" y="4221088"/>
            <a:ext cx="6902106" cy="220830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Cache Coherency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 </a:t>
            </a:r>
            <a:r>
              <a:rPr lang="en-US" dirty="0" smtClean="0"/>
              <a:t>ARM CCI (</a:t>
            </a:r>
            <a:r>
              <a:rPr lang="en-US" dirty="0" err="1" smtClean="0"/>
              <a:t>Ultrascale</a:t>
            </a:r>
            <a:r>
              <a:rPr lang="en-US" dirty="0" smtClean="0"/>
              <a:t>+)</a:t>
            </a:r>
          </a:p>
          <a:p>
            <a:pPr lvl="1"/>
            <a:r>
              <a:rPr lang="en-US" dirty="0" smtClean="0"/>
              <a:t>Xilinx CCIX (next generation of </a:t>
            </a:r>
            <a:r>
              <a:rPr lang="en-US" dirty="0" err="1" smtClean="0"/>
              <a:t>Ultrascale</a:t>
            </a:r>
            <a:r>
              <a:rPr lang="en-US" dirty="0" smtClean="0"/>
              <a:t>+)</a:t>
            </a:r>
          </a:p>
          <a:p>
            <a:pPr lvl="1"/>
            <a:r>
              <a:rPr lang="en-US" dirty="0" smtClean="0"/>
              <a:t>IBM CAPI (Intel QPI/CAPI)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IO MMU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ARM SMMU (Ultrascale+)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sym typeface="Wingdings"/>
              </a:rPr>
              <a:t>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Coherent Cache on the FPGA (Ultrascale+)?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-27384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OpenCL</a:t>
            </a:r>
            <a:r>
              <a:rPr lang="en-US" dirty="0" smtClean="0"/>
              <a:t> 2.0: Virtual Shared Memory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123728" y="1772816"/>
            <a:ext cx="4824536" cy="2016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563888" y="2492896"/>
            <a:ext cx="2160240" cy="5844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2123728" y="335699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FPGA</a:t>
            </a:r>
            <a:endParaRPr lang="el-GR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572000" y="1628800"/>
            <a:ext cx="0" cy="864096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364088" y="1251992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Shared</a:t>
            </a:r>
          </a:p>
          <a:p>
            <a:pPr algn="ctr"/>
            <a:r>
              <a:rPr lang="en-US" sz="1400" dirty="0" smtClean="0"/>
              <a:t>Memory</a:t>
            </a:r>
            <a:endParaRPr lang="el-GR" sz="1400" dirty="0"/>
          </a:p>
        </p:txBody>
      </p:sp>
      <p:sp>
        <p:nvSpPr>
          <p:cNvPr id="36" name="Rectangle 35"/>
          <p:cNvSpPr/>
          <p:nvPr/>
        </p:nvSpPr>
        <p:spPr>
          <a:xfrm>
            <a:off x="2627784" y="1242446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Host</a:t>
            </a:r>
            <a:endParaRPr lang="el-GR" sz="1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779912" y="1412776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076056" y="1484784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724128" y="1340768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92593E-6 L -0.13438 5.92593E-6 L -0.13438 0.18033 " pathEditMode="relative" ptsTypes="A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54 0.17894 L -0.10226 0.17755 L -0.17188 0.17894 L -0.08663 0.17639 L -0.18177 0.17755 L -0.08854 0.17755 L -0.16511 0.17639 L -0.13177 0.17639 " pathEditMode="relative" rAng="0" ptsTypes="AAAAAAAA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38 0.18032 L -0.13334 0.00115 L 0.00486 -0.00139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2" animBg="1"/>
      <p:bldP spid="61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40277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: HPC Systems</a:t>
            </a:r>
          </a:p>
          <a:p>
            <a:pPr lvl="1"/>
            <a:r>
              <a:rPr lang="en-US" dirty="0" err="1" smtClean="0"/>
              <a:t>Exascale</a:t>
            </a:r>
            <a:r>
              <a:rPr lang="en-US" dirty="0" smtClean="0"/>
              <a:t> challenges</a:t>
            </a:r>
          </a:p>
          <a:p>
            <a:pPr lvl="1"/>
            <a:r>
              <a:rPr lang="en-US" dirty="0" smtClean="0"/>
              <a:t>Approach: Accelerators (GPUs </a:t>
            </a:r>
            <a:r>
              <a:rPr lang="en-US" dirty="0" err="1" smtClean="0"/>
              <a:t>vs</a:t>
            </a:r>
            <a:r>
              <a:rPr lang="en-US" dirty="0" smtClean="0"/>
              <a:t> FPGAs)</a:t>
            </a:r>
          </a:p>
          <a:p>
            <a:r>
              <a:rPr lang="en-US" dirty="0" smtClean="0"/>
              <a:t>FPGA in HPC</a:t>
            </a:r>
          </a:p>
          <a:p>
            <a:pPr lvl="1"/>
            <a:r>
              <a:rPr lang="en-US" dirty="0" smtClean="0"/>
              <a:t>Programming Model</a:t>
            </a:r>
          </a:p>
          <a:p>
            <a:pPr lvl="1"/>
            <a:r>
              <a:rPr lang="en-US" dirty="0" smtClean="0"/>
              <a:t>Limitations &amp; Solutions (ECOSCALE)</a:t>
            </a:r>
          </a:p>
          <a:p>
            <a:pPr lvl="2"/>
            <a:r>
              <a:rPr lang="en-US" dirty="0" smtClean="0"/>
              <a:t>UNIMEM/UNILOGIC architecture</a:t>
            </a:r>
          </a:p>
          <a:p>
            <a:pPr lvl="2"/>
            <a:r>
              <a:rPr lang="en-US" dirty="0" smtClean="0"/>
              <a:t>Reconfiguration toolset</a:t>
            </a:r>
          </a:p>
          <a:p>
            <a:pPr lvl="2"/>
            <a:r>
              <a:rPr lang="en-US" dirty="0" smtClean="0"/>
              <a:t>Runtime System</a:t>
            </a:r>
          </a:p>
          <a:p>
            <a:pPr lvl="2"/>
            <a:r>
              <a:rPr lang="en-US" dirty="0" smtClean="0"/>
              <a:t>Execution Environment</a:t>
            </a:r>
          </a:p>
          <a:p>
            <a:r>
              <a:rPr lang="en-US" dirty="0" smtClean="0"/>
              <a:t>Conclusion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860032" y="1340768"/>
            <a:ext cx="4104456" cy="720080"/>
          </a:xfrm>
          <a:prstGeom prst="rect">
            <a:avLst/>
          </a:prstGeom>
          <a:solidFill>
            <a:srgbClr val="E8F8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3528" y="1340768"/>
            <a:ext cx="4104456" cy="720080"/>
          </a:xfrm>
          <a:prstGeom prst="rect">
            <a:avLst/>
          </a:prstGeom>
          <a:solidFill>
            <a:srgbClr val="E8F8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3" name="Group 57"/>
          <p:cNvGrpSpPr/>
          <p:nvPr/>
        </p:nvGrpSpPr>
        <p:grpSpPr>
          <a:xfrm>
            <a:off x="1457726" y="1582525"/>
            <a:ext cx="1800200" cy="370455"/>
            <a:chOff x="3689686" y="1258345"/>
            <a:chExt cx="1800200" cy="370455"/>
          </a:xfrm>
        </p:grpSpPr>
        <p:sp>
          <p:nvSpPr>
            <p:cNvPr id="59" name="Rectangle 58"/>
            <p:cNvSpPr/>
            <p:nvPr/>
          </p:nvSpPr>
          <p:spPr>
            <a:xfrm>
              <a:off x="4076908" y="1258345"/>
              <a:ext cx="999147" cy="34327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sz="15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89686" y="1290246"/>
              <a:ext cx="180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CCI/MMU</a:t>
              </a:r>
              <a:endParaRPr lang="el-GR" sz="1600" dirty="0"/>
            </a:p>
          </p:txBody>
        </p:sp>
      </p:grpSp>
      <p:grpSp>
        <p:nvGrpSpPr>
          <p:cNvPr id="14" name="Group 60"/>
          <p:cNvGrpSpPr/>
          <p:nvPr/>
        </p:nvGrpSpPr>
        <p:grpSpPr>
          <a:xfrm>
            <a:off x="5976012" y="1564307"/>
            <a:ext cx="1800200" cy="370455"/>
            <a:chOff x="3689686" y="1258345"/>
            <a:chExt cx="1800200" cy="370455"/>
          </a:xfrm>
        </p:grpSpPr>
        <p:sp>
          <p:nvSpPr>
            <p:cNvPr id="62" name="Rectangle 61"/>
            <p:cNvSpPr/>
            <p:nvPr/>
          </p:nvSpPr>
          <p:spPr>
            <a:xfrm>
              <a:off x="4076908" y="1258345"/>
              <a:ext cx="999147" cy="34327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sz="15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689686" y="1290246"/>
              <a:ext cx="180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CCI/MMU</a:t>
              </a:r>
              <a:endParaRPr lang="el-GR" sz="1600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843808" y="3789040"/>
            <a:ext cx="3744416" cy="3600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Interconnect (UNIMEM)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UNIMEM: Remote Coherent Accesses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23528" y="2060848"/>
            <a:ext cx="4104456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331640" y="2844552"/>
            <a:ext cx="2160240" cy="5844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 0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323528" y="299695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FPGA</a:t>
            </a:r>
            <a:endParaRPr lang="el-G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2564904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31840" y="1540024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Shared</a:t>
            </a:r>
          </a:p>
          <a:p>
            <a:pPr algn="ctr"/>
            <a:r>
              <a:rPr lang="en-US" sz="1400" dirty="0" smtClean="0"/>
              <a:t>Memory</a:t>
            </a:r>
            <a:endParaRPr lang="el-GR" sz="1400" dirty="0"/>
          </a:p>
        </p:txBody>
      </p:sp>
      <p:sp>
        <p:nvSpPr>
          <p:cNvPr id="12" name="Rectangle 11"/>
          <p:cNvSpPr/>
          <p:nvPr/>
        </p:nvSpPr>
        <p:spPr>
          <a:xfrm>
            <a:off x="395536" y="1530478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Host</a:t>
            </a:r>
            <a:endParaRPr lang="el-GR" sz="1400" dirty="0"/>
          </a:p>
        </p:txBody>
      </p:sp>
      <p:sp>
        <p:nvSpPr>
          <p:cNvPr id="17" name="Rectangle 16"/>
          <p:cNvSpPr/>
          <p:nvPr/>
        </p:nvSpPr>
        <p:spPr>
          <a:xfrm>
            <a:off x="1272207" y="1052736"/>
            <a:ext cx="232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Ultrascale</a:t>
            </a:r>
            <a:r>
              <a:rPr lang="en-US" dirty="0" smtClean="0"/>
              <a:t>+ MPSOC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755576" y="2204864"/>
            <a:ext cx="3240360" cy="36004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Interconnect</a:t>
            </a:r>
            <a:endParaRPr lang="el-GR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339752" y="191683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60032" y="2060848"/>
            <a:ext cx="4104456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Rectangle 39"/>
          <p:cNvSpPr/>
          <p:nvPr/>
        </p:nvSpPr>
        <p:spPr>
          <a:xfrm>
            <a:off x="5868144" y="2844552"/>
            <a:ext cx="2160240" cy="5844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 1</a:t>
            </a:r>
            <a:endParaRPr lang="el-GR" dirty="0"/>
          </a:p>
        </p:txBody>
      </p:sp>
      <p:sp>
        <p:nvSpPr>
          <p:cNvPr id="41" name="Rectangle 40"/>
          <p:cNvSpPr/>
          <p:nvPr/>
        </p:nvSpPr>
        <p:spPr>
          <a:xfrm>
            <a:off x="8244408" y="306896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FPGA</a:t>
            </a:r>
            <a:endParaRPr lang="el-GR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876256" y="2564904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668344" y="1540024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Shared</a:t>
            </a:r>
          </a:p>
          <a:p>
            <a:pPr algn="ctr"/>
            <a:r>
              <a:rPr lang="en-US" sz="1400" dirty="0" smtClean="0"/>
              <a:t>Memory</a:t>
            </a:r>
            <a:endParaRPr lang="el-GR" sz="1400" dirty="0"/>
          </a:p>
        </p:txBody>
      </p:sp>
      <p:sp>
        <p:nvSpPr>
          <p:cNvPr id="44" name="Rectangle 43"/>
          <p:cNvSpPr/>
          <p:nvPr/>
        </p:nvSpPr>
        <p:spPr>
          <a:xfrm>
            <a:off x="4932040" y="1530478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Host</a:t>
            </a:r>
            <a:endParaRPr lang="el-GR" sz="14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084168" y="1763851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80312" y="1764427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808708" y="1052736"/>
            <a:ext cx="232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Ultrascale</a:t>
            </a:r>
            <a:r>
              <a:rPr lang="en-US" dirty="0" smtClean="0"/>
              <a:t>+ MPSOC</a:t>
            </a:r>
            <a:endParaRPr lang="el-GR" dirty="0"/>
          </a:p>
        </p:txBody>
      </p:sp>
      <p:sp>
        <p:nvSpPr>
          <p:cNvPr id="49" name="Rectangle 48"/>
          <p:cNvSpPr/>
          <p:nvPr/>
        </p:nvSpPr>
        <p:spPr>
          <a:xfrm>
            <a:off x="5292080" y="2204864"/>
            <a:ext cx="3240360" cy="36004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Interconnect</a:t>
            </a:r>
            <a:endParaRPr lang="el-GR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6876256" y="191683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779912" y="2564904"/>
            <a:ext cx="0" cy="1224136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508104" y="2564904"/>
            <a:ext cx="0" cy="1224136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427984" y="2636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l-GR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1547664" y="1772816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843808" y="1772816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125098" y="1859016"/>
            <a:ext cx="2289025" cy="4018256"/>
            <a:chOff x="125098" y="1859016"/>
            <a:chExt cx="2289025" cy="4018256"/>
          </a:xfrm>
        </p:grpSpPr>
        <p:sp>
          <p:nvSpPr>
            <p:cNvPr id="53" name="Rectangle 52"/>
            <p:cNvSpPr/>
            <p:nvPr/>
          </p:nvSpPr>
          <p:spPr>
            <a:xfrm>
              <a:off x="323528" y="3861048"/>
              <a:ext cx="1368152" cy="15841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5098" y="5507940"/>
              <a:ext cx="16385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Address Map</a:t>
              </a:r>
              <a:endParaRPr lang="el-GR" b="1" dirty="0">
                <a:solidFill>
                  <a:srgbClr val="008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3528" y="4293096"/>
              <a:ext cx="1368152" cy="34327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448GB</a:t>
              </a:r>
              <a:endParaRPr lang="el-GR" sz="15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6231" y="4614674"/>
              <a:ext cx="139544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 err="1" smtClean="0"/>
                <a:t>PCIe</a:t>
              </a:r>
              <a:r>
                <a:rPr lang="en-US" sz="1500" dirty="0" smtClean="0"/>
                <a:t>, OCM, QSPI, RPU, etc.</a:t>
              </a:r>
              <a:endParaRPr lang="el-GR" sz="1500" dirty="0"/>
            </a:p>
          </p:txBody>
        </p:sp>
        <p:sp>
          <p:nvSpPr>
            <p:cNvPr id="66" name="Right Triangle 65"/>
            <p:cNvSpPr/>
            <p:nvPr/>
          </p:nvSpPr>
          <p:spPr>
            <a:xfrm rot="8116833">
              <a:off x="2255729" y="1859016"/>
              <a:ext cx="158394" cy="168812"/>
            </a:xfrm>
            <a:prstGeom prst="rtTriangl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1" name="Up Arrow 70"/>
            <p:cNvSpPr/>
            <p:nvPr/>
          </p:nvSpPr>
          <p:spPr>
            <a:xfrm rot="1386879">
              <a:off x="1602182" y="1877591"/>
              <a:ext cx="310150" cy="2528112"/>
            </a:xfrm>
            <a:prstGeom prst="upArrow">
              <a:avLst>
                <a:gd name="adj1" fmla="val 20746"/>
                <a:gd name="adj2" fmla="val 50000"/>
              </a:avLst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2" name="Content Placeholder 1"/>
          <p:cNvSpPr>
            <a:spLocks noGrp="1"/>
          </p:cNvSpPr>
          <p:nvPr>
            <p:ph idx="1"/>
          </p:nvPr>
        </p:nvSpPr>
        <p:spPr>
          <a:xfrm>
            <a:off x="2339752" y="4653136"/>
            <a:ext cx="6048672" cy="1512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UNIMEM Architecture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 Global Address Space (PGAS)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 </a:t>
            </a:r>
            <a:r>
              <a:rPr lang="en-US" dirty="0" smtClean="0"/>
              <a:t>Direct (load/store) remote accesses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 </a:t>
            </a:r>
            <a:r>
              <a:rPr lang="en-US" dirty="0" smtClean="0"/>
              <a:t>Coherent accesses </a:t>
            </a:r>
          </a:p>
          <a:p>
            <a:pPr lvl="1"/>
            <a:endParaRPr lang="el-GR" dirty="0"/>
          </a:p>
        </p:txBody>
      </p:sp>
      <p:sp>
        <p:nvSpPr>
          <p:cNvPr id="55" name="Flowchart: Decision 54"/>
          <p:cNvSpPr/>
          <p:nvPr/>
        </p:nvSpPr>
        <p:spPr>
          <a:xfrm>
            <a:off x="971600" y="1700808"/>
            <a:ext cx="144016" cy="144016"/>
          </a:xfrm>
          <a:prstGeom prst="flowChartDecisi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Flowchart: Decision 72"/>
          <p:cNvSpPr/>
          <p:nvPr/>
        </p:nvSpPr>
        <p:spPr>
          <a:xfrm>
            <a:off x="827584" y="1700808"/>
            <a:ext cx="144016" cy="144016"/>
          </a:xfrm>
          <a:prstGeom prst="flowChartDecis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Flowchart: Decision 74"/>
          <p:cNvSpPr/>
          <p:nvPr/>
        </p:nvSpPr>
        <p:spPr>
          <a:xfrm>
            <a:off x="6810344" y="3140968"/>
            <a:ext cx="144016" cy="144016"/>
          </a:xfrm>
          <a:prstGeom prst="flowChartDecis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7.03704E-6 L 0.13924 7.03704E-6 L 0.14115 0.08496 L 0.30001 0.08751 L 0.2981 0.30718 L 0.48629 0.31112 L 0.48525 0.09028 L 0.63733 0.09283 L 0.63525 0.00394 L 0.75886 -0.00254 " pathEditMode="relative" ptsTypes="AAAAAAAAAA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00255 L 0.63837 0.00139 L 0.63924 0.09421 L 0.49132 0.09167 L 0.49028 0.31505 L 0.29809 0.30995 L 0.3 0.08519 L 0.14132 0.08773 L 0.14427 -1.11111E-6 L 0.00399 -1.11111E-6 " pathEditMode="relative" rAng="0" ptsTypes="AAAAAAAAAA">
                                      <p:cBhvr>
                                        <p:cTn id="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14815E-6 L 0.15486 -0.00277 L 0.15486 0.08889 L 0.31563 0.08496 L 0.31163 0.30973 L 0.50295 0.31227 L 0.50087 0.09283 L 0.65486 0.09005 L 0.65486 0.18426 " pathEditMode="relative" ptsTypes="AAAAAAAAA">
                                      <p:cBhvr>
                                        <p:cTn id="1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87 0.18565 L 0.65487 0.08889 L 0.50191 0.08889 L 0.50591 0.31505 L 0.31372 0.30718 L 0.31459 0.08496 L 0.15487 0.08635 L 0.15487 -0.00254 L 0.00087 -0.00139 " pathEditMode="relative" rAng="0" ptsTypes="AAAAAAAAA"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00295 -0.12037 L -0.1559 -0.12037 L -0.15399 0.10324 L -0.34132 0.10324 L -0.34132 -0.12686 L -0.49809 -0.12292 L -0.49809 -0.2132 L -0.37066 -0.2132 " pathEditMode="relative" ptsTypes="AAAAAAAAA">
                                      <p:cBhvr>
                                        <p:cTn id="2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78 -0.21366 L -0.49826 -0.21111 L -0.49826 -0.12107 L -0.34045 -0.12361 L -0.34045 0.10509 L -0.15017 0.10254 L -0.15208 -0.11435 L -0.00121 -0.11829 L -0.00017 0.00324 " pathEditMode="relative" rAng="0" ptsTypes="AAAAAAAAA">
                                      <p:cBhvr>
                                        <p:cTn id="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73" grpId="0" animBg="1"/>
      <p:bldP spid="73" grpId="1" animBg="1"/>
      <p:bldP spid="75" grpId="0" animBg="1"/>
      <p:bldP spid="7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860032" y="1340768"/>
            <a:ext cx="4104456" cy="720080"/>
          </a:xfrm>
          <a:prstGeom prst="rect">
            <a:avLst/>
          </a:prstGeom>
          <a:solidFill>
            <a:srgbClr val="E8F8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3528" y="1340768"/>
            <a:ext cx="4104456" cy="720080"/>
          </a:xfrm>
          <a:prstGeom prst="rect">
            <a:avLst/>
          </a:prstGeom>
          <a:solidFill>
            <a:srgbClr val="E8F8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8" name="Group 57"/>
          <p:cNvGrpSpPr/>
          <p:nvPr/>
        </p:nvGrpSpPr>
        <p:grpSpPr>
          <a:xfrm>
            <a:off x="1457726" y="1582525"/>
            <a:ext cx="1800200" cy="370455"/>
            <a:chOff x="3689686" y="1258345"/>
            <a:chExt cx="1800200" cy="370455"/>
          </a:xfrm>
        </p:grpSpPr>
        <p:sp>
          <p:nvSpPr>
            <p:cNvPr id="59" name="Rectangle 58"/>
            <p:cNvSpPr/>
            <p:nvPr/>
          </p:nvSpPr>
          <p:spPr>
            <a:xfrm>
              <a:off x="4076908" y="1258345"/>
              <a:ext cx="999147" cy="34327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sz="15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89686" y="1290246"/>
              <a:ext cx="180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CCI/MMU</a:t>
              </a:r>
              <a:endParaRPr lang="el-GR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976012" y="1564307"/>
            <a:ext cx="1800200" cy="370455"/>
            <a:chOff x="3689686" y="1258345"/>
            <a:chExt cx="1800200" cy="370455"/>
          </a:xfrm>
        </p:grpSpPr>
        <p:sp>
          <p:nvSpPr>
            <p:cNvPr id="62" name="Rectangle 61"/>
            <p:cNvSpPr/>
            <p:nvPr/>
          </p:nvSpPr>
          <p:spPr>
            <a:xfrm>
              <a:off x="4076908" y="1258345"/>
              <a:ext cx="999147" cy="34327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sz="15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689686" y="1290246"/>
              <a:ext cx="180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CCI/MMU</a:t>
              </a:r>
              <a:endParaRPr lang="el-GR" sz="1600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843808" y="3789040"/>
            <a:ext cx="3744416" cy="3600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Interconnect (UNIMEM)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4797152"/>
            <a:ext cx="7139136" cy="1440160"/>
          </a:xfrm>
        </p:spPr>
        <p:txBody>
          <a:bodyPr>
            <a:normAutofit/>
          </a:bodyPr>
          <a:lstStyle/>
          <a:p>
            <a:r>
              <a:rPr lang="en-US" dirty="0" smtClean="0"/>
              <a:t>Access any FPGA in the System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 Remote Kernel calls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 </a:t>
            </a:r>
            <a:r>
              <a:rPr lang="en-US" dirty="0" smtClean="0"/>
              <a:t>Remote Memory Accesses 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FPGAs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23528" y="2060848"/>
            <a:ext cx="4104456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331640" y="2844552"/>
            <a:ext cx="2160240" cy="5844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 0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323528" y="299695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FPGA</a:t>
            </a:r>
            <a:endParaRPr lang="el-G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2564904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31840" y="1540024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Shared</a:t>
            </a:r>
          </a:p>
          <a:p>
            <a:pPr algn="ctr"/>
            <a:r>
              <a:rPr lang="en-US" sz="1400" dirty="0" smtClean="0"/>
              <a:t>Memory</a:t>
            </a:r>
            <a:endParaRPr lang="el-GR" sz="1400" dirty="0"/>
          </a:p>
        </p:txBody>
      </p:sp>
      <p:sp>
        <p:nvSpPr>
          <p:cNvPr id="12" name="Rectangle 11"/>
          <p:cNvSpPr/>
          <p:nvPr/>
        </p:nvSpPr>
        <p:spPr>
          <a:xfrm>
            <a:off x="395536" y="1530478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Host</a:t>
            </a:r>
            <a:endParaRPr lang="el-GR" sz="1400" dirty="0"/>
          </a:p>
        </p:txBody>
      </p:sp>
      <p:sp>
        <p:nvSpPr>
          <p:cNvPr id="17" name="Rectangle 16"/>
          <p:cNvSpPr/>
          <p:nvPr/>
        </p:nvSpPr>
        <p:spPr>
          <a:xfrm>
            <a:off x="868247" y="1052736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Node 0 (Coherence Island)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755576" y="2204864"/>
            <a:ext cx="3240360" cy="36004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Interconnect</a:t>
            </a:r>
            <a:endParaRPr lang="el-GR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339752" y="191683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60032" y="2060848"/>
            <a:ext cx="4104456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Rectangle 39"/>
          <p:cNvSpPr/>
          <p:nvPr/>
        </p:nvSpPr>
        <p:spPr>
          <a:xfrm>
            <a:off x="5868144" y="2844552"/>
            <a:ext cx="2160240" cy="5844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 1</a:t>
            </a:r>
            <a:endParaRPr lang="el-GR" dirty="0"/>
          </a:p>
        </p:txBody>
      </p:sp>
      <p:sp>
        <p:nvSpPr>
          <p:cNvPr id="41" name="Rectangle 40"/>
          <p:cNvSpPr/>
          <p:nvPr/>
        </p:nvSpPr>
        <p:spPr>
          <a:xfrm>
            <a:off x="8244408" y="306896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FPGA</a:t>
            </a:r>
            <a:endParaRPr lang="el-GR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6876256" y="2564904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668344" y="1540024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Shared</a:t>
            </a:r>
          </a:p>
          <a:p>
            <a:pPr algn="ctr"/>
            <a:r>
              <a:rPr lang="en-US" sz="1400" dirty="0" smtClean="0"/>
              <a:t>Memory</a:t>
            </a:r>
            <a:endParaRPr lang="el-GR" sz="1400" dirty="0"/>
          </a:p>
        </p:txBody>
      </p:sp>
      <p:sp>
        <p:nvSpPr>
          <p:cNvPr id="44" name="Rectangle 43"/>
          <p:cNvSpPr/>
          <p:nvPr/>
        </p:nvSpPr>
        <p:spPr>
          <a:xfrm>
            <a:off x="4932040" y="1530478"/>
            <a:ext cx="1152128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Host</a:t>
            </a:r>
            <a:endParaRPr lang="el-GR" sz="14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084168" y="1763851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80312" y="1764427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403948" y="1052736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Node 1 (Coherence Island)</a:t>
            </a:r>
            <a:endParaRPr lang="el-GR" dirty="0"/>
          </a:p>
        </p:txBody>
      </p:sp>
      <p:sp>
        <p:nvSpPr>
          <p:cNvPr id="49" name="Rectangle 48"/>
          <p:cNvSpPr/>
          <p:nvPr/>
        </p:nvSpPr>
        <p:spPr>
          <a:xfrm>
            <a:off x="5292080" y="2204864"/>
            <a:ext cx="3240360" cy="36004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Interconnect</a:t>
            </a:r>
            <a:endParaRPr lang="el-GR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6876256" y="1916832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779912" y="2564904"/>
            <a:ext cx="0" cy="1224136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508104" y="2564904"/>
            <a:ext cx="0" cy="1224136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Decision 54"/>
          <p:cNvSpPr/>
          <p:nvPr/>
        </p:nvSpPr>
        <p:spPr>
          <a:xfrm>
            <a:off x="971600" y="1700808"/>
            <a:ext cx="144016" cy="144016"/>
          </a:xfrm>
          <a:prstGeom prst="flowChartDecisi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Oval 55"/>
          <p:cNvSpPr/>
          <p:nvPr/>
        </p:nvSpPr>
        <p:spPr>
          <a:xfrm>
            <a:off x="3275856" y="1655983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Rectangle 56"/>
          <p:cNvSpPr/>
          <p:nvPr/>
        </p:nvSpPr>
        <p:spPr>
          <a:xfrm>
            <a:off x="4427984" y="26369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l-GR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1547664" y="1772816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843808" y="1772816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14028 0 L 0.13924 0.09676 L 0.29809 0.09537 L 0.29618 0.31644 L 0.48993 0.31806 L 0.48698 0.08796 L 0.63542 0.0875 L 0.63542 0.18704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11181 0.00254 L -0.11372 0.09791 L 0.04705 0.09791 L 0.04705 0.32407 L 0.23819 0.31759 L 0.23628 0.09282 L 0.38333 0.09143 L 0.38524 0.18958 L 0.33524 0.19074 L 0.41562 0.18565 L 0.34792 0.18565 L 0.42344 0.18171 L 0.38038 0.18287 L 0.38628 0.0875 L 0.23333 0.0875 L 0.23524 0.31759 L 0.04496 0.31898 L 0.04496 0.0993 L -0.11372 0.09791 L -0.11285 0.00254 L 5.55556E-7 3.33333E-6 Z " pathEditMode="relative" ptsTypes="AAAAAAAAAAAAAAAAAAAAAA">
                                      <p:cBhvr>
                                        <p:cTn id="1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156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Virtualization Block</a:t>
            </a:r>
          </a:p>
          <a:p>
            <a:pPr lvl="1"/>
            <a:r>
              <a:rPr lang="en-US" dirty="0" smtClean="0"/>
              <a:t>Receives Kernel Execution command from any Node</a:t>
            </a:r>
          </a:p>
          <a:p>
            <a:pPr lvl="1"/>
            <a:r>
              <a:rPr lang="en-US" dirty="0" smtClean="0"/>
              <a:t>Schedules commands and executes them locally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Resource sharing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79512" y="1268760"/>
            <a:ext cx="2808312" cy="720080"/>
          </a:xfrm>
          <a:prstGeom prst="rect">
            <a:avLst/>
          </a:prstGeom>
          <a:solidFill>
            <a:srgbClr val="E8F8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255751" y="1510517"/>
            <a:ext cx="566812" cy="34327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sp>
        <p:nvSpPr>
          <p:cNvPr id="9" name="Rectangle 8"/>
          <p:cNvSpPr/>
          <p:nvPr/>
        </p:nvSpPr>
        <p:spPr>
          <a:xfrm>
            <a:off x="1124581" y="1542130"/>
            <a:ext cx="805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CCI</a:t>
            </a:r>
            <a:endParaRPr lang="el-GR" sz="1600" dirty="0"/>
          </a:p>
        </p:txBody>
      </p:sp>
      <p:sp>
        <p:nvSpPr>
          <p:cNvPr id="10" name="Rectangle 9"/>
          <p:cNvSpPr/>
          <p:nvPr/>
        </p:nvSpPr>
        <p:spPr>
          <a:xfrm>
            <a:off x="179512" y="1988840"/>
            <a:ext cx="2808312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835696" y="2708920"/>
            <a:ext cx="79208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27584" y="2492896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51720" y="1468016"/>
            <a:ext cx="720080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Memory</a:t>
            </a:r>
            <a:endParaRPr lang="el-GR" sz="1400" dirty="0"/>
          </a:p>
        </p:txBody>
      </p:sp>
      <p:sp>
        <p:nvSpPr>
          <p:cNvPr id="15" name="Rectangle 14"/>
          <p:cNvSpPr/>
          <p:nvPr/>
        </p:nvSpPr>
        <p:spPr>
          <a:xfrm>
            <a:off x="323528" y="1458470"/>
            <a:ext cx="648072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Host</a:t>
            </a:r>
            <a:endParaRPr lang="el-GR" sz="1400" dirty="0"/>
          </a:p>
        </p:txBody>
      </p:sp>
      <p:sp>
        <p:nvSpPr>
          <p:cNvPr id="16" name="Rectangle 15"/>
          <p:cNvSpPr/>
          <p:nvPr/>
        </p:nvSpPr>
        <p:spPr>
          <a:xfrm>
            <a:off x="1150166" y="980728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Node 0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323528" y="2132856"/>
            <a:ext cx="2520280" cy="36004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Interconnect</a:t>
            </a:r>
            <a:endParaRPr lang="el-G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47664" y="1844824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71600" y="1700808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35696" y="1700808"/>
            <a:ext cx="216024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3528" y="2708920"/>
            <a:ext cx="1296144" cy="43204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sp>
        <p:nvSpPr>
          <p:cNvPr id="27" name="Rectangle 26"/>
          <p:cNvSpPr/>
          <p:nvPr/>
        </p:nvSpPr>
        <p:spPr>
          <a:xfrm>
            <a:off x="269162" y="2754033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Virtualization</a:t>
            </a:r>
            <a:endParaRPr lang="el-GR" sz="15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619672" y="2924944"/>
            <a:ext cx="21602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123728" y="3573016"/>
            <a:ext cx="6768752" cy="3600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Interconnect (UNIMEM)</a:t>
            </a:r>
            <a:endParaRPr lang="el-GR" dirty="0"/>
          </a:p>
        </p:txBody>
      </p:sp>
      <p:sp>
        <p:nvSpPr>
          <p:cNvPr id="71" name="Rectangle 70"/>
          <p:cNvSpPr/>
          <p:nvPr/>
        </p:nvSpPr>
        <p:spPr>
          <a:xfrm>
            <a:off x="1763688" y="2780928"/>
            <a:ext cx="9605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Kernel 0</a:t>
            </a:r>
            <a:endParaRPr lang="el-GR" sz="1500" dirty="0"/>
          </a:p>
        </p:txBody>
      </p:sp>
      <p:sp>
        <p:nvSpPr>
          <p:cNvPr id="72" name="Rectangle 71"/>
          <p:cNvSpPr/>
          <p:nvPr/>
        </p:nvSpPr>
        <p:spPr>
          <a:xfrm>
            <a:off x="3203848" y="1268760"/>
            <a:ext cx="2808312" cy="720080"/>
          </a:xfrm>
          <a:prstGeom prst="rect">
            <a:avLst/>
          </a:prstGeom>
          <a:solidFill>
            <a:srgbClr val="E8F8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Rectangle 72"/>
          <p:cNvSpPr/>
          <p:nvPr/>
        </p:nvSpPr>
        <p:spPr>
          <a:xfrm>
            <a:off x="4280087" y="1510517"/>
            <a:ext cx="566812" cy="34327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sp>
        <p:nvSpPr>
          <p:cNvPr id="74" name="Rectangle 73"/>
          <p:cNvSpPr/>
          <p:nvPr/>
        </p:nvSpPr>
        <p:spPr>
          <a:xfrm>
            <a:off x="4148917" y="1542130"/>
            <a:ext cx="805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CCI</a:t>
            </a:r>
            <a:endParaRPr lang="el-GR" sz="1600" dirty="0"/>
          </a:p>
        </p:txBody>
      </p:sp>
      <p:sp>
        <p:nvSpPr>
          <p:cNvPr id="75" name="Rectangle 74"/>
          <p:cNvSpPr/>
          <p:nvPr/>
        </p:nvSpPr>
        <p:spPr>
          <a:xfrm>
            <a:off x="3203848" y="1988840"/>
            <a:ext cx="2808312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Rectangle 75"/>
          <p:cNvSpPr/>
          <p:nvPr/>
        </p:nvSpPr>
        <p:spPr>
          <a:xfrm>
            <a:off x="4860032" y="2708920"/>
            <a:ext cx="79208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3851920" y="2492896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076056" y="1468016"/>
            <a:ext cx="720080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Memory</a:t>
            </a:r>
            <a:endParaRPr lang="el-GR" sz="1400" dirty="0"/>
          </a:p>
        </p:txBody>
      </p:sp>
      <p:sp>
        <p:nvSpPr>
          <p:cNvPr id="79" name="Rectangle 78"/>
          <p:cNvSpPr/>
          <p:nvPr/>
        </p:nvSpPr>
        <p:spPr>
          <a:xfrm>
            <a:off x="3347864" y="1458470"/>
            <a:ext cx="648072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Host</a:t>
            </a:r>
            <a:endParaRPr lang="el-GR" sz="1400" dirty="0"/>
          </a:p>
        </p:txBody>
      </p:sp>
      <p:sp>
        <p:nvSpPr>
          <p:cNvPr id="80" name="Rectangle 79"/>
          <p:cNvSpPr/>
          <p:nvPr/>
        </p:nvSpPr>
        <p:spPr>
          <a:xfrm>
            <a:off x="4174502" y="980728"/>
            <a:ext cx="98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Node 1</a:t>
            </a:r>
            <a:endParaRPr lang="el-GR" dirty="0"/>
          </a:p>
        </p:txBody>
      </p:sp>
      <p:sp>
        <p:nvSpPr>
          <p:cNvPr id="81" name="Rectangle 80"/>
          <p:cNvSpPr/>
          <p:nvPr/>
        </p:nvSpPr>
        <p:spPr>
          <a:xfrm>
            <a:off x="3347864" y="2132856"/>
            <a:ext cx="2520280" cy="36004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Interconnect</a:t>
            </a:r>
            <a:endParaRPr lang="el-GR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4572000" y="1844824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995936" y="1700808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60032" y="1700808"/>
            <a:ext cx="216024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347864" y="2708920"/>
            <a:ext cx="1296144" cy="43204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sp>
        <p:nvSpPr>
          <p:cNvPr id="86" name="Rectangle 85"/>
          <p:cNvSpPr/>
          <p:nvPr/>
        </p:nvSpPr>
        <p:spPr>
          <a:xfrm>
            <a:off x="3293498" y="2754033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Virtualization</a:t>
            </a:r>
            <a:endParaRPr lang="el-GR" sz="1500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4644008" y="2924944"/>
            <a:ext cx="21602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788024" y="2780928"/>
            <a:ext cx="9605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Kernel 1</a:t>
            </a:r>
            <a:endParaRPr lang="el-GR" sz="1500" dirty="0"/>
          </a:p>
        </p:txBody>
      </p:sp>
      <p:sp>
        <p:nvSpPr>
          <p:cNvPr id="89" name="Rectangle 88"/>
          <p:cNvSpPr/>
          <p:nvPr/>
        </p:nvSpPr>
        <p:spPr>
          <a:xfrm>
            <a:off x="6156176" y="1268760"/>
            <a:ext cx="2808312" cy="720080"/>
          </a:xfrm>
          <a:prstGeom prst="rect">
            <a:avLst/>
          </a:prstGeom>
          <a:solidFill>
            <a:srgbClr val="E8F8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Rectangle 89"/>
          <p:cNvSpPr/>
          <p:nvPr/>
        </p:nvSpPr>
        <p:spPr>
          <a:xfrm>
            <a:off x="7232415" y="1510517"/>
            <a:ext cx="566812" cy="34327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sp>
        <p:nvSpPr>
          <p:cNvPr id="91" name="Rectangle 90"/>
          <p:cNvSpPr/>
          <p:nvPr/>
        </p:nvSpPr>
        <p:spPr>
          <a:xfrm>
            <a:off x="7101245" y="1542130"/>
            <a:ext cx="805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CCI</a:t>
            </a:r>
            <a:endParaRPr lang="el-GR" sz="1600" dirty="0"/>
          </a:p>
        </p:txBody>
      </p:sp>
      <p:sp>
        <p:nvSpPr>
          <p:cNvPr id="92" name="Rectangle 91"/>
          <p:cNvSpPr/>
          <p:nvPr/>
        </p:nvSpPr>
        <p:spPr>
          <a:xfrm>
            <a:off x="6156176" y="1988840"/>
            <a:ext cx="2808312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3" name="Rectangle 92"/>
          <p:cNvSpPr/>
          <p:nvPr/>
        </p:nvSpPr>
        <p:spPr>
          <a:xfrm>
            <a:off x="7812360" y="2708920"/>
            <a:ext cx="79208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6804248" y="2492896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028384" y="1468016"/>
            <a:ext cx="720080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Memory</a:t>
            </a:r>
            <a:endParaRPr lang="el-GR" sz="1400" dirty="0"/>
          </a:p>
        </p:txBody>
      </p:sp>
      <p:sp>
        <p:nvSpPr>
          <p:cNvPr id="96" name="Rectangle 95"/>
          <p:cNvSpPr/>
          <p:nvPr/>
        </p:nvSpPr>
        <p:spPr>
          <a:xfrm>
            <a:off x="6300192" y="1458470"/>
            <a:ext cx="648072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Host</a:t>
            </a:r>
            <a:endParaRPr lang="el-GR" sz="1400" dirty="0"/>
          </a:p>
        </p:txBody>
      </p:sp>
      <p:sp>
        <p:nvSpPr>
          <p:cNvPr id="97" name="Rectangle 96"/>
          <p:cNvSpPr/>
          <p:nvPr/>
        </p:nvSpPr>
        <p:spPr>
          <a:xfrm>
            <a:off x="7126830" y="980728"/>
            <a:ext cx="98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Node 2</a:t>
            </a:r>
            <a:endParaRPr lang="el-GR" dirty="0"/>
          </a:p>
        </p:txBody>
      </p:sp>
      <p:sp>
        <p:nvSpPr>
          <p:cNvPr id="98" name="Rectangle 97"/>
          <p:cNvSpPr/>
          <p:nvPr/>
        </p:nvSpPr>
        <p:spPr>
          <a:xfrm>
            <a:off x="6300192" y="2132856"/>
            <a:ext cx="2520280" cy="36004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Interconnect</a:t>
            </a:r>
            <a:endParaRPr lang="el-GR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7524328" y="1844824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948264" y="1700808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812360" y="1700808"/>
            <a:ext cx="216024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300192" y="2708920"/>
            <a:ext cx="1296144" cy="43204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sp>
        <p:nvSpPr>
          <p:cNvPr id="103" name="Rectangle 102"/>
          <p:cNvSpPr/>
          <p:nvPr/>
        </p:nvSpPr>
        <p:spPr>
          <a:xfrm>
            <a:off x="6245826" y="2754033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Virtualization</a:t>
            </a:r>
            <a:endParaRPr lang="el-GR" sz="1500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7596336" y="2924944"/>
            <a:ext cx="21602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740352" y="2780928"/>
            <a:ext cx="9605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Kernel 2</a:t>
            </a:r>
            <a:endParaRPr lang="el-GR" sz="1500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2771800" y="2492896"/>
            <a:ext cx="0" cy="108012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796136" y="2492896"/>
            <a:ext cx="0" cy="108012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676456" y="2492896"/>
            <a:ext cx="0" cy="108012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267744" y="2492896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220072" y="2492896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172400" y="2492896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339752" y="1628800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4" name="Oval 113"/>
          <p:cNvSpPr/>
          <p:nvPr/>
        </p:nvSpPr>
        <p:spPr>
          <a:xfrm>
            <a:off x="5364088" y="1628800"/>
            <a:ext cx="216024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l-GR" dirty="0"/>
          </a:p>
        </p:txBody>
      </p:sp>
      <p:sp>
        <p:nvSpPr>
          <p:cNvPr id="20" name="Flowchart: Decision 19"/>
          <p:cNvSpPr/>
          <p:nvPr/>
        </p:nvSpPr>
        <p:spPr>
          <a:xfrm>
            <a:off x="755576" y="1628800"/>
            <a:ext cx="144016" cy="144016"/>
          </a:xfrm>
          <a:prstGeom prst="flowChartDecisi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0" name="Flowchart: Decision 109"/>
          <p:cNvSpPr/>
          <p:nvPr/>
        </p:nvSpPr>
        <p:spPr>
          <a:xfrm>
            <a:off x="3635896" y="1628800"/>
            <a:ext cx="144016" cy="144016"/>
          </a:xfrm>
          <a:prstGeom prst="flowChartDecis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7396 -0.00139 L 0.07396 0.09745 L 0.2099 0.09745 L 0.20799 0.29606 L 0.85504 0.29606 L 0.85191 0.09074 L 0.65261 0.0868 L 0.65556 0.17615 L 0.70156 0.17731 " pathEditMode="relative" rAng="0" ptsTypes="AAAAAAAAAA">
                                      <p:cBhvr>
                                        <p:cTn id="6" dur="2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0115 L 0.0967 0.00254 L 0.09775 0.08935 L 0.23073 0.08935 L 0.23177 0.29583 L 0.54965 0.29861 L 0.54375 0.08796 L 0.34827 0.08518 L 0.34827 0.18264 L 0.37656 0.1787 " pathEditMode="relative" rAng="0" ptsTypes="AAAAAAAAAA">
                                      <p:cBhvr>
                                        <p:cTn id="10" dur="27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57 0.17732 L 0.80261 0.17755 " pathEditMode="relative" rAng="0" ptsTypes="AA">
                                      <p:cBhvr>
                                        <p:cTn id="14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941 -0.00116 L -0.09115 0.09814 L 0.03819 0.09282 L 0.03628 0.29421 L 0.68333 0.28888 L 0.68333 0.0824 L 0.62847 0.08495 L 0.62847 0.17523 L 0.60399 0.17268 L 0.64809 0.17129 L 0.60972 0.17268 L 0.65885 0.17384 L 0.59305 0.17523 L 0.62847 0.17129 L 0.62743 0.08379 L 0.68628 0.08101 L 0.68333 0.29421 L 0.03437 0.29027 L 0.03333 0.09537 L -0.09809 0.09537 L -0.09514 -0.00394 L 1.66667E-6 4.81481E-6 Z " pathEditMode="relative" ptsTypes="AAAAAAAAAAAAAAAAAAAAAAA">
                                      <p:cBhvr>
                                        <p:cTn id="18" dur="3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63 0.17731 L 0.48663 0.17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93 L -0.09636 -0.00162 L -0.09705 0.08357 L 0.0375 0.08449 L 0.03559 0.29167 L 0.35416 0.29259 L 0.35156 0.08195 L 0.29687 0.08357 L 0.29618 0.17431 L 0.26354 0.17431 L 0.33281 0.17431 L 0.26024 0.17616 L 0.33958 0.17431 L 0.25816 0.17616 L 0.29948 0.17338 L 0.29826 0.08287 L 0.35486 0.08195 L 0.35225 0.29607 L 0.03628 0.29167 L 0.03819 0.08287 L -0.09983 0.08542 L -0.09775 -0.00255 L -0.00052 0.00093 Z " pathEditMode="relative" ptsTypes="AAAAAAAAAAAAAAAAAAAAAAA">
                                      <p:cBhvr>
                                        <p:cTn id="26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4" grpId="0" animBg="1"/>
      <p:bldP spid="20" grpId="0" animBg="1"/>
      <p:bldP spid="20" grpId="1" animBg="1"/>
      <p:bldP spid="110" grpId="0" animBg="1"/>
      <p:bldP spid="1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/>
          <p:cNvSpPr/>
          <p:nvPr/>
        </p:nvSpPr>
        <p:spPr>
          <a:xfrm>
            <a:off x="827584" y="1772816"/>
            <a:ext cx="3888432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5" name="Rectangle 194"/>
          <p:cNvSpPr/>
          <p:nvPr/>
        </p:nvSpPr>
        <p:spPr>
          <a:xfrm>
            <a:off x="971600" y="2708920"/>
            <a:ext cx="1296144" cy="43204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sp>
        <p:nvSpPr>
          <p:cNvPr id="202" name="Rectangle 201"/>
          <p:cNvSpPr/>
          <p:nvPr/>
        </p:nvSpPr>
        <p:spPr>
          <a:xfrm>
            <a:off x="1357290" y="2786058"/>
            <a:ext cx="857256" cy="315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-27384"/>
            <a:ext cx="8229600" cy="1143000"/>
          </a:xfrm>
        </p:spPr>
        <p:txBody>
          <a:bodyPr/>
          <a:lstStyle/>
          <a:p>
            <a:r>
              <a:rPr lang="en-US" dirty="0" smtClean="0"/>
              <a:t>Fine-grain sharing</a:t>
            </a:r>
            <a:endParaRPr lang="el-GR" dirty="0"/>
          </a:p>
        </p:txBody>
      </p:sp>
      <p:sp>
        <p:nvSpPr>
          <p:cNvPr id="182" name="Rectangle 181"/>
          <p:cNvSpPr/>
          <p:nvPr/>
        </p:nvSpPr>
        <p:spPr>
          <a:xfrm>
            <a:off x="827584" y="1052736"/>
            <a:ext cx="3888432" cy="720080"/>
          </a:xfrm>
          <a:prstGeom prst="rect">
            <a:avLst/>
          </a:prstGeom>
          <a:solidFill>
            <a:srgbClr val="E8F8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3" name="Rectangle 182"/>
          <p:cNvSpPr/>
          <p:nvPr/>
        </p:nvSpPr>
        <p:spPr>
          <a:xfrm>
            <a:off x="1903823" y="1294493"/>
            <a:ext cx="566812" cy="34327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sp>
        <p:nvSpPr>
          <p:cNvPr id="184" name="Rectangle 183"/>
          <p:cNvSpPr/>
          <p:nvPr/>
        </p:nvSpPr>
        <p:spPr>
          <a:xfrm>
            <a:off x="1772653" y="1326106"/>
            <a:ext cx="805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CCI</a:t>
            </a:r>
            <a:endParaRPr lang="el-GR" sz="1600" dirty="0"/>
          </a:p>
        </p:txBody>
      </p:sp>
      <p:sp>
        <p:nvSpPr>
          <p:cNvPr id="186" name="Rectangle 185"/>
          <p:cNvSpPr/>
          <p:nvPr/>
        </p:nvSpPr>
        <p:spPr>
          <a:xfrm>
            <a:off x="2699792" y="2564904"/>
            <a:ext cx="648072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WG0</a:t>
            </a:r>
            <a:endParaRPr lang="el-GR" sz="1500" dirty="0"/>
          </a:p>
        </p:txBody>
      </p:sp>
      <p:cxnSp>
        <p:nvCxnSpPr>
          <p:cNvPr id="187" name="Straight Connector 186"/>
          <p:cNvCxnSpPr/>
          <p:nvPr/>
        </p:nvCxnSpPr>
        <p:spPr>
          <a:xfrm>
            <a:off x="1619672" y="2276872"/>
            <a:ext cx="0" cy="4320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2699792" y="1251992"/>
            <a:ext cx="936104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Memory</a:t>
            </a:r>
            <a:endParaRPr lang="el-GR" sz="1400" dirty="0"/>
          </a:p>
        </p:txBody>
      </p:sp>
      <p:sp>
        <p:nvSpPr>
          <p:cNvPr id="189" name="Rectangle 188"/>
          <p:cNvSpPr/>
          <p:nvPr/>
        </p:nvSpPr>
        <p:spPr>
          <a:xfrm>
            <a:off x="971600" y="1242446"/>
            <a:ext cx="648072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Host</a:t>
            </a:r>
            <a:endParaRPr lang="el-GR" sz="1400" dirty="0"/>
          </a:p>
        </p:txBody>
      </p:sp>
      <p:sp>
        <p:nvSpPr>
          <p:cNvPr id="190" name="Rectangle 189"/>
          <p:cNvSpPr/>
          <p:nvPr/>
        </p:nvSpPr>
        <p:spPr>
          <a:xfrm>
            <a:off x="2070459" y="764704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Node 0</a:t>
            </a:r>
            <a:endParaRPr lang="el-GR" dirty="0"/>
          </a:p>
        </p:txBody>
      </p:sp>
      <p:sp>
        <p:nvSpPr>
          <p:cNvPr id="191" name="Rectangle 190"/>
          <p:cNvSpPr/>
          <p:nvPr/>
        </p:nvSpPr>
        <p:spPr>
          <a:xfrm>
            <a:off x="971600" y="1916832"/>
            <a:ext cx="3600400" cy="36004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Interconnect</a:t>
            </a:r>
            <a:endParaRPr lang="el-GR" dirty="0"/>
          </a:p>
        </p:txBody>
      </p:sp>
      <p:cxnSp>
        <p:nvCxnSpPr>
          <p:cNvPr id="192" name="Straight Connector 191"/>
          <p:cNvCxnSpPr/>
          <p:nvPr/>
        </p:nvCxnSpPr>
        <p:spPr>
          <a:xfrm>
            <a:off x="2195736" y="1628800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1619672" y="1484784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2483768" y="1484784"/>
            <a:ext cx="216024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/>
          <p:nvPr/>
        </p:nvSpPr>
        <p:spPr>
          <a:xfrm>
            <a:off x="917234" y="2754033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Virtualization</a:t>
            </a:r>
            <a:endParaRPr lang="el-GR" sz="1500" dirty="0"/>
          </a:p>
        </p:txBody>
      </p:sp>
      <p:cxnSp>
        <p:nvCxnSpPr>
          <p:cNvPr id="197" name="Straight Connector 196"/>
          <p:cNvCxnSpPr/>
          <p:nvPr/>
        </p:nvCxnSpPr>
        <p:spPr>
          <a:xfrm>
            <a:off x="2267744" y="2924944"/>
            <a:ext cx="21602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3347864" y="2276872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lowchart: Decision 200"/>
          <p:cNvSpPr/>
          <p:nvPr/>
        </p:nvSpPr>
        <p:spPr>
          <a:xfrm>
            <a:off x="1403648" y="1412776"/>
            <a:ext cx="144016" cy="144016"/>
          </a:xfrm>
          <a:prstGeom prst="flowChartDecisi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4" name="Rectangle 203"/>
          <p:cNvSpPr/>
          <p:nvPr/>
        </p:nvSpPr>
        <p:spPr>
          <a:xfrm>
            <a:off x="2699792" y="2996952"/>
            <a:ext cx="648072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WG2</a:t>
            </a:r>
            <a:endParaRPr lang="el-GR" sz="1500" dirty="0"/>
          </a:p>
        </p:txBody>
      </p:sp>
      <p:sp>
        <p:nvSpPr>
          <p:cNvPr id="205" name="Rectangle 204"/>
          <p:cNvSpPr/>
          <p:nvPr/>
        </p:nvSpPr>
        <p:spPr>
          <a:xfrm>
            <a:off x="3419872" y="2564904"/>
            <a:ext cx="648072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WG1</a:t>
            </a:r>
            <a:endParaRPr lang="el-GR" sz="1500" dirty="0"/>
          </a:p>
        </p:txBody>
      </p:sp>
      <p:sp>
        <p:nvSpPr>
          <p:cNvPr id="206" name="Rectangle 205"/>
          <p:cNvSpPr/>
          <p:nvPr/>
        </p:nvSpPr>
        <p:spPr>
          <a:xfrm>
            <a:off x="3419872" y="2996952"/>
            <a:ext cx="648072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WG3</a:t>
            </a:r>
            <a:endParaRPr lang="el-GR" sz="1500" dirty="0"/>
          </a:p>
        </p:txBody>
      </p:sp>
      <p:sp>
        <p:nvSpPr>
          <p:cNvPr id="211" name="Rectangle 210"/>
          <p:cNvSpPr/>
          <p:nvPr/>
        </p:nvSpPr>
        <p:spPr>
          <a:xfrm>
            <a:off x="2483768" y="2492896"/>
            <a:ext cx="1728192" cy="936104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400" dirty="0"/>
          </a:p>
        </p:txBody>
      </p:sp>
      <p:sp>
        <p:nvSpPr>
          <p:cNvPr id="212" name="Rectangle 211"/>
          <p:cNvSpPr/>
          <p:nvPr/>
        </p:nvSpPr>
        <p:spPr>
          <a:xfrm>
            <a:off x="5076056" y="1052736"/>
            <a:ext cx="3888432" cy="720080"/>
          </a:xfrm>
          <a:prstGeom prst="rect">
            <a:avLst/>
          </a:prstGeom>
          <a:solidFill>
            <a:srgbClr val="E8F8D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3" name="Rectangle 212"/>
          <p:cNvSpPr/>
          <p:nvPr/>
        </p:nvSpPr>
        <p:spPr>
          <a:xfrm>
            <a:off x="6152295" y="1294493"/>
            <a:ext cx="566812" cy="34327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sp>
        <p:nvSpPr>
          <p:cNvPr id="214" name="Rectangle 213"/>
          <p:cNvSpPr/>
          <p:nvPr/>
        </p:nvSpPr>
        <p:spPr>
          <a:xfrm>
            <a:off x="6021125" y="1326106"/>
            <a:ext cx="805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CCI</a:t>
            </a:r>
            <a:endParaRPr lang="el-GR" sz="1600" dirty="0"/>
          </a:p>
        </p:txBody>
      </p:sp>
      <p:sp>
        <p:nvSpPr>
          <p:cNvPr id="215" name="Rectangle 214"/>
          <p:cNvSpPr/>
          <p:nvPr/>
        </p:nvSpPr>
        <p:spPr>
          <a:xfrm>
            <a:off x="5076056" y="1772816"/>
            <a:ext cx="3888432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6" name="Rectangle 215"/>
          <p:cNvSpPr/>
          <p:nvPr/>
        </p:nvSpPr>
        <p:spPr>
          <a:xfrm>
            <a:off x="6948264" y="2564904"/>
            <a:ext cx="648072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WG0</a:t>
            </a:r>
            <a:endParaRPr lang="el-GR" sz="1500" dirty="0"/>
          </a:p>
        </p:txBody>
      </p:sp>
      <p:cxnSp>
        <p:nvCxnSpPr>
          <p:cNvPr id="217" name="Straight Connector 216"/>
          <p:cNvCxnSpPr/>
          <p:nvPr/>
        </p:nvCxnSpPr>
        <p:spPr>
          <a:xfrm>
            <a:off x="5868144" y="2276872"/>
            <a:ext cx="0" cy="4320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6948264" y="1251992"/>
            <a:ext cx="1008112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Memory</a:t>
            </a:r>
            <a:endParaRPr lang="el-GR" sz="1400" dirty="0"/>
          </a:p>
        </p:txBody>
      </p:sp>
      <p:sp>
        <p:nvSpPr>
          <p:cNvPr id="219" name="Rectangle 218"/>
          <p:cNvSpPr/>
          <p:nvPr/>
        </p:nvSpPr>
        <p:spPr>
          <a:xfrm>
            <a:off x="5220072" y="1242446"/>
            <a:ext cx="648072" cy="4404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Host</a:t>
            </a:r>
            <a:endParaRPr lang="el-GR" sz="1400" dirty="0"/>
          </a:p>
        </p:txBody>
      </p:sp>
      <p:sp>
        <p:nvSpPr>
          <p:cNvPr id="220" name="Rectangle 219"/>
          <p:cNvSpPr/>
          <p:nvPr/>
        </p:nvSpPr>
        <p:spPr>
          <a:xfrm>
            <a:off x="6318931" y="764704"/>
            <a:ext cx="98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Node 1</a:t>
            </a:r>
            <a:endParaRPr lang="el-GR" dirty="0"/>
          </a:p>
        </p:txBody>
      </p:sp>
      <p:sp>
        <p:nvSpPr>
          <p:cNvPr id="221" name="Rectangle 220"/>
          <p:cNvSpPr/>
          <p:nvPr/>
        </p:nvSpPr>
        <p:spPr>
          <a:xfrm>
            <a:off x="5220072" y="1916832"/>
            <a:ext cx="3528392" cy="36004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Interconnect</a:t>
            </a:r>
            <a:endParaRPr lang="el-GR" dirty="0"/>
          </a:p>
        </p:txBody>
      </p:sp>
      <p:cxnSp>
        <p:nvCxnSpPr>
          <p:cNvPr id="222" name="Straight Connector 221"/>
          <p:cNvCxnSpPr/>
          <p:nvPr/>
        </p:nvCxnSpPr>
        <p:spPr>
          <a:xfrm>
            <a:off x="6444208" y="1628800"/>
            <a:ext cx="0" cy="28803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5868144" y="1484784"/>
            <a:ext cx="288032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6732240" y="1484784"/>
            <a:ext cx="216024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5220072" y="2708920"/>
            <a:ext cx="1296144" cy="43204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500" dirty="0"/>
          </a:p>
        </p:txBody>
      </p:sp>
      <p:sp>
        <p:nvSpPr>
          <p:cNvPr id="226" name="Rectangle 225"/>
          <p:cNvSpPr/>
          <p:nvPr/>
        </p:nvSpPr>
        <p:spPr>
          <a:xfrm>
            <a:off x="5165706" y="2754033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Virtualization</a:t>
            </a:r>
            <a:endParaRPr lang="el-GR" sz="1500" dirty="0"/>
          </a:p>
        </p:txBody>
      </p:sp>
      <p:cxnSp>
        <p:nvCxnSpPr>
          <p:cNvPr id="227" name="Straight Connector 226"/>
          <p:cNvCxnSpPr/>
          <p:nvPr/>
        </p:nvCxnSpPr>
        <p:spPr>
          <a:xfrm>
            <a:off x="6516216" y="2924944"/>
            <a:ext cx="21602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7596336" y="2276872"/>
            <a:ext cx="0" cy="216024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29"/>
          <p:cNvSpPr/>
          <p:nvPr/>
        </p:nvSpPr>
        <p:spPr>
          <a:xfrm>
            <a:off x="6948264" y="2996952"/>
            <a:ext cx="648072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WG2</a:t>
            </a:r>
            <a:endParaRPr lang="el-GR" sz="1500" dirty="0"/>
          </a:p>
        </p:txBody>
      </p:sp>
      <p:sp>
        <p:nvSpPr>
          <p:cNvPr id="231" name="Rectangle 230"/>
          <p:cNvSpPr/>
          <p:nvPr/>
        </p:nvSpPr>
        <p:spPr>
          <a:xfrm>
            <a:off x="7668344" y="2564904"/>
            <a:ext cx="648072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WG1</a:t>
            </a:r>
            <a:endParaRPr lang="el-GR" sz="1500" dirty="0"/>
          </a:p>
        </p:txBody>
      </p:sp>
      <p:sp>
        <p:nvSpPr>
          <p:cNvPr id="232" name="Rectangle 231"/>
          <p:cNvSpPr/>
          <p:nvPr/>
        </p:nvSpPr>
        <p:spPr>
          <a:xfrm>
            <a:off x="7668344" y="2996952"/>
            <a:ext cx="648072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WG3</a:t>
            </a:r>
            <a:endParaRPr lang="el-GR" sz="1500" dirty="0"/>
          </a:p>
        </p:txBody>
      </p:sp>
      <p:sp>
        <p:nvSpPr>
          <p:cNvPr id="235" name="Rectangle 234"/>
          <p:cNvSpPr/>
          <p:nvPr/>
        </p:nvSpPr>
        <p:spPr>
          <a:xfrm>
            <a:off x="6732240" y="2492896"/>
            <a:ext cx="1728192" cy="936104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400" dirty="0"/>
          </a:p>
        </p:txBody>
      </p:sp>
      <p:sp>
        <p:nvSpPr>
          <p:cNvPr id="236" name="Rectangle 235"/>
          <p:cNvSpPr/>
          <p:nvPr/>
        </p:nvSpPr>
        <p:spPr>
          <a:xfrm>
            <a:off x="2123728" y="3645024"/>
            <a:ext cx="6768752" cy="3600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Interconnect (UNIMEM)</a:t>
            </a:r>
            <a:endParaRPr lang="el-GR" dirty="0"/>
          </a:p>
        </p:txBody>
      </p:sp>
      <p:cxnSp>
        <p:nvCxnSpPr>
          <p:cNvPr id="237" name="Straight Connector 236"/>
          <p:cNvCxnSpPr/>
          <p:nvPr/>
        </p:nvCxnSpPr>
        <p:spPr>
          <a:xfrm>
            <a:off x="4355976" y="2276872"/>
            <a:ext cx="0" cy="136815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8604448" y="2276872"/>
            <a:ext cx="0" cy="1368152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Flowchart: Decision 228"/>
          <p:cNvSpPr/>
          <p:nvPr/>
        </p:nvSpPr>
        <p:spPr>
          <a:xfrm>
            <a:off x="5652120" y="1412776"/>
            <a:ext cx="144016" cy="144016"/>
          </a:xfrm>
          <a:prstGeom prst="flowChartDecis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16" name="Group 315"/>
          <p:cNvGrpSpPr/>
          <p:nvPr/>
        </p:nvGrpSpPr>
        <p:grpSpPr>
          <a:xfrm>
            <a:off x="2372193" y="4245596"/>
            <a:ext cx="5800207" cy="2279748"/>
            <a:chOff x="2195736" y="4284000"/>
            <a:chExt cx="5800207" cy="2279748"/>
          </a:xfrm>
        </p:grpSpPr>
        <p:sp>
          <p:nvSpPr>
            <p:cNvPr id="107" name="Rectangle 106"/>
            <p:cNvSpPr/>
            <p:nvPr/>
          </p:nvSpPr>
          <p:spPr>
            <a:xfrm>
              <a:off x="6736906" y="4634922"/>
              <a:ext cx="1003446" cy="18573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307882" y="4634922"/>
              <a:ext cx="3286148" cy="18573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4379452" y="5656784"/>
              <a:ext cx="571504" cy="276999"/>
              <a:chOff x="3214678" y="2285992"/>
              <a:chExt cx="571504" cy="276999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3214678" y="2287122"/>
                <a:ext cx="571504" cy="2143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293121" y="2285992"/>
                <a:ext cx="4267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</a:rPr>
                  <a:t>WG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379452" y="4777798"/>
              <a:ext cx="571504" cy="276999"/>
              <a:chOff x="3214678" y="2285992"/>
              <a:chExt cx="571504" cy="276999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3214678" y="2287122"/>
                <a:ext cx="571504" cy="2143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293121" y="2285992"/>
                <a:ext cx="4267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</a:rPr>
                  <a:t>WG</a:t>
                </a: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446409" y="4919544"/>
              <a:ext cx="571504" cy="276999"/>
              <a:chOff x="4274147" y="2143116"/>
              <a:chExt cx="571504" cy="276999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4274147" y="2144246"/>
                <a:ext cx="571504" cy="2143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352590" y="2143116"/>
                <a:ext cx="4267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</a:rPr>
                  <a:t>WG</a:t>
                </a:r>
              </a:p>
            </p:txBody>
          </p:sp>
        </p:grpSp>
        <p:sp>
          <p:nvSpPr>
            <p:cNvPr id="125" name="Rectangle 124"/>
            <p:cNvSpPr/>
            <p:nvPr/>
          </p:nvSpPr>
          <p:spPr>
            <a:xfrm>
              <a:off x="3360510" y="4959098"/>
              <a:ext cx="661752" cy="36004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Create WG’s</a:t>
              </a:r>
            </a:p>
          </p:txBody>
        </p:sp>
        <p:cxnSp>
          <p:nvCxnSpPr>
            <p:cNvPr id="126" name="Straight Connector 125"/>
            <p:cNvCxnSpPr>
              <a:endCxn id="125" idx="3"/>
            </p:cNvCxnSpPr>
            <p:nvPr/>
          </p:nvCxnSpPr>
          <p:spPr>
            <a:xfrm flipH="1">
              <a:off x="4022262" y="4938604"/>
              <a:ext cx="357190" cy="20051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4591189" y="5063550"/>
              <a:ext cx="571504" cy="276999"/>
              <a:chOff x="2500298" y="2285992"/>
              <a:chExt cx="571504" cy="276999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500298" y="2287122"/>
                <a:ext cx="571504" cy="21431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578741" y="2285992"/>
                <a:ext cx="42672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/>
                  <a:t>WG</a:t>
                </a: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4743589" y="5350432"/>
              <a:ext cx="571504" cy="21431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2032" y="5349302"/>
              <a:ext cx="4267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WG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516628" y="5159130"/>
              <a:ext cx="7200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/>
                <a:t>…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39148" y="5055567"/>
              <a:ext cx="755014" cy="461665"/>
              <a:chOff x="4786314" y="2477446"/>
              <a:chExt cx="755014" cy="461665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857752" y="2500306"/>
                <a:ext cx="571504" cy="35824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786314" y="2477446"/>
                <a:ext cx="7550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/>
                  <a:t>Exec WG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839148" y="5517232"/>
              <a:ext cx="755014" cy="461665"/>
              <a:chOff x="4786314" y="2477446"/>
              <a:chExt cx="755014" cy="461665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4857752" y="2500306"/>
                <a:ext cx="571504" cy="33718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786314" y="2477446"/>
                <a:ext cx="7550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/>
                  <a:t>Exec WG</a:t>
                </a: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6839148" y="5991671"/>
              <a:ext cx="755014" cy="461665"/>
              <a:chOff x="4786314" y="2477446"/>
              <a:chExt cx="755014" cy="461665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4857752" y="2500305"/>
                <a:ext cx="571504" cy="36679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786314" y="2477446"/>
                <a:ext cx="7550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/>
                  <a:t>Exec WG</a:t>
                </a:r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6818208" y="5805264"/>
              <a:ext cx="7200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/>
                <a:t>…</a:t>
              </a:r>
            </a:p>
          </p:txBody>
        </p:sp>
        <p:cxnSp>
          <p:nvCxnSpPr>
            <p:cNvPr id="143" name="Straight Connector 142"/>
            <p:cNvCxnSpPr>
              <a:endCxn id="125" idx="3"/>
            </p:cNvCxnSpPr>
            <p:nvPr/>
          </p:nvCxnSpPr>
          <p:spPr>
            <a:xfrm flipH="1">
              <a:off x="4022262" y="5081480"/>
              <a:ext cx="428628" cy="5763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endCxn id="125" idx="3"/>
            </p:cNvCxnSpPr>
            <p:nvPr/>
          </p:nvCxnSpPr>
          <p:spPr>
            <a:xfrm flipH="1" flipV="1">
              <a:off x="4022262" y="5139118"/>
              <a:ext cx="568930" cy="5065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endCxn id="125" idx="3"/>
            </p:cNvCxnSpPr>
            <p:nvPr/>
          </p:nvCxnSpPr>
          <p:spPr>
            <a:xfrm flipH="1" flipV="1">
              <a:off x="4022262" y="5139118"/>
              <a:ext cx="714380" cy="29955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4034119" y="5776800"/>
              <a:ext cx="345334" cy="20848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4438789" y="5777930"/>
              <a:ext cx="571504" cy="2143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529333" y="5776800"/>
              <a:ext cx="4267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WG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91189" y="5920806"/>
              <a:ext cx="571504" cy="2143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669631" y="5920806"/>
              <a:ext cx="4267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WG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743589" y="6206558"/>
              <a:ext cx="571504" cy="2143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822032" y="6206558"/>
              <a:ext cx="4267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WG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516628" y="6015256"/>
              <a:ext cx="7200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/>
                <a:t>…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H="1">
              <a:off x="4034119" y="5919676"/>
              <a:ext cx="416772" cy="6560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4034119" y="5985284"/>
              <a:ext cx="557074" cy="4268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4034119" y="5985284"/>
              <a:ext cx="702524" cy="29158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/>
            <p:cNvSpPr/>
            <p:nvPr/>
          </p:nvSpPr>
          <p:spPr>
            <a:xfrm>
              <a:off x="5724128" y="5277864"/>
              <a:ext cx="792088" cy="3833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625994" y="5359462"/>
              <a:ext cx="10139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/>
                <a:t>Scheduler</a:t>
              </a:r>
            </a:p>
          </p:txBody>
        </p:sp>
        <p:cxnSp>
          <p:nvCxnSpPr>
            <p:cNvPr id="160" name="Straight Connector 159"/>
            <p:cNvCxnSpPr>
              <a:stCxn id="158" idx="1"/>
            </p:cNvCxnSpPr>
            <p:nvPr/>
          </p:nvCxnSpPr>
          <p:spPr>
            <a:xfrm flipH="1" flipV="1">
              <a:off x="5162700" y="5171840"/>
              <a:ext cx="561428" cy="29771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58" idx="1"/>
            </p:cNvCxnSpPr>
            <p:nvPr/>
          </p:nvCxnSpPr>
          <p:spPr>
            <a:xfrm flipH="1">
              <a:off x="5022394" y="5469556"/>
              <a:ext cx="701734" cy="37981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Rectangle 161"/>
            <p:cNvSpPr/>
            <p:nvPr/>
          </p:nvSpPr>
          <p:spPr>
            <a:xfrm>
              <a:off x="2195736" y="4960218"/>
              <a:ext cx="826394" cy="3600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Kernel Call1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 rot="1408393">
              <a:off x="5163128" y="5130833"/>
              <a:ext cx="518091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920"/>
                </a:lnSpc>
              </a:pPr>
              <a:r>
                <a:rPr lang="en-US" sz="1200" dirty="0" smtClean="0"/>
                <a:t>next</a:t>
              </a:r>
              <a:endParaRPr lang="el-GR" sz="1200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020419" y="4640707"/>
              <a:ext cx="556563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920"/>
                </a:lnSpc>
              </a:pP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done</a:t>
              </a:r>
              <a:endParaRPr lang="el-G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65" name="Straight Connector 164"/>
            <p:cNvCxnSpPr>
              <a:stCxn id="120" idx="3"/>
            </p:cNvCxnSpPr>
            <p:nvPr/>
          </p:nvCxnSpPr>
          <p:spPr>
            <a:xfrm flipV="1">
              <a:off x="4950956" y="4777798"/>
              <a:ext cx="285752" cy="1082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23" idx="3"/>
            </p:cNvCxnSpPr>
            <p:nvPr/>
          </p:nvCxnSpPr>
          <p:spPr>
            <a:xfrm flipV="1">
              <a:off x="5017913" y="4777798"/>
              <a:ext cx="218795" cy="25003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/>
            <p:cNvSpPr/>
            <p:nvPr/>
          </p:nvSpPr>
          <p:spPr>
            <a:xfrm rot="20202190">
              <a:off x="5168026" y="5657708"/>
              <a:ext cx="518091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920"/>
                </a:lnSpc>
              </a:pPr>
              <a:r>
                <a:rPr lang="en-US" sz="1200" dirty="0" smtClean="0"/>
                <a:t>next</a:t>
              </a:r>
              <a:endParaRPr lang="el-GR" sz="1200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987794" y="4488541"/>
              <a:ext cx="1600118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920"/>
                </a:lnSpc>
              </a:pPr>
              <a:r>
                <a:rPr lang="en-US" sz="1700" b="1" dirty="0" smtClean="0">
                  <a:solidFill>
                    <a:schemeClr val="accent1">
                      <a:lumMod val="50000"/>
                    </a:schemeClr>
                  </a:solidFill>
                </a:rPr>
                <a:t>Virtualization</a:t>
              </a:r>
              <a:endParaRPr lang="el-GR" sz="17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411943" y="4284000"/>
              <a:ext cx="158400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500" b="1" dirty="0" smtClean="0">
                  <a:solidFill>
                    <a:schemeClr val="accent1">
                      <a:lumMod val="75000"/>
                    </a:schemeClr>
                  </a:solidFill>
                </a:rPr>
                <a:t>Reconfigurable</a:t>
              </a:r>
            </a:p>
            <a:p>
              <a:pPr algn="ctr">
                <a:lnSpc>
                  <a:spcPts val="1300"/>
                </a:lnSpc>
              </a:pPr>
              <a:r>
                <a:rPr lang="en-US" sz="1500" b="1" dirty="0" smtClean="0">
                  <a:solidFill>
                    <a:schemeClr val="accent1">
                      <a:lumMod val="75000"/>
                    </a:schemeClr>
                  </a:solidFill>
                </a:rPr>
                <a:t>Accelerator</a:t>
              </a:r>
              <a:endParaRPr lang="el-GR" sz="15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70" name="Straight Connector 169"/>
            <p:cNvCxnSpPr>
              <a:stCxn id="134" idx="1"/>
              <a:endCxn id="158" idx="3"/>
            </p:cNvCxnSpPr>
            <p:nvPr/>
          </p:nvCxnSpPr>
          <p:spPr>
            <a:xfrm flipH="1">
              <a:off x="6516216" y="5257549"/>
              <a:ext cx="394370" cy="212007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37" idx="1"/>
              <a:endCxn id="158" idx="3"/>
            </p:cNvCxnSpPr>
            <p:nvPr/>
          </p:nvCxnSpPr>
          <p:spPr>
            <a:xfrm flipH="1" flipV="1">
              <a:off x="6516216" y="5469556"/>
              <a:ext cx="394370" cy="23912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0" idx="1"/>
              <a:endCxn id="158" idx="3"/>
            </p:cNvCxnSpPr>
            <p:nvPr/>
          </p:nvCxnSpPr>
          <p:spPr>
            <a:xfrm flipH="1" flipV="1">
              <a:off x="6516216" y="5469556"/>
              <a:ext cx="394370" cy="728373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angle 172"/>
            <p:cNvSpPr/>
            <p:nvPr/>
          </p:nvSpPr>
          <p:spPr>
            <a:xfrm>
              <a:off x="6759766" y="4624968"/>
              <a:ext cx="908578" cy="526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200" dirty="0" smtClean="0"/>
                <a:t>Parallel execution in HW</a:t>
              </a:r>
              <a:endParaRPr lang="el-GR" sz="1200" dirty="0"/>
            </a:p>
          </p:txBody>
        </p:sp>
        <p:cxnSp>
          <p:nvCxnSpPr>
            <p:cNvPr id="174" name="Straight Connector 173"/>
            <p:cNvCxnSpPr/>
            <p:nvPr/>
          </p:nvCxnSpPr>
          <p:spPr>
            <a:xfrm rot="5400000">
              <a:off x="2094230" y="5492178"/>
              <a:ext cx="2142346" cy="79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3073048" y="4291916"/>
              <a:ext cx="490840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920"/>
                </a:lnSpc>
              </a:pPr>
              <a:r>
                <a:rPr lang="en-US" sz="1500" b="1" dirty="0" smtClean="0"/>
                <a:t>HW</a:t>
              </a:r>
              <a:endParaRPr lang="el-GR" sz="1500" b="1" dirty="0"/>
            </a:p>
          </p:txBody>
        </p:sp>
        <p:cxnSp>
          <p:nvCxnSpPr>
            <p:cNvPr id="176" name="Straight Connector 175"/>
            <p:cNvCxnSpPr/>
            <p:nvPr/>
          </p:nvCxnSpPr>
          <p:spPr>
            <a:xfrm rot="10800000">
              <a:off x="3502920" y="4357484"/>
              <a:ext cx="428628" cy="15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angle 176"/>
            <p:cNvSpPr/>
            <p:nvPr/>
          </p:nvSpPr>
          <p:spPr>
            <a:xfrm>
              <a:off x="2794511" y="4301371"/>
              <a:ext cx="453970" cy="207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920"/>
                </a:lnSpc>
              </a:pPr>
              <a:r>
                <a:rPr lang="en-US" sz="1500" b="1" dirty="0" smtClean="0"/>
                <a:t>SW</a:t>
              </a:r>
              <a:endParaRPr lang="el-GR" sz="1500" b="1" dirty="0"/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10800000">
              <a:off x="2427766" y="4348276"/>
              <a:ext cx="428628" cy="158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25" idx="1"/>
              <a:endCxn id="162" idx="3"/>
            </p:cNvCxnSpPr>
            <p:nvPr/>
          </p:nvCxnSpPr>
          <p:spPr>
            <a:xfrm flipH="1">
              <a:off x="3022130" y="5139118"/>
              <a:ext cx="338380" cy="112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/>
            <p:cNvSpPr/>
            <p:nvPr/>
          </p:nvSpPr>
          <p:spPr>
            <a:xfrm>
              <a:off x="2195736" y="5812884"/>
              <a:ext cx="826394" cy="3600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Kernel Call2</a:t>
              </a:r>
            </a:p>
          </p:txBody>
        </p:sp>
        <p:cxnSp>
          <p:nvCxnSpPr>
            <p:cNvPr id="181" name="Straight Connector 180"/>
            <p:cNvCxnSpPr>
              <a:endCxn id="180" idx="3"/>
            </p:cNvCxnSpPr>
            <p:nvPr/>
          </p:nvCxnSpPr>
          <p:spPr>
            <a:xfrm flipH="1" flipV="1">
              <a:off x="3022130" y="5992904"/>
              <a:ext cx="364960" cy="403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Rectangle 283"/>
            <p:cNvSpPr/>
            <p:nvPr/>
          </p:nvSpPr>
          <p:spPr>
            <a:xfrm>
              <a:off x="3374534" y="5816694"/>
              <a:ext cx="661752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Create WG’s</a:t>
              </a:r>
            </a:p>
          </p:txBody>
        </p:sp>
      </p:grpSp>
      <p:sp>
        <p:nvSpPr>
          <p:cNvPr id="146" name="Flowchart: Decision 145"/>
          <p:cNvSpPr/>
          <p:nvPr/>
        </p:nvSpPr>
        <p:spPr>
          <a:xfrm>
            <a:off x="1258864" y="1416036"/>
            <a:ext cx="144016" cy="144016"/>
          </a:xfrm>
          <a:prstGeom prst="flowChartDecisi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8" name="Flowchart: Decision 197"/>
          <p:cNvSpPr/>
          <p:nvPr/>
        </p:nvSpPr>
        <p:spPr>
          <a:xfrm>
            <a:off x="1135038" y="1416036"/>
            <a:ext cx="144016" cy="144016"/>
          </a:xfrm>
          <a:prstGeom prst="flowChartDecisi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0" name="Flowchart: Decision 199"/>
          <p:cNvSpPr/>
          <p:nvPr/>
        </p:nvSpPr>
        <p:spPr>
          <a:xfrm>
            <a:off x="5507044" y="1408546"/>
            <a:ext cx="144016" cy="144016"/>
          </a:xfrm>
          <a:prstGeom prst="flowChartDecis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7" name="Rectangle 206"/>
          <p:cNvSpPr/>
          <p:nvPr/>
        </p:nvSpPr>
        <p:spPr>
          <a:xfrm>
            <a:off x="1400644" y="2935127"/>
            <a:ext cx="7906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smtClean="0"/>
              <a:t>scheduler</a:t>
            </a:r>
            <a:endParaRPr lang="el-GR" sz="1000" dirty="0"/>
          </a:p>
        </p:txBody>
      </p:sp>
      <p:sp>
        <p:nvSpPr>
          <p:cNvPr id="2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07744 -0.00255 L 0.08125 0.09814 L 0.01164 0.09675 L 0.01233 0.20833 L 0.07136 0.20763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7951 0.00138 L 0.08142 0.08888 L 0.31476 0.09027 L 0.31476 0.33865 L -0.15087 0.34004 L -0.15 0.10462 L -0.45295 0.10462 L -0.45295 0.20787 L -0.40781 0.20763 " pathEditMode="relative" rAng="0" ptsTypes="AAAAAAAAAA">
                                      <p:cBhvr>
                                        <p:cTn id="1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09201 -0.00347 L 0.09548 0.10162 L 0.02812 0.09791 L 0.02812 0.20995 L 0.05937 0.20717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10903 -0.00301 L 0.10834 0.09884 L 0.04306 0.09884 L 0.04237 0.2081 L 0.05695 0.20717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7.40741E-7 L 0.0941 0.00278 L 0.09618 0.08982 L 0.33021 0.09074 L 0.33073 0.34074 L -0.13368 0.34074 L -0.13299 0.10278 L -0.43507 0.10185 L -0.43368 0.20741 L -0.43785 0.20833 " pathEditMode="relative" rAng="0" ptsTypes="AAAAAAAAAA">
                                      <p:cBhvr>
                                        <p:cTn id="22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1 0.20833 L 0.12205 0.21041 L 0.17049 0.18194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851 0.20879 L -0.32604 0.20995 L -0.29358 0.2456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94 0.20856 L 0.23107 0.20949 L 0.26441 0.18171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0.20717 L 0.25087 0.21273 L 0.28264 0.25046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1" grpId="1" animBg="1"/>
      <p:bldP spid="229" grpId="0" animBg="1"/>
      <p:bldP spid="229" grpId="1" animBg="1"/>
      <p:bldP spid="146" grpId="0" animBg="1"/>
      <p:bldP spid="146" grpId="1" animBg="1"/>
      <p:bldP spid="198" grpId="0" animBg="1"/>
      <p:bldP spid="198" grpId="1" animBg="1"/>
      <p:bldP spid="2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80528" y="1357298"/>
            <a:ext cx="6635080" cy="489654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Synthesis/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PnR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too slow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Bitstream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per FPGA per location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Reconfiguration is slow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Limited FPGA size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Limited tool support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When/what/where to reconfigure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Reconfiguration: Challenges and Potential Solutions</a:t>
            </a:r>
            <a:endParaRPr lang="el-GR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75856" y="1785926"/>
            <a:ext cx="5968149" cy="4342854"/>
            <a:chOff x="3275856" y="1936256"/>
            <a:chExt cx="5968149" cy="4156917"/>
          </a:xfrm>
        </p:grpSpPr>
        <p:sp>
          <p:nvSpPr>
            <p:cNvPr id="6" name="Right Arrow 5"/>
            <p:cNvSpPr/>
            <p:nvPr/>
          </p:nvSpPr>
          <p:spPr>
            <a:xfrm>
              <a:off x="4067944" y="1936256"/>
              <a:ext cx="978408" cy="48463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53784" y="1988840"/>
              <a:ext cx="3935693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00" dirty="0" smtClean="0">
                  <a:solidFill>
                    <a:schemeClr val="accent2">
                      <a:lumMod val="75000"/>
                    </a:schemeClr>
                  </a:solidFill>
                </a:rPr>
                <a:t>Synthesis at compile time </a:t>
              </a:r>
              <a:endParaRPr lang="el-GR" sz="23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105760" y="2656336"/>
              <a:ext cx="978408" cy="484632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1074" y="2690990"/>
              <a:ext cx="2997937" cy="42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00" dirty="0" smtClean="0">
                  <a:solidFill>
                    <a:schemeClr val="accent1">
                      <a:lumMod val="50000"/>
                    </a:schemeClr>
                  </a:solidFill>
                </a:rPr>
                <a:t>Improve Placement</a:t>
              </a:r>
              <a:endParaRPr lang="el-GR" sz="2300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067944" y="3376416"/>
              <a:ext cx="978408" cy="4846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4774" y="3303844"/>
              <a:ext cx="3493264" cy="765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00" dirty="0" err="1" smtClean="0">
                  <a:solidFill>
                    <a:schemeClr val="accent3">
                      <a:lumMod val="75000"/>
                    </a:schemeClr>
                  </a:solidFill>
                </a:rPr>
                <a:t>Prefetching</a:t>
              </a:r>
              <a:endParaRPr lang="en-US" sz="2300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r>
                <a:rPr lang="en-US" sz="2300" dirty="0" smtClean="0">
                  <a:solidFill>
                    <a:schemeClr val="accent3">
                      <a:lumMod val="75000"/>
                    </a:schemeClr>
                  </a:solidFill>
                </a:rPr>
                <a:t>GPU/CPU as alternative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275856" y="4096496"/>
              <a:ext cx="978408" cy="484632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55976" y="4149079"/>
              <a:ext cx="4649030" cy="42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00" dirty="0" smtClean="0">
                  <a:solidFill>
                    <a:schemeClr val="accent1">
                      <a:lumMod val="50000"/>
                    </a:schemeClr>
                  </a:solidFill>
                </a:rPr>
                <a:t>Improve Architecture (UNIMEM)</a:t>
              </a:r>
              <a:endParaRPr lang="el-GR" sz="2300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529044" y="4847542"/>
              <a:ext cx="978408" cy="48463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61176" y="4928058"/>
              <a:ext cx="5182829" cy="42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sz="2300" dirty="0" smtClean="0">
                  <a:solidFill>
                    <a:schemeClr val="accent6">
                      <a:lumMod val="75000"/>
                    </a:schemeClr>
                  </a:solidFill>
                </a:rPr>
                <a:t>Standardization/ Improve Tools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364088" y="5608541"/>
              <a:ext cx="978408" cy="48463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44208" y="5661124"/>
              <a:ext cx="2480166" cy="42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00" dirty="0" smtClean="0">
                  <a:solidFill>
                    <a:srgbClr val="002060"/>
                  </a:solidFill>
                </a:rPr>
                <a:t>Runtime System</a:t>
              </a:r>
              <a:endParaRPr lang="el-GR" sz="2300" dirty="0"/>
            </a:p>
          </p:txBody>
        </p:sp>
      </p:grp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53752"/>
            <a:ext cx="8229600" cy="1143000"/>
          </a:xfrm>
        </p:spPr>
        <p:txBody>
          <a:bodyPr/>
          <a:lstStyle/>
          <a:p>
            <a:r>
              <a:rPr lang="en-US" dirty="0" smtClean="0"/>
              <a:t>Execution Environment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5267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1219200" y="4876800"/>
            <a:ext cx="8305800" cy="1295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Reconfiguration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runtime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Task Execution Scheduling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 Execution Monitoring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Locality Management</a:t>
            </a: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6966" y="2372710"/>
            <a:ext cx="914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59166" y="3832034"/>
            <a:ext cx="9144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94034" y="2896107"/>
            <a:ext cx="8382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143108" y="1428736"/>
            <a:ext cx="3286148" cy="2857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4ADBC08-D583-48C7-B7EC-9D774E914C1B}" type="slidenum">
              <a:rPr lang="en-GB" altLang="it-IT" sz="1000" baseline="0">
                <a:latin typeface="Lucida Sans Unicode" pitchFamily="34" charset="0"/>
              </a:rPr>
              <a:pPr algn="r" eaLnBrk="1" hangingPunct="1"/>
              <a:t>26</a:t>
            </a:fld>
            <a:endParaRPr lang="en-GB" altLang="it-IT" sz="1000" baseline="0">
              <a:latin typeface="Lucida Sans Unicode" pitchFamily="34" charset="0"/>
            </a:endParaRPr>
          </a:p>
        </p:txBody>
      </p:sp>
      <p:sp>
        <p:nvSpPr>
          <p:cNvPr id="28680" name="Content Placeholder 1"/>
          <p:cNvSpPr txBox="1">
            <a:spLocks/>
          </p:cNvSpPr>
          <p:nvPr/>
        </p:nvSpPr>
        <p:spPr bwMode="auto">
          <a:xfrm>
            <a:off x="1285852" y="4786322"/>
            <a:ext cx="7858148" cy="137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altLang="it-IT" sz="2700" i="1" baseline="0" dirty="0">
              <a:latin typeface="Lucida Sans Unicode" pitchFamily="34" charset="0"/>
            </a:endParaRPr>
          </a:p>
          <a:p>
            <a:pPr marL="3651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it-IT" sz="2700" b="1" baseline="0" dirty="0">
                <a:latin typeface="Lucida Sans Unicode" pitchFamily="34" charset="0"/>
              </a:rPr>
              <a:t>Resource-aware Reconfigurable Accelerator </a:t>
            </a:r>
            <a:r>
              <a:rPr lang="en-US" altLang="it-IT" sz="2700" b="1" baseline="0" dirty="0" err="1">
                <a:latin typeface="Lucida Sans Unicode" pitchFamily="34" charset="0"/>
              </a:rPr>
              <a:t>Floorplanning</a:t>
            </a:r>
            <a:r>
              <a:rPr lang="en-US" altLang="it-IT" sz="2700" b="1" baseline="0" dirty="0">
                <a:latin typeface="Lucida Sans Unicode" pitchFamily="34" charset="0"/>
              </a:rPr>
              <a:t> and Backend Tool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23850" y="134938"/>
            <a:ext cx="871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Implementation</a:t>
            </a:r>
            <a:endParaRPr lang="en-GB" sz="2400" baseline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720" y="1428736"/>
            <a:ext cx="1143008" cy="28575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262" y="3732258"/>
            <a:ext cx="12858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500" dirty="0" smtClean="0">
                <a:latin typeface="Lucida Sans Unicode" pitchFamily="34" charset="0"/>
              </a:rPr>
              <a:t>Accelerator Library</a:t>
            </a:r>
            <a:endParaRPr lang="en-US" sz="15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14282" y="1643050"/>
            <a:ext cx="1285884" cy="571504"/>
            <a:chOff x="214282" y="1643050"/>
            <a:chExt cx="1285884" cy="571504"/>
          </a:xfrm>
        </p:grpSpPr>
        <p:sp>
          <p:nvSpPr>
            <p:cNvPr id="10" name="Rectangle 9"/>
            <p:cNvSpPr/>
            <p:nvPr/>
          </p:nvSpPr>
          <p:spPr>
            <a:xfrm>
              <a:off x="560962" y="1643050"/>
              <a:ext cx="571504" cy="5715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282" y="1712229"/>
              <a:ext cx="128588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3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300" dirty="0" smtClean="0">
                  <a:latin typeface="Lucida Sans Unicode" pitchFamily="34" charset="0"/>
                </a:rPr>
                <a:t>WG0</a:t>
              </a:r>
              <a:endParaRPr lang="en-US" sz="13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4282" y="2357430"/>
            <a:ext cx="1285884" cy="571504"/>
            <a:chOff x="214282" y="2357430"/>
            <a:chExt cx="1285884" cy="571504"/>
          </a:xfrm>
        </p:grpSpPr>
        <p:sp>
          <p:nvSpPr>
            <p:cNvPr id="12" name="Rectangle 11"/>
            <p:cNvSpPr/>
            <p:nvPr/>
          </p:nvSpPr>
          <p:spPr>
            <a:xfrm>
              <a:off x="560962" y="2357430"/>
              <a:ext cx="571504" cy="57150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4282" y="2426609"/>
              <a:ext cx="128588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3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300" dirty="0" smtClean="0">
                  <a:latin typeface="Lucida Sans Unicode" pitchFamily="34" charset="0"/>
                </a:rPr>
                <a:t>WG1</a:t>
              </a:r>
              <a:endParaRPr lang="en-US" sz="13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4282" y="3074069"/>
            <a:ext cx="1285884" cy="571504"/>
            <a:chOff x="214282" y="3074069"/>
            <a:chExt cx="1285884" cy="571504"/>
          </a:xfrm>
        </p:grpSpPr>
        <p:sp>
          <p:nvSpPr>
            <p:cNvPr id="14" name="Rectangle 13"/>
            <p:cNvSpPr/>
            <p:nvPr/>
          </p:nvSpPr>
          <p:spPr>
            <a:xfrm>
              <a:off x="357190" y="3074069"/>
              <a:ext cx="939172" cy="57150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282" y="3143248"/>
              <a:ext cx="128588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3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300" dirty="0" smtClean="0">
                  <a:latin typeface="Lucida Sans Unicode" pitchFamily="34" charset="0"/>
                </a:rPr>
                <a:t>WG2</a:t>
              </a:r>
              <a:endParaRPr lang="en-US" sz="1300" dirty="0"/>
            </a:p>
          </p:txBody>
        </p:sp>
      </p:grp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143240" y="1643050"/>
            <a:ext cx="1428760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HW Context Switching</a:t>
            </a:r>
            <a:endParaRPr lang="en-US" sz="1500" dirty="0"/>
          </a:p>
        </p:txBody>
      </p:sp>
      <p:sp>
        <p:nvSpPr>
          <p:cNvPr id="18" name="Rectangle 17"/>
          <p:cNvSpPr/>
          <p:nvPr/>
        </p:nvSpPr>
        <p:spPr>
          <a:xfrm>
            <a:off x="2714612" y="2643182"/>
            <a:ext cx="2428892" cy="142876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706234" y="3357562"/>
            <a:ext cx="1285884" cy="571504"/>
            <a:chOff x="214282" y="1643050"/>
            <a:chExt cx="1285884" cy="571504"/>
          </a:xfrm>
        </p:grpSpPr>
        <p:sp>
          <p:nvSpPr>
            <p:cNvPr id="22" name="Rectangle 21"/>
            <p:cNvSpPr/>
            <p:nvPr/>
          </p:nvSpPr>
          <p:spPr>
            <a:xfrm>
              <a:off x="560962" y="1643050"/>
              <a:ext cx="571504" cy="5715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4282" y="1712229"/>
              <a:ext cx="128588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3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300" dirty="0" smtClean="0">
                  <a:latin typeface="Lucida Sans Unicode" pitchFamily="34" charset="0"/>
                </a:rPr>
                <a:t>WG0</a:t>
              </a:r>
              <a:endParaRPr lang="en-US" sz="13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86116" y="3357562"/>
            <a:ext cx="1285884" cy="571504"/>
            <a:chOff x="214282" y="1643050"/>
            <a:chExt cx="1285884" cy="571504"/>
          </a:xfrm>
        </p:grpSpPr>
        <p:sp>
          <p:nvSpPr>
            <p:cNvPr id="25" name="Rectangle 24"/>
            <p:cNvSpPr/>
            <p:nvPr/>
          </p:nvSpPr>
          <p:spPr>
            <a:xfrm>
              <a:off x="560962" y="1643050"/>
              <a:ext cx="571504" cy="5715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4282" y="1712229"/>
              <a:ext cx="128588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3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300" dirty="0" smtClean="0">
                  <a:latin typeface="Lucida Sans Unicode" pitchFamily="34" charset="0"/>
                </a:rPr>
                <a:t>WG0</a:t>
              </a:r>
              <a:endParaRPr lang="en-US" sz="13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78640" y="3357562"/>
            <a:ext cx="1285884" cy="571504"/>
            <a:chOff x="214282" y="2357430"/>
            <a:chExt cx="1285884" cy="571504"/>
          </a:xfrm>
        </p:grpSpPr>
        <p:sp>
          <p:nvSpPr>
            <p:cNvPr id="29" name="Rectangle 28"/>
            <p:cNvSpPr/>
            <p:nvPr/>
          </p:nvSpPr>
          <p:spPr>
            <a:xfrm>
              <a:off x="560962" y="2357430"/>
              <a:ext cx="571504" cy="57150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4282" y="2426609"/>
              <a:ext cx="128588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3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300" dirty="0" smtClean="0">
                  <a:latin typeface="Lucida Sans Unicode" pitchFamily="34" charset="0"/>
                </a:rPr>
                <a:t>WG1</a:t>
              </a:r>
              <a:endParaRPr lang="en-US" sz="1300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57488" y="2643182"/>
            <a:ext cx="22145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500" dirty="0" smtClean="0">
                <a:latin typeface="Lucida Sans Unicode" pitchFamily="34" charset="0"/>
              </a:rPr>
              <a:t>Reconfigurable Accelerator</a:t>
            </a:r>
            <a:endParaRPr lang="en-US" sz="1500" dirty="0"/>
          </a:p>
        </p:txBody>
      </p:sp>
      <p:sp>
        <p:nvSpPr>
          <p:cNvPr id="33" name="Rectangle 32"/>
          <p:cNvSpPr/>
          <p:nvPr/>
        </p:nvSpPr>
        <p:spPr>
          <a:xfrm>
            <a:off x="2167179" y="150017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428860" y="3429000"/>
            <a:ext cx="285752" cy="1588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3679025" y="2465381"/>
            <a:ext cx="355602" cy="1588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92004" y="3143248"/>
            <a:ext cx="494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AXI</a:t>
            </a:r>
            <a:endParaRPr lang="en-US" sz="1500" dirty="0"/>
          </a:p>
        </p:txBody>
      </p:sp>
      <p:sp>
        <p:nvSpPr>
          <p:cNvPr id="39" name="Rectangle 38"/>
          <p:cNvSpPr/>
          <p:nvPr/>
        </p:nvSpPr>
        <p:spPr>
          <a:xfrm>
            <a:off x="2724136" y="3116345"/>
            <a:ext cx="12049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500" dirty="0" smtClean="0">
                <a:latin typeface="Lucida Sans Unicode" pitchFamily="34" charset="0"/>
              </a:rPr>
              <a:t>Slot0</a:t>
            </a:r>
            <a:endParaRPr lang="en-US" sz="1500" dirty="0"/>
          </a:p>
        </p:txBody>
      </p:sp>
      <p:sp>
        <p:nvSpPr>
          <p:cNvPr id="40" name="Rectangle 39"/>
          <p:cNvSpPr/>
          <p:nvPr/>
        </p:nvSpPr>
        <p:spPr>
          <a:xfrm>
            <a:off x="3316660" y="3111718"/>
            <a:ext cx="12049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500" dirty="0" smtClean="0">
                <a:latin typeface="Lucida Sans Unicode" pitchFamily="34" charset="0"/>
              </a:rPr>
              <a:t>Slot1</a:t>
            </a:r>
            <a:endParaRPr lang="en-US" sz="1500" dirty="0"/>
          </a:p>
        </p:txBody>
      </p:sp>
      <p:sp>
        <p:nvSpPr>
          <p:cNvPr id="41" name="Rectangle 40"/>
          <p:cNvSpPr/>
          <p:nvPr/>
        </p:nvSpPr>
        <p:spPr>
          <a:xfrm>
            <a:off x="3878640" y="3111718"/>
            <a:ext cx="12049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500" dirty="0" smtClean="0">
                <a:latin typeface="Lucida Sans Unicode" pitchFamily="34" charset="0"/>
              </a:rPr>
              <a:t>Slot2</a:t>
            </a:r>
            <a:endParaRPr lang="en-US" sz="1500" dirty="0"/>
          </a:p>
        </p:txBody>
      </p:sp>
      <p:sp>
        <p:nvSpPr>
          <p:cNvPr id="42" name="Rectangle 41"/>
          <p:cNvSpPr/>
          <p:nvPr/>
        </p:nvSpPr>
        <p:spPr>
          <a:xfrm>
            <a:off x="5715008" y="1428736"/>
            <a:ext cx="3286148" cy="2857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3" name="Rectangle 42"/>
          <p:cNvSpPr/>
          <p:nvPr/>
        </p:nvSpPr>
        <p:spPr>
          <a:xfrm>
            <a:off x="6715140" y="1643050"/>
            <a:ext cx="1428760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HW Context Switching</a:t>
            </a:r>
            <a:endParaRPr lang="en-US" sz="1500" dirty="0"/>
          </a:p>
        </p:txBody>
      </p:sp>
      <p:sp>
        <p:nvSpPr>
          <p:cNvPr id="44" name="Rectangle 43"/>
          <p:cNvSpPr/>
          <p:nvPr/>
        </p:nvSpPr>
        <p:spPr>
          <a:xfrm>
            <a:off x="6286512" y="2643182"/>
            <a:ext cx="2428892" cy="142876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7469428" y="3357562"/>
            <a:ext cx="1285884" cy="571504"/>
            <a:chOff x="214282" y="2357430"/>
            <a:chExt cx="1285884" cy="571504"/>
          </a:xfrm>
        </p:grpSpPr>
        <p:sp>
          <p:nvSpPr>
            <p:cNvPr id="52" name="Rectangle 51"/>
            <p:cNvSpPr/>
            <p:nvPr/>
          </p:nvSpPr>
          <p:spPr>
            <a:xfrm>
              <a:off x="560962" y="2357430"/>
              <a:ext cx="571504" cy="57150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14282" y="2426609"/>
              <a:ext cx="12858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1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100" dirty="0" smtClean="0">
                  <a:latin typeface="Lucida Sans Unicode" pitchFamily="34" charset="0"/>
                </a:rPr>
                <a:t>WG1</a:t>
              </a:r>
              <a:endParaRPr lang="en-US" sz="11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429388" y="2643182"/>
            <a:ext cx="22145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500" dirty="0" smtClean="0">
                <a:latin typeface="Lucida Sans Unicode" pitchFamily="34" charset="0"/>
              </a:rPr>
              <a:t>Reconfigurable Accelerator</a:t>
            </a:r>
            <a:endParaRPr lang="en-US" sz="1500" dirty="0"/>
          </a:p>
        </p:txBody>
      </p:sp>
      <p:sp>
        <p:nvSpPr>
          <p:cNvPr id="55" name="Rectangle 54"/>
          <p:cNvSpPr/>
          <p:nvPr/>
        </p:nvSpPr>
        <p:spPr>
          <a:xfrm>
            <a:off x="5739079" y="150017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6000760" y="3429000"/>
            <a:ext cx="285752" cy="1588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7250925" y="2465381"/>
            <a:ext cx="355602" cy="1588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863904" y="3143248"/>
            <a:ext cx="494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/>
              <a:t>AXI</a:t>
            </a:r>
            <a:endParaRPr lang="en-US" sz="1500" dirty="0"/>
          </a:p>
        </p:txBody>
      </p:sp>
      <p:sp>
        <p:nvSpPr>
          <p:cNvPr id="59" name="Rectangle 58"/>
          <p:cNvSpPr/>
          <p:nvPr/>
        </p:nvSpPr>
        <p:spPr>
          <a:xfrm>
            <a:off x="6460918" y="3116345"/>
            <a:ext cx="12049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500" dirty="0" smtClean="0">
                <a:latin typeface="Lucida Sans Unicode" pitchFamily="34" charset="0"/>
              </a:rPr>
              <a:t>Slot0</a:t>
            </a:r>
            <a:endParaRPr lang="en-US" sz="1500" dirty="0"/>
          </a:p>
        </p:txBody>
      </p:sp>
      <p:sp>
        <p:nvSpPr>
          <p:cNvPr id="60" name="Rectangle 59"/>
          <p:cNvSpPr/>
          <p:nvPr/>
        </p:nvSpPr>
        <p:spPr>
          <a:xfrm>
            <a:off x="6992514" y="3122228"/>
            <a:ext cx="12049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500" dirty="0" smtClean="0">
                <a:latin typeface="Lucida Sans Unicode" pitchFamily="34" charset="0"/>
              </a:rPr>
              <a:t>Slot1</a:t>
            </a:r>
            <a:endParaRPr lang="en-US" sz="1500" dirty="0"/>
          </a:p>
        </p:txBody>
      </p:sp>
      <p:sp>
        <p:nvSpPr>
          <p:cNvPr id="61" name="Rectangle 60"/>
          <p:cNvSpPr/>
          <p:nvPr/>
        </p:nvSpPr>
        <p:spPr>
          <a:xfrm>
            <a:off x="7540866" y="3122228"/>
            <a:ext cx="12049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500" dirty="0" smtClean="0">
                <a:latin typeface="Lucida Sans Unicode" pitchFamily="34" charset="0"/>
              </a:rPr>
              <a:t>Slot2</a:t>
            </a:r>
            <a:endParaRPr lang="en-US" sz="15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6715140" y="3357562"/>
            <a:ext cx="1285884" cy="571504"/>
            <a:chOff x="214282" y="3074069"/>
            <a:chExt cx="1285884" cy="571504"/>
          </a:xfrm>
        </p:grpSpPr>
        <p:sp>
          <p:nvSpPr>
            <p:cNvPr id="67" name="Rectangle 66"/>
            <p:cNvSpPr/>
            <p:nvPr/>
          </p:nvSpPr>
          <p:spPr>
            <a:xfrm>
              <a:off x="357190" y="3074069"/>
              <a:ext cx="939172" cy="57150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14282" y="3143248"/>
              <a:ext cx="12858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1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100" dirty="0" smtClean="0">
                  <a:latin typeface="Lucida Sans Unicode" pitchFamily="34" charset="0"/>
                </a:rPr>
                <a:t>WG2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406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ECOSCALE </a:t>
            </a:r>
            <a:r>
              <a:rPr lang="en-US" dirty="0" err="1" smtClean="0"/>
              <a:t>Recofiguration</a:t>
            </a:r>
            <a:r>
              <a:rPr lang="en-US" dirty="0" smtClean="0"/>
              <a:t>	</a:t>
            </a:r>
            <a:endParaRPr lang="el-GR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1285852" y="5000636"/>
            <a:ext cx="7858148" cy="137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1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altLang="it-IT" sz="2700" i="1" baseline="0" dirty="0">
              <a:latin typeface="Lucida Sans Unicode" pitchFamily="34" charset="0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243150" y="5143512"/>
            <a:ext cx="5757874" cy="16430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Acceleration Library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WG’s of different size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Relocation</a:t>
            </a:r>
          </a:p>
          <a:p>
            <a:pPr lvl="1"/>
            <a:r>
              <a:rPr lang="en-US" sz="2000" dirty="0" err="1" smtClean="0"/>
              <a:t>Defregmentation</a:t>
            </a:r>
            <a:endParaRPr lang="en-US" sz="2000" dirty="0" smtClean="0"/>
          </a:p>
          <a:p>
            <a:pPr lvl="1"/>
            <a:r>
              <a:rPr lang="en-US" sz="2000" dirty="0" smtClean="0"/>
              <a:t>Move logic closer to data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166390" y="1285860"/>
            <a:ext cx="857256" cy="1000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66390" y="1000108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Slot 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7960" y="1285860"/>
            <a:ext cx="857256" cy="1000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37960" y="1000108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Slot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80968" y="1285860"/>
            <a:ext cx="857256" cy="1000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80968" y="1000108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Slot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66390" y="2714620"/>
            <a:ext cx="857256" cy="1000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66390" y="2428868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Slot 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37960" y="2714620"/>
            <a:ext cx="857256" cy="1000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37960" y="2428868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Slot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80968" y="2714620"/>
            <a:ext cx="857256" cy="1000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80968" y="2428868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Slot 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66390" y="4071942"/>
            <a:ext cx="857256" cy="1000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66390" y="3786190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Slot 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37960" y="4071942"/>
            <a:ext cx="857256" cy="1000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237960" y="3786190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Slot 7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80968" y="4071942"/>
            <a:ext cx="857256" cy="10001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80968" y="3786190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Slot 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08936" y="1643050"/>
            <a:ext cx="1357322" cy="28575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16478" y="3946572"/>
            <a:ext cx="12858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500" dirty="0" smtClean="0">
                <a:latin typeface="Lucida Sans Unicode" pitchFamily="34" charset="0"/>
              </a:rPr>
              <a:t>Accelerator Library</a:t>
            </a:r>
            <a:endParaRPr lang="en-US" sz="1500" dirty="0"/>
          </a:p>
        </p:txBody>
      </p:sp>
      <p:sp>
        <p:nvSpPr>
          <p:cNvPr id="41" name="Rectangle 40"/>
          <p:cNvSpPr/>
          <p:nvPr/>
        </p:nvSpPr>
        <p:spPr>
          <a:xfrm>
            <a:off x="1155616" y="1857364"/>
            <a:ext cx="57150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08936" y="1926543"/>
            <a:ext cx="1285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100" dirty="0" smtClean="0">
                <a:latin typeface="Lucida Sans Unicode" pitchFamily="34" charset="0"/>
              </a:rPr>
              <a:t>HW</a:t>
            </a:r>
          </a:p>
          <a:p>
            <a:pPr algn="ctr"/>
            <a:r>
              <a:rPr lang="en-US" sz="1100" dirty="0" smtClean="0">
                <a:latin typeface="Lucida Sans Unicode" pitchFamily="34" charset="0"/>
              </a:rPr>
              <a:t>WG0</a:t>
            </a:r>
            <a:endParaRPr lang="en-US" sz="1100" dirty="0"/>
          </a:p>
        </p:txBody>
      </p:sp>
      <p:sp>
        <p:nvSpPr>
          <p:cNvPr id="43" name="Rectangle 42"/>
          <p:cNvSpPr/>
          <p:nvPr/>
        </p:nvSpPr>
        <p:spPr>
          <a:xfrm>
            <a:off x="1155616" y="2571744"/>
            <a:ext cx="571504" cy="57150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08936" y="2640923"/>
            <a:ext cx="1285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100" dirty="0" smtClean="0">
                <a:latin typeface="Lucida Sans Unicode" pitchFamily="34" charset="0"/>
              </a:rPr>
              <a:t>HW</a:t>
            </a:r>
          </a:p>
          <a:p>
            <a:pPr algn="ctr"/>
            <a:r>
              <a:rPr lang="en-US" sz="1100" dirty="0" smtClean="0">
                <a:latin typeface="Lucida Sans Unicode" pitchFamily="34" charset="0"/>
              </a:rPr>
              <a:t>WG1</a:t>
            </a:r>
            <a:endParaRPr lang="en-US" sz="1100" dirty="0"/>
          </a:p>
        </p:txBody>
      </p:sp>
      <p:sp>
        <p:nvSpPr>
          <p:cNvPr id="45" name="Rectangle 44"/>
          <p:cNvSpPr/>
          <p:nvPr/>
        </p:nvSpPr>
        <p:spPr>
          <a:xfrm>
            <a:off x="901426" y="3288383"/>
            <a:ext cx="1121956" cy="57150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08936" y="3357562"/>
            <a:ext cx="1285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it-IT" sz="1100" dirty="0" smtClean="0">
                <a:latin typeface="Lucida Sans Unicode" pitchFamily="34" charset="0"/>
              </a:rPr>
              <a:t>HW</a:t>
            </a:r>
          </a:p>
          <a:p>
            <a:pPr algn="ctr"/>
            <a:r>
              <a:rPr lang="en-US" sz="1100" dirty="0" smtClean="0">
                <a:latin typeface="Lucida Sans Unicode" pitchFamily="34" charset="0"/>
              </a:rPr>
              <a:t>WG2</a:t>
            </a:r>
            <a:endParaRPr lang="en-US" sz="11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2952076" y="1500174"/>
            <a:ext cx="1285884" cy="571504"/>
            <a:chOff x="2428860" y="1571612"/>
            <a:chExt cx="1285884" cy="571504"/>
          </a:xfrm>
        </p:grpSpPr>
        <p:sp>
          <p:nvSpPr>
            <p:cNvPr id="47" name="Rectangle 46"/>
            <p:cNvSpPr/>
            <p:nvPr/>
          </p:nvSpPr>
          <p:spPr>
            <a:xfrm>
              <a:off x="2775540" y="1571612"/>
              <a:ext cx="571504" cy="5715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28860" y="1640791"/>
              <a:ext cx="12858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1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100" dirty="0" smtClean="0">
                  <a:latin typeface="Lucida Sans Unicode" pitchFamily="34" charset="0"/>
                </a:rPr>
                <a:t>WG0</a:t>
              </a:r>
              <a:endParaRPr lang="en-US" sz="11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023646" y="2857496"/>
            <a:ext cx="1285884" cy="571504"/>
            <a:chOff x="3500430" y="2928934"/>
            <a:chExt cx="1285884" cy="571504"/>
          </a:xfrm>
        </p:grpSpPr>
        <p:sp>
          <p:nvSpPr>
            <p:cNvPr id="49" name="Rectangle 48"/>
            <p:cNvSpPr/>
            <p:nvPr/>
          </p:nvSpPr>
          <p:spPr>
            <a:xfrm>
              <a:off x="3847110" y="2928934"/>
              <a:ext cx="571504" cy="57150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00430" y="2998113"/>
              <a:ext cx="12858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1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100" dirty="0" smtClean="0">
                  <a:latin typeface="Lucida Sans Unicode" pitchFamily="34" charset="0"/>
                </a:rPr>
                <a:t>WG1</a:t>
              </a:r>
              <a:endParaRPr lang="en-US" sz="11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14942" y="2882634"/>
            <a:ext cx="1285884" cy="571504"/>
            <a:chOff x="4691726" y="2954072"/>
            <a:chExt cx="1285884" cy="571504"/>
          </a:xfrm>
        </p:grpSpPr>
        <p:sp>
          <p:nvSpPr>
            <p:cNvPr id="51" name="Rectangle 50"/>
            <p:cNvSpPr/>
            <p:nvPr/>
          </p:nvSpPr>
          <p:spPr>
            <a:xfrm>
              <a:off x="5038406" y="2954072"/>
              <a:ext cx="571504" cy="57150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91726" y="3023251"/>
              <a:ext cx="12858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1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100" dirty="0" smtClean="0">
                  <a:latin typeface="Lucida Sans Unicode" pitchFamily="34" charset="0"/>
                </a:rPr>
                <a:t>WG1</a:t>
              </a:r>
              <a:endParaRPr lang="en-US" sz="11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023646" y="1500174"/>
            <a:ext cx="1285884" cy="571504"/>
            <a:chOff x="3500430" y="1571612"/>
            <a:chExt cx="1285884" cy="571504"/>
          </a:xfrm>
        </p:grpSpPr>
        <p:sp>
          <p:nvSpPr>
            <p:cNvPr id="53" name="Rectangle 52"/>
            <p:cNvSpPr/>
            <p:nvPr/>
          </p:nvSpPr>
          <p:spPr>
            <a:xfrm>
              <a:off x="3847110" y="1571612"/>
              <a:ext cx="571504" cy="5715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00430" y="1640791"/>
              <a:ext cx="12858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1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100" dirty="0" smtClean="0">
                  <a:latin typeface="Lucida Sans Unicode" pitchFamily="34" charset="0"/>
                </a:rPr>
                <a:t>WG0</a:t>
              </a:r>
              <a:endParaRPr lang="en-US" sz="11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52142" y="4286256"/>
            <a:ext cx="1285884" cy="571504"/>
            <a:chOff x="2928926" y="4357694"/>
            <a:chExt cx="1285884" cy="571504"/>
          </a:xfrm>
        </p:grpSpPr>
        <p:sp>
          <p:nvSpPr>
            <p:cNvPr id="57" name="Rectangle 56"/>
            <p:cNvSpPr/>
            <p:nvPr/>
          </p:nvSpPr>
          <p:spPr>
            <a:xfrm>
              <a:off x="3021416" y="4357694"/>
              <a:ext cx="1121956" cy="57150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28926" y="4426873"/>
              <a:ext cx="12858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1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100" dirty="0" smtClean="0">
                  <a:latin typeface="Lucida Sans Unicode" pitchFamily="34" charset="0"/>
                </a:rPr>
                <a:t>WG2</a:t>
              </a:r>
              <a:endParaRPr lang="en-US" sz="11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95150" y="1500174"/>
            <a:ext cx="1285884" cy="571504"/>
            <a:chOff x="4071934" y="1571612"/>
            <a:chExt cx="1285884" cy="571504"/>
          </a:xfrm>
        </p:grpSpPr>
        <p:sp>
          <p:nvSpPr>
            <p:cNvPr id="59" name="Rectangle 58"/>
            <p:cNvSpPr/>
            <p:nvPr/>
          </p:nvSpPr>
          <p:spPr>
            <a:xfrm>
              <a:off x="4164424" y="1571612"/>
              <a:ext cx="1121956" cy="57150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71934" y="1640791"/>
              <a:ext cx="12858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it-IT" sz="1100" dirty="0" smtClean="0">
                  <a:latin typeface="Lucida Sans Unicode" pitchFamily="34" charset="0"/>
                </a:rPr>
                <a:t>HW</a:t>
              </a:r>
            </a:p>
            <a:p>
              <a:pPr algn="ctr"/>
              <a:r>
                <a:rPr lang="en-US" sz="1100" dirty="0" smtClean="0">
                  <a:latin typeface="Lucida Sans Unicode" pitchFamily="34" charset="0"/>
                </a:rPr>
                <a:t>WG2</a:t>
              </a:r>
              <a:endParaRPr lang="en-US" sz="1100" dirty="0"/>
            </a:p>
          </p:txBody>
        </p:sp>
      </p:grpSp>
      <p:sp>
        <p:nvSpPr>
          <p:cNvPr id="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54346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79371E-6 L 5E-6 0.06221 L -0.02414 0.07401 L -0.09236 0.07401 C -0.09826 0.0791 -0.10556 0.0821 -0.11007 0.08927 C -0.11198 0.09228 -0.10886 0.09714 -0.10886 0.10107 C -0.10886 0.12257 -0.11146 0.13668 -0.11146 0.1568 L -0.11511 0.20837 " pathEditMode="relative" rAng="0" ptsTypes="AAAfffAA"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858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Runtime System</a:t>
            </a:r>
          </a:p>
          <a:p>
            <a:pPr lvl="1"/>
            <a:r>
              <a:rPr lang="en-US" dirty="0" smtClean="0">
                <a:sym typeface="Wingdings"/>
              </a:rPr>
              <a:t>Reconfigure resources</a:t>
            </a:r>
            <a:endParaRPr lang="en-US" dirty="0" smtClean="0"/>
          </a:p>
          <a:p>
            <a:pPr lvl="1"/>
            <a:r>
              <a:rPr lang="en-US" dirty="0" smtClean="0"/>
              <a:t>Distribute Data and Computation </a:t>
            </a:r>
            <a:r>
              <a:rPr lang="en-US" dirty="0" smtClean="0">
                <a:sym typeface="Wingdings"/>
              </a:rPr>
              <a:t> Locality</a:t>
            </a:r>
          </a:p>
          <a:p>
            <a:pPr lvl="1"/>
            <a:r>
              <a:rPr lang="en-US" dirty="0" smtClean="0">
                <a:sym typeface="Wingdings"/>
              </a:rPr>
              <a:t>Monitoring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Runtime System</a:t>
            </a: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1934" y="6490911"/>
            <a:ext cx="2658819" cy="365125"/>
          </a:xfrm>
        </p:spPr>
        <p:txBody>
          <a:bodyPr/>
          <a:lstStyle>
            <a:extLst/>
          </a:lstStyle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208441" y="1439580"/>
            <a:ext cx="6786610" cy="280831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1413255" y="2037381"/>
            <a:ext cx="6438920" cy="1657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10" name="Group 64"/>
          <p:cNvGrpSpPr/>
          <p:nvPr/>
        </p:nvGrpSpPr>
        <p:grpSpPr>
          <a:xfrm>
            <a:off x="1474601" y="1770068"/>
            <a:ext cx="1361382" cy="908864"/>
            <a:chOff x="1259632" y="2780928"/>
            <a:chExt cx="2016224" cy="1224136"/>
          </a:xfrm>
        </p:grpSpPr>
        <p:sp>
          <p:nvSpPr>
            <p:cNvPr id="59" name="Rectangle 58"/>
            <p:cNvSpPr/>
            <p:nvPr/>
          </p:nvSpPr>
          <p:spPr>
            <a:xfrm>
              <a:off x="1259632" y="2780928"/>
              <a:ext cx="2016224" cy="122413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483766" y="3366316"/>
              <a:ext cx="716367" cy="35071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CPU</a:t>
              </a:r>
            </a:p>
          </p:txBody>
        </p:sp>
        <p:sp>
          <p:nvSpPr>
            <p:cNvPr id="61" name="Rectangle 60"/>
            <p:cNvSpPr/>
            <p:nvPr/>
          </p:nvSpPr>
          <p:spPr>
            <a:xfrm rot="16200000">
              <a:off x="1871700" y="3465006"/>
              <a:ext cx="720080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00"/>
                </a:lnSpc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1295635" y="3248980"/>
              <a:ext cx="72008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>
              <a:stCxn id="61" idx="0"/>
              <a:endCxn id="62" idx="2"/>
            </p:cNvCxnSpPr>
            <p:nvPr/>
          </p:nvCxnSpPr>
          <p:spPr>
            <a:xfrm flipH="1" flipV="1">
              <a:off x="1979711" y="3573016"/>
              <a:ext cx="144017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339752" y="3582339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1331640" y="2852936"/>
              <a:ext cx="1800200" cy="216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Memory</a:t>
              </a:r>
            </a:p>
          </p:txBody>
        </p:sp>
        <p:cxnSp>
          <p:nvCxnSpPr>
            <p:cNvPr id="66" name="Straight Connector 65"/>
            <p:cNvCxnSpPr>
              <a:stCxn id="65" idx="2"/>
              <a:endCxn id="61" idx="3"/>
            </p:cNvCxnSpPr>
            <p:nvPr/>
          </p:nvCxnSpPr>
          <p:spPr>
            <a:xfrm>
              <a:off x="2231740" y="3068960"/>
              <a:ext cx="0" cy="144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9"/>
          <p:cNvGrpSpPr/>
          <p:nvPr/>
        </p:nvGrpSpPr>
        <p:grpSpPr>
          <a:xfrm>
            <a:off x="2933224" y="1770068"/>
            <a:ext cx="1361382" cy="908864"/>
            <a:chOff x="1259632" y="2780928"/>
            <a:chExt cx="2016224" cy="1224136"/>
          </a:xfrm>
        </p:grpSpPr>
        <p:sp>
          <p:nvSpPr>
            <p:cNvPr id="51" name="Rectangle 50"/>
            <p:cNvSpPr/>
            <p:nvPr/>
          </p:nvSpPr>
          <p:spPr>
            <a:xfrm>
              <a:off x="1259632" y="2780928"/>
              <a:ext cx="2016224" cy="122413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483767" y="3366316"/>
              <a:ext cx="700338" cy="35071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CPU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rot="16200000">
              <a:off x="1871700" y="3465006"/>
              <a:ext cx="720080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00"/>
                </a:lnSpc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1295635" y="3248980"/>
              <a:ext cx="72008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Connector 54"/>
            <p:cNvCxnSpPr>
              <a:stCxn id="53" idx="0"/>
              <a:endCxn id="54" idx="2"/>
            </p:cNvCxnSpPr>
            <p:nvPr/>
          </p:nvCxnSpPr>
          <p:spPr>
            <a:xfrm flipH="1" flipV="1">
              <a:off x="1979711" y="3573016"/>
              <a:ext cx="144017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339752" y="3582339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1331640" y="2852936"/>
              <a:ext cx="1800200" cy="216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Memory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2267744" y="3140968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84693" y="2786059"/>
            <a:ext cx="6224606" cy="142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Global Interconnect</a:t>
            </a:r>
          </a:p>
        </p:txBody>
      </p:sp>
      <p:grpSp>
        <p:nvGrpSpPr>
          <p:cNvPr id="13" name="Group 129"/>
          <p:cNvGrpSpPr/>
          <p:nvPr/>
        </p:nvGrpSpPr>
        <p:grpSpPr>
          <a:xfrm>
            <a:off x="1474601" y="3053170"/>
            <a:ext cx="1361382" cy="908864"/>
            <a:chOff x="6516216" y="2996952"/>
            <a:chExt cx="2016224" cy="1224136"/>
          </a:xfrm>
        </p:grpSpPr>
        <p:sp>
          <p:nvSpPr>
            <p:cNvPr id="43" name="Rectangle 42"/>
            <p:cNvSpPr/>
            <p:nvPr/>
          </p:nvSpPr>
          <p:spPr>
            <a:xfrm>
              <a:off x="6516216" y="2996952"/>
              <a:ext cx="2016224" cy="122413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740350" y="3212976"/>
              <a:ext cx="716367" cy="35071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CPU</a:t>
              </a: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7128284" y="3320989"/>
              <a:ext cx="720080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00"/>
                </a:lnSpc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6552219" y="3104965"/>
              <a:ext cx="72008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Connector 46"/>
            <p:cNvCxnSpPr>
              <a:stCxn id="45" idx="0"/>
              <a:endCxn id="46" idx="2"/>
            </p:cNvCxnSpPr>
            <p:nvPr/>
          </p:nvCxnSpPr>
          <p:spPr>
            <a:xfrm flipH="1">
              <a:off x="7236295" y="3429001"/>
              <a:ext cx="1440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7596336" y="3429000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588224" y="3933056"/>
              <a:ext cx="1800200" cy="216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Memory</a:t>
              </a:r>
            </a:p>
          </p:txBody>
        </p:sp>
        <p:cxnSp>
          <p:nvCxnSpPr>
            <p:cNvPr id="50" name="Straight Connector 49"/>
            <p:cNvCxnSpPr>
              <a:stCxn id="45" idx="1"/>
              <a:endCxn id="49" idx="0"/>
            </p:cNvCxnSpPr>
            <p:nvPr/>
          </p:nvCxnSpPr>
          <p:spPr>
            <a:xfrm>
              <a:off x="7488324" y="3789041"/>
              <a:ext cx="0" cy="14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0"/>
          <p:cNvGrpSpPr/>
          <p:nvPr/>
        </p:nvGrpSpPr>
        <p:grpSpPr>
          <a:xfrm>
            <a:off x="2933224" y="3053170"/>
            <a:ext cx="1361382" cy="908864"/>
            <a:chOff x="6516216" y="2996952"/>
            <a:chExt cx="2016224" cy="1224136"/>
          </a:xfrm>
        </p:grpSpPr>
        <p:sp>
          <p:nvSpPr>
            <p:cNvPr id="35" name="Rectangle 34"/>
            <p:cNvSpPr/>
            <p:nvPr/>
          </p:nvSpPr>
          <p:spPr>
            <a:xfrm>
              <a:off x="6516216" y="2996952"/>
              <a:ext cx="2016224" cy="122413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740351" y="3212976"/>
              <a:ext cx="700338" cy="35071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CPU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7128284" y="3320989"/>
              <a:ext cx="720080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00"/>
                </a:lnSpc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6552219" y="3104965"/>
              <a:ext cx="72008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7" idx="0"/>
              <a:endCxn id="38" idx="2"/>
            </p:cNvCxnSpPr>
            <p:nvPr/>
          </p:nvCxnSpPr>
          <p:spPr>
            <a:xfrm flipH="1">
              <a:off x="7236295" y="3429001"/>
              <a:ext cx="1440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596336" y="3429000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588224" y="3933056"/>
              <a:ext cx="1800200" cy="216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Memory</a:t>
              </a:r>
            </a:p>
          </p:txBody>
        </p:sp>
        <p:cxnSp>
          <p:nvCxnSpPr>
            <p:cNvPr id="42" name="Straight Connector 41"/>
            <p:cNvCxnSpPr>
              <a:stCxn id="37" idx="1"/>
              <a:endCxn id="41" idx="0"/>
            </p:cNvCxnSpPr>
            <p:nvPr/>
          </p:nvCxnSpPr>
          <p:spPr>
            <a:xfrm>
              <a:off x="7488324" y="3789041"/>
              <a:ext cx="0" cy="14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2142429" y="2946245"/>
            <a:ext cx="0" cy="1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35997" y="2625469"/>
            <a:ext cx="0" cy="1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01053" y="2625469"/>
            <a:ext cx="0" cy="1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01053" y="2946245"/>
            <a:ext cx="0" cy="1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08791" y="1511588"/>
            <a:ext cx="6142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Host</a:t>
            </a:r>
            <a:endParaRPr lang="el-GR" sz="1500" dirty="0"/>
          </a:p>
        </p:txBody>
      </p:sp>
      <p:sp>
        <p:nvSpPr>
          <p:cNvPr id="20" name="Rectangle 19"/>
          <p:cNvSpPr/>
          <p:nvPr/>
        </p:nvSpPr>
        <p:spPr>
          <a:xfrm>
            <a:off x="3176943" y="1511588"/>
            <a:ext cx="10278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Worker 1</a:t>
            </a:r>
            <a:endParaRPr lang="el-GR" sz="1500" dirty="0"/>
          </a:p>
        </p:txBody>
      </p:sp>
      <p:sp>
        <p:nvSpPr>
          <p:cNvPr id="21" name="Rectangle 20"/>
          <p:cNvSpPr/>
          <p:nvPr/>
        </p:nvSpPr>
        <p:spPr>
          <a:xfrm>
            <a:off x="1714480" y="3935949"/>
            <a:ext cx="10278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Worker 4</a:t>
            </a:r>
            <a:endParaRPr lang="el-GR" sz="1500" dirty="0"/>
          </a:p>
        </p:txBody>
      </p:sp>
      <p:sp>
        <p:nvSpPr>
          <p:cNvPr id="22" name="Rectangle 21"/>
          <p:cNvSpPr/>
          <p:nvPr/>
        </p:nvSpPr>
        <p:spPr>
          <a:xfrm>
            <a:off x="3071802" y="3935949"/>
            <a:ext cx="10278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Worker 5</a:t>
            </a:r>
            <a:endParaRPr lang="el-GR" sz="15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709299" y="2860535"/>
            <a:ext cx="291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43944" y="1164004"/>
            <a:ext cx="5214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Compute Node (Ultrascale+ MPSOC’s in UNIMEM)</a:t>
            </a:r>
            <a:endParaRPr lang="el-GR" sz="1400" b="1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1383099" y="2112296"/>
            <a:ext cx="67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Reconf. </a:t>
            </a:r>
          </a:p>
          <a:p>
            <a:pPr algn="ctr"/>
            <a:r>
              <a:rPr lang="en-US" sz="1200" dirty="0" smtClean="0"/>
              <a:t>Block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2852877" y="2106200"/>
            <a:ext cx="67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Reconf. </a:t>
            </a:r>
          </a:p>
          <a:p>
            <a:pPr algn="ctr"/>
            <a:r>
              <a:rPr lang="en-US" sz="1200" dirty="0" smtClean="0"/>
              <a:t>Block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1383099" y="3125703"/>
            <a:ext cx="67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Reconf. </a:t>
            </a:r>
          </a:p>
          <a:p>
            <a:pPr algn="ctr"/>
            <a:r>
              <a:rPr lang="en-US" sz="1200" dirty="0" smtClean="0"/>
              <a:t>Block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2823259" y="3126504"/>
            <a:ext cx="67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Reconf. </a:t>
            </a:r>
          </a:p>
          <a:p>
            <a:pPr algn="ctr"/>
            <a:r>
              <a:rPr lang="en-US" sz="1200" dirty="0" smtClean="0"/>
              <a:t>Block</a:t>
            </a:r>
          </a:p>
        </p:txBody>
      </p:sp>
      <p:sp>
        <p:nvSpPr>
          <p:cNvPr id="31" name="Rectangle 30"/>
          <p:cNvSpPr/>
          <p:nvPr/>
        </p:nvSpPr>
        <p:spPr>
          <a:xfrm rot="16200000">
            <a:off x="1863948" y="3224423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Inter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3328491" y="3233949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Inter</a:t>
            </a:r>
          </a:p>
        </p:txBody>
      </p:sp>
      <p:sp>
        <p:nvSpPr>
          <p:cNvPr id="33" name="Rectangle 32"/>
          <p:cNvSpPr/>
          <p:nvPr/>
        </p:nvSpPr>
        <p:spPr>
          <a:xfrm rot="16200000">
            <a:off x="3300622" y="2206786"/>
            <a:ext cx="579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 Inter</a:t>
            </a:r>
          </a:p>
        </p:txBody>
      </p:sp>
      <p:sp>
        <p:nvSpPr>
          <p:cNvPr id="34" name="Rectangle 33"/>
          <p:cNvSpPr/>
          <p:nvPr/>
        </p:nvSpPr>
        <p:spPr>
          <a:xfrm rot="16200000">
            <a:off x="1837219" y="2216311"/>
            <a:ext cx="579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 Inter</a:t>
            </a:r>
          </a:p>
        </p:txBody>
      </p:sp>
      <p:grpSp>
        <p:nvGrpSpPr>
          <p:cNvPr id="67" name="Group 109"/>
          <p:cNvGrpSpPr/>
          <p:nvPr/>
        </p:nvGrpSpPr>
        <p:grpSpPr>
          <a:xfrm>
            <a:off x="4496512" y="1769164"/>
            <a:ext cx="1361382" cy="908864"/>
            <a:chOff x="1259632" y="2780928"/>
            <a:chExt cx="2016224" cy="1224136"/>
          </a:xfrm>
        </p:grpSpPr>
        <p:sp>
          <p:nvSpPr>
            <p:cNvPr id="68" name="Rectangle 67"/>
            <p:cNvSpPr/>
            <p:nvPr/>
          </p:nvSpPr>
          <p:spPr>
            <a:xfrm>
              <a:off x="1259632" y="2780928"/>
              <a:ext cx="2016224" cy="122413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83767" y="3366316"/>
              <a:ext cx="700338" cy="35071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CPU</a:t>
              </a:r>
            </a:p>
          </p:txBody>
        </p:sp>
        <p:sp>
          <p:nvSpPr>
            <p:cNvPr id="70" name="Rectangle 69"/>
            <p:cNvSpPr/>
            <p:nvPr/>
          </p:nvSpPr>
          <p:spPr>
            <a:xfrm rot="16200000">
              <a:off x="1871700" y="3465006"/>
              <a:ext cx="720080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00"/>
                </a:lnSpc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 rot="16200000">
              <a:off x="1295635" y="3248980"/>
              <a:ext cx="72008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Connector 71"/>
            <p:cNvCxnSpPr>
              <a:stCxn id="70" idx="0"/>
              <a:endCxn id="71" idx="2"/>
            </p:cNvCxnSpPr>
            <p:nvPr/>
          </p:nvCxnSpPr>
          <p:spPr>
            <a:xfrm flipH="1" flipV="1">
              <a:off x="1979711" y="3573016"/>
              <a:ext cx="144017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339752" y="3582339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1331640" y="2852936"/>
              <a:ext cx="1800200" cy="216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Memory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267744" y="3140968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140"/>
          <p:cNvGrpSpPr/>
          <p:nvPr/>
        </p:nvGrpSpPr>
        <p:grpSpPr>
          <a:xfrm>
            <a:off x="4496512" y="3052266"/>
            <a:ext cx="1361382" cy="908864"/>
            <a:chOff x="6516216" y="2996952"/>
            <a:chExt cx="2016224" cy="1224136"/>
          </a:xfrm>
        </p:grpSpPr>
        <p:sp>
          <p:nvSpPr>
            <p:cNvPr id="77" name="Rectangle 76"/>
            <p:cNvSpPr/>
            <p:nvPr/>
          </p:nvSpPr>
          <p:spPr>
            <a:xfrm>
              <a:off x="6516216" y="2996952"/>
              <a:ext cx="2016224" cy="122413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740351" y="3212976"/>
              <a:ext cx="700338" cy="35071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CPU</a:t>
              </a: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7128284" y="3320989"/>
              <a:ext cx="720080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00"/>
                </a:lnSpc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rot="16200000">
              <a:off x="6552219" y="3104965"/>
              <a:ext cx="72008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Connector 80"/>
            <p:cNvCxnSpPr>
              <a:stCxn id="79" idx="0"/>
              <a:endCxn id="80" idx="2"/>
            </p:cNvCxnSpPr>
            <p:nvPr/>
          </p:nvCxnSpPr>
          <p:spPr>
            <a:xfrm flipH="1">
              <a:off x="7236295" y="3429001"/>
              <a:ext cx="1440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7596336" y="3429000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6588224" y="3933056"/>
              <a:ext cx="1800200" cy="216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Memory</a:t>
              </a:r>
            </a:p>
          </p:txBody>
        </p:sp>
        <p:cxnSp>
          <p:nvCxnSpPr>
            <p:cNvPr id="84" name="Straight Connector 83"/>
            <p:cNvCxnSpPr>
              <a:stCxn id="79" idx="1"/>
              <a:endCxn id="83" idx="0"/>
            </p:cNvCxnSpPr>
            <p:nvPr/>
          </p:nvCxnSpPr>
          <p:spPr>
            <a:xfrm>
              <a:off x="7488324" y="3789041"/>
              <a:ext cx="0" cy="14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 flipV="1">
            <a:off x="5164341" y="2624565"/>
            <a:ext cx="0" cy="1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164341" y="2945341"/>
            <a:ext cx="0" cy="1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4740231" y="1510684"/>
            <a:ext cx="10278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Worker 2</a:t>
            </a:r>
            <a:endParaRPr lang="el-GR" sz="1500" dirty="0"/>
          </a:p>
        </p:txBody>
      </p:sp>
      <p:sp>
        <p:nvSpPr>
          <p:cNvPr id="88" name="Rectangle 87"/>
          <p:cNvSpPr/>
          <p:nvPr/>
        </p:nvSpPr>
        <p:spPr>
          <a:xfrm>
            <a:off x="4643438" y="3935045"/>
            <a:ext cx="10278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Worker 6</a:t>
            </a:r>
            <a:endParaRPr lang="el-GR" sz="1500" dirty="0"/>
          </a:p>
        </p:txBody>
      </p:sp>
      <p:sp>
        <p:nvSpPr>
          <p:cNvPr id="90" name="Rectangle 89"/>
          <p:cNvSpPr/>
          <p:nvPr/>
        </p:nvSpPr>
        <p:spPr>
          <a:xfrm rot="16200000">
            <a:off x="4416165" y="2105296"/>
            <a:ext cx="67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Reconf. </a:t>
            </a:r>
          </a:p>
          <a:p>
            <a:pPr algn="ctr"/>
            <a:r>
              <a:rPr lang="en-US" sz="1200" dirty="0" smtClean="0"/>
              <a:t>Block</a:t>
            </a:r>
          </a:p>
        </p:txBody>
      </p:sp>
      <p:sp>
        <p:nvSpPr>
          <p:cNvPr id="91" name="Rectangle 90"/>
          <p:cNvSpPr/>
          <p:nvPr/>
        </p:nvSpPr>
        <p:spPr>
          <a:xfrm rot="16200000">
            <a:off x="4386547" y="3125600"/>
            <a:ext cx="67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Reconf. </a:t>
            </a:r>
          </a:p>
          <a:p>
            <a:pPr algn="ctr"/>
            <a:r>
              <a:rPr lang="en-US" sz="1200" dirty="0" smtClean="0"/>
              <a:t>Block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4891779" y="3233045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Inter</a:t>
            </a:r>
          </a:p>
        </p:txBody>
      </p:sp>
      <p:sp>
        <p:nvSpPr>
          <p:cNvPr id="93" name="Rectangle 92"/>
          <p:cNvSpPr/>
          <p:nvPr/>
        </p:nvSpPr>
        <p:spPr>
          <a:xfrm rot="16200000">
            <a:off x="4863910" y="2205882"/>
            <a:ext cx="579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 Inter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065829" y="1827966"/>
            <a:ext cx="500066" cy="1428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566027" y="1857364"/>
            <a:ext cx="357190" cy="1428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208969" y="3775680"/>
            <a:ext cx="500066" cy="1428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2320891" y="1981945"/>
            <a:ext cx="3454090" cy="1235028"/>
            <a:chOff x="1898236" y="1981945"/>
            <a:chExt cx="3454090" cy="1235028"/>
          </a:xfrm>
        </p:grpSpPr>
        <p:sp>
          <p:nvSpPr>
            <p:cNvPr id="95" name="Down Arrow 94"/>
            <p:cNvSpPr/>
            <p:nvPr/>
          </p:nvSpPr>
          <p:spPr>
            <a:xfrm rot="14688804">
              <a:off x="2355279" y="1689846"/>
              <a:ext cx="284910" cy="869107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Down Arrow 96"/>
            <p:cNvSpPr/>
            <p:nvPr/>
          </p:nvSpPr>
          <p:spPr>
            <a:xfrm rot="15575519">
              <a:off x="3074943" y="1111793"/>
              <a:ext cx="284910" cy="2114758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Down Arrow 97"/>
            <p:cNvSpPr/>
            <p:nvPr/>
          </p:nvSpPr>
          <p:spPr>
            <a:xfrm rot="17702227">
              <a:off x="3482826" y="1347473"/>
              <a:ext cx="284910" cy="345409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Group 64"/>
          <p:cNvGrpSpPr/>
          <p:nvPr/>
        </p:nvGrpSpPr>
        <p:grpSpPr>
          <a:xfrm>
            <a:off x="6133603" y="1769164"/>
            <a:ext cx="1361382" cy="908864"/>
            <a:chOff x="1259632" y="2780928"/>
            <a:chExt cx="2016224" cy="1224136"/>
          </a:xfrm>
        </p:grpSpPr>
        <p:sp>
          <p:nvSpPr>
            <p:cNvPr id="108" name="Rectangle 107"/>
            <p:cNvSpPr/>
            <p:nvPr/>
          </p:nvSpPr>
          <p:spPr>
            <a:xfrm>
              <a:off x="1259632" y="2780928"/>
              <a:ext cx="2016224" cy="122413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483766" y="3366316"/>
              <a:ext cx="716367" cy="35071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CPU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 rot="16200000">
              <a:off x="1871700" y="3465006"/>
              <a:ext cx="720080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00"/>
                </a:lnSpc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rot="16200000">
              <a:off x="1295635" y="3248980"/>
              <a:ext cx="72008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12" name="Straight Connector 111"/>
            <p:cNvCxnSpPr>
              <a:stCxn id="110" idx="0"/>
              <a:endCxn id="111" idx="2"/>
            </p:cNvCxnSpPr>
            <p:nvPr/>
          </p:nvCxnSpPr>
          <p:spPr>
            <a:xfrm flipH="1" flipV="1">
              <a:off x="1979711" y="3573016"/>
              <a:ext cx="144017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2339752" y="3582339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1331640" y="2852936"/>
              <a:ext cx="1800200" cy="216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Memory</a:t>
              </a:r>
            </a:p>
          </p:txBody>
        </p:sp>
        <p:cxnSp>
          <p:nvCxnSpPr>
            <p:cNvPr id="115" name="Straight Connector 114"/>
            <p:cNvCxnSpPr>
              <a:stCxn id="114" idx="2"/>
              <a:endCxn id="110" idx="3"/>
            </p:cNvCxnSpPr>
            <p:nvPr/>
          </p:nvCxnSpPr>
          <p:spPr>
            <a:xfrm>
              <a:off x="2231740" y="3068960"/>
              <a:ext cx="0" cy="144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29"/>
          <p:cNvGrpSpPr/>
          <p:nvPr/>
        </p:nvGrpSpPr>
        <p:grpSpPr>
          <a:xfrm>
            <a:off x="6133603" y="3052266"/>
            <a:ext cx="1361382" cy="908864"/>
            <a:chOff x="6516216" y="2996952"/>
            <a:chExt cx="2016224" cy="1224136"/>
          </a:xfrm>
        </p:grpSpPr>
        <p:sp>
          <p:nvSpPr>
            <p:cNvPr id="117" name="Rectangle 116"/>
            <p:cNvSpPr/>
            <p:nvPr/>
          </p:nvSpPr>
          <p:spPr>
            <a:xfrm>
              <a:off x="6516216" y="2996952"/>
              <a:ext cx="2016224" cy="122413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740350" y="3212976"/>
              <a:ext cx="716367" cy="35071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CPU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7128284" y="3320989"/>
              <a:ext cx="720080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00"/>
                </a:lnSpc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rot="16200000">
              <a:off x="6552219" y="3104965"/>
              <a:ext cx="72008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21" name="Straight Connector 120"/>
            <p:cNvCxnSpPr>
              <a:stCxn id="119" idx="0"/>
              <a:endCxn id="120" idx="2"/>
            </p:cNvCxnSpPr>
            <p:nvPr/>
          </p:nvCxnSpPr>
          <p:spPr>
            <a:xfrm flipH="1">
              <a:off x="7236295" y="3429001"/>
              <a:ext cx="1440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7596336" y="3429000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6588224" y="3933056"/>
              <a:ext cx="1800200" cy="2160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Memory</a:t>
              </a:r>
            </a:p>
          </p:txBody>
        </p:sp>
        <p:cxnSp>
          <p:nvCxnSpPr>
            <p:cNvPr id="124" name="Straight Connector 123"/>
            <p:cNvCxnSpPr>
              <a:stCxn id="119" idx="1"/>
              <a:endCxn id="123" idx="0"/>
            </p:cNvCxnSpPr>
            <p:nvPr/>
          </p:nvCxnSpPr>
          <p:spPr>
            <a:xfrm>
              <a:off x="7488324" y="3789041"/>
              <a:ext cx="0" cy="14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6801431" y="2945341"/>
            <a:ext cx="0" cy="1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6794999" y="2624565"/>
            <a:ext cx="0" cy="1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6286512" y="1510684"/>
            <a:ext cx="10278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Worker 3</a:t>
            </a:r>
            <a:endParaRPr lang="el-GR" sz="1500" dirty="0"/>
          </a:p>
        </p:txBody>
      </p:sp>
      <p:sp>
        <p:nvSpPr>
          <p:cNvPr id="128" name="Rectangle 127"/>
          <p:cNvSpPr/>
          <p:nvPr/>
        </p:nvSpPr>
        <p:spPr>
          <a:xfrm rot="16200000">
            <a:off x="6042101" y="2111392"/>
            <a:ext cx="67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Reconf. </a:t>
            </a:r>
          </a:p>
          <a:p>
            <a:pPr algn="ctr"/>
            <a:r>
              <a:rPr lang="en-US" sz="1200" dirty="0" smtClean="0"/>
              <a:t>Block</a:t>
            </a:r>
          </a:p>
        </p:txBody>
      </p:sp>
      <p:sp>
        <p:nvSpPr>
          <p:cNvPr id="129" name="Rectangle 128"/>
          <p:cNvSpPr/>
          <p:nvPr/>
        </p:nvSpPr>
        <p:spPr>
          <a:xfrm rot="16200000">
            <a:off x="6042101" y="3124799"/>
            <a:ext cx="67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Reconf. </a:t>
            </a:r>
          </a:p>
          <a:p>
            <a:pPr algn="ctr"/>
            <a:r>
              <a:rPr lang="en-US" sz="1200" dirty="0" smtClean="0"/>
              <a:t>Block</a:t>
            </a:r>
          </a:p>
        </p:txBody>
      </p:sp>
      <p:sp>
        <p:nvSpPr>
          <p:cNvPr id="130" name="Rectangle 129"/>
          <p:cNvSpPr/>
          <p:nvPr/>
        </p:nvSpPr>
        <p:spPr>
          <a:xfrm rot="16200000">
            <a:off x="6522950" y="3223519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Inter</a:t>
            </a:r>
          </a:p>
        </p:txBody>
      </p:sp>
      <p:sp>
        <p:nvSpPr>
          <p:cNvPr id="131" name="Rectangle 130"/>
          <p:cNvSpPr/>
          <p:nvPr/>
        </p:nvSpPr>
        <p:spPr>
          <a:xfrm rot="16200000">
            <a:off x="6496221" y="2215407"/>
            <a:ext cx="579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 Inter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286512" y="3929066"/>
            <a:ext cx="10278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Worker 7</a:t>
            </a:r>
            <a:endParaRPr lang="el-GR" sz="1500" dirty="0"/>
          </a:p>
        </p:txBody>
      </p:sp>
      <p:grpSp>
        <p:nvGrpSpPr>
          <p:cNvPr id="154" name="Group 153"/>
          <p:cNvGrpSpPr/>
          <p:nvPr/>
        </p:nvGrpSpPr>
        <p:grpSpPr>
          <a:xfrm>
            <a:off x="2981314" y="2319330"/>
            <a:ext cx="3662388" cy="1201416"/>
            <a:chOff x="2981314" y="2319330"/>
            <a:chExt cx="3662388" cy="1201416"/>
          </a:xfrm>
        </p:grpSpPr>
        <p:grpSp>
          <p:nvGrpSpPr>
            <p:cNvPr id="141" name="Group 140"/>
            <p:cNvGrpSpPr/>
            <p:nvPr/>
          </p:nvGrpSpPr>
          <p:grpSpPr>
            <a:xfrm>
              <a:off x="2981314" y="2324092"/>
              <a:ext cx="407484" cy="287010"/>
              <a:chOff x="441296" y="2643182"/>
              <a:chExt cx="407484" cy="287010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500034" y="2643182"/>
                <a:ext cx="285752" cy="28575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41296" y="2668582"/>
                <a:ext cx="40748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WG</a:t>
                </a:r>
                <a:endParaRPr lang="en-US" sz="1100" dirty="0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3052752" y="3233736"/>
              <a:ext cx="407484" cy="287010"/>
              <a:chOff x="441296" y="2643182"/>
              <a:chExt cx="407484" cy="287010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500034" y="2643182"/>
                <a:ext cx="285752" cy="28575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441296" y="2668582"/>
                <a:ext cx="40748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WG</a:t>
                </a:r>
                <a:endParaRPr lang="en-US" sz="1100" dirty="0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4637088" y="2319330"/>
              <a:ext cx="407484" cy="287010"/>
              <a:chOff x="441296" y="2643182"/>
              <a:chExt cx="407484" cy="28701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500034" y="2643182"/>
                <a:ext cx="285752" cy="28575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441296" y="2668582"/>
                <a:ext cx="40748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WG</a:t>
                </a:r>
                <a:endParaRPr lang="en-US" sz="1100" dirty="0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4651882" y="3188028"/>
              <a:ext cx="407484" cy="287010"/>
              <a:chOff x="441296" y="2643182"/>
              <a:chExt cx="407484" cy="287010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500034" y="2643182"/>
                <a:ext cx="285752" cy="28575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41296" y="2668582"/>
                <a:ext cx="40748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WG</a:t>
                </a:r>
                <a:endParaRPr lang="en-US" sz="1100" dirty="0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6236218" y="3143248"/>
              <a:ext cx="407484" cy="287010"/>
              <a:chOff x="441296" y="2643182"/>
              <a:chExt cx="407484" cy="28701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500034" y="2643182"/>
                <a:ext cx="285752" cy="28575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41296" y="2668582"/>
                <a:ext cx="40748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/>
                  <a:t>WG</a:t>
                </a:r>
                <a:endParaRPr lang="en-US" sz="1100" dirty="0"/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3121360" y="1887844"/>
            <a:ext cx="3449198" cy="1844465"/>
            <a:chOff x="3121360" y="1887844"/>
            <a:chExt cx="3449198" cy="1844465"/>
          </a:xfrm>
        </p:grpSpPr>
        <p:sp>
          <p:nvSpPr>
            <p:cNvPr id="103" name="Down Arrow 102"/>
            <p:cNvSpPr/>
            <p:nvPr/>
          </p:nvSpPr>
          <p:spPr>
            <a:xfrm rot="1585780">
              <a:off x="3121360" y="1893529"/>
              <a:ext cx="284910" cy="637420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Down Arrow 104"/>
            <p:cNvSpPr/>
            <p:nvPr/>
          </p:nvSpPr>
          <p:spPr>
            <a:xfrm rot="21298936">
              <a:off x="4683376" y="1887844"/>
              <a:ext cx="284910" cy="615429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Down Arrow 105"/>
            <p:cNvSpPr/>
            <p:nvPr/>
          </p:nvSpPr>
          <p:spPr>
            <a:xfrm rot="7775258">
              <a:off x="5029724" y="3181982"/>
              <a:ext cx="284910" cy="765805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Down Arrow 133"/>
            <p:cNvSpPr/>
            <p:nvPr/>
          </p:nvSpPr>
          <p:spPr>
            <a:xfrm rot="14590256">
              <a:off x="5846657" y="2957416"/>
              <a:ext cx="284910" cy="1162892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Down Arrow 103"/>
            <p:cNvSpPr/>
            <p:nvPr/>
          </p:nvSpPr>
          <p:spPr>
            <a:xfrm rot="374425">
              <a:off x="3187685" y="1985602"/>
              <a:ext cx="284910" cy="1317702"/>
            </a:xfrm>
            <a:prstGeom prst="downArrow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 rot="18128800">
              <a:off x="3006731" y="2072876"/>
              <a:ext cx="50045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exec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 rot="16548376">
              <a:off x="3082052" y="2464512"/>
              <a:ext cx="50045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exec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 rot="15870477">
              <a:off x="4577195" y="2036463"/>
              <a:ext cx="50045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exec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 rot="2250565">
              <a:off x="4959623" y="3470699"/>
              <a:ext cx="50045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exec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 rot="19984906">
              <a:off x="5683474" y="3437795"/>
              <a:ext cx="50045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/>
                <a:t>exec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Common HPC Approach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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Use accelerators: GPUs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FPGAs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FPGAs main advantage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8000"/>
                </a:solidFill>
                <a:sym typeface="Wingdings"/>
              </a:rPr>
              <a:t> </a:t>
            </a:r>
            <a:r>
              <a:rPr lang="en-US" b="1" dirty="0" smtClean="0">
                <a:solidFill>
                  <a:srgbClr val="008000"/>
                </a:solidFill>
              </a:rPr>
              <a:t>Energy Efficiency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FPGAs soon in HPC servers</a:t>
            </a:r>
          </a:p>
          <a:p>
            <a:pPr lvl="1">
              <a:buFont typeface="Wingdings" pitchFamily="2" charset="2"/>
              <a:buChar char="G"/>
            </a:pPr>
            <a:r>
              <a:rPr lang="en-US" dirty="0" smtClean="0">
                <a:solidFill>
                  <a:srgbClr val="FF0000"/>
                </a:solidFill>
              </a:rPr>
              <a:t>But hard to be used by programmers</a:t>
            </a:r>
          </a:p>
          <a:p>
            <a:pPr lvl="2"/>
            <a:r>
              <a:rPr lang="en-US" dirty="0" smtClean="0"/>
              <a:t>Limited FPGA Size </a:t>
            </a:r>
            <a:r>
              <a:rPr lang="en-US" dirty="0" smtClean="0">
                <a:sym typeface="Wingdings"/>
              </a:rPr>
              <a:t> Sharing of resources</a:t>
            </a:r>
          </a:p>
          <a:p>
            <a:pPr lvl="2"/>
            <a:r>
              <a:rPr lang="en-US" dirty="0" smtClean="0">
                <a:sym typeface="Wingdings"/>
              </a:rPr>
              <a:t>Reconfiguration  Optimize tools/Standardization</a:t>
            </a:r>
          </a:p>
          <a:p>
            <a:pPr lvl="2"/>
            <a:r>
              <a:rPr lang="en-US" dirty="0" smtClean="0">
                <a:sym typeface="Wingdings"/>
              </a:rPr>
              <a:t>Runtime system which automates/coordinates actions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HiPEAC</a:t>
            </a:r>
            <a:r>
              <a:rPr lang="en-US" dirty="0" smtClean="0"/>
              <a:t>, NEXT workshop,  Jan.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351309"/>
            <a:ext cx="5400600" cy="488600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SunWay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TaihuLight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(Chinese)</a:t>
            </a:r>
          </a:p>
          <a:p>
            <a:pPr lvl="1"/>
            <a:r>
              <a:rPr lang="en-US" dirty="0" smtClean="0"/>
              <a:t>10M cores, 93 PFLOPS, 15 MW</a:t>
            </a:r>
          </a:p>
          <a:p>
            <a:pPr lvl="2"/>
            <a:r>
              <a:rPr lang="en-US" dirty="0" smtClean="0"/>
              <a:t>Performance: 10 GFLOPS/core</a:t>
            </a:r>
          </a:p>
          <a:p>
            <a:pPr lvl="2"/>
            <a:r>
              <a:rPr lang="en-US" dirty="0" smtClean="0"/>
              <a:t>Efficiency: </a:t>
            </a:r>
            <a:r>
              <a:rPr lang="en-US" b="1" dirty="0" smtClean="0">
                <a:solidFill>
                  <a:srgbClr val="FF0000"/>
                </a:solidFill>
              </a:rPr>
              <a:t>6.6 GFLOPS/W</a:t>
            </a:r>
            <a:r>
              <a:rPr lang="en-US" dirty="0" smtClean="0"/>
              <a:t>, 1.5 W/core 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Tianhe-2 (Xeon E5, Phi)</a:t>
            </a:r>
          </a:p>
          <a:p>
            <a:pPr lvl="1"/>
            <a:r>
              <a:rPr lang="en-US" dirty="0" smtClean="0"/>
              <a:t>3M cores, 33 PFLOPS, 17MW</a:t>
            </a:r>
          </a:p>
          <a:p>
            <a:pPr lvl="2"/>
            <a:r>
              <a:rPr lang="en-US" dirty="0" smtClean="0"/>
              <a:t>Performance: 10 GFLOPS/core</a:t>
            </a:r>
          </a:p>
          <a:p>
            <a:pPr lvl="2"/>
            <a:r>
              <a:rPr lang="en-US" dirty="0" smtClean="0"/>
              <a:t>Efficiency: </a:t>
            </a:r>
            <a:r>
              <a:rPr lang="en-US" b="1" dirty="0" smtClean="0">
                <a:solidFill>
                  <a:srgbClr val="FF0000"/>
                </a:solidFill>
              </a:rPr>
              <a:t>1.96 GFLOPS/W</a:t>
            </a:r>
            <a:r>
              <a:rPr lang="en-US" dirty="0" smtClean="0"/>
              <a:t>, 5.1W/core 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Titan (</a:t>
            </a:r>
            <a:r>
              <a:rPr lang="en-US" b="1" dirty="0" err="1" smtClean="0">
                <a:solidFill>
                  <a:srgbClr val="0070C0"/>
                </a:solidFill>
              </a:rPr>
              <a:t>Opteron</a:t>
            </a:r>
            <a:r>
              <a:rPr lang="en-US" b="1" dirty="0" smtClean="0">
                <a:solidFill>
                  <a:srgbClr val="0070C0"/>
                </a:solidFill>
              </a:rPr>
              <a:t>, NVIDIA K20)</a:t>
            </a:r>
            <a:endParaRPr lang="en-US" dirty="0" smtClean="0"/>
          </a:p>
          <a:p>
            <a:pPr lvl="1"/>
            <a:r>
              <a:rPr lang="en-US" dirty="0" smtClean="0"/>
              <a:t>0.5M cores, 17 PFLOPS, 8 MW</a:t>
            </a:r>
          </a:p>
          <a:p>
            <a:pPr lvl="2"/>
            <a:r>
              <a:rPr lang="en-US" dirty="0" smtClean="0"/>
              <a:t>Performance: 34 GFLOPS/core</a:t>
            </a:r>
          </a:p>
          <a:p>
            <a:pPr lvl="2"/>
            <a:r>
              <a:rPr lang="en-US" dirty="0" smtClean="0"/>
              <a:t>Efficiency: </a:t>
            </a:r>
            <a:r>
              <a:rPr lang="en-US" b="1" dirty="0" smtClean="0">
                <a:solidFill>
                  <a:srgbClr val="FF0000"/>
                </a:solidFill>
              </a:rPr>
              <a:t>2.13 GFLOPS/W</a:t>
            </a:r>
            <a:r>
              <a:rPr lang="en-US" dirty="0" smtClean="0"/>
              <a:t>, 16W/core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US" dirty="0" smtClean="0"/>
              <a:t>Top HPC Servers Today	</a:t>
            </a:r>
            <a:endParaRPr lang="el-GR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528392" cy="192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824" y="1690648"/>
            <a:ext cx="3989376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857884" y="3525838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SunWay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TaihuLight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88126" y="6265882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Tianhe-2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 rot="10800000" flipH="1" flipV="1">
            <a:off x="1043608" y="260648"/>
            <a:ext cx="6264696" cy="1512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ECOSCALE Confidential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 rot="10800000" flipH="1" flipV="1">
            <a:off x="2878578" y="1988838"/>
            <a:ext cx="1693422" cy="576064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</a:t>
            </a:r>
            <a:r>
              <a:rPr lang="en-US" dirty="0" err="1" smtClean="0"/>
              <a:t>Packetizer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 rot="10800000" flipH="1" flipV="1">
            <a:off x="1187624" y="3717030"/>
            <a:ext cx="6840760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AXI Interconnect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707904" y="1700806"/>
            <a:ext cx="0" cy="288032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07904" y="2564902"/>
            <a:ext cx="0" cy="288032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rot="10800000" flipH="1" flipV="1">
            <a:off x="2806570" y="2852933"/>
            <a:ext cx="1837438" cy="576064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to global Translation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28682" y="2564902"/>
            <a:ext cx="2095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1 AXI burst per command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27984" y="2060846"/>
            <a:ext cx="936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multiple queues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707904" y="3428998"/>
            <a:ext cx="0" cy="288032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971600" y="1239142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Processing System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411760" y="4293096"/>
            <a:ext cx="0" cy="21602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10800000" flipH="1" flipV="1">
            <a:off x="1475656" y="4509120"/>
            <a:ext cx="1800200" cy="504055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Mailbox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1560" y="450912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multiple queues</a:t>
            </a:r>
          </a:p>
        </p:txBody>
      </p:sp>
      <p:sp>
        <p:nvSpPr>
          <p:cNvPr id="49" name="Rectangle 48"/>
          <p:cNvSpPr/>
          <p:nvPr/>
        </p:nvSpPr>
        <p:spPr>
          <a:xfrm rot="10800000" flipH="1" flipV="1">
            <a:off x="1590818" y="5301207"/>
            <a:ext cx="1685038" cy="792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Virtualization Block (core)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411760" y="5013175"/>
            <a:ext cx="0" cy="288032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339752" y="5013175"/>
            <a:ext cx="1002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commands</a:t>
            </a:r>
          </a:p>
        </p:txBody>
      </p:sp>
      <p:sp>
        <p:nvSpPr>
          <p:cNvPr id="52" name="Rectangle 51"/>
          <p:cNvSpPr/>
          <p:nvPr/>
        </p:nvSpPr>
        <p:spPr>
          <a:xfrm rot="10800000" flipH="1" flipV="1">
            <a:off x="3635896" y="5229199"/>
            <a:ext cx="2016224" cy="9361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Reconfigurable</a:t>
            </a:r>
          </a:p>
          <a:p>
            <a:pPr algn="ctr"/>
            <a:r>
              <a:rPr lang="en-US" dirty="0" smtClean="0"/>
              <a:t>Block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275856" y="5661247"/>
            <a:ext cx="360040" cy="0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644008" y="4293095"/>
            <a:ext cx="0" cy="93610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907704" y="1772815"/>
            <a:ext cx="0" cy="1944216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184301" y="1855856"/>
            <a:ext cx="795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memory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876256" y="4293095"/>
            <a:ext cx="0" cy="57606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 rot="10800000" flipH="1" flipV="1">
            <a:off x="6012160" y="4869158"/>
            <a:ext cx="1693422" cy="576063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Chip2Chip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6876256" y="5445223"/>
            <a:ext cx="0" cy="288032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385700" y="5805263"/>
            <a:ext cx="1119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external link</a:t>
            </a:r>
          </a:p>
        </p:txBody>
      </p:sp>
      <p:sp>
        <p:nvSpPr>
          <p:cNvPr id="71" name="Rectangle 70"/>
          <p:cNvSpPr/>
          <p:nvPr/>
        </p:nvSpPr>
        <p:spPr>
          <a:xfrm rot="10800000" flipH="1" flipV="1">
            <a:off x="3102986" y="332656"/>
            <a:ext cx="1757046" cy="368423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</a:t>
            </a:r>
          </a:p>
        </p:txBody>
      </p:sp>
      <p:sp>
        <p:nvSpPr>
          <p:cNvPr id="73" name="Rectangle 72"/>
          <p:cNvSpPr/>
          <p:nvPr/>
        </p:nvSpPr>
        <p:spPr>
          <a:xfrm rot="10800000" flipH="1" flipV="1">
            <a:off x="2123728" y="692696"/>
            <a:ext cx="2088232" cy="512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OpenCL</a:t>
            </a:r>
            <a:r>
              <a:rPr lang="en-US" dirty="0" smtClean="0"/>
              <a:t> exec libraries</a:t>
            </a:r>
          </a:p>
        </p:txBody>
      </p:sp>
      <p:sp>
        <p:nvSpPr>
          <p:cNvPr id="38" name="Rectangle 37"/>
          <p:cNvSpPr/>
          <p:nvPr/>
        </p:nvSpPr>
        <p:spPr>
          <a:xfrm rot="10800000" flipH="1" flipV="1">
            <a:off x="4211960" y="692695"/>
            <a:ext cx="2304256" cy="5040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Reconf</a:t>
            </a:r>
            <a:r>
              <a:rPr lang="en-US" dirty="0" smtClean="0"/>
              <a:t>. libraries</a:t>
            </a:r>
          </a:p>
        </p:txBody>
      </p:sp>
      <p:sp>
        <p:nvSpPr>
          <p:cNvPr id="39" name="Rectangle 38"/>
          <p:cNvSpPr/>
          <p:nvPr/>
        </p:nvSpPr>
        <p:spPr>
          <a:xfrm rot="10800000" flipH="1" flipV="1">
            <a:off x="2598930" y="1196750"/>
            <a:ext cx="2333110" cy="504056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UNIMEM libraries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245896" y="5404569"/>
            <a:ext cx="431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AXI</a:t>
            </a:r>
            <a:endParaRPr lang="el-GR" sz="1200" dirty="0"/>
          </a:p>
        </p:txBody>
      </p:sp>
      <p:sp>
        <p:nvSpPr>
          <p:cNvPr id="76" name="Rectangle 75"/>
          <p:cNvSpPr/>
          <p:nvPr/>
        </p:nvSpPr>
        <p:spPr>
          <a:xfrm rot="10800000" flipH="1" flipV="1">
            <a:off x="5436096" y="396279"/>
            <a:ext cx="1728192" cy="296416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OpenCL</a:t>
            </a:r>
            <a:r>
              <a:rPr lang="en-US" dirty="0" smtClean="0"/>
              <a:t> </a:t>
            </a:r>
            <a:r>
              <a:rPr lang="en-US" dirty="0" err="1" smtClean="0"/>
              <a:t>PnR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HiPEAC, NEXT workshop,  Jan.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04"/>
            <a:ext cx="3214710" cy="293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3" y="2867037"/>
            <a:ext cx="812323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8"/>
          <p:cNvSpPr>
            <a:spLocks noChangeArrowheads="1"/>
          </p:cNvSpPr>
          <p:nvPr/>
        </p:nvSpPr>
        <p:spPr bwMode="auto">
          <a:xfrm>
            <a:off x="2414464" y="3538550"/>
            <a:ext cx="4824536" cy="936104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647700" indent="-647700" algn="ctr" defTabSz="919163"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</a:rPr>
              <a:t>www.ecoscale.eu</a:t>
            </a:r>
          </a:p>
          <a:p>
            <a:pPr marL="647700" indent="-647700" algn="ctr" defTabSz="919163"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</a:rPr>
              <a:t>@ecoscale_H2020</a:t>
            </a:r>
            <a:endParaRPr lang="en-US" sz="2000" b="1" u="sng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608" y="3971734"/>
            <a:ext cx="360040" cy="34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00892" y="4714884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Stay Tuned!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85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sym typeface="Wingdings"/>
              </a:rPr>
              <a:t>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Energy Efficiency</a:t>
            </a:r>
          </a:p>
          <a:p>
            <a:pPr lvl="1"/>
            <a:r>
              <a:rPr lang="en-US" dirty="0" smtClean="0"/>
              <a:t>2-6 GFLOPS/W </a:t>
            </a:r>
            <a:r>
              <a:rPr lang="en-US" dirty="0" smtClean="0">
                <a:sym typeface="Wingdings"/>
              </a:rPr>
              <a:t>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1EFLOPS/0.15-0.5 GW</a:t>
            </a:r>
          </a:p>
          <a:p>
            <a:pPr lvl="1"/>
            <a:endParaRPr lang="en-US" dirty="0" smtClean="0">
              <a:sym typeface="Wingdings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sym typeface="Wingdings"/>
              </a:rPr>
              <a:t> Cost &amp; Space</a:t>
            </a:r>
          </a:p>
          <a:p>
            <a:pPr lvl="1"/>
            <a:r>
              <a:rPr lang="en-US" dirty="0" smtClean="0">
                <a:sym typeface="Wingdings"/>
              </a:rPr>
              <a:t>10-30 GFLOP/ core  1 EFLOP / 30-100 </a:t>
            </a:r>
            <a:r>
              <a:rPr lang="en-US" dirty="0" err="1" smtClean="0">
                <a:sym typeface="Wingdings"/>
              </a:rPr>
              <a:t>Mcores</a:t>
            </a:r>
            <a:r>
              <a:rPr lang="en-US" dirty="0" smtClean="0">
                <a:sym typeface="Wingdings"/>
              </a:rPr>
              <a:t>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Wingdings"/>
              </a:rPr>
              <a:t>10-50x more space and cost</a:t>
            </a:r>
          </a:p>
          <a:p>
            <a:pPr lvl="1"/>
            <a:endParaRPr lang="en-US" dirty="0" smtClean="0">
              <a:sym typeface="Wingdings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sym typeface="Wingdings"/>
              </a:rPr>
              <a:t> Resiliency</a:t>
            </a:r>
          </a:p>
          <a:p>
            <a:pPr lvl="1"/>
            <a:r>
              <a:rPr lang="en-US" sz="2400" dirty="0" smtClean="0"/>
              <a:t>projected </a:t>
            </a:r>
            <a:r>
              <a:rPr lang="en-US" sz="2400" dirty="0" smtClean="0">
                <a:solidFill>
                  <a:srgbClr val="FF0000"/>
                </a:solidFill>
              </a:rPr>
              <a:t>MTBF less than 1 hour</a:t>
            </a:r>
          </a:p>
          <a:p>
            <a:pPr lvl="1"/>
            <a:endParaRPr lang="en-US" dirty="0" smtClean="0">
              <a:sym typeface="Wingdings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sym typeface="Wingdings"/>
              </a:rPr>
              <a:t> Scalability &amp; Management</a:t>
            </a:r>
          </a:p>
          <a:p>
            <a:pPr lvl="1"/>
            <a:r>
              <a:rPr lang="en-US" dirty="0" smtClean="0">
                <a:sym typeface="Wingdings"/>
              </a:rPr>
              <a:t>Manage 30-100 </a:t>
            </a:r>
            <a:r>
              <a:rPr lang="en-US" dirty="0" err="1" smtClean="0">
                <a:sym typeface="Wingdings"/>
              </a:rPr>
              <a:t>Mcores</a:t>
            </a:r>
            <a:r>
              <a:rPr lang="en-US" dirty="0" smtClean="0">
                <a:sym typeface="Wingdings"/>
              </a:rPr>
              <a:t> </a:t>
            </a:r>
          </a:p>
          <a:p>
            <a:pPr lvl="1"/>
            <a:endParaRPr lang="en-US" dirty="0" smtClean="0">
              <a:sym typeface="Wingdings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048" y="116632"/>
            <a:ext cx="82444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Problem: Just scaling not a viable solution to reach </a:t>
            </a:r>
            <a:r>
              <a:rPr lang="en-US" dirty="0" err="1" smtClean="0"/>
              <a:t>ExaFlop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1628" y="1500174"/>
            <a:ext cx="843528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Arial Black" pitchFamily="34" charset="0"/>
                <a:sym typeface="Wingdings"/>
              </a:rPr>
              <a:t> </a:t>
            </a:r>
            <a:r>
              <a:rPr lang="en-US" dirty="0" smtClean="0">
                <a:solidFill>
                  <a:srgbClr val="008000"/>
                </a:solidFill>
                <a:latin typeface="Arial Black" pitchFamily="34" charset="0"/>
              </a:rPr>
              <a:t>Technology</a:t>
            </a:r>
          </a:p>
          <a:p>
            <a:pPr lvl="1"/>
            <a:r>
              <a:rPr lang="en-US" dirty="0" smtClean="0"/>
              <a:t>Transistor shrinking</a:t>
            </a:r>
          </a:p>
          <a:p>
            <a:pPr lvl="1"/>
            <a:r>
              <a:rPr lang="en-US" dirty="0" smtClean="0"/>
              <a:t>Bring transistors closer: 3D technology</a:t>
            </a:r>
          </a:p>
          <a:p>
            <a:pPr lvl="1">
              <a:buNone/>
            </a:pPr>
            <a:endParaRPr lang="en-US" dirty="0" smtClean="0"/>
          </a:p>
          <a:p>
            <a:pPr marL="620713" lvl="1" indent="-528638">
              <a:buNone/>
            </a:pPr>
            <a:r>
              <a:rPr lang="en-US" dirty="0" smtClean="0">
                <a:solidFill>
                  <a:srgbClr val="008000"/>
                </a:solidFill>
                <a:latin typeface="Arial Black" pitchFamily="34" charset="0"/>
                <a:sym typeface="Wingdings"/>
              </a:rPr>
              <a:t> </a:t>
            </a:r>
            <a:r>
              <a:rPr lang="en-US" dirty="0" smtClean="0">
                <a:solidFill>
                  <a:srgbClr val="008000"/>
                </a:solidFill>
                <a:latin typeface="Arial Black" pitchFamily="34" charset="0"/>
              </a:rPr>
              <a:t>Architecture</a:t>
            </a:r>
            <a:endParaRPr lang="en-US" dirty="0" smtClean="0"/>
          </a:p>
          <a:p>
            <a:pPr lvl="1"/>
            <a:r>
              <a:rPr lang="en-US" dirty="0" smtClean="0"/>
              <a:t>Reduce data movements</a:t>
            </a:r>
          </a:p>
          <a:p>
            <a:pPr lvl="1"/>
            <a:r>
              <a:rPr lang="en-US" dirty="0" smtClean="0"/>
              <a:t>Multi-level memory: scratchpad, cache, Flash</a:t>
            </a:r>
          </a:p>
          <a:p>
            <a:pPr lvl="1"/>
            <a:r>
              <a:rPr lang="en-US" dirty="0" smtClean="0"/>
              <a:t>Increase parallelism</a:t>
            </a:r>
          </a:p>
          <a:p>
            <a:pPr>
              <a:buNone/>
            </a:pPr>
            <a:endParaRPr lang="en-US" dirty="0" smtClean="0">
              <a:solidFill>
                <a:srgbClr val="008000"/>
              </a:solidFill>
              <a:latin typeface="Arial Black" pitchFamily="34" charset="0"/>
              <a:sym typeface="Wingdings"/>
            </a:endParaRPr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Arial Black" pitchFamily="34" charset="0"/>
                <a:sym typeface="Wingdings"/>
              </a:rPr>
              <a:t> Software</a:t>
            </a:r>
            <a:endParaRPr lang="en-US" dirty="0" smtClean="0"/>
          </a:p>
          <a:p>
            <a:pPr lvl="1"/>
            <a:r>
              <a:rPr lang="en-US" dirty="0" smtClean="0"/>
              <a:t>Programming Languages</a:t>
            </a:r>
          </a:p>
          <a:p>
            <a:pPr lvl="1"/>
            <a:r>
              <a:rPr lang="en-US" dirty="0" smtClean="0"/>
              <a:t>System Software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282" y="14286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HPC Approach: Improve Technology, Architecture, Software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Intel Announcement (March 2016): New technology </a:t>
            </a:r>
            <a:r>
              <a:rPr lang="en-US" b="1" dirty="0" smtClean="0">
                <a:solidFill>
                  <a:srgbClr val="FF0000"/>
                </a:solidFill>
              </a:rPr>
              <a:t>every 3 years instead of 2 years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dirty="0" smtClean="0"/>
              <a:t>Technology (in short)</a:t>
            </a:r>
            <a:endParaRPr lang="el-GR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992" y="980728"/>
            <a:ext cx="5467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170855" y="1758122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tock</a:t>
            </a:r>
          </a:p>
          <a:p>
            <a:pPr algn="ctr"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(2011)</a:t>
            </a:r>
            <a:endParaRPr lang="el-GR" sz="12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47442" y="1769234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tick</a:t>
            </a:r>
          </a:p>
          <a:p>
            <a:pPr algn="ctr"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(</a:t>
            </a:r>
            <a:r>
              <a:rPr lang="en-US" sz="1200" kern="0" dirty="0">
                <a:solidFill>
                  <a:srgbClr val="000000"/>
                </a:solidFill>
              </a:rPr>
              <a:t>2012)</a:t>
            </a:r>
            <a:endParaRPr lang="el-GR" sz="1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87079" y="1769234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tock</a:t>
            </a:r>
          </a:p>
          <a:p>
            <a:pPr algn="ctr"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(2013)</a:t>
            </a:r>
            <a:endParaRPr lang="el-GR" sz="120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84154" y="1769234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tick</a:t>
            </a:r>
          </a:p>
          <a:p>
            <a:pPr algn="ctr"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(</a:t>
            </a:r>
            <a:r>
              <a:rPr lang="en-US" sz="1200" kern="0" dirty="0">
                <a:solidFill>
                  <a:srgbClr val="000000"/>
                </a:solidFill>
              </a:rPr>
              <a:t>2014)</a:t>
            </a:r>
            <a:endParaRPr lang="el-GR" sz="12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0376" y="1769234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tock</a:t>
            </a:r>
          </a:p>
          <a:p>
            <a:pPr algn="ctr"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(2015)</a:t>
            </a:r>
            <a:endParaRPr lang="el-GR" sz="12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0567" y="1585084"/>
            <a:ext cx="585787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2060"/>
                </a:solidFill>
              </a:rPr>
              <a:t>10nm</a:t>
            </a:r>
            <a:endParaRPr lang="el-GR" sz="12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16091" y="1758122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process</a:t>
            </a:r>
          </a:p>
          <a:p>
            <a:pPr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(</a:t>
            </a:r>
            <a:r>
              <a:rPr lang="en-US" sz="1200" kern="0" dirty="0">
                <a:solidFill>
                  <a:srgbClr val="000000"/>
                </a:solidFill>
              </a:rPr>
              <a:t>2017)</a:t>
            </a:r>
            <a:endParaRPr lang="el-GR" sz="12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68479" y="1600959"/>
            <a:ext cx="1098550" cy="22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500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endParaRPr lang="el-GR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78154" y="1039466"/>
            <a:ext cx="803275" cy="4778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4" name="Rectangle 23"/>
          <p:cNvSpPr/>
          <p:nvPr/>
        </p:nvSpPr>
        <p:spPr>
          <a:xfrm>
            <a:off x="5662464" y="1583975"/>
            <a:ext cx="68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optimization</a:t>
            </a:r>
          </a:p>
          <a:p>
            <a:pPr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(2016)</a:t>
            </a:r>
            <a:endParaRPr lang="el-GR" sz="1200" dirty="0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95536" y="3284984"/>
            <a:ext cx="9001000" cy="2952328"/>
            <a:chOff x="395536" y="3284984"/>
            <a:chExt cx="9001000" cy="2952328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3284984"/>
              <a:ext cx="3152273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5301208"/>
              <a:ext cx="1800200" cy="847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3356992"/>
              <a:ext cx="2088232" cy="209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395536" y="4869160"/>
              <a:ext cx="3600400" cy="100811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621792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24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Silicon photonics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endPara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5796136" y="5229200"/>
              <a:ext cx="3600400" cy="100811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621792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24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Flash memories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endPara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467544" y="3284984"/>
              <a:ext cx="4320480" cy="1440160"/>
            </a:xfrm>
            <a:prstGeom prst="rect">
              <a:avLst/>
            </a:prstGeom>
          </p:spPr>
          <p:txBody>
            <a:bodyPr vert="horz">
              <a:normAutofit fontScale="92500" lnSpcReduction="20000"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endPara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3D technology</a:t>
              </a:r>
            </a:p>
            <a:p>
              <a:pPr marL="621792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24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/>
                <a:buChar char="◦"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Interposer</a:t>
              </a:r>
            </a:p>
            <a:p>
              <a:pPr marL="621792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24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/>
                <a:buChar char="◦"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Stacked</a:t>
              </a:r>
            </a:p>
            <a:p>
              <a:pPr marL="621792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24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/>
                <a:buNone/>
                <a:tabLst/>
                <a:defRPr/>
              </a:pPr>
              <a:endPara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endPara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332809" y="1764906"/>
            <a:ext cx="1074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architecture</a:t>
            </a:r>
          </a:p>
          <a:p>
            <a:pPr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(2018)</a:t>
            </a:r>
            <a:endParaRPr lang="el-GR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651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Accelerators are based on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 </a:t>
            </a:r>
            <a:r>
              <a:rPr lang="en-US" dirty="0" smtClean="0"/>
              <a:t>parallel processing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 </a:t>
            </a:r>
            <a:r>
              <a:rPr lang="en-US" dirty="0" smtClean="0"/>
              <a:t>synchronized accesses/processing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 </a:t>
            </a:r>
            <a:r>
              <a:rPr lang="en-US" dirty="0" smtClean="0"/>
              <a:t>locality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3333FF"/>
                </a:solidFill>
              </a:rPr>
              <a:t>Many-core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Intel Xeon-Phi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KALRAY MPPA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8000"/>
                </a:solidFill>
              </a:rPr>
              <a:t>GPUs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NVIDIA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AMD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ARM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FPGAs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Altera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Xilinx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Architecture Approach: Use of Accelerators</a:t>
            </a:r>
            <a:endParaRPr lang="el-G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4403370" cy="13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1440160" cy="14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12160" y="3725958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Xeon-Phi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5816" y="5373216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Tegra</a:t>
            </a:r>
            <a:r>
              <a:rPr lang="en-US" b="1" dirty="0" smtClean="0">
                <a:solidFill>
                  <a:srgbClr val="008000"/>
                </a:solidFill>
              </a:rPr>
              <a:t> X1</a:t>
            </a:r>
            <a:endParaRPr lang="el-GR" b="1" dirty="0">
              <a:solidFill>
                <a:srgbClr val="008000"/>
              </a:solidFill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09120"/>
            <a:ext cx="381710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190563" y="6093296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Ultrascale</a:t>
            </a:r>
            <a:r>
              <a:rPr lang="en-US" b="1" dirty="0" smtClean="0">
                <a:solidFill>
                  <a:srgbClr val="FF0000"/>
                </a:solidFill>
              </a:rPr>
              <a:t> Board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249" name="Picture 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1" y="4856356"/>
            <a:ext cx="5072075" cy="15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371877" y="1787508"/>
            <a:ext cx="3001963" cy="2452687"/>
            <a:chOff x="4195" y="-879"/>
            <a:chExt cx="1891" cy="1545"/>
          </a:xfrm>
        </p:grpSpPr>
        <p:pic>
          <p:nvPicPr>
            <p:cNvPr id="62468" name="Picture 34" descr="SIMD_uni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1" y="-879"/>
              <a:ext cx="1845" cy="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69" name="Rectangle 35"/>
            <p:cNvSpPr>
              <a:spLocks noChangeArrowheads="1"/>
            </p:cNvSpPr>
            <p:nvPr/>
          </p:nvSpPr>
          <p:spPr bwMode="auto">
            <a:xfrm>
              <a:off x="4195" y="-879"/>
              <a:ext cx="1860" cy="1542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GB" b="1" baseline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249640" y="1714483"/>
            <a:ext cx="3001962" cy="2452687"/>
            <a:chOff x="4195" y="-879"/>
            <a:chExt cx="1891" cy="1545"/>
          </a:xfrm>
        </p:grpSpPr>
        <p:pic>
          <p:nvPicPr>
            <p:cNvPr id="62471" name="Picture 31" descr="SIMD_uni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1" y="-879"/>
              <a:ext cx="1845" cy="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2" name="Rectangle 32"/>
            <p:cNvSpPr>
              <a:spLocks noChangeArrowheads="1"/>
            </p:cNvSpPr>
            <p:nvPr/>
          </p:nvSpPr>
          <p:spPr bwMode="auto">
            <a:xfrm>
              <a:off x="4195" y="-879"/>
              <a:ext cx="1860" cy="1542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GB" b="1" baseline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55977" y="1638283"/>
            <a:ext cx="3001963" cy="2452687"/>
            <a:chOff x="4195" y="-879"/>
            <a:chExt cx="1891" cy="1545"/>
          </a:xfrm>
        </p:grpSpPr>
        <p:pic>
          <p:nvPicPr>
            <p:cNvPr id="62474" name="Picture 28" descr="SIMD_uni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1" y="-879"/>
              <a:ext cx="1845" cy="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5" name="Rectangle 29"/>
            <p:cNvSpPr>
              <a:spLocks noChangeArrowheads="1"/>
            </p:cNvSpPr>
            <p:nvPr/>
          </p:nvSpPr>
          <p:spPr bwMode="auto">
            <a:xfrm>
              <a:off x="4195" y="-879"/>
              <a:ext cx="1860" cy="1542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GB" b="1" baseline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024215" y="1566845"/>
            <a:ext cx="3001962" cy="2452688"/>
            <a:chOff x="4195" y="-879"/>
            <a:chExt cx="1891" cy="1545"/>
          </a:xfrm>
        </p:grpSpPr>
        <p:pic>
          <p:nvPicPr>
            <p:cNvPr id="62477" name="Picture 25" descr="SIMD_uni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1" y="-879"/>
              <a:ext cx="1845" cy="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8" name="Rectangle 26"/>
            <p:cNvSpPr>
              <a:spLocks noChangeArrowheads="1"/>
            </p:cNvSpPr>
            <p:nvPr/>
          </p:nvSpPr>
          <p:spPr bwMode="auto">
            <a:xfrm>
              <a:off x="4195" y="-879"/>
              <a:ext cx="1860" cy="1542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GB" b="1" baseline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889277" y="1495408"/>
            <a:ext cx="3001963" cy="2452687"/>
            <a:chOff x="4195" y="-879"/>
            <a:chExt cx="1891" cy="1545"/>
          </a:xfrm>
        </p:grpSpPr>
        <p:pic>
          <p:nvPicPr>
            <p:cNvPr id="62480" name="Picture 9" descr="SIMD_uni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1" y="-879"/>
              <a:ext cx="1845" cy="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81" name="Rectangle 22"/>
            <p:cNvSpPr>
              <a:spLocks noChangeArrowheads="1"/>
            </p:cNvSpPr>
            <p:nvPr/>
          </p:nvSpPr>
          <p:spPr bwMode="auto">
            <a:xfrm>
              <a:off x="4195" y="-879"/>
              <a:ext cx="1860" cy="1542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GB" b="1" baseline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72789" name="Picture 21" descr="SIMD_un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7840" y="1422383"/>
            <a:ext cx="2928937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4" name="Picture 8" descr="scalar_un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7" y="1357298"/>
            <a:ext cx="2643206" cy="22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5" name="Rectangle 3"/>
          <p:cNvSpPr>
            <a:spLocks noChangeArrowheads="1"/>
          </p:cNvSpPr>
          <p:nvPr/>
        </p:nvSpPr>
        <p:spPr bwMode="auto">
          <a:xfrm>
            <a:off x="1258888" y="981075"/>
            <a:ext cx="3095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261938" indent="-261938" eaLnBrk="1" hangingPunct="1">
              <a:lnSpc>
                <a:spcPct val="110000"/>
              </a:lnSpc>
              <a:spcBef>
                <a:spcPts val="538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200" b="1" baseline="0" dirty="0"/>
              <a:t>Scalar processing</a:t>
            </a:r>
            <a:endParaRPr lang="en-US" sz="2200" b="1" baseline="0" dirty="0">
              <a:sym typeface="Wingdings" pitchFamily="2" charset="2"/>
            </a:endParaRPr>
          </a:p>
        </p:txBody>
      </p:sp>
      <p:sp>
        <p:nvSpPr>
          <p:cNvPr id="672787" name="Rectangle 3"/>
          <p:cNvSpPr>
            <a:spLocks noChangeArrowheads="1"/>
          </p:cNvSpPr>
          <p:nvPr/>
        </p:nvSpPr>
        <p:spPr bwMode="auto">
          <a:xfrm>
            <a:off x="4795615" y="1023260"/>
            <a:ext cx="4248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261938" indent="-261938" eaLnBrk="1" hangingPunct="1">
              <a:lnSpc>
                <a:spcPct val="110000"/>
              </a:lnSpc>
              <a:spcBef>
                <a:spcPts val="538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200" b="1" baseline="0" dirty="0"/>
              <a:t>SIMD processing (e.g. GPU)</a:t>
            </a:r>
            <a:endParaRPr lang="en-US" sz="2200" b="1" baseline="0" dirty="0">
              <a:sym typeface="Wingdings" pitchFamily="2" charset="2"/>
            </a:endParaRPr>
          </a:p>
        </p:txBody>
      </p:sp>
      <p:sp>
        <p:nvSpPr>
          <p:cNvPr id="672804" name="Rectangle 3"/>
          <p:cNvSpPr>
            <a:spLocks noChangeArrowheads="1"/>
          </p:cNvSpPr>
          <p:nvPr/>
        </p:nvSpPr>
        <p:spPr bwMode="auto">
          <a:xfrm rot="1200000">
            <a:off x="7324126" y="1511926"/>
            <a:ext cx="141134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261938" indent="-261938" eaLnBrk="1" hangingPunct="1">
              <a:lnSpc>
                <a:spcPct val="110000"/>
              </a:lnSpc>
              <a:spcBef>
                <a:spcPts val="538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100" b="1" baseline="0" dirty="0" smtClean="0"/>
              <a:t>multiple</a:t>
            </a:r>
            <a:endParaRPr lang="en-US" sz="2100" b="1" baseline="0" dirty="0">
              <a:sym typeface="Wingdings" pitchFamily="2" charset="2"/>
            </a:endParaRPr>
          </a:p>
        </p:txBody>
      </p:sp>
      <p:sp>
        <p:nvSpPr>
          <p:cNvPr id="672805" name="Rectangle 3"/>
          <p:cNvSpPr>
            <a:spLocks noChangeArrowheads="1"/>
          </p:cNvSpPr>
          <p:nvPr/>
        </p:nvSpPr>
        <p:spPr bwMode="auto">
          <a:xfrm>
            <a:off x="1928794" y="4500570"/>
            <a:ext cx="6696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261938" indent="-261938" eaLnBrk="1" hangingPunct="1">
              <a:lnSpc>
                <a:spcPct val="110000"/>
              </a:lnSpc>
              <a:spcBef>
                <a:spcPts val="538"/>
              </a:spcBef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en-US" sz="2200" b="1" baseline="0" dirty="0"/>
              <a:t>Dataflow processing / pipelining (FPGAs)</a:t>
            </a:r>
            <a:endParaRPr lang="en-US" sz="2200" b="1" baseline="0" dirty="0">
              <a:sym typeface="Wingdings" pitchFamily="2" charset="2"/>
            </a:endParaRPr>
          </a:p>
        </p:txBody>
      </p:sp>
      <p:sp>
        <p:nvSpPr>
          <p:cNvPr id="62491" name="AutoShape 2"/>
          <p:cNvSpPr>
            <a:spLocks noChangeAspect="1" noChangeArrowheads="1"/>
          </p:cNvSpPr>
          <p:nvPr/>
        </p:nvSpPr>
        <p:spPr bwMode="auto">
          <a:xfrm>
            <a:off x="1258888" y="4843463"/>
            <a:ext cx="6604000" cy="1970087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323850" y="134938"/>
            <a:ext cx="7488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CPUs vs. GPUs vs. FPGAs</a:t>
            </a:r>
            <a:endParaRPr lang="en-GB" sz="4000" baseline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53CE34D-B551-47D7-9C7B-7758D534EA80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7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7" grpId="0"/>
      <p:bldP spid="6728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E34D-B551-47D7-9C7B-7758D534EA8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/>
          <a:lstStyle/>
          <a:p>
            <a:r>
              <a:rPr lang="en-US" dirty="0" smtClean="0"/>
              <a:t>Energy-Efficiency</a:t>
            </a:r>
            <a:endParaRPr lang="el-G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764704"/>
          <a:ext cx="8604448" cy="490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36104"/>
                <a:gridCol w="3312368"/>
                <a:gridCol w="936104"/>
                <a:gridCol w="936104"/>
                <a:gridCol w="720080"/>
                <a:gridCol w="864096"/>
                <a:gridCol w="899592"/>
              </a:tblGrid>
              <a:tr h="3851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Device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GFLOPS</a:t>
                      </a:r>
                      <a:r>
                        <a:rPr lang="en-US" sz="1200" baseline="0" dirty="0" smtClean="0"/>
                        <a:t> (SP)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 (€)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(W)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GFLOPS/€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GFLOPS/W</a:t>
                      </a:r>
                      <a:endParaRPr lang="el-GR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500" dirty="0" smtClean="0"/>
                        <a:t>Multi-core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Intel E5-2630v3 8x2.4GHz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600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85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0.85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7.05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Intel E5-2630v3 10x2.3GHz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740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1250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105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0.59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7.04</a:t>
                      </a:r>
                      <a:endParaRPr lang="el-GR" sz="15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500" dirty="0" smtClean="0"/>
                        <a:t>Many-core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Xeon Phi, knight</a:t>
                      </a:r>
                      <a:r>
                        <a:rPr lang="en-US" sz="1500" baseline="0" dirty="0" smtClean="0"/>
                        <a:t>s corner, 16GB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2416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3500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270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0.69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8.94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Xeon Phi, knights</a:t>
                      </a:r>
                      <a:r>
                        <a:rPr lang="en-US" sz="1500" baseline="0" dirty="0" smtClean="0"/>
                        <a:t> landing, 16GB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7000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3500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300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2.00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23.3</a:t>
                      </a:r>
                      <a:endParaRPr lang="el-GR" sz="15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sz="1500" dirty="0" smtClean="0"/>
                        <a:t>GPU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Nvidia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GeForce</a:t>
                      </a:r>
                      <a:r>
                        <a:rPr lang="en-US" sz="1500" baseline="0" dirty="0" smtClean="0"/>
                        <a:t> Titan X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250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7.00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28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Nvidia</a:t>
                      </a:r>
                      <a:r>
                        <a:rPr lang="en-US" sz="1500" dirty="0" smtClean="0"/>
                        <a:t> Tesla</a:t>
                      </a:r>
                      <a:r>
                        <a:rPr lang="en-US" sz="1500" baseline="0" dirty="0" smtClean="0"/>
                        <a:t> K80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8740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7000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1.24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29.13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Nvidia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Tegra</a:t>
                      </a:r>
                      <a:r>
                        <a:rPr lang="en-US" sz="1500" baseline="0" dirty="0" smtClean="0"/>
                        <a:t> X1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512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450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19.42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73</a:t>
                      </a:r>
                      <a:endParaRPr lang="el-GR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Radeon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firepro</a:t>
                      </a:r>
                      <a:r>
                        <a:rPr lang="en-US" sz="1500" dirty="0" smtClean="0"/>
                        <a:t> S9150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5070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3500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235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1.44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21.5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ARM Mali T880 MP16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374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?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5?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?</a:t>
                      </a:r>
                      <a:endParaRPr lang="el-GR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lang="el-GR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500" dirty="0" smtClean="0"/>
                        <a:t>FPGA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Altera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Arria</a:t>
                      </a:r>
                      <a:r>
                        <a:rPr lang="en-US" sz="1500" dirty="0" smtClean="0"/>
                        <a:t> 10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1500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3000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1.00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l-GR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Altera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Stratix</a:t>
                      </a:r>
                      <a:r>
                        <a:rPr lang="en-US" sz="1500" baseline="0" dirty="0" smtClean="0"/>
                        <a:t> 10 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10000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2000?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125?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5.00?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l-GR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Xilinx </a:t>
                      </a:r>
                      <a:r>
                        <a:rPr lang="en-US" sz="1500" dirty="0" err="1" smtClean="0"/>
                        <a:t>Ultrascale</a:t>
                      </a:r>
                      <a:r>
                        <a:rPr lang="en-US" sz="1500" dirty="0" smtClean="0"/>
                        <a:t>+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4600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2000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40?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2.30</a:t>
                      </a:r>
                      <a:endParaRPr lang="el-GR" sz="15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0000"/>
                          </a:solidFill>
                        </a:rPr>
                        <a:t>115</a:t>
                      </a:r>
                      <a:endParaRPr lang="el-GR" sz="15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318464" y="431183"/>
            <a:ext cx="1872208" cy="2928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000" dirty="0" smtClean="0"/>
              <a:t>Indicative numbers from various sources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2401416" y="5805264"/>
            <a:ext cx="6742584" cy="7200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b="1" i="1" dirty="0" smtClean="0">
                <a:solidFill>
                  <a:srgbClr val="FF0000"/>
                </a:solidFill>
              </a:rPr>
              <a:t>NVIDIA/ARM GPU’s </a:t>
            </a:r>
            <a:r>
              <a:rPr lang="en-US" i="1" dirty="0" err="1" smtClean="0"/>
              <a:t>vs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</a:rPr>
              <a:t>Altera</a:t>
            </a:r>
            <a:r>
              <a:rPr lang="en-US" b="1" i="1" dirty="0" smtClean="0">
                <a:solidFill>
                  <a:srgbClr val="008000"/>
                </a:solidFill>
              </a:rPr>
              <a:t>/Xilinx FPGA’s</a:t>
            </a:r>
            <a:endParaRPr lang="el-GR" b="1" i="1" dirty="0" smtClean="0">
              <a:solidFill>
                <a:srgbClr val="008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Performance per Watt may not be the best metric</a:t>
            </a: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75500</TotalTime>
  <Words>1748</Words>
  <Application>Microsoft Office PowerPoint</Application>
  <PresentationFormat>On-screen Show (4:3)</PresentationFormat>
  <Paragraphs>740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Concourse</vt:lpstr>
      <vt:lpstr>Slide 1</vt:lpstr>
      <vt:lpstr>Outline</vt:lpstr>
      <vt:lpstr>Top HPC Servers Today </vt:lpstr>
      <vt:lpstr>Problem: Just scaling not a viable solution to reach ExaFlop</vt:lpstr>
      <vt:lpstr>HPC Approach: Improve Technology, Architecture, Software</vt:lpstr>
      <vt:lpstr>Technology (in short)</vt:lpstr>
      <vt:lpstr>Common Architecture Approach: Use of Accelerators</vt:lpstr>
      <vt:lpstr>Slide 8</vt:lpstr>
      <vt:lpstr>Energy-Efficiency</vt:lpstr>
      <vt:lpstr>Why are FPGA’s so energy-efficient?</vt:lpstr>
      <vt:lpstr>OpenCL in a nutshell: SIMT</vt:lpstr>
      <vt:lpstr>OpenCL in a nutshell: Memory Model</vt:lpstr>
      <vt:lpstr>Language: Why OpenCL/CUDA for FPGAs?</vt:lpstr>
      <vt:lpstr>FPGAs in Data Centers </vt:lpstr>
      <vt:lpstr>Still FPGA’s are not used extensively - Why?</vt:lpstr>
      <vt:lpstr>What should we do?  Help the programmer!</vt:lpstr>
      <vt:lpstr>Ongoing efforts by ECOSCALE</vt:lpstr>
      <vt:lpstr>Traditional OpenCL Data Movement</vt:lpstr>
      <vt:lpstr>OpenCL 2.0: Virtual Shared Memory</vt:lpstr>
      <vt:lpstr>UNIMEM: Remote Coherent Accesses</vt:lpstr>
      <vt:lpstr>Multiple FPGAs</vt:lpstr>
      <vt:lpstr>Resource sharing</vt:lpstr>
      <vt:lpstr>Fine-grain sharing</vt:lpstr>
      <vt:lpstr>Dynamic Reconfiguration: Challenges and Potential Solutions</vt:lpstr>
      <vt:lpstr>Execution Environment</vt:lpstr>
      <vt:lpstr>Slide 26</vt:lpstr>
      <vt:lpstr>ECOSCALE Recofiguration </vt:lpstr>
      <vt:lpstr>Runtime System</vt:lpstr>
      <vt:lpstr>Conclusion</vt:lpstr>
      <vt:lpstr>Slide 30</vt:lpstr>
      <vt:lpstr>Slide 31</vt:lpstr>
    </vt:vector>
  </TitlesOfParts>
  <Company>ARM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Chip2Chip Router</dc:title>
  <dc:creator>Jacob</dc:creator>
  <cp:lastModifiedBy>Iakovos Mavroidis</cp:lastModifiedBy>
  <cp:revision>780</cp:revision>
  <dcterms:created xsi:type="dcterms:W3CDTF">2013-09-17T12:26:04Z</dcterms:created>
  <dcterms:modified xsi:type="dcterms:W3CDTF">2017-03-16T23:24:20Z</dcterms:modified>
</cp:coreProperties>
</file>