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4"/>
  </p:sldMasterIdLst>
  <p:notesMasterIdLst>
    <p:notesMasterId r:id="rId10"/>
  </p:notesMasterIdLst>
  <p:handoutMasterIdLst>
    <p:handoutMasterId r:id="rId11"/>
  </p:handoutMasterIdLst>
  <p:sldIdLst>
    <p:sldId id="900" r:id="rId5"/>
    <p:sldId id="960" r:id="rId6"/>
    <p:sldId id="961" r:id="rId7"/>
    <p:sldId id="962" r:id="rId8"/>
    <p:sldId id="963" r:id="rId9"/>
  </p:sldIdLst>
  <p:sldSz cx="12188825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36">
          <p15:clr>
            <a:srgbClr val="A4A3A4"/>
          </p15:clr>
        </p15:guide>
        <p15:guide id="3" pos="7306">
          <p15:clr>
            <a:srgbClr val="A4A3A4"/>
          </p15:clr>
        </p15:guide>
        <p15:guide id="4" pos="384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linx" initials="X" lastIdx="43" clrIdx="0"/>
  <p:cmAuthor id="1" name="Jennifer Lockhart" initials="JL" lastIdx="3" clrIdx="1"/>
  <p:cmAuthor id="2" name="Bielby" initials="T" lastIdx="106" clrIdx="2"/>
  <p:cmAuthor id="3" name="glaser" initials="g" lastIdx="7" clrIdx="3"/>
  <p:cmAuthor id="4" name="Intersil Corporate Template" initials="SV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800"/>
    <a:srgbClr val="FFFFFF"/>
    <a:srgbClr val="00446A"/>
    <a:srgbClr val="965B8E"/>
    <a:srgbClr val="7B4B88"/>
    <a:srgbClr val="E9EEF1"/>
    <a:srgbClr val="CA1D10"/>
    <a:srgbClr val="E06262"/>
    <a:srgbClr val="CF7373"/>
    <a:srgbClr val="C1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5732" autoAdjust="0"/>
    <p:restoredTop sz="95738" autoAdjust="0"/>
  </p:normalViewPr>
  <p:slideViewPr>
    <p:cSldViewPr snapToGrid="0" showGuides="1">
      <p:cViewPr varScale="1">
        <p:scale>
          <a:sx n="73" d="100"/>
          <a:sy n="73" d="100"/>
        </p:scale>
        <p:origin x="669" y="72"/>
      </p:cViewPr>
      <p:guideLst>
        <p:guide orient="horz" pos="2160"/>
        <p:guide orient="horz" pos="836"/>
        <p:guide pos="7306"/>
        <p:guide pos="384"/>
        <p:guide pos="384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130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200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7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r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1"/>
            <a:ext cx="5851525" cy="43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b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" y="558800"/>
            <a:ext cx="6745288" cy="3795713"/>
          </a:xfrm>
          <a:ln/>
        </p:spPr>
      </p:sp>
      <p:sp>
        <p:nvSpPr>
          <p:cNvPr id="624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143001" y="4983163"/>
            <a:ext cx="5033963" cy="3668712"/>
          </a:xfrm>
          <a:noFill/>
          <a:ln/>
        </p:spPr>
        <p:txBody>
          <a:bodyPr lIns="98464" tIns="49232" rIns="98464" bIns="49232"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818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61" t="3773" r="351" b="4801"/>
          <a:stretch/>
        </p:blipFill>
        <p:spPr>
          <a:xfrm>
            <a:off x="-11148" y="-96819"/>
            <a:ext cx="12199972" cy="45935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3949862" y="5031553"/>
            <a:ext cx="0" cy="81728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 flipV="1">
            <a:off x="0" y="4476194"/>
            <a:ext cx="12188825" cy="2743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535" y="5055935"/>
            <a:ext cx="7886290" cy="5303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1" y="5031553"/>
            <a:ext cx="2553357" cy="817288"/>
          </a:xfrm>
          <a:prstGeom prst="rect">
            <a:avLst/>
          </a:prstGeom>
        </p:spPr>
      </p:pic>
      <p:sp>
        <p:nvSpPr>
          <p:cNvPr id="9" name="Rectangle 11"/>
          <p:cNvSpPr txBox="1">
            <a:spLocks noGrp="1" noChangeArrowheads="1"/>
          </p:cNvSpPr>
          <p:nvPr userDrawn="1"/>
        </p:nvSpPr>
        <p:spPr bwMode="auto">
          <a:xfrm>
            <a:off x="325552" y="6621633"/>
            <a:ext cx="44402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</a:p>
        </p:txBody>
      </p:sp>
    </p:spTree>
    <p:extLst>
      <p:ext uri="{BB962C8B-B14F-4D97-AF65-F5344CB8AC3E}">
        <p14:creationId xmlns:p14="http://schemas.microsoft.com/office/powerpoint/2010/main" val="2039111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3" y="2297152"/>
            <a:ext cx="12203510" cy="2051824"/>
          </a:xfrm>
          <a:prstGeom prst="rect">
            <a:avLst/>
          </a:prstGeom>
        </p:spPr>
      </p:pic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 flipV="1">
            <a:off x="-14684" y="2297152"/>
            <a:ext cx="148465" cy="2051824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179" y="2"/>
            <a:ext cx="12188648" cy="32338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0" y="2984736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59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482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268337"/>
          </a:xfrm>
          <a:prstGeom prst="rect">
            <a:avLst/>
          </a:prstGeom>
        </p:spPr>
        <p:txBody>
          <a:bodyPr/>
          <a:lstStyle>
            <a:lvl1pPr marL="290426" indent="-290426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399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411" indent="-174573">
              <a:lnSpc>
                <a:spcPct val="110000"/>
              </a:lnSpc>
              <a:defRPr sz="1799"/>
            </a:lvl2pPr>
            <a:lvl3pPr marL="682420" indent="-172986">
              <a:lnSpc>
                <a:spcPct val="110000"/>
              </a:lnSpc>
              <a:defRPr sz="1600"/>
            </a:lvl3pPr>
            <a:lvl4pPr marL="914126" indent="-172986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8817" indent="-347559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0" y="209551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46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100298" y="160622"/>
            <a:ext cx="4553963" cy="369308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0298" y="5396408"/>
            <a:ext cx="4553963" cy="256224"/>
          </a:xfrm>
          <a:prstGeom prst="rect">
            <a:avLst/>
          </a:prstGeom>
          <a:solidFill>
            <a:srgbClr val="CF2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1" y="798614"/>
            <a:ext cx="2553357" cy="817288"/>
          </a:xfrm>
          <a:prstGeom prst="rect">
            <a:avLst/>
          </a:prstGeom>
        </p:spPr>
      </p:pic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639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3451" y="209551"/>
            <a:ext cx="11015087" cy="530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51" y="209551"/>
            <a:ext cx="11015087" cy="530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4795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rrowheads="1"/>
          </p:cNvPicPr>
          <p:nvPr userDrawn="1"/>
        </p:nvPicPr>
        <p:blipFill>
          <a:blip r:embed="rId2"/>
          <a:srcRect t="24879"/>
          <a:stretch>
            <a:fillRect/>
          </a:stretch>
        </p:blipFill>
        <p:spPr bwMode="auto">
          <a:xfrm>
            <a:off x="-7940" y="0"/>
            <a:ext cx="12196768" cy="687628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1986" y="5535656"/>
            <a:ext cx="662767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None/>
              <a:def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7284" y="3660819"/>
            <a:ext cx="7099835" cy="11144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7433" y="1068534"/>
            <a:ext cx="4340321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7" name="Rectangle 11"/>
          <p:cNvSpPr txBox="1">
            <a:spLocks noGrp="1" noChangeArrowheads="1"/>
          </p:cNvSpPr>
          <p:nvPr userDrawn="1"/>
        </p:nvSpPr>
        <p:spPr bwMode="auto">
          <a:xfrm>
            <a:off x="325552" y="6621633"/>
            <a:ext cx="44402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</a:p>
        </p:txBody>
      </p:sp>
    </p:spTree>
    <p:extLst>
      <p:ext uri="{BB962C8B-B14F-4D97-AF65-F5344CB8AC3E}">
        <p14:creationId xmlns:p14="http://schemas.microsoft.com/office/powerpoint/2010/main" val="145832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75336" cy="42683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184"/>
            <a:ext cx="12654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209550"/>
            <a:ext cx="109699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7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41516" y="0"/>
            <a:ext cx="11547308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1" y="209551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-1" y="0"/>
            <a:ext cx="1096994" cy="152400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c"/>
          <p:cNvSpPr txBox="1"/>
          <p:nvPr/>
        </p:nvSpPr>
        <p:spPr bwMode="auto">
          <a:xfrm>
            <a:off x="0" y="6744208"/>
            <a:ext cx="12188825" cy="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31" marR="0" indent="-228531" algn="ctr" defTabSz="914126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endParaRPr kumimoji="0" lang="en-US" sz="3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ll_Programmable_Text_FINA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7744" y="6538150"/>
            <a:ext cx="3554737" cy="181269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7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3599" b="0" baseline="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5pPr>
      <a:lvl6pPr marL="457063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6pPr>
      <a:lvl7pPr marL="914126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7pPr>
      <a:lvl8pPr marL="1371189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8pPr>
      <a:lvl9pPr marL="1828251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9pPr>
    </p:titleStyle>
    <p:bodyStyle>
      <a:lvl1pPr marL="228531" indent="-228531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12"/>
        </a:buBlip>
        <a:defRPr lang="en-US" sz="1999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329" indent="-228531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799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406" indent="-16981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5761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2824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59887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6950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4012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1075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SimSun" pitchFamily="2" charset="-122"/>
              </a:rPr>
              <a:t>Lab3 Intro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Improving Area and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After completing this </a:t>
            </a:r>
            <a:r>
              <a:rPr lang="en-US" altLang="zh-CN" dirty="0" smtClean="0">
                <a:solidFill>
                  <a:schemeClr val="tx1"/>
                </a:solidFill>
                <a:cs typeface="Arial" pitchFamily="34" charset="0"/>
              </a:rPr>
              <a:t>lab, </a:t>
            </a: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you will be able to:</a:t>
            </a:r>
          </a:p>
          <a:p>
            <a:pPr>
              <a:lnSpc>
                <a:spcPts val="1000"/>
              </a:lnSpc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Manage BRAM and DSP48 resource utilization</a:t>
            </a:r>
          </a:p>
          <a:p>
            <a:pPr lvl="1"/>
            <a:r>
              <a:rPr lang="en-US" dirty="0"/>
              <a:t>Improve memory bandwidth</a:t>
            </a:r>
          </a:p>
          <a:p>
            <a:pPr lvl="1"/>
            <a:r>
              <a:rPr lang="en-US" dirty="0"/>
              <a:t>Balance resource utilization and performance</a:t>
            </a:r>
          </a:p>
          <a:p>
            <a:pPr lvl="1"/>
            <a:r>
              <a:rPr lang="en-US" dirty="0"/>
              <a:t>Distinguish between DATAFLOW directive and Configuration Command functionality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Lab3 Intro 21a- </a:t>
            </a:r>
            <a:fld id="{060BD193-E118-4B16-863C-C8C12C675E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design under consideration is a Discrete Cosine Transformation (DCT) function on a 8x8 block of </a:t>
            </a:r>
            <a:r>
              <a:rPr lang="en-US" sz="1800" dirty="0" smtClean="0"/>
              <a:t>data</a:t>
            </a:r>
            <a:endParaRPr lang="en-US" sz="1800" dirty="0"/>
          </a:p>
          <a:p>
            <a:pPr lvl="1"/>
            <a:r>
              <a:rPr lang="en-US" sz="1600" dirty="0"/>
              <a:t>The top-level function </a:t>
            </a:r>
            <a:r>
              <a:rPr lang="en-US" sz="1600" dirty="0" err="1"/>
              <a:t>dct</a:t>
            </a:r>
            <a:r>
              <a:rPr lang="en-US" sz="1600" dirty="0"/>
              <a:t> implements 2D DCT algorithm </a:t>
            </a:r>
            <a:br>
              <a:rPr lang="en-US" sz="1600" dirty="0"/>
            </a:br>
            <a:r>
              <a:rPr lang="en-US" sz="1600" dirty="0"/>
              <a:t>by first processing each row of the input array via a 1D</a:t>
            </a:r>
            <a:br>
              <a:rPr lang="en-US" sz="1600" dirty="0"/>
            </a:br>
            <a:r>
              <a:rPr lang="en-US" sz="1600" dirty="0"/>
              <a:t>DCT then processing the columns of the resulting array</a:t>
            </a:r>
            <a:br>
              <a:rPr lang="en-US" sz="1600" dirty="0"/>
            </a:br>
            <a:r>
              <a:rPr lang="en-US" sz="1600" dirty="0"/>
              <a:t>through the same 1D DCT.  It calls </a:t>
            </a:r>
            <a:r>
              <a:rPr lang="en-US" sz="1600" dirty="0" err="1"/>
              <a:t>read_data</a:t>
            </a:r>
            <a:r>
              <a:rPr lang="en-US" sz="1600" dirty="0"/>
              <a:t>, dct_2d, </a:t>
            </a:r>
            <a:br>
              <a:rPr lang="en-US" sz="1600" dirty="0"/>
            </a:br>
            <a:r>
              <a:rPr lang="en-US" sz="1600" dirty="0"/>
              <a:t>and </a:t>
            </a:r>
            <a:r>
              <a:rPr lang="en-US" sz="1600" dirty="0" err="1"/>
              <a:t>write_data</a:t>
            </a:r>
            <a:r>
              <a:rPr lang="en-US" sz="1600" dirty="0"/>
              <a:t> functions. 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read_data</a:t>
            </a:r>
            <a:r>
              <a:rPr lang="en-US" sz="1600" dirty="0"/>
              <a:t> function consists of two loops – </a:t>
            </a:r>
            <a:br>
              <a:rPr lang="en-US" sz="1600" dirty="0"/>
            </a:br>
            <a:r>
              <a:rPr lang="en-US" sz="1600" dirty="0" err="1"/>
              <a:t>RD_Loop_Row</a:t>
            </a:r>
            <a:r>
              <a:rPr lang="en-US" sz="1600" dirty="0"/>
              <a:t> and </a:t>
            </a:r>
            <a:r>
              <a:rPr lang="en-US" sz="1600" dirty="0" err="1"/>
              <a:t>RD_Loop_Col</a:t>
            </a:r>
            <a:r>
              <a:rPr lang="en-US" sz="1600" dirty="0"/>
              <a:t>. 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write_data</a:t>
            </a:r>
            <a:r>
              <a:rPr lang="en-US" sz="1600" dirty="0"/>
              <a:t> function is defined consists of two loops</a:t>
            </a:r>
            <a:br>
              <a:rPr lang="en-US" sz="1600" dirty="0"/>
            </a:br>
            <a:r>
              <a:rPr lang="en-US" sz="1600" dirty="0"/>
              <a:t>to perform writing the result. 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Lab3 Intro 21a- </a:t>
            </a:r>
            <a:fld id="{0E88F696-905B-490D-9D4B-0332436755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© Copyright 2016 Xilinx</a:t>
            </a:r>
            <a:endParaRPr lang="zh-CN" altLang="zh-CN" dirty="0"/>
          </a:p>
        </p:txBody>
      </p:sp>
      <p:pic>
        <p:nvPicPr>
          <p:cNvPr id="9" name="Picture 8" descr="lab3_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5901" y="2075694"/>
            <a:ext cx="4095152" cy="427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653" y="4578406"/>
            <a:ext cx="3964547" cy="17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Compile the design in command mode and perform C-verification</a:t>
            </a:r>
          </a:p>
          <a:p>
            <a:r>
              <a:rPr lang="en-US" dirty="0"/>
              <a:t>Open the project in </a:t>
            </a:r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/>
              <a:t>GUI, synthesize, and review results</a:t>
            </a:r>
          </a:p>
          <a:p>
            <a:r>
              <a:rPr lang="en-US" dirty="0"/>
              <a:t>Simulate the design</a:t>
            </a:r>
          </a:p>
          <a:p>
            <a:r>
              <a:rPr lang="en-US" dirty="0"/>
              <a:t>Improve performance using pipeline</a:t>
            </a:r>
          </a:p>
          <a:p>
            <a:r>
              <a:rPr lang="en-US" dirty="0"/>
              <a:t>Optimize fine-grained parallelism</a:t>
            </a:r>
          </a:p>
          <a:p>
            <a:r>
              <a:rPr lang="en-US" dirty="0"/>
              <a:t>Improve memory bandwidth</a:t>
            </a:r>
          </a:p>
          <a:p>
            <a:r>
              <a:rPr lang="en-US" dirty="0"/>
              <a:t>Apply DATAFLOW directive to improve performance</a:t>
            </a:r>
          </a:p>
          <a:p>
            <a:r>
              <a:rPr lang="en-US" dirty="0" smtClean="0"/>
              <a:t>Apply RESHAPE directive and analyze</a:t>
            </a:r>
            <a:endParaRPr lang="en-US" dirty="0"/>
          </a:p>
          <a:p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Lab3 Intro 21a- </a:t>
            </a:r>
            <a:fld id="{0E88F696-905B-490D-9D4B-0332436755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© Copyright 2016 Xilinx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 this lab, you learned various techniques to improve the performance and balance resource utilization. PIPELINE directive when applied to outer loop will automatically cause the inner loop to unroll. When a loop is unrolled, resources utilization increases as operations are done concurrently.  Partitioning memory may improve performance but will increase BRAM utilization.  When INLINE directive is applied to a function, the lower level hierarchy is automatically dissolved.  When DATAFLOW directive is applied, the default memory buffers (of ping-pong type) are automatically inserted between the top-level functions and loops. The RESHAPE directive will allow multiple accesses to BRAM, however, care should be taken if a single element requires modification as it will result in read-modify-write operation for the entire word. The Analysis perspective and console logs can provide insight on what is going on.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Lab3 Intro 21a- </a:t>
            </a:r>
            <a:fld id="{0E88F696-905B-490D-9D4B-0332436755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© Copyright 2016 Xilinx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Xilinx_All_Programmable_Template_08-01-12">
  <a:themeElements>
    <a:clrScheme name="Xilinx All Programmable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6D7076"/>
      </a:accent3>
      <a:accent4>
        <a:srgbClr val="3F3F3F"/>
      </a:accent4>
      <a:accent5>
        <a:srgbClr val="D9DA56"/>
      </a:accent5>
      <a:accent6>
        <a:srgbClr val="8B8D09"/>
      </a:accent6>
      <a:hlink>
        <a:srgbClr val="008CA8"/>
      </a:hlink>
      <a:folHlink>
        <a:srgbClr val="004654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>
          <a:lnSpc>
            <a:spcPct val="100000"/>
          </a:lnSpc>
          <a:defRPr kern="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screen.pptx" id="{72839ABC-D661-41AF-B109-471F90B8C646}" vid="{E68386C8-37FD-4FC1-81C7-8B5FA83671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F6AD44C380A4BB6CB1869FF28952A" ma:contentTypeVersion="0" ma:contentTypeDescription="Create a new document." ma:contentTypeScope="" ma:versionID="cbec7fb8faa159a01dcec9b5572a4f9b">
  <xsd:schema xmlns:xsd="http://www.w3.org/2001/XMLSchema" xmlns:p="http://schemas.microsoft.com/office/2006/metadata/properties" xmlns:ns2="D46A7F71-384C-4B0A-B6CB-1869FF28952A" targetNamespace="http://schemas.microsoft.com/office/2006/metadata/properties" ma:root="true" ma:fieldsID="e6a1f69f03052b316a7875f7c9741570" ns2:_="">
    <xsd:import namespace="D46A7F71-384C-4B0A-B6CB-1869FF28952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46A7F71-384C-4B0A-B6CB-1869FF28952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escription0 xmlns="D46A7F71-384C-4B0A-B6CB-1869FF28952A">The wide-frame format of the new All Programmable template.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570465-C410-4C49-BB43-C779FFF28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6A7F71-384C-4B0A-B6CB-1869FF2895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747654C-B272-4B15-B46C-BB332E6C5466}">
  <ds:schemaRefs>
    <ds:schemaRef ds:uri="http://purl.org/dc/terms/"/>
    <ds:schemaRef ds:uri="http://schemas.microsoft.com/office/2006/documentManagement/types"/>
    <ds:schemaRef ds:uri="http://www.w3.org/XML/1998/namespace"/>
    <ds:schemaRef ds:uri="D46A7F71-384C-4B0A-B6CB-1869FF28952A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645E401-49A1-479D-B023-F249450A84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Xilinx_All_Programmable_Template</Template>
  <TotalTime>2062</TotalTime>
  <Words>295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宋体</vt:lpstr>
      <vt:lpstr>Arial</vt:lpstr>
      <vt:lpstr>Arial</vt:lpstr>
      <vt:lpstr>Calibri</vt:lpstr>
      <vt:lpstr>Wingdings</vt:lpstr>
      <vt:lpstr>1_Xilinx_All_Programmable_Template_08-01-12</vt:lpstr>
      <vt:lpstr>Lab3 Intro Improving Area and Resources</vt:lpstr>
      <vt:lpstr>Objectives</vt:lpstr>
      <vt:lpstr>The Design</vt:lpstr>
      <vt:lpstr>Procedure</vt:lpstr>
      <vt:lpstr>Summary</vt:lpstr>
    </vt:vector>
  </TitlesOfParts>
  <Company>Xilinx Inc,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Xilinx All Programmable  PowerPoint Template</dc:title>
  <dc:creator>Xilinx</dc:creator>
  <cp:keywords>Public</cp:keywords>
  <cp:lastModifiedBy>Luciano Lavagno</cp:lastModifiedBy>
  <cp:revision>187</cp:revision>
  <cp:lastPrinted>2017-03-08T16:01:53Z</cp:lastPrinted>
  <dcterms:created xsi:type="dcterms:W3CDTF">2012-07-11T02:34:09Z</dcterms:created>
  <dcterms:modified xsi:type="dcterms:W3CDTF">2017-03-11T14:28:48Z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  <property fmtid="{D5CDD505-2E9C-101B-9397-08002B2CF9AE}" pid="3" name="ContentTypeId">
    <vt:lpwstr>0x010100717F6AD44C380A4BB6CB1869FF28952A</vt:lpwstr>
  </property>
  <property fmtid="{D5CDD505-2E9C-101B-9397-08002B2CF9AE}" pid="4" name="TitusGUID">
    <vt:lpwstr>895e7173-8961-4331-b553-0f0f65f4e987</vt:lpwstr>
  </property>
  <property fmtid="{D5CDD505-2E9C-101B-9397-08002B2CF9AE}" pid="5" name="TITUSCustom1">
    <vt:lpwstr>1</vt:lpwstr>
  </property>
  <property fmtid="{D5CDD505-2E9C-101B-9397-08002B2CF9AE}" pid="6" name="XilinxClassification">
    <vt:lpwstr>Public</vt:lpwstr>
  </property>
  <property fmtid="{D5CDD505-2E9C-101B-9397-08002B2CF9AE}" pid="7" name="XilinxVisual Markings">
    <vt:lpwstr>No</vt:lpwstr>
  </property>
  <property fmtid="{D5CDD505-2E9C-101B-9397-08002B2CF9AE}" pid="8" name="XilinxPublication Year">
    <vt:lpwstr>2012</vt:lpwstr>
  </property>
  <property fmtid="{D5CDD505-2E9C-101B-9397-08002B2CF9AE}" pid="9" name="XilinxRemoveLegacyFooters">
    <vt:lpwstr>Yes</vt:lpwstr>
  </property>
</Properties>
</file>