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0" r:id="rId4"/>
  </p:sldMasterIdLst>
  <p:notesMasterIdLst>
    <p:notesMasterId r:id="rId73"/>
  </p:notesMasterIdLst>
  <p:handoutMasterIdLst>
    <p:handoutMasterId r:id="rId74"/>
  </p:handoutMasterIdLst>
  <p:sldIdLst>
    <p:sldId id="900" r:id="rId5"/>
    <p:sldId id="960" r:id="rId6"/>
    <p:sldId id="948" r:id="rId7"/>
    <p:sldId id="962" r:id="rId8"/>
    <p:sldId id="963" r:id="rId9"/>
    <p:sldId id="964" r:id="rId10"/>
    <p:sldId id="965" r:id="rId11"/>
    <p:sldId id="966" r:id="rId12"/>
    <p:sldId id="968" r:id="rId13"/>
    <p:sldId id="961" r:id="rId14"/>
    <p:sldId id="972" r:id="rId15"/>
    <p:sldId id="973" r:id="rId16"/>
    <p:sldId id="974" r:id="rId17"/>
    <p:sldId id="1021" r:id="rId18"/>
    <p:sldId id="975" r:id="rId19"/>
    <p:sldId id="976" r:id="rId20"/>
    <p:sldId id="977" r:id="rId21"/>
    <p:sldId id="1020" r:id="rId22"/>
    <p:sldId id="978" r:id="rId23"/>
    <p:sldId id="979" r:id="rId24"/>
    <p:sldId id="981" r:id="rId25"/>
    <p:sldId id="982" r:id="rId26"/>
    <p:sldId id="983" r:id="rId27"/>
    <p:sldId id="984" r:id="rId28"/>
    <p:sldId id="985" r:id="rId29"/>
    <p:sldId id="986" r:id="rId30"/>
    <p:sldId id="987" r:id="rId31"/>
    <p:sldId id="988" r:id="rId32"/>
    <p:sldId id="969" r:id="rId33"/>
    <p:sldId id="990" r:id="rId34"/>
    <p:sldId id="991" r:id="rId35"/>
    <p:sldId id="992" r:id="rId36"/>
    <p:sldId id="993" r:id="rId37"/>
    <p:sldId id="994" r:id="rId38"/>
    <p:sldId id="1022" r:id="rId39"/>
    <p:sldId id="1023" r:id="rId40"/>
    <p:sldId id="995" r:id="rId41"/>
    <p:sldId id="996" r:id="rId42"/>
    <p:sldId id="997" r:id="rId43"/>
    <p:sldId id="998" r:id="rId44"/>
    <p:sldId id="999" r:id="rId45"/>
    <p:sldId id="1000" r:id="rId46"/>
    <p:sldId id="1001" r:id="rId47"/>
    <p:sldId id="1002" r:id="rId48"/>
    <p:sldId id="1003" r:id="rId49"/>
    <p:sldId id="1004" r:id="rId50"/>
    <p:sldId id="1030" r:id="rId51"/>
    <p:sldId id="1027" r:id="rId52"/>
    <p:sldId id="1028" r:id="rId53"/>
    <p:sldId id="1029" r:id="rId54"/>
    <p:sldId id="989" r:id="rId55"/>
    <p:sldId id="1006" r:id="rId56"/>
    <p:sldId id="1007" r:id="rId57"/>
    <p:sldId id="1018" r:id="rId58"/>
    <p:sldId id="1009" r:id="rId59"/>
    <p:sldId id="1011" r:id="rId60"/>
    <p:sldId id="1010" r:id="rId61"/>
    <p:sldId id="1012" r:id="rId62"/>
    <p:sldId id="1024" r:id="rId63"/>
    <p:sldId id="1025" r:id="rId64"/>
    <p:sldId id="1031" r:id="rId65"/>
    <p:sldId id="1032" r:id="rId66"/>
    <p:sldId id="1013" r:id="rId67"/>
    <p:sldId id="1014" r:id="rId68"/>
    <p:sldId id="1026" r:id="rId69"/>
    <p:sldId id="1005" r:id="rId70"/>
    <p:sldId id="1019" r:id="rId71"/>
    <p:sldId id="1017" r:id="rId72"/>
  </p:sldIdLst>
  <p:sldSz cx="12188825" cy="6858000"/>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36">
          <p15:clr>
            <a:srgbClr val="A4A3A4"/>
          </p15:clr>
        </p15:guide>
        <p15:guide id="3" pos="7306">
          <p15:clr>
            <a:srgbClr val="A4A3A4"/>
          </p15:clr>
        </p15:guide>
        <p15:guide id="4" pos="384">
          <p15:clr>
            <a:srgbClr val="A4A3A4"/>
          </p15:clr>
        </p15:guide>
        <p15:guide id="5" pos="38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linx" initials="X" lastIdx="43" clrIdx="0"/>
  <p:cmAuthor id="1" name="Jennifer Lockhart" initials="JL" lastIdx="3" clrIdx="1"/>
  <p:cmAuthor id="2" name="Bielby" initials="T" lastIdx="106" clrIdx="2"/>
  <p:cmAuthor id="3" name="glaser" initials="g" lastIdx="7" clrIdx="3"/>
  <p:cmAuthor id="4" name="Intersil Corporate Template" initials="SV"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800"/>
    <a:srgbClr val="FFFFFF"/>
    <a:srgbClr val="00446A"/>
    <a:srgbClr val="965B8E"/>
    <a:srgbClr val="7B4B88"/>
    <a:srgbClr val="E9EEF1"/>
    <a:srgbClr val="CA1D10"/>
    <a:srgbClr val="E06262"/>
    <a:srgbClr val="CF7373"/>
    <a:srgbClr val="C1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32" autoAdjust="0"/>
    <p:restoredTop sz="91975" autoAdjust="0"/>
  </p:normalViewPr>
  <p:slideViewPr>
    <p:cSldViewPr snapToGrid="0" showGuides="1">
      <p:cViewPr varScale="1">
        <p:scale>
          <a:sx n="67" d="100"/>
          <a:sy n="67" d="100"/>
        </p:scale>
        <p:origin x="654" y="45"/>
      </p:cViewPr>
      <p:guideLst>
        <p:guide orient="horz" pos="2160"/>
        <p:guide orient="horz" pos="836"/>
        <p:guide pos="7306"/>
        <p:guide pos="384"/>
        <p:guide pos="3840"/>
      </p:guideLst>
    </p:cSldViewPr>
  </p:slideViewPr>
  <p:outlineViewPr>
    <p:cViewPr>
      <p:scale>
        <a:sx n="33" d="100"/>
        <a:sy n="33" d="100"/>
      </p:scale>
      <p:origin x="0" y="175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1" d="100"/>
          <a:sy n="61" d="100"/>
        </p:scale>
        <p:origin x="-3130" y="-8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821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1"/>
            <a:ext cx="3170237" cy="479425"/>
          </a:xfrm>
          <a:prstGeom prst="rect">
            <a:avLst/>
          </a:prstGeom>
          <a:noFill/>
          <a:ln w="9525">
            <a:noFill/>
            <a:miter lim="800000"/>
            <a:headEnd/>
            <a:tailEnd/>
          </a:ln>
          <a:effectLst/>
        </p:spPr>
        <p:txBody>
          <a:bodyPr vert="horz" wrap="square" lIns="96697" tIns="48349" rIns="96697" bIns="48349" numCol="1" anchor="t" anchorCtr="0" compatLnSpc="1">
            <a:prstTxWarp prst="textNoShape">
              <a:avLst/>
            </a:prstTxWarp>
          </a:bodyPr>
          <a:lstStyle>
            <a:lvl1pPr algn="l" defTabSz="967143">
              <a:defRPr sz="1200">
                <a:latin typeface="Arial" charset="0"/>
              </a:defRPr>
            </a:lvl1pPr>
          </a:lstStyle>
          <a:p>
            <a:pPr>
              <a:defRPr/>
            </a:pPr>
            <a:endParaRPr lang="en-US"/>
          </a:p>
        </p:txBody>
      </p:sp>
      <p:sp>
        <p:nvSpPr>
          <p:cNvPr id="17411" name="Rectangle 3"/>
          <p:cNvSpPr>
            <a:spLocks noGrp="1" noChangeArrowheads="1"/>
          </p:cNvSpPr>
          <p:nvPr>
            <p:ph type="dt" idx="1"/>
          </p:nvPr>
        </p:nvSpPr>
        <p:spPr bwMode="auto">
          <a:xfrm>
            <a:off x="4143377" y="1"/>
            <a:ext cx="3170237" cy="479425"/>
          </a:xfrm>
          <a:prstGeom prst="rect">
            <a:avLst/>
          </a:prstGeom>
          <a:noFill/>
          <a:ln w="9525">
            <a:noFill/>
            <a:miter lim="800000"/>
            <a:headEnd/>
            <a:tailEnd/>
          </a:ln>
          <a:effectLst/>
        </p:spPr>
        <p:txBody>
          <a:bodyPr vert="horz" wrap="square" lIns="96697" tIns="48349" rIns="96697" bIns="48349" numCol="1" anchor="t" anchorCtr="0" compatLnSpc="1">
            <a:prstTxWarp prst="textNoShape">
              <a:avLst/>
            </a:prstTxWarp>
          </a:bodyPr>
          <a:lstStyle>
            <a:lvl1pPr algn="r" defTabSz="967143">
              <a:defRPr sz="12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457200" y="719138"/>
            <a:ext cx="6400800" cy="360203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31840" y="4560891"/>
            <a:ext cx="5851525" cy="4319586"/>
          </a:xfrm>
          <a:prstGeom prst="rect">
            <a:avLst/>
          </a:prstGeom>
          <a:noFill/>
          <a:ln w="9525">
            <a:noFill/>
            <a:miter lim="800000"/>
            <a:headEnd/>
            <a:tailEnd/>
          </a:ln>
          <a:effectLst/>
        </p:spPr>
        <p:txBody>
          <a:bodyPr vert="horz" wrap="square" lIns="96697" tIns="48349" rIns="96697" bIns="483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1" y="9120191"/>
            <a:ext cx="3170237" cy="479425"/>
          </a:xfrm>
          <a:prstGeom prst="rect">
            <a:avLst/>
          </a:prstGeom>
          <a:noFill/>
          <a:ln w="9525">
            <a:noFill/>
            <a:miter lim="800000"/>
            <a:headEnd/>
            <a:tailEnd/>
          </a:ln>
          <a:effectLst/>
        </p:spPr>
        <p:txBody>
          <a:bodyPr vert="horz" wrap="square" lIns="96697" tIns="48349" rIns="96697" bIns="48349" numCol="1" anchor="b" anchorCtr="0" compatLnSpc="1">
            <a:prstTxWarp prst="textNoShape">
              <a:avLst/>
            </a:prstTxWarp>
          </a:bodyPr>
          <a:lstStyle>
            <a:lvl1pPr algn="l" defTabSz="967143">
              <a:defRPr sz="1200">
                <a:latin typeface="Arial" charset="0"/>
              </a:defRPr>
            </a:lvl1pPr>
          </a:lstStyle>
          <a:p>
            <a:pPr>
              <a:defRPr/>
            </a:pPr>
            <a:endParaRPr lang="en-US"/>
          </a:p>
        </p:txBody>
      </p:sp>
    </p:spTree>
    <p:extLst>
      <p:ext uri="{BB962C8B-B14F-4D97-AF65-F5344CB8AC3E}">
        <p14:creationId xmlns:p14="http://schemas.microsoft.com/office/powerpoint/2010/main" val="3648569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8"/>
          <p:cNvSpPr>
            <a:spLocks noGrp="1" noRot="1" noChangeAspect="1" noChangeArrowheads="1" noTextEdit="1"/>
          </p:cNvSpPr>
          <p:nvPr>
            <p:ph type="sldImg"/>
          </p:nvPr>
        </p:nvSpPr>
        <p:spPr>
          <a:xfrm>
            <a:off x="288925" y="558800"/>
            <a:ext cx="6745288" cy="3795713"/>
          </a:xfrm>
          <a:ln/>
        </p:spPr>
      </p:sp>
      <p:sp>
        <p:nvSpPr>
          <p:cNvPr id="62467" name="Rectangle 19"/>
          <p:cNvSpPr>
            <a:spLocks noGrp="1" noChangeArrowheads="1"/>
          </p:cNvSpPr>
          <p:nvPr>
            <p:ph type="body" idx="1"/>
          </p:nvPr>
        </p:nvSpPr>
        <p:spPr>
          <a:xfrm>
            <a:off x="1143001" y="4983163"/>
            <a:ext cx="5033963" cy="3668712"/>
          </a:xfrm>
          <a:noFill/>
          <a:ln/>
        </p:spPr>
        <p:txBody>
          <a:bodyPr lIns="98464" tIns="49232" rIns="98464" bIns="49232"/>
          <a:lstStyle/>
          <a:p>
            <a:endParaRPr lang="zh-CN" altLang="en-US" dirty="0" smtClean="0"/>
          </a:p>
        </p:txBody>
      </p:sp>
    </p:spTree>
    <p:extLst>
      <p:ext uri="{BB962C8B-B14F-4D97-AF65-F5344CB8AC3E}">
        <p14:creationId xmlns:p14="http://schemas.microsoft.com/office/powerpoint/2010/main" val="4066715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458788" y="720725"/>
            <a:ext cx="6397625" cy="3600450"/>
          </a:xfrm>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ln>
        </p:spPr>
        <p:txBody>
          <a:bodyPr/>
          <a:lstStyle/>
          <a:p>
            <a:r>
              <a:rPr lang="en-US" b="1" smtClean="0"/>
              <a:t>Transcript:</a:t>
            </a:r>
          </a:p>
          <a:p>
            <a:r>
              <a:rPr lang="en-US" smtClean="0"/>
              <a:t> </a:t>
            </a:r>
          </a:p>
          <a:p>
            <a:r>
              <a:rPr lang="en-US" smtClean="0"/>
              <a:t>So this will be dimension one, two, and three. If you say zero, it means everything. So for this 3D array where I'm partitioning on dimension three, it's the same as getting four new arrays that are 10 by six. And that's how the memory's going to look at in the hardware. If you partition it on dimension one, you're going to get 10 different memory that are six by four. And if you partition on zero, you're going to get 240 individual registers. So depending on where you put your partitioning is, yes, your memory bandwidth will go up, but also your resources will also go up. Any questions on this?</a:t>
            </a:r>
          </a:p>
          <a:p>
            <a:r>
              <a:rPr lang="en-US" smtClean="0"/>
              <a:t> </a:t>
            </a:r>
          </a:p>
          <a:p>
            <a:r>
              <a:rPr lang="en-US" b="1" smtClean="0"/>
              <a:t>Author's Original Notes:</a:t>
            </a:r>
          </a:p>
          <a:p>
            <a:r>
              <a:rPr lang="en-US" smtClean="0"/>
              <a:t> </a:t>
            </a:r>
          </a:p>
          <a:p>
            <a:r>
              <a:rPr lang="en-US" smtClean="0"/>
              <a:t> </a:t>
            </a:r>
          </a:p>
          <a:p>
            <a:r>
              <a:rPr lang="en-US" smtClean="0"/>
              <a:t> </a:t>
            </a:r>
          </a:p>
        </p:txBody>
      </p:sp>
    </p:spTree>
    <p:extLst>
      <p:ext uri="{BB962C8B-B14F-4D97-AF65-F5344CB8AC3E}">
        <p14:creationId xmlns:p14="http://schemas.microsoft.com/office/powerpoint/2010/main" val="2277965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pPr>
              <a:defRPr/>
            </a:pPr>
            <a:fld id="{0306E2F6-ADDE-49E1-9923-76418EAA3B24}" type="slidenum">
              <a:rPr lang="en-US" smtClean="0">
                <a:solidFill>
                  <a:prstClr val="black"/>
                </a:solidFill>
              </a:rPr>
              <a:pPr>
                <a:defRPr/>
              </a:pPr>
              <a:t>63</a:t>
            </a:fld>
            <a:endParaRPr lang="en-US" dirty="0">
              <a:solidFill>
                <a:prstClr val="black"/>
              </a:solidFill>
            </a:endParaRPr>
          </a:p>
        </p:txBody>
      </p:sp>
    </p:spTree>
    <p:extLst>
      <p:ext uri="{BB962C8B-B14F-4D97-AF65-F5344CB8AC3E}">
        <p14:creationId xmlns:p14="http://schemas.microsoft.com/office/powerpoint/2010/main" val="256189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221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pPr>
              <a:defRPr/>
            </a:pPr>
            <a:fld id="{0306E2F6-ADDE-49E1-9923-76418EAA3B24}"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8355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pPr>
              <a:defRPr/>
            </a:pPr>
            <a:fld id="{0306E2F6-ADDE-49E1-9923-76418EAA3B24}"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09095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73343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normAutofit/>
          </a:bodyPr>
          <a:lstStyle/>
          <a:p>
            <a:r>
              <a:rPr lang="en-US" dirty="0" smtClean="0"/>
              <a:t>There is an adder for the loop iteration</a:t>
            </a:r>
            <a:r>
              <a:rPr lang="en-US" baseline="0" dirty="0" smtClean="0"/>
              <a:t> count “i” itself.</a:t>
            </a: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pPr>
              <a:defRPr/>
            </a:pPr>
            <a:fld id="{0306E2F6-ADDE-49E1-9923-76418EAA3B24}"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68845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pPr>
              <a:defRPr/>
            </a:pPr>
            <a:fld id="{0306E2F6-ADDE-49E1-9923-76418EAA3B24}"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62146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For the dataflow optimization to work, the data must flow through the design from one task to the next. The following coding styles prevent the </a:t>
            </a:r>
            <a:r>
              <a:rPr lang="en-US" sz="1200" kern="1200" dirty="0" err="1" smtClean="0">
                <a:solidFill>
                  <a:schemeClr val="tx1"/>
                </a:solidFill>
                <a:effectLst/>
                <a:latin typeface="Arial" charset="0"/>
                <a:ea typeface="+mn-ea"/>
                <a:cs typeface="+mn-cs"/>
              </a:rPr>
              <a:t>Vivado</a:t>
            </a:r>
            <a:r>
              <a:rPr lang="en-US" sz="1200" kern="1200" dirty="0" smtClean="0">
                <a:solidFill>
                  <a:schemeClr val="tx1"/>
                </a:solidFill>
                <a:effectLst/>
                <a:latin typeface="Arial" charset="0"/>
                <a:ea typeface="+mn-ea"/>
                <a:cs typeface="+mn-cs"/>
              </a:rPr>
              <a:t> HLS tool from performing the dataflow optimization:</a:t>
            </a:r>
          </a:p>
          <a:p>
            <a:pPr lvl="0"/>
            <a:r>
              <a:rPr lang="en-US" sz="1200" kern="1200" dirty="0" smtClean="0">
                <a:solidFill>
                  <a:schemeClr val="tx1"/>
                </a:solidFill>
                <a:effectLst/>
                <a:latin typeface="Arial" charset="0"/>
                <a:ea typeface="+mn-ea"/>
                <a:cs typeface="+mn-cs"/>
              </a:rPr>
              <a:t>Single producer consumer violations</a:t>
            </a:r>
          </a:p>
          <a:p>
            <a:pPr lvl="0"/>
            <a:r>
              <a:rPr lang="en-US" sz="1200" kern="1200" dirty="0" smtClean="0">
                <a:solidFill>
                  <a:schemeClr val="tx1"/>
                </a:solidFill>
                <a:effectLst/>
                <a:latin typeface="Arial" charset="0"/>
                <a:ea typeface="+mn-ea"/>
                <a:cs typeface="+mn-cs"/>
              </a:rPr>
              <a:t>Bypassing tasks</a:t>
            </a:r>
          </a:p>
          <a:p>
            <a:pPr lvl="0"/>
            <a:r>
              <a:rPr lang="en-US" sz="1200" kern="1200" dirty="0" smtClean="0">
                <a:solidFill>
                  <a:schemeClr val="tx1"/>
                </a:solidFill>
                <a:effectLst/>
                <a:latin typeface="Arial" charset="0"/>
                <a:ea typeface="+mn-ea"/>
                <a:cs typeface="+mn-cs"/>
              </a:rPr>
              <a:t>Feedback between tasks</a:t>
            </a:r>
          </a:p>
          <a:p>
            <a:pPr lvl="0"/>
            <a:r>
              <a:rPr lang="en-US" sz="1200" kern="1200" dirty="0" smtClean="0">
                <a:solidFill>
                  <a:schemeClr val="tx1"/>
                </a:solidFill>
                <a:effectLst/>
                <a:latin typeface="Arial" charset="0"/>
                <a:ea typeface="+mn-ea"/>
                <a:cs typeface="+mn-cs"/>
              </a:rPr>
              <a:t>Conditional execution of tasks</a:t>
            </a:r>
          </a:p>
          <a:p>
            <a:pPr lvl="0"/>
            <a:r>
              <a:rPr lang="en-US" sz="1200" kern="1200" dirty="0" smtClean="0">
                <a:solidFill>
                  <a:schemeClr val="tx1"/>
                </a:solidFill>
                <a:effectLst/>
                <a:latin typeface="Arial" charset="0"/>
                <a:ea typeface="+mn-ea"/>
                <a:cs typeface="+mn-cs"/>
              </a:rPr>
              <a:t>Loop scopes with variable bounds</a:t>
            </a:r>
          </a:p>
          <a:p>
            <a:pPr lvl="0"/>
            <a:r>
              <a:rPr lang="en-US" sz="1200" kern="1200" dirty="0" smtClean="0">
                <a:solidFill>
                  <a:schemeClr val="tx1"/>
                </a:solidFill>
                <a:effectLst/>
                <a:latin typeface="Arial" charset="0"/>
                <a:ea typeface="+mn-ea"/>
                <a:cs typeface="+mn-cs"/>
              </a:rPr>
              <a:t>Loops with multiple exit conditions</a:t>
            </a:r>
          </a:p>
          <a:p>
            <a:endParaRPr lang="en-US" dirty="0"/>
          </a:p>
        </p:txBody>
      </p:sp>
    </p:spTree>
    <p:extLst>
      <p:ext uri="{BB962C8B-B14F-4D97-AF65-F5344CB8AC3E}">
        <p14:creationId xmlns:p14="http://schemas.microsoft.com/office/powerpoint/2010/main" val="2576666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458788" y="720725"/>
            <a:ext cx="6397625" cy="360045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r>
              <a:rPr lang="en-US" b="1" dirty="0" smtClean="0"/>
              <a:t>Transcript:</a:t>
            </a:r>
          </a:p>
          <a:p>
            <a:r>
              <a:rPr lang="en-US" dirty="0" smtClean="0"/>
              <a:t> </a:t>
            </a:r>
          </a:p>
          <a:p>
            <a:r>
              <a:rPr lang="en-US" dirty="0" smtClean="0"/>
              <a:t>memory would give the best performance. So that's why you'll see at the interfaces sometimes you expect a single port being consumed by </a:t>
            </a:r>
            <a:r>
              <a:rPr lang="en-US" dirty="0" err="1" smtClean="0"/>
              <a:t>Vivado</a:t>
            </a:r>
            <a:r>
              <a:rPr lang="en-US" dirty="0" smtClean="0"/>
              <a:t> HLS and you'll see both ports because the tool currently does not look at the system integration context. It just looks at the performance you want and what your resources are. You can also choose between a block RAM or distributed RAM. And then there's also, if you don't select anything, we'll leave RTL in a way that ISE can then have the freedom of choosing where it wants to map a memory component.</a:t>
            </a:r>
          </a:p>
          <a:p>
            <a:r>
              <a:rPr lang="en-US" dirty="0" smtClean="0"/>
              <a:t> </a:t>
            </a:r>
          </a:p>
          <a:p>
            <a:r>
              <a:rPr lang="en-US" b="1" dirty="0" smtClean="0"/>
              <a:t>Author's Original Notes:</a:t>
            </a:r>
          </a:p>
          <a:p>
            <a:r>
              <a:rPr lang="en-US" dirty="0" smtClean="0"/>
              <a:t> </a:t>
            </a:r>
          </a:p>
          <a:p>
            <a:r>
              <a:rPr lang="en-US" dirty="0" smtClean="0"/>
              <a:t> </a:t>
            </a:r>
          </a:p>
          <a:p>
            <a:r>
              <a:rPr lang="en-US" dirty="0" smtClean="0"/>
              <a:t> </a:t>
            </a:r>
          </a:p>
        </p:txBody>
      </p:sp>
    </p:spTree>
    <p:extLst>
      <p:ext uri="{BB962C8B-B14F-4D97-AF65-F5344CB8AC3E}">
        <p14:creationId xmlns:p14="http://schemas.microsoft.com/office/powerpoint/2010/main" val="4207088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l="8361" t="3773" r="351" b="4801"/>
          <a:stretch/>
        </p:blipFill>
        <p:spPr>
          <a:xfrm>
            <a:off x="-11148" y="-96819"/>
            <a:ext cx="12199972" cy="4593515"/>
          </a:xfrm>
          <a:prstGeom prst="rect">
            <a:avLst/>
          </a:prstGeom>
        </p:spPr>
      </p:pic>
      <p:cxnSp>
        <p:nvCxnSpPr>
          <p:cNvPr id="12" name="Straight Connector 11"/>
          <p:cNvCxnSpPr/>
          <p:nvPr/>
        </p:nvCxnSpPr>
        <p:spPr bwMode="auto">
          <a:xfrm>
            <a:off x="3949862" y="5031553"/>
            <a:ext cx="0" cy="817289"/>
          </a:xfrm>
          <a:prstGeom prst="line">
            <a:avLst/>
          </a:prstGeom>
          <a:solidFill>
            <a:schemeClr val="tx2"/>
          </a:solidFill>
          <a:ln w="9525" cap="flat" cmpd="sng" algn="ctr">
            <a:solidFill>
              <a:schemeClr val="bg1">
                <a:lumMod val="75000"/>
              </a:schemeClr>
            </a:solidFill>
            <a:prstDash val="solid"/>
            <a:round/>
            <a:headEnd type="none" w="med" len="med"/>
            <a:tailEnd type="none" w="med" len="med"/>
          </a:ln>
          <a:effectLst/>
        </p:spPr>
      </p:cxnSp>
      <p:sp>
        <p:nvSpPr>
          <p:cNvPr id="14" name="Rectangle 13"/>
          <p:cNvSpPr/>
          <p:nvPr/>
        </p:nvSpPr>
        <p:spPr bwMode="auto">
          <a:xfrm flipV="1">
            <a:off x="0" y="4476194"/>
            <a:ext cx="12188825" cy="27432"/>
          </a:xfrm>
          <a:prstGeom prst="rect">
            <a:avLst/>
          </a:prstGeom>
          <a:solidFill>
            <a:srgbClr val="C00000"/>
          </a:solidFill>
          <a:ln w="76200"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noAutofit/>
          </a:bodyPr>
          <a:lstStyle/>
          <a:p>
            <a:endParaRPr lang="en-US" dirty="0" smtClean="0">
              <a:solidFill>
                <a:srgbClr val="000000"/>
              </a:solidFill>
            </a:endParaRPr>
          </a:p>
        </p:txBody>
      </p:sp>
      <p:sp>
        <p:nvSpPr>
          <p:cNvPr id="2" name="Title 1"/>
          <p:cNvSpPr>
            <a:spLocks noGrp="1"/>
          </p:cNvSpPr>
          <p:nvPr>
            <p:ph type="title" hasCustomPrompt="1"/>
          </p:nvPr>
        </p:nvSpPr>
        <p:spPr>
          <a:xfrm>
            <a:off x="4302535" y="5055935"/>
            <a:ext cx="7886290" cy="530352"/>
          </a:xfrm>
        </p:spPr>
        <p:txBody>
          <a:bodyPr/>
          <a:lstStyle>
            <a:lvl1pPr>
              <a:defRPr>
                <a:solidFill>
                  <a:schemeClr val="tx1">
                    <a:lumMod val="75000"/>
                    <a:lumOff val="25000"/>
                  </a:schemeClr>
                </a:solidFill>
              </a:defRPr>
            </a:lvl1pPr>
          </a:lstStyle>
          <a:p>
            <a:r>
              <a:rPr lang="en-US" dirty="0" smtClean="0"/>
              <a:t>Click to edit Master title style</a:t>
            </a:r>
            <a:br>
              <a:rPr lang="en-US" dirty="0" smtClean="0"/>
            </a:b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451" y="5031553"/>
            <a:ext cx="2553357" cy="817288"/>
          </a:xfrm>
          <a:prstGeom prst="rect">
            <a:avLst/>
          </a:prstGeom>
        </p:spPr>
      </p:pic>
      <p:sp>
        <p:nvSpPr>
          <p:cNvPr id="9" name="Rectangle 11"/>
          <p:cNvSpPr txBox="1">
            <a:spLocks noGrp="1" noChangeArrowheads="1"/>
          </p:cNvSpPr>
          <p:nvPr userDrawn="1"/>
        </p:nvSpPr>
        <p:spPr bwMode="auto">
          <a:xfrm>
            <a:off x="325781" y="6621977"/>
            <a:ext cx="4440237" cy="230187"/>
          </a:xfrm>
          <a:prstGeom prst="rect">
            <a:avLst/>
          </a:prstGeom>
          <a:noFill/>
          <a:ln>
            <a:miter lim="800000"/>
            <a:headEnd/>
            <a:tailEnd/>
          </a:ln>
        </p:spPr>
        <p:txBody>
          <a:bodyPr/>
          <a:lstStyle/>
          <a:p>
            <a:pPr>
              <a:defRPr/>
            </a:pPr>
            <a:r>
              <a:rPr lang="en-US" sz="1000" dirty="0">
                <a:solidFill>
                  <a:schemeClr val="bg2"/>
                </a:solidFill>
                <a:latin typeface="+mj-lt"/>
              </a:rPr>
              <a:t>This material exempt per Department of Commerce license exception TSU </a:t>
            </a:r>
          </a:p>
        </p:txBody>
      </p:sp>
    </p:spTree>
    <p:extLst>
      <p:ext uri="{BB962C8B-B14F-4D97-AF65-F5344CB8AC3E}">
        <p14:creationId xmlns:p14="http://schemas.microsoft.com/office/powerpoint/2010/main" val="1112832389"/>
      </p:ext>
    </p:extLst>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Rectangle 5"/>
          <p:cNvSpPr/>
          <p:nvPr userDrawn="1"/>
        </p:nvSpPr>
        <p:spPr bwMode="auto">
          <a:xfrm>
            <a:off x="0" y="0"/>
            <a:ext cx="12188825" cy="1238250"/>
          </a:xfrm>
          <a:prstGeom prst="rect">
            <a:avLst/>
          </a:prstGeom>
          <a:solidFill>
            <a:schemeClr val="bg1"/>
          </a:solid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en-US" dirty="0" smtClean="0">
              <a:solidFill>
                <a:srgbClr val="000000"/>
              </a:solidFill>
            </a:endParaRPr>
          </a:p>
        </p:txBody>
      </p:sp>
      <p:grpSp>
        <p:nvGrpSpPr>
          <p:cNvPr id="9" name="Group 8"/>
          <p:cNvGrpSpPr/>
          <p:nvPr userDrawn="1"/>
        </p:nvGrpSpPr>
        <p:grpSpPr>
          <a:xfrm>
            <a:off x="0" y="514"/>
            <a:ext cx="12188825" cy="200025"/>
            <a:chOff x="0" y="-1"/>
            <a:chExt cx="9144000" cy="200025"/>
          </a:xfrm>
        </p:grpSpPr>
        <p:sp>
          <p:nvSpPr>
            <p:cNvPr id="10" name="Rectangle 9"/>
            <p:cNvSpPr/>
            <p:nvPr userDrawn="1"/>
          </p:nvSpPr>
          <p:spPr bwMode="auto">
            <a:xfrm>
              <a:off x="0" y="-1"/>
              <a:ext cx="9144000" cy="200025"/>
            </a:xfrm>
            <a:prstGeom prst="rect">
              <a:avLst/>
            </a:prstGeom>
            <a:solidFill>
              <a:schemeClr val="bg2"/>
            </a:solid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en-US" dirty="0" smtClean="0">
                <a:solidFill>
                  <a:srgbClr val="000000"/>
                </a:solidFill>
              </a:endParaRPr>
            </a:p>
          </p:txBody>
        </p:sp>
        <p:pic>
          <p:nvPicPr>
            <p:cNvPr id="11" name="Picture 17" descr="Red Header"/>
            <p:cNvPicPr>
              <a:picLocks noChangeAspect="1" noChangeArrowheads="1"/>
            </p:cNvPicPr>
            <p:nvPr userDrawn="1"/>
          </p:nvPicPr>
          <p:blipFill>
            <a:blip r:embed="rId2" cstate="print"/>
            <a:srcRect/>
            <a:stretch>
              <a:fillRect/>
            </a:stretch>
          </p:blipFill>
          <p:spPr bwMode="invGray">
            <a:xfrm>
              <a:off x="7658100" y="0"/>
              <a:ext cx="1485900" cy="194251"/>
            </a:xfrm>
            <a:prstGeom prst="rect">
              <a:avLst/>
            </a:prstGeom>
            <a:noFill/>
            <a:ln w="9525">
              <a:noFill/>
              <a:miter lim="800000"/>
              <a:headEnd/>
              <a:tailEnd/>
            </a:ln>
          </p:spPr>
        </p:pic>
      </p:grpSp>
      <p:sp>
        <p:nvSpPr>
          <p:cNvPr id="5" name="Title 4"/>
          <p:cNvSpPr>
            <a:spLocks noGrp="1"/>
          </p:cNvSpPr>
          <p:nvPr>
            <p:ph type="title"/>
          </p:nvPr>
        </p:nvSpPr>
        <p:spPr>
          <a:xfrm>
            <a:off x="609441" y="209550"/>
            <a:ext cx="10969943" cy="1143000"/>
          </a:xfrm>
          <a:noFill/>
          <a:ln w="9525">
            <a:noFill/>
            <a:miter lim="800000"/>
            <a:headEnd/>
            <a:tailEnd/>
          </a:ln>
        </p:spPr>
        <p:txBody>
          <a:bodyPr vert="horz" wrap="square" lIns="0" tIns="45720" rIns="91440" bIns="45720" numCol="1" anchor="t" anchorCtr="0" compatLnSpc="1">
            <a:prstTxWarp prst="textNoShape">
              <a:avLst/>
            </a:prstTxWarp>
          </a:bodyPr>
          <a:lstStyle>
            <a:lvl1pPr>
              <a:defRPr lang="en-US" sz="2800" b="1" dirty="0">
                <a:solidFill>
                  <a:schemeClr val="bg2"/>
                </a:solidFill>
                <a:latin typeface="+mj-lt"/>
                <a:ea typeface="+mj-ea"/>
                <a:cs typeface="+mj-cs"/>
              </a:defRPr>
            </a:lvl1pPr>
          </a:lstStyle>
          <a:p>
            <a:pPr lvl="0" algn="l" rtl="0" eaLnBrk="0" fontAlgn="base" hangingPunct="0">
              <a:lnSpc>
                <a:spcPct val="98000"/>
              </a:lnSpc>
              <a:spcBef>
                <a:spcPct val="0"/>
              </a:spcBef>
              <a:spcAft>
                <a:spcPct val="0"/>
              </a:spcAft>
            </a:pPr>
            <a:r>
              <a:rPr lang="en-US" smtClean="0"/>
              <a:t>Click to edit Master title style</a:t>
            </a:r>
            <a:endParaRPr lang="en-US" dirty="0"/>
          </a:p>
        </p:txBody>
      </p:sp>
      <p:sp>
        <p:nvSpPr>
          <p:cNvPr id="4" name="Rectangle 23"/>
          <p:cNvSpPr>
            <a:spLocks noGrp="1" noChangeArrowheads="1"/>
          </p:cNvSpPr>
          <p:nvPr>
            <p:ph type="sldNum" sz="quarter" idx="10"/>
          </p:nvPr>
        </p:nvSpPr>
        <p:spPr>
          <a:xfrm>
            <a:off x="609669" y="6577184"/>
            <a:ext cx="2019459" cy="28081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lang="en-US" sz="800" kern="1200" smtClean="0">
                <a:solidFill>
                  <a:schemeClr val="tx1"/>
                </a:solidFill>
                <a:latin typeface="Arial" charset="0"/>
                <a:ea typeface="+mn-ea"/>
                <a:cs typeface="+mn-cs"/>
              </a:defRPr>
            </a:lvl1pPr>
          </a:lstStyle>
          <a:p>
            <a:pPr>
              <a:defRPr/>
            </a:pPr>
            <a:r>
              <a:rPr lang="en-US" dirty="0" smtClean="0"/>
              <a:t>Improving Performance 13- </a:t>
            </a:r>
            <a:fld id="{060BD193-E118-4B16-863C-C8C12C675E3E}" type="slidenum">
              <a:rPr lang="en-US" smtClean="0"/>
              <a:pPr>
                <a:defRPr/>
              </a:pPr>
              <a:t>‹#›</a:t>
            </a:fld>
            <a:endParaRPr lang="en-US" dirty="0"/>
          </a:p>
        </p:txBody>
      </p:sp>
      <p:sp>
        <p:nvSpPr>
          <p:cNvPr id="8"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Tree>
    <p:extLst>
      <p:ext uri="{BB962C8B-B14F-4D97-AF65-F5344CB8AC3E}">
        <p14:creationId xmlns:p14="http://schemas.microsoft.com/office/powerpoint/2010/main" val="17147049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6"/>
            <a:ext cx="5078677"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rtl="0" eaLnBrk="0" fontAlgn="base" hangingPunct="0">
              <a:lnSpc>
                <a:spcPct val="110000"/>
              </a:lnSpc>
              <a:spcBef>
                <a:spcPct val="20000"/>
              </a:spcBef>
              <a:spcAft>
                <a:spcPct val="0"/>
              </a:spcAft>
              <a:defRPr lang="en-US" sz="2000" b="1" dirty="0" smtClean="0">
                <a:solidFill>
                  <a:schemeClr val="accent4"/>
                </a:solidFill>
                <a:latin typeface="+mn-lt"/>
                <a:ea typeface="+mn-ea"/>
                <a:cs typeface="+mn-cs"/>
              </a:defRPr>
            </a:lvl1pPr>
            <a:lvl2pPr algn="l" rtl="0" eaLnBrk="0" fontAlgn="base" hangingPunct="0">
              <a:lnSpc>
                <a:spcPct val="110000"/>
              </a:lnSpc>
              <a:spcBef>
                <a:spcPct val="20000"/>
              </a:spcBef>
              <a:spcAft>
                <a:spcPct val="0"/>
              </a:spcAft>
              <a:defRPr lang="en-US" sz="1800" b="0" dirty="0" smtClean="0">
                <a:solidFill>
                  <a:schemeClr val="tx1"/>
                </a:solidFill>
                <a:latin typeface="+mn-lt"/>
                <a:ea typeface="+mn-ea"/>
                <a:cs typeface="+mn-cs"/>
              </a:defRPr>
            </a:lvl2pPr>
            <a:lvl3pPr algn="l" rtl="0" eaLnBrk="0" fontAlgn="base" hangingPunct="0">
              <a:lnSpc>
                <a:spcPct val="110000"/>
              </a:lnSpc>
              <a:spcBef>
                <a:spcPct val="20000"/>
              </a:spcBef>
              <a:spcAft>
                <a:spcPct val="0"/>
              </a:spcAft>
              <a:defRPr lang="en-US" sz="1600" b="0" dirty="0" smtClean="0">
                <a:solidFill>
                  <a:schemeClr val="tx1"/>
                </a:solidFill>
                <a:latin typeface="+mn-lt"/>
                <a:ea typeface="+mn-ea"/>
                <a:cs typeface="+mn-cs"/>
              </a:defRPr>
            </a:lvl3pPr>
            <a:lvl4pPr algn="l" rtl="0" eaLnBrk="0" fontAlgn="base" hangingPunct="0">
              <a:lnSpc>
                <a:spcPct val="110000"/>
              </a:lnSpc>
              <a:spcBef>
                <a:spcPct val="20000"/>
              </a:spcBef>
              <a:spcAft>
                <a:spcPct val="0"/>
              </a:spcAft>
              <a:defRPr lang="en-US" sz="1600" b="0" dirty="0" smtClean="0">
                <a:solidFill>
                  <a:schemeClr val="tx1"/>
                </a:solidFill>
                <a:latin typeface="+mn-lt"/>
                <a:ea typeface="+mn-ea"/>
                <a:cs typeface="+mn-cs"/>
              </a:defRPr>
            </a:lvl4pPr>
            <a:lvl5pPr algn="l" rtl="0" eaLnBrk="0" fontAlgn="base" hangingPunct="0">
              <a:lnSpc>
                <a:spcPct val="110000"/>
              </a:lnSpc>
              <a:spcBef>
                <a:spcPct val="20000"/>
              </a:spcBef>
              <a:spcAft>
                <a:spcPct val="0"/>
              </a:spcAft>
              <a:defRPr lang="en-US" sz="1600" b="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6462951" y="1600206"/>
            <a:ext cx="5135478"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rtl="0" eaLnBrk="0" fontAlgn="base" hangingPunct="0">
              <a:lnSpc>
                <a:spcPct val="110000"/>
              </a:lnSpc>
              <a:spcBef>
                <a:spcPct val="20000"/>
              </a:spcBef>
              <a:spcAft>
                <a:spcPct val="0"/>
              </a:spcAft>
              <a:defRPr lang="en-US" sz="2000" b="1" smtClean="0">
                <a:solidFill>
                  <a:schemeClr val="accent4"/>
                </a:solidFill>
                <a:latin typeface="+mn-lt"/>
                <a:ea typeface="+mn-ea"/>
                <a:cs typeface="+mn-cs"/>
              </a:defRPr>
            </a:lvl1pPr>
            <a:lvl2pPr algn="l" rtl="0" eaLnBrk="0" fontAlgn="base" hangingPunct="0">
              <a:lnSpc>
                <a:spcPct val="110000"/>
              </a:lnSpc>
              <a:spcBef>
                <a:spcPct val="20000"/>
              </a:spcBef>
              <a:spcAft>
                <a:spcPct val="0"/>
              </a:spcAft>
              <a:defRPr lang="en-US" sz="1800" b="0" smtClean="0">
                <a:solidFill>
                  <a:schemeClr val="tx1"/>
                </a:solidFill>
                <a:latin typeface="+mn-lt"/>
                <a:ea typeface="+mn-ea"/>
                <a:cs typeface="+mn-cs"/>
              </a:defRPr>
            </a:lvl2pPr>
            <a:lvl3pPr algn="l" rtl="0" eaLnBrk="0" fontAlgn="base" hangingPunct="0">
              <a:lnSpc>
                <a:spcPct val="110000"/>
              </a:lnSpc>
              <a:spcBef>
                <a:spcPct val="20000"/>
              </a:spcBef>
              <a:spcAft>
                <a:spcPct val="0"/>
              </a:spcAft>
              <a:defRPr lang="en-US" sz="1600" b="0" smtClean="0">
                <a:solidFill>
                  <a:schemeClr val="tx1"/>
                </a:solidFill>
                <a:latin typeface="+mn-lt"/>
                <a:ea typeface="+mn-ea"/>
                <a:cs typeface="+mn-cs"/>
              </a:defRPr>
            </a:lvl3pPr>
            <a:lvl4pPr algn="l" rtl="0" eaLnBrk="0" fontAlgn="base" hangingPunct="0">
              <a:lnSpc>
                <a:spcPct val="110000"/>
              </a:lnSpc>
              <a:spcBef>
                <a:spcPct val="20000"/>
              </a:spcBef>
              <a:spcAft>
                <a:spcPct val="0"/>
              </a:spcAft>
              <a:defRPr lang="en-US" sz="1600" b="0" smtClean="0">
                <a:solidFill>
                  <a:schemeClr val="tx1"/>
                </a:solidFill>
                <a:latin typeface="+mn-lt"/>
                <a:ea typeface="+mn-ea"/>
                <a:cs typeface="+mn-cs"/>
              </a:defRPr>
            </a:lvl4pPr>
            <a:lvl5pPr algn="l" rtl="0" eaLnBrk="0" fontAlgn="base" hangingPunct="0">
              <a:lnSpc>
                <a:spcPct val="110000"/>
              </a:lnSpc>
              <a:spcBef>
                <a:spcPct val="20000"/>
              </a:spcBef>
              <a:spcAft>
                <a:spcPct val="0"/>
              </a:spcAft>
              <a:defRPr lang="en-US" sz="1600" b="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Rectangle 23"/>
          <p:cNvSpPr>
            <a:spLocks noGrp="1" noChangeArrowheads="1"/>
          </p:cNvSpPr>
          <p:nvPr>
            <p:ph type="sldNum" sz="quarter" idx="10"/>
          </p:nvPr>
        </p:nvSpPr>
        <p:spPr>
          <a:xfrm>
            <a:off x="609440" y="6577184"/>
            <a:ext cx="2286159" cy="280816"/>
          </a:xfrm>
          <a:prstGeom prst="rect">
            <a:avLst/>
          </a:prstGeom>
          <a:ln/>
        </p:spPr>
        <p:txBody>
          <a:bodyPr/>
          <a:lstStyle>
            <a:lvl1pPr>
              <a:defRPr/>
            </a:lvl1pPr>
          </a:lstStyle>
          <a:p>
            <a:pPr>
              <a:defRPr/>
            </a:pPr>
            <a:r>
              <a:rPr lang="en-US" dirty="0" smtClean="0"/>
              <a:t>Improving Performance 13- </a:t>
            </a:r>
            <a:fld id="{99D29FBF-A473-46DA-BC14-675AC1C8F9A5}" type="slidenum">
              <a:rPr lang="en-US" smtClean="0"/>
              <a:pPr>
                <a:defRPr/>
              </a:pPr>
              <a:t>‹#›</a:t>
            </a:fld>
            <a:endParaRPr lang="en-US" dirty="0"/>
          </a:p>
        </p:txBody>
      </p:sp>
      <p:sp>
        <p:nvSpPr>
          <p:cNvPr id="6"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Tree>
    <p:extLst>
      <p:ext uri="{BB962C8B-B14F-4D97-AF65-F5344CB8AC3E}">
        <p14:creationId xmlns:p14="http://schemas.microsoft.com/office/powerpoint/2010/main" val="87333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stion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3" y="2297152"/>
            <a:ext cx="12203510" cy="2051824"/>
          </a:xfrm>
          <a:prstGeom prst="rect">
            <a:avLst/>
          </a:prstGeom>
        </p:spPr>
      </p:pic>
      <p:sp>
        <p:nvSpPr>
          <p:cNvPr id="15" name="Rectangle 14"/>
          <p:cNvSpPr/>
          <p:nvPr/>
        </p:nvSpPr>
        <p:spPr bwMode="auto">
          <a:xfrm flipV="1">
            <a:off x="-14684" y="2297152"/>
            <a:ext cx="148465" cy="2051824"/>
          </a:xfrm>
          <a:prstGeom prst="rect">
            <a:avLst/>
          </a:prstGeom>
          <a:solidFill>
            <a:srgbClr val="FF0000"/>
          </a:solidFill>
          <a:ln w="76200"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noAutofit/>
          </a:bodyPr>
          <a:lstStyle/>
          <a:p>
            <a:endParaRPr lang="en-US" dirty="0" smtClean="0">
              <a:solidFill>
                <a:srgbClr val="000000"/>
              </a:solidFill>
            </a:endParaRPr>
          </a:p>
        </p:txBody>
      </p:sp>
      <p:sp>
        <p:nvSpPr>
          <p:cNvPr id="4" name="Rectangle 3"/>
          <p:cNvSpPr>
            <a:spLocks noChangeAspect="1"/>
          </p:cNvSpPr>
          <p:nvPr/>
        </p:nvSpPr>
        <p:spPr bwMode="auto">
          <a:xfrm>
            <a:off x="179" y="2"/>
            <a:ext cx="12188648" cy="323385"/>
          </a:xfrm>
          <a:prstGeom prst="rect">
            <a:avLst/>
          </a:prstGeom>
          <a:solidFill>
            <a:schemeClr val="bg1"/>
          </a:solidFill>
          <a:ln w="76200"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noAutofit/>
          </a:bodyPr>
          <a:lstStyle/>
          <a:p>
            <a:pPr algn="ctr"/>
            <a:endParaRPr lang="en-US" dirty="0" smtClean="0">
              <a:solidFill>
                <a:srgbClr val="000000"/>
              </a:solidFill>
            </a:endParaRPr>
          </a:p>
        </p:txBody>
      </p:sp>
      <p:sp>
        <p:nvSpPr>
          <p:cNvPr id="8" name="Rectangle 11"/>
          <p:cNvSpPr>
            <a:spLocks noGrp="1" noChangeArrowheads="1"/>
          </p:cNvSpPr>
          <p:nvPr>
            <p:ph type="title"/>
          </p:nvPr>
        </p:nvSpPr>
        <p:spPr bwMode="auto">
          <a:xfrm>
            <a:off x="1083450" y="2984736"/>
            <a:ext cx="10495933" cy="53035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3599">
                <a:solidFill>
                  <a:schemeClr val="bg1"/>
                </a:solidFill>
                <a:effectLst>
                  <a:outerShdw blurRad="38100" dist="38100" dir="2700000" algn="tl">
                    <a:srgbClr val="000000">
                      <a:alpha val="43137"/>
                    </a:srgbClr>
                  </a:outerShdw>
                </a:effectLst>
              </a:defRPr>
            </a:lvl1pPr>
          </a:lstStyle>
          <a:p>
            <a:pPr lvl="0"/>
            <a:r>
              <a:rPr lang="en-US" smtClean="0"/>
              <a:t>Click to edit Master title style</a:t>
            </a:r>
            <a:endParaRPr lang="en-US" dirty="0" smtClean="0"/>
          </a:p>
        </p:txBody>
      </p:sp>
      <p:sp>
        <p:nvSpPr>
          <p:cNvPr id="9"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
        <p:nvSpPr>
          <p:cNvPr id="10" name="Rectangle 23"/>
          <p:cNvSpPr>
            <a:spLocks noGrp="1" noChangeArrowheads="1"/>
          </p:cNvSpPr>
          <p:nvPr>
            <p:ph type="sldNum" sz="quarter" idx="10"/>
          </p:nvPr>
        </p:nvSpPr>
        <p:spPr>
          <a:xfrm>
            <a:off x="609440" y="6577184"/>
            <a:ext cx="2286159" cy="280816"/>
          </a:xfrm>
          <a:prstGeom prst="rect">
            <a:avLst/>
          </a:prstGeom>
          <a:ln/>
        </p:spPr>
        <p:txBody>
          <a:bodyPr/>
          <a:lstStyle>
            <a:lvl1pPr>
              <a:defRPr/>
            </a:lvl1pPr>
          </a:lstStyle>
          <a:p>
            <a:pPr>
              <a:defRPr/>
            </a:pPr>
            <a:r>
              <a:rPr lang="en-US" dirty="0" smtClean="0"/>
              <a:t>Improving Performance 13- </a:t>
            </a:r>
            <a:fld id="{99D29FBF-A473-46DA-BC14-675AC1C8F9A5}" type="slidenum">
              <a:rPr lang="en-US" smtClean="0"/>
              <a:pPr>
                <a:defRPr/>
              </a:pPr>
              <a:t>‹#›</a:t>
            </a:fld>
            <a:endParaRPr lang="en-US" dirty="0"/>
          </a:p>
        </p:txBody>
      </p:sp>
    </p:spTree>
    <p:extLst>
      <p:ext uri="{BB962C8B-B14F-4D97-AF65-F5344CB8AC3E}">
        <p14:creationId xmlns:p14="http://schemas.microsoft.com/office/powerpoint/2010/main" val="3685453017"/>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Standar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3450" y="1327152"/>
            <a:ext cx="10501328" cy="4268337"/>
          </a:xfrm>
          <a:prstGeom prst="rect">
            <a:avLst/>
          </a:prstGeom>
        </p:spPr>
        <p:txBody>
          <a:bodyPr/>
          <a:lstStyle>
            <a:lvl1pPr marL="290426" indent="-290426" algn="l" rtl="0" eaLnBrk="0" fontAlgn="base" hangingPunct="0">
              <a:lnSpc>
                <a:spcPct val="110000"/>
              </a:lnSpc>
              <a:spcBef>
                <a:spcPts val="800"/>
              </a:spcBef>
              <a:spcAft>
                <a:spcPct val="0"/>
              </a:spcAft>
              <a:buClr>
                <a:schemeClr val="tx2"/>
              </a:buClr>
              <a:buSzPct val="88000"/>
              <a:buFont typeface="Wingdings" pitchFamily="2" charset="2"/>
              <a:buBlip>
                <a:blip r:embed="rId2"/>
              </a:buBlip>
              <a:defRPr lang="en-US" sz="2399" b="0" dirty="0" smtClean="0">
                <a:solidFill>
                  <a:schemeClr val="accent4"/>
                </a:solidFill>
                <a:latin typeface="+mn-lt"/>
                <a:ea typeface="+mn-ea"/>
                <a:cs typeface="+mn-cs"/>
              </a:defRPr>
            </a:lvl1pPr>
            <a:lvl2pPr marL="463411" indent="-174573">
              <a:lnSpc>
                <a:spcPct val="110000"/>
              </a:lnSpc>
              <a:defRPr sz="1799"/>
            </a:lvl2pPr>
            <a:lvl3pPr marL="682420" indent="-172986">
              <a:lnSpc>
                <a:spcPct val="110000"/>
              </a:lnSpc>
              <a:defRPr sz="1600"/>
            </a:lvl3pPr>
            <a:lvl4pPr marL="914126" indent="-172986">
              <a:lnSpc>
                <a:spcPct val="110000"/>
              </a:lnSpc>
              <a:buFont typeface="Arial" pitchFamily="34" charset="0"/>
              <a:buChar char="–"/>
              <a:defRPr sz="1400"/>
            </a:lvl4pPr>
            <a:lvl5pPr marL="1318817" indent="-347559">
              <a:defRPr/>
            </a:lvl5pPr>
          </a:lstStyle>
          <a:p>
            <a:pPr lvl="0"/>
            <a:r>
              <a:rPr lang="en-US" smtClean="0"/>
              <a:t>Click to edit Master text styles</a:t>
            </a:r>
          </a:p>
          <a:p>
            <a:pPr lvl="1"/>
            <a:r>
              <a:rPr lang="en-US" smtClean="0"/>
              <a:t>Second level</a:t>
            </a:r>
          </a:p>
          <a:p>
            <a:pPr lvl="2"/>
            <a:r>
              <a:rPr lang="en-US" smtClean="0"/>
              <a:t>Third level</a:t>
            </a:r>
          </a:p>
        </p:txBody>
      </p:sp>
      <p:sp>
        <p:nvSpPr>
          <p:cNvPr id="6" name="Rectangle 11"/>
          <p:cNvSpPr>
            <a:spLocks noGrp="1" noChangeArrowheads="1"/>
          </p:cNvSpPr>
          <p:nvPr>
            <p:ph type="title"/>
          </p:nvPr>
        </p:nvSpPr>
        <p:spPr bwMode="auto">
          <a:xfrm>
            <a:off x="1083450" y="209551"/>
            <a:ext cx="10495933" cy="53035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5"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
        <p:nvSpPr>
          <p:cNvPr id="7" name="Rectangle 23"/>
          <p:cNvSpPr>
            <a:spLocks noGrp="1" noChangeArrowheads="1"/>
          </p:cNvSpPr>
          <p:nvPr>
            <p:ph type="sldNum" sz="quarter" idx="10"/>
          </p:nvPr>
        </p:nvSpPr>
        <p:spPr>
          <a:xfrm>
            <a:off x="609440" y="6577184"/>
            <a:ext cx="2286159" cy="280816"/>
          </a:xfrm>
          <a:prstGeom prst="rect">
            <a:avLst/>
          </a:prstGeom>
          <a:ln/>
        </p:spPr>
        <p:txBody>
          <a:bodyPr/>
          <a:lstStyle>
            <a:lvl1pPr>
              <a:defRPr sz="1050"/>
            </a:lvl1pPr>
          </a:lstStyle>
          <a:p>
            <a:pPr>
              <a:defRPr/>
            </a:pPr>
            <a:r>
              <a:rPr lang="en-US" dirty="0" smtClean="0"/>
              <a:t>Improving Performance 13- </a:t>
            </a:r>
            <a:fld id="{99D29FBF-A473-46DA-BC14-675AC1C8F9A5}" type="slidenum">
              <a:rPr lang="en-US" smtClean="0"/>
              <a:pPr>
                <a:defRPr/>
              </a:pPr>
              <a:t>‹#›</a:t>
            </a:fld>
            <a:endParaRPr lang="en-US" dirty="0"/>
          </a:p>
        </p:txBody>
      </p:sp>
    </p:spTree>
    <p:extLst>
      <p:ext uri="{BB962C8B-B14F-4D97-AF65-F5344CB8AC3E}">
        <p14:creationId xmlns:p14="http://schemas.microsoft.com/office/powerpoint/2010/main" val="1439815095"/>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Subhead">
    <p:spTree>
      <p:nvGrpSpPr>
        <p:cNvPr id="1" name=""/>
        <p:cNvGrpSpPr/>
        <p:nvPr/>
      </p:nvGrpSpPr>
      <p:grpSpPr>
        <a:xfrm>
          <a:off x="0" y="0"/>
          <a:ext cx="0" cy="0"/>
          <a:chOff x="0" y="0"/>
          <a:chExt cx="0" cy="0"/>
        </a:xfrm>
      </p:grpSpPr>
      <p:sp>
        <p:nvSpPr>
          <p:cNvPr id="6" name="Rectangle 5"/>
          <p:cNvSpPr/>
          <p:nvPr/>
        </p:nvSpPr>
        <p:spPr bwMode="auto">
          <a:xfrm>
            <a:off x="1100298" y="160622"/>
            <a:ext cx="4553963" cy="369308"/>
          </a:xfrm>
          <a:prstGeom prst="rect">
            <a:avLst/>
          </a:prstGeom>
          <a:solidFill>
            <a:schemeClr val="bg1">
              <a:lumMod val="85000"/>
              <a:alpha val="84000"/>
            </a:schemeClr>
          </a:solidFill>
          <a:ln w="12700"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spAutoFit/>
          </a:bodyPr>
          <a:lstStyle/>
          <a:p>
            <a:endParaRPr lang="en-US" dirty="0" smtClean="0">
              <a:solidFill>
                <a:prstClr val="black"/>
              </a:solidFill>
            </a:endParaRPr>
          </a:p>
        </p:txBody>
      </p:sp>
      <p:sp>
        <p:nvSpPr>
          <p:cNvPr id="8" name="Rectangle 7"/>
          <p:cNvSpPr/>
          <p:nvPr/>
        </p:nvSpPr>
        <p:spPr>
          <a:xfrm>
            <a:off x="1100298" y="5396408"/>
            <a:ext cx="4553963" cy="256224"/>
          </a:xfrm>
          <a:prstGeom prst="rect">
            <a:avLst/>
          </a:prstGeom>
          <a:solidFill>
            <a:srgbClr val="CF23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63" eaLnBrk="1" fontAlgn="auto" hangingPunct="1">
              <a:spcBef>
                <a:spcPts val="0"/>
              </a:spcBef>
              <a:spcAft>
                <a:spcPts val="0"/>
              </a:spcAft>
            </a:pPr>
            <a:endParaRPr lang="en-US" sz="1799" dirty="0">
              <a:solidFill>
                <a:prstClr val="white"/>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341" y="798614"/>
            <a:ext cx="2553357" cy="817288"/>
          </a:xfrm>
          <a:prstGeom prst="rect">
            <a:avLst/>
          </a:prstGeom>
        </p:spPr>
      </p:pic>
      <p:sp>
        <p:nvSpPr>
          <p:cNvPr id="7"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
        <p:nvSpPr>
          <p:cNvPr id="9" name="Rectangle 23"/>
          <p:cNvSpPr>
            <a:spLocks noGrp="1" noChangeArrowheads="1"/>
          </p:cNvSpPr>
          <p:nvPr>
            <p:ph type="sldNum" sz="quarter" idx="10"/>
          </p:nvPr>
        </p:nvSpPr>
        <p:spPr>
          <a:xfrm>
            <a:off x="609440" y="6577184"/>
            <a:ext cx="2286159" cy="280816"/>
          </a:xfrm>
          <a:prstGeom prst="rect">
            <a:avLst/>
          </a:prstGeom>
          <a:ln/>
        </p:spPr>
        <p:txBody>
          <a:bodyPr/>
          <a:lstStyle>
            <a:lvl1pPr>
              <a:defRPr sz="1050"/>
            </a:lvl1pPr>
          </a:lstStyle>
          <a:p>
            <a:pPr>
              <a:defRPr/>
            </a:pPr>
            <a:r>
              <a:rPr lang="en-US" dirty="0" smtClean="0"/>
              <a:t>Improving Performance 13- </a:t>
            </a:r>
            <a:fld id="{99D29FBF-A473-46DA-BC14-675AC1C8F9A5}" type="slidenum">
              <a:rPr lang="en-US" smtClean="0"/>
              <a:pPr>
                <a:defRPr/>
              </a:pPr>
              <a:t>‹#›</a:t>
            </a:fld>
            <a:endParaRPr lang="en-US" dirty="0"/>
          </a:p>
        </p:txBody>
      </p:sp>
    </p:spTree>
    <p:extLst>
      <p:ext uri="{BB962C8B-B14F-4D97-AF65-F5344CB8AC3E}">
        <p14:creationId xmlns:p14="http://schemas.microsoft.com/office/powerpoint/2010/main" val="479202632"/>
      </p:ext>
    </p:extLst>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No Body Copy">
    <p:spTree>
      <p:nvGrpSpPr>
        <p:cNvPr id="1" name=""/>
        <p:cNvGrpSpPr/>
        <p:nvPr/>
      </p:nvGrpSpPr>
      <p:grpSpPr>
        <a:xfrm>
          <a:off x="0" y="0"/>
          <a:ext cx="0" cy="0"/>
          <a:chOff x="0" y="0"/>
          <a:chExt cx="0" cy="0"/>
        </a:xfrm>
      </p:grpSpPr>
      <p:sp>
        <p:nvSpPr>
          <p:cNvPr id="4" name="Title 1"/>
          <p:cNvSpPr>
            <a:spLocks noGrp="1"/>
          </p:cNvSpPr>
          <p:nvPr>
            <p:ph type="title"/>
          </p:nvPr>
        </p:nvSpPr>
        <p:spPr>
          <a:xfrm>
            <a:off x="1083451" y="209551"/>
            <a:ext cx="11015087" cy="530352"/>
          </a:xfrm>
        </p:spPr>
        <p:txBody>
          <a:bodyPr/>
          <a:lstStyle/>
          <a:p>
            <a:r>
              <a:rPr lang="en-US" smtClean="0"/>
              <a:t>Click to edit Master title style</a:t>
            </a:r>
            <a:endParaRPr lang="en-US"/>
          </a:p>
        </p:txBody>
      </p:sp>
      <p:sp>
        <p:nvSpPr>
          <p:cNvPr id="5"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
        <p:nvSpPr>
          <p:cNvPr id="6" name="Rectangle 23"/>
          <p:cNvSpPr>
            <a:spLocks noGrp="1" noChangeArrowheads="1"/>
          </p:cNvSpPr>
          <p:nvPr>
            <p:ph type="sldNum" sz="quarter" idx="10"/>
          </p:nvPr>
        </p:nvSpPr>
        <p:spPr>
          <a:xfrm>
            <a:off x="609440" y="6577184"/>
            <a:ext cx="2286159" cy="280816"/>
          </a:xfrm>
          <a:prstGeom prst="rect">
            <a:avLst/>
          </a:prstGeom>
          <a:ln/>
        </p:spPr>
        <p:txBody>
          <a:bodyPr/>
          <a:lstStyle>
            <a:lvl1pPr>
              <a:defRPr sz="1050"/>
            </a:lvl1pPr>
          </a:lstStyle>
          <a:p>
            <a:pPr>
              <a:defRPr/>
            </a:pPr>
            <a:r>
              <a:rPr lang="en-US" dirty="0" smtClean="0"/>
              <a:t>Improving Performance 13- </a:t>
            </a:r>
            <a:fld id="{99D29FBF-A473-46DA-BC14-675AC1C8F9A5}" type="slidenum">
              <a:rPr lang="en-US" smtClean="0"/>
              <a:pPr>
                <a:defRPr/>
              </a:pPr>
              <a:t>‹#›</a:t>
            </a:fld>
            <a:endParaRPr lang="en-US" dirty="0"/>
          </a:p>
        </p:txBody>
      </p:sp>
    </p:spTree>
    <p:extLst>
      <p:ext uri="{BB962C8B-B14F-4D97-AF65-F5344CB8AC3E}">
        <p14:creationId xmlns:p14="http://schemas.microsoft.com/office/powerpoint/2010/main" val="573580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No Body Copy">
    <p:spTree>
      <p:nvGrpSpPr>
        <p:cNvPr id="1" name=""/>
        <p:cNvGrpSpPr/>
        <p:nvPr/>
      </p:nvGrpSpPr>
      <p:grpSpPr>
        <a:xfrm>
          <a:off x="0" y="0"/>
          <a:ext cx="0" cy="0"/>
          <a:chOff x="0" y="0"/>
          <a:chExt cx="0" cy="0"/>
        </a:xfrm>
      </p:grpSpPr>
      <p:sp>
        <p:nvSpPr>
          <p:cNvPr id="3"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
        <p:nvSpPr>
          <p:cNvPr id="4" name="Rectangle 23"/>
          <p:cNvSpPr>
            <a:spLocks noGrp="1" noChangeArrowheads="1"/>
          </p:cNvSpPr>
          <p:nvPr>
            <p:ph type="sldNum" sz="quarter" idx="10"/>
          </p:nvPr>
        </p:nvSpPr>
        <p:spPr>
          <a:xfrm>
            <a:off x="609440" y="6577184"/>
            <a:ext cx="2286159" cy="280816"/>
          </a:xfrm>
          <a:prstGeom prst="rect">
            <a:avLst/>
          </a:prstGeom>
          <a:ln/>
        </p:spPr>
        <p:txBody>
          <a:bodyPr/>
          <a:lstStyle>
            <a:lvl1pPr>
              <a:defRPr sz="1050"/>
            </a:lvl1pPr>
          </a:lstStyle>
          <a:p>
            <a:pPr>
              <a:defRPr/>
            </a:pPr>
            <a:r>
              <a:rPr lang="en-US" dirty="0" smtClean="0"/>
              <a:t>Improving Performance 13- </a:t>
            </a:r>
            <a:fld id="{99D29FBF-A473-46DA-BC14-675AC1C8F9A5}" type="slidenum">
              <a:rPr lang="en-US" smtClean="0"/>
              <a:pPr>
                <a:defRPr/>
              </a:pPr>
              <a:t>‹#›</a:t>
            </a:fld>
            <a:endParaRPr lang="en-US" dirty="0"/>
          </a:p>
        </p:txBody>
      </p:sp>
    </p:spTree>
    <p:extLst>
      <p:ext uri="{BB962C8B-B14F-4D97-AF65-F5344CB8AC3E}">
        <p14:creationId xmlns:p14="http://schemas.microsoft.com/office/powerpoint/2010/main" val="3354564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83451" y="209551"/>
            <a:ext cx="11015087" cy="530352"/>
          </a:xfrm>
        </p:spPr>
        <p:txBody>
          <a:bodyPr/>
          <a:lstStyle/>
          <a:p>
            <a:r>
              <a:rPr lang="en-US" smtClean="0"/>
              <a:t>Click to edit Master title style</a:t>
            </a:r>
            <a:endParaRPr lang="en-US"/>
          </a:p>
        </p:txBody>
      </p:sp>
      <p:sp>
        <p:nvSpPr>
          <p:cNvPr id="4"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
        <p:nvSpPr>
          <p:cNvPr id="5" name="Rectangle 23"/>
          <p:cNvSpPr>
            <a:spLocks noGrp="1" noChangeArrowheads="1"/>
          </p:cNvSpPr>
          <p:nvPr>
            <p:ph type="sldNum" sz="quarter" idx="10"/>
          </p:nvPr>
        </p:nvSpPr>
        <p:spPr>
          <a:xfrm>
            <a:off x="609440" y="6577184"/>
            <a:ext cx="2286159" cy="280816"/>
          </a:xfrm>
          <a:prstGeom prst="rect">
            <a:avLst/>
          </a:prstGeom>
          <a:ln/>
        </p:spPr>
        <p:txBody>
          <a:bodyPr/>
          <a:lstStyle>
            <a:lvl1pPr>
              <a:defRPr sz="1050"/>
            </a:lvl1pPr>
          </a:lstStyle>
          <a:p>
            <a:pPr>
              <a:defRPr/>
            </a:pPr>
            <a:r>
              <a:rPr lang="en-US" dirty="0" smtClean="0"/>
              <a:t>Improving Performance 13- </a:t>
            </a:r>
            <a:fld id="{99D29FBF-A473-46DA-BC14-675AC1C8F9A5}" type="slidenum">
              <a:rPr lang="en-US" smtClean="0"/>
              <a:pPr>
                <a:defRPr/>
              </a:pPr>
              <a:t>‹#›</a:t>
            </a:fld>
            <a:endParaRPr lang="en-US" dirty="0"/>
          </a:p>
        </p:txBody>
      </p:sp>
    </p:spTree>
    <p:extLst>
      <p:ext uri="{BB962C8B-B14F-4D97-AF65-F5344CB8AC3E}">
        <p14:creationId xmlns:p14="http://schemas.microsoft.com/office/powerpoint/2010/main" val="73669042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028" name="Picture 4" descr="C:\Documents and Settings\Jennifer Lockhart\Desktop\Picture2 copy.jpg"/>
          <p:cNvPicPr>
            <a:picLocks noChangeArrowheads="1"/>
          </p:cNvPicPr>
          <p:nvPr userDrawn="1"/>
        </p:nvPicPr>
        <p:blipFill>
          <a:blip r:embed="rId2"/>
          <a:srcRect t="24879"/>
          <a:stretch>
            <a:fillRect/>
          </a:stretch>
        </p:blipFill>
        <p:spPr bwMode="auto">
          <a:xfrm>
            <a:off x="-7940" y="0"/>
            <a:ext cx="12196768" cy="6876288"/>
          </a:xfrm>
          <a:prstGeom prst="rect">
            <a:avLst/>
          </a:prstGeom>
          <a:noFill/>
        </p:spPr>
      </p:pic>
      <p:sp>
        <p:nvSpPr>
          <p:cNvPr id="19462" name="Rectangle 6"/>
          <p:cNvSpPr>
            <a:spLocks noGrp="1" noChangeArrowheads="1"/>
          </p:cNvSpPr>
          <p:nvPr>
            <p:ph type="subTitle" sz="quarter" idx="1"/>
          </p:nvPr>
        </p:nvSpPr>
        <p:spPr>
          <a:xfrm>
            <a:off x="181986" y="5536000"/>
            <a:ext cx="6627674" cy="676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rtl="0" eaLnBrk="1" fontAlgn="base" hangingPunct="1">
              <a:lnSpc>
                <a:spcPct val="90000"/>
              </a:lnSpc>
              <a:spcBef>
                <a:spcPct val="0"/>
              </a:spcBef>
              <a:spcAft>
                <a:spcPct val="0"/>
              </a:spcAft>
              <a:buClr>
                <a:schemeClr val="tx2"/>
              </a:buClr>
              <a:buSzPct val="88000"/>
              <a:buFont typeface="Wingdings" pitchFamily="2" charset="2"/>
              <a:buNone/>
              <a:defRPr lang="en-US" sz="2000" b="1" dirty="0">
                <a:solidFill>
                  <a:schemeClr val="tx1"/>
                </a:solidFill>
                <a:latin typeface="+mn-lt"/>
                <a:ea typeface="+mn-ea"/>
                <a:cs typeface="+mn-cs"/>
              </a:defRPr>
            </a:lvl1pPr>
          </a:lstStyle>
          <a:p>
            <a:r>
              <a:rPr lang="en-US" smtClean="0"/>
              <a:t>Click to edit Master subtitle style</a:t>
            </a:r>
            <a:endParaRPr lang="en-US" dirty="0"/>
          </a:p>
        </p:txBody>
      </p:sp>
      <p:sp>
        <p:nvSpPr>
          <p:cNvPr id="19467" name="Rectangle 11"/>
          <p:cNvSpPr>
            <a:spLocks noGrp="1" noChangeArrowheads="1"/>
          </p:cNvSpPr>
          <p:nvPr>
            <p:ph type="ctrTitle" sz="quarter"/>
          </p:nvPr>
        </p:nvSpPr>
        <p:spPr>
          <a:xfrm>
            <a:off x="167513" y="3661163"/>
            <a:ext cx="7099835" cy="1114425"/>
          </a:xfr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100000"/>
              </a:lnSpc>
              <a:spcBef>
                <a:spcPct val="0"/>
              </a:spcBef>
              <a:spcAft>
                <a:spcPct val="0"/>
              </a:spcAft>
              <a:defRPr lang="en-US" sz="2800" b="1" dirty="0">
                <a:solidFill>
                  <a:schemeClr val="bg2"/>
                </a:solidFill>
                <a:latin typeface="+mj-lt"/>
                <a:ea typeface="+mj-ea"/>
                <a:cs typeface="+mj-cs"/>
              </a:defRPr>
            </a:lvl1pPr>
          </a:lstStyle>
          <a:p>
            <a:r>
              <a:rPr lang="en-US" smtClean="0"/>
              <a:t>Click to edit Master title style</a:t>
            </a:r>
            <a:endParaRPr lang="en-US" dirty="0"/>
          </a:p>
        </p:txBody>
      </p:sp>
      <p:pic>
        <p:nvPicPr>
          <p:cNvPr id="8" name="Picture 7" descr="All_Programmable_Lock_up.jpg"/>
          <p:cNvPicPr>
            <a:picLocks noChangeAspect="1"/>
          </p:cNvPicPr>
          <p:nvPr userDrawn="1"/>
        </p:nvPicPr>
        <p:blipFill>
          <a:blip r:embed="rId3">
            <a:clrChange>
              <a:clrFrom>
                <a:srgbClr val="FFFFFF"/>
              </a:clrFrom>
              <a:clrTo>
                <a:srgbClr val="FFFFFF">
                  <a:alpha val="0"/>
                </a:srgbClr>
              </a:clrTo>
            </a:clrChange>
          </a:blip>
          <a:stretch>
            <a:fillRect/>
          </a:stretch>
        </p:blipFill>
        <p:spPr>
          <a:xfrm>
            <a:off x="6977662" y="1068534"/>
            <a:ext cx="4340321" cy="1307592"/>
          </a:xfrm>
          <a:prstGeom prst="rect">
            <a:avLst/>
          </a:prstGeom>
        </p:spPr>
      </p:pic>
      <p:sp>
        <p:nvSpPr>
          <p:cNvPr id="9"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
        <p:nvSpPr>
          <p:cNvPr id="7" name="Rectangle 11"/>
          <p:cNvSpPr txBox="1">
            <a:spLocks noGrp="1" noChangeArrowheads="1"/>
          </p:cNvSpPr>
          <p:nvPr userDrawn="1"/>
        </p:nvSpPr>
        <p:spPr bwMode="auto">
          <a:xfrm>
            <a:off x="325781" y="6621977"/>
            <a:ext cx="4440237" cy="230187"/>
          </a:xfrm>
          <a:prstGeom prst="rect">
            <a:avLst/>
          </a:prstGeom>
          <a:noFill/>
          <a:ln>
            <a:miter lim="800000"/>
            <a:headEnd/>
            <a:tailEnd/>
          </a:ln>
        </p:spPr>
        <p:txBody>
          <a:bodyPr/>
          <a:lstStyle/>
          <a:p>
            <a:pPr>
              <a:defRPr/>
            </a:pPr>
            <a:r>
              <a:rPr lang="en-US" sz="1000" dirty="0">
                <a:solidFill>
                  <a:schemeClr val="bg2"/>
                </a:solidFill>
                <a:latin typeface="+mj-lt"/>
              </a:rPr>
              <a:t>This material exempt per Department of Commerce license exception TSU </a:t>
            </a:r>
          </a:p>
        </p:txBody>
      </p:sp>
    </p:spTree>
    <p:extLst>
      <p:ext uri="{BB962C8B-B14F-4D97-AF65-F5344CB8AC3E}">
        <p14:creationId xmlns:p14="http://schemas.microsoft.com/office/powerpoint/2010/main" val="24471027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01"/>
            <a:ext cx="10975336" cy="4268337"/>
          </a:xfrm>
          <a:prstGeom prst="rect">
            <a:avLst/>
          </a:prstGeom>
        </p:spPr>
        <p:txBody>
          <a:bodyPr/>
          <a:lstStyle>
            <a:lvl1pPr marL="228600" indent="-228600" algn="l" rtl="0" eaLnBrk="0" fontAlgn="base" hangingPunct="0">
              <a:lnSpc>
                <a:spcPct val="110000"/>
              </a:lnSpc>
              <a:spcBef>
                <a:spcPct val="20000"/>
              </a:spcBef>
              <a:spcAft>
                <a:spcPct val="0"/>
              </a:spcAft>
              <a:buClr>
                <a:schemeClr val="tx2"/>
              </a:buClr>
              <a:buSzPct val="88000"/>
              <a:buFont typeface="Wingdings" pitchFamily="2" charset="2"/>
              <a:buBlip>
                <a:blip r:embed="rId2"/>
              </a:buBlip>
              <a:defRPr lang="en-US" sz="2000" b="1" dirty="0" smtClean="0">
                <a:solidFill>
                  <a:schemeClr val="accent4"/>
                </a:solidFill>
                <a:latin typeface="+mn-lt"/>
                <a:ea typeface="+mn-ea"/>
                <a:cs typeface="+mn-cs"/>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3"/>
          <p:cNvSpPr>
            <a:spLocks noGrp="1" noChangeArrowheads="1"/>
          </p:cNvSpPr>
          <p:nvPr>
            <p:ph type="sldNum" sz="quarter" idx="10"/>
          </p:nvPr>
        </p:nvSpPr>
        <p:spPr>
          <a:xfrm>
            <a:off x="609440" y="6577184"/>
            <a:ext cx="1803560" cy="28081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lang="en-US" sz="800" kern="1200" smtClean="0">
                <a:solidFill>
                  <a:schemeClr val="tx1"/>
                </a:solidFill>
                <a:latin typeface="Arial" charset="0"/>
                <a:ea typeface="+mn-ea"/>
                <a:cs typeface="+mn-cs"/>
              </a:defRPr>
            </a:lvl1pPr>
          </a:lstStyle>
          <a:p>
            <a:pPr>
              <a:defRPr/>
            </a:pPr>
            <a:r>
              <a:rPr lang="en-US" dirty="0" smtClean="0"/>
              <a:t>Improving Performance 13- </a:t>
            </a:r>
            <a:fld id="{060BD193-E118-4B16-863C-C8C12C675E3E}" type="slidenum">
              <a:rPr lang="en-US" smtClean="0"/>
              <a:pPr>
                <a:defRPr/>
              </a:pPr>
              <a:t>‹#›</a:t>
            </a:fld>
            <a:endParaRPr lang="en-US" dirty="0"/>
          </a:p>
        </p:txBody>
      </p:sp>
      <p:sp>
        <p:nvSpPr>
          <p:cNvPr id="5" name="Title 4"/>
          <p:cNvSpPr>
            <a:spLocks noGrp="1"/>
          </p:cNvSpPr>
          <p:nvPr>
            <p:ph type="title"/>
          </p:nvPr>
        </p:nvSpPr>
        <p:spPr>
          <a:xfrm>
            <a:off x="609441" y="209550"/>
            <a:ext cx="10969943" cy="1143000"/>
          </a:xfrm>
          <a:noFill/>
          <a:ln w="9525">
            <a:noFill/>
            <a:miter lim="800000"/>
            <a:headEnd/>
            <a:tailEnd/>
          </a:ln>
        </p:spPr>
        <p:txBody>
          <a:bodyPr vert="horz" wrap="square" lIns="0" tIns="45720" rIns="91440" bIns="45720" numCol="1" anchor="t" anchorCtr="0" compatLnSpc="1">
            <a:prstTxWarp prst="textNoShape">
              <a:avLst/>
            </a:prstTxWarp>
          </a:bodyPr>
          <a:lstStyle>
            <a:lvl1pPr>
              <a:lnSpc>
                <a:spcPct val="98000"/>
              </a:lnSpc>
              <a:defRPr lang="en-US" sz="2800" b="1" dirty="0">
                <a:solidFill>
                  <a:schemeClr val="bg2"/>
                </a:solidFill>
                <a:latin typeface="+mj-lt"/>
                <a:ea typeface="+mj-ea"/>
                <a:cs typeface="+mj-cs"/>
              </a:defRPr>
            </a:lvl1pPr>
          </a:lstStyle>
          <a:p>
            <a:pPr lvl="0" algn="l" rtl="0" eaLnBrk="0" fontAlgn="base" hangingPunct="0">
              <a:lnSpc>
                <a:spcPct val="98000"/>
              </a:lnSpc>
              <a:spcBef>
                <a:spcPct val="0"/>
              </a:spcBef>
              <a:spcAft>
                <a:spcPct val="0"/>
              </a:spcAft>
            </a:pPr>
            <a:r>
              <a:rPr lang="en-US" smtClean="0"/>
              <a:t>Click to edit Master title style</a:t>
            </a:r>
            <a:endParaRPr lang="en-US" dirty="0"/>
          </a:p>
        </p:txBody>
      </p:sp>
      <p:sp>
        <p:nvSpPr>
          <p:cNvPr id="6"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Tree>
    <p:extLst>
      <p:ext uri="{BB962C8B-B14F-4D97-AF65-F5344CB8AC3E}">
        <p14:creationId xmlns:p14="http://schemas.microsoft.com/office/powerpoint/2010/main" val="26049471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bwMode="auto">
          <a:xfrm>
            <a:off x="641516" y="0"/>
            <a:ext cx="11547308" cy="152400"/>
          </a:xfrm>
          <a:prstGeom prst="rect">
            <a:avLst/>
          </a:prstGeom>
          <a:solidFill>
            <a:schemeClr val="tx1">
              <a:lumMod val="65000"/>
              <a:lumOff val="35000"/>
            </a:schemeClr>
          </a:solidFill>
          <a:ln w="76200"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noAutofit/>
          </a:bodyPr>
          <a:lstStyle/>
          <a:p>
            <a:endParaRPr lang="en-US" dirty="0" smtClean="0">
              <a:solidFill>
                <a:srgbClr val="000000"/>
              </a:solidFill>
            </a:endParaRPr>
          </a:p>
        </p:txBody>
      </p:sp>
      <p:sp>
        <p:nvSpPr>
          <p:cNvPr id="2051" name="Rectangle 11"/>
          <p:cNvSpPr>
            <a:spLocks noGrp="1" noChangeArrowheads="1"/>
          </p:cNvSpPr>
          <p:nvPr>
            <p:ph type="title"/>
          </p:nvPr>
        </p:nvSpPr>
        <p:spPr bwMode="auto">
          <a:xfrm>
            <a:off x="1083451" y="209551"/>
            <a:ext cx="10495933" cy="53035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1" name="Rectangle 10"/>
          <p:cNvSpPr/>
          <p:nvPr/>
        </p:nvSpPr>
        <p:spPr bwMode="auto">
          <a:xfrm>
            <a:off x="-1" y="0"/>
            <a:ext cx="1096994" cy="152400"/>
          </a:xfrm>
          <a:prstGeom prst="rect">
            <a:avLst/>
          </a:prstGeom>
          <a:solidFill>
            <a:srgbClr val="FF0000"/>
          </a:solidFill>
          <a:ln w="76200"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noAutofit/>
          </a:bodyPr>
          <a:lstStyle/>
          <a:p>
            <a:endParaRPr lang="en-US" dirty="0" smtClean="0">
              <a:solidFill>
                <a:srgbClr val="000000"/>
              </a:solidFill>
            </a:endParaRPr>
          </a:p>
        </p:txBody>
      </p:sp>
      <p:sp>
        <p:nvSpPr>
          <p:cNvPr id="4" name="fc"/>
          <p:cNvSpPr txBox="1"/>
          <p:nvPr/>
        </p:nvSpPr>
        <p:spPr bwMode="auto">
          <a:xfrm>
            <a:off x="0" y="6744208"/>
            <a:ext cx="12188825" cy="143116"/>
          </a:xfrm>
          <a:prstGeom prst="rect">
            <a:avLst/>
          </a:prstGeom>
          <a:noFill/>
          <a:ln w="9525">
            <a:noFill/>
            <a:miter lim="800000"/>
            <a:headEnd/>
            <a:tailEnd/>
          </a:ln>
        </p:spPr>
        <p:txBody>
          <a:bodyPr vert="horz" wrap="square" lIns="0" tIns="45708" rIns="91416" bIns="45708" numCol="1" rtlCol="0" anchor="t" anchorCtr="0" compatLnSpc="1">
            <a:prstTxWarp prst="textNoShape">
              <a:avLst/>
            </a:prstTxWarp>
            <a:spAutoFit/>
          </a:bodyPr>
          <a:lstStyle/>
          <a:p>
            <a:pPr marL="228531" marR="0" indent="-228531" algn="ctr" defTabSz="914126" rtl="0" eaLnBrk="0" fontAlgn="base" latinLnBrk="0" hangingPunct="0">
              <a:lnSpc>
                <a:spcPct val="110000"/>
              </a:lnSpc>
              <a:spcBef>
                <a:spcPct val="20000"/>
              </a:spcBef>
              <a:spcAft>
                <a:spcPct val="0"/>
              </a:spcAft>
              <a:buClr>
                <a:schemeClr val="tx2"/>
              </a:buClr>
              <a:buSzPct val="88000"/>
              <a:tabLst/>
            </a:pPr>
            <a:endParaRPr kumimoji="0" lang="en-US" sz="300" b="0" i="0" u="none" strike="noStrike" kern="0" cap="none" spc="0" normalizeH="0" baseline="0" noProof="0" dirty="0" err="1" smtClean="0">
              <a:ln>
                <a:noFill/>
              </a:ln>
              <a:solidFill>
                <a:srgbClr val="FFFFFF"/>
              </a:solidFill>
              <a:effectLst/>
              <a:uLnTx/>
              <a:uFillTx/>
              <a:latin typeface="arial" panose="020B0604020202020204" pitchFamily="34" charset="0"/>
              <a:ea typeface="+mn-ea"/>
              <a:cs typeface="+mn-cs"/>
            </a:endParaRPr>
          </a:p>
        </p:txBody>
      </p:sp>
      <p:pic>
        <p:nvPicPr>
          <p:cNvPr id="12" name="Picture 11" descr="All_Programmable_Text_FINAL.jpg"/>
          <p:cNvPicPr>
            <a:picLocks noChangeAspect="1"/>
          </p:cNvPicPr>
          <p:nvPr/>
        </p:nvPicPr>
        <p:blipFill>
          <a:blip r:embed="rId13"/>
          <a:stretch>
            <a:fillRect/>
          </a:stretch>
        </p:blipFill>
        <p:spPr>
          <a:xfrm>
            <a:off x="8317744" y="6538150"/>
            <a:ext cx="3554737" cy="181269"/>
          </a:xfrm>
          <a:prstGeom prst="rect">
            <a:avLst/>
          </a:prstGeom>
        </p:spPr>
      </p:pic>
      <p:sp>
        <p:nvSpPr>
          <p:cNvPr id="8"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
        <p:nvSpPr>
          <p:cNvPr id="15" name="Rectangle 23"/>
          <p:cNvSpPr>
            <a:spLocks noGrp="1" noChangeArrowheads="1"/>
          </p:cNvSpPr>
          <p:nvPr>
            <p:ph type="sldNum" sz="quarter" idx="4"/>
          </p:nvPr>
        </p:nvSpPr>
        <p:spPr>
          <a:xfrm>
            <a:off x="609440" y="6577184"/>
            <a:ext cx="2286159" cy="280816"/>
          </a:xfrm>
          <a:prstGeom prst="rect">
            <a:avLst/>
          </a:prstGeom>
          <a:ln/>
        </p:spPr>
        <p:txBody>
          <a:bodyPr/>
          <a:lstStyle>
            <a:lvl1pPr>
              <a:defRPr sz="1050"/>
            </a:lvl1pPr>
          </a:lstStyle>
          <a:p>
            <a:pPr>
              <a:defRPr/>
            </a:pPr>
            <a:r>
              <a:rPr lang="en-US" dirty="0" smtClean="0"/>
              <a:t>Improving Performance 13- </a:t>
            </a:r>
            <a:fld id="{99D29FBF-A473-46DA-BC14-675AC1C8F9A5}" type="slidenum">
              <a:rPr lang="en-US" smtClean="0"/>
              <a:pPr>
                <a:defRPr/>
              </a:pPr>
              <a:t>‹#›</a:t>
            </a:fld>
            <a:endParaRPr lang="en-US" dirty="0"/>
          </a:p>
        </p:txBody>
      </p:sp>
    </p:spTree>
    <p:extLst>
      <p:ext uri="{BB962C8B-B14F-4D97-AF65-F5344CB8AC3E}">
        <p14:creationId xmlns:p14="http://schemas.microsoft.com/office/powerpoint/2010/main" val="3439647393"/>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iming>
    <p:tnLst>
      <p:par>
        <p:cTn id="1" dur="indefinite" restart="never" nodeType="tmRoot"/>
      </p:par>
    </p:tnLst>
  </p:timing>
  <p:hf hdr="0" dt="0"/>
  <p:txStyles>
    <p:titleStyle>
      <a:lvl1pPr algn="l" rtl="0" eaLnBrk="1" fontAlgn="base" hangingPunct="1">
        <a:lnSpc>
          <a:spcPct val="98000"/>
        </a:lnSpc>
        <a:spcBef>
          <a:spcPct val="0"/>
        </a:spcBef>
        <a:spcAft>
          <a:spcPct val="0"/>
        </a:spcAft>
        <a:defRPr lang="en-US" sz="3599" b="0" baseline="0" dirty="0" smtClean="0">
          <a:solidFill>
            <a:schemeClr val="tx1">
              <a:lumMod val="75000"/>
              <a:lumOff val="25000"/>
            </a:schemeClr>
          </a:solidFill>
          <a:latin typeface="Calibri" panose="020F0502020204030204" pitchFamily="34" charset="0"/>
          <a:ea typeface="+mj-ea"/>
          <a:cs typeface="Calibri" panose="020F0502020204030204" pitchFamily="34" charset="0"/>
        </a:defRPr>
      </a:lvl1pPr>
      <a:lvl2pPr algn="l" rtl="0" eaLnBrk="1" fontAlgn="base" hangingPunct="1">
        <a:lnSpc>
          <a:spcPct val="115000"/>
        </a:lnSpc>
        <a:spcBef>
          <a:spcPct val="0"/>
        </a:spcBef>
        <a:spcAft>
          <a:spcPct val="0"/>
        </a:spcAft>
        <a:defRPr sz="2799" b="1">
          <a:solidFill>
            <a:schemeClr val="bg1"/>
          </a:solidFill>
          <a:latin typeface="Arial" charset="0"/>
        </a:defRPr>
      </a:lvl2pPr>
      <a:lvl3pPr algn="l" rtl="0" eaLnBrk="1" fontAlgn="base" hangingPunct="1">
        <a:lnSpc>
          <a:spcPct val="115000"/>
        </a:lnSpc>
        <a:spcBef>
          <a:spcPct val="0"/>
        </a:spcBef>
        <a:spcAft>
          <a:spcPct val="0"/>
        </a:spcAft>
        <a:defRPr sz="2799" b="1">
          <a:solidFill>
            <a:schemeClr val="bg1"/>
          </a:solidFill>
          <a:latin typeface="Arial" charset="0"/>
        </a:defRPr>
      </a:lvl3pPr>
      <a:lvl4pPr algn="l" rtl="0" eaLnBrk="1" fontAlgn="base" hangingPunct="1">
        <a:lnSpc>
          <a:spcPct val="115000"/>
        </a:lnSpc>
        <a:spcBef>
          <a:spcPct val="0"/>
        </a:spcBef>
        <a:spcAft>
          <a:spcPct val="0"/>
        </a:spcAft>
        <a:defRPr sz="2799" b="1">
          <a:solidFill>
            <a:schemeClr val="bg1"/>
          </a:solidFill>
          <a:latin typeface="Arial" charset="0"/>
        </a:defRPr>
      </a:lvl4pPr>
      <a:lvl5pPr algn="l" rtl="0" eaLnBrk="1" fontAlgn="base" hangingPunct="1">
        <a:lnSpc>
          <a:spcPct val="115000"/>
        </a:lnSpc>
        <a:spcBef>
          <a:spcPct val="0"/>
        </a:spcBef>
        <a:spcAft>
          <a:spcPct val="0"/>
        </a:spcAft>
        <a:defRPr sz="2799" b="1">
          <a:solidFill>
            <a:schemeClr val="bg1"/>
          </a:solidFill>
          <a:latin typeface="Arial" charset="0"/>
        </a:defRPr>
      </a:lvl5pPr>
      <a:lvl6pPr marL="457063" algn="l" rtl="0" eaLnBrk="1" fontAlgn="base" hangingPunct="1">
        <a:lnSpc>
          <a:spcPct val="115000"/>
        </a:lnSpc>
        <a:spcBef>
          <a:spcPct val="0"/>
        </a:spcBef>
        <a:spcAft>
          <a:spcPct val="0"/>
        </a:spcAft>
        <a:defRPr sz="2799" b="1">
          <a:solidFill>
            <a:schemeClr val="bg1"/>
          </a:solidFill>
          <a:latin typeface="Arial" charset="0"/>
        </a:defRPr>
      </a:lvl6pPr>
      <a:lvl7pPr marL="914126" algn="l" rtl="0" eaLnBrk="1" fontAlgn="base" hangingPunct="1">
        <a:lnSpc>
          <a:spcPct val="115000"/>
        </a:lnSpc>
        <a:spcBef>
          <a:spcPct val="0"/>
        </a:spcBef>
        <a:spcAft>
          <a:spcPct val="0"/>
        </a:spcAft>
        <a:defRPr sz="2799" b="1">
          <a:solidFill>
            <a:schemeClr val="bg1"/>
          </a:solidFill>
          <a:latin typeface="Arial" charset="0"/>
        </a:defRPr>
      </a:lvl7pPr>
      <a:lvl8pPr marL="1371189" algn="l" rtl="0" eaLnBrk="1" fontAlgn="base" hangingPunct="1">
        <a:lnSpc>
          <a:spcPct val="115000"/>
        </a:lnSpc>
        <a:spcBef>
          <a:spcPct val="0"/>
        </a:spcBef>
        <a:spcAft>
          <a:spcPct val="0"/>
        </a:spcAft>
        <a:defRPr sz="2799" b="1">
          <a:solidFill>
            <a:schemeClr val="bg1"/>
          </a:solidFill>
          <a:latin typeface="Arial" charset="0"/>
        </a:defRPr>
      </a:lvl8pPr>
      <a:lvl9pPr marL="1828251" algn="l" rtl="0" eaLnBrk="1" fontAlgn="base" hangingPunct="1">
        <a:lnSpc>
          <a:spcPct val="115000"/>
        </a:lnSpc>
        <a:spcBef>
          <a:spcPct val="0"/>
        </a:spcBef>
        <a:spcAft>
          <a:spcPct val="0"/>
        </a:spcAft>
        <a:defRPr sz="2799" b="1">
          <a:solidFill>
            <a:schemeClr val="bg1"/>
          </a:solidFill>
          <a:latin typeface="Arial" charset="0"/>
        </a:defRPr>
      </a:lvl9pPr>
    </p:titleStyle>
    <p:bodyStyle>
      <a:lvl1pPr marL="228531" indent="-228531" algn="l" rtl="0" eaLnBrk="1" fontAlgn="base" hangingPunct="1">
        <a:lnSpc>
          <a:spcPct val="110000"/>
        </a:lnSpc>
        <a:spcBef>
          <a:spcPts val="800"/>
        </a:spcBef>
        <a:spcAft>
          <a:spcPct val="0"/>
        </a:spcAft>
        <a:buClr>
          <a:schemeClr val="tx2"/>
        </a:buClr>
        <a:buSzPct val="88000"/>
        <a:buFont typeface="Wingdings" pitchFamily="2" charset="2"/>
        <a:buBlip>
          <a:blip r:embed="rId14"/>
        </a:buBlip>
        <a:defRPr lang="en-US" sz="1999" b="1" dirty="0" smtClean="0">
          <a:solidFill>
            <a:schemeClr val="accent4"/>
          </a:solidFill>
          <a:latin typeface="+mn-lt"/>
          <a:ea typeface="+mn-ea"/>
          <a:cs typeface="+mn-cs"/>
        </a:defRPr>
      </a:lvl1pPr>
      <a:lvl2pPr marL="571329" indent="-228531" algn="l" rtl="0" eaLnBrk="1" fontAlgn="base" hangingPunct="1">
        <a:lnSpc>
          <a:spcPct val="110000"/>
        </a:lnSpc>
        <a:spcBef>
          <a:spcPct val="20000"/>
        </a:spcBef>
        <a:spcAft>
          <a:spcPct val="0"/>
        </a:spcAft>
        <a:buClr>
          <a:schemeClr val="tx1"/>
        </a:buClr>
        <a:buChar char="–"/>
        <a:defRPr lang="en-US" sz="1799" b="0" dirty="0" smtClean="0">
          <a:solidFill>
            <a:schemeClr val="tx1"/>
          </a:solidFill>
          <a:latin typeface="+mn-lt"/>
          <a:ea typeface="+mn-ea"/>
          <a:cs typeface="+mn-cs"/>
        </a:defRPr>
      </a:lvl2pPr>
      <a:lvl3pPr marL="855406" indent="-169812" algn="l" rtl="0" eaLnBrk="1" fontAlgn="base" hangingPunct="1">
        <a:lnSpc>
          <a:spcPct val="110000"/>
        </a:lnSpc>
        <a:spcBef>
          <a:spcPct val="20000"/>
        </a:spcBef>
        <a:spcAft>
          <a:spcPct val="0"/>
        </a:spcAft>
        <a:buClr>
          <a:schemeClr val="tx1"/>
        </a:buClr>
        <a:buChar char="•"/>
        <a:defRPr lang="en-US" sz="1600" b="0" dirty="0" smtClean="0">
          <a:solidFill>
            <a:schemeClr val="tx1"/>
          </a:solidFill>
          <a:latin typeface="+mn-lt"/>
          <a:ea typeface="+mn-ea"/>
          <a:cs typeface="+mn-cs"/>
        </a:defRPr>
      </a:lvl3pPr>
      <a:lvl4pPr marL="1545761" indent="-174573" algn="l" rtl="0" eaLnBrk="1" fontAlgn="base" hangingPunct="1">
        <a:lnSpc>
          <a:spcPct val="110000"/>
        </a:lnSpc>
        <a:spcBef>
          <a:spcPct val="20000"/>
        </a:spcBef>
        <a:spcAft>
          <a:spcPct val="0"/>
        </a:spcAft>
        <a:buClr>
          <a:schemeClr val="tx1"/>
        </a:buClr>
        <a:buFont typeface="Wingdings" pitchFamily="2" charset="2"/>
        <a:buChar char="§"/>
        <a:defRPr lang="en-US" sz="1600" b="0" dirty="0" smtClean="0">
          <a:solidFill>
            <a:schemeClr val="tx1"/>
          </a:solidFill>
          <a:latin typeface="+mn-lt"/>
          <a:ea typeface="+mn-ea"/>
          <a:cs typeface="+mn-cs"/>
        </a:defRPr>
      </a:lvl4pPr>
      <a:lvl5pPr marL="2002824" indent="-174573" algn="l" rtl="0" eaLnBrk="1" fontAlgn="base" hangingPunct="1">
        <a:lnSpc>
          <a:spcPct val="110000"/>
        </a:lnSpc>
        <a:spcBef>
          <a:spcPct val="20000"/>
        </a:spcBef>
        <a:spcAft>
          <a:spcPct val="0"/>
        </a:spcAft>
        <a:buClr>
          <a:schemeClr val="tx1"/>
        </a:buClr>
        <a:buChar char="»"/>
        <a:defRPr lang="en-US" sz="1600" b="0" dirty="0" smtClean="0">
          <a:solidFill>
            <a:schemeClr val="tx1"/>
          </a:solidFill>
          <a:latin typeface="+mn-lt"/>
          <a:ea typeface="+mn-ea"/>
          <a:cs typeface="+mn-cs"/>
        </a:defRPr>
      </a:lvl5pPr>
      <a:lvl6pPr marL="2459887" indent="-174573" algn="l" rtl="0" eaLnBrk="1" fontAlgn="base" hangingPunct="1">
        <a:lnSpc>
          <a:spcPct val="110000"/>
        </a:lnSpc>
        <a:spcBef>
          <a:spcPct val="20000"/>
        </a:spcBef>
        <a:spcAft>
          <a:spcPct val="0"/>
        </a:spcAft>
        <a:buChar char="»"/>
        <a:defRPr sz="1200">
          <a:solidFill>
            <a:schemeClr val="tx1"/>
          </a:solidFill>
          <a:latin typeface="+mn-lt"/>
        </a:defRPr>
      </a:lvl6pPr>
      <a:lvl7pPr marL="2916950" indent="-174573" algn="l" rtl="0" eaLnBrk="1" fontAlgn="base" hangingPunct="1">
        <a:lnSpc>
          <a:spcPct val="110000"/>
        </a:lnSpc>
        <a:spcBef>
          <a:spcPct val="20000"/>
        </a:spcBef>
        <a:spcAft>
          <a:spcPct val="0"/>
        </a:spcAft>
        <a:buChar char="»"/>
        <a:defRPr sz="1200">
          <a:solidFill>
            <a:schemeClr val="tx1"/>
          </a:solidFill>
          <a:latin typeface="+mn-lt"/>
        </a:defRPr>
      </a:lvl7pPr>
      <a:lvl8pPr marL="3374012" indent="-174573" algn="l" rtl="0" eaLnBrk="1" fontAlgn="base" hangingPunct="1">
        <a:lnSpc>
          <a:spcPct val="110000"/>
        </a:lnSpc>
        <a:spcBef>
          <a:spcPct val="20000"/>
        </a:spcBef>
        <a:spcAft>
          <a:spcPct val="0"/>
        </a:spcAft>
        <a:buChar char="»"/>
        <a:defRPr sz="1200">
          <a:solidFill>
            <a:schemeClr val="tx1"/>
          </a:solidFill>
          <a:latin typeface="+mn-lt"/>
        </a:defRPr>
      </a:lvl8pPr>
      <a:lvl9pPr marL="3831075" indent="-174573" algn="l" rtl="0" eaLnBrk="1" fontAlgn="base" hangingPunct="1">
        <a:lnSpc>
          <a:spcPct val="110000"/>
        </a:lnSpc>
        <a:spcBef>
          <a:spcPct val="20000"/>
        </a:spcBef>
        <a:spcAft>
          <a:spcPct val="0"/>
        </a:spcAft>
        <a:buChar char="»"/>
        <a:defRPr sz="1200">
          <a:solidFill>
            <a:schemeClr val="tx1"/>
          </a:solidFill>
          <a:latin typeface="+mn-lt"/>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5"/>
          <p:cNvSpPr>
            <a:spLocks noGrp="1" noChangeArrowheads="1"/>
          </p:cNvSpPr>
          <p:nvPr>
            <p:ph type="title"/>
          </p:nvPr>
        </p:nvSpPr>
        <p:spPr/>
        <p:txBody>
          <a:bodyPr/>
          <a:lstStyle/>
          <a:p>
            <a:pPr algn="l"/>
            <a:r>
              <a:rPr lang="en-US" altLang="zh-CN" dirty="0" smtClean="0">
                <a:ea typeface="SimSun" pitchFamily="2" charset="-122"/>
              </a:rPr>
              <a:t>Improving Performance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Bef>
                <a:spcPts val="600"/>
              </a:spcBef>
            </a:pPr>
            <a:r>
              <a:rPr lang="en-US" dirty="0" smtClean="0">
                <a:solidFill>
                  <a:srgbClr val="FF0000"/>
                </a:solidFill>
              </a:rPr>
              <a:t>Adding Directives</a:t>
            </a:r>
          </a:p>
          <a:p>
            <a:pPr>
              <a:lnSpc>
                <a:spcPct val="100000"/>
              </a:lnSpc>
              <a:spcBef>
                <a:spcPts val="600"/>
              </a:spcBef>
            </a:pPr>
            <a:r>
              <a:rPr lang="en-US" i="1" dirty="0" smtClean="0">
                <a:solidFill>
                  <a:schemeClr val="tx1"/>
                </a:solidFill>
              </a:rPr>
              <a:t>Improving Latency</a:t>
            </a:r>
          </a:p>
          <a:p>
            <a:pPr lvl="1">
              <a:lnSpc>
                <a:spcPct val="100000"/>
              </a:lnSpc>
              <a:spcBef>
                <a:spcPts val="600"/>
              </a:spcBef>
            </a:pPr>
            <a:r>
              <a:rPr lang="en-US" dirty="0" smtClean="0">
                <a:solidFill>
                  <a:schemeClr val="bg2"/>
                </a:solidFill>
              </a:rPr>
              <a:t>Manipulating </a:t>
            </a:r>
            <a:r>
              <a:rPr lang="en-US" dirty="0">
                <a:solidFill>
                  <a:schemeClr val="bg2"/>
                </a:solidFill>
              </a:rPr>
              <a:t>Loops </a:t>
            </a:r>
          </a:p>
          <a:p>
            <a:pPr>
              <a:lnSpc>
                <a:spcPct val="100000"/>
              </a:lnSpc>
              <a:spcBef>
                <a:spcPts val="600"/>
              </a:spcBef>
            </a:pPr>
            <a:r>
              <a:rPr lang="en-US" dirty="0" smtClean="0">
                <a:solidFill>
                  <a:srgbClr val="FF0000"/>
                </a:solidFill>
              </a:rPr>
              <a:t>Improving Throughput</a:t>
            </a:r>
          </a:p>
          <a:p>
            <a:pPr>
              <a:lnSpc>
                <a:spcPct val="100000"/>
              </a:lnSpc>
              <a:spcBef>
                <a:spcPts val="600"/>
              </a:spcBef>
            </a:pPr>
            <a:r>
              <a:rPr lang="en-US" dirty="0" smtClean="0">
                <a:solidFill>
                  <a:srgbClr val="FF0000"/>
                </a:solidFill>
              </a:rPr>
              <a:t>Performance Bottleneck</a:t>
            </a:r>
          </a:p>
          <a:p>
            <a:pPr>
              <a:lnSpc>
                <a:spcPct val="100000"/>
              </a:lnSpc>
              <a:spcBef>
                <a:spcPts val="600"/>
              </a:spcBef>
            </a:pPr>
            <a:r>
              <a:rPr lang="en-US" dirty="0" smtClean="0">
                <a:solidFill>
                  <a:srgbClr val="FF0000"/>
                </a:solidFill>
              </a:rPr>
              <a:t>Summary</a:t>
            </a:r>
          </a:p>
        </p:txBody>
      </p:sp>
      <p:sp>
        <p:nvSpPr>
          <p:cNvPr id="4" name="Title 3"/>
          <p:cNvSpPr>
            <a:spLocks noGrp="1"/>
          </p:cNvSpPr>
          <p:nvPr>
            <p:ph type="title"/>
          </p:nvPr>
        </p:nvSpPr>
        <p:spPr/>
        <p:txBody>
          <a:bodyPr/>
          <a:lstStyle/>
          <a:p>
            <a:r>
              <a:rPr lang="en-US" dirty="0" smtClean="0"/>
              <a:t>Outline</a:t>
            </a:r>
            <a:endParaRPr lang="en-US" dirty="0"/>
          </a:p>
        </p:txBody>
      </p:sp>
      <p:sp>
        <p:nvSpPr>
          <p:cNvPr id="7" name="Footer Placeholder 6"/>
          <p:cNvSpPr>
            <a:spLocks noGrp="1"/>
          </p:cNvSpPr>
          <p:nvPr>
            <p:ph type="ftr" sz="quarter" idx="3"/>
          </p:nvPr>
        </p:nvSpPr>
        <p:spPr/>
        <p:txBody>
          <a:bodyPr/>
          <a:lstStyle/>
          <a:p>
            <a:r>
              <a:rPr lang="en-US" dirty="0" smtClean="0"/>
              <a:t>© Copyright 2016 Xilinx</a:t>
            </a:r>
            <a:endParaRPr lang="en-US" dirty="0"/>
          </a:p>
        </p:txBody>
      </p:sp>
      <p:sp>
        <p:nvSpPr>
          <p:cNvPr id="6" name="Slide Number Placeholder 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Design Latency</a:t>
            </a:r>
          </a:p>
          <a:p>
            <a:pPr lvl="1"/>
            <a:r>
              <a:rPr lang="en-US" dirty="0" smtClean="0"/>
              <a:t>The latency of the design is the number of cycle it takes to output the result</a:t>
            </a:r>
          </a:p>
          <a:p>
            <a:pPr lvl="2"/>
            <a:r>
              <a:rPr lang="en-US" dirty="0" smtClean="0"/>
              <a:t>In this example the latency is </a:t>
            </a:r>
            <a:br>
              <a:rPr lang="en-US" dirty="0" smtClean="0"/>
            </a:br>
            <a:r>
              <a:rPr lang="en-US" dirty="0" smtClean="0"/>
              <a:t>10 cycles</a:t>
            </a:r>
          </a:p>
          <a:p>
            <a:pPr lvl="2"/>
            <a:endParaRPr lang="en-US" dirty="0"/>
          </a:p>
          <a:p>
            <a:pPr lvl="2"/>
            <a:endParaRPr lang="en-US" dirty="0" smtClean="0"/>
          </a:p>
          <a:p>
            <a:pPr lvl="2"/>
            <a:endParaRPr lang="en-US" dirty="0" smtClean="0"/>
          </a:p>
          <a:p>
            <a:pPr>
              <a:buNone/>
            </a:pPr>
            <a:endParaRPr lang="en-US" dirty="0" smtClean="0"/>
          </a:p>
          <a:p>
            <a:r>
              <a:rPr lang="en-US" dirty="0" smtClean="0"/>
              <a:t>Design Throughput</a:t>
            </a:r>
          </a:p>
          <a:p>
            <a:pPr lvl="1"/>
            <a:r>
              <a:rPr lang="en-US" dirty="0" smtClean="0"/>
              <a:t>The throughput of the design is the </a:t>
            </a:r>
            <a:br>
              <a:rPr lang="en-US" dirty="0" smtClean="0"/>
            </a:br>
            <a:r>
              <a:rPr lang="en-US" dirty="0" smtClean="0"/>
              <a:t>number of cycles between new inputs</a:t>
            </a:r>
          </a:p>
          <a:p>
            <a:pPr lvl="2"/>
            <a:r>
              <a:rPr lang="en-US" dirty="0" smtClean="0"/>
              <a:t>By default (no concurrency) this is the </a:t>
            </a:r>
            <a:br>
              <a:rPr lang="en-US" dirty="0" smtClean="0"/>
            </a:br>
            <a:r>
              <a:rPr lang="en-US" dirty="0" smtClean="0"/>
              <a:t>same as latency</a:t>
            </a:r>
          </a:p>
          <a:p>
            <a:pPr lvl="2"/>
            <a:r>
              <a:rPr lang="en-US" dirty="0" smtClean="0"/>
              <a:t>Next start/read is when this transaction ends</a:t>
            </a:r>
          </a:p>
        </p:txBody>
      </p:sp>
      <p:sp>
        <p:nvSpPr>
          <p:cNvPr id="2" name="Title 1"/>
          <p:cNvSpPr>
            <a:spLocks noGrp="1"/>
          </p:cNvSpPr>
          <p:nvPr>
            <p:ph type="title"/>
          </p:nvPr>
        </p:nvSpPr>
        <p:spPr/>
        <p:txBody>
          <a:bodyPr/>
          <a:lstStyle/>
          <a:p>
            <a:r>
              <a:rPr lang="en-US" dirty="0" smtClean="0"/>
              <a:t>Latency and Throughput – The Performance Factors</a:t>
            </a:r>
            <a:endParaRPr lang="en-US" dirty="0"/>
          </a:p>
        </p:txBody>
      </p:sp>
      <p:sp>
        <p:nvSpPr>
          <p:cNvPr id="239" name="Footer Placeholder 238"/>
          <p:cNvSpPr>
            <a:spLocks noGrp="1"/>
          </p:cNvSpPr>
          <p:nvPr>
            <p:ph type="ftr" sz="quarter" idx="3"/>
          </p:nvPr>
        </p:nvSpPr>
        <p:spPr/>
        <p:txBody>
          <a:bodyPr/>
          <a:lstStyle/>
          <a:p>
            <a:r>
              <a:rPr lang="en-US" dirty="0" smtClean="0"/>
              <a:t>© Copyright 2016 Xilinx</a:t>
            </a:r>
            <a:endParaRPr lang="en-US" dirty="0"/>
          </a:p>
        </p:txBody>
      </p:sp>
      <p:sp>
        <p:nvSpPr>
          <p:cNvPr id="238" name="Slide Number Placeholder 237"/>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11</a:t>
            </a:fld>
            <a:endParaRPr lang="en-US" dirty="0"/>
          </a:p>
        </p:txBody>
      </p:sp>
      <p:pic>
        <p:nvPicPr>
          <p:cNvPr id="21508" name="Picture 4"/>
          <p:cNvPicPr>
            <a:picLocks noChangeAspect="1" noChangeArrowheads="1"/>
          </p:cNvPicPr>
          <p:nvPr/>
        </p:nvPicPr>
        <p:blipFill>
          <a:blip r:embed="rId3"/>
          <a:srcRect/>
          <a:stretch>
            <a:fillRect/>
          </a:stretch>
        </p:blipFill>
        <p:spPr bwMode="auto">
          <a:xfrm>
            <a:off x="4334025" y="2586748"/>
            <a:ext cx="7527257" cy="1714500"/>
          </a:xfrm>
          <a:prstGeom prst="rect">
            <a:avLst/>
          </a:prstGeom>
          <a:noFill/>
          <a:ln w="9525">
            <a:noFill/>
            <a:miter lim="800000"/>
            <a:headEnd/>
            <a:tailEnd/>
          </a:ln>
        </p:spPr>
      </p:pic>
      <p:pic>
        <p:nvPicPr>
          <p:cNvPr id="21509" name="Picture 5"/>
          <p:cNvPicPr>
            <a:picLocks noChangeAspect="1" noChangeArrowheads="1"/>
          </p:cNvPicPr>
          <p:nvPr/>
        </p:nvPicPr>
        <p:blipFill>
          <a:blip r:embed="rId4"/>
          <a:srcRect/>
          <a:stretch>
            <a:fillRect/>
          </a:stretch>
        </p:blipFill>
        <p:spPr bwMode="auto">
          <a:xfrm>
            <a:off x="5911333" y="4565115"/>
            <a:ext cx="5917313" cy="187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a:srcRect/>
          <a:stretch>
            <a:fillRect/>
          </a:stretch>
        </p:blipFill>
        <p:spPr bwMode="auto">
          <a:xfrm>
            <a:off x="3797976" y="1820116"/>
            <a:ext cx="8111472" cy="2093912"/>
          </a:xfrm>
          <a:prstGeom prst="rect">
            <a:avLst/>
          </a:prstGeom>
          <a:noFill/>
          <a:ln w="9525">
            <a:noFill/>
            <a:miter lim="800000"/>
            <a:headEnd/>
            <a:tailEnd/>
          </a:ln>
        </p:spPr>
      </p:pic>
      <p:sp>
        <p:nvSpPr>
          <p:cNvPr id="3" name="Content Placeholder 2"/>
          <p:cNvSpPr>
            <a:spLocks noGrp="1"/>
          </p:cNvSpPr>
          <p:nvPr>
            <p:ph idx="1"/>
          </p:nvPr>
        </p:nvSpPr>
        <p:spPr/>
        <p:txBody>
          <a:bodyPr>
            <a:normAutofit fontScale="92500" lnSpcReduction="10000"/>
          </a:bodyPr>
          <a:lstStyle/>
          <a:p>
            <a:r>
              <a:rPr lang="en-US" dirty="0" smtClean="0"/>
              <a:t>In the absence of any concurrency</a:t>
            </a:r>
          </a:p>
          <a:p>
            <a:pPr lvl="1"/>
            <a:r>
              <a:rPr lang="en-US" dirty="0" smtClean="0"/>
              <a:t>Latency is the same as throughput</a:t>
            </a:r>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r>
              <a:rPr lang="en-US" dirty="0" smtClean="0"/>
              <a:t>Pipelining for higher throughput</a:t>
            </a:r>
          </a:p>
          <a:p>
            <a:pPr lvl="1"/>
            <a:r>
              <a:rPr lang="en-US" dirty="0" err="1" smtClean="0"/>
              <a:t>Vivado</a:t>
            </a:r>
            <a:r>
              <a:rPr lang="en-US" dirty="0" smtClean="0"/>
              <a:t> HLS can pipeline functions and </a:t>
            </a:r>
            <a:br>
              <a:rPr lang="en-US" dirty="0" smtClean="0"/>
            </a:br>
            <a:r>
              <a:rPr lang="en-US" dirty="0" smtClean="0"/>
              <a:t>loops to improve throughput</a:t>
            </a:r>
          </a:p>
          <a:p>
            <a:pPr lvl="1"/>
            <a:r>
              <a:rPr lang="en-US" dirty="0" smtClean="0"/>
              <a:t>Latency and throughput are related </a:t>
            </a:r>
          </a:p>
          <a:p>
            <a:pPr lvl="1"/>
            <a:r>
              <a:rPr lang="en-US" dirty="0" smtClean="0"/>
              <a:t>We will discuss optimizing for latency </a:t>
            </a:r>
            <a:br>
              <a:rPr lang="en-US" dirty="0" smtClean="0"/>
            </a:br>
            <a:r>
              <a:rPr lang="en-US" dirty="0" smtClean="0"/>
              <a:t>first, then throughput</a:t>
            </a:r>
          </a:p>
          <a:p>
            <a:pPr lvl="2">
              <a:buNone/>
            </a:pPr>
            <a:endParaRPr lang="en-US" dirty="0"/>
          </a:p>
        </p:txBody>
      </p:sp>
      <p:sp>
        <p:nvSpPr>
          <p:cNvPr id="2" name="Title 1"/>
          <p:cNvSpPr>
            <a:spLocks noGrp="1"/>
          </p:cNvSpPr>
          <p:nvPr>
            <p:ph type="title"/>
          </p:nvPr>
        </p:nvSpPr>
        <p:spPr/>
        <p:txBody>
          <a:bodyPr/>
          <a:lstStyle/>
          <a:p>
            <a:r>
              <a:rPr lang="en-US" dirty="0" smtClean="0"/>
              <a:t>Latency and Throughput</a:t>
            </a:r>
            <a:endParaRPr lang="en-US" dirty="0"/>
          </a:p>
        </p:txBody>
      </p:sp>
      <p:sp>
        <p:nvSpPr>
          <p:cNvPr id="146" name="Footer Placeholder 145"/>
          <p:cNvSpPr>
            <a:spLocks noGrp="1"/>
          </p:cNvSpPr>
          <p:nvPr>
            <p:ph type="ftr" sz="quarter" idx="3"/>
          </p:nvPr>
        </p:nvSpPr>
        <p:spPr/>
        <p:txBody>
          <a:bodyPr/>
          <a:lstStyle/>
          <a:p>
            <a:r>
              <a:rPr lang="en-US" dirty="0" smtClean="0"/>
              <a:t>© Copyright 2016 Xilinx</a:t>
            </a:r>
            <a:endParaRPr lang="en-US" dirty="0"/>
          </a:p>
        </p:txBody>
      </p:sp>
      <p:sp>
        <p:nvSpPr>
          <p:cNvPr id="143" name="Slide Number Placeholder 142"/>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12</a:t>
            </a:fld>
            <a:endParaRPr lang="en-US" dirty="0"/>
          </a:p>
        </p:txBody>
      </p:sp>
      <p:pic>
        <p:nvPicPr>
          <p:cNvPr id="22531" name="Picture 3"/>
          <p:cNvPicPr>
            <a:picLocks noChangeAspect="1" noChangeArrowheads="1"/>
          </p:cNvPicPr>
          <p:nvPr/>
        </p:nvPicPr>
        <p:blipFill>
          <a:blip r:embed="rId3"/>
          <a:srcRect/>
          <a:stretch>
            <a:fillRect/>
          </a:stretch>
        </p:blipFill>
        <p:spPr bwMode="auto">
          <a:xfrm>
            <a:off x="5497752" y="3978491"/>
            <a:ext cx="6365926" cy="1853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4786008" y="4444594"/>
            <a:ext cx="7190093" cy="1672863"/>
          </a:xfrm>
          <a:prstGeom prst="rect">
            <a:avLst/>
          </a:prstGeom>
          <a:noFill/>
          <a:ln w="9525">
            <a:noFill/>
            <a:miter lim="800000"/>
            <a:headEnd/>
            <a:tailEnd/>
          </a:ln>
        </p:spPr>
      </p:pic>
      <p:sp>
        <p:nvSpPr>
          <p:cNvPr id="3" name="Content Placeholder 2"/>
          <p:cNvSpPr>
            <a:spLocks noGrp="1"/>
          </p:cNvSpPr>
          <p:nvPr>
            <p:ph idx="1"/>
          </p:nvPr>
        </p:nvSpPr>
        <p:spPr/>
        <p:txBody>
          <a:bodyPr>
            <a:normAutofit lnSpcReduction="10000"/>
          </a:bodyPr>
          <a:lstStyle/>
          <a:p>
            <a:r>
              <a:rPr lang="en-US" sz="2000" dirty="0" err="1" smtClean="0"/>
              <a:t>Vivado</a:t>
            </a:r>
            <a:r>
              <a:rPr lang="en-US" sz="2000" dirty="0" smtClean="0"/>
              <a:t> HLS will by default minimize latency </a:t>
            </a:r>
          </a:p>
          <a:p>
            <a:pPr lvl="1"/>
            <a:r>
              <a:rPr lang="en-US" dirty="0" smtClean="0"/>
              <a:t>Throughput is prioritized above latency </a:t>
            </a:r>
            <a:br>
              <a:rPr lang="en-US" dirty="0" smtClean="0"/>
            </a:br>
            <a:r>
              <a:rPr lang="en-US" dirty="0" smtClean="0"/>
              <a:t>(no throughput directive is specified here)</a:t>
            </a:r>
          </a:p>
          <a:p>
            <a:pPr lvl="1"/>
            <a:r>
              <a:rPr lang="en-US" dirty="0" smtClean="0"/>
              <a:t>In this example</a:t>
            </a:r>
          </a:p>
          <a:p>
            <a:pPr lvl="2"/>
            <a:r>
              <a:rPr lang="en-US" dirty="0" smtClean="0"/>
              <a:t>The functions are connected as shown</a:t>
            </a:r>
          </a:p>
          <a:p>
            <a:pPr lvl="2"/>
            <a:r>
              <a:rPr lang="en-US" dirty="0" smtClean="0"/>
              <a:t>Assume function B takes longer than any </a:t>
            </a:r>
            <a:br>
              <a:rPr lang="en-US" dirty="0" smtClean="0"/>
            </a:br>
            <a:r>
              <a:rPr lang="en-US" dirty="0" smtClean="0"/>
              <a:t>other functions</a:t>
            </a:r>
          </a:p>
          <a:p>
            <a:pPr lvl="2"/>
            <a:endParaRPr lang="en-US" sz="1000" dirty="0" smtClean="0"/>
          </a:p>
          <a:p>
            <a:r>
              <a:rPr lang="en-US" sz="2000" dirty="0" err="1"/>
              <a:t>Vivado</a:t>
            </a:r>
            <a:r>
              <a:rPr lang="en-US" sz="2000" dirty="0"/>
              <a:t> HLS will </a:t>
            </a:r>
            <a:r>
              <a:rPr lang="en-US" sz="2000" dirty="0" smtClean="0"/>
              <a:t>automatically take advantage of the parallelism</a:t>
            </a:r>
          </a:p>
          <a:p>
            <a:pPr lvl="1"/>
            <a:r>
              <a:rPr lang="en-US" dirty="0" smtClean="0"/>
              <a:t>It will schedule functions to start </a:t>
            </a:r>
            <a:br>
              <a:rPr lang="en-US" dirty="0" smtClean="0"/>
            </a:br>
            <a:r>
              <a:rPr lang="en-US" dirty="0" smtClean="0"/>
              <a:t>as soon as they can</a:t>
            </a:r>
          </a:p>
          <a:p>
            <a:pPr lvl="2"/>
            <a:r>
              <a:rPr lang="en-US" dirty="0" smtClean="0"/>
              <a:t>Note it will not do this for loops </a:t>
            </a:r>
            <a:br>
              <a:rPr lang="en-US" dirty="0" smtClean="0"/>
            </a:br>
            <a:r>
              <a:rPr lang="en-US" dirty="0" smtClean="0"/>
              <a:t>within a function: by default they </a:t>
            </a:r>
            <a:br>
              <a:rPr lang="en-US" dirty="0" smtClean="0"/>
            </a:br>
            <a:r>
              <a:rPr lang="en-US" dirty="0" smtClean="0"/>
              <a:t>are executed in sequence</a:t>
            </a:r>
          </a:p>
        </p:txBody>
      </p:sp>
      <p:sp>
        <p:nvSpPr>
          <p:cNvPr id="2" name="Title 1"/>
          <p:cNvSpPr>
            <a:spLocks noGrp="1"/>
          </p:cNvSpPr>
          <p:nvPr>
            <p:ph type="title"/>
          </p:nvPr>
        </p:nvSpPr>
        <p:spPr/>
        <p:txBody>
          <a:bodyPr/>
          <a:lstStyle/>
          <a:p>
            <a:r>
              <a:rPr lang="en-US" dirty="0" err="1" smtClean="0"/>
              <a:t>Vivado</a:t>
            </a:r>
            <a:r>
              <a:rPr lang="en-US" dirty="0" smtClean="0"/>
              <a:t> HLS: Minimize latency</a:t>
            </a:r>
            <a:endParaRPr lang="en-US" dirty="0"/>
          </a:p>
        </p:txBody>
      </p:sp>
      <p:sp>
        <p:nvSpPr>
          <p:cNvPr id="79" name="Footer Placeholder 78"/>
          <p:cNvSpPr>
            <a:spLocks noGrp="1"/>
          </p:cNvSpPr>
          <p:nvPr>
            <p:ph type="ftr" sz="quarter" idx="3"/>
          </p:nvPr>
        </p:nvSpPr>
        <p:spPr/>
        <p:txBody>
          <a:bodyPr/>
          <a:lstStyle/>
          <a:p>
            <a:r>
              <a:rPr lang="en-US" dirty="0" smtClean="0"/>
              <a:t>© Copyright 2016 Xilinx</a:t>
            </a:r>
            <a:endParaRPr lang="en-US" dirty="0"/>
          </a:p>
        </p:txBody>
      </p:sp>
      <p:sp>
        <p:nvSpPr>
          <p:cNvPr id="78" name="Slide Number Placeholder 77"/>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13</a:t>
            </a:fld>
            <a:endParaRPr lang="en-US" dirty="0"/>
          </a:p>
        </p:txBody>
      </p:sp>
      <p:pic>
        <p:nvPicPr>
          <p:cNvPr id="23555" name="Picture 3"/>
          <p:cNvPicPr>
            <a:picLocks noChangeAspect="1" noChangeArrowheads="1"/>
          </p:cNvPicPr>
          <p:nvPr/>
        </p:nvPicPr>
        <p:blipFill>
          <a:blip r:embed="rId4"/>
          <a:srcRect/>
          <a:stretch>
            <a:fillRect/>
          </a:stretch>
        </p:blipFill>
        <p:spPr bwMode="auto">
          <a:xfrm>
            <a:off x="5670019" y="2282761"/>
            <a:ext cx="6306083" cy="14097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Vivado</a:t>
            </a:r>
            <a:r>
              <a:rPr lang="en-US" dirty="0" smtClean="0"/>
              <a:t> HLS has the following directives to reduce latency</a:t>
            </a:r>
          </a:p>
          <a:p>
            <a:pPr lvl="1"/>
            <a:r>
              <a:rPr lang="en-US" dirty="0" smtClean="0"/>
              <a:t>LATENCY</a:t>
            </a:r>
          </a:p>
          <a:p>
            <a:pPr lvl="2"/>
            <a:r>
              <a:rPr lang="en-US" dirty="0"/>
              <a:t>Allows a minimum and maximum latency constraint to be specified</a:t>
            </a:r>
            <a:endParaRPr lang="en-US" dirty="0" smtClean="0"/>
          </a:p>
          <a:p>
            <a:pPr lvl="1"/>
            <a:r>
              <a:rPr lang="en-US" dirty="0" smtClean="0"/>
              <a:t>LOOP_FLATTEN</a:t>
            </a:r>
          </a:p>
          <a:p>
            <a:pPr lvl="2"/>
            <a:r>
              <a:rPr lang="en-US" dirty="0"/>
              <a:t>Allows nested loops to be collapsed into a single loop with improved </a:t>
            </a:r>
            <a:r>
              <a:rPr lang="en-US" dirty="0" smtClean="0"/>
              <a:t>latency</a:t>
            </a:r>
          </a:p>
          <a:p>
            <a:pPr lvl="1"/>
            <a:r>
              <a:rPr lang="en-US" dirty="0" smtClean="0"/>
              <a:t>LOOP_MERGE</a:t>
            </a:r>
          </a:p>
          <a:p>
            <a:pPr lvl="2"/>
            <a:r>
              <a:rPr lang="en-US" dirty="0"/>
              <a:t>Merge consecutive loops to reduce overall latency, increase sharing, and improve logic </a:t>
            </a:r>
            <a:r>
              <a:rPr lang="en-US" dirty="0" smtClean="0"/>
              <a:t>optimization</a:t>
            </a:r>
          </a:p>
          <a:p>
            <a:pPr lvl="1"/>
            <a:r>
              <a:rPr lang="en-US" dirty="0" smtClean="0"/>
              <a:t>UNROLL</a:t>
            </a:r>
          </a:p>
          <a:p>
            <a:pPr lvl="2"/>
            <a:r>
              <a:rPr lang="en-US" dirty="0" smtClean="0"/>
              <a:t>Create multiple copies of the loop body, with improved latency but increased resource usage</a:t>
            </a:r>
            <a:endParaRPr lang="en-US" dirty="0"/>
          </a:p>
        </p:txBody>
      </p:sp>
      <p:sp>
        <p:nvSpPr>
          <p:cNvPr id="3" name="Title 2"/>
          <p:cNvSpPr>
            <a:spLocks noGrp="1"/>
          </p:cNvSpPr>
          <p:nvPr>
            <p:ph type="title"/>
          </p:nvPr>
        </p:nvSpPr>
        <p:spPr/>
        <p:txBody>
          <a:bodyPr/>
          <a:lstStyle/>
          <a:p>
            <a:r>
              <a:rPr lang="en-US" dirty="0" smtClean="0"/>
              <a:t>Reducing Latency</a:t>
            </a:r>
            <a:endParaRPr lang="en-US" dirty="0"/>
          </a:p>
        </p:txBody>
      </p:sp>
      <p:sp>
        <p:nvSpPr>
          <p:cNvPr id="4" name="Footer Placeholder 3"/>
          <p:cNvSpPr>
            <a:spLocks noGrp="1"/>
          </p:cNvSpPr>
          <p:nvPr>
            <p:ph type="ftr" sz="quarter" idx="3"/>
          </p:nvPr>
        </p:nvSpPr>
        <p:spPr/>
        <p:txBody>
          <a:bodyPr/>
          <a:lstStyle/>
          <a:p>
            <a:r>
              <a:rPr lang="en-US" smtClean="0"/>
              <a:t>© Copyright 2016 Xilinx</a:t>
            </a:r>
            <a:endParaRPr lang="en-US" dirty="0"/>
          </a:p>
        </p:txBody>
      </p:sp>
      <p:sp>
        <p:nvSpPr>
          <p:cNvPr id="5" name="Slide Number Placeholder 4"/>
          <p:cNvSpPr>
            <a:spLocks noGrp="1"/>
          </p:cNvSpPr>
          <p:nvPr>
            <p:ph type="sldNum" sz="quarter" idx="10"/>
          </p:nvPr>
        </p:nvSpPr>
        <p:spPr/>
        <p:txBody>
          <a:bodyPr/>
          <a:lstStyle/>
          <a:p>
            <a:pPr>
              <a:defRPr/>
            </a:pPr>
            <a:r>
              <a:rPr lang="en-US" smtClean="0"/>
              <a:t>Improving Performance 13- </a:t>
            </a:r>
            <a:fld id="{99D29FBF-A473-46DA-BC14-675AC1C8F9A5}" type="slidenum">
              <a:rPr lang="en-US" smtClean="0"/>
              <a:pPr>
                <a:defRPr/>
              </a:pPr>
              <a:t>14</a:t>
            </a:fld>
            <a:endParaRPr lang="en-US" dirty="0"/>
          </a:p>
        </p:txBody>
      </p:sp>
    </p:spTree>
    <p:extLst>
      <p:ext uri="{BB962C8B-B14F-4D97-AF65-F5344CB8AC3E}">
        <p14:creationId xmlns:p14="http://schemas.microsoft.com/office/powerpoint/2010/main" val="2393355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Functions</a:t>
            </a:r>
          </a:p>
          <a:p>
            <a:pPr lvl="1"/>
            <a:r>
              <a:rPr lang="en-US" dirty="0" err="1" smtClean="0"/>
              <a:t>Vivado</a:t>
            </a:r>
            <a:r>
              <a:rPr lang="en-US" dirty="0" smtClean="0"/>
              <a:t> HLS will seek to minimize latency by allowing functions to operate in parallel</a:t>
            </a:r>
          </a:p>
          <a:p>
            <a:pPr lvl="2"/>
            <a:r>
              <a:rPr lang="en-US" dirty="0" smtClean="0"/>
              <a:t>As shown on the previous slide</a:t>
            </a:r>
          </a:p>
          <a:p>
            <a:r>
              <a:rPr lang="en-US" dirty="0" smtClean="0"/>
              <a:t>Loops</a:t>
            </a:r>
          </a:p>
          <a:p>
            <a:pPr lvl="1"/>
            <a:r>
              <a:rPr lang="en-US" dirty="0" err="1" smtClean="0"/>
              <a:t>Vivado</a:t>
            </a:r>
            <a:r>
              <a:rPr lang="en-US" dirty="0" smtClean="0"/>
              <a:t> HLS will not schedule loops to operate in parallel by default</a:t>
            </a:r>
          </a:p>
          <a:p>
            <a:pPr lvl="2"/>
            <a:r>
              <a:rPr lang="en-US" dirty="0" smtClean="0"/>
              <a:t>Dataflow optimization must be used or the loops must be unrolled</a:t>
            </a:r>
          </a:p>
          <a:p>
            <a:pPr lvl="2"/>
            <a:r>
              <a:rPr lang="en-US" dirty="0" smtClean="0"/>
              <a:t>Both techniques are discussed in detail later</a:t>
            </a:r>
          </a:p>
          <a:p>
            <a:r>
              <a:rPr lang="en-US" dirty="0" smtClean="0"/>
              <a:t>Operations</a:t>
            </a:r>
          </a:p>
          <a:p>
            <a:pPr lvl="1"/>
            <a:r>
              <a:rPr lang="en-US" dirty="0" err="1" smtClean="0"/>
              <a:t>Vivado</a:t>
            </a:r>
            <a:r>
              <a:rPr lang="en-US" dirty="0" smtClean="0"/>
              <a:t> HLS will seek to minimize latency by allowing the operations to occur in parallel</a:t>
            </a:r>
          </a:p>
          <a:p>
            <a:pPr lvl="1"/>
            <a:r>
              <a:rPr lang="en-US" dirty="0" smtClean="0"/>
              <a:t>It does this within functions </a:t>
            </a:r>
            <a:r>
              <a:rPr lang="en-US" u="sng" dirty="0" smtClean="0"/>
              <a:t>and</a:t>
            </a:r>
            <a:r>
              <a:rPr lang="en-US" dirty="0" smtClean="0"/>
              <a:t> within loops</a:t>
            </a:r>
          </a:p>
          <a:p>
            <a:pPr lvl="2"/>
            <a:endParaRPr lang="en-US" dirty="0" smtClean="0"/>
          </a:p>
        </p:txBody>
      </p:sp>
      <p:sp>
        <p:nvSpPr>
          <p:cNvPr id="2" name="Title 1"/>
          <p:cNvSpPr>
            <a:spLocks noGrp="1"/>
          </p:cNvSpPr>
          <p:nvPr>
            <p:ph type="title"/>
          </p:nvPr>
        </p:nvSpPr>
        <p:spPr/>
        <p:txBody>
          <a:bodyPr/>
          <a:lstStyle/>
          <a:p>
            <a:r>
              <a:rPr lang="en-US" dirty="0" smtClean="0"/>
              <a:t>Default Behavior: Minimizing Latency</a:t>
            </a:r>
            <a:endParaRPr lang="en-US" dirty="0"/>
          </a:p>
        </p:txBody>
      </p:sp>
      <p:sp>
        <p:nvSpPr>
          <p:cNvPr id="62" name="Footer Placeholder 61"/>
          <p:cNvSpPr>
            <a:spLocks noGrp="1"/>
          </p:cNvSpPr>
          <p:nvPr>
            <p:ph type="ftr" sz="quarter" idx="3"/>
          </p:nvPr>
        </p:nvSpPr>
        <p:spPr/>
        <p:txBody>
          <a:bodyPr/>
          <a:lstStyle/>
          <a:p>
            <a:r>
              <a:rPr lang="en-US" dirty="0" smtClean="0"/>
              <a:t>© Copyright 2016 Xilinx</a:t>
            </a:r>
            <a:endParaRPr lang="en-US" dirty="0"/>
          </a:p>
        </p:txBody>
      </p:sp>
      <p:sp>
        <p:nvSpPr>
          <p:cNvPr id="59" name="Slide Number Placeholder 58"/>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15</a:t>
            </a:fld>
            <a:endParaRPr lang="en-US" dirty="0"/>
          </a:p>
        </p:txBody>
      </p:sp>
      <p:sp>
        <p:nvSpPr>
          <p:cNvPr id="5" name="TextBox 4"/>
          <p:cNvSpPr txBox="1"/>
          <p:nvPr/>
        </p:nvSpPr>
        <p:spPr>
          <a:xfrm>
            <a:off x="8188913" y="3440863"/>
            <a:ext cx="3327567" cy="900246"/>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b="1" dirty="0" smtClean="0">
                <a:solidFill>
                  <a:prstClr val="black"/>
                </a:solidFill>
              </a:rPr>
              <a:t> </a:t>
            </a:r>
            <a:r>
              <a:rPr lang="en-US" sz="1050" b="1" dirty="0" err="1" smtClean="0">
                <a:solidFill>
                  <a:prstClr val="black"/>
                </a:solidFill>
              </a:rPr>
              <a:t>Loop:for</a:t>
            </a:r>
            <a:r>
              <a:rPr lang="en-US" sz="1050" b="1" dirty="0" smtClean="0">
                <a:solidFill>
                  <a:prstClr val="black"/>
                </a:solidFill>
              </a:rPr>
              <a:t>(</a:t>
            </a:r>
            <a:r>
              <a:rPr lang="en-US" sz="1050" b="1" dirty="0" err="1" smtClean="0">
                <a:solidFill>
                  <a:prstClr val="black"/>
                </a:solidFill>
              </a:rPr>
              <a:t>i</a:t>
            </a:r>
            <a:r>
              <a:rPr lang="en-US" sz="1050" b="1" dirty="0" smtClean="0">
                <a:solidFill>
                  <a:prstClr val="black"/>
                </a:solidFill>
              </a:rPr>
              <a:t>=1;i&lt;3;i++) {</a:t>
            </a:r>
          </a:p>
          <a:p>
            <a:pPr algn="l" defTabSz="457200"/>
            <a:r>
              <a:rPr lang="en-US" sz="1050" b="1" dirty="0" smtClean="0">
                <a:solidFill>
                  <a:prstClr val="black"/>
                </a:solidFill>
              </a:rPr>
              <a:t>    op_Read;</a:t>
            </a:r>
          </a:p>
          <a:p>
            <a:pPr algn="l" defTabSz="457200"/>
            <a:r>
              <a:rPr lang="en-US" sz="1050" b="1" dirty="0" smtClean="0">
                <a:solidFill>
                  <a:prstClr val="black"/>
                </a:solidFill>
              </a:rPr>
              <a:t>    op_Compute;</a:t>
            </a:r>
          </a:p>
          <a:p>
            <a:pPr algn="l" defTabSz="457200"/>
            <a:r>
              <a:rPr lang="en-US" sz="1050" b="1" dirty="0" smtClean="0">
                <a:solidFill>
                  <a:prstClr val="black"/>
                </a:solidFill>
              </a:rPr>
              <a:t>    op_Write;</a:t>
            </a:r>
          </a:p>
          <a:p>
            <a:pPr algn="l" defTabSz="457200"/>
            <a:r>
              <a:rPr lang="en-US" sz="1050" b="1" dirty="0" smtClean="0">
                <a:solidFill>
                  <a:prstClr val="black"/>
                </a:solidFill>
              </a:rPr>
              <a:t>  }</a:t>
            </a:r>
          </a:p>
        </p:txBody>
      </p:sp>
      <p:sp>
        <p:nvSpPr>
          <p:cNvPr id="6" name="Rounded Rectangle 5"/>
          <p:cNvSpPr/>
          <p:nvPr/>
        </p:nvSpPr>
        <p:spPr>
          <a:xfrm>
            <a:off x="9969292" y="3649819"/>
            <a:ext cx="812588"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u="sng" dirty="0" smtClean="0">
                <a:solidFill>
                  <a:prstClr val="black"/>
                </a:solidFill>
              </a:rPr>
              <a:t>RD</a:t>
            </a:r>
            <a:endParaRPr lang="en-US" sz="1100" b="1" u="sng" dirty="0">
              <a:solidFill>
                <a:prstClr val="black"/>
              </a:solidFill>
            </a:endParaRPr>
          </a:p>
        </p:txBody>
      </p:sp>
      <p:sp>
        <p:nvSpPr>
          <p:cNvPr id="7" name="Rounded Rectangle 6"/>
          <p:cNvSpPr/>
          <p:nvPr/>
        </p:nvSpPr>
        <p:spPr>
          <a:xfrm>
            <a:off x="9969292" y="3802219"/>
            <a:ext cx="812588"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u="sng" dirty="0" smtClean="0">
                <a:solidFill>
                  <a:prstClr val="black"/>
                </a:solidFill>
              </a:rPr>
              <a:t>CMP</a:t>
            </a:r>
            <a:endParaRPr lang="en-US" sz="800" u="sng" dirty="0">
              <a:solidFill>
                <a:prstClr val="black"/>
              </a:solidFill>
            </a:endParaRPr>
          </a:p>
        </p:txBody>
      </p:sp>
      <p:sp>
        <p:nvSpPr>
          <p:cNvPr id="8" name="Rounded Rectangle 7"/>
          <p:cNvSpPr/>
          <p:nvPr/>
        </p:nvSpPr>
        <p:spPr>
          <a:xfrm>
            <a:off x="9969292" y="3954619"/>
            <a:ext cx="812588"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grpSp>
        <p:nvGrpSpPr>
          <p:cNvPr id="48" name="Group 47"/>
          <p:cNvGrpSpPr/>
          <p:nvPr/>
        </p:nvGrpSpPr>
        <p:grpSpPr>
          <a:xfrm>
            <a:off x="1191213" y="5256729"/>
            <a:ext cx="3327567" cy="900246"/>
            <a:chOff x="975085" y="5409129"/>
            <a:chExt cx="3327567" cy="900246"/>
          </a:xfrm>
        </p:grpSpPr>
        <p:sp>
          <p:nvSpPr>
            <p:cNvPr id="9" name="TextBox 8"/>
            <p:cNvSpPr txBox="1"/>
            <p:nvPr/>
          </p:nvSpPr>
          <p:spPr>
            <a:xfrm>
              <a:off x="975085" y="5409129"/>
              <a:ext cx="3327567" cy="900246"/>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b="1" dirty="0" smtClean="0">
                  <a:solidFill>
                    <a:prstClr val="black"/>
                  </a:solidFill>
                </a:rPr>
                <a:t>void foo(...) {</a:t>
              </a:r>
            </a:p>
            <a:p>
              <a:pPr algn="l" defTabSz="457200"/>
              <a:r>
                <a:rPr lang="en-US" sz="1050" b="1" dirty="0" smtClean="0">
                  <a:solidFill>
                    <a:prstClr val="black"/>
                  </a:solidFill>
                </a:rPr>
                <a:t>    op_Read;</a:t>
              </a:r>
            </a:p>
            <a:p>
              <a:pPr algn="l" defTabSz="457200"/>
              <a:r>
                <a:rPr lang="en-US" sz="1050" b="1" dirty="0" smtClean="0">
                  <a:solidFill>
                    <a:prstClr val="black"/>
                  </a:solidFill>
                </a:rPr>
                <a:t>    op_Compute;</a:t>
              </a:r>
            </a:p>
            <a:p>
              <a:pPr algn="l" defTabSz="457200"/>
              <a:r>
                <a:rPr lang="en-US" sz="1050" b="1" dirty="0" smtClean="0">
                  <a:solidFill>
                    <a:prstClr val="black"/>
                  </a:solidFill>
                </a:rPr>
                <a:t>    </a:t>
              </a:r>
              <a:r>
                <a:rPr lang="en-US" sz="1050" b="1" dirty="0" err="1" smtClean="0">
                  <a:solidFill>
                    <a:prstClr val="black"/>
                  </a:solidFill>
                </a:rPr>
                <a:t>op_Write</a:t>
              </a:r>
              <a:r>
                <a:rPr lang="en-US" sz="1050" b="1" dirty="0" smtClean="0">
                  <a:solidFill>
                    <a:prstClr val="black"/>
                  </a:solidFill>
                </a:rPr>
                <a:t>;</a:t>
              </a:r>
            </a:p>
            <a:p>
              <a:pPr algn="l" defTabSz="457200"/>
              <a:r>
                <a:rPr lang="en-US" sz="1050" b="1" dirty="0" smtClean="0">
                  <a:solidFill>
                    <a:prstClr val="black"/>
                  </a:solidFill>
                </a:rPr>
                <a:t>}</a:t>
              </a:r>
            </a:p>
          </p:txBody>
        </p:sp>
        <p:sp>
          <p:nvSpPr>
            <p:cNvPr id="10" name="Rounded Rectangle 9"/>
            <p:cNvSpPr/>
            <p:nvPr/>
          </p:nvSpPr>
          <p:spPr>
            <a:xfrm>
              <a:off x="2755464" y="5639559"/>
              <a:ext cx="812588"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11" name="Rounded Rectangle 10"/>
            <p:cNvSpPr/>
            <p:nvPr/>
          </p:nvSpPr>
          <p:spPr>
            <a:xfrm>
              <a:off x="2755464" y="5791959"/>
              <a:ext cx="812588"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12" name="Rounded Rectangle 11"/>
            <p:cNvSpPr/>
            <p:nvPr/>
          </p:nvSpPr>
          <p:spPr>
            <a:xfrm>
              <a:off x="2755464" y="5944359"/>
              <a:ext cx="812588"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grpSp>
      <p:grpSp>
        <p:nvGrpSpPr>
          <p:cNvPr id="49" name="Group 48"/>
          <p:cNvGrpSpPr/>
          <p:nvPr/>
        </p:nvGrpSpPr>
        <p:grpSpPr>
          <a:xfrm>
            <a:off x="5845248" y="5155062"/>
            <a:ext cx="2535273" cy="958896"/>
            <a:chOff x="5070546" y="4672462"/>
            <a:chExt cx="2535273" cy="958896"/>
          </a:xfrm>
        </p:grpSpPr>
        <p:grpSp>
          <p:nvGrpSpPr>
            <p:cNvPr id="4" name="Group 71"/>
            <p:cNvGrpSpPr/>
            <p:nvPr/>
          </p:nvGrpSpPr>
          <p:grpSpPr>
            <a:xfrm>
              <a:off x="5401699" y="5178699"/>
              <a:ext cx="609443" cy="228600"/>
              <a:chOff x="-66694" y="1130300"/>
              <a:chExt cx="533401" cy="228600"/>
            </a:xfrm>
            <a:effectLst>
              <a:outerShdw blurRad="50800" dist="38100" dir="2700000" algn="tl" rotWithShape="0">
                <a:prstClr val="black">
                  <a:alpha val="40000"/>
                </a:prstClr>
              </a:outerShdw>
            </a:effectLst>
          </p:grpSpPr>
          <p:cxnSp>
            <p:nvCxnSpPr>
              <p:cNvPr id="14" name="Straight Connector 13"/>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71"/>
            <p:cNvGrpSpPr/>
            <p:nvPr/>
          </p:nvGrpSpPr>
          <p:grpSpPr>
            <a:xfrm>
              <a:off x="6011140" y="5178699"/>
              <a:ext cx="609443" cy="228600"/>
              <a:chOff x="-66694" y="1130300"/>
              <a:chExt cx="533401" cy="228600"/>
            </a:xfrm>
            <a:effectLst>
              <a:outerShdw blurRad="50800" dist="38100" dir="2700000" algn="tl" rotWithShape="0">
                <a:prstClr val="black">
                  <a:alpha val="40000"/>
                </a:prstClr>
              </a:outerShdw>
            </a:effectLst>
          </p:grpSpPr>
          <p:cxnSp>
            <p:nvCxnSpPr>
              <p:cNvPr id="19" name="Straight Connector 18"/>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71"/>
            <p:cNvGrpSpPr/>
            <p:nvPr/>
          </p:nvGrpSpPr>
          <p:grpSpPr>
            <a:xfrm>
              <a:off x="6620581" y="5178699"/>
              <a:ext cx="609443" cy="228600"/>
              <a:chOff x="-66694" y="1130300"/>
              <a:chExt cx="533401" cy="228600"/>
            </a:xfrm>
            <a:effectLst>
              <a:outerShdw blurRad="50800" dist="38100" dir="2700000" algn="tl" rotWithShape="0">
                <a:prstClr val="black">
                  <a:alpha val="40000"/>
                </a:prstClr>
              </a:outerShdw>
            </a:effectLst>
          </p:grpSpPr>
          <p:cxnSp>
            <p:nvCxnSpPr>
              <p:cNvPr id="24" name="Straight Connector 23"/>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3" name="Rounded Rectangle 42"/>
            <p:cNvSpPr/>
            <p:nvPr/>
          </p:nvSpPr>
          <p:spPr>
            <a:xfrm>
              <a:off x="5350906" y="5478958"/>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44" name="Rounded Rectangle 43"/>
            <p:cNvSpPr/>
            <p:nvPr/>
          </p:nvSpPr>
          <p:spPr>
            <a:xfrm>
              <a:off x="5960349" y="5478958"/>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45" name="Rounded Rectangle 44"/>
            <p:cNvSpPr/>
            <p:nvPr/>
          </p:nvSpPr>
          <p:spPr>
            <a:xfrm>
              <a:off x="6569790" y="5478958"/>
              <a:ext cx="609441"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sp>
          <p:nvSpPr>
            <p:cNvPr id="83" name="TextBox 82"/>
            <p:cNvSpPr txBox="1"/>
            <p:nvPr/>
          </p:nvSpPr>
          <p:spPr>
            <a:xfrm>
              <a:off x="5070546" y="4672462"/>
              <a:ext cx="2535273" cy="461665"/>
            </a:xfrm>
            <a:prstGeom prst="rect">
              <a:avLst/>
            </a:prstGeom>
            <a:noFill/>
          </p:spPr>
          <p:txBody>
            <a:bodyPr wrap="square" rtlCol="0">
              <a:spAutoFit/>
            </a:bodyPr>
            <a:lstStyle/>
            <a:p>
              <a:pPr defTabSz="457200"/>
              <a:r>
                <a:rPr lang="en-US" sz="1200" u="sng" dirty="0" smtClean="0">
                  <a:solidFill>
                    <a:prstClr val="black"/>
                  </a:solidFill>
                  <a:latin typeface="Arial"/>
                  <a:ea typeface="ＭＳ Ｐゴシック" pitchFamily="34" charset="-128"/>
                  <a:cs typeface="Arial" charset="0"/>
                </a:rPr>
                <a:t>Example with Sequential Operations</a:t>
              </a:r>
            </a:p>
          </p:txBody>
        </p:sp>
      </p:grpSp>
      <p:grpSp>
        <p:nvGrpSpPr>
          <p:cNvPr id="54" name="Group 53"/>
          <p:cNvGrpSpPr/>
          <p:nvPr/>
        </p:nvGrpSpPr>
        <p:grpSpPr>
          <a:xfrm>
            <a:off x="8664420" y="4964904"/>
            <a:ext cx="3173987" cy="1120717"/>
            <a:chOff x="8346919" y="4672462"/>
            <a:chExt cx="3173987" cy="1120717"/>
          </a:xfrm>
        </p:grpSpPr>
        <p:grpSp>
          <p:nvGrpSpPr>
            <p:cNvPr id="23" name="Group 71"/>
            <p:cNvGrpSpPr/>
            <p:nvPr/>
          </p:nvGrpSpPr>
          <p:grpSpPr>
            <a:xfrm>
              <a:off x="9092903" y="5178699"/>
              <a:ext cx="609443" cy="228600"/>
              <a:chOff x="-66694" y="1130300"/>
              <a:chExt cx="533401" cy="228600"/>
            </a:xfrm>
            <a:effectLst>
              <a:outerShdw blurRad="50800" dist="38100" dir="2700000" algn="tl" rotWithShape="0">
                <a:prstClr val="black">
                  <a:alpha val="40000"/>
                </a:prstClr>
              </a:outerShdw>
            </a:effectLst>
          </p:grpSpPr>
          <p:cxnSp>
            <p:nvCxnSpPr>
              <p:cNvPr id="50" name="Straight Connector 49"/>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8" name="Group 71"/>
            <p:cNvGrpSpPr/>
            <p:nvPr/>
          </p:nvGrpSpPr>
          <p:grpSpPr>
            <a:xfrm>
              <a:off x="9712101" y="5178699"/>
              <a:ext cx="609443" cy="228600"/>
              <a:chOff x="-66694" y="1130300"/>
              <a:chExt cx="533401" cy="228600"/>
            </a:xfrm>
            <a:effectLst>
              <a:outerShdw blurRad="50800" dist="38100" dir="2700000" algn="tl" rotWithShape="0">
                <a:prstClr val="black">
                  <a:alpha val="40000"/>
                </a:prstClr>
              </a:outerShdw>
            </a:effectLst>
          </p:grpSpPr>
          <p:cxnSp>
            <p:nvCxnSpPr>
              <p:cNvPr id="55" name="Straight Connector 54"/>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69" name="Rounded Rectangle 68"/>
            <p:cNvSpPr/>
            <p:nvPr/>
          </p:nvSpPr>
          <p:spPr>
            <a:xfrm>
              <a:off x="9068506" y="5478958"/>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70" name="Rounded Rectangle 69"/>
            <p:cNvSpPr/>
            <p:nvPr/>
          </p:nvSpPr>
          <p:spPr>
            <a:xfrm>
              <a:off x="9063626" y="5640779"/>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71" name="Rounded Rectangle 70"/>
            <p:cNvSpPr/>
            <p:nvPr/>
          </p:nvSpPr>
          <p:spPr>
            <a:xfrm>
              <a:off x="9697462" y="5478958"/>
              <a:ext cx="609441"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sp>
          <p:nvSpPr>
            <p:cNvPr id="84" name="TextBox 83"/>
            <p:cNvSpPr txBox="1"/>
            <p:nvPr/>
          </p:nvSpPr>
          <p:spPr>
            <a:xfrm>
              <a:off x="8346919" y="4672462"/>
              <a:ext cx="3173987" cy="461665"/>
            </a:xfrm>
            <a:prstGeom prst="rect">
              <a:avLst/>
            </a:prstGeom>
            <a:noFill/>
          </p:spPr>
          <p:txBody>
            <a:bodyPr wrap="square" rtlCol="0">
              <a:spAutoFit/>
            </a:bodyPr>
            <a:lstStyle/>
            <a:p>
              <a:pPr defTabSz="457200"/>
              <a:r>
                <a:rPr lang="en-US" sz="1200" u="sng" dirty="0" smtClean="0">
                  <a:solidFill>
                    <a:prstClr val="black"/>
                  </a:solidFill>
                  <a:latin typeface="Arial"/>
                  <a:ea typeface="ＭＳ Ｐゴシック" pitchFamily="34" charset="-128"/>
                  <a:cs typeface="Arial" charset="0"/>
                </a:rPr>
                <a:t>Example of Minimizing latency with Parallel Operations</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c:\temp\SNAGHTMLe55851.PNG"/>
          <p:cNvPicPr>
            <a:picLocks noChangeAspect="1" noChangeArrowheads="1"/>
          </p:cNvPicPr>
          <p:nvPr/>
        </p:nvPicPr>
        <p:blipFill>
          <a:blip r:embed="rId2"/>
          <a:srcRect b="19108"/>
          <a:stretch>
            <a:fillRect/>
          </a:stretch>
        </p:blipFill>
        <p:spPr bwMode="auto">
          <a:xfrm>
            <a:off x="8636001" y="1242495"/>
            <a:ext cx="3082925" cy="1996005"/>
          </a:xfrm>
          <a:prstGeom prst="rect">
            <a:avLst/>
          </a:prstGeom>
          <a:noFill/>
        </p:spPr>
      </p:pic>
      <p:sp>
        <p:nvSpPr>
          <p:cNvPr id="3" name="Content Placeholder 2"/>
          <p:cNvSpPr>
            <a:spLocks noGrp="1"/>
          </p:cNvSpPr>
          <p:nvPr>
            <p:ph idx="1"/>
          </p:nvPr>
        </p:nvSpPr>
        <p:spPr/>
        <p:txBody>
          <a:bodyPr/>
          <a:lstStyle/>
          <a:p>
            <a:r>
              <a:rPr lang="en-US" dirty="0" smtClean="0"/>
              <a:t>Latency constraints can be specified </a:t>
            </a:r>
          </a:p>
          <a:p>
            <a:pPr lvl="1"/>
            <a:r>
              <a:rPr lang="en-US" dirty="0" smtClean="0"/>
              <a:t>Can define a minimum and/or maximum latency for the location</a:t>
            </a:r>
          </a:p>
          <a:p>
            <a:pPr lvl="2"/>
            <a:r>
              <a:rPr lang="en-US" dirty="0" smtClean="0"/>
              <a:t>This is applied to all objects in the specified scope</a:t>
            </a:r>
          </a:p>
          <a:p>
            <a:pPr lvl="1"/>
            <a:r>
              <a:rPr lang="en-US" dirty="0" smtClean="0"/>
              <a:t>No range specification: schedule for minimum</a:t>
            </a:r>
          </a:p>
          <a:p>
            <a:pPr lvl="2"/>
            <a:r>
              <a:rPr lang="en-US" dirty="0" smtClean="0"/>
              <a:t>Which is the default </a:t>
            </a:r>
            <a:endParaRPr lang="en-US" dirty="0"/>
          </a:p>
        </p:txBody>
      </p:sp>
      <p:sp>
        <p:nvSpPr>
          <p:cNvPr id="2" name="Title 1"/>
          <p:cNvSpPr>
            <a:spLocks noGrp="1"/>
          </p:cNvSpPr>
          <p:nvPr>
            <p:ph type="title"/>
          </p:nvPr>
        </p:nvSpPr>
        <p:spPr/>
        <p:txBody>
          <a:bodyPr/>
          <a:lstStyle/>
          <a:p>
            <a:r>
              <a:rPr lang="en-US" dirty="0" smtClean="0"/>
              <a:t>Latency Constraints</a:t>
            </a:r>
            <a:endParaRPr lang="en-US" dirty="0"/>
          </a:p>
        </p:txBody>
      </p:sp>
      <p:sp>
        <p:nvSpPr>
          <p:cNvPr id="106" name="Footer Placeholder 105"/>
          <p:cNvSpPr>
            <a:spLocks noGrp="1"/>
          </p:cNvSpPr>
          <p:nvPr>
            <p:ph type="ftr" sz="quarter" idx="3"/>
          </p:nvPr>
        </p:nvSpPr>
        <p:spPr/>
        <p:txBody>
          <a:bodyPr/>
          <a:lstStyle/>
          <a:p>
            <a:r>
              <a:rPr lang="en-US" dirty="0" smtClean="0"/>
              <a:t>© Copyright 2016 Xilinx</a:t>
            </a:r>
            <a:endParaRPr lang="en-US" dirty="0"/>
          </a:p>
        </p:txBody>
      </p:sp>
      <p:sp>
        <p:nvSpPr>
          <p:cNvPr id="86" name="Slide Number Placeholder 8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16</a:t>
            </a:fld>
            <a:endParaRPr lang="en-US" dirty="0"/>
          </a:p>
        </p:txBody>
      </p:sp>
      <p:sp>
        <p:nvSpPr>
          <p:cNvPr id="82" name="TextBox 81"/>
          <p:cNvSpPr txBox="1"/>
          <p:nvPr/>
        </p:nvSpPr>
        <p:spPr>
          <a:xfrm>
            <a:off x="6503961" y="2829439"/>
            <a:ext cx="1689380" cy="253916"/>
          </a:xfrm>
          <a:prstGeom prst="rect">
            <a:avLst/>
          </a:prstGeom>
          <a:solidFill>
            <a:srgbClr val="FFFF99"/>
          </a:solidFill>
          <a:ln>
            <a:solidFill>
              <a:schemeClr val="tx1"/>
            </a:solidFill>
          </a:ln>
          <a:effectLst>
            <a:innerShdw blurRad="63500" dist="50800" dir="2700000">
              <a:prstClr val="black">
                <a:alpha val="50000"/>
              </a:prstClr>
            </a:innerShdw>
          </a:effectLst>
        </p:spPr>
        <p:txBody>
          <a:bodyPr wrap="square" rtlCol="0">
            <a:spAutoFit/>
          </a:bodyPr>
          <a:lstStyle/>
          <a:p>
            <a:pPr algn="l" defTabSz="457200"/>
            <a:r>
              <a:rPr lang="en-US" sz="1050" b="1" dirty="0" smtClean="0">
                <a:solidFill>
                  <a:prstClr val="black"/>
                </a:solidFill>
                <a:ea typeface="ＭＳ Ｐゴシック" pitchFamily="34" charset="-128"/>
                <a:cs typeface="Arial" charset="0"/>
              </a:rPr>
              <a:t>Impact of ranges</a:t>
            </a:r>
          </a:p>
        </p:txBody>
      </p:sp>
      <p:sp>
        <p:nvSpPr>
          <p:cNvPr id="83" name="Left Brace 82"/>
          <p:cNvSpPr/>
          <p:nvPr/>
        </p:nvSpPr>
        <p:spPr>
          <a:xfrm>
            <a:off x="8346921" y="2661253"/>
            <a:ext cx="153580" cy="42245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defTabSz="457200"/>
            <a:endParaRPr lang="en-US">
              <a:solidFill>
                <a:prstClr val="black"/>
              </a:solidFill>
            </a:endParaRPr>
          </a:p>
        </p:txBody>
      </p:sp>
      <p:cxnSp>
        <p:nvCxnSpPr>
          <p:cNvPr id="85" name="Straight Arrow Connector 84"/>
          <p:cNvCxnSpPr/>
          <p:nvPr/>
        </p:nvCxnSpPr>
        <p:spPr>
          <a:xfrm rot="10800000" flipV="1">
            <a:off x="6387142" y="3134549"/>
            <a:ext cx="358353" cy="2186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4578" name="Picture 2"/>
          <p:cNvPicPr>
            <a:picLocks noChangeAspect="1" noChangeArrowheads="1"/>
          </p:cNvPicPr>
          <p:nvPr/>
        </p:nvPicPr>
        <p:blipFill>
          <a:blip r:embed="rId3"/>
          <a:srcRect/>
          <a:stretch>
            <a:fillRect/>
          </a:stretch>
        </p:blipFill>
        <p:spPr bwMode="auto">
          <a:xfrm>
            <a:off x="2702047" y="3378542"/>
            <a:ext cx="6907091" cy="310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ltLang="zh-CN" dirty="0" smtClean="0">
                <a:ea typeface="宋体" charset="-122"/>
              </a:rPr>
              <a:t>Latency directives can be applied on functions, loops and regions</a:t>
            </a:r>
          </a:p>
          <a:p>
            <a:r>
              <a:rPr lang="en-US" altLang="zh-CN" dirty="0" smtClean="0">
                <a:ea typeface="宋体" charset="-122"/>
              </a:rPr>
              <a:t>Use regions to specify </a:t>
            </a:r>
            <a:r>
              <a:rPr lang="en-US" altLang="zh-CN" u="sng" dirty="0" smtClean="0">
                <a:ea typeface="宋体" charset="-122"/>
              </a:rPr>
              <a:t>specific</a:t>
            </a:r>
            <a:r>
              <a:rPr lang="en-US" altLang="zh-CN" dirty="0" smtClean="0">
                <a:ea typeface="宋体" charset="-122"/>
              </a:rPr>
              <a:t> locations for latency constraints</a:t>
            </a:r>
          </a:p>
          <a:p>
            <a:pPr lvl="1"/>
            <a:r>
              <a:rPr lang="en-US" altLang="zh-CN" dirty="0" smtClean="0">
                <a:ea typeface="宋体" charset="-122"/>
              </a:rPr>
              <a:t>A region is any set of labeled braces  </a:t>
            </a:r>
            <a:r>
              <a:rPr lang="en-US" altLang="zh-CN" b="1" dirty="0" err="1" smtClean="0">
                <a:latin typeface="Courier New" panose="02070309020205020404" pitchFamily="49" charset="0"/>
                <a:ea typeface="宋体" charset="-122"/>
                <a:cs typeface="Courier New" panose="02070309020205020404" pitchFamily="49" charset="0"/>
              </a:rPr>
              <a:t>MY_region</a:t>
            </a:r>
            <a:r>
              <a:rPr lang="en-US" altLang="zh-CN" b="1" dirty="0" smtClean="0">
                <a:latin typeface="Courier New" panose="02070309020205020404" pitchFamily="49" charset="0"/>
                <a:ea typeface="宋体" charset="-122"/>
                <a:cs typeface="Courier New" panose="02070309020205020404" pitchFamily="49" charset="0"/>
              </a:rPr>
              <a:t>: {…a region…}</a:t>
            </a:r>
          </a:p>
          <a:p>
            <a:pPr lvl="2"/>
            <a:r>
              <a:rPr lang="en-US" altLang="zh-CN" dirty="0" smtClean="0">
                <a:ea typeface="宋体" charset="-122"/>
              </a:rPr>
              <a:t>The region </a:t>
            </a:r>
            <a:r>
              <a:rPr lang="en-US" altLang="zh-CN" sz="1799" b="1" dirty="0" err="1">
                <a:latin typeface="Courier New" panose="02070309020205020404" pitchFamily="49" charset="0"/>
                <a:ea typeface="宋体" charset="-122"/>
                <a:cs typeface="Courier New" panose="02070309020205020404" pitchFamily="49" charset="0"/>
              </a:rPr>
              <a:t>My_Region</a:t>
            </a:r>
            <a:r>
              <a:rPr lang="en-US" altLang="zh-CN" dirty="0" smtClean="0">
                <a:ea typeface="宋体" charset="-122"/>
              </a:rPr>
              <a:t> is shown in this example</a:t>
            </a:r>
          </a:p>
          <a:p>
            <a:pPr lvl="1"/>
            <a:r>
              <a:rPr lang="en-US" altLang="zh-CN" dirty="0" smtClean="0">
                <a:ea typeface="宋体" charset="-122"/>
              </a:rPr>
              <a:t>This allows the constraint to be applied to a specific range of code</a:t>
            </a:r>
          </a:p>
          <a:p>
            <a:pPr lvl="2"/>
            <a:r>
              <a:rPr lang="en-US" altLang="zh-CN" dirty="0" smtClean="0">
                <a:ea typeface="宋体" charset="-122"/>
              </a:rPr>
              <a:t>Here, only the else branch has a latency constraint</a:t>
            </a:r>
          </a:p>
          <a:p>
            <a:endParaRPr lang="en-US" dirty="0"/>
          </a:p>
        </p:txBody>
      </p:sp>
      <p:sp>
        <p:nvSpPr>
          <p:cNvPr id="2" name="Title 1"/>
          <p:cNvSpPr>
            <a:spLocks noGrp="1"/>
          </p:cNvSpPr>
          <p:nvPr>
            <p:ph type="title"/>
          </p:nvPr>
        </p:nvSpPr>
        <p:spPr/>
        <p:txBody>
          <a:bodyPr/>
          <a:lstStyle/>
          <a:p>
            <a:r>
              <a:rPr lang="en-US" dirty="0" smtClean="0">
                <a:latin typeface="+mn-lt"/>
                <a:ea typeface="宋体" charset="-122"/>
              </a:rPr>
              <a:t>Region Specific Latency Constraint</a:t>
            </a:r>
            <a:endParaRPr lang="en-US" dirty="0">
              <a:latin typeface="+mn-lt"/>
            </a:endParaRPr>
          </a:p>
        </p:txBody>
      </p:sp>
      <p:sp>
        <p:nvSpPr>
          <p:cNvPr id="13" name="Footer Placeholder 12"/>
          <p:cNvSpPr>
            <a:spLocks noGrp="1"/>
          </p:cNvSpPr>
          <p:nvPr>
            <p:ph type="ftr" sz="quarter" idx="3"/>
          </p:nvPr>
        </p:nvSpPr>
        <p:spPr/>
        <p:txBody>
          <a:bodyPr/>
          <a:lstStyle/>
          <a:p>
            <a:r>
              <a:rPr lang="en-US" dirty="0" smtClean="0"/>
              <a:t>© Copyright 2016 Xilinx</a:t>
            </a:r>
            <a:endParaRPr lang="en-US" dirty="0"/>
          </a:p>
        </p:txBody>
      </p:sp>
      <p:sp>
        <p:nvSpPr>
          <p:cNvPr id="12" name="Slide Number Placeholder 11"/>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17</a:t>
            </a:fld>
            <a:endParaRPr lang="en-US" dirty="0"/>
          </a:p>
        </p:txBody>
      </p:sp>
      <p:sp>
        <p:nvSpPr>
          <p:cNvPr id="5" name="TextBox 4"/>
          <p:cNvSpPr txBox="1"/>
          <p:nvPr/>
        </p:nvSpPr>
        <p:spPr>
          <a:xfrm>
            <a:off x="821499" y="4289110"/>
            <a:ext cx="3378760" cy="1708160"/>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spcBef>
                <a:spcPct val="50000"/>
              </a:spcBef>
              <a:defRPr/>
            </a:pPr>
            <a:r>
              <a:rPr lang="en-US" altLang="zh-CN" sz="1000" dirty="0" err="1" smtClean="0">
                <a:solidFill>
                  <a:prstClr val="black"/>
                </a:solidFill>
                <a:ea typeface="宋体" charset="-122"/>
              </a:rPr>
              <a:t>int</a:t>
            </a:r>
            <a:r>
              <a:rPr lang="en-US" altLang="zh-CN" sz="1000" dirty="0" smtClean="0">
                <a:solidFill>
                  <a:prstClr val="black"/>
                </a:solidFill>
                <a:ea typeface="宋体" charset="-122"/>
              </a:rPr>
              <a:t> </a:t>
            </a:r>
            <a:r>
              <a:rPr lang="en-US" altLang="zh-CN" sz="1000" dirty="0" err="1" smtClean="0">
                <a:solidFill>
                  <a:prstClr val="black"/>
                </a:solidFill>
                <a:ea typeface="宋体" charset="-122"/>
              </a:rPr>
              <a:t>write_data</a:t>
            </a:r>
            <a:r>
              <a:rPr lang="en-US" altLang="zh-CN" sz="1000" dirty="0" smtClean="0">
                <a:solidFill>
                  <a:prstClr val="black"/>
                </a:solidFill>
                <a:ea typeface="宋体" charset="-122"/>
              </a:rPr>
              <a:t> (</a:t>
            </a:r>
            <a:r>
              <a:rPr lang="en-US" altLang="zh-CN" sz="1000" dirty="0" err="1" smtClean="0">
                <a:solidFill>
                  <a:prstClr val="black"/>
                </a:solidFill>
                <a:ea typeface="宋体" charset="-122"/>
              </a:rPr>
              <a:t>int</a:t>
            </a:r>
            <a:r>
              <a:rPr lang="en-US" altLang="zh-CN" sz="1000" dirty="0" smtClean="0">
                <a:solidFill>
                  <a:prstClr val="black"/>
                </a:solidFill>
                <a:ea typeface="宋体" charset="-122"/>
              </a:rPr>
              <a:t> </a:t>
            </a:r>
            <a:r>
              <a:rPr lang="en-US" altLang="zh-CN" sz="1000" dirty="0" err="1" smtClean="0">
                <a:solidFill>
                  <a:prstClr val="black"/>
                </a:solidFill>
                <a:ea typeface="宋体" charset="-122"/>
              </a:rPr>
              <a:t>buf</a:t>
            </a:r>
            <a:r>
              <a:rPr lang="en-US" altLang="zh-CN" sz="1000" dirty="0" smtClean="0">
                <a:solidFill>
                  <a:prstClr val="black"/>
                </a:solidFill>
                <a:ea typeface="宋体" charset="-122"/>
              </a:rPr>
              <a:t>, </a:t>
            </a:r>
            <a:r>
              <a:rPr lang="en-US" altLang="zh-CN" sz="1000" dirty="0" err="1" smtClean="0">
                <a:solidFill>
                  <a:prstClr val="black"/>
                </a:solidFill>
                <a:ea typeface="宋体" charset="-122"/>
              </a:rPr>
              <a:t>int</a:t>
            </a:r>
            <a:r>
              <a:rPr lang="en-US" altLang="zh-CN" sz="1000" dirty="0" smtClean="0">
                <a:solidFill>
                  <a:prstClr val="black"/>
                </a:solidFill>
                <a:ea typeface="宋体" charset="-122"/>
              </a:rPr>
              <a:t> output) {</a:t>
            </a:r>
          </a:p>
          <a:p>
            <a:pPr algn="l" defTabSz="457200">
              <a:spcBef>
                <a:spcPct val="50000"/>
              </a:spcBef>
              <a:defRPr/>
            </a:pPr>
            <a:r>
              <a:rPr lang="en-US" altLang="zh-CN" sz="1000" dirty="0" smtClean="0">
                <a:solidFill>
                  <a:prstClr val="black"/>
                </a:solidFill>
                <a:ea typeface="宋体" charset="-122"/>
              </a:rPr>
              <a:t> if (x &lt; y)  {</a:t>
            </a:r>
            <a:br>
              <a:rPr lang="en-US" altLang="zh-CN" sz="1000" dirty="0" smtClean="0">
                <a:solidFill>
                  <a:prstClr val="black"/>
                </a:solidFill>
                <a:ea typeface="宋体" charset="-122"/>
              </a:rPr>
            </a:br>
            <a:r>
              <a:rPr lang="en-US" altLang="zh-CN" sz="1000" dirty="0" smtClean="0">
                <a:solidFill>
                  <a:prstClr val="black"/>
                </a:solidFill>
                <a:ea typeface="宋体" charset="-122"/>
              </a:rPr>
              <a:t>        return (x + y);</a:t>
            </a:r>
            <a:br>
              <a:rPr lang="en-US" altLang="zh-CN" sz="1000" dirty="0" smtClean="0">
                <a:solidFill>
                  <a:prstClr val="black"/>
                </a:solidFill>
                <a:ea typeface="宋体" charset="-122"/>
              </a:rPr>
            </a:br>
            <a:r>
              <a:rPr lang="en-US" altLang="zh-CN" sz="1000" dirty="0" smtClean="0">
                <a:solidFill>
                  <a:prstClr val="black"/>
                </a:solidFill>
                <a:ea typeface="宋体" charset="-122"/>
              </a:rPr>
              <a:t> } else  {</a:t>
            </a:r>
          </a:p>
          <a:p>
            <a:pPr algn="l" defTabSz="457200">
              <a:spcBef>
                <a:spcPct val="50000"/>
              </a:spcBef>
              <a:defRPr/>
            </a:pPr>
            <a:r>
              <a:rPr lang="en-US" altLang="zh-CN" sz="1000" b="1" dirty="0" smtClean="0">
                <a:solidFill>
                  <a:prstClr val="black"/>
                </a:solidFill>
                <a:ea typeface="宋体" charset="-122"/>
              </a:rPr>
              <a:t>        </a:t>
            </a:r>
            <a:r>
              <a:rPr lang="en-US" altLang="zh-CN" sz="1000" b="1" dirty="0" err="1" smtClean="0">
                <a:solidFill>
                  <a:prstClr val="black"/>
                </a:solidFill>
                <a:ea typeface="宋体" charset="-122"/>
              </a:rPr>
              <a:t>My_Region</a:t>
            </a:r>
            <a:r>
              <a:rPr lang="en-US" altLang="zh-CN" sz="1000" b="1" dirty="0" smtClean="0">
                <a:solidFill>
                  <a:prstClr val="black"/>
                </a:solidFill>
                <a:ea typeface="宋体" charset="-122"/>
              </a:rPr>
              <a:t>: {</a:t>
            </a:r>
          </a:p>
          <a:p>
            <a:pPr algn="l" defTabSz="457200">
              <a:spcBef>
                <a:spcPct val="50000"/>
              </a:spcBef>
              <a:defRPr/>
            </a:pPr>
            <a:r>
              <a:rPr lang="en-US" altLang="zh-CN" sz="1000" dirty="0" smtClean="0">
                <a:solidFill>
                  <a:prstClr val="black"/>
                </a:solidFill>
                <a:ea typeface="宋体" charset="-122"/>
              </a:rPr>
              <a:t>               return (y – x) * (y + x);</a:t>
            </a:r>
          </a:p>
          <a:p>
            <a:pPr algn="l" defTabSz="457200">
              <a:spcBef>
                <a:spcPct val="50000"/>
              </a:spcBef>
              <a:defRPr/>
            </a:pPr>
            <a:r>
              <a:rPr lang="en-US" altLang="zh-CN" sz="1000" b="1" dirty="0" smtClean="0">
                <a:solidFill>
                  <a:prstClr val="black"/>
                </a:solidFill>
                <a:ea typeface="宋体" charset="-122"/>
              </a:rPr>
              <a:t>        }</a:t>
            </a:r>
          </a:p>
          <a:p>
            <a:pPr algn="l" defTabSz="457200">
              <a:spcBef>
                <a:spcPct val="50000"/>
              </a:spcBef>
              <a:defRPr/>
            </a:pPr>
            <a:r>
              <a:rPr lang="en-US" altLang="zh-CN" sz="1000" dirty="0" smtClean="0">
                <a:solidFill>
                  <a:prstClr val="black"/>
                </a:solidFill>
                <a:ea typeface="宋体" charset="-122"/>
              </a:rPr>
              <a:t>}</a:t>
            </a:r>
            <a:endParaRPr lang="en-US" altLang="zh-CN" sz="1000" dirty="0">
              <a:solidFill>
                <a:prstClr val="black"/>
              </a:solidFill>
              <a:ea typeface="宋体" charset="-122"/>
            </a:endParaRPr>
          </a:p>
        </p:txBody>
      </p:sp>
      <p:sp>
        <p:nvSpPr>
          <p:cNvPr id="7" name="Right Brace 6"/>
          <p:cNvSpPr/>
          <p:nvPr/>
        </p:nvSpPr>
        <p:spPr>
          <a:xfrm>
            <a:off x="4302646" y="5095970"/>
            <a:ext cx="307160" cy="57607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defTabSz="457200"/>
            <a:endParaRPr lang="en-US">
              <a:solidFill>
                <a:prstClr val="black"/>
              </a:solidFill>
            </a:endParaRPr>
          </a:p>
        </p:txBody>
      </p:sp>
      <p:sp>
        <p:nvSpPr>
          <p:cNvPr id="9" name="TextBox 8"/>
          <p:cNvSpPr txBox="1"/>
          <p:nvPr/>
        </p:nvSpPr>
        <p:spPr>
          <a:xfrm>
            <a:off x="4814579" y="5037322"/>
            <a:ext cx="2047733" cy="577081"/>
          </a:xfrm>
          <a:prstGeom prst="rect">
            <a:avLst/>
          </a:prstGeom>
          <a:solidFill>
            <a:srgbClr val="FFFF99"/>
          </a:solidFill>
          <a:ln>
            <a:solidFill>
              <a:schemeClr val="tx1"/>
            </a:solidFill>
          </a:ln>
          <a:effectLst>
            <a:innerShdw blurRad="63500" dist="50800" dir="2700000">
              <a:prstClr val="black">
                <a:alpha val="50000"/>
              </a:prstClr>
            </a:innerShdw>
          </a:effectLst>
        </p:spPr>
        <p:txBody>
          <a:bodyPr wrap="square" rtlCol="0">
            <a:spAutoFit/>
          </a:bodyPr>
          <a:lstStyle/>
          <a:p>
            <a:pPr defTabSz="457200"/>
            <a:r>
              <a:rPr lang="en-US" sz="1050" b="1" dirty="0" smtClean="0">
                <a:solidFill>
                  <a:prstClr val="black"/>
                </a:solidFill>
                <a:ea typeface="ＭＳ Ｐゴシック" pitchFamily="34" charset="-128"/>
                <a:cs typeface="Arial" charset="0"/>
              </a:rPr>
              <a:t>Select the region in the Directives tab &amp; right-click to apply latency directive</a:t>
            </a:r>
          </a:p>
        </p:txBody>
      </p:sp>
      <p:sp>
        <p:nvSpPr>
          <p:cNvPr id="10" name="Left Brace 9"/>
          <p:cNvSpPr/>
          <p:nvPr/>
        </p:nvSpPr>
        <p:spPr>
          <a:xfrm>
            <a:off x="7067086" y="4038970"/>
            <a:ext cx="307160" cy="2265895"/>
          </a:xfrm>
          <a:prstGeom prst="leftBrace">
            <a:avLst>
              <a:gd name="adj1" fmla="val 8333"/>
              <a:gd name="adj2" fmla="val 56330"/>
            </a:avLst>
          </a:prstGeom>
        </p:spPr>
        <p:style>
          <a:lnRef idx="2">
            <a:schemeClr val="accent1"/>
          </a:lnRef>
          <a:fillRef idx="0">
            <a:schemeClr val="accent1"/>
          </a:fillRef>
          <a:effectRef idx="1">
            <a:schemeClr val="accent1"/>
          </a:effectRef>
          <a:fontRef idx="minor">
            <a:schemeClr val="tx1"/>
          </a:fontRef>
        </p:style>
        <p:txBody>
          <a:bodyPr rtlCol="0" anchor="ctr"/>
          <a:lstStyle/>
          <a:p>
            <a:pPr defTabSz="457200"/>
            <a:endParaRPr lang="en-US">
              <a:solidFill>
                <a:prstClr val="black"/>
              </a:solidFill>
            </a:endParaRPr>
          </a:p>
        </p:txBody>
      </p:sp>
      <p:pic>
        <p:nvPicPr>
          <p:cNvPr id="29698" name="Picture 2"/>
          <p:cNvPicPr>
            <a:picLocks noChangeAspect="1" noChangeArrowheads="1"/>
          </p:cNvPicPr>
          <p:nvPr/>
        </p:nvPicPr>
        <p:blipFill>
          <a:blip r:embed="rId2"/>
          <a:srcRect/>
          <a:stretch>
            <a:fillRect/>
          </a:stretch>
        </p:blipFill>
        <p:spPr bwMode="auto">
          <a:xfrm>
            <a:off x="7502753" y="3741132"/>
            <a:ext cx="4092575" cy="26549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Bef>
                <a:spcPts val="600"/>
              </a:spcBef>
            </a:pPr>
            <a:r>
              <a:rPr lang="en-US" dirty="0" smtClean="0">
                <a:solidFill>
                  <a:srgbClr val="FF0000"/>
                </a:solidFill>
              </a:rPr>
              <a:t>Adding Directives</a:t>
            </a:r>
          </a:p>
          <a:p>
            <a:pPr>
              <a:lnSpc>
                <a:spcPct val="100000"/>
              </a:lnSpc>
              <a:spcBef>
                <a:spcPts val="600"/>
              </a:spcBef>
            </a:pPr>
            <a:r>
              <a:rPr lang="en-US" dirty="0" smtClean="0">
                <a:solidFill>
                  <a:srgbClr val="FF0000"/>
                </a:solidFill>
              </a:rPr>
              <a:t>Improving Latency</a:t>
            </a:r>
          </a:p>
          <a:p>
            <a:pPr lvl="1">
              <a:lnSpc>
                <a:spcPct val="100000"/>
              </a:lnSpc>
              <a:spcBef>
                <a:spcPts val="600"/>
              </a:spcBef>
            </a:pPr>
            <a:r>
              <a:rPr lang="en-US" b="1" i="1" dirty="0" smtClean="0"/>
              <a:t>Manipulating </a:t>
            </a:r>
            <a:r>
              <a:rPr lang="en-US" b="1" i="1" dirty="0"/>
              <a:t>Loops </a:t>
            </a:r>
          </a:p>
          <a:p>
            <a:pPr>
              <a:lnSpc>
                <a:spcPct val="100000"/>
              </a:lnSpc>
              <a:spcBef>
                <a:spcPts val="600"/>
              </a:spcBef>
            </a:pPr>
            <a:r>
              <a:rPr lang="en-US" dirty="0" smtClean="0">
                <a:solidFill>
                  <a:srgbClr val="FF0000"/>
                </a:solidFill>
              </a:rPr>
              <a:t>Improving Throughput</a:t>
            </a:r>
          </a:p>
          <a:p>
            <a:pPr>
              <a:lnSpc>
                <a:spcPct val="100000"/>
              </a:lnSpc>
              <a:spcBef>
                <a:spcPts val="600"/>
              </a:spcBef>
            </a:pPr>
            <a:r>
              <a:rPr lang="en-US" dirty="0" smtClean="0">
                <a:solidFill>
                  <a:srgbClr val="FF0000"/>
                </a:solidFill>
              </a:rPr>
              <a:t>Performance Bottleneck</a:t>
            </a:r>
          </a:p>
          <a:p>
            <a:pPr>
              <a:lnSpc>
                <a:spcPct val="100000"/>
              </a:lnSpc>
              <a:spcBef>
                <a:spcPts val="600"/>
              </a:spcBef>
            </a:pPr>
            <a:r>
              <a:rPr lang="en-US" dirty="0" smtClean="0">
                <a:solidFill>
                  <a:srgbClr val="FF0000"/>
                </a:solidFill>
              </a:rPr>
              <a:t>Summary</a:t>
            </a:r>
          </a:p>
        </p:txBody>
      </p:sp>
      <p:sp>
        <p:nvSpPr>
          <p:cNvPr id="4" name="Title 3"/>
          <p:cNvSpPr>
            <a:spLocks noGrp="1"/>
          </p:cNvSpPr>
          <p:nvPr>
            <p:ph type="title"/>
          </p:nvPr>
        </p:nvSpPr>
        <p:spPr/>
        <p:txBody>
          <a:bodyPr/>
          <a:lstStyle/>
          <a:p>
            <a:r>
              <a:rPr lang="en-US" dirty="0" smtClean="0"/>
              <a:t>Outline</a:t>
            </a:r>
            <a:endParaRPr lang="en-US" dirty="0"/>
          </a:p>
        </p:txBody>
      </p:sp>
      <p:sp>
        <p:nvSpPr>
          <p:cNvPr id="7" name="Footer Placeholder 6"/>
          <p:cNvSpPr>
            <a:spLocks noGrp="1"/>
          </p:cNvSpPr>
          <p:nvPr>
            <p:ph type="ftr" sz="quarter" idx="3"/>
          </p:nvPr>
        </p:nvSpPr>
        <p:spPr/>
        <p:txBody>
          <a:bodyPr/>
          <a:lstStyle/>
          <a:p>
            <a:r>
              <a:rPr lang="en-US" dirty="0" smtClean="0"/>
              <a:t>© Copyright 2016 Xilinx</a:t>
            </a:r>
            <a:endParaRPr lang="en-US" dirty="0"/>
          </a:p>
        </p:txBody>
      </p:sp>
      <p:sp>
        <p:nvSpPr>
          <p:cNvPr id="6" name="Slide Number Placeholder 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18</a:t>
            </a:fld>
            <a:endParaRPr lang="en-US" dirty="0"/>
          </a:p>
        </p:txBody>
      </p:sp>
    </p:spTree>
    <p:extLst>
      <p:ext uri="{BB962C8B-B14F-4D97-AF65-F5344CB8AC3E}">
        <p14:creationId xmlns:p14="http://schemas.microsoft.com/office/powerpoint/2010/main" val="2683720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By default, loops are rolled</a:t>
            </a:r>
          </a:p>
          <a:p>
            <a:pPr lvl="1"/>
            <a:r>
              <a:rPr lang="en-US" dirty="0" smtClean="0"/>
              <a:t>Each C loop iteration </a:t>
            </a:r>
            <a:r>
              <a:rPr lang="en-US" dirty="0" smtClean="0">
                <a:sym typeface="Wingdings" pitchFamily="2" charset="2"/>
              </a:rPr>
              <a:t> Implemented in the same state </a:t>
            </a:r>
          </a:p>
          <a:p>
            <a:pPr lvl="1"/>
            <a:r>
              <a:rPr lang="en-US" dirty="0" smtClean="0">
                <a:sym typeface="Wingdings" pitchFamily="2" charset="2"/>
              </a:rPr>
              <a:t>Each C loop iteration  Implemented with same resources</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lvl="1"/>
            <a:r>
              <a:rPr lang="en-US" dirty="0" smtClean="0"/>
              <a:t>Loops can be unrolled if their indices are statically determinable at elaboration time</a:t>
            </a:r>
          </a:p>
          <a:p>
            <a:pPr lvl="2"/>
            <a:r>
              <a:rPr lang="en-US" dirty="0" smtClean="0"/>
              <a:t>Not when the number of iterations is variable</a:t>
            </a:r>
          </a:p>
          <a:p>
            <a:pPr lvl="1">
              <a:buNone/>
            </a:pPr>
            <a:endParaRPr lang="en-US" dirty="0" smtClean="0"/>
          </a:p>
        </p:txBody>
      </p:sp>
      <p:sp>
        <p:nvSpPr>
          <p:cNvPr id="2" name="Title 1"/>
          <p:cNvSpPr>
            <a:spLocks noGrp="1"/>
          </p:cNvSpPr>
          <p:nvPr>
            <p:ph type="title"/>
          </p:nvPr>
        </p:nvSpPr>
        <p:spPr/>
        <p:txBody>
          <a:bodyPr/>
          <a:lstStyle/>
          <a:p>
            <a:r>
              <a:rPr lang="en-US" dirty="0" smtClean="0"/>
              <a:t>Review: Loops </a:t>
            </a:r>
            <a:endParaRPr lang="en-US" dirty="0"/>
          </a:p>
        </p:txBody>
      </p:sp>
      <p:sp>
        <p:nvSpPr>
          <p:cNvPr id="29" name="Footer Placeholder 28"/>
          <p:cNvSpPr>
            <a:spLocks noGrp="1"/>
          </p:cNvSpPr>
          <p:nvPr>
            <p:ph type="ftr" sz="quarter" idx="3"/>
          </p:nvPr>
        </p:nvSpPr>
        <p:spPr/>
        <p:txBody>
          <a:bodyPr/>
          <a:lstStyle/>
          <a:p>
            <a:r>
              <a:rPr lang="en-US" dirty="0" smtClean="0"/>
              <a:t>© Copyright 2016 Xilinx</a:t>
            </a:r>
            <a:endParaRPr lang="en-US" dirty="0"/>
          </a:p>
        </p:txBody>
      </p:sp>
      <p:sp>
        <p:nvSpPr>
          <p:cNvPr id="28" name="Slide Number Placeholder 27"/>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19</a:t>
            </a:fld>
            <a:endParaRPr lang="en-US" dirty="0"/>
          </a:p>
        </p:txBody>
      </p:sp>
      <p:sp>
        <p:nvSpPr>
          <p:cNvPr id="7" name="TextBox 6"/>
          <p:cNvSpPr txBox="1"/>
          <p:nvPr/>
        </p:nvSpPr>
        <p:spPr>
          <a:xfrm>
            <a:off x="895340" y="2633953"/>
            <a:ext cx="4402627" cy="1061829"/>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b="1" dirty="0" smtClean="0">
                <a:solidFill>
                  <a:prstClr val="black"/>
                </a:solidFill>
                <a:latin typeface="Consolas" pitchFamily="49" charset="0"/>
              </a:rPr>
              <a:t>void foo_top (…) {</a:t>
            </a:r>
          </a:p>
          <a:p>
            <a:pPr algn="l" defTabSz="457200"/>
            <a:r>
              <a:rPr lang="en-US" sz="1050" b="1" dirty="0" smtClean="0">
                <a:solidFill>
                  <a:prstClr val="black"/>
                </a:solidFill>
                <a:latin typeface="Consolas" pitchFamily="49" charset="0"/>
              </a:rPr>
              <a:t>  ...</a:t>
            </a:r>
          </a:p>
          <a:p>
            <a:pPr algn="l" defTabSz="457200"/>
            <a:r>
              <a:rPr lang="en-US" sz="1050" b="1" dirty="0" smtClean="0">
                <a:solidFill>
                  <a:prstClr val="black"/>
                </a:solidFill>
                <a:latin typeface="Consolas" pitchFamily="49" charset="0"/>
              </a:rPr>
              <a:t>  Add: for (i=3;i&gt;=0;i--) {</a:t>
            </a:r>
          </a:p>
          <a:p>
            <a:pPr algn="l" defTabSz="457200"/>
            <a:r>
              <a:rPr lang="en-US" sz="1050" b="1" dirty="0" smtClean="0">
                <a:solidFill>
                  <a:prstClr val="black"/>
                </a:solidFill>
                <a:latin typeface="Consolas" pitchFamily="49" charset="0"/>
              </a:rPr>
              <a:t>	b = a[i] + b;</a:t>
            </a:r>
          </a:p>
          <a:p>
            <a:pPr algn="l" defTabSz="457200"/>
            <a:r>
              <a:rPr lang="en-US" sz="1050" b="1" dirty="0" smtClean="0">
                <a:solidFill>
                  <a:prstClr val="black"/>
                </a:solidFill>
                <a:latin typeface="Consolas" pitchFamily="49" charset="0"/>
              </a:rPr>
              <a:t>  ...</a:t>
            </a:r>
          </a:p>
          <a:p>
            <a:pPr algn="l" defTabSz="457200"/>
            <a:r>
              <a:rPr lang="en-US" sz="1050" b="1" dirty="0" smtClean="0">
                <a:solidFill>
                  <a:prstClr val="black"/>
                </a:solidFill>
                <a:latin typeface="Consolas" pitchFamily="49" charset="0"/>
              </a:rPr>
              <a:t>  }	</a:t>
            </a:r>
          </a:p>
        </p:txBody>
      </p:sp>
      <p:sp>
        <p:nvSpPr>
          <p:cNvPr id="8" name="Rectangle 7"/>
          <p:cNvSpPr/>
          <p:nvPr/>
        </p:nvSpPr>
        <p:spPr>
          <a:xfrm>
            <a:off x="7164560" y="2749153"/>
            <a:ext cx="3537252" cy="16898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dirty="0">
              <a:solidFill>
                <a:prstClr val="white"/>
              </a:solidFill>
            </a:endParaRPr>
          </a:p>
        </p:txBody>
      </p:sp>
      <p:sp>
        <p:nvSpPr>
          <p:cNvPr id="9" name="TextBox 8"/>
          <p:cNvSpPr txBox="1"/>
          <p:nvPr/>
        </p:nvSpPr>
        <p:spPr>
          <a:xfrm>
            <a:off x="7164559" y="2749509"/>
            <a:ext cx="750526" cy="276999"/>
          </a:xfrm>
          <a:prstGeom prst="rect">
            <a:avLst/>
          </a:prstGeom>
          <a:noFill/>
        </p:spPr>
        <p:txBody>
          <a:bodyPr wrap="none" rtlCol="0">
            <a:spAutoFit/>
          </a:bodyPr>
          <a:lstStyle/>
          <a:p>
            <a:pPr algn="l" defTabSz="457200"/>
            <a:r>
              <a:rPr lang="en-US" sz="1200" b="1" dirty="0" smtClean="0">
                <a:solidFill>
                  <a:prstClr val="black"/>
                </a:solidFill>
                <a:ea typeface="ＭＳ Ｐゴシック" pitchFamily="34" charset="-128"/>
                <a:cs typeface="Arial" charset="0"/>
              </a:rPr>
              <a:t>foo_top</a:t>
            </a:r>
            <a:endParaRPr lang="en-US" sz="1200" b="1" dirty="0">
              <a:solidFill>
                <a:prstClr val="black"/>
              </a:solidFill>
              <a:ea typeface="ＭＳ Ｐゴシック" pitchFamily="34" charset="-128"/>
              <a:cs typeface="Arial" charset="0"/>
            </a:endParaRPr>
          </a:p>
        </p:txBody>
      </p:sp>
      <p:sp>
        <p:nvSpPr>
          <p:cNvPr id="12" name="Trapezoid 11"/>
          <p:cNvSpPr/>
          <p:nvPr/>
        </p:nvSpPr>
        <p:spPr>
          <a:xfrm rot="5400000">
            <a:off x="8390634" y="3414100"/>
            <a:ext cx="460860" cy="358353"/>
          </a:xfrm>
          <a:prstGeom prst="trapezoid">
            <a:avLst/>
          </a:prstGeom>
        </p:spPr>
        <p:style>
          <a:lnRef idx="1">
            <a:schemeClr val="accent6"/>
          </a:lnRef>
          <a:fillRef idx="3">
            <a:schemeClr val="accent6"/>
          </a:fillRef>
          <a:effectRef idx="2">
            <a:schemeClr val="accent6"/>
          </a:effectRef>
          <a:fontRef idx="minor">
            <a:schemeClr val="lt1"/>
          </a:fontRef>
        </p:style>
        <p:txBody>
          <a:bodyPr rtlCol="0" anchor="ctr"/>
          <a:lstStyle/>
          <a:p>
            <a:pPr defTabSz="457200"/>
            <a:r>
              <a:rPr lang="en-US" b="1" dirty="0" smtClean="0">
                <a:solidFill>
                  <a:prstClr val="white"/>
                </a:solidFill>
              </a:rPr>
              <a:t>+</a:t>
            </a:r>
            <a:endParaRPr lang="en-US" b="1" dirty="0">
              <a:solidFill>
                <a:prstClr val="white"/>
              </a:solidFill>
            </a:endParaRPr>
          </a:p>
        </p:txBody>
      </p:sp>
      <p:cxnSp>
        <p:nvCxnSpPr>
          <p:cNvPr id="13" name="Straight Arrow Connector 12"/>
          <p:cNvCxnSpPr/>
          <p:nvPr/>
        </p:nvCxnSpPr>
        <p:spPr>
          <a:xfrm>
            <a:off x="8083772" y="3516448"/>
            <a:ext cx="358353" cy="1588"/>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8032341" y="3708473"/>
            <a:ext cx="409547" cy="1588"/>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9212532" y="3440443"/>
            <a:ext cx="358353" cy="46086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defTabSz="457200"/>
            <a:endParaRPr lang="en-US" dirty="0">
              <a:solidFill>
                <a:prstClr val="white"/>
              </a:solidFill>
            </a:endParaRPr>
          </a:p>
        </p:txBody>
      </p:sp>
      <p:sp>
        <p:nvSpPr>
          <p:cNvPr id="17" name="Isosceles Triangle 16"/>
          <p:cNvSpPr/>
          <p:nvPr/>
        </p:nvSpPr>
        <p:spPr>
          <a:xfrm rot="5400000">
            <a:off x="9231713" y="3728507"/>
            <a:ext cx="115215" cy="15358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dirty="0">
              <a:solidFill>
                <a:prstClr val="white"/>
              </a:solidFill>
            </a:endParaRPr>
          </a:p>
        </p:txBody>
      </p:sp>
      <p:cxnSp>
        <p:nvCxnSpPr>
          <p:cNvPr id="18" name="Straight Arrow Connector 17"/>
          <p:cNvCxnSpPr/>
          <p:nvPr/>
        </p:nvCxnSpPr>
        <p:spPr>
          <a:xfrm>
            <a:off x="8802747" y="3594063"/>
            <a:ext cx="409547" cy="1588"/>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9570648" y="3594063"/>
            <a:ext cx="409547" cy="1588"/>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9481250" y="3402057"/>
            <a:ext cx="384047" cy="1"/>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8083774" y="3209225"/>
            <a:ext cx="1589499" cy="805"/>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flipV="1">
            <a:off x="7929917" y="3362847"/>
            <a:ext cx="307240" cy="1"/>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Right Arrow 26"/>
          <p:cNvSpPr/>
          <p:nvPr/>
        </p:nvSpPr>
        <p:spPr>
          <a:xfrm>
            <a:off x="5440028" y="3325227"/>
            <a:ext cx="1638187" cy="4608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400" dirty="0" smtClean="0">
                <a:solidFill>
                  <a:prstClr val="white"/>
                </a:solidFill>
              </a:rPr>
              <a:t>Synthesis</a:t>
            </a:r>
            <a:endParaRPr lang="en-US" sz="1400" dirty="0">
              <a:solidFill>
                <a:prstClr val="white"/>
              </a:solidFill>
            </a:endParaRPr>
          </a:p>
        </p:txBody>
      </p:sp>
      <p:sp>
        <p:nvSpPr>
          <p:cNvPr id="30" name="Oval 29"/>
          <p:cNvSpPr/>
          <p:nvPr/>
        </p:nvSpPr>
        <p:spPr>
          <a:xfrm>
            <a:off x="10804199" y="2186387"/>
            <a:ext cx="406294"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prstClr val="white"/>
                </a:solidFill>
              </a:rPr>
              <a:t>N</a:t>
            </a:r>
            <a:endParaRPr lang="en-US" dirty="0">
              <a:solidFill>
                <a:prstClr val="white"/>
              </a:solidFill>
            </a:endParaRPr>
          </a:p>
        </p:txBody>
      </p:sp>
      <p:cxnSp>
        <p:nvCxnSpPr>
          <p:cNvPr id="31" name="Curved Connector 20"/>
          <p:cNvCxnSpPr>
            <a:stCxn id="30" idx="5"/>
            <a:endCxn id="30" idx="7"/>
          </p:cNvCxnSpPr>
          <p:nvPr/>
        </p:nvCxnSpPr>
        <p:spPr>
          <a:xfrm rot="5400000" flipH="1">
            <a:off x="11043230" y="2338701"/>
            <a:ext cx="215526" cy="2117"/>
          </a:xfrm>
          <a:prstGeom prst="curvedConnector5">
            <a:avLst>
              <a:gd name="adj1" fmla="val -44874"/>
              <a:gd name="adj2" fmla="val -15460269"/>
              <a:gd name="adj3" fmla="val 120397"/>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30" idx="0"/>
          </p:cNvCxnSpPr>
          <p:nvPr/>
        </p:nvCxnSpPr>
        <p:spPr>
          <a:xfrm rot="16200000" flipH="1">
            <a:off x="10848603" y="2027986"/>
            <a:ext cx="267918" cy="49567"/>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10929497" y="2645652"/>
            <a:ext cx="310597" cy="52822"/>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586213" y="3555670"/>
            <a:ext cx="482824" cy="276999"/>
          </a:xfrm>
          <a:prstGeom prst="rect">
            <a:avLst/>
          </a:prstGeom>
          <a:noFill/>
        </p:spPr>
        <p:txBody>
          <a:bodyPr wrap="none" rtlCol="0">
            <a:spAutoFit/>
          </a:bodyPr>
          <a:lstStyle/>
          <a:p>
            <a:pPr algn="r" defTabSz="457200"/>
            <a:r>
              <a:rPr lang="en-US" sz="1200" b="1" dirty="0" smtClean="0">
                <a:solidFill>
                  <a:prstClr val="black"/>
                </a:solidFill>
                <a:ea typeface="ＭＳ Ｐゴシック" pitchFamily="34" charset="-128"/>
                <a:cs typeface="Arial" charset="0"/>
              </a:rPr>
              <a:t>a[N]</a:t>
            </a:r>
            <a:endParaRPr lang="en-US" sz="1200" b="1" dirty="0">
              <a:solidFill>
                <a:prstClr val="black"/>
              </a:solidFill>
              <a:ea typeface="ＭＳ Ｐゴシック" pitchFamily="34" charset="-128"/>
              <a:cs typeface="Arial" charset="0"/>
            </a:endParaRPr>
          </a:p>
        </p:txBody>
      </p:sp>
      <p:sp>
        <p:nvSpPr>
          <p:cNvPr id="36" name="TextBox 35"/>
          <p:cNvSpPr txBox="1"/>
          <p:nvPr/>
        </p:nvSpPr>
        <p:spPr>
          <a:xfrm>
            <a:off x="10009894" y="3440461"/>
            <a:ext cx="279243" cy="276999"/>
          </a:xfrm>
          <a:prstGeom prst="rect">
            <a:avLst/>
          </a:prstGeom>
          <a:noFill/>
        </p:spPr>
        <p:txBody>
          <a:bodyPr wrap="none" rtlCol="0">
            <a:spAutoFit/>
          </a:bodyPr>
          <a:lstStyle/>
          <a:p>
            <a:pPr algn="r" defTabSz="457200"/>
            <a:r>
              <a:rPr lang="en-US" sz="1200" b="1" dirty="0" smtClean="0">
                <a:solidFill>
                  <a:prstClr val="black"/>
                </a:solidFill>
                <a:ea typeface="ＭＳ Ｐゴシック" pitchFamily="34" charset="-128"/>
                <a:cs typeface="Arial" charset="0"/>
              </a:rPr>
              <a:t>b</a:t>
            </a:r>
            <a:endParaRPr lang="en-US" sz="1200" b="1" dirty="0">
              <a:solidFill>
                <a:prstClr val="black"/>
              </a:solidFill>
              <a:ea typeface="ＭＳ Ｐゴシック" pitchFamily="34" charset="-128"/>
              <a:cs typeface="Arial" charset="0"/>
            </a:endParaRPr>
          </a:p>
        </p:txBody>
      </p:sp>
      <p:sp>
        <p:nvSpPr>
          <p:cNvPr id="26" name="TextBox 25"/>
          <p:cNvSpPr txBox="1"/>
          <p:nvPr/>
        </p:nvSpPr>
        <p:spPr>
          <a:xfrm>
            <a:off x="901701" y="3875942"/>
            <a:ext cx="5094777" cy="461665"/>
          </a:xfrm>
          <a:prstGeom prst="rect">
            <a:avLst/>
          </a:prstGeom>
          <a:solidFill>
            <a:srgbClr val="FFFF99"/>
          </a:solidFill>
          <a:ln w="19050">
            <a:solidFill>
              <a:schemeClr val="tx1"/>
            </a:solidFill>
          </a:ln>
          <a:effectLst>
            <a:innerShdw blurRad="63500" dist="50800" dir="2700000">
              <a:prstClr val="black">
                <a:alpha val="50000"/>
              </a:prstClr>
            </a:innerShdw>
          </a:effectLst>
        </p:spPr>
        <p:txBody>
          <a:bodyPr wrap="square" rtlCol="0">
            <a:spAutoFit/>
          </a:bodyPr>
          <a:lstStyle/>
          <a:p>
            <a:pPr defTabSz="457200"/>
            <a:r>
              <a:rPr lang="en-US" sz="1200" b="1" dirty="0" smtClean="0">
                <a:solidFill>
                  <a:prstClr val="black"/>
                </a:solidFill>
                <a:ea typeface="ＭＳ Ｐゴシック" pitchFamily="34" charset="-128"/>
                <a:cs typeface="Arial" charset="0"/>
              </a:rPr>
              <a:t>Loops require labels if they are to be referenced  by Tcl directives </a:t>
            </a:r>
          </a:p>
          <a:p>
            <a:pPr defTabSz="457200"/>
            <a:r>
              <a:rPr lang="en-US" sz="1200" b="1" dirty="0" smtClean="0">
                <a:solidFill>
                  <a:prstClr val="black"/>
                </a:solidFill>
                <a:ea typeface="ＭＳ Ｐゴシック" pitchFamily="34" charset="-128"/>
                <a:cs typeface="Arial" charset="0"/>
              </a:rPr>
              <a:t>(GUI will auto-add labels)</a:t>
            </a:r>
            <a:endParaRPr lang="en-US" sz="1200" b="1" dirty="0">
              <a:solidFill>
                <a:prstClr val="black"/>
              </a:solidFill>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200"/>
              </a:lnSpc>
              <a:tabLst>
                <a:tab pos="228600" algn="l"/>
              </a:tabLst>
            </a:pPr>
            <a:r>
              <a:rPr lang="en-US" altLang="zh-CN" dirty="0">
                <a:solidFill>
                  <a:schemeClr val="tx1"/>
                </a:solidFill>
                <a:cs typeface="Arial" pitchFamily="34" charset="0"/>
              </a:rPr>
              <a:t>After completing this </a:t>
            </a:r>
            <a:r>
              <a:rPr lang="en-US" altLang="zh-CN" dirty="0" smtClean="0">
                <a:solidFill>
                  <a:schemeClr val="tx1"/>
                </a:solidFill>
                <a:cs typeface="Arial" pitchFamily="34" charset="0"/>
              </a:rPr>
              <a:t>module, </a:t>
            </a:r>
            <a:r>
              <a:rPr lang="en-US" altLang="zh-CN" dirty="0">
                <a:solidFill>
                  <a:schemeClr val="tx1"/>
                </a:solidFill>
                <a:cs typeface="Arial" pitchFamily="34" charset="0"/>
              </a:rPr>
              <a:t>you will be able to:</a:t>
            </a:r>
          </a:p>
          <a:p>
            <a:pPr>
              <a:lnSpc>
                <a:spcPts val="1000"/>
              </a:lnSpc>
              <a:buNone/>
            </a:pPr>
            <a:endParaRPr lang="en-US" altLang="zh-CN" dirty="0">
              <a:solidFill>
                <a:schemeClr val="tx1"/>
              </a:solidFill>
            </a:endParaRPr>
          </a:p>
          <a:p>
            <a:pPr lvl="1"/>
            <a:r>
              <a:rPr lang="en-US" dirty="0"/>
              <a:t>Add directives to your design</a:t>
            </a:r>
          </a:p>
          <a:p>
            <a:pPr lvl="1"/>
            <a:r>
              <a:rPr lang="en-US" dirty="0"/>
              <a:t>List number of ways to improve performance</a:t>
            </a:r>
          </a:p>
          <a:p>
            <a:pPr lvl="1"/>
            <a:r>
              <a:rPr lang="en-US" dirty="0"/>
              <a:t>State directives which are useful to improve latency</a:t>
            </a:r>
          </a:p>
          <a:p>
            <a:pPr lvl="1"/>
            <a:r>
              <a:rPr lang="en-US" dirty="0"/>
              <a:t>Describe how loops may be handled to improve latency </a:t>
            </a:r>
          </a:p>
          <a:p>
            <a:pPr lvl="1"/>
            <a:r>
              <a:rPr lang="en-US" dirty="0"/>
              <a:t>Recognize the dataflow technique that improves throughput of the design</a:t>
            </a:r>
          </a:p>
          <a:p>
            <a:pPr lvl="1"/>
            <a:r>
              <a:rPr lang="en-US" dirty="0"/>
              <a:t>Describe the pipelining technique that improves throughput of the design</a:t>
            </a:r>
          </a:p>
          <a:p>
            <a:pPr lvl="1"/>
            <a:r>
              <a:rPr lang="en-US" dirty="0"/>
              <a:t>Identify some of the bottlenecks that impact design performance </a:t>
            </a:r>
          </a:p>
          <a:p>
            <a:pPr marL="342900" lvl="1" indent="0">
              <a:buNone/>
            </a:pPr>
            <a:endParaRPr lang="en-US" dirty="0"/>
          </a:p>
        </p:txBody>
      </p:sp>
      <p:sp>
        <p:nvSpPr>
          <p:cNvPr id="4" name="Title 3"/>
          <p:cNvSpPr>
            <a:spLocks noGrp="1"/>
          </p:cNvSpPr>
          <p:nvPr>
            <p:ph type="title"/>
          </p:nvPr>
        </p:nvSpPr>
        <p:spPr/>
        <p:txBody>
          <a:bodyPr/>
          <a:lstStyle/>
          <a:p>
            <a:r>
              <a:rPr lang="en-US" dirty="0" smtClean="0"/>
              <a:t>Objectives</a:t>
            </a:r>
            <a:endParaRPr lang="en-US" dirty="0"/>
          </a:p>
        </p:txBody>
      </p:sp>
      <p:sp>
        <p:nvSpPr>
          <p:cNvPr id="11" name="Footer Placeholder 10"/>
          <p:cNvSpPr>
            <a:spLocks noGrp="1"/>
          </p:cNvSpPr>
          <p:nvPr>
            <p:ph type="ftr" sz="quarter" idx="3"/>
          </p:nvPr>
        </p:nvSpPr>
        <p:spPr/>
        <p:txBody>
          <a:bodyPr/>
          <a:lstStyle/>
          <a:p>
            <a:r>
              <a:rPr lang="en-US" dirty="0" smtClean="0"/>
              <a:t>© Copyright 2016 Xilinx</a:t>
            </a:r>
            <a:endParaRPr lang="en-US" dirty="0"/>
          </a:p>
        </p:txBody>
      </p:sp>
      <p:sp>
        <p:nvSpPr>
          <p:cNvPr id="10" name="Slide Number Placeholder 9"/>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rolled loop can only be optimized so much</a:t>
            </a:r>
          </a:p>
          <a:p>
            <a:pPr lvl="1"/>
            <a:r>
              <a:rPr lang="en-US" dirty="0" smtClean="0"/>
              <a:t>Given this example, where the delay of the adder is small compared to the clock frequency</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This rolled loop with 4 iterations will never take less than 4 cycles</a:t>
            </a:r>
          </a:p>
          <a:p>
            <a:pPr lvl="2"/>
            <a:r>
              <a:rPr lang="en-US" dirty="0" smtClean="0"/>
              <a:t>No matter what kind of optimization is tried</a:t>
            </a:r>
          </a:p>
          <a:p>
            <a:pPr lvl="2"/>
            <a:r>
              <a:rPr lang="en-US" dirty="0" smtClean="0"/>
              <a:t>This minimum latency is a function of the loop iteration count</a:t>
            </a:r>
          </a:p>
          <a:p>
            <a:endParaRPr lang="en-US" dirty="0" smtClean="0"/>
          </a:p>
        </p:txBody>
      </p:sp>
      <p:sp>
        <p:nvSpPr>
          <p:cNvPr id="2" name="Title 1"/>
          <p:cNvSpPr>
            <a:spLocks noGrp="1"/>
          </p:cNvSpPr>
          <p:nvPr>
            <p:ph type="title"/>
          </p:nvPr>
        </p:nvSpPr>
        <p:spPr/>
        <p:txBody>
          <a:bodyPr/>
          <a:lstStyle/>
          <a:p>
            <a:r>
              <a:rPr lang="en-US" dirty="0" smtClean="0"/>
              <a:t>Rolled Loops Enforce Latency</a:t>
            </a:r>
            <a:endParaRPr lang="en-US" dirty="0"/>
          </a:p>
        </p:txBody>
      </p:sp>
      <p:sp>
        <p:nvSpPr>
          <p:cNvPr id="41" name="Footer Placeholder 40"/>
          <p:cNvSpPr>
            <a:spLocks noGrp="1"/>
          </p:cNvSpPr>
          <p:nvPr>
            <p:ph type="ftr" sz="quarter" idx="3"/>
          </p:nvPr>
        </p:nvSpPr>
        <p:spPr/>
        <p:txBody>
          <a:bodyPr/>
          <a:lstStyle/>
          <a:p>
            <a:r>
              <a:rPr lang="en-US" dirty="0" smtClean="0"/>
              <a:t>© Copyright 2016 Xilinx</a:t>
            </a:r>
            <a:endParaRPr lang="en-US" dirty="0"/>
          </a:p>
        </p:txBody>
      </p:sp>
      <p:sp>
        <p:nvSpPr>
          <p:cNvPr id="40" name="Slide Number Placeholder 39"/>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20</a:t>
            </a:fld>
            <a:endParaRPr lang="en-US" dirty="0"/>
          </a:p>
        </p:txBody>
      </p:sp>
      <p:grpSp>
        <p:nvGrpSpPr>
          <p:cNvPr id="34" name="Group 33"/>
          <p:cNvGrpSpPr/>
          <p:nvPr/>
        </p:nvGrpSpPr>
        <p:grpSpPr>
          <a:xfrm>
            <a:off x="1264665" y="2513313"/>
            <a:ext cx="10358855" cy="1061829"/>
            <a:chOff x="1264437" y="2697797"/>
            <a:chExt cx="10358855" cy="1061829"/>
          </a:xfrm>
        </p:grpSpPr>
        <p:sp>
          <p:nvSpPr>
            <p:cNvPr id="6" name="TextBox 5"/>
            <p:cNvSpPr txBox="1"/>
            <p:nvPr/>
          </p:nvSpPr>
          <p:spPr>
            <a:xfrm>
              <a:off x="1264437" y="2697797"/>
              <a:ext cx="3634727" cy="1061829"/>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b="1" dirty="0" smtClean="0">
                  <a:solidFill>
                    <a:prstClr val="black"/>
                  </a:solidFill>
                  <a:latin typeface="Consolas" pitchFamily="49" charset="0"/>
                </a:rPr>
                <a:t>void foo_top (…) {</a:t>
              </a:r>
            </a:p>
            <a:p>
              <a:pPr algn="l" defTabSz="457200"/>
              <a:r>
                <a:rPr lang="en-US" sz="1050" b="1" dirty="0" smtClean="0">
                  <a:solidFill>
                    <a:prstClr val="black"/>
                  </a:solidFill>
                  <a:latin typeface="Consolas" pitchFamily="49" charset="0"/>
                </a:rPr>
                <a:t>  ...</a:t>
              </a:r>
            </a:p>
            <a:p>
              <a:pPr algn="l" defTabSz="457200"/>
              <a:r>
                <a:rPr lang="en-US" sz="1050" b="1" dirty="0" smtClean="0">
                  <a:solidFill>
                    <a:prstClr val="black"/>
                  </a:solidFill>
                  <a:latin typeface="Consolas" pitchFamily="49" charset="0"/>
                </a:rPr>
                <a:t>  Add: for (i=3;i&gt;=0;i--) {</a:t>
              </a:r>
            </a:p>
            <a:p>
              <a:pPr algn="l" defTabSz="457200"/>
              <a:r>
                <a:rPr lang="en-US" sz="1050" b="1" dirty="0" smtClean="0">
                  <a:solidFill>
                    <a:prstClr val="black"/>
                  </a:solidFill>
                  <a:latin typeface="Consolas" pitchFamily="49" charset="0"/>
                </a:rPr>
                <a:t>	b = a[i] + b;</a:t>
              </a:r>
            </a:p>
            <a:p>
              <a:pPr algn="l" defTabSz="457200"/>
              <a:r>
                <a:rPr lang="en-US" sz="1050" b="1" dirty="0" smtClean="0">
                  <a:solidFill>
                    <a:prstClr val="black"/>
                  </a:solidFill>
                  <a:latin typeface="Consolas" pitchFamily="49" charset="0"/>
                </a:rPr>
                <a:t>  ...</a:t>
              </a:r>
            </a:p>
            <a:p>
              <a:pPr algn="l" defTabSz="457200"/>
              <a:r>
                <a:rPr lang="en-US" sz="1050" b="1" dirty="0" smtClean="0">
                  <a:solidFill>
                    <a:prstClr val="black"/>
                  </a:solidFill>
                  <a:latin typeface="Consolas" pitchFamily="49" charset="0"/>
                </a:rPr>
                <a:t>  }	</a:t>
              </a:r>
            </a:p>
          </p:txBody>
        </p:sp>
        <p:sp>
          <p:nvSpPr>
            <p:cNvPr id="9" name="TextBox 8"/>
            <p:cNvSpPr txBox="1"/>
            <p:nvPr/>
          </p:nvSpPr>
          <p:spPr>
            <a:xfrm>
              <a:off x="5529723" y="2966632"/>
              <a:ext cx="633507" cy="307777"/>
            </a:xfrm>
            <a:prstGeom prst="rect">
              <a:avLst/>
            </a:prstGeom>
            <a:noFill/>
          </p:spPr>
          <p:txBody>
            <a:bodyPr wrap="none" rtlCol="0">
              <a:spAutoFit/>
            </a:bodyPr>
            <a:lstStyle/>
            <a:p>
              <a:pPr algn="r" defTabSz="457200"/>
              <a:r>
                <a:rPr lang="en-US" sz="1400" dirty="0" smtClean="0">
                  <a:solidFill>
                    <a:prstClr val="black"/>
                  </a:solidFill>
                  <a:ea typeface="ＭＳ Ｐゴシック" pitchFamily="34" charset="-128"/>
                  <a:cs typeface="Arial" charset="0"/>
                </a:rPr>
                <a:t>Clock</a:t>
              </a:r>
              <a:endParaRPr lang="en-US" sz="1400" dirty="0">
                <a:solidFill>
                  <a:prstClr val="black"/>
                </a:solidFill>
                <a:ea typeface="ＭＳ Ｐゴシック" pitchFamily="34" charset="-128"/>
                <a:cs typeface="Arial" charset="0"/>
              </a:endParaRPr>
            </a:p>
          </p:txBody>
        </p:sp>
        <p:grpSp>
          <p:nvGrpSpPr>
            <p:cNvPr id="4" name="Group 71"/>
            <p:cNvGrpSpPr/>
            <p:nvPr/>
          </p:nvGrpSpPr>
          <p:grpSpPr>
            <a:xfrm>
              <a:off x="6299186" y="2968445"/>
              <a:ext cx="1321677" cy="228600"/>
              <a:chOff x="-66694" y="1130300"/>
              <a:chExt cx="533401" cy="228600"/>
            </a:xfrm>
            <a:effectLst>
              <a:outerShdw blurRad="50800" dist="38100" dir="2700000" algn="tl" rotWithShape="0">
                <a:prstClr val="black">
                  <a:alpha val="40000"/>
                </a:prstClr>
              </a:outerShdw>
            </a:effectLst>
          </p:grpSpPr>
          <p:cxnSp>
            <p:nvCxnSpPr>
              <p:cNvPr id="19" name="Straight Connector 18"/>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1" name="Rounded Rectangle 10"/>
            <p:cNvSpPr/>
            <p:nvPr/>
          </p:nvSpPr>
          <p:spPr>
            <a:xfrm>
              <a:off x="6248399" y="3235450"/>
              <a:ext cx="307160" cy="23043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3</a:t>
              </a:r>
              <a:endParaRPr lang="en-US" sz="1100" b="1" dirty="0">
                <a:solidFill>
                  <a:prstClr val="black"/>
                </a:solidFill>
              </a:endParaRPr>
            </a:p>
          </p:txBody>
        </p:sp>
        <p:sp>
          <p:nvSpPr>
            <p:cNvPr id="12" name="Rounded Rectangle 11"/>
            <p:cNvSpPr/>
            <p:nvPr/>
          </p:nvSpPr>
          <p:spPr>
            <a:xfrm>
              <a:off x="7620863" y="3235450"/>
              <a:ext cx="307160" cy="230430"/>
            </a:xfrm>
            <a:prstGeom prst="round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2</a:t>
              </a:r>
              <a:endParaRPr lang="en-US" sz="800" dirty="0">
                <a:solidFill>
                  <a:prstClr val="black"/>
                </a:solidFill>
              </a:endParaRPr>
            </a:p>
          </p:txBody>
        </p:sp>
        <p:sp>
          <p:nvSpPr>
            <p:cNvPr id="13" name="Rounded Rectangle 12"/>
            <p:cNvSpPr/>
            <p:nvPr/>
          </p:nvSpPr>
          <p:spPr>
            <a:xfrm>
              <a:off x="8951889" y="3235450"/>
              <a:ext cx="307160" cy="23043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1</a:t>
              </a:r>
              <a:endParaRPr lang="en-US" sz="800" dirty="0">
                <a:solidFill>
                  <a:prstClr val="black"/>
                </a:solidFill>
              </a:endParaRPr>
            </a:p>
          </p:txBody>
        </p:sp>
        <p:sp>
          <p:nvSpPr>
            <p:cNvPr id="14" name="Rounded Rectangle 13"/>
            <p:cNvSpPr/>
            <p:nvPr/>
          </p:nvSpPr>
          <p:spPr>
            <a:xfrm>
              <a:off x="10334109" y="3235450"/>
              <a:ext cx="307160" cy="23043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defTabSz="457200"/>
              <a:r>
                <a:rPr lang="en-US" sz="800" b="1" dirty="0" smtClean="0">
                  <a:solidFill>
                    <a:prstClr val="black"/>
                  </a:solidFill>
                </a:rPr>
                <a:t>0</a:t>
              </a:r>
              <a:endParaRPr lang="en-US" sz="800" dirty="0">
                <a:solidFill>
                  <a:prstClr val="black"/>
                </a:solidFill>
              </a:endParaRPr>
            </a:p>
          </p:txBody>
        </p:sp>
        <p:grpSp>
          <p:nvGrpSpPr>
            <p:cNvPr id="5" name="Group 71"/>
            <p:cNvGrpSpPr/>
            <p:nvPr/>
          </p:nvGrpSpPr>
          <p:grpSpPr>
            <a:xfrm>
              <a:off x="7620863" y="2968445"/>
              <a:ext cx="1321677" cy="228600"/>
              <a:chOff x="-66694" y="1130300"/>
              <a:chExt cx="533401" cy="228600"/>
            </a:xfrm>
            <a:effectLst>
              <a:outerShdw blurRad="50800" dist="38100" dir="2700000" algn="tl" rotWithShape="0">
                <a:prstClr val="black">
                  <a:alpha val="40000"/>
                </a:prstClr>
              </a:outerShdw>
            </a:effectLst>
          </p:grpSpPr>
          <p:cxnSp>
            <p:nvCxnSpPr>
              <p:cNvPr id="24" name="Straight Connector 23"/>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 name="Group 71"/>
            <p:cNvGrpSpPr/>
            <p:nvPr/>
          </p:nvGrpSpPr>
          <p:grpSpPr>
            <a:xfrm>
              <a:off x="8961239" y="2966615"/>
              <a:ext cx="1321677" cy="228600"/>
              <a:chOff x="-66694" y="1130300"/>
              <a:chExt cx="533401" cy="228600"/>
            </a:xfrm>
            <a:effectLst>
              <a:outerShdw blurRad="50800" dist="38100" dir="2700000" algn="tl" rotWithShape="0">
                <a:prstClr val="black">
                  <a:alpha val="40000"/>
                </a:prstClr>
              </a:outerShdw>
            </a:effectLst>
          </p:grpSpPr>
          <p:cxnSp>
            <p:nvCxnSpPr>
              <p:cNvPr id="30" name="Straight Connector 29"/>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 name="Group 71"/>
            <p:cNvGrpSpPr/>
            <p:nvPr/>
          </p:nvGrpSpPr>
          <p:grpSpPr>
            <a:xfrm>
              <a:off x="10301615" y="2964785"/>
              <a:ext cx="1321677" cy="228600"/>
              <a:chOff x="-66694" y="1130300"/>
              <a:chExt cx="533401" cy="228600"/>
            </a:xfrm>
            <a:effectLst>
              <a:outerShdw blurRad="50800" dist="38100" dir="2700000" algn="tl" rotWithShape="0">
                <a:prstClr val="black">
                  <a:alpha val="40000"/>
                </a:prstClr>
              </a:outerShdw>
            </a:effectLst>
          </p:grpSpPr>
          <p:cxnSp>
            <p:nvCxnSpPr>
              <p:cNvPr id="35" name="Straight Connector 34"/>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4992713" y="3196525"/>
              <a:ext cx="1170512" cy="307777"/>
            </a:xfrm>
            <a:prstGeom prst="rect">
              <a:avLst/>
            </a:prstGeom>
            <a:noFill/>
          </p:spPr>
          <p:txBody>
            <a:bodyPr wrap="none" rtlCol="0">
              <a:spAutoFit/>
            </a:bodyPr>
            <a:lstStyle/>
            <a:p>
              <a:pPr algn="r" defTabSz="457200"/>
              <a:r>
                <a:rPr lang="en-US" sz="1400" dirty="0" smtClean="0">
                  <a:solidFill>
                    <a:prstClr val="black"/>
                  </a:solidFill>
                  <a:ea typeface="ＭＳ Ｐゴシック" pitchFamily="34" charset="-128"/>
                  <a:cs typeface="Arial" charset="0"/>
                </a:rPr>
                <a:t>Adder Delay</a:t>
              </a:r>
              <a:endParaRPr lang="en-US" sz="1400" dirty="0">
                <a:solidFill>
                  <a:prstClr val="black"/>
                </a:solidFill>
                <a:ea typeface="ＭＳ Ｐゴシック" pitchFamily="34" charset="-128"/>
                <a:cs typeface="Arial"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1903412" y="1443380"/>
            <a:ext cx="8382001" cy="351313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Unrolled Loops can Reduce Latency</a:t>
            </a:r>
            <a:endParaRPr lang="en-US" dirty="0"/>
          </a:p>
        </p:txBody>
      </p:sp>
      <p:sp>
        <p:nvSpPr>
          <p:cNvPr id="13" name="Footer Placeholder 12"/>
          <p:cNvSpPr>
            <a:spLocks noGrp="1"/>
          </p:cNvSpPr>
          <p:nvPr>
            <p:ph type="ftr" sz="quarter" idx="3"/>
          </p:nvPr>
        </p:nvSpPr>
        <p:spPr/>
        <p:txBody>
          <a:bodyPr/>
          <a:lstStyle/>
          <a:p>
            <a:r>
              <a:rPr lang="en-US" dirty="0" smtClean="0"/>
              <a:t>© Copyright 2016 Xilinx</a:t>
            </a:r>
            <a:endParaRPr lang="en-US" dirty="0"/>
          </a:p>
        </p:txBody>
      </p:sp>
      <p:sp>
        <p:nvSpPr>
          <p:cNvPr id="12" name="Slide Number Placeholder 11"/>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21</a:t>
            </a:fld>
            <a:endParaRPr lang="en-US" dirty="0"/>
          </a:p>
        </p:txBody>
      </p:sp>
      <p:sp>
        <p:nvSpPr>
          <p:cNvPr id="6" name="TextBox 5"/>
          <p:cNvSpPr txBox="1"/>
          <p:nvPr/>
        </p:nvSpPr>
        <p:spPr>
          <a:xfrm>
            <a:off x="258613" y="2929742"/>
            <a:ext cx="2508473" cy="923330"/>
          </a:xfrm>
          <a:prstGeom prst="rect">
            <a:avLst/>
          </a:prstGeom>
          <a:noFill/>
        </p:spPr>
        <p:txBody>
          <a:bodyPr wrap="square" rtlCol="0">
            <a:spAutoFit/>
          </a:bodyPr>
          <a:lstStyle/>
          <a:p>
            <a:pPr defTabSz="457200"/>
            <a:r>
              <a:rPr lang="en-US" dirty="0" smtClean="0">
                <a:solidFill>
                  <a:prstClr val="black"/>
                </a:solidFill>
                <a:latin typeface="Arial"/>
                <a:ea typeface="ＭＳ Ｐゴシック" pitchFamily="34" charset="-128"/>
                <a:cs typeface="Arial" charset="0"/>
              </a:rPr>
              <a:t>Select loop “Add” in the directives pane and right-click</a:t>
            </a:r>
          </a:p>
        </p:txBody>
      </p:sp>
      <p:cxnSp>
        <p:nvCxnSpPr>
          <p:cNvPr id="7" name="Straight Arrow Connector 6"/>
          <p:cNvCxnSpPr/>
          <p:nvPr/>
        </p:nvCxnSpPr>
        <p:spPr>
          <a:xfrm>
            <a:off x="975079" y="4197100"/>
            <a:ext cx="1535800" cy="1588"/>
          </a:xfrm>
          <a:prstGeom prst="straightConnector1">
            <a:avLst/>
          </a:prstGeom>
          <a:ln w="5715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160787" y="3671831"/>
            <a:ext cx="1689379" cy="646331"/>
          </a:xfrm>
          <a:prstGeom prst="rect">
            <a:avLst/>
          </a:prstGeom>
          <a:solidFill>
            <a:srgbClr val="FFFF99"/>
          </a:solidFill>
          <a:ln w="12700">
            <a:solidFill>
              <a:schemeClr val="tx1"/>
            </a:solidFill>
          </a:ln>
          <a:effectLst>
            <a:innerShdw blurRad="63500" dist="50800" dir="27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en-US" sz="1200" b="1" dirty="0" smtClean="0">
                <a:solidFill>
                  <a:prstClr val="black"/>
                </a:solidFill>
                <a:ea typeface="ＭＳ Ｐゴシック" pitchFamily="24" charset="-128"/>
                <a:cs typeface="ＭＳ Ｐゴシック" pitchFamily="24" charset="-128"/>
              </a:rPr>
              <a:t>Unrolled loops allow greater option &amp; exploration</a:t>
            </a:r>
          </a:p>
        </p:txBody>
      </p:sp>
      <p:sp>
        <p:nvSpPr>
          <p:cNvPr id="11" name="TextBox 10"/>
          <p:cNvSpPr txBox="1"/>
          <p:nvPr/>
        </p:nvSpPr>
        <p:spPr>
          <a:xfrm>
            <a:off x="6060319" y="5402795"/>
            <a:ext cx="4965753" cy="523220"/>
          </a:xfrm>
          <a:prstGeom prst="rect">
            <a:avLst/>
          </a:prstGeom>
          <a:solidFill>
            <a:srgbClr val="FFFF99"/>
          </a:solidFill>
          <a:ln w="12700">
            <a:solidFill>
              <a:schemeClr val="tx1"/>
            </a:solidFill>
          </a:ln>
          <a:effectLst>
            <a:innerShdw blurRad="63500" dist="50800" dir="27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en-US" sz="1400" b="1" dirty="0" smtClean="0">
                <a:solidFill>
                  <a:prstClr val="black"/>
                </a:solidFill>
                <a:ea typeface="ＭＳ Ｐゴシック" pitchFamily="24" charset="-128"/>
                <a:cs typeface="ＭＳ Ｐゴシック" pitchFamily="24" charset="-128"/>
              </a:rPr>
              <a:t>Unrolled loops are likely to result in more hardware resources and higher area</a:t>
            </a:r>
          </a:p>
        </p:txBody>
      </p:sp>
      <p:pic>
        <p:nvPicPr>
          <p:cNvPr id="5122" name="Picture 2" descr="c:\temp\SNAGHTML97d6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179" y="2759075"/>
            <a:ext cx="3286221" cy="29980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87787" y="5457616"/>
            <a:ext cx="2201313" cy="461665"/>
          </a:xfrm>
          <a:prstGeom prst="rect">
            <a:avLst/>
          </a:prstGeom>
          <a:solidFill>
            <a:srgbClr val="FFFF99"/>
          </a:solidFill>
          <a:ln w="12700">
            <a:solidFill>
              <a:schemeClr val="tx1"/>
            </a:solidFill>
          </a:ln>
          <a:effectLst>
            <a:innerShdw blurRad="63500" dist="50800" dir="27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en-US" sz="1200" b="1" dirty="0" smtClean="0">
                <a:solidFill>
                  <a:prstClr val="black"/>
                </a:solidFill>
                <a:ea typeface="ＭＳ Ｐゴシック" pitchFamily="24" charset="-128"/>
                <a:cs typeface="ＭＳ Ｐゴシック" pitchFamily="24" charset="-128"/>
              </a:rPr>
              <a:t>Options explained on next slide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5684" y="1327152"/>
            <a:ext cx="10501328" cy="4268337"/>
          </a:xfrm>
        </p:spPr>
        <p:txBody>
          <a:bodyPr>
            <a:normAutofit fontScale="92500" lnSpcReduction="10000"/>
          </a:bodyPr>
          <a:lstStyle/>
          <a:p>
            <a:r>
              <a:rPr lang="en-US" sz="2000" dirty="0" smtClean="0"/>
              <a:t>Fully unrolling loops can create a lot of hardware</a:t>
            </a:r>
          </a:p>
          <a:p>
            <a:r>
              <a:rPr lang="en-US" sz="2000" dirty="0" smtClean="0"/>
              <a:t>Loops can be partially unrolled</a:t>
            </a:r>
          </a:p>
          <a:p>
            <a:pPr lvl="1"/>
            <a:r>
              <a:rPr lang="en-US" sz="1800" dirty="0" smtClean="0"/>
              <a:t>Provides the type of exploration shown in the previous slide</a:t>
            </a:r>
          </a:p>
          <a:p>
            <a:r>
              <a:rPr lang="en-US" dirty="0">
                <a:solidFill>
                  <a:prstClr val="black"/>
                </a:solidFill>
                <a:ea typeface="ＭＳ Ｐゴシック" pitchFamily="24" charset="-128"/>
                <a:cs typeface="ＭＳ Ｐゴシック" pitchFamily="24" charset="-128"/>
              </a:rPr>
              <a:t>Partial </a:t>
            </a:r>
            <a:r>
              <a:rPr lang="en-US" dirty="0" smtClean="0">
                <a:solidFill>
                  <a:prstClr val="black"/>
                </a:solidFill>
                <a:ea typeface="ＭＳ Ｐゴシック" pitchFamily="24" charset="-128"/>
                <a:cs typeface="ＭＳ Ｐゴシック" pitchFamily="24" charset="-128"/>
              </a:rPr>
              <a:t>Unrolling</a:t>
            </a:r>
          </a:p>
          <a:p>
            <a:pPr lvl="1"/>
            <a:r>
              <a:rPr lang="en-US" dirty="0">
                <a:solidFill>
                  <a:prstClr val="black"/>
                </a:solidFill>
                <a:ea typeface="ＭＳ Ｐゴシック" pitchFamily="24" charset="-128"/>
                <a:cs typeface="Arial" charset="0"/>
              </a:rPr>
              <a:t>A standard loop of N iterations can be unrolled to by a factor</a:t>
            </a:r>
          </a:p>
          <a:p>
            <a:pPr lvl="1"/>
            <a:r>
              <a:rPr lang="en-US" dirty="0">
                <a:solidFill>
                  <a:prstClr val="black"/>
                </a:solidFill>
                <a:ea typeface="ＭＳ Ｐゴシック" pitchFamily="24" charset="-128"/>
                <a:cs typeface="Arial" charset="0"/>
              </a:rPr>
              <a:t>For example </a:t>
            </a:r>
            <a:r>
              <a:rPr lang="en-US" u="sng" dirty="0">
                <a:solidFill>
                  <a:prstClr val="black"/>
                </a:solidFill>
                <a:ea typeface="ＭＳ Ｐゴシック" pitchFamily="24" charset="-128"/>
                <a:cs typeface="Arial" charset="0"/>
              </a:rPr>
              <a:t>unroll by a factor 2</a:t>
            </a:r>
            <a:r>
              <a:rPr lang="en-US" dirty="0">
                <a:solidFill>
                  <a:prstClr val="black"/>
                </a:solidFill>
                <a:ea typeface="ＭＳ Ｐゴシック" pitchFamily="24" charset="-128"/>
                <a:cs typeface="Arial" charset="0"/>
              </a:rPr>
              <a:t>, to have N/2 iterations</a:t>
            </a:r>
          </a:p>
          <a:p>
            <a:pPr marL="1143000" lvl="2" indent="-228600" defTabSz="457200">
              <a:buFont typeface="Arial" charset="0"/>
              <a:buChar char="•"/>
              <a:defRPr/>
            </a:pPr>
            <a:r>
              <a:rPr lang="en-US" dirty="0">
                <a:solidFill>
                  <a:prstClr val="black"/>
                </a:solidFill>
                <a:ea typeface="ＭＳ Ｐゴシック" pitchFamily="24" charset="-128"/>
                <a:cs typeface="Arial" charset="0"/>
              </a:rPr>
              <a:t>Similar to writing new code as shown on the right </a:t>
            </a:r>
            <a:r>
              <a:rPr lang="en-US" dirty="0">
                <a:solidFill>
                  <a:prstClr val="black"/>
                </a:solidFill>
                <a:ea typeface="ＭＳ Ｐゴシック" pitchFamily="24" charset="-128"/>
                <a:cs typeface="Arial" charset="0"/>
                <a:sym typeface="Wingdings" pitchFamily="2" charset="2"/>
              </a:rPr>
              <a:t></a:t>
            </a:r>
            <a:endParaRPr lang="en-US" dirty="0">
              <a:solidFill>
                <a:prstClr val="black"/>
              </a:solidFill>
              <a:ea typeface="ＭＳ Ｐゴシック" pitchFamily="24" charset="-128"/>
              <a:cs typeface="Arial" charset="0"/>
            </a:endParaRPr>
          </a:p>
          <a:p>
            <a:pPr marL="1143000" lvl="2" indent="-228600" defTabSz="457200">
              <a:buFont typeface="Arial" charset="0"/>
              <a:buChar char="•"/>
              <a:defRPr/>
            </a:pPr>
            <a:r>
              <a:rPr lang="en-US" dirty="0">
                <a:solidFill>
                  <a:prstClr val="black"/>
                </a:solidFill>
                <a:ea typeface="ＭＳ Ｐゴシック" pitchFamily="24" charset="-128"/>
                <a:cs typeface="Arial" charset="0"/>
              </a:rPr>
              <a:t>The break accounts for the condition when N/2 is not an integer</a:t>
            </a:r>
          </a:p>
          <a:p>
            <a:pPr lvl="1"/>
            <a:r>
              <a:rPr lang="en-US" dirty="0">
                <a:solidFill>
                  <a:prstClr val="black"/>
                </a:solidFill>
                <a:ea typeface="ＭＳ Ｐゴシック" pitchFamily="24" charset="-128"/>
                <a:cs typeface="Arial" charset="0"/>
              </a:rPr>
              <a:t>If </a:t>
            </a:r>
            <a:r>
              <a:rPr lang="en-US" dirty="0" smtClean="0">
                <a:solidFill>
                  <a:prstClr val="black"/>
                </a:solidFill>
                <a:ea typeface="ＭＳ Ｐゴシック" pitchFamily="24" charset="-128"/>
                <a:cs typeface="Arial" charset="0"/>
              </a:rPr>
              <a:t>the unrolling factor </a:t>
            </a:r>
            <a:r>
              <a:rPr lang="en-US" dirty="0">
                <a:solidFill>
                  <a:prstClr val="black"/>
                </a:solidFill>
                <a:ea typeface="ＭＳ Ｐゴシック" pitchFamily="24" charset="-128"/>
                <a:cs typeface="Arial" charset="0"/>
              </a:rPr>
              <a:t>is known to be an integer </a:t>
            </a:r>
            <a:r>
              <a:rPr lang="en-US" dirty="0" smtClean="0">
                <a:solidFill>
                  <a:prstClr val="black"/>
                </a:solidFill>
                <a:ea typeface="ＭＳ Ｐゴシック" pitchFamily="24" charset="-128"/>
                <a:cs typeface="Arial" charset="0"/>
              </a:rPr>
              <a:t>divider </a:t>
            </a:r>
            <a:r>
              <a:rPr lang="en-US" dirty="0">
                <a:solidFill>
                  <a:prstClr val="black"/>
                </a:solidFill>
                <a:ea typeface="ＭＳ Ｐゴシック" pitchFamily="24" charset="-128"/>
                <a:cs typeface="Arial" charset="0"/>
              </a:rPr>
              <a:t>of N</a:t>
            </a:r>
            <a:endParaRPr lang="en-US" sz="1600" dirty="0">
              <a:solidFill>
                <a:prstClr val="black"/>
              </a:solidFill>
              <a:ea typeface="ＭＳ Ｐゴシック" pitchFamily="24" charset="-128"/>
              <a:cs typeface="Arial" charset="0"/>
            </a:endParaRPr>
          </a:p>
          <a:p>
            <a:pPr marL="1143000" lvl="2" indent="-228600" defTabSz="457200">
              <a:buFont typeface="Arial" charset="0"/>
              <a:buChar char="•"/>
              <a:defRPr/>
            </a:pPr>
            <a:r>
              <a:rPr lang="en-US" dirty="0">
                <a:solidFill>
                  <a:prstClr val="black"/>
                </a:solidFill>
                <a:ea typeface="ＭＳ Ｐゴシック" pitchFamily="24" charset="-128"/>
                <a:cs typeface="Arial" charset="0"/>
              </a:rPr>
              <a:t>The user can </a:t>
            </a:r>
            <a:r>
              <a:rPr lang="en-US" u="sng" dirty="0">
                <a:solidFill>
                  <a:prstClr val="black"/>
                </a:solidFill>
                <a:ea typeface="ＭＳ Ｐゴシック" pitchFamily="24" charset="-128"/>
                <a:cs typeface="Arial" charset="0"/>
              </a:rPr>
              <a:t>remove the exit check </a:t>
            </a:r>
            <a:r>
              <a:rPr lang="en-US" dirty="0">
                <a:solidFill>
                  <a:prstClr val="black"/>
                </a:solidFill>
                <a:ea typeface="ＭＳ Ｐゴシック" pitchFamily="24" charset="-128"/>
                <a:cs typeface="Arial" charset="0"/>
              </a:rPr>
              <a:t>(and associated logic)</a:t>
            </a:r>
          </a:p>
          <a:p>
            <a:pPr marL="1143000" lvl="2" indent="-228600" defTabSz="457200">
              <a:buFont typeface="Arial" charset="0"/>
              <a:buChar char="•"/>
              <a:defRPr/>
            </a:pPr>
            <a:r>
              <a:rPr lang="en-US" dirty="0" err="1" smtClean="0">
                <a:solidFill>
                  <a:prstClr val="black"/>
                </a:solidFill>
                <a:ea typeface="ＭＳ Ｐゴシック" pitchFamily="24" charset="-128"/>
                <a:cs typeface="Arial" charset="0"/>
              </a:rPr>
              <a:t>Vivado</a:t>
            </a:r>
            <a:r>
              <a:rPr lang="en-US" dirty="0" smtClean="0">
                <a:solidFill>
                  <a:prstClr val="black"/>
                </a:solidFill>
                <a:ea typeface="ＭＳ Ｐゴシック" pitchFamily="24" charset="-128"/>
                <a:cs typeface="Arial" charset="0"/>
              </a:rPr>
              <a:t> HLS is </a:t>
            </a:r>
            <a:r>
              <a:rPr lang="en-US" dirty="0">
                <a:solidFill>
                  <a:prstClr val="black"/>
                </a:solidFill>
                <a:ea typeface="ＭＳ Ｐゴシック" pitchFamily="24" charset="-128"/>
                <a:cs typeface="Arial" charset="0"/>
              </a:rPr>
              <a:t>not always be able to determine </a:t>
            </a:r>
            <a:r>
              <a:rPr lang="en-US" dirty="0" smtClean="0">
                <a:solidFill>
                  <a:prstClr val="black"/>
                </a:solidFill>
                <a:ea typeface="ＭＳ Ｐゴシック" pitchFamily="24" charset="-128"/>
                <a:cs typeface="Arial" charset="0"/>
              </a:rPr>
              <a:t>if this </a:t>
            </a:r>
            <a:r>
              <a:rPr lang="en-US" dirty="0">
                <a:solidFill>
                  <a:prstClr val="black"/>
                </a:solidFill>
                <a:ea typeface="ＭＳ Ｐゴシック" pitchFamily="24" charset="-128"/>
                <a:cs typeface="Arial" charset="0"/>
              </a:rPr>
              <a:t>is true </a:t>
            </a:r>
            <a:r>
              <a:rPr lang="en-US" dirty="0" smtClean="0">
                <a:solidFill>
                  <a:prstClr val="black"/>
                </a:solidFill>
                <a:ea typeface="ＭＳ Ｐゴシック" pitchFamily="24" charset="-128"/>
                <a:cs typeface="Arial" charset="0"/>
              </a:rPr>
              <a:t/>
            </a:r>
            <a:br>
              <a:rPr lang="en-US" dirty="0" smtClean="0">
                <a:solidFill>
                  <a:prstClr val="black"/>
                </a:solidFill>
                <a:ea typeface="ＭＳ Ｐゴシック" pitchFamily="24" charset="-128"/>
                <a:cs typeface="Arial" charset="0"/>
              </a:rPr>
            </a:br>
            <a:r>
              <a:rPr lang="en-US" dirty="0" smtClean="0">
                <a:solidFill>
                  <a:prstClr val="black"/>
                </a:solidFill>
                <a:ea typeface="ＭＳ Ｐゴシック" pitchFamily="24" charset="-128"/>
                <a:cs typeface="Arial" charset="0"/>
              </a:rPr>
              <a:t>(</a:t>
            </a:r>
            <a:r>
              <a:rPr lang="en-US" dirty="0">
                <a:solidFill>
                  <a:prstClr val="black"/>
                </a:solidFill>
                <a:ea typeface="ＭＳ Ｐゴシック" pitchFamily="24" charset="-128"/>
                <a:cs typeface="Arial" charset="0"/>
              </a:rPr>
              <a:t>e.g. if N is an input argument)</a:t>
            </a:r>
          </a:p>
          <a:p>
            <a:pPr marL="1143000" lvl="2" indent="-228600" defTabSz="457200">
              <a:buFont typeface="Arial" charset="0"/>
              <a:buChar char="•"/>
              <a:defRPr/>
            </a:pPr>
            <a:r>
              <a:rPr lang="en-US" dirty="0">
                <a:solidFill>
                  <a:prstClr val="black"/>
                </a:solidFill>
                <a:ea typeface="ＭＳ Ｐゴシック" pitchFamily="24" charset="-128"/>
                <a:cs typeface="Arial" charset="0"/>
              </a:rPr>
              <a:t>User takes responsibility: verify!</a:t>
            </a:r>
          </a:p>
          <a:p>
            <a:pPr lvl="2"/>
            <a:endParaRPr lang="en-US" sz="1600" dirty="0" smtClean="0"/>
          </a:p>
        </p:txBody>
      </p:sp>
      <p:sp>
        <p:nvSpPr>
          <p:cNvPr id="2" name="Title 1"/>
          <p:cNvSpPr>
            <a:spLocks noGrp="1"/>
          </p:cNvSpPr>
          <p:nvPr>
            <p:ph type="title"/>
          </p:nvPr>
        </p:nvSpPr>
        <p:spPr/>
        <p:txBody>
          <a:bodyPr/>
          <a:lstStyle/>
          <a:p>
            <a:r>
              <a:rPr lang="en-US" dirty="0" smtClean="0"/>
              <a:t>Partial Unrolling</a:t>
            </a:r>
            <a:endParaRPr lang="en-US" dirty="0"/>
          </a:p>
        </p:txBody>
      </p:sp>
      <p:sp>
        <p:nvSpPr>
          <p:cNvPr id="18" name="Footer Placeholder 17"/>
          <p:cNvSpPr>
            <a:spLocks noGrp="1"/>
          </p:cNvSpPr>
          <p:nvPr>
            <p:ph type="ftr" sz="quarter" idx="3"/>
          </p:nvPr>
        </p:nvSpPr>
        <p:spPr/>
        <p:txBody>
          <a:bodyPr/>
          <a:lstStyle/>
          <a:p>
            <a:r>
              <a:rPr lang="en-US" dirty="0" smtClean="0"/>
              <a:t>© Copyright 2016 Xilinx</a:t>
            </a:r>
            <a:endParaRPr lang="en-US" dirty="0"/>
          </a:p>
        </p:txBody>
      </p:sp>
      <p:sp>
        <p:nvSpPr>
          <p:cNvPr id="17" name="Slide Number Placeholder 16"/>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22</a:t>
            </a:fld>
            <a:endParaRPr lang="en-US" dirty="0"/>
          </a:p>
        </p:txBody>
      </p:sp>
      <p:sp>
        <p:nvSpPr>
          <p:cNvPr id="9" name="TextBox 8"/>
          <p:cNvSpPr txBox="1"/>
          <p:nvPr/>
        </p:nvSpPr>
        <p:spPr>
          <a:xfrm>
            <a:off x="7537772" y="1880150"/>
            <a:ext cx="4402627" cy="577081"/>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dirty="0" smtClean="0">
                <a:solidFill>
                  <a:prstClr val="black"/>
                </a:solidFill>
              </a:rPr>
              <a:t>Add: for(int i = 0; i &lt; N; i++) {</a:t>
            </a:r>
          </a:p>
          <a:p>
            <a:pPr algn="l" defTabSz="457200"/>
            <a:r>
              <a:rPr lang="en-US" sz="1050" dirty="0" smtClean="0">
                <a:solidFill>
                  <a:prstClr val="black"/>
                </a:solidFill>
              </a:rPr>
              <a:t>  a[i] = b[i] + c[i];</a:t>
            </a:r>
          </a:p>
          <a:p>
            <a:pPr algn="l" defTabSz="457200"/>
            <a:r>
              <a:rPr lang="en-US" sz="1050" dirty="0" smtClean="0">
                <a:solidFill>
                  <a:prstClr val="black"/>
                </a:solidFill>
              </a:rPr>
              <a:t>}</a:t>
            </a:r>
          </a:p>
        </p:txBody>
      </p:sp>
      <p:sp>
        <p:nvSpPr>
          <p:cNvPr id="10" name="TextBox 9"/>
          <p:cNvSpPr txBox="1"/>
          <p:nvPr/>
        </p:nvSpPr>
        <p:spPr>
          <a:xfrm>
            <a:off x="7525467" y="2710602"/>
            <a:ext cx="4402627" cy="900246"/>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dirty="0" smtClean="0">
                <a:solidFill>
                  <a:prstClr val="black"/>
                </a:solidFill>
              </a:rPr>
              <a:t>Add: for(int i = 0; i &lt; N; </a:t>
            </a:r>
            <a:r>
              <a:rPr lang="en-US" sz="1050" b="1" dirty="0" smtClean="0">
                <a:solidFill>
                  <a:prstClr val="black"/>
                </a:solidFill>
              </a:rPr>
              <a:t>i += 2</a:t>
            </a:r>
            <a:r>
              <a:rPr lang="en-US" sz="1050" dirty="0" smtClean="0">
                <a:solidFill>
                  <a:prstClr val="black"/>
                </a:solidFill>
              </a:rPr>
              <a:t>) {</a:t>
            </a:r>
          </a:p>
          <a:p>
            <a:pPr algn="l" defTabSz="457200"/>
            <a:r>
              <a:rPr lang="en-US" sz="1050" dirty="0" smtClean="0">
                <a:solidFill>
                  <a:prstClr val="black"/>
                </a:solidFill>
              </a:rPr>
              <a:t>  a[i] = b[i] + c[i];</a:t>
            </a:r>
          </a:p>
          <a:p>
            <a:pPr algn="l" defTabSz="457200"/>
            <a:r>
              <a:rPr lang="en-US" sz="1050" b="1" dirty="0" smtClean="0">
                <a:solidFill>
                  <a:prstClr val="black"/>
                </a:solidFill>
              </a:rPr>
              <a:t>  if (i+1 &gt;= N) break;</a:t>
            </a:r>
          </a:p>
          <a:p>
            <a:pPr algn="l" defTabSz="457200"/>
            <a:r>
              <a:rPr lang="en-US" sz="1050" dirty="0" smtClean="0">
                <a:solidFill>
                  <a:prstClr val="black"/>
                </a:solidFill>
              </a:rPr>
              <a:t>  a[i+1] = b[i+1] + c[i+1];</a:t>
            </a:r>
          </a:p>
          <a:p>
            <a:pPr algn="l" defTabSz="457200"/>
            <a:r>
              <a:rPr lang="en-US" sz="1050" dirty="0" smtClean="0">
                <a:solidFill>
                  <a:prstClr val="black"/>
                </a:solidFill>
              </a:rPr>
              <a:t>}</a:t>
            </a:r>
            <a:endParaRPr lang="en-US" sz="1050" dirty="0">
              <a:solidFill>
                <a:prstClr val="black"/>
              </a:solidFill>
            </a:endParaRPr>
          </a:p>
        </p:txBody>
      </p:sp>
      <p:sp>
        <p:nvSpPr>
          <p:cNvPr id="12" name="TextBox 11"/>
          <p:cNvSpPr txBox="1"/>
          <p:nvPr/>
        </p:nvSpPr>
        <p:spPr>
          <a:xfrm>
            <a:off x="7525467" y="4331269"/>
            <a:ext cx="4402627" cy="738664"/>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dirty="0" smtClean="0">
                <a:solidFill>
                  <a:prstClr val="black"/>
                </a:solidFill>
              </a:rPr>
              <a:t>for(int i = 0; i &lt; N; </a:t>
            </a:r>
            <a:r>
              <a:rPr lang="en-US" sz="1050" b="1" dirty="0" smtClean="0">
                <a:solidFill>
                  <a:prstClr val="black"/>
                </a:solidFill>
              </a:rPr>
              <a:t>i += 2</a:t>
            </a:r>
            <a:r>
              <a:rPr lang="en-US" sz="1050" dirty="0" smtClean="0">
                <a:solidFill>
                  <a:prstClr val="black"/>
                </a:solidFill>
              </a:rPr>
              <a:t>) {</a:t>
            </a:r>
          </a:p>
          <a:p>
            <a:pPr algn="l" defTabSz="457200"/>
            <a:r>
              <a:rPr lang="en-US" sz="1050" dirty="0" smtClean="0">
                <a:solidFill>
                  <a:prstClr val="black"/>
                </a:solidFill>
              </a:rPr>
              <a:t>  a[i] = b[i] + c[i];</a:t>
            </a:r>
          </a:p>
          <a:p>
            <a:pPr algn="l" defTabSz="457200"/>
            <a:r>
              <a:rPr lang="en-US" sz="1050" dirty="0" smtClean="0">
                <a:solidFill>
                  <a:prstClr val="black"/>
                </a:solidFill>
              </a:rPr>
              <a:t>  a[i+1] = b[i+1] + c[i+1];</a:t>
            </a:r>
          </a:p>
          <a:p>
            <a:pPr algn="l" defTabSz="457200"/>
            <a:r>
              <a:rPr lang="en-US" sz="1050" dirty="0" smtClean="0">
                <a:solidFill>
                  <a:prstClr val="black"/>
                </a:solidFill>
              </a:rPr>
              <a:t>}</a:t>
            </a:r>
            <a:endParaRPr lang="en-US" sz="1050" dirty="0">
              <a:solidFill>
                <a:prstClr val="black"/>
              </a:solidFill>
            </a:endParaRPr>
          </a:p>
        </p:txBody>
      </p:sp>
      <p:sp>
        <p:nvSpPr>
          <p:cNvPr id="13" name="TextBox 12"/>
          <p:cNvSpPr txBox="1"/>
          <p:nvPr/>
        </p:nvSpPr>
        <p:spPr>
          <a:xfrm>
            <a:off x="10151388" y="4946495"/>
            <a:ext cx="1740573" cy="461665"/>
          </a:xfrm>
          <a:prstGeom prst="rect">
            <a:avLst/>
          </a:prstGeom>
          <a:solidFill>
            <a:srgbClr val="FFFF99"/>
          </a:solidFill>
          <a:ln w="12700">
            <a:solidFill>
              <a:schemeClr val="tx1"/>
            </a:solidFill>
          </a:ln>
          <a:effectLst>
            <a:innerShdw blurRad="63500" dist="50800" dir="27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en-US" sz="1200" b="1" dirty="0" smtClean="0">
                <a:solidFill>
                  <a:prstClr val="black"/>
                </a:solidFill>
                <a:ea typeface="ＭＳ Ｐゴシック" pitchFamily="24" charset="-128"/>
                <a:cs typeface="ＭＳ Ｐゴシック" pitchFamily="24" charset="-128"/>
              </a:rPr>
              <a:t>An extra adder for N/2 cycles trade-off</a:t>
            </a:r>
          </a:p>
        </p:txBody>
      </p:sp>
      <p:sp>
        <p:nvSpPr>
          <p:cNvPr id="15" name="TextBox 14"/>
          <p:cNvSpPr txBox="1"/>
          <p:nvPr/>
        </p:nvSpPr>
        <p:spPr>
          <a:xfrm>
            <a:off x="10163694" y="3213516"/>
            <a:ext cx="1740573" cy="646331"/>
          </a:xfrm>
          <a:prstGeom prst="rect">
            <a:avLst/>
          </a:prstGeom>
          <a:solidFill>
            <a:srgbClr val="FFFF99"/>
          </a:solidFill>
          <a:ln w="12700">
            <a:solidFill>
              <a:schemeClr val="tx1"/>
            </a:solidFill>
          </a:ln>
          <a:effectLst>
            <a:innerShdw blurRad="63500" dist="50800" dir="27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en-US" sz="1200" b="1" dirty="0" smtClean="0">
                <a:solidFill>
                  <a:prstClr val="black"/>
                </a:solidFill>
                <a:ea typeface="ＭＳ Ｐゴシック" pitchFamily="24" charset="-128"/>
                <a:cs typeface="ＭＳ Ｐゴシック" pitchFamily="24" charset="-128"/>
              </a:rPr>
              <a:t>Effective code after compiler transformation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err="1" smtClean="0"/>
              <a:t>Vivado</a:t>
            </a:r>
            <a:r>
              <a:rPr lang="en-US" dirty="0" smtClean="0"/>
              <a:t> HLS can automatically flatten nested loops</a:t>
            </a:r>
          </a:p>
          <a:p>
            <a:pPr lvl="1"/>
            <a:r>
              <a:rPr lang="en-US" dirty="0" smtClean="0"/>
              <a:t>A faster approach than manually changing the code</a:t>
            </a:r>
          </a:p>
          <a:p>
            <a:r>
              <a:rPr lang="en-US" dirty="0" smtClean="0"/>
              <a:t>Flattening should be specified on the inner most loop</a:t>
            </a:r>
          </a:p>
          <a:p>
            <a:pPr lvl="1"/>
            <a:r>
              <a:rPr lang="en-US" dirty="0" smtClean="0"/>
              <a:t>It will be flattened into the loop above</a:t>
            </a:r>
          </a:p>
          <a:p>
            <a:pPr lvl="1"/>
            <a:r>
              <a:rPr lang="en-US" dirty="0" smtClean="0"/>
              <a:t>The “off” option can prevent loops in the hierarchy from being flattened</a:t>
            </a:r>
          </a:p>
          <a:p>
            <a:pPr lvl="1"/>
            <a:endParaRPr lang="en-US" dirty="0"/>
          </a:p>
        </p:txBody>
      </p:sp>
      <p:sp>
        <p:nvSpPr>
          <p:cNvPr id="2" name="Title 1"/>
          <p:cNvSpPr>
            <a:spLocks noGrp="1"/>
          </p:cNvSpPr>
          <p:nvPr>
            <p:ph type="title"/>
          </p:nvPr>
        </p:nvSpPr>
        <p:spPr/>
        <p:txBody>
          <a:bodyPr/>
          <a:lstStyle/>
          <a:p>
            <a:r>
              <a:rPr lang="en-US" dirty="0" smtClean="0"/>
              <a:t>Loop Flattening</a:t>
            </a:r>
            <a:endParaRPr lang="en-US" dirty="0"/>
          </a:p>
        </p:txBody>
      </p:sp>
      <p:sp>
        <p:nvSpPr>
          <p:cNvPr id="61" name="Footer Placeholder 60"/>
          <p:cNvSpPr>
            <a:spLocks noGrp="1"/>
          </p:cNvSpPr>
          <p:nvPr>
            <p:ph type="ftr" sz="quarter" idx="3"/>
          </p:nvPr>
        </p:nvSpPr>
        <p:spPr/>
        <p:txBody>
          <a:bodyPr/>
          <a:lstStyle/>
          <a:p>
            <a:r>
              <a:rPr lang="en-US" dirty="0" smtClean="0"/>
              <a:t>© Copyright 2016 Xilinx</a:t>
            </a:r>
            <a:endParaRPr lang="en-US" dirty="0"/>
          </a:p>
        </p:txBody>
      </p:sp>
      <p:sp>
        <p:nvSpPr>
          <p:cNvPr id="60" name="Slide Number Placeholder 59"/>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23</a:t>
            </a:fld>
            <a:endParaRPr lang="en-US" dirty="0"/>
          </a:p>
        </p:txBody>
      </p:sp>
      <p:sp>
        <p:nvSpPr>
          <p:cNvPr id="7" name="TextBox 6"/>
          <p:cNvSpPr txBox="1"/>
          <p:nvPr/>
        </p:nvSpPr>
        <p:spPr>
          <a:xfrm>
            <a:off x="2195959" y="3505260"/>
            <a:ext cx="3429953" cy="2839239"/>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b="1" dirty="0" smtClean="0">
                <a:solidFill>
                  <a:prstClr val="black"/>
                </a:solidFill>
                <a:latin typeface="Consolas" pitchFamily="49" charset="0"/>
              </a:rPr>
              <a:t>void foo_top (…) {</a:t>
            </a:r>
          </a:p>
          <a:p>
            <a:pPr algn="l" defTabSz="457200"/>
            <a:r>
              <a:rPr lang="en-US" sz="1050" b="1" dirty="0" smtClean="0">
                <a:solidFill>
                  <a:prstClr val="black"/>
                </a:solidFill>
                <a:latin typeface="Consolas" pitchFamily="49" charset="0"/>
              </a:rPr>
              <a:t>  ...</a:t>
            </a:r>
          </a:p>
          <a:p>
            <a:pPr algn="l" defTabSz="457200"/>
            <a:r>
              <a:rPr lang="en-US" sz="1050" b="1" dirty="0" smtClean="0">
                <a:solidFill>
                  <a:prstClr val="black"/>
                </a:solidFill>
                <a:latin typeface="Consolas" pitchFamily="49" charset="0"/>
              </a:rPr>
              <a:t>  L1: for (i=3;i&gt;=0;i--) {</a:t>
            </a:r>
          </a:p>
          <a:p>
            <a:pPr algn="l" defTabSz="457200"/>
            <a:r>
              <a:rPr lang="en-US" sz="1050" i="1" dirty="0" smtClean="0">
                <a:solidFill>
                  <a:prstClr val="black"/>
                </a:solidFill>
                <a:latin typeface="Consolas" pitchFamily="49" charset="0"/>
              </a:rPr>
              <a:t> 	[loop body l1 ]</a:t>
            </a:r>
          </a:p>
          <a:p>
            <a:pPr algn="l" defTabSz="457200"/>
            <a:r>
              <a:rPr lang="en-US" sz="1050" b="1" dirty="0" smtClean="0">
                <a:solidFill>
                  <a:prstClr val="black"/>
                </a:solidFill>
                <a:latin typeface="Consolas" pitchFamily="49" charset="0"/>
              </a:rPr>
              <a:t>  }	</a:t>
            </a:r>
          </a:p>
          <a:p>
            <a:pPr algn="l" defTabSz="457200"/>
            <a:endParaRPr lang="en-US" sz="1050" b="1" dirty="0" smtClean="0">
              <a:solidFill>
                <a:prstClr val="black"/>
              </a:solidFill>
              <a:latin typeface="Consolas" pitchFamily="49" charset="0"/>
            </a:endParaRPr>
          </a:p>
          <a:p>
            <a:pPr algn="l" defTabSz="457200"/>
            <a:r>
              <a:rPr lang="en-US" sz="1050" b="1" dirty="0" smtClean="0">
                <a:solidFill>
                  <a:prstClr val="black"/>
                </a:solidFill>
                <a:latin typeface="Consolas" pitchFamily="49" charset="0"/>
              </a:rPr>
              <a:t>  L2: for (i=3;i&gt;=0;i--) {</a:t>
            </a:r>
          </a:p>
          <a:p>
            <a:pPr algn="l" defTabSz="457200"/>
            <a:r>
              <a:rPr lang="en-US" sz="1050" b="1" dirty="0" smtClean="0">
                <a:solidFill>
                  <a:prstClr val="black"/>
                </a:solidFill>
                <a:latin typeface="Consolas" pitchFamily="49" charset="0"/>
              </a:rPr>
              <a:t>      L3: for (j=3;j&gt;=0;j--) {</a:t>
            </a:r>
          </a:p>
          <a:p>
            <a:pPr algn="l" defTabSz="457200"/>
            <a:r>
              <a:rPr lang="en-US" sz="1050" i="1" dirty="0" smtClean="0">
                <a:solidFill>
                  <a:prstClr val="black"/>
                </a:solidFill>
                <a:latin typeface="Consolas" pitchFamily="49" charset="0"/>
              </a:rPr>
              <a:t> 	[loop body l3 ]</a:t>
            </a:r>
          </a:p>
          <a:p>
            <a:pPr algn="l" defTabSz="457200"/>
            <a:r>
              <a:rPr lang="en-US" sz="1050" b="1" dirty="0" smtClean="0">
                <a:solidFill>
                  <a:prstClr val="black"/>
                </a:solidFill>
                <a:latin typeface="Consolas" pitchFamily="49" charset="0"/>
              </a:rPr>
              <a:t>      }	</a:t>
            </a:r>
          </a:p>
          <a:p>
            <a:pPr algn="l" defTabSz="457200"/>
            <a:r>
              <a:rPr lang="en-US" sz="1050" b="1" dirty="0" smtClean="0">
                <a:solidFill>
                  <a:prstClr val="black"/>
                </a:solidFill>
                <a:latin typeface="Consolas" pitchFamily="49" charset="0"/>
              </a:rPr>
              <a:t>  }</a:t>
            </a:r>
          </a:p>
          <a:p>
            <a:pPr algn="l" defTabSz="457200"/>
            <a:endParaRPr lang="en-US" sz="1050" b="1" dirty="0" smtClean="0">
              <a:solidFill>
                <a:prstClr val="black"/>
              </a:solidFill>
              <a:latin typeface="Consolas" pitchFamily="49" charset="0"/>
            </a:endParaRPr>
          </a:p>
          <a:p>
            <a:pPr algn="l" defTabSz="457200"/>
            <a:r>
              <a:rPr lang="en-US" sz="1050" b="1" dirty="0" smtClean="0">
                <a:solidFill>
                  <a:prstClr val="black"/>
                </a:solidFill>
                <a:latin typeface="Consolas" pitchFamily="49" charset="0"/>
              </a:rPr>
              <a:t>  L4: for (i=3;i&gt;=0;i--) {</a:t>
            </a:r>
          </a:p>
          <a:p>
            <a:pPr algn="l" defTabSz="457200"/>
            <a:r>
              <a:rPr lang="en-US" sz="1050" i="1" dirty="0" smtClean="0">
                <a:solidFill>
                  <a:prstClr val="black"/>
                </a:solidFill>
                <a:latin typeface="Consolas" pitchFamily="49" charset="0"/>
              </a:rPr>
              <a:t> 	[loop body l4 ]</a:t>
            </a:r>
          </a:p>
          <a:p>
            <a:pPr algn="l" defTabSz="457200"/>
            <a:r>
              <a:rPr lang="en-US" sz="1050" b="1" dirty="0" smtClean="0">
                <a:solidFill>
                  <a:prstClr val="black"/>
                </a:solidFill>
                <a:latin typeface="Consolas" pitchFamily="49" charset="0"/>
              </a:rPr>
              <a:t>  }	</a:t>
            </a:r>
          </a:p>
          <a:p>
            <a:pPr algn="l" defTabSz="457200"/>
            <a:r>
              <a:rPr lang="en-US" sz="1050" b="1" dirty="0" smtClean="0">
                <a:solidFill>
                  <a:prstClr val="black"/>
                </a:solidFill>
                <a:latin typeface="Consolas" pitchFamily="49" charset="0"/>
              </a:rPr>
              <a:t>	</a:t>
            </a:r>
          </a:p>
          <a:p>
            <a:pPr algn="l" defTabSz="457200"/>
            <a:endParaRPr lang="en-US" sz="1050" b="1" dirty="0" smtClean="0">
              <a:solidFill>
                <a:prstClr val="black"/>
              </a:solidFill>
              <a:latin typeface="Consolas" pitchFamily="49" charset="0"/>
            </a:endParaRPr>
          </a:p>
        </p:txBody>
      </p:sp>
      <p:sp>
        <p:nvSpPr>
          <p:cNvPr id="38" name="Oval 37"/>
          <p:cNvSpPr/>
          <p:nvPr/>
        </p:nvSpPr>
        <p:spPr>
          <a:xfrm>
            <a:off x="347666" y="3693074"/>
            <a:ext cx="406294" cy="304800"/>
          </a:xfrm>
          <a:prstGeom prst="ellipse">
            <a:avLst/>
          </a:prstGeom>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prstClr val="white"/>
                </a:solidFill>
              </a:rPr>
              <a:t>1</a:t>
            </a:r>
            <a:endParaRPr lang="en-US" dirty="0">
              <a:solidFill>
                <a:prstClr val="white"/>
              </a:solidFill>
            </a:endParaRPr>
          </a:p>
        </p:txBody>
      </p:sp>
      <p:sp>
        <p:nvSpPr>
          <p:cNvPr id="42" name="Oval 41"/>
          <p:cNvSpPr/>
          <p:nvPr/>
        </p:nvSpPr>
        <p:spPr>
          <a:xfrm>
            <a:off x="347666" y="4345959"/>
            <a:ext cx="406294" cy="304800"/>
          </a:xfrm>
          <a:prstGeom prst="ellipse">
            <a:avLst/>
          </a:prstGeom>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prstClr val="white"/>
                </a:solidFill>
              </a:rPr>
              <a:t>2</a:t>
            </a:r>
            <a:endParaRPr lang="en-US" dirty="0">
              <a:solidFill>
                <a:prstClr val="white"/>
              </a:solidFill>
            </a:endParaRPr>
          </a:p>
        </p:txBody>
      </p:sp>
      <p:cxnSp>
        <p:nvCxnSpPr>
          <p:cNvPr id="43" name="Straight Arrow Connector 42"/>
          <p:cNvCxnSpPr>
            <a:endCxn id="38" idx="0"/>
          </p:cNvCxnSpPr>
          <p:nvPr/>
        </p:nvCxnSpPr>
        <p:spPr>
          <a:xfrm rot="5400000">
            <a:off x="360314" y="3502322"/>
            <a:ext cx="380998" cy="2117"/>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4" name="Curved Connector 20"/>
          <p:cNvCxnSpPr>
            <a:stCxn id="38" idx="4"/>
            <a:endCxn id="38" idx="6"/>
          </p:cNvCxnSpPr>
          <p:nvPr/>
        </p:nvCxnSpPr>
        <p:spPr>
          <a:xfrm rot="5400000" flipH="1" flipV="1">
            <a:off x="576187" y="3820109"/>
            <a:ext cx="152400" cy="203147"/>
          </a:xfrm>
          <a:prstGeom prst="curvedConnector4">
            <a:avLst>
              <a:gd name="adj1" fmla="val -150000"/>
              <a:gd name="adj2" fmla="val 250000"/>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808406" y="4881189"/>
            <a:ext cx="406294" cy="304800"/>
          </a:xfrm>
          <a:prstGeom prst="ellipse">
            <a:avLst/>
          </a:prstGeom>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prstClr val="white"/>
                </a:solidFill>
              </a:rPr>
              <a:t>3</a:t>
            </a:r>
            <a:endParaRPr lang="en-US" dirty="0">
              <a:solidFill>
                <a:prstClr val="white"/>
              </a:solidFill>
            </a:endParaRPr>
          </a:p>
        </p:txBody>
      </p:sp>
      <p:cxnSp>
        <p:nvCxnSpPr>
          <p:cNvPr id="46" name="Curved Connector 20"/>
          <p:cNvCxnSpPr>
            <a:stCxn id="45" idx="7"/>
            <a:endCxn id="45" idx="5"/>
          </p:cNvCxnSpPr>
          <p:nvPr/>
        </p:nvCxnSpPr>
        <p:spPr>
          <a:xfrm rot="16200000" flipH="1">
            <a:off x="1047437" y="5033507"/>
            <a:ext cx="215526" cy="2117"/>
          </a:xfrm>
          <a:prstGeom prst="curvedConnector5">
            <a:avLst>
              <a:gd name="adj1" fmla="val -16318"/>
              <a:gd name="adj2" fmla="val 17490371"/>
              <a:gd name="adj3" fmla="val 120398"/>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38" idx="4"/>
          </p:cNvCxnSpPr>
          <p:nvPr/>
        </p:nvCxnSpPr>
        <p:spPr>
          <a:xfrm rot="16200000" flipH="1">
            <a:off x="377827" y="4171114"/>
            <a:ext cx="348087" cy="1629"/>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2" idx="5"/>
            <a:endCxn id="45" idx="1"/>
          </p:cNvCxnSpPr>
          <p:nvPr/>
        </p:nvCxnSpPr>
        <p:spPr>
          <a:xfrm rot="16200000" flipH="1">
            <a:off x="621330" y="4679615"/>
            <a:ext cx="319704" cy="173447"/>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9" name="Curved Connector 20"/>
          <p:cNvCxnSpPr>
            <a:stCxn id="45" idx="4"/>
            <a:endCxn id="42" idx="6"/>
          </p:cNvCxnSpPr>
          <p:nvPr/>
        </p:nvCxnSpPr>
        <p:spPr>
          <a:xfrm rot="5400000" flipH="1">
            <a:off x="538942" y="4713743"/>
            <a:ext cx="687630" cy="257593"/>
          </a:xfrm>
          <a:prstGeom prst="curvedConnector4">
            <a:avLst>
              <a:gd name="adj1" fmla="val -33245"/>
              <a:gd name="adj2" fmla="val -429249"/>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0" name="Curved Connector 20"/>
          <p:cNvCxnSpPr>
            <a:stCxn id="51" idx="4"/>
            <a:endCxn id="51" idx="6"/>
          </p:cNvCxnSpPr>
          <p:nvPr/>
        </p:nvCxnSpPr>
        <p:spPr>
          <a:xfrm rot="5400000" flipH="1" flipV="1">
            <a:off x="576187" y="5663723"/>
            <a:ext cx="152400" cy="203147"/>
          </a:xfrm>
          <a:prstGeom prst="curvedConnector4">
            <a:avLst>
              <a:gd name="adj1" fmla="val -150000"/>
              <a:gd name="adj2" fmla="val 250000"/>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347666" y="5536514"/>
            <a:ext cx="406294" cy="304800"/>
          </a:xfrm>
          <a:prstGeom prst="ellipse">
            <a:avLst/>
          </a:prstGeom>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prstClr val="white"/>
                </a:solidFill>
              </a:rPr>
              <a:t>4</a:t>
            </a:r>
            <a:endParaRPr lang="en-US" dirty="0">
              <a:solidFill>
                <a:prstClr val="white"/>
              </a:solidFill>
            </a:endParaRPr>
          </a:p>
        </p:txBody>
      </p:sp>
      <p:cxnSp>
        <p:nvCxnSpPr>
          <p:cNvPr id="52" name="Straight Arrow Connector 51"/>
          <p:cNvCxnSpPr>
            <a:stCxn id="42" idx="4"/>
            <a:endCxn id="51" idx="0"/>
          </p:cNvCxnSpPr>
          <p:nvPr/>
        </p:nvCxnSpPr>
        <p:spPr>
          <a:xfrm rot="5400000">
            <a:off x="108180" y="5093554"/>
            <a:ext cx="885755" cy="2117"/>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51" idx="4"/>
          </p:cNvCxnSpPr>
          <p:nvPr/>
        </p:nvCxnSpPr>
        <p:spPr>
          <a:xfrm rot="16200000" flipH="1">
            <a:off x="359603" y="6032707"/>
            <a:ext cx="384050" cy="1629"/>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013180" y="4036279"/>
            <a:ext cx="341760" cy="261610"/>
          </a:xfrm>
          <a:prstGeom prst="rect">
            <a:avLst/>
          </a:prstGeom>
          <a:noFill/>
          <a:ln>
            <a:noFill/>
            <a:prstDash val="solid"/>
          </a:ln>
        </p:spPr>
        <p:txBody>
          <a:bodyPr wrap="none" rtlCol="0">
            <a:spAutoFit/>
          </a:bodyPr>
          <a:lstStyle/>
          <a:p>
            <a:pPr algn="l" defTabSz="457200"/>
            <a:r>
              <a:rPr lang="en-US" sz="1100" b="1" dirty="0" smtClean="0">
                <a:solidFill>
                  <a:prstClr val="black"/>
                </a:solidFill>
                <a:latin typeface="Arial"/>
                <a:ea typeface="ＭＳ Ｐゴシック" pitchFamily="34" charset="-128"/>
                <a:cs typeface="Arial" charset="0"/>
              </a:rPr>
              <a:t>x4</a:t>
            </a:r>
          </a:p>
        </p:txBody>
      </p:sp>
      <p:sp>
        <p:nvSpPr>
          <p:cNvPr id="55" name="TextBox 54"/>
          <p:cNvSpPr txBox="1"/>
          <p:nvPr/>
        </p:nvSpPr>
        <p:spPr>
          <a:xfrm>
            <a:off x="1371534" y="4381924"/>
            <a:ext cx="341760" cy="261610"/>
          </a:xfrm>
          <a:prstGeom prst="rect">
            <a:avLst/>
          </a:prstGeom>
          <a:noFill/>
          <a:ln>
            <a:noFill/>
            <a:prstDash val="solid"/>
          </a:ln>
        </p:spPr>
        <p:txBody>
          <a:bodyPr wrap="none" rtlCol="0">
            <a:spAutoFit/>
          </a:bodyPr>
          <a:lstStyle/>
          <a:p>
            <a:pPr algn="l" defTabSz="457200"/>
            <a:r>
              <a:rPr lang="en-US" sz="1100" b="1" dirty="0" smtClean="0">
                <a:solidFill>
                  <a:prstClr val="black"/>
                </a:solidFill>
                <a:latin typeface="Arial"/>
                <a:ea typeface="ＭＳ Ｐゴシック" pitchFamily="34" charset="-128"/>
                <a:cs typeface="Arial" charset="0"/>
              </a:rPr>
              <a:t>x4</a:t>
            </a:r>
          </a:p>
        </p:txBody>
      </p:sp>
      <p:sp>
        <p:nvSpPr>
          <p:cNvPr id="56" name="TextBox 55"/>
          <p:cNvSpPr txBox="1"/>
          <p:nvPr/>
        </p:nvSpPr>
        <p:spPr>
          <a:xfrm>
            <a:off x="1446777" y="4919594"/>
            <a:ext cx="341760" cy="261610"/>
          </a:xfrm>
          <a:prstGeom prst="rect">
            <a:avLst/>
          </a:prstGeom>
          <a:noFill/>
          <a:ln>
            <a:noFill/>
            <a:prstDash val="solid"/>
          </a:ln>
        </p:spPr>
        <p:txBody>
          <a:bodyPr wrap="none" rtlCol="0">
            <a:spAutoFit/>
          </a:bodyPr>
          <a:lstStyle/>
          <a:p>
            <a:pPr algn="l" defTabSz="457200"/>
            <a:r>
              <a:rPr lang="en-US" sz="1100" b="1" dirty="0" smtClean="0">
                <a:solidFill>
                  <a:prstClr val="black"/>
                </a:solidFill>
                <a:latin typeface="Arial"/>
                <a:ea typeface="ＭＳ Ｐゴシック" pitchFamily="34" charset="-128"/>
                <a:cs typeface="Arial" charset="0"/>
              </a:rPr>
              <a:t>x4</a:t>
            </a:r>
          </a:p>
        </p:txBody>
      </p:sp>
      <p:sp>
        <p:nvSpPr>
          <p:cNvPr id="57" name="TextBox 56"/>
          <p:cNvSpPr txBox="1"/>
          <p:nvPr/>
        </p:nvSpPr>
        <p:spPr>
          <a:xfrm>
            <a:off x="1013180" y="5764504"/>
            <a:ext cx="341760" cy="261610"/>
          </a:xfrm>
          <a:prstGeom prst="rect">
            <a:avLst/>
          </a:prstGeom>
          <a:noFill/>
          <a:ln>
            <a:noFill/>
            <a:prstDash val="solid"/>
          </a:ln>
        </p:spPr>
        <p:txBody>
          <a:bodyPr wrap="none" rtlCol="0">
            <a:spAutoFit/>
          </a:bodyPr>
          <a:lstStyle/>
          <a:p>
            <a:pPr algn="l" defTabSz="457200"/>
            <a:r>
              <a:rPr lang="en-US" sz="1100" b="1" dirty="0" smtClean="0">
                <a:solidFill>
                  <a:prstClr val="black"/>
                </a:solidFill>
                <a:latin typeface="Arial"/>
                <a:ea typeface="ＭＳ Ｐゴシック" pitchFamily="34" charset="-128"/>
                <a:cs typeface="Arial" charset="0"/>
              </a:rPr>
              <a:t>x4</a:t>
            </a:r>
          </a:p>
        </p:txBody>
      </p:sp>
      <p:sp>
        <p:nvSpPr>
          <p:cNvPr id="58" name="TextBox 57"/>
          <p:cNvSpPr txBox="1"/>
          <p:nvPr/>
        </p:nvSpPr>
        <p:spPr>
          <a:xfrm>
            <a:off x="655069" y="6116800"/>
            <a:ext cx="1484607"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l" defTabSz="457200"/>
            <a:r>
              <a:rPr lang="en-US" sz="1200" dirty="0" smtClean="0">
                <a:solidFill>
                  <a:prstClr val="white"/>
                </a:solidFill>
              </a:rPr>
              <a:t>36 transitions</a:t>
            </a:r>
          </a:p>
        </p:txBody>
      </p:sp>
      <p:sp>
        <p:nvSpPr>
          <p:cNvPr id="13" name="TextBox 12"/>
          <p:cNvSpPr txBox="1"/>
          <p:nvPr/>
        </p:nvSpPr>
        <p:spPr>
          <a:xfrm>
            <a:off x="6291185" y="3505260"/>
            <a:ext cx="3173987" cy="2839239"/>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b="1" dirty="0" smtClean="0">
                <a:solidFill>
                  <a:prstClr val="black"/>
                </a:solidFill>
                <a:latin typeface="Consolas" pitchFamily="49" charset="0"/>
              </a:rPr>
              <a:t>void foo_top (…) {</a:t>
            </a:r>
          </a:p>
          <a:p>
            <a:pPr algn="l" defTabSz="457200"/>
            <a:r>
              <a:rPr lang="en-US" sz="1050" b="1" dirty="0" smtClean="0">
                <a:solidFill>
                  <a:prstClr val="black"/>
                </a:solidFill>
                <a:latin typeface="Consolas" pitchFamily="49" charset="0"/>
              </a:rPr>
              <a:t>  ...</a:t>
            </a:r>
          </a:p>
          <a:p>
            <a:pPr algn="l" defTabSz="457200"/>
            <a:r>
              <a:rPr lang="en-US" sz="1050" b="1" dirty="0" smtClean="0">
                <a:solidFill>
                  <a:prstClr val="black"/>
                </a:solidFill>
                <a:latin typeface="Consolas" pitchFamily="49" charset="0"/>
              </a:rPr>
              <a:t>  L1: for (i=3;i&gt;=0;i--) {</a:t>
            </a:r>
          </a:p>
          <a:p>
            <a:pPr algn="l" defTabSz="457200"/>
            <a:r>
              <a:rPr lang="en-US" sz="1050" i="1" dirty="0" smtClean="0">
                <a:solidFill>
                  <a:prstClr val="black"/>
                </a:solidFill>
                <a:latin typeface="Consolas" pitchFamily="49" charset="0"/>
              </a:rPr>
              <a:t> 	[loop body l1 ]</a:t>
            </a:r>
          </a:p>
          <a:p>
            <a:pPr algn="l" defTabSz="457200"/>
            <a:r>
              <a:rPr lang="en-US" sz="1050" b="1" dirty="0" smtClean="0">
                <a:solidFill>
                  <a:prstClr val="black"/>
                </a:solidFill>
                <a:latin typeface="Consolas" pitchFamily="49" charset="0"/>
              </a:rPr>
              <a:t>  }	</a:t>
            </a:r>
          </a:p>
          <a:p>
            <a:pPr algn="l" defTabSz="457200"/>
            <a:endParaRPr lang="en-US" sz="1050" b="1" dirty="0" smtClean="0">
              <a:solidFill>
                <a:prstClr val="black"/>
              </a:solidFill>
              <a:latin typeface="Consolas" pitchFamily="49" charset="0"/>
            </a:endParaRPr>
          </a:p>
          <a:p>
            <a:pPr algn="l" defTabSz="457200"/>
            <a:r>
              <a:rPr lang="en-US" sz="1050" b="1" dirty="0" smtClean="0">
                <a:solidFill>
                  <a:prstClr val="black"/>
                </a:solidFill>
                <a:latin typeface="Consolas" pitchFamily="49" charset="0"/>
              </a:rPr>
              <a:t> </a:t>
            </a:r>
          </a:p>
          <a:p>
            <a:pPr algn="l" defTabSz="457200"/>
            <a:r>
              <a:rPr lang="en-US" sz="1050" b="1" dirty="0" smtClean="0">
                <a:solidFill>
                  <a:prstClr val="black"/>
                </a:solidFill>
                <a:latin typeface="Consolas" pitchFamily="49" charset="0"/>
              </a:rPr>
              <a:t>  L2: for (k=15,k&gt;=0;k--) {</a:t>
            </a:r>
          </a:p>
          <a:p>
            <a:pPr algn="l" defTabSz="457200"/>
            <a:r>
              <a:rPr lang="en-US" sz="1050" i="1" dirty="0" smtClean="0">
                <a:solidFill>
                  <a:prstClr val="black"/>
                </a:solidFill>
                <a:latin typeface="Consolas" pitchFamily="49" charset="0"/>
              </a:rPr>
              <a:t> 	</a:t>
            </a:r>
          </a:p>
          <a:p>
            <a:pPr algn="l" defTabSz="457200"/>
            <a:r>
              <a:rPr lang="en-US" sz="1050" i="1" dirty="0" smtClean="0">
                <a:solidFill>
                  <a:prstClr val="black"/>
                </a:solidFill>
                <a:latin typeface="Consolas" pitchFamily="49" charset="0"/>
              </a:rPr>
              <a:t>	[loop body l3 ]</a:t>
            </a:r>
            <a:endParaRPr lang="en-US" sz="1050" b="1" dirty="0" smtClean="0">
              <a:solidFill>
                <a:prstClr val="black"/>
              </a:solidFill>
              <a:latin typeface="Consolas" pitchFamily="49" charset="0"/>
            </a:endParaRPr>
          </a:p>
          <a:p>
            <a:pPr algn="l" defTabSz="457200"/>
            <a:r>
              <a:rPr lang="en-US" sz="1050" b="1" dirty="0" smtClean="0">
                <a:solidFill>
                  <a:prstClr val="black"/>
                </a:solidFill>
                <a:latin typeface="Consolas" pitchFamily="49" charset="0"/>
              </a:rPr>
              <a:t>}</a:t>
            </a:r>
          </a:p>
          <a:p>
            <a:pPr algn="l" defTabSz="457200"/>
            <a:endParaRPr lang="en-US" sz="1050" b="1" dirty="0" smtClean="0">
              <a:solidFill>
                <a:prstClr val="black"/>
              </a:solidFill>
              <a:latin typeface="Consolas" pitchFamily="49" charset="0"/>
            </a:endParaRPr>
          </a:p>
          <a:p>
            <a:pPr algn="l" defTabSz="457200"/>
            <a:r>
              <a:rPr lang="en-US" sz="1050" b="1" dirty="0" smtClean="0">
                <a:solidFill>
                  <a:prstClr val="black"/>
                </a:solidFill>
                <a:latin typeface="Consolas" pitchFamily="49" charset="0"/>
              </a:rPr>
              <a:t>  L4: for (i=3;i&gt;=0;i--) {</a:t>
            </a:r>
          </a:p>
          <a:p>
            <a:pPr algn="l" defTabSz="457200"/>
            <a:r>
              <a:rPr lang="en-US" sz="1050" i="1" dirty="0" smtClean="0">
                <a:solidFill>
                  <a:prstClr val="black"/>
                </a:solidFill>
                <a:latin typeface="Consolas" pitchFamily="49" charset="0"/>
              </a:rPr>
              <a:t> 	[loop body l1 ]</a:t>
            </a:r>
          </a:p>
          <a:p>
            <a:pPr algn="l" defTabSz="457200"/>
            <a:r>
              <a:rPr lang="en-US" sz="1050" b="1" dirty="0" smtClean="0">
                <a:solidFill>
                  <a:prstClr val="black"/>
                </a:solidFill>
                <a:latin typeface="Consolas" pitchFamily="49" charset="0"/>
              </a:rPr>
              <a:t>  }	</a:t>
            </a:r>
          </a:p>
          <a:p>
            <a:pPr algn="l" defTabSz="457200"/>
            <a:r>
              <a:rPr lang="en-US" sz="1050" b="1" dirty="0" smtClean="0">
                <a:solidFill>
                  <a:prstClr val="black"/>
                </a:solidFill>
                <a:latin typeface="Consolas" pitchFamily="49" charset="0"/>
              </a:rPr>
              <a:t>	</a:t>
            </a:r>
          </a:p>
          <a:p>
            <a:pPr algn="l" defTabSz="457200"/>
            <a:endParaRPr lang="en-US" sz="1050" b="1" dirty="0" smtClean="0">
              <a:solidFill>
                <a:prstClr val="black"/>
              </a:solidFill>
              <a:latin typeface="Consolas" pitchFamily="49" charset="0"/>
            </a:endParaRPr>
          </a:p>
        </p:txBody>
      </p:sp>
      <p:sp>
        <p:nvSpPr>
          <p:cNvPr id="18" name="Oval 17"/>
          <p:cNvSpPr/>
          <p:nvPr/>
        </p:nvSpPr>
        <p:spPr>
          <a:xfrm>
            <a:off x="9818432" y="3776170"/>
            <a:ext cx="406294"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prstClr val="white"/>
                </a:solidFill>
              </a:rPr>
              <a:t>1</a:t>
            </a:r>
            <a:endParaRPr lang="en-US" dirty="0">
              <a:solidFill>
                <a:prstClr val="white"/>
              </a:solidFill>
            </a:endParaRPr>
          </a:p>
        </p:txBody>
      </p:sp>
      <p:sp>
        <p:nvSpPr>
          <p:cNvPr id="19" name="Oval 18"/>
          <p:cNvSpPr/>
          <p:nvPr/>
        </p:nvSpPr>
        <p:spPr>
          <a:xfrm>
            <a:off x="9818432" y="4774700"/>
            <a:ext cx="406294"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prstClr val="white"/>
                </a:solidFill>
              </a:rPr>
              <a:t>2</a:t>
            </a:r>
            <a:endParaRPr lang="en-US" dirty="0">
              <a:solidFill>
                <a:prstClr val="white"/>
              </a:solidFill>
            </a:endParaRPr>
          </a:p>
        </p:txBody>
      </p:sp>
      <p:cxnSp>
        <p:nvCxnSpPr>
          <p:cNvPr id="20" name="Straight Arrow Connector 19"/>
          <p:cNvCxnSpPr>
            <a:endCxn id="18" idx="0"/>
          </p:cNvCxnSpPr>
          <p:nvPr/>
        </p:nvCxnSpPr>
        <p:spPr>
          <a:xfrm rot="5400000">
            <a:off x="9831080" y="3585415"/>
            <a:ext cx="380998" cy="2117"/>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1" name="Curved Connector 20"/>
          <p:cNvCxnSpPr>
            <a:stCxn id="18" idx="4"/>
            <a:endCxn id="18" idx="6"/>
          </p:cNvCxnSpPr>
          <p:nvPr/>
        </p:nvCxnSpPr>
        <p:spPr>
          <a:xfrm rot="5400000" flipH="1" flipV="1">
            <a:off x="10046952" y="3903203"/>
            <a:ext cx="152400" cy="203147"/>
          </a:xfrm>
          <a:prstGeom prst="curvedConnector4">
            <a:avLst>
              <a:gd name="adj1" fmla="val -150000"/>
              <a:gd name="adj2" fmla="val 250000"/>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8" idx="4"/>
            <a:endCxn id="19" idx="0"/>
          </p:cNvCxnSpPr>
          <p:nvPr/>
        </p:nvCxnSpPr>
        <p:spPr>
          <a:xfrm rot="5400000">
            <a:off x="9674714" y="4427753"/>
            <a:ext cx="693730" cy="2117"/>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6" name="Curved Connector 20"/>
          <p:cNvCxnSpPr>
            <a:stCxn id="19" idx="4"/>
            <a:endCxn id="19" idx="6"/>
          </p:cNvCxnSpPr>
          <p:nvPr/>
        </p:nvCxnSpPr>
        <p:spPr>
          <a:xfrm rot="5400000" flipH="1" flipV="1">
            <a:off x="10046952" y="4901909"/>
            <a:ext cx="152400" cy="203147"/>
          </a:xfrm>
          <a:prstGeom prst="curvedConnector4">
            <a:avLst>
              <a:gd name="adj1" fmla="val -150000"/>
              <a:gd name="adj2" fmla="val 250000"/>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7" name="Curved Connector 20"/>
          <p:cNvCxnSpPr>
            <a:stCxn id="28" idx="4"/>
            <a:endCxn id="28" idx="6"/>
          </p:cNvCxnSpPr>
          <p:nvPr/>
        </p:nvCxnSpPr>
        <p:spPr>
          <a:xfrm rot="5400000" flipH="1" flipV="1">
            <a:off x="10046952" y="5705974"/>
            <a:ext cx="152400" cy="203147"/>
          </a:xfrm>
          <a:prstGeom prst="curvedConnector4">
            <a:avLst>
              <a:gd name="adj1" fmla="val -150000"/>
              <a:gd name="adj2" fmla="val 250000"/>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9818432" y="5578765"/>
            <a:ext cx="406294"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prstClr val="white"/>
                </a:solidFill>
              </a:rPr>
              <a:t>4</a:t>
            </a:r>
            <a:endParaRPr lang="en-US" dirty="0">
              <a:solidFill>
                <a:prstClr val="white"/>
              </a:solidFill>
            </a:endParaRPr>
          </a:p>
        </p:txBody>
      </p:sp>
      <p:cxnSp>
        <p:nvCxnSpPr>
          <p:cNvPr id="29" name="Straight Arrow Connector 28"/>
          <p:cNvCxnSpPr>
            <a:stCxn id="19" idx="4"/>
            <a:endCxn id="28" idx="0"/>
          </p:cNvCxnSpPr>
          <p:nvPr/>
        </p:nvCxnSpPr>
        <p:spPr>
          <a:xfrm rot="5400000">
            <a:off x="9772190" y="5329050"/>
            <a:ext cx="499265" cy="2117"/>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4"/>
          </p:cNvCxnSpPr>
          <p:nvPr/>
        </p:nvCxnSpPr>
        <p:spPr>
          <a:xfrm rot="16200000" flipH="1">
            <a:off x="9830370" y="6074958"/>
            <a:ext cx="384050" cy="1629"/>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0483947" y="4119375"/>
            <a:ext cx="341760" cy="261610"/>
          </a:xfrm>
          <a:prstGeom prst="rect">
            <a:avLst/>
          </a:prstGeom>
          <a:noFill/>
        </p:spPr>
        <p:txBody>
          <a:bodyPr wrap="none" rtlCol="0">
            <a:spAutoFit/>
          </a:bodyPr>
          <a:lstStyle/>
          <a:p>
            <a:pPr algn="l" defTabSz="457200"/>
            <a:r>
              <a:rPr lang="en-US" sz="1100" b="1" dirty="0" smtClean="0">
                <a:solidFill>
                  <a:prstClr val="black"/>
                </a:solidFill>
                <a:latin typeface="Arial"/>
                <a:ea typeface="ＭＳ Ｐゴシック" pitchFamily="34" charset="-128"/>
                <a:cs typeface="Arial" charset="0"/>
              </a:rPr>
              <a:t>x4</a:t>
            </a:r>
          </a:p>
        </p:txBody>
      </p:sp>
      <p:sp>
        <p:nvSpPr>
          <p:cNvPr id="32" name="TextBox 31"/>
          <p:cNvSpPr txBox="1"/>
          <p:nvPr/>
        </p:nvSpPr>
        <p:spPr>
          <a:xfrm>
            <a:off x="10330366" y="4695450"/>
            <a:ext cx="420308" cy="261610"/>
          </a:xfrm>
          <a:prstGeom prst="rect">
            <a:avLst/>
          </a:prstGeom>
          <a:noFill/>
        </p:spPr>
        <p:txBody>
          <a:bodyPr wrap="none" rtlCol="0">
            <a:spAutoFit/>
          </a:bodyPr>
          <a:lstStyle/>
          <a:p>
            <a:pPr algn="l" defTabSz="457200"/>
            <a:r>
              <a:rPr lang="en-US" sz="1100" b="1" dirty="0" smtClean="0">
                <a:solidFill>
                  <a:prstClr val="black"/>
                </a:solidFill>
                <a:latin typeface="Arial"/>
                <a:ea typeface="ＭＳ Ｐゴシック" pitchFamily="34" charset="-128"/>
                <a:cs typeface="Arial" charset="0"/>
              </a:rPr>
              <a:t>x16</a:t>
            </a:r>
          </a:p>
        </p:txBody>
      </p:sp>
      <p:sp>
        <p:nvSpPr>
          <p:cNvPr id="35" name="TextBox 34"/>
          <p:cNvSpPr txBox="1"/>
          <p:nvPr/>
        </p:nvSpPr>
        <p:spPr>
          <a:xfrm>
            <a:off x="10483947" y="5847600"/>
            <a:ext cx="341760" cy="261610"/>
          </a:xfrm>
          <a:prstGeom prst="rect">
            <a:avLst/>
          </a:prstGeom>
          <a:noFill/>
        </p:spPr>
        <p:txBody>
          <a:bodyPr wrap="none" rtlCol="0">
            <a:spAutoFit/>
          </a:bodyPr>
          <a:lstStyle/>
          <a:p>
            <a:pPr algn="l" defTabSz="457200"/>
            <a:r>
              <a:rPr lang="en-US" sz="1100" b="1" dirty="0" smtClean="0">
                <a:solidFill>
                  <a:prstClr val="black"/>
                </a:solidFill>
                <a:latin typeface="Arial"/>
                <a:ea typeface="ＭＳ Ｐゴシック" pitchFamily="34" charset="-128"/>
                <a:cs typeface="Arial" charset="0"/>
              </a:rPr>
              <a:t>x4</a:t>
            </a:r>
          </a:p>
        </p:txBody>
      </p:sp>
      <p:sp>
        <p:nvSpPr>
          <p:cNvPr id="37" name="Right Arrow 36"/>
          <p:cNvSpPr/>
          <p:nvPr/>
        </p:nvSpPr>
        <p:spPr>
          <a:xfrm>
            <a:off x="5523284" y="4657045"/>
            <a:ext cx="511933" cy="460860"/>
          </a:xfrm>
          <a:prstGeom prst="rightArrow">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dirty="0">
              <a:solidFill>
                <a:prstClr val="white"/>
              </a:solidFill>
            </a:endParaRPr>
          </a:p>
        </p:txBody>
      </p:sp>
      <p:sp>
        <p:nvSpPr>
          <p:cNvPr id="39" name="Left Brace 38"/>
          <p:cNvSpPr/>
          <p:nvPr/>
        </p:nvSpPr>
        <p:spPr>
          <a:xfrm flipH="1">
            <a:off x="5165172" y="4503790"/>
            <a:ext cx="255967" cy="80650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defTabSz="457200"/>
            <a:endParaRPr lang="en-US" dirty="0">
              <a:solidFill>
                <a:prstClr val="black"/>
              </a:solidFill>
            </a:endParaRPr>
          </a:p>
        </p:txBody>
      </p:sp>
      <p:sp>
        <p:nvSpPr>
          <p:cNvPr id="40" name="Left Brace 39"/>
          <p:cNvSpPr/>
          <p:nvPr/>
        </p:nvSpPr>
        <p:spPr>
          <a:xfrm>
            <a:off x="6086652" y="4657410"/>
            <a:ext cx="255967" cy="652885"/>
          </a:xfrm>
          <a:prstGeom prst="leftBrace">
            <a:avLst>
              <a:gd name="adj1" fmla="val 8333"/>
              <a:gd name="adj2" fmla="val 34540"/>
            </a:avLst>
          </a:prstGeom>
        </p:spPr>
        <p:style>
          <a:lnRef idx="2">
            <a:schemeClr val="accent1"/>
          </a:lnRef>
          <a:fillRef idx="0">
            <a:schemeClr val="accent1"/>
          </a:fillRef>
          <a:effectRef idx="1">
            <a:schemeClr val="accent1"/>
          </a:effectRef>
          <a:fontRef idx="minor">
            <a:schemeClr val="tx1"/>
          </a:fontRef>
        </p:style>
        <p:txBody>
          <a:bodyPr rtlCol="0" anchor="ctr"/>
          <a:lstStyle/>
          <a:p>
            <a:pPr defTabSz="457200"/>
            <a:endParaRPr lang="en-US" dirty="0">
              <a:solidFill>
                <a:prstClr val="black"/>
              </a:solidFill>
            </a:endParaRPr>
          </a:p>
        </p:txBody>
      </p:sp>
      <p:sp>
        <p:nvSpPr>
          <p:cNvPr id="59" name="TextBox 58"/>
          <p:cNvSpPr txBox="1"/>
          <p:nvPr/>
        </p:nvSpPr>
        <p:spPr>
          <a:xfrm>
            <a:off x="10535382" y="6078395"/>
            <a:ext cx="1484607"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l" defTabSz="457200"/>
            <a:r>
              <a:rPr lang="en-US" sz="1200" dirty="0" smtClean="0">
                <a:solidFill>
                  <a:prstClr val="white"/>
                </a:solidFill>
              </a:rPr>
              <a:t>28 transitions</a:t>
            </a:r>
          </a:p>
        </p:txBody>
      </p:sp>
      <p:sp>
        <p:nvSpPr>
          <p:cNvPr id="62" name="TextBox 61"/>
          <p:cNvSpPr txBox="1"/>
          <p:nvPr/>
        </p:nvSpPr>
        <p:spPr>
          <a:xfrm>
            <a:off x="2794963" y="6030120"/>
            <a:ext cx="5580073" cy="276999"/>
          </a:xfrm>
          <a:prstGeom prst="rect">
            <a:avLst/>
          </a:prstGeom>
          <a:solidFill>
            <a:srgbClr val="FFFF99"/>
          </a:solidFill>
          <a:ln w="12700">
            <a:solidFill>
              <a:schemeClr val="tx1"/>
            </a:solidFill>
          </a:ln>
          <a:effectLst>
            <a:innerShdw blurRad="63500" dist="50800" dir="27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en-US" sz="1200" b="1" dirty="0" smtClean="0">
                <a:solidFill>
                  <a:prstClr val="black"/>
                </a:solidFill>
                <a:ea typeface="ＭＳ Ｐゴシック" pitchFamily="24" charset="-128"/>
                <a:cs typeface="ＭＳ Ｐゴシック" pitchFamily="24" charset="-128"/>
              </a:rPr>
              <a:t>Loops will be flattened by default: use “off” to disable</a:t>
            </a:r>
          </a:p>
        </p:txBody>
      </p:sp>
      <p:pic>
        <p:nvPicPr>
          <p:cNvPr id="6146" name="Picture 2" descr="c:\temp\SNAGHTML9b0f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5225" y="1249676"/>
            <a:ext cx="2790281" cy="21203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heckerboard(across)">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Only perfect and semi-perfect loops can be flattened</a:t>
            </a:r>
          </a:p>
          <a:p>
            <a:pPr lvl="1"/>
            <a:r>
              <a:rPr lang="en-US" dirty="0" smtClean="0"/>
              <a:t>The loop should be labeled or directives cannot be applied</a:t>
            </a:r>
          </a:p>
          <a:p>
            <a:pPr lvl="1"/>
            <a:r>
              <a:rPr lang="en-US" dirty="0">
                <a:solidFill>
                  <a:prstClr val="black"/>
                </a:solidFill>
                <a:ea typeface="ＭＳ Ｐゴシック" pitchFamily="24" charset="-128"/>
                <a:cs typeface="ＭＳ Ｐゴシック" pitchFamily="24" charset="-128"/>
              </a:rPr>
              <a:t>Perfect Loops</a:t>
            </a:r>
          </a:p>
          <a:p>
            <a:pPr marL="1027113" lvl="2" indent="-285750" defTabSz="457200">
              <a:buFont typeface="Arial" charset="0"/>
              <a:buChar char="–"/>
              <a:defRPr/>
            </a:pPr>
            <a:r>
              <a:rPr lang="en-US" dirty="0">
                <a:solidFill>
                  <a:prstClr val="black"/>
                </a:solidFill>
                <a:ea typeface="ＭＳ Ｐゴシック" pitchFamily="24" charset="-128"/>
                <a:cs typeface="Arial" charset="0"/>
              </a:rPr>
              <a:t>Only the inner most loop has body (contents)</a:t>
            </a:r>
          </a:p>
          <a:p>
            <a:pPr marL="1027113" lvl="2" indent="-285750" defTabSz="457200">
              <a:buFont typeface="Arial" charset="0"/>
              <a:buChar char="–"/>
              <a:defRPr/>
            </a:pPr>
            <a:r>
              <a:rPr lang="en-US" dirty="0">
                <a:solidFill>
                  <a:prstClr val="black"/>
                </a:solidFill>
                <a:ea typeface="ＭＳ Ｐゴシック" pitchFamily="24" charset="-128"/>
                <a:cs typeface="Arial" charset="0"/>
              </a:rPr>
              <a:t>There is no logic specified between the loop statements</a:t>
            </a:r>
          </a:p>
          <a:p>
            <a:pPr marL="1027113" lvl="2" indent="-285750" defTabSz="457200">
              <a:buFont typeface="Arial" charset="0"/>
              <a:buChar char="–"/>
              <a:defRPr/>
            </a:pPr>
            <a:r>
              <a:rPr lang="en-US" dirty="0">
                <a:solidFill>
                  <a:prstClr val="black"/>
                </a:solidFill>
                <a:ea typeface="ＭＳ Ｐゴシック" pitchFamily="24" charset="-128"/>
                <a:cs typeface="Arial" charset="0"/>
              </a:rPr>
              <a:t>The loop bounds are constant</a:t>
            </a:r>
          </a:p>
          <a:p>
            <a:pPr lvl="1"/>
            <a:r>
              <a:rPr lang="en-US" dirty="0">
                <a:solidFill>
                  <a:prstClr val="black"/>
                </a:solidFill>
                <a:ea typeface="ＭＳ Ｐゴシック" pitchFamily="24" charset="-128"/>
                <a:cs typeface="ＭＳ Ｐゴシック" pitchFamily="24" charset="-128"/>
              </a:rPr>
              <a:t>Semi-perfect </a:t>
            </a:r>
            <a:r>
              <a:rPr lang="en-US" dirty="0" smtClean="0">
                <a:solidFill>
                  <a:prstClr val="black"/>
                </a:solidFill>
                <a:ea typeface="ＭＳ Ｐゴシック" pitchFamily="24" charset="-128"/>
                <a:cs typeface="ＭＳ Ｐゴシック" pitchFamily="24" charset="-128"/>
              </a:rPr>
              <a:t>Loops</a:t>
            </a:r>
          </a:p>
          <a:p>
            <a:pPr marL="1022350" lvl="1" indent="-285750" defTabSz="457200">
              <a:buFont typeface="Arial" charset="0"/>
              <a:buChar char="–"/>
              <a:defRPr/>
            </a:pPr>
            <a:r>
              <a:rPr lang="en-US" sz="1600" dirty="0">
                <a:solidFill>
                  <a:prstClr val="black"/>
                </a:solidFill>
                <a:ea typeface="ＭＳ Ｐゴシック" pitchFamily="24" charset="-128"/>
                <a:cs typeface="Arial" charset="0"/>
              </a:rPr>
              <a:t>Only the inner most loop has body (contents)</a:t>
            </a:r>
          </a:p>
          <a:p>
            <a:pPr marL="1022350" lvl="1" indent="-285750" defTabSz="457200">
              <a:buFont typeface="Arial" charset="0"/>
              <a:buChar char="–"/>
              <a:defRPr/>
            </a:pPr>
            <a:r>
              <a:rPr lang="en-US" sz="1600" dirty="0">
                <a:solidFill>
                  <a:prstClr val="black"/>
                </a:solidFill>
                <a:ea typeface="ＭＳ Ｐゴシック" pitchFamily="24" charset="-128"/>
                <a:cs typeface="Arial" charset="0"/>
              </a:rPr>
              <a:t>There is no logic specified between the loop statements</a:t>
            </a:r>
          </a:p>
          <a:p>
            <a:pPr marL="1022350" lvl="1" indent="-285750" defTabSz="457200">
              <a:buFont typeface="Arial" charset="0"/>
              <a:buChar char="–"/>
              <a:defRPr/>
            </a:pPr>
            <a:r>
              <a:rPr lang="en-US" sz="1600" dirty="0">
                <a:solidFill>
                  <a:prstClr val="black"/>
                </a:solidFill>
                <a:ea typeface="ＭＳ Ｐゴシック" pitchFamily="24" charset="-128"/>
                <a:cs typeface="Arial" charset="0"/>
              </a:rPr>
              <a:t>The outer most loop bound can be </a:t>
            </a:r>
            <a:r>
              <a:rPr lang="en-US" sz="1600" dirty="0" smtClean="0">
                <a:solidFill>
                  <a:prstClr val="black"/>
                </a:solidFill>
                <a:ea typeface="ＭＳ Ｐゴシック" pitchFamily="24" charset="-128"/>
                <a:cs typeface="Arial" charset="0"/>
              </a:rPr>
              <a:t>variable</a:t>
            </a:r>
          </a:p>
          <a:p>
            <a:pPr marL="679450" indent="-285750" defTabSz="457200">
              <a:buClrTx/>
              <a:buFont typeface="Arial" charset="0"/>
              <a:buChar char="–"/>
              <a:defRPr/>
            </a:pPr>
            <a:r>
              <a:rPr lang="en-US" sz="1800" b="0" dirty="0" smtClean="0">
                <a:solidFill>
                  <a:schemeClr val="tx1"/>
                </a:solidFill>
                <a:ea typeface="ＭＳ Ｐゴシック" pitchFamily="24" charset="-128"/>
                <a:cs typeface="Arial" charset="0"/>
              </a:rPr>
              <a:t>Other types</a:t>
            </a:r>
            <a:endParaRPr lang="en-US" b="0" dirty="0" smtClean="0">
              <a:solidFill>
                <a:schemeClr val="tx1"/>
              </a:solidFill>
              <a:ea typeface="ＭＳ Ｐゴシック" pitchFamily="24" charset="-128"/>
              <a:cs typeface="Arial" charset="0"/>
            </a:endParaRPr>
          </a:p>
          <a:p>
            <a:pPr marL="1022350" lvl="1" indent="-285750" defTabSz="457200">
              <a:buFont typeface="Arial" charset="0"/>
              <a:buChar char="–"/>
              <a:defRPr/>
            </a:pPr>
            <a:r>
              <a:rPr lang="en-US" sz="1600" dirty="0" smtClean="0">
                <a:solidFill>
                  <a:prstClr val="black"/>
                </a:solidFill>
                <a:ea typeface="ＭＳ Ｐゴシック" pitchFamily="24" charset="-128"/>
                <a:cs typeface="Arial" charset="0"/>
              </a:rPr>
              <a:t>Should </a:t>
            </a:r>
            <a:r>
              <a:rPr lang="en-US" sz="1600" dirty="0">
                <a:solidFill>
                  <a:prstClr val="black"/>
                </a:solidFill>
                <a:ea typeface="ＭＳ Ｐゴシック" pitchFamily="24" charset="-128"/>
                <a:cs typeface="Arial" charset="0"/>
              </a:rPr>
              <a:t>be converted </a:t>
            </a:r>
            <a:r>
              <a:rPr lang="en-US" sz="1600" dirty="0" smtClean="0">
                <a:solidFill>
                  <a:prstClr val="black"/>
                </a:solidFill>
                <a:ea typeface="ＭＳ Ｐゴシック" pitchFamily="24" charset="-128"/>
                <a:cs typeface="Arial" charset="0"/>
              </a:rPr>
              <a:t>to perfect </a:t>
            </a:r>
            <a:r>
              <a:rPr lang="en-US" sz="1600" dirty="0">
                <a:solidFill>
                  <a:prstClr val="black"/>
                </a:solidFill>
                <a:ea typeface="ＭＳ Ｐゴシック" pitchFamily="24" charset="-128"/>
                <a:cs typeface="Arial" charset="0"/>
              </a:rPr>
              <a:t>or semi-perfect loops</a:t>
            </a:r>
          </a:p>
          <a:p>
            <a:pPr marL="1022350" lvl="1" indent="-285750" defTabSz="457200">
              <a:buFont typeface="Arial" charset="0"/>
              <a:buChar char="–"/>
              <a:defRPr/>
            </a:pPr>
            <a:endParaRPr lang="en-US" sz="1600" dirty="0" smtClean="0">
              <a:solidFill>
                <a:prstClr val="black"/>
              </a:solidFill>
              <a:ea typeface="ＭＳ Ｐゴシック" pitchFamily="24" charset="-128"/>
              <a:cs typeface="Arial" charset="0"/>
            </a:endParaRPr>
          </a:p>
          <a:p>
            <a:pPr marL="679450" indent="-285750" defTabSz="457200">
              <a:buFont typeface="Arial" charset="0"/>
              <a:buChar char="–"/>
              <a:defRPr/>
            </a:pPr>
            <a:endParaRPr lang="en-US" dirty="0" smtClean="0"/>
          </a:p>
        </p:txBody>
      </p:sp>
      <p:sp>
        <p:nvSpPr>
          <p:cNvPr id="2" name="Title 1"/>
          <p:cNvSpPr>
            <a:spLocks noGrp="1"/>
          </p:cNvSpPr>
          <p:nvPr>
            <p:ph type="title"/>
          </p:nvPr>
        </p:nvSpPr>
        <p:spPr/>
        <p:txBody>
          <a:bodyPr/>
          <a:lstStyle/>
          <a:p>
            <a:r>
              <a:rPr lang="en-US" dirty="0" smtClean="0"/>
              <a:t>Perfect and Semi-Perfect Loops</a:t>
            </a:r>
            <a:endParaRPr lang="en-US" dirty="0"/>
          </a:p>
        </p:txBody>
      </p:sp>
      <p:sp>
        <p:nvSpPr>
          <p:cNvPr id="14" name="Footer Placeholder 13"/>
          <p:cNvSpPr>
            <a:spLocks noGrp="1"/>
          </p:cNvSpPr>
          <p:nvPr>
            <p:ph type="ftr" sz="quarter" idx="3"/>
          </p:nvPr>
        </p:nvSpPr>
        <p:spPr/>
        <p:txBody>
          <a:bodyPr/>
          <a:lstStyle/>
          <a:p>
            <a:r>
              <a:rPr lang="en-US" dirty="0" smtClean="0"/>
              <a:t>© Copyright 2016 Xilinx</a:t>
            </a:r>
            <a:endParaRPr lang="en-US" dirty="0"/>
          </a:p>
        </p:txBody>
      </p:sp>
      <p:sp>
        <p:nvSpPr>
          <p:cNvPr id="13" name="Slide Number Placeholder 12"/>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24</a:t>
            </a:fld>
            <a:endParaRPr lang="en-US" dirty="0"/>
          </a:p>
        </p:txBody>
      </p:sp>
      <p:sp>
        <p:nvSpPr>
          <p:cNvPr id="8" name="TextBox 7"/>
          <p:cNvSpPr txBox="1"/>
          <p:nvPr/>
        </p:nvSpPr>
        <p:spPr>
          <a:xfrm>
            <a:off x="7809979" y="1883150"/>
            <a:ext cx="3685920" cy="900246"/>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b="1" dirty="0" smtClean="0">
                <a:solidFill>
                  <a:prstClr val="black"/>
                </a:solidFill>
                <a:latin typeface="Consolas" pitchFamily="49" charset="0"/>
              </a:rPr>
              <a:t>Loop_outer: for (i=3;i&gt;=0;i--) {</a:t>
            </a:r>
          </a:p>
          <a:p>
            <a:pPr algn="l" defTabSz="457200"/>
            <a:r>
              <a:rPr lang="en-US" sz="1050" b="1" dirty="0" smtClean="0">
                <a:solidFill>
                  <a:prstClr val="black"/>
                </a:solidFill>
                <a:latin typeface="Consolas" pitchFamily="49" charset="0"/>
              </a:rPr>
              <a:t>   Loop_inner: for (j=3;j&gt;=0;j--) {</a:t>
            </a:r>
          </a:p>
          <a:p>
            <a:pPr algn="l" defTabSz="457200"/>
            <a:r>
              <a:rPr lang="en-US" sz="1050" b="1" i="1" dirty="0" smtClean="0">
                <a:solidFill>
                  <a:prstClr val="black"/>
                </a:solidFill>
                <a:latin typeface="Consolas" pitchFamily="49" charset="0"/>
              </a:rPr>
              <a:t>       [loop body]</a:t>
            </a:r>
          </a:p>
          <a:p>
            <a:pPr algn="l" defTabSz="457200"/>
            <a:r>
              <a:rPr lang="en-US" sz="1050" b="1" dirty="0" smtClean="0">
                <a:solidFill>
                  <a:prstClr val="black"/>
                </a:solidFill>
                <a:latin typeface="Consolas" pitchFamily="49" charset="0"/>
              </a:rPr>
              <a:t>   }	</a:t>
            </a:r>
          </a:p>
          <a:p>
            <a:pPr algn="l" defTabSz="457200"/>
            <a:r>
              <a:rPr lang="en-US" sz="1050" b="1" dirty="0" smtClean="0">
                <a:solidFill>
                  <a:prstClr val="black"/>
                </a:solidFill>
                <a:latin typeface="Consolas" pitchFamily="49" charset="0"/>
              </a:rPr>
              <a:t>}</a:t>
            </a:r>
          </a:p>
        </p:txBody>
      </p:sp>
      <p:sp>
        <p:nvSpPr>
          <p:cNvPr id="9" name="TextBox 8"/>
          <p:cNvSpPr txBox="1"/>
          <p:nvPr/>
        </p:nvSpPr>
        <p:spPr>
          <a:xfrm>
            <a:off x="7809979" y="3457755"/>
            <a:ext cx="3685920" cy="900246"/>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dirty="0" smtClean="0">
                <a:solidFill>
                  <a:prstClr val="black"/>
                </a:solidFill>
                <a:latin typeface="Consolas" pitchFamily="49" charset="0"/>
              </a:rPr>
              <a:t>Loop_outer: for (i=3;</a:t>
            </a:r>
            <a:r>
              <a:rPr lang="en-US" sz="1050" b="1" dirty="0" smtClean="0">
                <a:solidFill>
                  <a:prstClr val="black"/>
                </a:solidFill>
                <a:latin typeface="Consolas" pitchFamily="49" charset="0"/>
              </a:rPr>
              <a:t>i&gt;N</a:t>
            </a:r>
            <a:r>
              <a:rPr lang="en-US" sz="1050" dirty="0" smtClean="0">
                <a:solidFill>
                  <a:prstClr val="black"/>
                </a:solidFill>
                <a:latin typeface="Consolas" pitchFamily="49" charset="0"/>
              </a:rPr>
              <a:t>;i--) {</a:t>
            </a:r>
          </a:p>
          <a:p>
            <a:pPr algn="l" defTabSz="457200"/>
            <a:r>
              <a:rPr lang="en-US" sz="1050" dirty="0" smtClean="0">
                <a:solidFill>
                  <a:prstClr val="black"/>
                </a:solidFill>
                <a:latin typeface="Consolas" pitchFamily="49" charset="0"/>
              </a:rPr>
              <a:t>   Loop_inner: for (j=3;</a:t>
            </a:r>
            <a:r>
              <a:rPr lang="en-US" sz="1050" b="1" dirty="0" smtClean="0">
                <a:solidFill>
                  <a:prstClr val="black"/>
                </a:solidFill>
                <a:latin typeface="Consolas" pitchFamily="49" charset="0"/>
              </a:rPr>
              <a:t>j&gt;=0</a:t>
            </a:r>
            <a:r>
              <a:rPr lang="en-US" sz="1050" dirty="0" smtClean="0">
                <a:solidFill>
                  <a:prstClr val="black"/>
                </a:solidFill>
                <a:latin typeface="Consolas" pitchFamily="49" charset="0"/>
              </a:rPr>
              <a:t>;j--) {</a:t>
            </a:r>
          </a:p>
          <a:p>
            <a:pPr algn="l" defTabSz="457200"/>
            <a:r>
              <a:rPr lang="en-US" sz="1050" i="1" dirty="0" smtClean="0">
                <a:solidFill>
                  <a:prstClr val="black"/>
                </a:solidFill>
                <a:latin typeface="Consolas" pitchFamily="49" charset="0"/>
              </a:rPr>
              <a:t>       [loop body]</a:t>
            </a:r>
          </a:p>
          <a:p>
            <a:pPr algn="l" defTabSz="457200"/>
            <a:r>
              <a:rPr lang="en-US" sz="1050" dirty="0" smtClean="0">
                <a:solidFill>
                  <a:prstClr val="black"/>
                </a:solidFill>
                <a:latin typeface="Consolas" pitchFamily="49" charset="0"/>
              </a:rPr>
              <a:t>   }	</a:t>
            </a:r>
          </a:p>
          <a:p>
            <a:pPr algn="l" defTabSz="457200"/>
            <a:r>
              <a:rPr lang="en-US" sz="1050" dirty="0" smtClean="0">
                <a:solidFill>
                  <a:prstClr val="black"/>
                </a:solidFill>
                <a:latin typeface="Consolas" pitchFamily="49" charset="0"/>
              </a:rPr>
              <a:t>}</a:t>
            </a:r>
          </a:p>
        </p:txBody>
      </p:sp>
      <p:sp>
        <p:nvSpPr>
          <p:cNvPr id="10" name="TextBox 9"/>
          <p:cNvSpPr txBox="1"/>
          <p:nvPr/>
        </p:nvSpPr>
        <p:spPr>
          <a:xfrm>
            <a:off x="7809979" y="4725487"/>
            <a:ext cx="3685920" cy="1061829"/>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dirty="0" smtClean="0">
                <a:solidFill>
                  <a:prstClr val="black"/>
                </a:solidFill>
                <a:latin typeface="Consolas" pitchFamily="49" charset="0"/>
              </a:rPr>
              <a:t>Loop_outer: for (i=3;i&gt;N;i--) {</a:t>
            </a:r>
          </a:p>
          <a:p>
            <a:pPr algn="l" defTabSz="457200"/>
            <a:r>
              <a:rPr lang="en-US" sz="1050" b="1" i="1" dirty="0" smtClean="0">
                <a:solidFill>
                  <a:prstClr val="black"/>
                </a:solidFill>
                <a:latin typeface="Consolas" pitchFamily="49" charset="0"/>
              </a:rPr>
              <a:t>   [loop body]</a:t>
            </a:r>
          </a:p>
          <a:p>
            <a:pPr algn="l" defTabSz="457200"/>
            <a:r>
              <a:rPr lang="en-US" sz="1050" dirty="0" smtClean="0">
                <a:solidFill>
                  <a:prstClr val="black"/>
                </a:solidFill>
                <a:latin typeface="Consolas" pitchFamily="49" charset="0"/>
              </a:rPr>
              <a:t>   Loop_inner: for (j=3;</a:t>
            </a:r>
            <a:r>
              <a:rPr lang="en-US" sz="1050" b="1" dirty="0" smtClean="0">
                <a:solidFill>
                  <a:prstClr val="black"/>
                </a:solidFill>
                <a:latin typeface="Consolas" pitchFamily="49" charset="0"/>
              </a:rPr>
              <a:t>j&gt;=M</a:t>
            </a:r>
            <a:r>
              <a:rPr lang="en-US" sz="1050" dirty="0" smtClean="0">
                <a:solidFill>
                  <a:prstClr val="black"/>
                </a:solidFill>
                <a:latin typeface="Consolas" pitchFamily="49" charset="0"/>
              </a:rPr>
              <a:t>;j--) {</a:t>
            </a:r>
          </a:p>
          <a:p>
            <a:pPr algn="l" defTabSz="457200"/>
            <a:r>
              <a:rPr lang="en-US" sz="1050" i="1" dirty="0" smtClean="0">
                <a:solidFill>
                  <a:prstClr val="black"/>
                </a:solidFill>
                <a:latin typeface="Consolas" pitchFamily="49" charset="0"/>
              </a:rPr>
              <a:t>       [loop body]</a:t>
            </a:r>
          </a:p>
          <a:p>
            <a:pPr algn="l" defTabSz="457200"/>
            <a:r>
              <a:rPr lang="en-US" sz="1050" dirty="0" smtClean="0">
                <a:solidFill>
                  <a:prstClr val="black"/>
                </a:solidFill>
                <a:latin typeface="Consolas" pitchFamily="49" charset="0"/>
              </a:rPr>
              <a:t>   }	</a:t>
            </a:r>
          </a:p>
          <a:p>
            <a:pPr algn="l" defTabSz="457200"/>
            <a:r>
              <a:rPr lang="en-US" sz="1050" dirty="0" smtClean="0">
                <a:solidFill>
                  <a:prstClr val="black"/>
                </a:solidFill>
                <a:latin typeface="Consolas" pitchFamily="49" charset="0"/>
              </a:rPr>
              <a:t>}</a:t>
            </a:r>
          </a:p>
        </p:txBody>
      </p:sp>
      <p:sp>
        <p:nvSpPr>
          <p:cNvPr id="11" name="&quot;No&quot; Symbol 10"/>
          <p:cNvSpPr/>
          <p:nvPr/>
        </p:nvSpPr>
        <p:spPr>
          <a:xfrm>
            <a:off x="9040588" y="4922797"/>
            <a:ext cx="204773" cy="153620"/>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defTabSz="457200"/>
            <a:endParaRPr lang="en-US" dirty="0">
              <a:solidFill>
                <a:prstClr val="black"/>
              </a:solidFill>
            </a:endParaRPr>
          </a:p>
        </p:txBody>
      </p:sp>
      <p:sp>
        <p:nvSpPr>
          <p:cNvPr id="12" name="&quot;No&quot; Symbol 11"/>
          <p:cNvSpPr/>
          <p:nvPr/>
        </p:nvSpPr>
        <p:spPr>
          <a:xfrm>
            <a:off x="9633047" y="5255437"/>
            <a:ext cx="204773" cy="153620"/>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defTabSz="457200"/>
            <a:endParaRPr lang="en-US" dirty="0">
              <a:solidFill>
                <a:prstClr val="black"/>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err="1" smtClean="0"/>
              <a:t>Vivado</a:t>
            </a:r>
            <a:r>
              <a:rPr lang="en-US" dirty="0" smtClean="0"/>
              <a:t> HLS can automatically merge loops</a:t>
            </a:r>
          </a:p>
          <a:p>
            <a:pPr lvl="1"/>
            <a:r>
              <a:rPr lang="en-US" dirty="0" smtClean="0"/>
              <a:t>A faster approach than manually changing the code</a:t>
            </a:r>
          </a:p>
          <a:p>
            <a:pPr lvl="1"/>
            <a:r>
              <a:rPr lang="en-US" dirty="0" smtClean="0"/>
              <a:t>Allows for more efficient architecture explorations</a:t>
            </a:r>
          </a:p>
          <a:p>
            <a:pPr lvl="1"/>
            <a:r>
              <a:rPr lang="en-US" u="sng" dirty="0" smtClean="0"/>
              <a:t>FIFO reads, which must occur in strict order, can prevent loop merging</a:t>
            </a:r>
          </a:p>
          <a:p>
            <a:pPr lvl="2"/>
            <a:r>
              <a:rPr lang="en-US" dirty="0" smtClean="0"/>
              <a:t>Can be done with the “force” option : user takes responsibility for correctness</a:t>
            </a:r>
            <a:endParaRPr lang="en-US" dirty="0"/>
          </a:p>
        </p:txBody>
      </p:sp>
      <p:sp>
        <p:nvSpPr>
          <p:cNvPr id="2" name="Title 1"/>
          <p:cNvSpPr>
            <a:spLocks noGrp="1"/>
          </p:cNvSpPr>
          <p:nvPr>
            <p:ph type="title"/>
          </p:nvPr>
        </p:nvSpPr>
        <p:spPr/>
        <p:txBody>
          <a:bodyPr/>
          <a:lstStyle/>
          <a:p>
            <a:r>
              <a:rPr lang="en-US" dirty="0" smtClean="0"/>
              <a:t>Loop Merging</a:t>
            </a:r>
            <a:endParaRPr lang="en-US" dirty="0"/>
          </a:p>
        </p:txBody>
      </p:sp>
      <p:sp>
        <p:nvSpPr>
          <p:cNvPr id="55" name="Footer Placeholder 54"/>
          <p:cNvSpPr>
            <a:spLocks noGrp="1"/>
          </p:cNvSpPr>
          <p:nvPr>
            <p:ph type="ftr" sz="quarter" idx="3"/>
          </p:nvPr>
        </p:nvSpPr>
        <p:spPr/>
        <p:txBody>
          <a:bodyPr/>
          <a:lstStyle/>
          <a:p>
            <a:r>
              <a:rPr lang="en-US" dirty="0" smtClean="0"/>
              <a:t>© Copyright 2016 Xilinx</a:t>
            </a:r>
            <a:endParaRPr lang="en-US" dirty="0"/>
          </a:p>
        </p:txBody>
      </p:sp>
      <p:sp>
        <p:nvSpPr>
          <p:cNvPr id="51" name="Slide Number Placeholder 50"/>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25</a:t>
            </a:fld>
            <a:endParaRPr lang="en-US" dirty="0"/>
          </a:p>
        </p:txBody>
      </p:sp>
      <p:sp>
        <p:nvSpPr>
          <p:cNvPr id="30" name="TextBox 29"/>
          <p:cNvSpPr txBox="1"/>
          <p:nvPr/>
        </p:nvSpPr>
        <p:spPr>
          <a:xfrm>
            <a:off x="2381350" y="3466554"/>
            <a:ext cx="3583533" cy="2839239"/>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b="1" dirty="0" smtClean="0">
                <a:solidFill>
                  <a:prstClr val="black"/>
                </a:solidFill>
                <a:latin typeface="Consolas" pitchFamily="49" charset="0"/>
              </a:rPr>
              <a:t>void foo_top (…) {</a:t>
            </a:r>
          </a:p>
          <a:p>
            <a:pPr algn="l" defTabSz="457200"/>
            <a:r>
              <a:rPr lang="en-US" sz="1050" b="1" dirty="0" smtClean="0">
                <a:solidFill>
                  <a:prstClr val="black"/>
                </a:solidFill>
                <a:latin typeface="Consolas" pitchFamily="49" charset="0"/>
              </a:rPr>
              <a:t>  ...</a:t>
            </a:r>
          </a:p>
          <a:p>
            <a:pPr algn="l" defTabSz="457200"/>
            <a:r>
              <a:rPr lang="en-US" sz="1050" b="1" dirty="0" smtClean="0">
                <a:solidFill>
                  <a:prstClr val="black"/>
                </a:solidFill>
                <a:latin typeface="Consolas" pitchFamily="49" charset="0"/>
              </a:rPr>
              <a:t>  L1: for (i=3;i&gt;=0;i--) {</a:t>
            </a:r>
          </a:p>
          <a:p>
            <a:pPr algn="l" defTabSz="457200"/>
            <a:r>
              <a:rPr lang="en-US" sz="1050" i="1" dirty="0" smtClean="0">
                <a:solidFill>
                  <a:prstClr val="black"/>
                </a:solidFill>
                <a:latin typeface="Consolas" pitchFamily="49" charset="0"/>
              </a:rPr>
              <a:t> 	[loop body l1 ]</a:t>
            </a:r>
          </a:p>
          <a:p>
            <a:pPr algn="l" defTabSz="457200"/>
            <a:r>
              <a:rPr lang="en-US" sz="1050" b="1" dirty="0" smtClean="0">
                <a:solidFill>
                  <a:prstClr val="black"/>
                </a:solidFill>
                <a:latin typeface="Consolas" pitchFamily="49" charset="0"/>
              </a:rPr>
              <a:t>  }	</a:t>
            </a:r>
          </a:p>
          <a:p>
            <a:pPr algn="l" defTabSz="457200"/>
            <a:endParaRPr lang="en-US" sz="1050" b="1" dirty="0" smtClean="0">
              <a:solidFill>
                <a:prstClr val="black"/>
              </a:solidFill>
              <a:latin typeface="Consolas" pitchFamily="49" charset="0"/>
            </a:endParaRPr>
          </a:p>
          <a:p>
            <a:pPr algn="l" defTabSz="457200"/>
            <a:r>
              <a:rPr lang="en-US" sz="1050" b="1" dirty="0" smtClean="0">
                <a:solidFill>
                  <a:prstClr val="black"/>
                </a:solidFill>
                <a:latin typeface="Consolas" pitchFamily="49" charset="0"/>
              </a:rPr>
              <a:t>  L2: for (i=3;i&gt;=0;i--) {</a:t>
            </a:r>
          </a:p>
          <a:p>
            <a:pPr algn="l" defTabSz="457200"/>
            <a:r>
              <a:rPr lang="en-US" sz="1050" b="1" dirty="0" smtClean="0">
                <a:solidFill>
                  <a:prstClr val="black"/>
                </a:solidFill>
                <a:latin typeface="Consolas" pitchFamily="49" charset="0"/>
              </a:rPr>
              <a:t>      L3: for (j=3;j&gt;=0;j--) {</a:t>
            </a:r>
          </a:p>
          <a:p>
            <a:pPr algn="l" defTabSz="457200"/>
            <a:r>
              <a:rPr lang="en-US" sz="1050" i="1" dirty="0" smtClean="0">
                <a:solidFill>
                  <a:prstClr val="black"/>
                </a:solidFill>
                <a:latin typeface="Consolas" pitchFamily="49" charset="0"/>
              </a:rPr>
              <a:t> 	[loop body l3 ]</a:t>
            </a:r>
          </a:p>
          <a:p>
            <a:pPr algn="l" defTabSz="457200"/>
            <a:r>
              <a:rPr lang="en-US" sz="1050" b="1" dirty="0" smtClean="0">
                <a:solidFill>
                  <a:prstClr val="black"/>
                </a:solidFill>
                <a:latin typeface="Consolas" pitchFamily="49" charset="0"/>
              </a:rPr>
              <a:t>      }	</a:t>
            </a:r>
          </a:p>
          <a:p>
            <a:pPr algn="l" defTabSz="457200"/>
            <a:r>
              <a:rPr lang="en-US" sz="1050" b="1" dirty="0" smtClean="0">
                <a:solidFill>
                  <a:prstClr val="black"/>
                </a:solidFill>
                <a:latin typeface="Consolas" pitchFamily="49" charset="0"/>
              </a:rPr>
              <a:t>  }</a:t>
            </a:r>
          </a:p>
          <a:p>
            <a:pPr algn="l" defTabSz="457200"/>
            <a:endParaRPr lang="en-US" sz="1050" b="1" dirty="0" smtClean="0">
              <a:solidFill>
                <a:prstClr val="black"/>
              </a:solidFill>
              <a:latin typeface="Consolas" pitchFamily="49" charset="0"/>
            </a:endParaRPr>
          </a:p>
          <a:p>
            <a:pPr algn="l" defTabSz="457200"/>
            <a:r>
              <a:rPr lang="en-US" sz="1050" b="1" dirty="0" smtClean="0">
                <a:solidFill>
                  <a:prstClr val="black"/>
                </a:solidFill>
                <a:latin typeface="Consolas" pitchFamily="49" charset="0"/>
              </a:rPr>
              <a:t>  L4: for (i=3;i&gt;=0;i--) {</a:t>
            </a:r>
          </a:p>
          <a:p>
            <a:pPr algn="l" defTabSz="457200"/>
            <a:r>
              <a:rPr lang="en-US" sz="1050" i="1" dirty="0" smtClean="0">
                <a:solidFill>
                  <a:prstClr val="black"/>
                </a:solidFill>
                <a:latin typeface="Consolas" pitchFamily="49" charset="0"/>
              </a:rPr>
              <a:t> 	[loop body l4 ]</a:t>
            </a:r>
          </a:p>
          <a:p>
            <a:pPr algn="l" defTabSz="457200"/>
            <a:r>
              <a:rPr lang="en-US" sz="1050" b="1" dirty="0" smtClean="0">
                <a:solidFill>
                  <a:prstClr val="black"/>
                </a:solidFill>
                <a:latin typeface="Consolas" pitchFamily="49" charset="0"/>
              </a:rPr>
              <a:t>  }	</a:t>
            </a:r>
          </a:p>
          <a:p>
            <a:pPr algn="l" defTabSz="457200"/>
            <a:r>
              <a:rPr lang="en-US" sz="1050" b="1" dirty="0" smtClean="0">
                <a:solidFill>
                  <a:prstClr val="black"/>
                </a:solidFill>
                <a:latin typeface="Consolas" pitchFamily="49" charset="0"/>
              </a:rPr>
              <a:t>	</a:t>
            </a:r>
          </a:p>
          <a:p>
            <a:pPr algn="l" defTabSz="457200"/>
            <a:endParaRPr lang="en-US" sz="1050" b="1" dirty="0" smtClean="0">
              <a:solidFill>
                <a:prstClr val="black"/>
              </a:solidFill>
              <a:latin typeface="Consolas" pitchFamily="49" charset="0"/>
            </a:endParaRPr>
          </a:p>
        </p:txBody>
      </p:sp>
      <p:sp>
        <p:nvSpPr>
          <p:cNvPr id="47" name="Left Brace 46"/>
          <p:cNvSpPr/>
          <p:nvPr/>
        </p:nvSpPr>
        <p:spPr>
          <a:xfrm flipH="1">
            <a:off x="5350809" y="4583030"/>
            <a:ext cx="255967" cy="806505"/>
          </a:xfrm>
          <a:prstGeom prst="leftBrac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defTabSz="457200"/>
            <a:endParaRPr lang="en-US" dirty="0">
              <a:solidFill>
                <a:prstClr val="black"/>
              </a:solidFill>
            </a:endParaRPr>
          </a:p>
        </p:txBody>
      </p:sp>
      <p:grpSp>
        <p:nvGrpSpPr>
          <p:cNvPr id="4" name="Group 55"/>
          <p:cNvGrpSpPr/>
          <p:nvPr/>
        </p:nvGrpSpPr>
        <p:grpSpPr>
          <a:xfrm>
            <a:off x="5555337" y="3773425"/>
            <a:ext cx="6426310" cy="2570404"/>
            <a:chOff x="4167588" y="3777376"/>
            <a:chExt cx="4820988" cy="2570404"/>
          </a:xfrm>
        </p:grpSpPr>
        <p:sp>
          <p:nvSpPr>
            <p:cNvPr id="10" name="Oval 9"/>
            <p:cNvSpPr/>
            <p:nvPr/>
          </p:nvSpPr>
          <p:spPr>
            <a:xfrm>
              <a:off x="7969683" y="469525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prstClr val="white"/>
                  </a:solidFill>
                </a:rPr>
                <a:t>1</a:t>
              </a:r>
              <a:endParaRPr lang="en-US" dirty="0">
                <a:solidFill>
                  <a:prstClr val="white"/>
                </a:solidFill>
              </a:endParaRPr>
            </a:p>
          </p:txBody>
        </p:sp>
        <p:cxnSp>
          <p:nvCxnSpPr>
            <p:cNvPr id="12" name="Straight Arrow Connector 11"/>
            <p:cNvCxnSpPr>
              <a:endCxn id="10" idx="0"/>
            </p:cNvCxnSpPr>
            <p:nvPr/>
          </p:nvCxnSpPr>
          <p:spPr>
            <a:xfrm rot="5400000">
              <a:off x="7931584" y="4504751"/>
              <a:ext cx="380998" cy="1588"/>
            </a:xfrm>
            <a:prstGeom prst="straightConnector1">
              <a:avLst/>
            </a:prstGeom>
            <a:ln>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Curved Connector 20"/>
            <p:cNvCxnSpPr>
              <a:stCxn id="10" idx="4"/>
              <a:endCxn id="10" idx="6"/>
            </p:cNvCxnSpPr>
            <p:nvPr/>
          </p:nvCxnSpPr>
          <p:spPr>
            <a:xfrm rot="5400000" flipH="1" flipV="1">
              <a:off x="8122083" y="4847650"/>
              <a:ext cx="152400" cy="152400"/>
            </a:xfrm>
            <a:prstGeom prst="curvedConnector4">
              <a:avLst>
                <a:gd name="adj1" fmla="val -150000"/>
                <a:gd name="adj2" fmla="val 250000"/>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4"/>
            </p:cNvCxnSpPr>
            <p:nvPr/>
          </p:nvCxnSpPr>
          <p:spPr>
            <a:xfrm rot="16200000" flipH="1">
              <a:off x="7948651" y="5173482"/>
              <a:ext cx="348087" cy="1222"/>
            </a:xfrm>
            <a:prstGeom prst="straightConnector1">
              <a:avLst/>
            </a:prstGeom>
            <a:ln>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468948" y="4961645"/>
              <a:ext cx="315313" cy="261610"/>
            </a:xfrm>
            <a:prstGeom prst="rect">
              <a:avLst/>
            </a:prstGeom>
            <a:noFill/>
          </p:spPr>
          <p:txBody>
            <a:bodyPr wrap="none" rtlCol="0">
              <a:spAutoFit/>
            </a:bodyPr>
            <a:lstStyle/>
            <a:p>
              <a:pPr algn="l" defTabSz="457200"/>
              <a:r>
                <a:rPr lang="en-US" sz="1100" b="1" dirty="0" smtClean="0">
                  <a:solidFill>
                    <a:prstClr val="black"/>
                  </a:solidFill>
                  <a:latin typeface="Arial"/>
                  <a:ea typeface="ＭＳ Ｐゴシック" pitchFamily="34" charset="-128"/>
                  <a:cs typeface="Arial" charset="0"/>
                </a:rPr>
                <a:t>x16</a:t>
              </a:r>
            </a:p>
          </p:txBody>
        </p:sp>
        <p:sp>
          <p:nvSpPr>
            <p:cNvPr id="31" name="TextBox 30"/>
            <p:cNvSpPr txBox="1"/>
            <p:nvPr/>
          </p:nvSpPr>
          <p:spPr>
            <a:xfrm>
              <a:off x="5050903" y="3904693"/>
              <a:ext cx="2381110" cy="1869743"/>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b="1" dirty="0" smtClean="0">
                  <a:solidFill>
                    <a:prstClr val="black"/>
                  </a:solidFill>
                  <a:latin typeface="Consolas" pitchFamily="49" charset="0"/>
                </a:rPr>
                <a:t>void foo_top (…) {</a:t>
              </a:r>
            </a:p>
            <a:p>
              <a:pPr algn="l" defTabSz="457200"/>
              <a:r>
                <a:rPr lang="en-US" sz="1050" b="1" dirty="0" smtClean="0">
                  <a:solidFill>
                    <a:prstClr val="black"/>
                  </a:solidFill>
                  <a:latin typeface="Consolas" pitchFamily="49" charset="0"/>
                </a:rPr>
                <a:t>  ...  </a:t>
              </a:r>
            </a:p>
            <a:p>
              <a:pPr algn="l" defTabSz="457200"/>
              <a:r>
                <a:rPr lang="en-US" sz="1050" b="1" dirty="0" smtClean="0">
                  <a:solidFill>
                    <a:prstClr val="black"/>
                  </a:solidFill>
                  <a:latin typeface="Consolas" pitchFamily="49" charset="0"/>
                </a:rPr>
                <a:t>  L123: for (l=16,l&gt;=0;l--) {</a:t>
              </a:r>
            </a:p>
            <a:p>
              <a:pPr algn="l" defTabSz="457200"/>
              <a:r>
                <a:rPr lang="en-US" sz="1050" b="1" dirty="0" smtClean="0">
                  <a:solidFill>
                    <a:prstClr val="black"/>
                  </a:solidFill>
                  <a:latin typeface="Consolas" pitchFamily="49" charset="0"/>
                </a:rPr>
                <a:t> 	if (cond1)</a:t>
              </a:r>
            </a:p>
            <a:p>
              <a:pPr algn="l" defTabSz="457200"/>
              <a:r>
                <a:rPr lang="en-US" sz="1050" i="1" dirty="0" smtClean="0">
                  <a:solidFill>
                    <a:prstClr val="black"/>
                  </a:solidFill>
                  <a:latin typeface="Consolas" pitchFamily="49" charset="0"/>
                </a:rPr>
                <a:t>		[loop body l1 ]</a:t>
              </a:r>
            </a:p>
            <a:p>
              <a:pPr algn="l" defTabSz="457200"/>
              <a:r>
                <a:rPr lang="en-US" sz="1050" i="1" dirty="0" smtClean="0">
                  <a:solidFill>
                    <a:prstClr val="black"/>
                  </a:solidFill>
                  <a:latin typeface="Consolas" pitchFamily="49" charset="0"/>
                </a:rPr>
                <a:t> 	</a:t>
              </a:r>
            </a:p>
            <a:p>
              <a:pPr algn="l" defTabSz="457200"/>
              <a:r>
                <a:rPr lang="en-US" sz="1050" i="1" dirty="0" smtClean="0">
                  <a:solidFill>
                    <a:prstClr val="black"/>
                  </a:solidFill>
                  <a:latin typeface="Consolas" pitchFamily="49" charset="0"/>
                </a:rPr>
                <a:t>	[loop body l3 ]</a:t>
              </a:r>
            </a:p>
            <a:p>
              <a:pPr algn="l" defTabSz="457200"/>
              <a:r>
                <a:rPr lang="en-US" sz="1050" b="1" dirty="0" smtClean="0">
                  <a:solidFill>
                    <a:prstClr val="black"/>
                  </a:solidFill>
                  <a:latin typeface="Consolas" pitchFamily="49" charset="0"/>
                </a:rPr>
                <a:t>	</a:t>
              </a:r>
            </a:p>
            <a:p>
              <a:pPr algn="l" defTabSz="457200"/>
              <a:r>
                <a:rPr lang="en-US" sz="1050" b="1" dirty="0" smtClean="0">
                  <a:solidFill>
                    <a:prstClr val="black"/>
                  </a:solidFill>
                  <a:latin typeface="Consolas" pitchFamily="49" charset="0"/>
                </a:rPr>
                <a:t>	if (cond4)</a:t>
              </a:r>
            </a:p>
            <a:p>
              <a:pPr algn="l" defTabSz="457200"/>
              <a:r>
                <a:rPr lang="en-US" sz="1050" i="1" dirty="0" smtClean="0">
                  <a:solidFill>
                    <a:prstClr val="black"/>
                  </a:solidFill>
                  <a:latin typeface="Consolas" pitchFamily="49" charset="0"/>
                </a:rPr>
                <a:t>		[loop body l4 ]</a:t>
              </a:r>
            </a:p>
            <a:p>
              <a:pPr algn="l" defTabSz="457200"/>
              <a:r>
                <a:rPr lang="en-US" sz="1050" b="1" dirty="0" smtClean="0">
                  <a:solidFill>
                    <a:prstClr val="black"/>
                  </a:solidFill>
                  <a:latin typeface="Consolas" pitchFamily="49" charset="0"/>
                </a:rPr>
                <a:t>  }	</a:t>
              </a:r>
            </a:p>
          </p:txBody>
        </p:sp>
        <p:sp>
          <p:nvSpPr>
            <p:cNvPr id="32" name="Oval 31"/>
            <p:cNvSpPr/>
            <p:nvPr/>
          </p:nvSpPr>
          <p:spPr>
            <a:xfrm>
              <a:off x="7969683" y="469525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prstClr val="white"/>
                  </a:solidFill>
                </a:rPr>
                <a:t>1</a:t>
              </a:r>
              <a:endParaRPr lang="en-US" dirty="0">
                <a:solidFill>
                  <a:prstClr val="white"/>
                </a:solidFill>
              </a:endParaRPr>
            </a:p>
          </p:txBody>
        </p:sp>
        <p:cxnSp>
          <p:nvCxnSpPr>
            <p:cNvPr id="34" name="Straight Arrow Connector 33"/>
            <p:cNvCxnSpPr>
              <a:endCxn id="32" idx="0"/>
            </p:cNvCxnSpPr>
            <p:nvPr/>
          </p:nvCxnSpPr>
          <p:spPr>
            <a:xfrm rot="5400000">
              <a:off x="7931584" y="4504751"/>
              <a:ext cx="380998" cy="1588"/>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5" name="Curved Connector 20"/>
            <p:cNvCxnSpPr>
              <a:stCxn id="32" idx="4"/>
              <a:endCxn id="32" idx="6"/>
            </p:cNvCxnSpPr>
            <p:nvPr/>
          </p:nvCxnSpPr>
          <p:spPr>
            <a:xfrm rot="5400000" flipH="1" flipV="1">
              <a:off x="8122083" y="4847650"/>
              <a:ext cx="152400" cy="152400"/>
            </a:xfrm>
            <a:prstGeom prst="curvedConnector4">
              <a:avLst>
                <a:gd name="adj1" fmla="val -150000"/>
                <a:gd name="adj2" fmla="val 250000"/>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32" idx="4"/>
            </p:cNvCxnSpPr>
            <p:nvPr/>
          </p:nvCxnSpPr>
          <p:spPr>
            <a:xfrm rot="16200000" flipH="1">
              <a:off x="7948651" y="5173482"/>
              <a:ext cx="348087" cy="1222"/>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5" name="Right Arrow 44"/>
            <p:cNvSpPr/>
            <p:nvPr/>
          </p:nvSpPr>
          <p:spPr>
            <a:xfrm>
              <a:off x="4590043" y="4622286"/>
              <a:ext cx="422455" cy="460860"/>
            </a:xfrm>
            <a:prstGeom prst="rightArrow">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dirty="0">
                <a:solidFill>
                  <a:prstClr val="white"/>
                </a:solidFill>
              </a:endParaRPr>
            </a:p>
          </p:txBody>
        </p:sp>
        <p:sp>
          <p:nvSpPr>
            <p:cNvPr id="48" name="Left Brace 47"/>
            <p:cNvSpPr/>
            <p:nvPr/>
          </p:nvSpPr>
          <p:spPr>
            <a:xfrm>
              <a:off x="5050903" y="4315046"/>
              <a:ext cx="192025" cy="1382580"/>
            </a:xfrm>
            <a:prstGeom prst="leftBrace">
              <a:avLst>
                <a:gd name="adj1" fmla="val 8333"/>
                <a:gd name="adj2" fmla="val 39302"/>
              </a:avLst>
            </a:prstGeom>
          </p:spPr>
          <p:style>
            <a:lnRef idx="2">
              <a:schemeClr val="accent1"/>
            </a:lnRef>
            <a:fillRef idx="0">
              <a:schemeClr val="accent1"/>
            </a:fillRef>
            <a:effectRef idx="1">
              <a:schemeClr val="accent1"/>
            </a:effectRef>
            <a:fontRef idx="minor">
              <a:schemeClr val="tx1"/>
            </a:fontRef>
          </p:style>
          <p:txBody>
            <a:bodyPr rtlCol="0" anchor="ctr"/>
            <a:lstStyle/>
            <a:p>
              <a:pPr defTabSz="457200"/>
              <a:endParaRPr lang="en-US" dirty="0">
                <a:solidFill>
                  <a:prstClr val="black"/>
                </a:solidFill>
              </a:endParaRPr>
            </a:p>
          </p:txBody>
        </p:sp>
        <p:sp>
          <p:nvSpPr>
            <p:cNvPr id="49" name="Left Brace 48"/>
            <p:cNvSpPr/>
            <p:nvPr/>
          </p:nvSpPr>
          <p:spPr>
            <a:xfrm flipH="1">
              <a:off x="4167588" y="3777376"/>
              <a:ext cx="193246" cy="218908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defTabSz="457200"/>
              <a:endParaRPr lang="en-US" dirty="0">
                <a:solidFill>
                  <a:prstClr val="black"/>
                </a:solidFill>
              </a:endParaRPr>
            </a:p>
          </p:txBody>
        </p:sp>
        <p:sp>
          <p:nvSpPr>
            <p:cNvPr id="27" name="TextBox 26"/>
            <p:cNvSpPr txBox="1"/>
            <p:nvPr/>
          </p:nvSpPr>
          <p:spPr>
            <a:xfrm>
              <a:off x="7836426" y="6070781"/>
              <a:ext cx="1152150"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l" defTabSz="457200"/>
              <a:r>
                <a:rPr lang="en-US" sz="1200" dirty="0" smtClean="0">
                  <a:solidFill>
                    <a:prstClr val="white"/>
                  </a:solidFill>
                </a:rPr>
                <a:t>18 transitions</a:t>
              </a:r>
            </a:p>
          </p:txBody>
        </p:sp>
      </p:grpSp>
      <p:sp>
        <p:nvSpPr>
          <p:cNvPr id="24" name="Oval 23"/>
          <p:cNvSpPr/>
          <p:nvPr/>
        </p:nvSpPr>
        <p:spPr>
          <a:xfrm>
            <a:off x="309566" y="3577554"/>
            <a:ext cx="406294" cy="304800"/>
          </a:xfrm>
          <a:prstGeom prst="ellipse">
            <a:avLst/>
          </a:prstGeom>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prstClr val="white"/>
                </a:solidFill>
              </a:rPr>
              <a:t>1</a:t>
            </a:r>
            <a:endParaRPr lang="en-US" dirty="0">
              <a:solidFill>
                <a:prstClr val="white"/>
              </a:solidFill>
            </a:endParaRPr>
          </a:p>
        </p:txBody>
      </p:sp>
      <p:sp>
        <p:nvSpPr>
          <p:cNvPr id="25" name="Oval 24"/>
          <p:cNvSpPr/>
          <p:nvPr/>
        </p:nvSpPr>
        <p:spPr>
          <a:xfrm>
            <a:off x="309566" y="4230439"/>
            <a:ext cx="406294" cy="304800"/>
          </a:xfrm>
          <a:prstGeom prst="ellipse">
            <a:avLst/>
          </a:prstGeom>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prstClr val="white"/>
                </a:solidFill>
              </a:rPr>
              <a:t>2</a:t>
            </a:r>
            <a:endParaRPr lang="en-US" dirty="0">
              <a:solidFill>
                <a:prstClr val="white"/>
              </a:solidFill>
            </a:endParaRPr>
          </a:p>
        </p:txBody>
      </p:sp>
      <p:cxnSp>
        <p:nvCxnSpPr>
          <p:cNvPr id="28" name="Straight Arrow Connector 27"/>
          <p:cNvCxnSpPr>
            <a:endCxn id="24" idx="0"/>
          </p:cNvCxnSpPr>
          <p:nvPr/>
        </p:nvCxnSpPr>
        <p:spPr>
          <a:xfrm rot="5400000">
            <a:off x="322214" y="3386975"/>
            <a:ext cx="380998" cy="2117"/>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 name="Curved Connector 20"/>
          <p:cNvCxnSpPr>
            <a:stCxn id="24" idx="4"/>
            <a:endCxn id="24" idx="6"/>
          </p:cNvCxnSpPr>
          <p:nvPr/>
        </p:nvCxnSpPr>
        <p:spPr>
          <a:xfrm rot="5400000" flipH="1" flipV="1">
            <a:off x="538087" y="3704584"/>
            <a:ext cx="152400" cy="203147"/>
          </a:xfrm>
          <a:prstGeom prst="curvedConnector4">
            <a:avLst>
              <a:gd name="adj1" fmla="val -150000"/>
              <a:gd name="adj2" fmla="val 250000"/>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770306" y="4765669"/>
            <a:ext cx="406294" cy="304800"/>
          </a:xfrm>
          <a:prstGeom prst="ellipse">
            <a:avLst/>
          </a:prstGeom>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prstClr val="white"/>
                </a:solidFill>
              </a:rPr>
              <a:t>3</a:t>
            </a:r>
            <a:endParaRPr lang="en-US" dirty="0">
              <a:solidFill>
                <a:prstClr val="white"/>
              </a:solidFill>
            </a:endParaRPr>
          </a:p>
        </p:txBody>
      </p:sp>
      <p:cxnSp>
        <p:nvCxnSpPr>
          <p:cNvPr id="37" name="Curved Connector 20"/>
          <p:cNvCxnSpPr>
            <a:stCxn id="33" idx="7"/>
            <a:endCxn id="33" idx="5"/>
          </p:cNvCxnSpPr>
          <p:nvPr/>
        </p:nvCxnSpPr>
        <p:spPr>
          <a:xfrm rot="16200000" flipH="1">
            <a:off x="1009337" y="4917989"/>
            <a:ext cx="215526" cy="2117"/>
          </a:xfrm>
          <a:prstGeom prst="curvedConnector5">
            <a:avLst>
              <a:gd name="adj1" fmla="val -16318"/>
              <a:gd name="adj2" fmla="val 17490371"/>
              <a:gd name="adj3" fmla="val 120398"/>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4" idx="4"/>
          </p:cNvCxnSpPr>
          <p:nvPr/>
        </p:nvCxnSpPr>
        <p:spPr>
          <a:xfrm rot="16200000" flipH="1">
            <a:off x="339731" y="4055590"/>
            <a:ext cx="348087" cy="1629"/>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5" idx="5"/>
            <a:endCxn id="33" idx="1"/>
          </p:cNvCxnSpPr>
          <p:nvPr/>
        </p:nvCxnSpPr>
        <p:spPr>
          <a:xfrm rot="16200000" flipH="1">
            <a:off x="583230" y="4564099"/>
            <a:ext cx="319704" cy="173447"/>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0" name="Curved Connector 20"/>
          <p:cNvCxnSpPr>
            <a:stCxn id="33" idx="4"/>
            <a:endCxn id="25" idx="6"/>
          </p:cNvCxnSpPr>
          <p:nvPr/>
        </p:nvCxnSpPr>
        <p:spPr>
          <a:xfrm rot="5400000" flipH="1">
            <a:off x="500842" y="4598227"/>
            <a:ext cx="687630" cy="257593"/>
          </a:xfrm>
          <a:prstGeom prst="curvedConnector4">
            <a:avLst>
              <a:gd name="adj1" fmla="val -33245"/>
              <a:gd name="adj2" fmla="val -429249"/>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1" name="Curved Connector 20"/>
          <p:cNvCxnSpPr>
            <a:stCxn id="42" idx="4"/>
            <a:endCxn id="42" idx="6"/>
          </p:cNvCxnSpPr>
          <p:nvPr/>
        </p:nvCxnSpPr>
        <p:spPr>
          <a:xfrm rot="5400000" flipH="1" flipV="1">
            <a:off x="538087" y="5548205"/>
            <a:ext cx="152400" cy="203147"/>
          </a:xfrm>
          <a:prstGeom prst="curvedConnector4">
            <a:avLst>
              <a:gd name="adj1" fmla="val -150000"/>
              <a:gd name="adj2" fmla="val 250000"/>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309566" y="5420994"/>
            <a:ext cx="406294" cy="304800"/>
          </a:xfrm>
          <a:prstGeom prst="ellipse">
            <a:avLst/>
          </a:prstGeom>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prstClr val="white"/>
                </a:solidFill>
              </a:rPr>
              <a:t>4</a:t>
            </a:r>
            <a:endParaRPr lang="en-US" dirty="0">
              <a:solidFill>
                <a:prstClr val="white"/>
              </a:solidFill>
            </a:endParaRPr>
          </a:p>
        </p:txBody>
      </p:sp>
      <p:cxnSp>
        <p:nvCxnSpPr>
          <p:cNvPr id="43" name="Straight Arrow Connector 42"/>
          <p:cNvCxnSpPr>
            <a:stCxn id="25" idx="4"/>
            <a:endCxn id="42" idx="0"/>
          </p:cNvCxnSpPr>
          <p:nvPr/>
        </p:nvCxnSpPr>
        <p:spPr>
          <a:xfrm rot="5400000">
            <a:off x="70082" y="4978036"/>
            <a:ext cx="885755" cy="2117"/>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2" idx="4"/>
          </p:cNvCxnSpPr>
          <p:nvPr/>
        </p:nvCxnSpPr>
        <p:spPr>
          <a:xfrm rot="16200000" flipH="1">
            <a:off x="321503" y="5917189"/>
            <a:ext cx="384050" cy="1629"/>
          </a:xfrm>
          <a:prstGeom prst="straightConnector1">
            <a:avLst/>
          </a:prstGeom>
          <a:ln>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975080" y="3920759"/>
            <a:ext cx="341760" cy="261610"/>
          </a:xfrm>
          <a:prstGeom prst="rect">
            <a:avLst/>
          </a:prstGeom>
          <a:noFill/>
          <a:ln>
            <a:noFill/>
            <a:prstDash val="solid"/>
          </a:ln>
        </p:spPr>
        <p:txBody>
          <a:bodyPr wrap="none" rtlCol="0">
            <a:spAutoFit/>
          </a:bodyPr>
          <a:lstStyle/>
          <a:p>
            <a:pPr algn="l" defTabSz="457200"/>
            <a:r>
              <a:rPr lang="en-US" sz="1100" b="1" dirty="0" smtClean="0">
                <a:solidFill>
                  <a:prstClr val="black"/>
                </a:solidFill>
                <a:latin typeface="Arial"/>
                <a:ea typeface="ＭＳ Ｐゴシック" pitchFamily="34" charset="-128"/>
                <a:cs typeface="Arial" charset="0"/>
              </a:rPr>
              <a:t>x4</a:t>
            </a:r>
          </a:p>
        </p:txBody>
      </p:sp>
      <p:sp>
        <p:nvSpPr>
          <p:cNvPr id="50" name="TextBox 49"/>
          <p:cNvSpPr txBox="1"/>
          <p:nvPr/>
        </p:nvSpPr>
        <p:spPr>
          <a:xfrm>
            <a:off x="1333433" y="4266404"/>
            <a:ext cx="341760" cy="261610"/>
          </a:xfrm>
          <a:prstGeom prst="rect">
            <a:avLst/>
          </a:prstGeom>
          <a:noFill/>
          <a:ln>
            <a:noFill/>
            <a:prstDash val="solid"/>
          </a:ln>
        </p:spPr>
        <p:txBody>
          <a:bodyPr wrap="none" rtlCol="0">
            <a:spAutoFit/>
          </a:bodyPr>
          <a:lstStyle/>
          <a:p>
            <a:pPr algn="l" defTabSz="457200"/>
            <a:r>
              <a:rPr lang="en-US" sz="1100" b="1" dirty="0" smtClean="0">
                <a:solidFill>
                  <a:prstClr val="black"/>
                </a:solidFill>
                <a:latin typeface="Arial"/>
                <a:ea typeface="ＭＳ Ｐゴシック" pitchFamily="34" charset="-128"/>
                <a:cs typeface="Arial" charset="0"/>
              </a:rPr>
              <a:t>x4</a:t>
            </a:r>
          </a:p>
        </p:txBody>
      </p:sp>
      <p:sp>
        <p:nvSpPr>
          <p:cNvPr id="52" name="TextBox 51"/>
          <p:cNvSpPr txBox="1"/>
          <p:nvPr/>
        </p:nvSpPr>
        <p:spPr>
          <a:xfrm>
            <a:off x="1408677" y="4804074"/>
            <a:ext cx="341760" cy="261610"/>
          </a:xfrm>
          <a:prstGeom prst="rect">
            <a:avLst/>
          </a:prstGeom>
          <a:noFill/>
          <a:ln>
            <a:noFill/>
            <a:prstDash val="solid"/>
          </a:ln>
        </p:spPr>
        <p:txBody>
          <a:bodyPr wrap="none" rtlCol="0">
            <a:spAutoFit/>
          </a:bodyPr>
          <a:lstStyle/>
          <a:p>
            <a:pPr algn="l" defTabSz="457200"/>
            <a:r>
              <a:rPr lang="en-US" sz="1100" b="1" dirty="0" smtClean="0">
                <a:solidFill>
                  <a:prstClr val="black"/>
                </a:solidFill>
                <a:latin typeface="Arial"/>
                <a:ea typeface="ＭＳ Ｐゴシック" pitchFamily="34" charset="-128"/>
                <a:cs typeface="Arial" charset="0"/>
              </a:rPr>
              <a:t>x4</a:t>
            </a:r>
          </a:p>
        </p:txBody>
      </p:sp>
      <p:sp>
        <p:nvSpPr>
          <p:cNvPr id="53" name="TextBox 52"/>
          <p:cNvSpPr txBox="1"/>
          <p:nvPr/>
        </p:nvSpPr>
        <p:spPr>
          <a:xfrm>
            <a:off x="975080" y="5648984"/>
            <a:ext cx="341760" cy="261610"/>
          </a:xfrm>
          <a:prstGeom prst="rect">
            <a:avLst/>
          </a:prstGeom>
          <a:noFill/>
          <a:ln>
            <a:noFill/>
            <a:prstDash val="solid"/>
          </a:ln>
        </p:spPr>
        <p:txBody>
          <a:bodyPr wrap="none" rtlCol="0">
            <a:spAutoFit/>
          </a:bodyPr>
          <a:lstStyle/>
          <a:p>
            <a:pPr algn="l" defTabSz="457200"/>
            <a:r>
              <a:rPr lang="en-US" sz="1100" b="1" dirty="0" smtClean="0">
                <a:solidFill>
                  <a:prstClr val="black"/>
                </a:solidFill>
                <a:latin typeface="Arial"/>
                <a:ea typeface="ＭＳ Ｐゴシック" pitchFamily="34" charset="-128"/>
                <a:cs typeface="Arial" charset="0"/>
              </a:rPr>
              <a:t>x4</a:t>
            </a:r>
          </a:p>
        </p:txBody>
      </p:sp>
      <p:sp>
        <p:nvSpPr>
          <p:cNvPr id="54" name="TextBox 53"/>
          <p:cNvSpPr txBox="1"/>
          <p:nvPr/>
        </p:nvSpPr>
        <p:spPr>
          <a:xfrm>
            <a:off x="412198" y="6193309"/>
            <a:ext cx="1484607"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l" defTabSz="457200"/>
            <a:r>
              <a:rPr lang="en-US" sz="1200" dirty="0" smtClean="0">
                <a:solidFill>
                  <a:prstClr val="white"/>
                </a:solidFill>
              </a:rPr>
              <a:t>36 transitions</a:t>
            </a:r>
          </a:p>
        </p:txBody>
      </p:sp>
      <p:sp>
        <p:nvSpPr>
          <p:cNvPr id="57" name="TextBox 56"/>
          <p:cNvSpPr txBox="1"/>
          <p:nvPr/>
        </p:nvSpPr>
        <p:spPr>
          <a:xfrm>
            <a:off x="4237445" y="5079195"/>
            <a:ext cx="1242648" cy="261610"/>
          </a:xfrm>
          <a:prstGeom prst="rect">
            <a:avLst/>
          </a:prstGeom>
          <a:solidFill>
            <a:schemeClr val="bg1">
              <a:lumMod val="75000"/>
            </a:schemeClr>
          </a:solidFill>
          <a:ln>
            <a:solidFill>
              <a:schemeClr val="bg1">
                <a:lumMod val="75000"/>
              </a:schemeClr>
            </a:solidFill>
          </a:ln>
        </p:spPr>
        <p:txBody>
          <a:bodyPr wrap="none" rtlCol="0">
            <a:spAutoFit/>
          </a:bodyPr>
          <a:lstStyle/>
          <a:p>
            <a:pPr algn="r" defTabSz="457200"/>
            <a:r>
              <a:rPr lang="en-US" sz="1100" dirty="0" smtClean="0">
                <a:solidFill>
                  <a:prstClr val="black"/>
                </a:solidFill>
                <a:latin typeface="Arial"/>
                <a:ea typeface="ＭＳ Ｐゴシック" pitchFamily="34" charset="-128"/>
                <a:cs typeface="Arial" charset="0"/>
              </a:rPr>
              <a:t>Already flattened</a:t>
            </a:r>
          </a:p>
        </p:txBody>
      </p:sp>
      <p:pic>
        <p:nvPicPr>
          <p:cNvPr id="7170" name="Picture 2" descr="c:\temp\SNAGHTML9be3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095" y="1327786"/>
            <a:ext cx="3028272" cy="23012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smtClean="0"/>
              <a:t>If loop bounds are all variables, they must all have the same value</a:t>
            </a:r>
          </a:p>
          <a:p>
            <a:pPr lvl="0"/>
            <a:r>
              <a:rPr lang="en-US" dirty="0" smtClean="0"/>
              <a:t>If loops bounds are constants, the maximum constant value is used as the bound of the merged loop</a:t>
            </a:r>
          </a:p>
          <a:p>
            <a:pPr lvl="1"/>
            <a:r>
              <a:rPr lang="en-US" dirty="0" smtClean="0"/>
              <a:t>As in the previous example where the maximum loop bounds become 16 (implied by L3 flattened into L2 before the merge)</a:t>
            </a:r>
          </a:p>
          <a:p>
            <a:pPr lvl="0"/>
            <a:r>
              <a:rPr lang="en-US" dirty="0" smtClean="0"/>
              <a:t>Loops with both variable bound and constant bound </a:t>
            </a:r>
            <a:r>
              <a:rPr lang="en-US" b="1" dirty="0" smtClean="0"/>
              <a:t>cannot</a:t>
            </a:r>
            <a:r>
              <a:rPr lang="en-US" dirty="0" smtClean="0"/>
              <a:t> be merged</a:t>
            </a:r>
          </a:p>
          <a:p>
            <a:pPr lvl="0"/>
            <a:r>
              <a:rPr lang="en-US" dirty="0" smtClean="0"/>
              <a:t>The code between loops to be merged cannot have side effects </a:t>
            </a:r>
          </a:p>
          <a:p>
            <a:pPr lvl="1"/>
            <a:r>
              <a:rPr lang="en-US" dirty="0" smtClean="0"/>
              <a:t>Multiple execution of this code should generate same results</a:t>
            </a:r>
          </a:p>
          <a:p>
            <a:pPr lvl="2"/>
            <a:r>
              <a:rPr lang="en-US" dirty="0" smtClean="0"/>
              <a:t>A=B is OK, A=A+1 is not</a:t>
            </a:r>
          </a:p>
          <a:p>
            <a:r>
              <a:rPr lang="en-US" dirty="0" smtClean="0"/>
              <a:t>Reads from a FIFO or FIFO interface must always be in sequence</a:t>
            </a:r>
          </a:p>
          <a:p>
            <a:pPr lvl="1"/>
            <a:r>
              <a:rPr lang="en-US" dirty="0" smtClean="0"/>
              <a:t>A FIFO read in one loop will not be a problem</a:t>
            </a:r>
          </a:p>
          <a:p>
            <a:pPr lvl="1"/>
            <a:r>
              <a:rPr lang="en-US" dirty="0" smtClean="0"/>
              <a:t>FIFO reads in multiple loops may be read out of sequence</a:t>
            </a:r>
          </a:p>
          <a:p>
            <a:pPr lvl="2"/>
            <a:r>
              <a:rPr lang="en-US" dirty="0" smtClean="0"/>
              <a:t>This prevents loops being merged</a:t>
            </a:r>
          </a:p>
          <a:p>
            <a:pPr>
              <a:buNone/>
            </a:pPr>
            <a:endParaRPr lang="en-US" dirty="0"/>
          </a:p>
        </p:txBody>
      </p:sp>
      <p:sp>
        <p:nvSpPr>
          <p:cNvPr id="2" name="Title 1"/>
          <p:cNvSpPr>
            <a:spLocks noGrp="1"/>
          </p:cNvSpPr>
          <p:nvPr>
            <p:ph type="title"/>
          </p:nvPr>
        </p:nvSpPr>
        <p:spPr/>
        <p:txBody>
          <a:bodyPr/>
          <a:lstStyle/>
          <a:p>
            <a:r>
              <a:rPr lang="en-US" dirty="0" smtClean="0"/>
              <a:t>Loop Merge Rules</a:t>
            </a:r>
            <a:endParaRPr lang="en-US" dirty="0"/>
          </a:p>
        </p:txBody>
      </p:sp>
      <p:sp>
        <p:nvSpPr>
          <p:cNvPr id="7" name="Footer Placeholder 6"/>
          <p:cNvSpPr>
            <a:spLocks noGrp="1"/>
          </p:cNvSpPr>
          <p:nvPr>
            <p:ph type="ftr" sz="quarter" idx="3"/>
          </p:nvPr>
        </p:nvSpPr>
        <p:spPr/>
        <p:txBody>
          <a:bodyPr/>
          <a:lstStyle/>
          <a:p>
            <a:r>
              <a:rPr lang="en-US" dirty="0" smtClean="0"/>
              <a:t>© Copyright 2016 Xilinx</a:t>
            </a:r>
            <a:endParaRPr lang="en-US" dirty="0"/>
          </a:p>
        </p:txBody>
      </p:sp>
      <p:sp>
        <p:nvSpPr>
          <p:cNvPr id="6" name="Slide Number Placeholder 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Vivado</a:t>
            </a:r>
            <a:r>
              <a:rPr lang="en-US" dirty="0" smtClean="0"/>
              <a:t> HLS reports the latency of loops</a:t>
            </a:r>
          </a:p>
          <a:p>
            <a:pPr lvl="1"/>
            <a:r>
              <a:rPr lang="en-US" dirty="0" smtClean="0"/>
              <a:t>Shown in the report file and GUI</a:t>
            </a:r>
          </a:p>
          <a:p>
            <a:r>
              <a:rPr lang="en-US" dirty="0" smtClean="0"/>
              <a:t>Given a variable loop bound, the latency cannot be reported</a:t>
            </a:r>
          </a:p>
          <a:p>
            <a:pPr lvl="1"/>
            <a:r>
              <a:rPr lang="en-US" dirty="0" err="1" smtClean="0"/>
              <a:t>Vivado</a:t>
            </a:r>
            <a:r>
              <a:rPr lang="en-US" dirty="0" smtClean="0"/>
              <a:t> HLS does not know the limits of the loop index</a:t>
            </a:r>
          </a:p>
          <a:p>
            <a:pPr lvl="1"/>
            <a:r>
              <a:rPr lang="en-US" dirty="0" smtClean="0"/>
              <a:t>This results in latency reports showing unknown values</a:t>
            </a:r>
          </a:p>
          <a:p>
            <a:r>
              <a:rPr lang="en-US" dirty="0" smtClean="0"/>
              <a:t>The loop tripcount (iteration count) can be specified </a:t>
            </a:r>
          </a:p>
          <a:p>
            <a:pPr lvl="1"/>
            <a:r>
              <a:rPr lang="en-US" dirty="0" smtClean="0"/>
              <a:t>Apply to the loop in the directives pane</a:t>
            </a:r>
          </a:p>
          <a:p>
            <a:pPr lvl="1"/>
            <a:r>
              <a:rPr lang="en-US" dirty="0" smtClean="0"/>
              <a:t>Allows the reports to show an estimated latency</a:t>
            </a:r>
          </a:p>
        </p:txBody>
      </p:sp>
      <p:sp>
        <p:nvSpPr>
          <p:cNvPr id="2" name="Title 1"/>
          <p:cNvSpPr>
            <a:spLocks noGrp="1"/>
          </p:cNvSpPr>
          <p:nvPr>
            <p:ph type="title"/>
          </p:nvPr>
        </p:nvSpPr>
        <p:spPr/>
        <p:txBody>
          <a:bodyPr/>
          <a:lstStyle/>
          <a:p>
            <a:r>
              <a:rPr lang="en-US" dirty="0" smtClean="0"/>
              <a:t>Loop Reports</a:t>
            </a:r>
            <a:endParaRPr lang="en-US" dirty="0"/>
          </a:p>
        </p:txBody>
      </p:sp>
      <p:sp>
        <p:nvSpPr>
          <p:cNvPr id="18" name="Footer Placeholder 17"/>
          <p:cNvSpPr>
            <a:spLocks noGrp="1"/>
          </p:cNvSpPr>
          <p:nvPr>
            <p:ph type="ftr" sz="quarter" idx="3"/>
          </p:nvPr>
        </p:nvSpPr>
        <p:spPr/>
        <p:txBody>
          <a:bodyPr/>
          <a:lstStyle/>
          <a:p>
            <a:r>
              <a:rPr lang="en-US" dirty="0" smtClean="0"/>
              <a:t>© Copyright 2016 Xilinx</a:t>
            </a:r>
            <a:endParaRPr lang="en-US" dirty="0"/>
          </a:p>
        </p:txBody>
      </p:sp>
      <p:sp>
        <p:nvSpPr>
          <p:cNvPr id="14" name="Slide Number Placeholder 13"/>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27</a:t>
            </a:fld>
            <a:endParaRPr lang="en-US" dirty="0"/>
          </a:p>
        </p:txBody>
      </p:sp>
      <p:sp>
        <p:nvSpPr>
          <p:cNvPr id="7" name="Right Arrow 6"/>
          <p:cNvSpPr/>
          <p:nvPr/>
        </p:nvSpPr>
        <p:spPr>
          <a:xfrm>
            <a:off x="4098121" y="5266318"/>
            <a:ext cx="563127" cy="3865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a:solidFill>
                <a:prstClr val="white"/>
              </a:solidFill>
            </a:endParaRPr>
          </a:p>
        </p:txBody>
      </p:sp>
      <p:sp>
        <p:nvSpPr>
          <p:cNvPr id="9" name="TextBox 8"/>
          <p:cNvSpPr txBox="1"/>
          <p:nvPr/>
        </p:nvSpPr>
        <p:spPr>
          <a:xfrm>
            <a:off x="6622761" y="4193487"/>
            <a:ext cx="5221720" cy="338554"/>
          </a:xfrm>
          <a:prstGeom prst="rect">
            <a:avLst/>
          </a:prstGeom>
          <a:solidFill>
            <a:srgbClr val="FFFF99"/>
          </a:solidFill>
          <a:ln w="12700">
            <a:solidFill>
              <a:schemeClr val="tx1"/>
            </a:solidFill>
          </a:ln>
          <a:effectLst>
            <a:innerShdw blurRad="63500" dist="50800" dir="27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en-US" sz="1600" b="1" dirty="0" smtClean="0">
                <a:solidFill>
                  <a:prstClr val="black"/>
                </a:solidFill>
                <a:ea typeface="ＭＳ Ｐゴシック" pitchFamily="24" charset="-128"/>
                <a:cs typeface="ＭＳ Ｐゴシック" pitchFamily="24" charset="-128"/>
              </a:rPr>
              <a:t>Impacts reporting – not synthesis</a:t>
            </a:r>
          </a:p>
        </p:txBody>
      </p:sp>
      <p:sp>
        <p:nvSpPr>
          <p:cNvPr id="15" name="Right Arrow 14"/>
          <p:cNvSpPr/>
          <p:nvPr/>
        </p:nvSpPr>
        <p:spPr>
          <a:xfrm>
            <a:off x="7272108" y="5268780"/>
            <a:ext cx="563127" cy="3865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a:solidFill>
                <a:prstClr val="white"/>
              </a:solidFill>
            </a:endParaRPr>
          </a:p>
        </p:txBody>
      </p:sp>
      <p:pic>
        <p:nvPicPr>
          <p:cNvPr id="12" name="Picture 11"/>
          <p:cNvPicPr/>
          <p:nvPr/>
        </p:nvPicPr>
        <p:blipFill rotWithShape="1">
          <a:blip r:embed="rId2"/>
          <a:srcRect t="46968"/>
          <a:stretch/>
        </p:blipFill>
        <p:spPr>
          <a:xfrm>
            <a:off x="917415" y="4693482"/>
            <a:ext cx="3102135" cy="1682292"/>
          </a:xfrm>
          <a:prstGeom prst="rect">
            <a:avLst/>
          </a:prstGeom>
        </p:spPr>
      </p:pic>
      <p:pic>
        <p:nvPicPr>
          <p:cNvPr id="13" name="Picture 12"/>
          <p:cNvPicPr/>
          <p:nvPr/>
        </p:nvPicPr>
        <p:blipFill>
          <a:blip r:embed="rId3"/>
          <a:stretch>
            <a:fillRect/>
          </a:stretch>
        </p:blipFill>
        <p:spPr>
          <a:xfrm>
            <a:off x="7901910" y="4648319"/>
            <a:ext cx="2832765" cy="1894020"/>
          </a:xfrm>
          <a:prstGeom prst="rect">
            <a:avLst/>
          </a:prstGeom>
        </p:spPr>
      </p:pic>
      <p:pic>
        <p:nvPicPr>
          <p:cNvPr id="8196" name="Picture 4" descr="c:\temp\SNAGHTMLa00dc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595" y="4656388"/>
            <a:ext cx="2090738" cy="1885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Constraints</a:t>
            </a:r>
          </a:p>
          <a:p>
            <a:pPr lvl="1"/>
            <a:r>
              <a:rPr lang="en-US" dirty="0" err="1" smtClean="0"/>
              <a:t>Vivado</a:t>
            </a:r>
            <a:r>
              <a:rPr lang="en-US" dirty="0" smtClean="0"/>
              <a:t> HLS accepts constraints for latency</a:t>
            </a:r>
          </a:p>
          <a:p>
            <a:pPr lvl="1"/>
            <a:endParaRPr lang="en-US" dirty="0" smtClean="0"/>
          </a:p>
          <a:p>
            <a:r>
              <a:rPr lang="en-US" dirty="0" smtClean="0"/>
              <a:t>Loop Optimizations</a:t>
            </a:r>
          </a:p>
          <a:p>
            <a:pPr lvl="1"/>
            <a:r>
              <a:rPr lang="en-US" dirty="0" smtClean="0"/>
              <a:t>Latency can be improved by minimizing the number of loop boundaries</a:t>
            </a:r>
          </a:p>
          <a:p>
            <a:pPr lvl="2"/>
            <a:r>
              <a:rPr lang="en-US" dirty="0" smtClean="0"/>
              <a:t>Rolled loops (default) enforce sharing at the expense of latency</a:t>
            </a:r>
          </a:p>
          <a:p>
            <a:pPr lvl="2"/>
            <a:r>
              <a:rPr lang="en-US" dirty="0" smtClean="0"/>
              <a:t>The entry and exits to loops costs clock cycles</a:t>
            </a:r>
          </a:p>
          <a:p>
            <a:endParaRPr lang="en-US" dirty="0" smtClean="0"/>
          </a:p>
          <a:p>
            <a:pPr lvl="2"/>
            <a:endParaRPr lang="en-US" dirty="0" smtClean="0"/>
          </a:p>
        </p:txBody>
      </p:sp>
      <p:sp>
        <p:nvSpPr>
          <p:cNvPr id="2" name="Title 1"/>
          <p:cNvSpPr>
            <a:spLocks noGrp="1"/>
          </p:cNvSpPr>
          <p:nvPr>
            <p:ph type="title"/>
          </p:nvPr>
        </p:nvSpPr>
        <p:spPr/>
        <p:txBody>
          <a:bodyPr/>
          <a:lstStyle/>
          <a:p>
            <a:r>
              <a:rPr lang="en-US" dirty="0" smtClean="0"/>
              <a:t>Techniques for Minimizing Latency - Summary</a:t>
            </a:r>
            <a:endParaRPr lang="en-US" dirty="0"/>
          </a:p>
        </p:txBody>
      </p:sp>
      <p:sp>
        <p:nvSpPr>
          <p:cNvPr id="7" name="Footer Placeholder 6"/>
          <p:cNvSpPr>
            <a:spLocks noGrp="1"/>
          </p:cNvSpPr>
          <p:nvPr>
            <p:ph type="ftr" sz="quarter" idx="3"/>
          </p:nvPr>
        </p:nvSpPr>
        <p:spPr/>
        <p:txBody>
          <a:bodyPr/>
          <a:lstStyle/>
          <a:p>
            <a:r>
              <a:rPr lang="en-US" dirty="0" smtClean="0"/>
              <a:t>© Copyright 2016 Xilinx</a:t>
            </a:r>
            <a:endParaRPr lang="en-US" dirty="0"/>
          </a:p>
        </p:txBody>
      </p:sp>
      <p:sp>
        <p:nvSpPr>
          <p:cNvPr id="6" name="Slide Number Placeholder 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Bef>
                <a:spcPts val="600"/>
              </a:spcBef>
            </a:pPr>
            <a:r>
              <a:rPr lang="en-US" dirty="0" smtClean="0">
                <a:solidFill>
                  <a:srgbClr val="FF0000"/>
                </a:solidFill>
              </a:rPr>
              <a:t>Adding Directives</a:t>
            </a:r>
          </a:p>
          <a:p>
            <a:pPr>
              <a:lnSpc>
                <a:spcPct val="100000"/>
              </a:lnSpc>
              <a:spcBef>
                <a:spcPts val="600"/>
              </a:spcBef>
            </a:pPr>
            <a:r>
              <a:rPr lang="en-US" dirty="0" smtClean="0">
                <a:solidFill>
                  <a:schemeClr val="bg2"/>
                </a:solidFill>
              </a:rPr>
              <a:t>Improving Latency</a:t>
            </a:r>
          </a:p>
          <a:p>
            <a:pPr lvl="1">
              <a:lnSpc>
                <a:spcPct val="100000"/>
              </a:lnSpc>
              <a:spcBef>
                <a:spcPts val="600"/>
              </a:spcBef>
            </a:pPr>
            <a:r>
              <a:rPr lang="en-US" dirty="0">
                <a:solidFill>
                  <a:schemeClr val="bg2"/>
                </a:solidFill>
              </a:rPr>
              <a:t>Manipulating Loops </a:t>
            </a:r>
            <a:endParaRPr lang="en-US" dirty="0" smtClean="0">
              <a:solidFill>
                <a:schemeClr val="bg2"/>
              </a:solidFill>
            </a:endParaRPr>
          </a:p>
          <a:p>
            <a:pPr>
              <a:lnSpc>
                <a:spcPct val="100000"/>
              </a:lnSpc>
              <a:spcBef>
                <a:spcPts val="600"/>
              </a:spcBef>
            </a:pPr>
            <a:r>
              <a:rPr lang="en-US" i="1" dirty="0" smtClean="0">
                <a:solidFill>
                  <a:schemeClr val="tx1"/>
                </a:solidFill>
              </a:rPr>
              <a:t>Improving Throughput</a:t>
            </a:r>
          </a:p>
          <a:p>
            <a:pPr>
              <a:lnSpc>
                <a:spcPct val="100000"/>
              </a:lnSpc>
              <a:spcBef>
                <a:spcPts val="600"/>
              </a:spcBef>
            </a:pPr>
            <a:r>
              <a:rPr lang="en-US" dirty="0" smtClean="0">
                <a:solidFill>
                  <a:srgbClr val="FF0000"/>
                </a:solidFill>
              </a:rPr>
              <a:t>Performance Bottleneck</a:t>
            </a:r>
          </a:p>
          <a:p>
            <a:pPr>
              <a:lnSpc>
                <a:spcPct val="100000"/>
              </a:lnSpc>
              <a:spcBef>
                <a:spcPts val="600"/>
              </a:spcBef>
            </a:pPr>
            <a:r>
              <a:rPr lang="en-US" dirty="0" smtClean="0">
                <a:solidFill>
                  <a:srgbClr val="FF0000"/>
                </a:solidFill>
              </a:rPr>
              <a:t>Summary</a:t>
            </a:r>
          </a:p>
        </p:txBody>
      </p:sp>
      <p:sp>
        <p:nvSpPr>
          <p:cNvPr id="4" name="Title 3"/>
          <p:cNvSpPr>
            <a:spLocks noGrp="1"/>
          </p:cNvSpPr>
          <p:nvPr>
            <p:ph type="title"/>
          </p:nvPr>
        </p:nvSpPr>
        <p:spPr/>
        <p:txBody>
          <a:bodyPr/>
          <a:lstStyle/>
          <a:p>
            <a:r>
              <a:rPr lang="en-US" dirty="0" smtClean="0"/>
              <a:t>Outline</a:t>
            </a:r>
            <a:endParaRPr lang="en-US" dirty="0"/>
          </a:p>
        </p:txBody>
      </p:sp>
      <p:sp>
        <p:nvSpPr>
          <p:cNvPr id="7" name="Footer Placeholder 6"/>
          <p:cNvSpPr>
            <a:spLocks noGrp="1"/>
          </p:cNvSpPr>
          <p:nvPr>
            <p:ph type="ftr" sz="quarter" idx="3"/>
          </p:nvPr>
        </p:nvSpPr>
        <p:spPr/>
        <p:txBody>
          <a:bodyPr/>
          <a:lstStyle/>
          <a:p>
            <a:r>
              <a:rPr lang="en-US" dirty="0" smtClean="0"/>
              <a:t>© Copyright 2016 Xilinx</a:t>
            </a:r>
            <a:endParaRPr lang="en-US" dirty="0"/>
          </a:p>
        </p:txBody>
      </p:sp>
      <p:sp>
        <p:nvSpPr>
          <p:cNvPr id="6" name="Slide Number Placeholder 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Bef>
                <a:spcPts val="600"/>
              </a:spcBef>
            </a:pPr>
            <a:r>
              <a:rPr lang="en-US" i="1" dirty="0" smtClean="0">
                <a:solidFill>
                  <a:schemeClr val="tx1"/>
                </a:solidFill>
              </a:rPr>
              <a:t>Adding Directives</a:t>
            </a:r>
          </a:p>
          <a:p>
            <a:pPr>
              <a:lnSpc>
                <a:spcPct val="100000"/>
              </a:lnSpc>
              <a:spcBef>
                <a:spcPts val="600"/>
              </a:spcBef>
            </a:pPr>
            <a:r>
              <a:rPr lang="en-US" dirty="0" smtClean="0">
                <a:solidFill>
                  <a:srgbClr val="FF0000"/>
                </a:solidFill>
              </a:rPr>
              <a:t>Improving Latency</a:t>
            </a:r>
          </a:p>
          <a:p>
            <a:pPr lvl="1">
              <a:lnSpc>
                <a:spcPct val="100000"/>
              </a:lnSpc>
              <a:spcBef>
                <a:spcPts val="600"/>
              </a:spcBef>
            </a:pPr>
            <a:r>
              <a:rPr lang="en-US" dirty="0" smtClean="0">
                <a:solidFill>
                  <a:schemeClr val="bg2"/>
                </a:solidFill>
              </a:rPr>
              <a:t>Manipulating </a:t>
            </a:r>
            <a:r>
              <a:rPr lang="en-US" dirty="0">
                <a:solidFill>
                  <a:schemeClr val="bg2"/>
                </a:solidFill>
              </a:rPr>
              <a:t>Loops </a:t>
            </a:r>
            <a:endParaRPr lang="en-US" dirty="0" smtClean="0">
              <a:solidFill>
                <a:srgbClr val="FF0000"/>
              </a:solidFill>
            </a:endParaRPr>
          </a:p>
          <a:p>
            <a:pPr>
              <a:lnSpc>
                <a:spcPct val="100000"/>
              </a:lnSpc>
              <a:spcBef>
                <a:spcPts val="600"/>
              </a:spcBef>
            </a:pPr>
            <a:r>
              <a:rPr lang="en-US" dirty="0" smtClean="0">
                <a:solidFill>
                  <a:srgbClr val="FF0000"/>
                </a:solidFill>
              </a:rPr>
              <a:t>Improving Throughput</a:t>
            </a:r>
          </a:p>
          <a:p>
            <a:pPr>
              <a:lnSpc>
                <a:spcPct val="100000"/>
              </a:lnSpc>
              <a:spcBef>
                <a:spcPts val="600"/>
              </a:spcBef>
            </a:pPr>
            <a:r>
              <a:rPr lang="en-US" dirty="0" smtClean="0">
                <a:solidFill>
                  <a:srgbClr val="FF0000"/>
                </a:solidFill>
              </a:rPr>
              <a:t>Performance Bottleneck</a:t>
            </a:r>
          </a:p>
          <a:p>
            <a:pPr>
              <a:lnSpc>
                <a:spcPct val="100000"/>
              </a:lnSpc>
              <a:spcBef>
                <a:spcPts val="600"/>
              </a:spcBef>
            </a:pPr>
            <a:r>
              <a:rPr lang="en-US" dirty="0" smtClean="0">
                <a:solidFill>
                  <a:srgbClr val="FF0000"/>
                </a:solidFill>
              </a:rPr>
              <a:t>Summary</a:t>
            </a:r>
          </a:p>
        </p:txBody>
      </p:sp>
      <p:sp>
        <p:nvSpPr>
          <p:cNvPr id="4" name="Title 3"/>
          <p:cNvSpPr>
            <a:spLocks noGrp="1"/>
          </p:cNvSpPr>
          <p:nvPr>
            <p:ph type="title"/>
          </p:nvPr>
        </p:nvSpPr>
        <p:spPr/>
        <p:txBody>
          <a:bodyPr/>
          <a:lstStyle/>
          <a:p>
            <a:r>
              <a:rPr lang="en-US" dirty="0" smtClean="0"/>
              <a:t>Outline</a:t>
            </a:r>
            <a:endParaRPr lang="en-US" dirty="0"/>
          </a:p>
        </p:txBody>
      </p:sp>
      <p:sp>
        <p:nvSpPr>
          <p:cNvPr id="11" name="Footer Placeholder 10"/>
          <p:cNvSpPr>
            <a:spLocks noGrp="1"/>
          </p:cNvSpPr>
          <p:nvPr>
            <p:ph type="ftr" sz="quarter" idx="3"/>
          </p:nvPr>
        </p:nvSpPr>
        <p:spPr/>
        <p:txBody>
          <a:bodyPr/>
          <a:lstStyle/>
          <a:p>
            <a:r>
              <a:rPr lang="en-US" dirty="0" smtClean="0"/>
              <a:t>© Copyright 2016 Xilinx</a:t>
            </a:r>
            <a:endParaRPr lang="en-US" dirty="0"/>
          </a:p>
        </p:txBody>
      </p:sp>
      <p:sp>
        <p:nvSpPr>
          <p:cNvPr id="10" name="Slide Number Placeholder 9"/>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Given a design with multiple functions</a:t>
            </a:r>
            <a:endParaRPr lang="en-US" dirty="0" smtClean="0"/>
          </a:p>
          <a:p>
            <a:pPr lvl="1"/>
            <a:r>
              <a:rPr lang="en-US" dirty="0" smtClean="0"/>
              <a:t>The code and dataflow are as shown</a:t>
            </a:r>
          </a:p>
          <a:p>
            <a:pPr lvl="2"/>
            <a:endParaRPr lang="en-US" sz="1400" dirty="0" smtClean="0"/>
          </a:p>
          <a:p>
            <a:pPr lvl="2"/>
            <a:endParaRPr lang="en-US" sz="1400" dirty="0" smtClean="0"/>
          </a:p>
          <a:p>
            <a:pPr lvl="2"/>
            <a:endParaRPr lang="en-US" sz="1400" dirty="0" smtClean="0"/>
          </a:p>
          <a:p>
            <a:pPr lvl="2"/>
            <a:endParaRPr lang="en-US" dirty="0" smtClean="0"/>
          </a:p>
          <a:p>
            <a:pPr lvl="2"/>
            <a:endParaRPr lang="en-US" dirty="0" smtClean="0"/>
          </a:p>
          <a:p>
            <a:r>
              <a:rPr lang="en-US" sz="2000" dirty="0" err="1" smtClean="0"/>
              <a:t>Vivado</a:t>
            </a:r>
            <a:r>
              <a:rPr lang="en-US" sz="2000" dirty="0" smtClean="0"/>
              <a:t> HLS will schedule the design</a:t>
            </a:r>
          </a:p>
          <a:p>
            <a:endParaRPr lang="en-US" dirty="0" smtClean="0"/>
          </a:p>
          <a:p>
            <a:pPr lvl="1"/>
            <a:endParaRPr lang="en-US" dirty="0" smtClean="0"/>
          </a:p>
          <a:p>
            <a:r>
              <a:rPr lang="en-US" sz="2000" dirty="0" smtClean="0"/>
              <a:t>It can also automatically optimize the dataflow for throughput</a:t>
            </a:r>
          </a:p>
          <a:p>
            <a:pPr lvl="1"/>
            <a:endParaRPr lang="en-US" sz="1600" dirty="0" smtClean="0"/>
          </a:p>
          <a:p>
            <a:pPr lvl="1"/>
            <a:endParaRPr lang="en-US" dirty="0" smtClean="0"/>
          </a:p>
          <a:p>
            <a:pPr lvl="1">
              <a:buNone/>
            </a:pPr>
            <a:endParaRPr lang="en-US" dirty="0" smtClean="0"/>
          </a:p>
        </p:txBody>
      </p:sp>
      <p:sp>
        <p:nvSpPr>
          <p:cNvPr id="2" name="Title 1"/>
          <p:cNvSpPr>
            <a:spLocks noGrp="1"/>
          </p:cNvSpPr>
          <p:nvPr>
            <p:ph type="title"/>
          </p:nvPr>
        </p:nvSpPr>
        <p:spPr/>
        <p:txBody>
          <a:bodyPr/>
          <a:lstStyle/>
          <a:p>
            <a:r>
              <a:rPr lang="en-US" dirty="0" smtClean="0"/>
              <a:t>Improving Throughput</a:t>
            </a:r>
            <a:endParaRPr lang="en-US" dirty="0"/>
          </a:p>
        </p:txBody>
      </p:sp>
      <p:sp>
        <p:nvSpPr>
          <p:cNvPr id="197" name="Footer Placeholder 196"/>
          <p:cNvSpPr>
            <a:spLocks noGrp="1"/>
          </p:cNvSpPr>
          <p:nvPr>
            <p:ph type="ftr" sz="quarter" idx="3"/>
          </p:nvPr>
        </p:nvSpPr>
        <p:spPr/>
        <p:txBody>
          <a:bodyPr/>
          <a:lstStyle/>
          <a:p>
            <a:r>
              <a:rPr lang="en-US" dirty="0" smtClean="0"/>
              <a:t>© Copyright 2016 Xilinx</a:t>
            </a:r>
            <a:endParaRPr lang="en-US" dirty="0"/>
          </a:p>
        </p:txBody>
      </p:sp>
      <p:sp>
        <p:nvSpPr>
          <p:cNvPr id="192" name="Slide Number Placeholder 191"/>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30</a:t>
            </a:fld>
            <a:endParaRPr lang="en-US" dirty="0"/>
          </a:p>
        </p:txBody>
      </p:sp>
      <p:pic>
        <p:nvPicPr>
          <p:cNvPr id="45058" name="Picture 2"/>
          <p:cNvPicPr>
            <a:picLocks noChangeAspect="1" noChangeArrowheads="1"/>
          </p:cNvPicPr>
          <p:nvPr/>
        </p:nvPicPr>
        <p:blipFill>
          <a:blip r:embed="rId3"/>
          <a:srcRect/>
          <a:stretch>
            <a:fillRect/>
          </a:stretch>
        </p:blipFill>
        <p:spPr bwMode="auto">
          <a:xfrm>
            <a:off x="1417725" y="2173288"/>
            <a:ext cx="8754977" cy="1406408"/>
          </a:xfrm>
          <a:prstGeom prst="rect">
            <a:avLst/>
          </a:prstGeom>
        </p:spPr>
      </p:pic>
      <p:pic>
        <p:nvPicPr>
          <p:cNvPr id="45059" name="Picture 3"/>
          <p:cNvPicPr>
            <a:picLocks noChangeAspect="1" noChangeArrowheads="1"/>
          </p:cNvPicPr>
          <p:nvPr/>
        </p:nvPicPr>
        <p:blipFill>
          <a:blip r:embed="rId4"/>
          <a:srcRect/>
          <a:stretch>
            <a:fillRect/>
          </a:stretch>
        </p:blipFill>
        <p:spPr bwMode="auto">
          <a:xfrm>
            <a:off x="1917929" y="4008635"/>
            <a:ext cx="7465167" cy="834394"/>
          </a:xfrm>
          <a:prstGeom prst="rect">
            <a:avLst/>
          </a:prstGeom>
          <a:noFill/>
          <a:ln w="9525">
            <a:noFill/>
            <a:miter lim="800000"/>
            <a:headEnd/>
            <a:tailEnd/>
          </a:ln>
        </p:spPr>
      </p:pic>
      <p:pic>
        <p:nvPicPr>
          <p:cNvPr id="45060" name="Picture 4"/>
          <p:cNvPicPr>
            <a:picLocks noChangeAspect="1" noChangeArrowheads="1"/>
          </p:cNvPicPr>
          <p:nvPr/>
        </p:nvPicPr>
        <p:blipFill>
          <a:blip r:embed="rId5"/>
          <a:srcRect/>
          <a:stretch>
            <a:fillRect/>
          </a:stretch>
        </p:blipFill>
        <p:spPr bwMode="auto">
          <a:xfrm>
            <a:off x="1417725" y="5337493"/>
            <a:ext cx="8465577" cy="110413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3450" y="1327152"/>
            <a:ext cx="10501328" cy="4674814"/>
          </a:xfrm>
        </p:spPr>
        <p:txBody>
          <a:bodyPr>
            <a:normAutofit fontScale="85000" lnSpcReduction="20000"/>
          </a:bodyPr>
          <a:lstStyle/>
          <a:p>
            <a:r>
              <a:rPr lang="en-US" sz="2200" dirty="0" smtClean="0"/>
              <a:t>Dataflow Optimization</a:t>
            </a:r>
          </a:p>
          <a:p>
            <a:pPr lvl="1"/>
            <a:r>
              <a:rPr lang="en-US" sz="1900" dirty="0" smtClean="0"/>
              <a:t>Can be used at the </a:t>
            </a:r>
            <a:r>
              <a:rPr lang="en-US" sz="1900" u="sng" dirty="0" smtClean="0"/>
              <a:t>top-level function</a:t>
            </a:r>
          </a:p>
          <a:p>
            <a:pPr lvl="1"/>
            <a:r>
              <a:rPr lang="en-US" sz="1900" dirty="0" smtClean="0"/>
              <a:t>Allows blocks of code to operate concurrently</a:t>
            </a:r>
          </a:p>
          <a:p>
            <a:pPr lvl="2"/>
            <a:r>
              <a:rPr lang="en-US" sz="1700" dirty="0" smtClean="0"/>
              <a:t>The blocks can be </a:t>
            </a:r>
            <a:r>
              <a:rPr lang="en-US" sz="1700" u="sng" dirty="0" smtClean="0"/>
              <a:t>functions or loops</a:t>
            </a:r>
          </a:p>
          <a:p>
            <a:pPr lvl="2"/>
            <a:r>
              <a:rPr lang="en-US" sz="1700" dirty="0" smtClean="0"/>
              <a:t>Dataflow allows loops to operate concurrently </a:t>
            </a:r>
          </a:p>
          <a:p>
            <a:pPr lvl="1"/>
            <a:r>
              <a:rPr lang="en-US" sz="1900" dirty="0" smtClean="0"/>
              <a:t>It places channels between the blocks to maintain the data rate</a:t>
            </a:r>
          </a:p>
          <a:p>
            <a:pPr lvl="1"/>
            <a:endParaRPr lang="en-US" dirty="0" smtClean="0"/>
          </a:p>
          <a:p>
            <a:endParaRPr lang="en-US" dirty="0" smtClean="0"/>
          </a:p>
          <a:p>
            <a:endParaRPr lang="en-US" dirty="0" smtClean="0"/>
          </a:p>
          <a:p>
            <a:endParaRPr lang="en-US" dirty="0" smtClean="0"/>
          </a:p>
          <a:p>
            <a:pPr lvl="2"/>
            <a:r>
              <a:rPr lang="en-US" sz="1700" dirty="0" smtClean="0"/>
              <a:t>For arrays the channels will include memory elements to buffer the samples</a:t>
            </a:r>
          </a:p>
          <a:p>
            <a:pPr lvl="2"/>
            <a:r>
              <a:rPr lang="en-US" sz="1700" dirty="0" smtClean="0"/>
              <a:t>For scalars the channel is a register with hand-shakes</a:t>
            </a:r>
          </a:p>
          <a:p>
            <a:r>
              <a:rPr lang="en-US" sz="2200" dirty="0" smtClean="0"/>
              <a:t>Dataflow optimization therefore has an area overhead</a:t>
            </a:r>
          </a:p>
          <a:p>
            <a:pPr lvl="1"/>
            <a:r>
              <a:rPr lang="en-US" sz="1900" dirty="0" smtClean="0"/>
              <a:t>Additional memory blocks are added to the design </a:t>
            </a:r>
          </a:p>
          <a:p>
            <a:pPr lvl="1"/>
            <a:r>
              <a:rPr lang="en-US" sz="1900" dirty="0"/>
              <a:t>T</a:t>
            </a:r>
            <a:r>
              <a:rPr lang="en-US" sz="1900" dirty="0" smtClean="0"/>
              <a:t>he timing diagram on the previous page should have a memory access delay between the blocks </a:t>
            </a:r>
          </a:p>
          <a:p>
            <a:pPr lvl="2"/>
            <a:r>
              <a:rPr lang="en-US" sz="1700" dirty="0" smtClean="0"/>
              <a:t>Not shown to keep explanation of the principle clear</a:t>
            </a:r>
          </a:p>
        </p:txBody>
      </p:sp>
      <p:sp>
        <p:nvSpPr>
          <p:cNvPr id="2" name="Title 1"/>
          <p:cNvSpPr>
            <a:spLocks noGrp="1"/>
          </p:cNvSpPr>
          <p:nvPr>
            <p:ph type="title"/>
          </p:nvPr>
        </p:nvSpPr>
        <p:spPr/>
        <p:txBody>
          <a:bodyPr/>
          <a:lstStyle/>
          <a:p>
            <a:r>
              <a:rPr lang="en-US" dirty="0" smtClean="0"/>
              <a:t>Dataflow Optimization</a:t>
            </a:r>
            <a:endParaRPr lang="en-US" dirty="0"/>
          </a:p>
        </p:txBody>
      </p:sp>
      <p:sp>
        <p:nvSpPr>
          <p:cNvPr id="27" name="Footer Placeholder 26"/>
          <p:cNvSpPr>
            <a:spLocks noGrp="1"/>
          </p:cNvSpPr>
          <p:nvPr>
            <p:ph type="ftr" sz="quarter" idx="3"/>
          </p:nvPr>
        </p:nvSpPr>
        <p:spPr/>
        <p:txBody>
          <a:bodyPr/>
          <a:lstStyle/>
          <a:p>
            <a:r>
              <a:rPr lang="en-US" dirty="0" smtClean="0"/>
              <a:t>© Copyright 2016 Xilinx</a:t>
            </a:r>
            <a:endParaRPr lang="en-US" dirty="0"/>
          </a:p>
        </p:txBody>
      </p:sp>
      <p:sp>
        <p:nvSpPr>
          <p:cNvPr id="26" name="Slide Number Placeholder 2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31</a:t>
            </a:fld>
            <a:endParaRPr lang="en-US" dirty="0"/>
          </a:p>
        </p:txBody>
      </p:sp>
      <p:pic>
        <p:nvPicPr>
          <p:cNvPr id="46083" name="Picture 3"/>
          <p:cNvPicPr>
            <a:picLocks noChangeAspect="1" noChangeArrowheads="1"/>
          </p:cNvPicPr>
          <p:nvPr/>
        </p:nvPicPr>
        <p:blipFill>
          <a:blip r:embed="rId2"/>
          <a:srcRect/>
          <a:stretch>
            <a:fillRect/>
          </a:stretch>
        </p:blipFill>
        <p:spPr bwMode="auto">
          <a:xfrm>
            <a:off x="3217862" y="2968625"/>
            <a:ext cx="5753100"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Dataflow is set using a directive</a:t>
            </a:r>
          </a:p>
          <a:p>
            <a:pPr lvl="1"/>
            <a:r>
              <a:rPr lang="en-US" dirty="0" err="1" smtClean="0"/>
              <a:t>Vivado</a:t>
            </a:r>
            <a:r>
              <a:rPr lang="en-US" dirty="0" smtClean="0"/>
              <a:t> HLS will seek to create the highest performance design</a:t>
            </a:r>
          </a:p>
          <a:p>
            <a:pPr lvl="2"/>
            <a:r>
              <a:rPr lang="en-US" dirty="0" smtClean="0"/>
              <a:t>Throughput of 1</a:t>
            </a:r>
          </a:p>
          <a:p>
            <a:pPr lvl="2"/>
            <a:endParaRPr lang="en-US" dirty="0" smtClean="0"/>
          </a:p>
        </p:txBody>
      </p:sp>
      <p:sp>
        <p:nvSpPr>
          <p:cNvPr id="2" name="Title 1"/>
          <p:cNvSpPr>
            <a:spLocks noGrp="1"/>
          </p:cNvSpPr>
          <p:nvPr>
            <p:ph type="title"/>
          </p:nvPr>
        </p:nvSpPr>
        <p:spPr/>
        <p:txBody>
          <a:bodyPr/>
          <a:lstStyle/>
          <a:p>
            <a:r>
              <a:rPr lang="en-US" dirty="0" smtClean="0"/>
              <a:t>Dataflow Optimization Commands</a:t>
            </a:r>
            <a:endParaRPr lang="en-US" dirty="0"/>
          </a:p>
        </p:txBody>
      </p:sp>
      <p:sp>
        <p:nvSpPr>
          <p:cNvPr id="9" name="Footer Placeholder 8"/>
          <p:cNvSpPr>
            <a:spLocks noGrp="1"/>
          </p:cNvSpPr>
          <p:nvPr>
            <p:ph type="ftr" sz="quarter" idx="3"/>
          </p:nvPr>
        </p:nvSpPr>
        <p:spPr/>
        <p:txBody>
          <a:bodyPr/>
          <a:lstStyle/>
          <a:p>
            <a:r>
              <a:rPr lang="en-US" dirty="0" smtClean="0"/>
              <a:t>© Copyright 2016 Xilinx</a:t>
            </a:r>
            <a:endParaRPr lang="en-US" dirty="0"/>
          </a:p>
        </p:txBody>
      </p:sp>
      <p:sp>
        <p:nvSpPr>
          <p:cNvPr id="8" name="Slide Number Placeholder 7"/>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32</a:t>
            </a:fld>
            <a:endParaRPr lang="en-US" dirty="0"/>
          </a:p>
        </p:txBody>
      </p:sp>
      <p:pic>
        <p:nvPicPr>
          <p:cNvPr id="83970" name="Picture 2" descr="c:\temp\SNAGHTML12597f0.PNG"/>
          <p:cNvPicPr>
            <a:picLocks noChangeAspect="1" noChangeArrowheads="1"/>
          </p:cNvPicPr>
          <p:nvPr/>
        </p:nvPicPr>
        <p:blipFill>
          <a:blip r:embed="rId2"/>
          <a:srcRect/>
          <a:stretch>
            <a:fillRect/>
          </a:stretch>
        </p:blipFill>
        <p:spPr bwMode="auto">
          <a:xfrm>
            <a:off x="3650596" y="2743200"/>
            <a:ext cx="5073445" cy="2997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Configuring Dataflow Memories</a:t>
            </a:r>
          </a:p>
          <a:p>
            <a:pPr lvl="1"/>
            <a:r>
              <a:rPr lang="en-US" dirty="0" smtClean="0"/>
              <a:t>Between functions </a:t>
            </a:r>
            <a:r>
              <a:rPr lang="en-US" dirty="0" err="1" smtClean="0"/>
              <a:t>Vivado</a:t>
            </a:r>
            <a:r>
              <a:rPr lang="en-US" dirty="0" smtClean="0"/>
              <a:t> HLS uses ping-pong memory buffers by default</a:t>
            </a:r>
          </a:p>
          <a:p>
            <a:pPr lvl="2"/>
            <a:r>
              <a:rPr lang="en-US" dirty="0" smtClean="0"/>
              <a:t>The memory size is defined by the maximum number of producer or consumer elements</a:t>
            </a:r>
          </a:p>
          <a:p>
            <a:pPr lvl="1"/>
            <a:r>
              <a:rPr lang="en-US" dirty="0" smtClean="0"/>
              <a:t>Between loops </a:t>
            </a:r>
            <a:r>
              <a:rPr lang="en-US" dirty="0" err="1"/>
              <a:t>Vivado</a:t>
            </a:r>
            <a:r>
              <a:rPr lang="en-US" dirty="0"/>
              <a:t> HLS will </a:t>
            </a:r>
            <a:r>
              <a:rPr lang="en-US" dirty="0" smtClean="0"/>
              <a:t>determine if a FIFO can be used in place of a ping-pong buffer</a:t>
            </a:r>
          </a:p>
          <a:p>
            <a:pPr lvl="1"/>
            <a:r>
              <a:rPr lang="en-US" dirty="0" smtClean="0"/>
              <a:t>The memories can be specified to be FIFOs using the Dataflow Configuration </a:t>
            </a:r>
          </a:p>
          <a:p>
            <a:pPr lvl="2"/>
            <a:r>
              <a:rPr lang="en-US" dirty="0" smtClean="0"/>
              <a:t>Menu: Solution &gt; Solution Settings &gt; </a:t>
            </a:r>
            <a:r>
              <a:rPr lang="en-US" dirty="0" err="1" smtClean="0"/>
              <a:t>config_dataflow</a:t>
            </a:r>
            <a:endParaRPr lang="en-US" dirty="0" smtClean="0"/>
          </a:p>
          <a:p>
            <a:pPr lvl="2"/>
            <a:r>
              <a:rPr lang="en-US" dirty="0" smtClean="0"/>
              <a:t>With FIFOs the user can override the default size of the FIFO</a:t>
            </a:r>
          </a:p>
          <a:p>
            <a:pPr lvl="2"/>
            <a:r>
              <a:rPr lang="en-US" dirty="0" smtClean="0"/>
              <a:t>Note: Setting the FIFO too small may result in an RTL verification failure</a:t>
            </a:r>
          </a:p>
          <a:p>
            <a:r>
              <a:rPr lang="en-US" dirty="0" smtClean="0"/>
              <a:t>Individual Memory Control</a:t>
            </a:r>
          </a:p>
          <a:p>
            <a:pPr lvl="1"/>
            <a:r>
              <a:rPr lang="en-US" dirty="0" smtClean="0"/>
              <a:t>When the default is ping-pong</a:t>
            </a:r>
          </a:p>
          <a:p>
            <a:pPr lvl="2"/>
            <a:r>
              <a:rPr lang="en-US" dirty="0" smtClean="0"/>
              <a:t>Select an array and mark it as Streaming (directive STREAM) to implement the array as a FIFO</a:t>
            </a:r>
          </a:p>
          <a:p>
            <a:pPr lvl="1"/>
            <a:r>
              <a:rPr lang="en-US" dirty="0" smtClean="0"/>
              <a:t>When the default is FIFO</a:t>
            </a:r>
          </a:p>
          <a:p>
            <a:pPr lvl="2"/>
            <a:r>
              <a:rPr lang="en-US" dirty="0" smtClean="0"/>
              <a:t>Select an array and mark it as Streaming (directive STREAM) with option “off” to implement the array as a ping-pong</a:t>
            </a:r>
          </a:p>
        </p:txBody>
      </p:sp>
      <p:sp>
        <p:nvSpPr>
          <p:cNvPr id="2" name="Title 1"/>
          <p:cNvSpPr>
            <a:spLocks noGrp="1"/>
          </p:cNvSpPr>
          <p:nvPr>
            <p:ph type="title"/>
          </p:nvPr>
        </p:nvSpPr>
        <p:spPr/>
        <p:txBody>
          <a:bodyPr/>
          <a:lstStyle/>
          <a:p>
            <a:r>
              <a:rPr lang="en-US" dirty="0" smtClean="0"/>
              <a:t>Dataflow Optimization through Configuration Command</a:t>
            </a:r>
            <a:endParaRPr lang="en-US" dirty="0"/>
          </a:p>
        </p:txBody>
      </p:sp>
      <p:sp>
        <p:nvSpPr>
          <p:cNvPr id="10" name="Footer Placeholder 9"/>
          <p:cNvSpPr>
            <a:spLocks noGrp="1"/>
          </p:cNvSpPr>
          <p:nvPr>
            <p:ph type="ftr" sz="quarter" idx="3"/>
          </p:nvPr>
        </p:nvSpPr>
        <p:spPr/>
        <p:txBody>
          <a:bodyPr/>
          <a:lstStyle/>
          <a:p>
            <a:r>
              <a:rPr lang="en-US" dirty="0" smtClean="0"/>
              <a:t>© Copyright 2016 Xilinx</a:t>
            </a:r>
            <a:endParaRPr lang="en-US" dirty="0"/>
          </a:p>
        </p:txBody>
      </p:sp>
      <p:sp>
        <p:nvSpPr>
          <p:cNvPr id="9" name="Slide Number Placeholder 8"/>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33</a:t>
            </a:fld>
            <a:endParaRPr lang="en-US" dirty="0"/>
          </a:p>
        </p:txBody>
      </p:sp>
      <p:sp>
        <p:nvSpPr>
          <p:cNvPr id="25" name="TextBox 24"/>
          <p:cNvSpPr txBox="1"/>
          <p:nvPr/>
        </p:nvSpPr>
        <p:spPr>
          <a:xfrm>
            <a:off x="2291818" y="5284525"/>
            <a:ext cx="7605187" cy="738664"/>
          </a:xfrm>
          <a:prstGeom prst="rect">
            <a:avLst/>
          </a:prstGeom>
          <a:solidFill>
            <a:srgbClr val="FFFF99"/>
          </a:solidFill>
          <a:ln>
            <a:solidFill>
              <a:schemeClr val="tx1"/>
            </a:solidFill>
          </a:ln>
          <a:effectLst>
            <a:innerShdw blurRad="63500" dist="50800" dir="2700000">
              <a:prstClr val="black">
                <a:alpha val="50000"/>
              </a:prstClr>
            </a:innerShdw>
          </a:effectLst>
        </p:spPr>
        <p:txBody>
          <a:bodyPr wrap="square" rtlCol="0">
            <a:spAutoFit/>
          </a:bodyPr>
          <a:lstStyle/>
          <a:p>
            <a:pPr defTabSz="457200"/>
            <a:r>
              <a:rPr lang="en-US" sz="1400" b="1" dirty="0" smtClean="0">
                <a:solidFill>
                  <a:prstClr val="black"/>
                </a:solidFill>
                <a:ea typeface="ＭＳ Ｐゴシック" pitchFamily="34" charset="-128"/>
                <a:cs typeface="Arial" charset="0"/>
              </a:rPr>
              <a:t>To use FIFO’s the access must be sequential. If HLS determines that the access is </a:t>
            </a:r>
            <a:r>
              <a:rPr lang="en-US" sz="1400" b="1" u="sng" dirty="0" smtClean="0">
                <a:solidFill>
                  <a:prstClr val="black"/>
                </a:solidFill>
                <a:ea typeface="ＭＳ Ｐゴシック" pitchFamily="34" charset="-128"/>
                <a:cs typeface="Arial" charset="0"/>
              </a:rPr>
              <a:t>not sequential </a:t>
            </a:r>
            <a:r>
              <a:rPr lang="en-US" sz="1400" b="1" dirty="0" smtClean="0">
                <a:solidFill>
                  <a:prstClr val="black"/>
                </a:solidFill>
                <a:ea typeface="ＭＳ Ｐゴシック" pitchFamily="34" charset="-128"/>
                <a:cs typeface="Arial" charset="0"/>
              </a:rPr>
              <a:t>then it will halt and issue a message. If HLS can not determine the sequential nature then it will issue warning and continue.</a:t>
            </a:r>
          </a:p>
        </p:txBody>
      </p:sp>
      <p:pic>
        <p:nvPicPr>
          <p:cNvPr id="80898" name="Picture 2" descr="c:\temp\SNAGHTML1280801.PNG"/>
          <p:cNvPicPr>
            <a:picLocks noChangeAspect="1" noChangeArrowheads="1"/>
          </p:cNvPicPr>
          <p:nvPr/>
        </p:nvPicPr>
        <p:blipFill>
          <a:blip r:embed="rId2"/>
          <a:srcRect/>
          <a:stretch>
            <a:fillRect/>
          </a:stretch>
        </p:blipFill>
        <p:spPr bwMode="auto">
          <a:xfrm>
            <a:off x="8557455" y="2826480"/>
            <a:ext cx="3368655" cy="13946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800" dirty="0" smtClean="0"/>
              <a:t>Arrays are passed as single entities by default</a:t>
            </a:r>
          </a:p>
          <a:p>
            <a:pPr lvl="1"/>
            <a:r>
              <a:rPr lang="en-US" sz="1600" dirty="0" smtClean="0"/>
              <a:t>This example uses loops but the same principle applies to functions</a:t>
            </a:r>
          </a:p>
          <a:p>
            <a:pPr lvl="1"/>
            <a:endParaRPr lang="en-US" sz="1600" dirty="0" smtClean="0"/>
          </a:p>
          <a:p>
            <a:pPr>
              <a:buNone/>
            </a:pPr>
            <a:r>
              <a:rPr lang="en-US" sz="1800" dirty="0" smtClean="0"/>
              <a:t>	</a:t>
            </a:r>
          </a:p>
          <a:p>
            <a:pPr>
              <a:buNone/>
            </a:pPr>
            <a:endParaRPr lang="en-US" sz="1800" dirty="0" smtClean="0"/>
          </a:p>
          <a:p>
            <a:pPr>
              <a:buNone/>
            </a:pPr>
            <a:endParaRPr lang="en-US" sz="1800" dirty="0" smtClean="0"/>
          </a:p>
          <a:p>
            <a:r>
              <a:rPr lang="en-US" sz="1800" dirty="0" smtClean="0"/>
              <a:t>Dataflow pipelining allows loop_2 to start when data is ready</a:t>
            </a:r>
          </a:p>
          <a:p>
            <a:pPr lvl="1"/>
            <a:r>
              <a:rPr lang="en-US" sz="1600" dirty="0" smtClean="0"/>
              <a:t>The throughput is improved</a:t>
            </a:r>
          </a:p>
          <a:p>
            <a:pPr lvl="1"/>
            <a:r>
              <a:rPr lang="en-US" sz="1600" dirty="0" smtClean="0"/>
              <a:t>Loops will operate in parallel </a:t>
            </a:r>
          </a:p>
          <a:p>
            <a:pPr lvl="2"/>
            <a:r>
              <a:rPr lang="en-US" sz="1400" dirty="0" smtClean="0"/>
              <a:t>If dependencies allow</a:t>
            </a:r>
          </a:p>
          <a:p>
            <a:r>
              <a:rPr lang="en-US" sz="1800" dirty="0" smtClean="0"/>
              <a:t>Multi-Rate Functions</a:t>
            </a:r>
          </a:p>
          <a:p>
            <a:pPr lvl="1"/>
            <a:r>
              <a:rPr lang="en-US" sz="1600" dirty="0" smtClean="0"/>
              <a:t>Dataflow buffers data when one function or loop consumes or produces data at different rate from others</a:t>
            </a:r>
          </a:p>
          <a:p>
            <a:r>
              <a:rPr lang="en-US" sz="1800" dirty="0" smtClean="0"/>
              <a:t>IO flow support</a:t>
            </a:r>
          </a:p>
          <a:p>
            <a:pPr lvl="1"/>
            <a:r>
              <a:rPr lang="en-US" sz="1600" dirty="0" smtClean="0"/>
              <a:t>To take maximum advantage of dataflow in streaming designs, the IO interfaces at both ends of the datapath should be streaming/handshake types (ap_hs or ap_fifo)</a:t>
            </a:r>
          </a:p>
        </p:txBody>
      </p:sp>
      <p:sp>
        <p:nvSpPr>
          <p:cNvPr id="2" name="Title 1"/>
          <p:cNvSpPr>
            <a:spLocks noGrp="1"/>
          </p:cNvSpPr>
          <p:nvPr>
            <p:ph type="title"/>
          </p:nvPr>
        </p:nvSpPr>
        <p:spPr/>
        <p:txBody>
          <a:bodyPr>
            <a:normAutofit fontScale="90000"/>
          </a:bodyPr>
          <a:lstStyle/>
          <a:p>
            <a:r>
              <a:rPr lang="en-US" dirty="0" smtClean="0"/>
              <a:t>Dataflow : Ideal for streaming arrays &amp; multi-rate functions</a:t>
            </a:r>
            <a:endParaRPr lang="en-US" dirty="0"/>
          </a:p>
        </p:txBody>
      </p:sp>
      <p:sp>
        <p:nvSpPr>
          <p:cNvPr id="119" name="Footer Placeholder 118"/>
          <p:cNvSpPr>
            <a:spLocks noGrp="1"/>
          </p:cNvSpPr>
          <p:nvPr>
            <p:ph type="ftr" sz="quarter" idx="3"/>
          </p:nvPr>
        </p:nvSpPr>
        <p:spPr/>
        <p:txBody>
          <a:bodyPr/>
          <a:lstStyle/>
          <a:p>
            <a:r>
              <a:rPr lang="en-US" dirty="0" smtClean="0"/>
              <a:t>© Copyright 2016 Xilinx</a:t>
            </a:r>
            <a:endParaRPr lang="en-US" dirty="0"/>
          </a:p>
        </p:txBody>
      </p:sp>
      <p:sp>
        <p:nvSpPr>
          <p:cNvPr id="116" name="Slide Number Placeholder 11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34</a:t>
            </a:fld>
            <a:endParaRPr lang="en-US" dirty="0"/>
          </a:p>
        </p:txBody>
      </p:sp>
      <p:pic>
        <p:nvPicPr>
          <p:cNvPr id="77825" name="Picture 1"/>
          <p:cNvPicPr>
            <a:picLocks noChangeAspect="1" noChangeArrowheads="1"/>
          </p:cNvPicPr>
          <p:nvPr/>
        </p:nvPicPr>
        <p:blipFill>
          <a:blip r:embed="rId2"/>
          <a:srcRect/>
          <a:stretch>
            <a:fillRect/>
          </a:stretch>
        </p:blipFill>
        <p:spPr bwMode="auto">
          <a:xfrm>
            <a:off x="7755717" y="3676612"/>
            <a:ext cx="2492375" cy="1189037"/>
          </a:xfrm>
          <a:prstGeom prst="rect">
            <a:avLst/>
          </a:prstGeom>
          <a:noFill/>
          <a:ln w="9525">
            <a:noFill/>
            <a:miter lim="800000"/>
            <a:headEnd/>
            <a:tailEnd/>
          </a:ln>
        </p:spPr>
      </p:pic>
      <p:pic>
        <p:nvPicPr>
          <p:cNvPr id="77826" name="Picture 2"/>
          <p:cNvPicPr>
            <a:picLocks noChangeAspect="1" noChangeArrowheads="1"/>
          </p:cNvPicPr>
          <p:nvPr/>
        </p:nvPicPr>
        <p:blipFill>
          <a:blip r:embed="rId3"/>
          <a:srcRect/>
          <a:stretch>
            <a:fillRect/>
          </a:stretch>
        </p:blipFill>
        <p:spPr bwMode="auto">
          <a:xfrm>
            <a:off x="2622550" y="1980420"/>
            <a:ext cx="6991350" cy="1470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Must be single producer consumer; the following code violates the rule and dataflow does not </a:t>
            </a:r>
            <a:r>
              <a:rPr lang="en-US" dirty="0" smtClean="0"/>
              <a:t>work</a:t>
            </a:r>
          </a:p>
          <a:p>
            <a:endParaRPr lang="en-US" dirty="0"/>
          </a:p>
          <a:p>
            <a:endParaRPr lang="en-US" dirty="0"/>
          </a:p>
        </p:txBody>
      </p:sp>
      <p:sp>
        <p:nvSpPr>
          <p:cNvPr id="3" name="Title 2"/>
          <p:cNvSpPr>
            <a:spLocks noGrp="1"/>
          </p:cNvSpPr>
          <p:nvPr>
            <p:ph type="title"/>
          </p:nvPr>
        </p:nvSpPr>
        <p:spPr/>
        <p:txBody>
          <a:bodyPr/>
          <a:lstStyle/>
          <a:p>
            <a:r>
              <a:rPr lang="en-US" dirty="0" smtClean="0"/>
              <a:t>Dataflow Limitations (1)</a:t>
            </a:r>
            <a:endParaRPr lang="en-US" dirty="0"/>
          </a:p>
        </p:txBody>
      </p:sp>
      <p:sp>
        <p:nvSpPr>
          <p:cNvPr id="4" name="Footer Placeholder 3"/>
          <p:cNvSpPr>
            <a:spLocks noGrp="1"/>
          </p:cNvSpPr>
          <p:nvPr>
            <p:ph type="ftr" sz="quarter" idx="3"/>
          </p:nvPr>
        </p:nvSpPr>
        <p:spPr/>
        <p:txBody>
          <a:bodyPr/>
          <a:lstStyle/>
          <a:p>
            <a:r>
              <a:rPr lang="en-US" smtClean="0"/>
              <a:t>© Copyright 2016 Xilinx</a:t>
            </a:r>
            <a:endParaRPr lang="en-US" dirty="0"/>
          </a:p>
        </p:txBody>
      </p:sp>
      <p:sp>
        <p:nvSpPr>
          <p:cNvPr id="5" name="Slide Number Placeholder 4"/>
          <p:cNvSpPr>
            <a:spLocks noGrp="1"/>
          </p:cNvSpPr>
          <p:nvPr>
            <p:ph type="sldNum" sz="quarter" idx="10"/>
          </p:nvPr>
        </p:nvSpPr>
        <p:spPr/>
        <p:txBody>
          <a:bodyPr/>
          <a:lstStyle/>
          <a:p>
            <a:pPr>
              <a:defRPr/>
            </a:pPr>
            <a:r>
              <a:rPr lang="en-US" smtClean="0"/>
              <a:t>Improving Performance 13- </a:t>
            </a:r>
            <a:fld id="{99D29FBF-A473-46DA-BC14-675AC1C8F9A5}" type="slidenum">
              <a:rPr lang="en-US" smtClean="0"/>
              <a:pPr>
                <a:defRPr/>
              </a:pPr>
              <a:t>35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084" y="2291877"/>
            <a:ext cx="7000000" cy="27333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12" y="2718721"/>
            <a:ext cx="5971429" cy="3590476"/>
          </a:xfrm>
          <a:prstGeom prst="rect">
            <a:avLst/>
          </a:prstGeom>
        </p:spPr>
      </p:pic>
      <p:sp>
        <p:nvSpPr>
          <p:cNvPr id="8" name="TextBox 7"/>
          <p:cNvSpPr txBox="1"/>
          <p:nvPr/>
        </p:nvSpPr>
        <p:spPr bwMode="auto">
          <a:xfrm>
            <a:off x="8917614" y="2448753"/>
            <a:ext cx="9002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91440" bIns="45720" numCol="1" rtlCol="0" anchor="t" anchorCtr="0" compatLnSpc="1">
            <a:prstTxWarp prst="textNoShape">
              <a:avLst/>
            </a:prstTxWarp>
            <a:spAutoFit/>
          </a:bodyPr>
          <a:lstStyle/>
          <a:p>
            <a:pPr>
              <a:lnSpc>
                <a:spcPct val="100000"/>
              </a:lnSpc>
            </a:pPr>
            <a:r>
              <a:rPr lang="en-US" b="1" kern="0" dirty="0" smtClean="0">
                <a:solidFill>
                  <a:schemeClr val="tx1">
                    <a:lumMod val="75000"/>
                    <a:lumOff val="25000"/>
                  </a:schemeClr>
                </a:solidFill>
              </a:rPr>
              <a:t>The Fix</a:t>
            </a:r>
          </a:p>
        </p:txBody>
      </p:sp>
    </p:spTree>
    <p:extLst>
      <p:ext uri="{BB962C8B-B14F-4D97-AF65-F5344CB8AC3E}">
        <p14:creationId xmlns:p14="http://schemas.microsoft.com/office/powerpoint/2010/main" val="154439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cannot bypass a task; the following code violates this rule and dataflow does not work</a:t>
            </a:r>
          </a:p>
          <a:p>
            <a:endParaRPr lang="en-US" dirty="0"/>
          </a:p>
        </p:txBody>
      </p:sp>
      <p:sp>
        <p:nvSpPr>
          <p:cNvPr id="3" name="Title 2"/>
          <p:cNvSpPr>
            <a:spLocks noGrp="1"/>
          </p:cNvSpPr>
          <p:nvPr>
            <p:ph type="title"/>
          </p:nvPr>
        </p:nvSpPr>
        <p:spPr/>
        <p:txBody>
          <a:bodyPr/>
          <a:lstStyle/>
          <a:p>
            <a:r>
              <a:rPr lang="en-US" dirty="0"/>
              <a:t>Dataflow Limitations </a:t>
            </a:r>
            <a:r>
              <a:rPr lang="en-US" dirty="0" smtClean="0"/>
              <a:t>(2)</a:t>
            </a:r>
            <a:endParaRPr lang="en-US" dirty="0"/>
          </a:p>
        </p:txBody>
      </p:sp>
      <p:sp>
        <p:nvSpPr>
          <p:cNvPr id="4" name="Footer Placeholder 3"/>
          <p:cNvSpPr>
            <a:spLocks noGrp="1"/>
          </p:cNvSpPr>
          <p:nvPr>
            <p:ph type="ftr" sz="quarter" idx="3"/>
          </p:nvPr>
        </p:nvSpPr>
        <p:spPr/>
        <p:txBody>
          <a:bodyPr/>
          <a:lstStyle/>
          <a:p>
            <a:r>
              <a:rPr lang="en-US" smtClean="0"/>
              <a:t>© Copyright 2016 Xilinx</a:t>
            </a:r>
            <a:endParaRPr lang="en-US" dirty="0"/>
          </a:p>
        </p:txBody>
      </p:sp>
      <p:sp>
        <p:nvSpPr>
          <p:cNvPr id="5" name="Slide Number Placeholder 4"/>
          <p:cNvSpPr>
            <a:spLocks noGrp="1"/>
          </p:cNvSpPr>
          <p:nvPr>
            <p:ph type="sldNum" sz="quarter" idx="10"/>
          </p:nvPr>
        </p:nvSpPr>
        <p:spPr/>
        <p:txBody>
          <a:bodyPr/>
          <a:lstStyle/>
          <a:p>
            <a:pPr>
              <a:defRPr/>
            </a:pPr>
            <a:r>
              <a:rPr lang="en-US" smtClean="0"/>
              <a:t>Improving Performance 13- </a:t>
            </a:r>
            <a:fld id="{99D29FBF-A473-46DA-BC14-675AC1C8F9A5}" type="slidenum">
              <a:rPr lang="en-US" smtClean="0"/>
              <a:pPr>
                <a:defRPr/>
              </a:pPr>
              <a:t>36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360" y="2146489"/>
            <a:ext cx="6414316" cy="259088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016" y="3167207"/>
            <a:ext cx="7123809" cy="3247619"/>
          </a:xfrm>
          <a:prstGeom prst="rect">
            <a:avLst/>
          </a:prstGeom>
        </p:spPr>
      </p:pic>
      <p:sp>
        <p:nvSpPr>
          <p:cNvPr id="10" name="TextBox 9"/>
          <p:cNvSpPr txBox="1"/>
          <p:nvPr/>
        </p:nvSpPr>
        <p:spPr bwMode="auto">
          <a:xfrm>
            <a:off x="7417964" y="2845592"/>
            <a:ext cx="4170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91440" bIns="45720" numCol="1" rtlCol="0" anchor="t" anchorCtr="0" compatLnSpc="1">
            <a:prstTxWarp prst="textNoShape">
              <a:avLst/>
            </a:prstTxWarp>
            <a:spAutoFit/>
          </a:bodyPr>
          <a:lstStyle/>
          <a:p>
            <a:pPr>
              <a:lnSpc>
                <a:spcPct val="100000"/>
              </a:lnSpc>
            </a:pPr>
            <a:r>
              <a:rPr lang="en-US" b="1" dirty="0"/>
              <a:t>The fix: make it systolic like </a:t>
            </a:r>
            <a:r>
              <a:rPr lang="en-US" b="1" dirty="0" err="1"/>
              <a:t>datapath</a:t>
            </a:r>
            <a:endParaRPr lang="en-US" b="1" kern="0" dirty="0" smtClean="0">
              <a:solidFill>
                <a:schemeClr val="tx1">
                  <a:lumMod val="75000"/>
                  <a:lumOff val="25000"/>
                </a:schemeClr>
              </a:solidFill>
            </a:endParaRPr>
          </a:p>
        </p:txBody>
      </p:sp>
    </p:spTree>
    <p:extLst>
      <p:ext uri="{BB962C8B-B14F-4D97-AF65-F5344CB8AC3E}">
        <p14:creationId xmlns:p14="http://schemas.microsoft.com/office/powerpoint/2010/main" val="3415734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3450" y="1327152"/>
            <a:ext cx="10501328" cy="4590569"/>
          </a:xfrm>
        </p:spPr>
        <p:txBody>
          <a:bodyPr>
            <a:normAutofit fontScale="85000" lnSpcReduction="20000"/>
          </a:bodyPr>
          <a:lstStyle/>
          <a:p>
            <a:r>
              <a:rPr lang="en-US" dirty="0" smtClean="0"/>
              <a:t>Dataflow Optimization</a:t>
            </a:r>
          </a:p>
          <a:p>
            <a:pPr lvl="1"/>
            <a:r>
              <a:rPr lang="en-US" dirty="0" smtClean="0"/>
              <a:t>Dataflow optimization is “coarse grain” pipelining at the function and loop level</a:t>
            </a:r>
          </a:p>
          <a:p>
            <a:pPr lvl="1"/>
            <a:r>
              <a:rPr lang="en-US" dirty="0" smtClean="0"/>
              <a:t>Increases concurrency between functions and loops</a:t>
            </a:r>
          </a:p>
          <a:p>
            <a:pPr lvl="1"/>
            <a:r>
              <a:rPr lang="en-US" dirty="0" smtClean="0"/>
              <a:t>Only works on functions or loops at the top-level of the hierarchy</a:t>
            </a:r>
          </a:p>
          <a:p>
            <a:pPr lvl="2"/>
            <a:r>
              <a:rPr lang="en-US" dirty="0" smtClean="0"/>
              <a:t>Cannot be used in sub-functions</a:t>
            </a:r>
          </a:p>
          <a:p>
            <a:endParaRPr lang="en-US" dirty="0" smtClean="0"/>
          </a:p>
          <a:p>
            <a:r>
              <a:rPr lang="en-US" dirty="0" smtClean="0"/>
              <a:t>Function &amp; Loop Pipelining</a:t>
            </a:r>
          </a:p>
          <a:p>
            <a:pPr lvl="1"/>
            <a:r>
              <a:rPr lang="en-US" dirty="0" smtClean="0"/>
              <a:t>“Fine grain” pipelining at the level of the operators (*, +, &gt;&gt;, etc.)</a:t>
            </a:r>
          </a:p>
          <a:p>
            <a:pPr lvl="1"/>
            <a:r>
              <a:rPr lang="en-US" dirty="0" smtClean="0"/>
              <a:t>Allows the operations inside the function or loop to operate in parallel</a:t>
            </a:r>
          </a:p>
          <a:p>
            <a:pPr lvl="1"/>
            <a:r>
              <a:rPr lang="en-US" dirty="0" smtClean="0"/>
              <a:t>Unrolls all sub-loops inside the function or loop being pipelined</a:t>
            </a:r>
          </a:p>
          <a:p>
            <a:pPr lvl="2"/>
            <a:r>
              <a:rPr lang="en-US" dirty="0" smtClean="0"/>
              <a:t>Loops with variable bounds cannot be unrolled: This can prevent pipelining</a:t>
            </a:r>
          </a:p>
          <a:p>
            <a:pPr lvl="2"/>
            <a:r>
              <a:rPr lang="en-US" dirty="0" smtClean="0"/>
              <a:t>Unrolling loops increases the number of operations and can increase memory and run time</a:t>
            </a:r>
          </a:p>
          <a:p>
            <a:pPr lvl="2"/>
            <a:endParaRPr lang="en-US" dirty="0"/>
          </a:p>
          <a:p>
            <a:pPr lvl="2"/>
            <a:endParaRPr lang="en-US" dirty="0" smtClean="0"/>
          </a:p>
          <a:p>
            <a:r>
              <a:rPr lang="en-US" dirty="0" smtClean="0"/>
              <a:t>In OpenCl dataflow optimization can be achieved by using </a:t>
            </a:r>
            <a:r>
              <a:rPr lang="en-US" b="1" i="1" dirty="0" smtClean="0"/>
              <a:t>on-chip global memory</a:t>
            </a:r>
          </a:p>
          <a:p>
            <a:pPr lvl="1"/>
            <a:r>
              <a:rPr lang="en-US" dirty="0" err="1" smtClean="0"/>
              <a:t>Vivado</a:t>
            </a:r>
            <a:r>
              <a:rPr lang="en-US" dirty="0" smtClean="0"/>
              <a:t> HLS uses BRAM streaming buffers for global arrays between kernels on the same FPGA</a:t>
            </a:r>
          </a:p>
        </p:txBody>
      </p:sp>
      <p:sp>
        <p:nvSpPr>
          <p:cNvPr id="2" name="Title 1"/>
          <p:cNvSpPr>
            <a:spLocks noGrp="1"/>
          </p:cNvSpPr>
          <p:nvPr>
            <p:ph type="title"/>
          </p:nvPr>
        </p:nvSpPr>
        <p:spPr/>
        <p:txBody>
          <a:bodyPr/>
          <a:lstStyle/>
          <a:p>
            <a:r>
              <a:rPr lang="en-US" dirty="0" smtClean="0"/>
              <a:t>Dataflow vs Pipelining Optimization</a:t>
            </a:r>
            <a:endParaRPr lang="en-US" dirty="0"/>
          </a:p>
        </p:txBody>
      </p:sp>
      <p:sp>
        <p:nvSpPr>
          <p:cNvPr id="7" name="Footer Placeholder 6"/>
          <p:cNvSpPr>
            <a:spLocks noGrp="1"/>
          </p:cNvSpPr>
          <p:nvPr>
            <p:ph type="ftr" sz="quarter" idx="3"/>
          </p:nvPr>
        </p:nvSpPr>
        <p:spPr/>
        <p:txBody>
          <a:bodyPr/>
          <a:lstStyle/>
          <a:p>
            <a:r>
              <a:rPr lang="en-US" dirty="0" smtClean="0"/>
              <a:t>© Copyright 2016 Xilinx</a:t>
            </a:r>
            <a:endParaRPr lang="en-US" dirty="0"/>
          </a:p>
        </p:txBody>
      </p:sp>
      <p:sp>
        <p:nvSpPr>
          <p:cNvPr id="6" name="Slide Number Placeholder 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Pipelining</a:t>
            </a:r>
            <a:endParaRPr lang="en-US" dirty="0"/>
          </a:p>
        </p:txBody>
      </p:sp>
      <p:sp>
        <p:nvSpPr>
          <p:cNvPr id="3" name="Content Placeholder 2"/>
          <p:cNvSpPr>
            <a:spLocks noGrp="1"/>
          </p:cNvSpPr>
          <p:nvPr>
            <p:ph sz="half" idx="1"/>
          </p:nvPr>
        </p:nvSpPr>
        <p:spPr/>
        <p:txBody>
          <a:bodyPr>
            <a:noAutofit/>
          </a:bodyPr>
          <a:lstStyle/>
          <a:p>
            <a:r>
              <a:rPr lang="en-US" sz="1600" b="0" dirty="0" smtClean="0">
                <a:solidFill>
                  <a:schemeClr val="tx1"/>
                </a:solidFill>
              </a:rPr>
              <a:t>There are 3 clock cycles before operation RD can occur again</a:t>
            </a:r>
            <a:endParaRPr lang="en-US" sz="1600" b="0" i="1" dirty="0" smtClean="0">
              <a:solidFill>
                <a:schemeClr val="tx1"/>
              </a:solidFill>
            </a:endParaRPr>
          </a:p>
          <a:p>
            <a:pPr lvl="1"/>
            <a:r>
              <a:rPr lang="en-US" sz="1400" dirty="0" smtClean="0"/>
              <a:t>Throughput = 3 cycles</a:t>
            </a:r>
          </a:p>
          <a:p>
            <a:r>
              <a:rPr lang="en-US" sz="1600" b="0" dirty="0" smtClean="0">
                <a:solidFill>
                  <a:schemeClr val="tx1"/>
                </a:solidFill>
              </a:rPr>
              <a:t>There are 3 cycles before the 1</a:t>
            </a:r>
            <a:r>
              <a:rPr lang="en-US" sz="1600" b="0" baseline="30000" dirty="0" smtClean="0">
                <a:solidFill>
                  <a:schemeClr val="tx1"/>
                </a:solidFill>
              </a:rPr>
              <a:t>st</a:t>
            </a:r>
            <a:r>
              <a:rPr lang="en-US" sz="1600" b="0" dirty="0" smtClean="0">
                <a:solidFill>
                  <a:schemeClr val="tx1"/>
                </a:solidFill>
              </a:rPr>
              <a:t> output is written</a:t>
            </a:r>
          </a:p>
          <a:p>
            <a:pPr lvl="1"/>
            <a:r>
              <a:rPr lang="en-US" sz="1400" dirty="0" smtClean="0"/>
              <a:t>Latency = 3 cycles</a:t>
            </a:r>
          </a:p>
        </p:txBody>
      </p:sp>
      <p:sp>
        <p:nvSpPr>
          <p:cNvPr id="95" name="Content Placeholder 94"/>
          <p:cNvSpPr>
            <a:spLocks noGrp="1"/>
          </p:cNvSpPr>
          <p:nvPr>
            <p:ph sz="half" idx="2"/>
          </p:nvPr>
        </p:nvSpPr>
        <p:spPr>
          <a:prstGeom prst="rect">
            <a:avLst/>
          </a:prstGeom>
        </p:spPr>
        <p:txBody>
          <a:bodyPr/>
          <a:lstStyle/>
          <a:p>
            <a:r>
              <a:rPr lang="en-US" sz="1600" b="0" dirty="0" smtClean="0"/>
              <a:t>The latency is the same</a:t>
            </a:r>
          </a:p>
          <a:p>
            <a:r>
              <a:rPr lang="en-US" sz="1600" b="0" dirty="0" smtClean="0"/>
              <a:t>The throughput is better</a:t>
            </a:r>
          </a:p>
          <a:p>
            <a:pPr lvl="1"/>
            <a:r>
              <a:rPr lang="en-US" sz="1400" dirty="0" smtClean="0"/>
              <a:t>Less cycles, higher throughput</a:t>
            </a:r>
            <a:endParaRPr lang="en-US" sz="1400" dirty="0"/>
          </a:p>
        </p:txBody>
      </p:sp>
      <p:sp>
        <p:nvSpPr>
          <p:cNvPr id="96" name="Slide Number Placeholder 95"/>
          <p:cNvSpPr>
            <a:spLocks noGrp="1"/>
          </p:cNvSpPr>
          <p:nvPr>
            <p:ph type="sldNum" sz="quarter" idx="10"/>
          </p:nvPr>
        </p:nvSpPr>
        <p:spPr/>
        <p:txBody>
          <a:bodyPr/>
          <a:lstStyle/>
          <a:p>
            <a:pPr>
              <a:defRPr/>
            </a:pPr>
            <a:r>
              <a:rPr lang="en-US" smtClean="0"/>
              <a:t>Improving Performance 13- </a:t>
            </a:r>
            <a:fld id="{99D29FBF-A473-46DA-BC14-675AC1C8F9A5}" type="slidenum">
              <a:rPr lang="en-US" smtClean="0"/>
              <a:pPr>
                <a:defRPr/>
              </a:pPr>
              <a:t>38</a:t>
            </a:fld>
            <a:endParaRPr lang="en-US" dirty="0"/>
          </a:p>
        </p:txBody>
      </p:sp>
      <p:sp>
        <p:nvSpPr>
          <p:cNvPr id="97" name="Footer Placeholder 96"/>
          <p:cNvSpPr>
            <a:spLocks noGrp="1"/>
          </p:cNvSpPr>
          <p:nvPr>
            <p:ph type="ftr" sz="quarter" idx="3"/>
          </p:nvPr>
        </p:nvSpPr>
        <p:spPr/>
        <p:txBody>
          <a:bodyPr/>
          <a:lstStyle/>
          <a:p>
            <a:r>
              <a:rPr lang="en-US" dirty="0" smtClean="0"/>
              <a:t>© Copyright 2016 Xilinx</a:t>
            </a:r>
            <a:endParaRPr lang="en-US" dirty="0"/>
          </a:p>
        </p:txBody>
      </p:sp>
      <p:cxnSp>
        <p:nvCxnSpPr>
          <p:cNvPr id="36" name="Straight Arrow Connector 35"/>
          <p:cNvCxnSpPr/>
          <p:nvPr/>
        </p:nvCxnSpPr>
        <p:spPr>
          <a:xfrm>
            <a:off x="923515" y="5996477"/>
            <a:ext cx="1864881" cy="1588"/>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994533" y="5988660"/>
            <a:ext cx="1537600" cy="276999"/>
          </a:xfrm>
          <a:prstGeom prst="rect">
            <a:avLst/>
          </a:prstGeom>
          <a:noFill/>
          <a:effectLst/>
        </p:spPr>
        <p:txBody>
          <a:bodyPr wrap="none" rtlCol="0">
            <a:spAutoFit/>
          </a:bodyPr>
          <a:lstStyle/>
          <a:p>
            <a:pPr algn="l" defTabSz="457200"/>
            <a:r>
              <a:rPr lang="en-US" sz="1200" b="1" dirty="0" smtClean="0">
                <a:solidFill>
                  <a:prstClr val="black"/>
                </a:solidFill>
                <a:ea typeface="ＭＳ Ｐゴシック" pitchFamily="34" charset="-128"/>
                <a:cs typeface="Arial" charset="0"/>
              </a:rPr>
              <a:t>Latency = 3 cycles</a:t>
            </a:r>
            <a:endParaRPr lang="en-US" sz="1200" b="1" dirty="0">
              <a:solidFill>
                <a:prstClr val="black"/>
              </a:solidFill>
              <a:ea typeface="ＭＳ Ｐゴシック" pitchFamily="34" charset="-128"/>
              <a:cs typeface="Arial" charset="0"/>
            </a:endParaRPr>
          </a:p>
        </p:txBody>
      </p:sp>
      <p:sp>
        <p:nvSpPr>
          <p:cNvPr id="41" name="TextBox 40"/>
          <p:cNvSpPr txBox="1"/>
          <p:nvPr/>
        </p:nvSpPr>
        <p:spPr>
          <a:xfrm>
            <a:off x="1697096" y="3104443"/>
            <a:ext cx="1541063" cy="276999"/>
          </a:xfrm>
          <a:prstGeom prst="rect">
            <a:avLst/>
          </a:prstGeom>
          <a:noFill/>
          <a:effectLst/>
        </p:spPr>
        <p:txBody>
          <a:bodyPr wrap="none" rtlCol="0">
            <a:spAutoFit/>
          </a:bodyPr>
          <a:lstStyle/>
          <a:p>
            <a:pPr algn="l" defTabSz="457200"/>
            <a:r>
              <a:rPr lang="en-US" sz="1200" b="1" u="sng" dirty="0" smtClean="0">
                <a:solidFill>
                  <a:prstClr val="black"/>
                </a:solidFill>
                <a:ea typeface="ＭＳ Ｐゴシック" pitchFamily="34" charset="-128"/>
                <a:cs typeface="Arial" charset="0"/>
              </a:rPr>
              <a:t>Without Pipelining</a:t>
            </a:r>
            <a:endParaRPr lang="en-US" sz="1200" b="1" u="sng" dirty="0">
              <a:solidFill>
                <a:prstClr val="black"/>
              </a:solidFill>
              <a:ea typeface="ＭＳ Ｐゴシック" pitchFamily="34" charset="-128"/>
              <a:cs typeface="Arial" charset="0"/>
            </a:endParaRPr>
          </a:p>
        </p:txBody>
      </p:sp>
      <p:cxnSp>
        <p:nvCxnSpPr>
          <p:cNvPr id="45" name="Straight Arrow Connector 44"/>
          <p:cNvCxnSpPr/>
          <p:nvPr/>
        </p:nvCxnSpPr>
        <p:spPr>
          <a:xfrm>
            <a:off x="894011" y="5189972"/>
            <a:ext cx="1945347" cy="1588"/>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970400" y="4921144"/>
            <a:ext cx="1824538" cy="276999"/>
          </a:xfrm>
          <a:prstGeom prst="rect">
            <a:avLst/>
          </a:prstGeom>
          <a:noFill/>
          <a:effectLst/>
        </p:spPr>
        <p:txBody>
          <a:bodyPr wrap="none" rtlCol="0">
            <a:spAutoFit/>
          </a:bodyPr>
          <a:lstStyle/>
          <a:p>
            <a:pPr algn="l" defTabSz="457200"/>
            <a:r>
              <a:rPr lang="en-US" sz="1200" b="1" dirty="0" smtClean="0">
                <a:solidFill>
                  <a:prstClr val="black"/>
                </a:solidFill>
                <a:ea typeface="ＭＳ Ｐゴシック" pitchFamily="34" charset="-128"/>
                <a:cs typeface="Arial" charset="0"/>
              </a:rPr>
              <a:t>Throughput = 3 cycles</a:t>
            </a:r>
            <a:endParaRPr lang="en-US" sz="1200" b="1" dirty="0">
              <a:solidFill>
                <a:prstClr val="black"/>
              </a:solidFill>
              <a:ea typeface="ＭＳ Ｐゴシック" pitchFamily="34" charset="-128"/>
              <a:cs typeface="Arial" charset="0"/>
            </a:endParaRPr>
          </a:p>
        </p:txBody>
      </p:sp>
      <p:sp>
        <p:nvSpPr>
          <p:cNvPr id="116" name="Bent Arrow 115"/>
          <p:cNvSpPr/>
          <p:nvPr/>
        </p:nvSpPr>
        <p:spPr>
          <a:xfrm rot="16200000" flipH="1">
            <a:off x="2560448" y="3091761"/>
            <a:ext cx="768100" cy="2252507"/>
          </a:xfrm>
          <a:prstGeom prst="bentArrow">
            <a:avLst>
              <a:gd name="adj1" fmla="val 26145"/>
              <a:gd name="adj2" fmla="val 25000"/>
              <a:gd name="adj3" fmla="val 25000"/>
              <a:gd name="adj4" fmla="val 47184"/>
            </a:avLst>
          </a:prstGeom>
          <a:gradFill flip="none" rotWithShape="1">
            <a:gsLst>
              <a:gs pos="0">
                <a:schemeClr val="accent1">
                  <a:tint val="100000"/>
                  <a:shade val="100000"/>
                  <a:satMod val="130000"/>
                </a:schemeClr>
              </a:gs>
              <a:gs pos="100000">
                <a:schemeClr val="accent1">
                  <a:tint val="50000"/>
                  <a:shade val="100000"/>
                  <a:satMod val="350000"/>
                </a:schemeClr>
              </a:gs>
            </a:gsLst>
            <a:lin ang="135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dirty="0">
              <a:solidFill>
                <a:prstClr val="black"/>
              </a:solidFill>
            </a:endParaRPr>
          </a:p>
        </p:txBody>
      </p:sp>
      <p:grpSp>
        <p:nvGrpSpPr>
          <p:cNvPr id="4" name="Group 71"/>
          <p:cNvGrpSpPr/>
          <p:nvPr/>
        </p:nvGrpSpPr>
        <p:grpSpPr>
          <a:xfrm>
            <a:off x="969423" y="5351793"/>
            <a:ext cx="609443" cy="228600"/>
            <a:chOff x="-66694" y="1130300"/>
            <a:chExt cx="533401" cy="228600"/>
          </a:xfrm>
          <a:effectLst>
            <a:outerShdw blurRad="50800" dist="38100" dir="2700000" algn="tl" rotWithShape="0">
              <a:prstClr val="black">
                <a:alpha val="40000"/>
              </a:prstClr>
            </a:outerShdw>
          </a:effectLst>
        </p:grpSpPr>
        <p:cxnSp>
          <p:nvCxnSpPr>
            <p:cNvPr id="131" name="Straight Connector 130"/>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71"/>
          <p:cNvGrpSpPr/>
          <p:nvPr/>
        </p:nvGrpSpPr>
        <p:grpSpPr>
          <a:xfrm>
            <a:off x="1578864" y="5351793"/>
            <a:ext cx="609443" cy="228600"/>
            <a:chOff x="-66694" y="1130300"/>
            <a:chExt cx="533401" cy="228600"/>
          </a:xfrm>
          <a:effectLst>
            <a:outerShdw blurRad="50800" dist="38100" dir="2700000" algn="tl" rotWithShape="0">
              <a:prstClr val="black">
                <a:alpha val="40000"/>
              </a:prstClr>
            </a:outerShdw>
          </a:effectLst>
        </p:grpSpPr>
        <p:cxnSp>
          <p:nvCxnSpPr>
            <p:cNvPr id="140" name="Straight Connector 139"/>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71"/>
          <p:cNvGrpSpPr/>
          <p:nvPr/>
        </p:nvGrpSpPr>
        <p:grpSpPr>
          <a:xfrm>
            <a:off x="2188306" y="5351793"/>
            <a:ext cx="609443" cy="228600"/>
            <a:chOff x="-66694" y="1130300"/>
            <a:chExt cx="533401" cy="228600"/>
          </a:xfrm>
          <a:effectLst>
            <a:outerShdw blurRad="50800" dist="38100" dir="2700000" algn="tl" rotWithShape="0">
              <a:prstClr val="black">
                <a:alpha val="40000"/>
              </a:prstClr>
            </a:outerShdw>
          </a:effectLst>
        </p:grpSpPr>
        <p:cxnSp>
          <p:nvCxnSpPr>
            <p:cNvPr id="145" name="Straight Connector 144"/>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 name="Group 71"/>
          <p:cNvGrpSpPr/>
          <p:nvPr/>
        </p:nvGrpSpPr>
        <p:grpSpPr>
          <a:xfrm>
            <a:off x="2797746" y="5351793"/>
            <a:ext cx="609443" cy="228600"/>
            <a:chOff x="-66694" y="1130300"/>
            <a:chExt cx="533401" cy="228600"/>
          </a:xfrm>
          <a:effectLst>
            <a:outerShdw blurRad="50800" dist="38100" dir="2700000" algn="tl" rotWithShape="0">
              <a:prstClr val="black">
                <a:alpha val="40000"/>
              </a:prstClr>
            </a:outerShdw>
          </a:effectLst>
        </p:grpSpPr>
        <p:cxnSp>
          <p:nvCxnSpPr>
            <p:cNvPr id="150" name="Straight Connector 149"/>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 name="Group 71"/>
          <p:cNvGrpSpPr/>
          <p:nvPr/>
        </p:nvGrpSpPr>
        <p:grpSpPr>
          <a:xfrm>
            <a:off x="3407188" y="5351793"/>
            <a:ext cx="609443" cy="228600"/>
            <a:chOff x="-66694" y="1130300"/>
            <a:chExt cx="533401" cy="228600"/>
          </a:xfrm>
          <a:effectLst>
            <a:outerShdw blurRad="50800" dist="38100" dir="2700000" algn="tl" rotWithShape="0">
              <a:prstClr val="black">
                <a:alpha val="40000"/>
              </a:prstClr>
            </a:outerShdw>
          </a:effectLst>
        </p:grpSpPr>
        <p:cxnSp>
          <p:nvCxnSpPr>
            <p:cNvPr id="155" name="Straight Connector 154"/>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 name="Group 71"/>
          <p:cNvGrpSpPr/>
          <p:nvPr/>
        </p:nvGrpSpPr>
        <p:grpSpPr>
          <a:xfrm>
            <a:off x="4016629" y="5351793"/>
            <a:ext cx="609443" cy="228600"/>
            <a:chOff x="-66694" y="1130300"/>
            <a:chExt cx="533401" cy="228600"/>
          </a:xfrm>
          <a:effectLst>
            <a:outerShdw blurRad="50800" dist="38100" dir="2700000" algn="tl" rotWithShape="0">
              <a:prstClr val="black">
                <a:alpha val="40000"/>
              </a:prstClr>
            </a:outerShdw>
          </a:effectLst>
        </p:grpSpPr>
        <p:cxnSp>
          <p:nvCxnSpPr>
            <p:cNvPr id="160" name="Straight Connector 159"/>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64" name="Rounded Rectangle 163"/>
          <p:cNvSpPr/>
          <p:nvPr/>
        </p:nvSpPr>
        <p:spPr>
          <a:xfrm>
            <a:off x="918405" y="5612427"/>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165" name="Rounded Rectangle 164"/>
          <p:cNvSpPr/>
          <p:nvPr/>
        </p:nvSpPr>
        <p:spPr>
          <a:xfrm>
            <a:off x="1527850" y="5612427"/>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166" name="Rounded Rectangle 165"/>
          <p:cNvSpPr/>
          <p:nvPr/>
        </p:nvSpPr>
        <p:spPr>
          <a:xfrm>
            <a:off x="2137290" y="5612427"/>
            <a:ext cx="609441"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sp>
        <p:nvSpPr>
          <p:cNvPr id="167" name="Rounded Rectangle 166"/>
          <p:cNvSpPr/>
          <p:nvPr/>
        </p:nvSpPr>
        <p:spPr>
          <a:xfrm>
            <a:off x="2746730" y="5612427"/>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168" name="Rounded Rectangle 167"/>
          <p:cNvSpPr/>
          <p:nvPr/>
        </p:nvSpPr>
        <p:spPr>
          <a:xfrm>
            <a:off x="3356170" y="5612427"/>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169" name="Rounded Rectangle 168"/>
          <p:cNvSpPr/>
          <p:nvPr/>
        </p:nvSpPr>
        <p:spPr>
          <a:xfrm>
            <a:off x="3965615" y="5612427"/>
            <a:ext cx="609441"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sp>
        <p:nvSpPr>
          <p:cNvPr id="42" name="TextBox 41"/>
          <p:cNvSpPr txBox="1"/>
          <p:nvPr/>
        </p:nvSpPr>
        <p:spPr>
          <a:xfrm>
            <a:off x="8940993" y="3134684"/>
            <a:ext cx="1300612" cy="276999"/>
          </a:xfrm>
          <a:prstGeom prst="rect">
            <a:avLst/>
          </a:prstGeom>
          <a:noFill/>
          <a:effectLst/>
        </p:spPr>
        <p:txBody>
          <a:bodyPr wrap="none" rtlCol="0">
            <a:spAutoFit/>
          </a:bodyPr>
          <a:lstStyle/>
          <a:p>
            <a:pPr algn="l" defTabSz="457200"/>
            <a:r>
              <a:rPr lang="en-US" sz="1200" b="1" u="sng" dirty="0" smtClean="0">
                <a:solidFill>
                  <a:prstClr val="black"/>
                </a:solidFill>
                <a:ea typeface="ＭＳ Ｐゴシック" pitchFamily="34" charset="-128"/>
                <a:cs typeface="Arial" charset="0"/>
              </a:rPr>
              <a:t>With Pipelining</a:t>
            </a:r>
            <a:endParaRPr lang="en-US" sz="1200" b="1" u="sng" dirty="0">
              <a:solidFill>
                <a:prstClr val="black"/>
              </a:solidFill>
              <a:ea typeface="ＭＳ Ｐゴシック" pitchFamily="34" charset="-128"/>
              <a:cs typeface="Arial" charset="0"/>
            </a:endParaRPr>
          </a:p>
        </p:txBody>
      </p:sp>
      <p:sp>
        <p:nvSpPr>
          <p:cNvPr id="115" name="Bent Arrow 114"/>
          <p:cNvSpPr/>
          <p:nvPr/>
        </p:nvSpPr>
        <p:spPr>
          <a:xfrm rot="5400000">
            <a:off x="8806035" y="3091761"/>
            <a:ext cx="768100" cy="2252507"/>
          </a:xfrm>
          <a:prstGeom prst="bentArrow">
            <a:avLst>
              <a:gd name="adj1" fmla="val 26145"/>
              <a:gd name="adj2" fmla="val 25000"/>
              <a:gd name="adj3" fmla="val 25000"/>
              <a:gd name="adj4" fmla="val 47184"/>
            </a:avLst>
          </a:prstGeom>
          <a:gradFill flip="none" rotWithShape="1">
            <a:gsLst>
              <a:gs pos="0">
                <a:schemeClr val="accent1">
                  <a:tint val="100000"/>
                  <a:shade val="100000"/>
                  <a:satMod val="130000"/>
                </a:schemeClr>
              </a:gs>
              <a:gs pos="100000">
                <a:schemeClr val="accent1">
                  <a:tint val="50000"/>
                  <a:shade val="100000"/>
                  <a:satMod val="350000"/>
                </a:schemeClr>
              </a:gs>
            </a:gsLst>
            <a:lin ang="135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dirty="0">
              <a:solidFill>
                <a:prstClr val="black"/>
              </a:solidFill>
            </a:endParaRPr>
          </a:p>
        </p:txBody>
      </p:sp>
      <p:cxnSp>
        <p:nvCxnSpPr>
          <p:cNvPr id="120" name="Straight Arrow Connector 119"/>
          <p:cNvCxnSpPr/>
          <p:nvPr/>
        </p:nvCxnSpPr>
        <p:spPr>
          <a:xfrm>
            <a:off x="8064063" y="6110104"/>
            <a:ext cx="1791767" cy="1588"/>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7937374" y="5625149"/>
            <a:ext cx="1537600" cy="276999"/>
          </a:xfrm>
          <a:prstGeom prst="rect">
            <a:avLst/>
          </a:prstGeom>
          <a:noFill/>
          <a:effectLst/>
        </p:spPr>
        <p:txBody>
          <a:bodyPr wrap="none" rtlCol="0">
            <a:spAutoFit/>
          </a:bodyPr>
          <a:lstStyle/>
          <a:p>
            <a:pPr algn="l" defTabSz="457200"/>
            <a:r>
              <a:rPr lang="en-US" sz="1200" b="1" dirty="0" smtClean="0">
                <a:solidFill>
                  <a:prstClr val="black"/>
                </a:solidFill>
                <a:ea typeface="ＭＳ Ｐゴシック" pitchFamily="34" charset="-128"/>
                <a:cs typeface="Arial" charset="0"/>
              </a:rPr>
              <a:t>Latency = 3 cycles</a:t>
            </a:r>
            <a:endParaRPr lang="en-US" sz="1200" b="1" dirty="0">
              <a:solidFill>
                <a:prstClr val="black"/>
              </a:solidFill>
              <a:ea typeface="ＭＳ Ｐゴシック" pitchFamily="34" charset="-128"/>
              <a:cs typeface="Arial" charset="0"/>
            </a:endParaRPr>
          </a:p>
        </p:txBody>
      </p:sp>
      <p:sp>
        <p:nvSpPr>
          <p:cNvPr id="123" name="TextBox 122"/>
          <p:cNvSpPr txBox="1"/>
          <p:nvPr/>
        </p:nvSpPr>
        <p:spPr>
          <a:xfrm>
            <a:off x="8015916" y="4921144"/>
            <a:ext cx="1739579" cy="276999"/>
          </a:xfrm>
          <a:prstGeom prst="rect">
            <a:avLst/>
          </a:prstGeom>
          <a:noFill/>
          <a:effectLst/>
        </p:spPr>
        <p:txBody>
          <a:bodyPr wrap="none" rtlCol="0">
            <a:spAutoFit/>
          </a:bodyPr>
          <a:lstStyle/>
          <a:p>
            <a:pPr algn="l" defTabSz="457200"/>
            <a:r>
              <a:rPr lang="en-US" sz="1200" b="1" dirty="0" smtClean="0">
                <a:solidFill>
                  <a:prstClr val="black"/>
                </a:solidFill>
                <a:ea typeface="ＭＳ Ｐゴシック" pitchFamily="34" charset="-128"/>
                <a:cs typeface="Arial" charset="0"/>
              </a:rPr>
              <a:t>Throughput = 1 cycle</a:t>
            </a:r>
            <a:endParaRPr lang="en-US" sz="1200" b="1" dirty="0">
              <a:solidFill>
                <a:prstClr val="black"/>
              </a:solidFill>
              <a:ea typeface="ＭＳ Ｐゴシック" pitchFamily="34" charset="-128"/>
              <a:cs typeface="Arial" charset="0"/>
            </a:endParaRPr>
          </a:p>
        </p:txBody>
      </p:sp>
      <p:grpSp>
        <p:nvGrpSpPr>
          <p:cNvPr id="10" name="Group 71"/>
          <p:cNvGrpSpPr/>
          <p:nvPr/>
        </p:nvGrpSpPr>
        <p:grpSpPr>
          <a:xfrm>
            <a:off x="8025684" y="5336856"/>
            <a:ext cx="609443" cy="228600"/>
            <a:chOff x="-66694" y="1130300"/>
            <a:chExt cx="533401" cy="228600"/>
          </a:xfrm>
          <a:effectLst>
            <a:outerShdw blurRad="50800" dist="38100" dir="2700000" algn="tl" rotWithShape="0">
              <a:prstClr val="black">
                <a:alpha val="40000"/>
              </a:prstClr>
            </a:outerShdw>
          </a:effectLst>
        </p:grpSpPr>
        <p:cxnSp>
          <p:nvCxnSpPr>
            <p:cNvPr id="183" name="Straight Connector 182"/>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71"/>
          <p:cNvGrpSpPr/>
          <p:nvPr/>
        </p:nvGrpSpPr>
        <p:grpSpPr>
          <a:xfrm>
            <a:off x="8635126" y="5336856"/>
            <a:ext cx="609443" cy="228600"/>
            <a:chOff x="-66694" y="1130300"/>
            <a:chExt cx="533401" cy="228600"/>
          </a:xfrm>
          <a:effectLst>
            <a:outerShdw blurRad="50800" dist="38100" dir="2700000" algn="tl" rotWithShape="0">
              <a:prstClr val="black">
                <a:alpha val="40000"/>
              </a:prstClr>
            </a:outerShdw>
          </a:effectLst>
        </p:grpSpPr>
        <p:cxnSp>
          <p:nvCxnSpPr>
            <p:cNvPr id="188" name="Straight Connector 187"/>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2" name="Group 71"/>
          <p:cNvGrpSpPr/>
          <p:nvPr/>
        </p:nvGrpSpPr>
        <p:grpSpPr>
          <a:xfrm>
            <a:off x="9244567" y="5336856"/>
            <a:ext cx="609443" cy="228600"/>
            <a:chOff x="-66694" y="1130300"/>
            <a:chExt cx="533401" cy="228600"/>
          </a:xfrm>
          <a:effectLst>
            <a:outerShdw blurRad="50800" dist="38100" dir="2700000" algn="tl" rotWithShape="0">
              <a:prstClr val="black">
                <a:alpha val="40000"/>
              </a:prstClr>
            </a:outerShdw>
          </a:effectLst>
        </p:grpSpPr>
        <p:cxnSp>
          <p:nvCxnSpPr>
            <p:cNvPr id="193" name="Straight Connector 192"/>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71"/>
          <p:cNvGrpSpPr/>
          <p:nvPr/>
        </p:nvGrpSpPr>
        <p:grpSpPr>
          <a:xfrm>
            <a:off x="9854008" y="5336856"/>
            <a:ext cx="609443" cy="228600"/>
            <a:chOff x="-66694" y="1130300"/>
            <a:chExt cx="533401" cy="228600"/>
          </a:xfrm>
          <a:effectLst>
            <a:outerShdw blurRad="50800" dist="38100" dir="2700000" algn="tl" rotWithShape="0">
              <a:prstClr val="black">
                <a:alpha val="40000"/>
              </a:prstClr>
            </a:outerShdw>
          </a:effectLst>
        </p:grpSpPr>
        <p:cxnSp>
          <p:nvCxnSpPr>
            <p:cNvPr id="198" name="Straight Connector 197"/>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4" name="Group 71"/>
          <p:cNvGrpSpPr/>
          <p:nvPr/>
        </p:nvGrpSpPr>
        <p:grpSpPr>
          <a:xfrm>
            <a:off x="10463449" y="5336856"/>
            <a:ext cx="609443" cy="228600"/>
            <a:chOff x="-66694" y="1130300"/>
            <a:chExt cx="533401" cy="228600"/>
          </a:xfrm>
          <a:effectLst>
            <a:outerShdw blurRad="50800" dist="38100" dir="2700000" algn="tl" rotWithShape="0">
              <a:prstClr val="black">
                <a:alpha val="40000"/>
              </a:prstClr>
            </a:outerShdw>
          </a:effectLst>
        </p:grpSpPr>
        <p:cxnSp>
          <p:nvCxnSpPr>
            <p:cNvPr id="203" name="Straight Connector 202"/>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5" name="Group 71"/>
          <p:cNvGrpSpPr/>
          <p:nvPr/>
        </p:nvGrpSpPr>
        <p:grpSpPr>
          <a:xfrm>
            <a:off x="11072891" y="5336856"/>
            <a:ext cx="609443" cy="228600"/>
            <a:chOff x="-66694" y="1130300"/>
            <a:chExt cx="533401" cy="228600"/>
          </a:xfrm>
          <a:effectLst>
            <a:outerShdw blurRad="50800" dist="38100" dir="2700000" algn="tl" rotWithShape="0">
              <a:prstClr val="black">
                <a:alpha val="40000"/>
              </a:prstClr>
            </a:outerShdw>
          </a:effectLst>
        </p:grpSpPr>
        <p:cxnSp>
          <p:nvCxnSpPr>
            <p:cNvPr id="208" name="Straight Connector 207"/>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2" name="Rounded Rectangle 211"/>
          <p:cNvSpPr/>
          <p:nvPr/>
        </p:nvSpPr>
        <p:spPr>
          <a:xfrm>
            <a:off x="8025455" y="5607789"/>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213" name="Rounded Rectangle 212"/>
          <p:cNvSpPr/>
          <p:nvPr/>
        </p:nvSpPr>
        <p:spPr>
          <a:xfrm>
            <a:off x="8634896" y="5607789"/>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214" name="Rounded Rectangle 213"/>
          <p:cNvSpPr/>
          <p:nvPr/>
        </p:nvSpPr>
        <p:spPr>
          <a:xfrm>
            <a:off x="9244336" y="5607789"/>
            <a:ext cx="609441"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sp>
        <p:nvSpPr>
          <p:cNvPr id="215" name="Rounded Rectangle 214"/>
          <p:cNvSpPr/>
          <p:nvPr/>
        </p:nvSpPr>
        <p:spPr>
          <a:xfrm>
            <a:off x="8634896" y="5798289"/>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216" name="Rounded Rectangle 215"/>
          <p:cNvSpPr/>
          <p:nvPr/>
        </p:nvSpPr>
        <p:spPr>
          <a:xfrm>
            <a:off x="9244336" y="5798289"/>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217" name="Rounded Rectangle 216"/>
          <p:cNvSpPr/>
          <p:nvPr/>
        </p:nvSpPr>
        <p:spPr>
          <a:xfrm>
            <a:off x="9853777" y="5798289"/>
            <a:ext cx="609441"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cxnSp>
        <p:nvCxnSpPr>
          <p:cNvPr id="218" name="Straight Arrow Connector 217"/>
          <p:cNvCxnSpPr/>
          <p:nvPr/>
        </p:nvCxnSpPr>
        <p:spPr>
          <a:xfrm>
            <a:off x="7961445" y="5189972"/>
            <a:ext cx="767900" cy="1588"/>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4480529" y="3488146"/>
            <a:ext cx="3327567" cy="900246"/>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b="1" dirty="0" smtClean="0">
                <a:solidFill>
                  <a:prstClr val="black"/>
                </a:solidFill>
              </a:rPr>
              <a:t>void foo(...) {</a:t>
            </a:r>
          </a:p>
          <a:p>
            <a:pPr algn="l" defTabSz="457200"/>
            <a:r>
              <a:rPr lang="en-US" sz="1050" b="1" dirty="0" smtClean="0">
                <a:solidFill>
                  <a:prstClr val="black"/>
                </a:solidFill>
              </a:rPr>
              <a:t>    op_Read;</a:t>
            </a:r>
          </a:p>
          <a:p>
            <a:pPr algn="l" defTabSz="457200"/>
            <a:r>
              <a:rPr lang="en-US" sz="1050" b="1" dirty="0" smtClean="0">
                <a:solidFill>
                  <a:prstClr val="black"/>
                </a:solidFill>
              </a:rPr>
              <a:t>    op_Compute;</a:t>
            </a:r>
          </a:p>
          <a:p>
            <a:pPr algn="l" defTabSz="457200"/>
            <a:r>
              <a:rPr lang="en-US" sz="1050" b="1" dirty="0" smtClean="0">
                <a:solidFill>
                  <a:prstClr val="black"/>
                </a:solidFill>
              </a:rPr>
              <a:t>    </a:t>
            </a:r>
            <a:r>
              <a:rPr lang="en-US" sz="1050" b="1" dirty="0" err="1" smtClean="0">
                <a:solidFill>
                  <a:prstClr val="black"/>
                </a:solidFill>
              </a:rPr>
              <a:t>op_Write</a:t>
            </a:r>
            <a:r>
              <a:rPr lang="en-US" sz="1050" b="1" dirty="0" smtClean="0">
                <a:solidFill>
                  <a:prstClr val="black"/>
                </a:solidFill>
              </a:rPr>
              <a:t>;</a:t>
            </a:r>
          </a:p>
          <a:p>
            <a:pPr algn="l" defTabSz="457200"/>
            <a:r>
              <a:rPr lang="en-US" sz="1050" b="1" dirty="0" smtClean="0">
                <a:solidFill>
                  <a:prstClr val="black"/>
                </a:solidFill>
              </a:rPr>
              <a:t>}</a:t>
            </a:r>
          </a:p>
        </p:txBody>
      </p:sp>
      <p:sp>
        <p:nvSpPr>
          <p:cNvPr id="103" name="Rounded Rectangle 102"/>
          <p:cNvSpPr/>
          <p:nvPr/>
        </p:nvSpPr>
        <p:spPr>
          <a:xfrm>
            <a:off x="6260683" y="3718576"/>
            <a:ext cx="812588"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104" name="Rounded Rectangle 103"/>
          <p:cNvSpPr/>
          <p:nvPr/>
        </p:nvSpPr>
        <p:spPr>
          <a:xfrm>
            <a:off x="6260683" y="3870976"/>
            <a:ext cx="812588"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105" name="Rounded Rectangle 104"/>
          <p:cNvSpPr/>
          <p:nvPr/>
        </p:nvSpPr>
        <p:spPr>
          <a:xfrm>
            <a:off x="6260683" y="4023376"/>
            <a:ext cx="812588"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Pipelining</a:t>
            </a:r>
            <a:endParaRPr lang="en-US" dirty="0"/>
          </a:p>
        </p:txBody>
      </p:sp>
      <p:sp>
        <p:nvSpPr>
          <p:cNvPr id="3" name="Content Placeholder 2"/>
          <p:cNvSpPr>
            <a:spLocks noGrp="1"/>
          </p:cNvSpPr>
          <p:nvPr>
            <p:ph sz="half" idx="1"/>
          </p:nvPr>
        </p:nvSpPr>
        <p:spPr/>
        <p:txBody>
          <a:bodyPr>
            <a:noAutofit/>
          </a:bodyPr>
          <a:lstStyle/>
          <a:p>
            <a:endParaRPr lang="en-US" sz="1600" b="0" dirty="0" smtClean="0">
              <a:solidFill>
                <a:schemeClr val="tx1"/>
              </a:solidFill>
            </a:endParaRPr>
          </a:p>
          <a:p>
            <a:endParaRPr lang="en-US" sz="1600" b="0" dirty="0">
              <a:solidFill>
                <a:schemeClr val="tx1"/>
              </a:solidFill>
            </a:endParaRPr>
          </a:p>
          <a:p>
            <a:endParaRPr lang="en-US" sz="1600" b="0" dirty="0" smtClean="0">
              <a:solidFill>
                <a:schemeClr val="tx1"/>
              </a:solidFill>
            </a:endParaRPr>
          </a:p>
          <a:p>
            <a:endParaRPr lang="en-US" sz="1600" b="0" dirty="0">
              <a:solidFill>
                <a:schemeClr val="tx1"/>
              </a:solidFill>
            </a:endParaRPr>
          </a:p>
          <a:p>
            <a:endParaRPr lang="en-US" sz="1600" b="0" dirty="0" smtClean="0">
              <a:solidFill>
                <a:schemeClr val="tx1"/>
              </a:solidFill>
            </a:endParaRPr>
          </a:p>
          <a:p>
            <a:endParaRPr lang="en-US" sz="1600" b="0" dirty="0">
              <a:solidFill>
                <a:schemeClr val="tx1"/>
              </a:solidFill>
            </a:endParaRPr>
          </a:p>
          <a:p>
            <a:endParaRPr lang="en-US" sz="1600" b="0" dirty="0" smtClean="0">
              <a:solidFill>
                <a:schemeClr val="tx1"/>
              </a:solidFill>
            </a:endParaRPr>
          </a:p>
          <a:p>
            <a:endParaRPr lang="en-US" sz="1600" b="0" dirty="0">
              <a:solidFill>
                <a:schemeClr val="tx1"/>
              </a:solidFill>
            </a:endParaRPr>
          </a:p>
          <a:p>
            <a:endParaRPr lang="en-US" sz="1600" b="0" dirty="0" smtClean="0">
              <a:solidFill>
                <a:schemeClr val="tx1"/>
              </a:solidFill>
            </a:endParaRPr>
          </a:p>
          <a:p>
            <a:endParaRPr lang="en-US" sz="1600" b="0" dirty="0">
              <a:solidFill>
                <a:schemeClr val="tx1"/>
              </a:solidFill>
            </a:endParaRPr>
          </a:p>
          <a:p>
            <a:r>
              <a:rPr lang="en-US" sz="1600" b="0" dirty="0" smtClean="0">
                <a:solidFill>
                  <a:schemeClr val="tx1"/>
                </a:solidFill>
              </a:rPr>
              <a:t>There are 3 clock cycles before operation RD can occur again</a:t>
            </a:r>
            <a:endParaRPr lang="en-US" sz="1600" b="0" i="1" dirty="0" smtClean="0">
              <a:solidFill>
                <a:schemeClr val="tx1"/>
              </a:solidFill>
            </a:endParaRPr>
          </a:p>
          <a:p>
            <a:pPr lvl="1"/>
            <a:r>
              <a:rPr lang="en-US" sz="1400" dirty="0" smtClean="0"/>
              <a:t>Throughput = 3 cycles</a:t>
            </a:r>
          </a:p>
          <a:p>
            <a:r>
              <a:rPr lang="en-US" sz="1600" b="0" dirty="0" smtClean="0">
                <a:solidFill>
                  <a:schemeClr val="tx1"/>
                </a:solidFill>
              </a:rPr>
              <a:t>There are 3 cycles before the 1</a:t>
            </a:r>
            <a:r>
              <a:rPr lang="en-US" sz="1600" b="0" baseline="30000" dirty="0" smtClean="0">
                <a:solidFill>
                  <a:schemeClr val="tx1"/>
                </a:solidFill>
              </a:rPr>
              <a:t>st</a:t>
            </a:r>
            <a:r>
              <a:rPr lang="en-US" sz="1600" b="0" dirty="0" smtClean="0">
                <a:solidFill>
                  <a:schemeClr val="tx1"/>
                </a:solidFill>
              </a:rPr>
              <a:t> output is written</a:t>
            </a:r>
          </a:p>
          <a:p>
            <a:pPr lvl="1"/>
            <a:r>
              <a:rPr lang="en-US" sz="1400" dirty="0" smtClean="0"/>
              <a:t>Latency = 3 cycles</a:t>
            </a:r>
          </a:p>
          <a:p>
            <a:pPr lvl="1"/>
            <a:r>
              <a:rPr lang="en-US" sz="1400" dirty="0" smtClean="0"/>
              <a:t>For the loop, 6 cycles</a:t>
            </a:r>
            <a:endParaRPr lang="en-US" sz="1200" dirty="0"/>
          </a:p>
        </p:txBody>
      </p:sp>
      <p:sp>
        <p:nvSpPr>
          <p:cNvPr id="103" name="Slide Number Placeholder 102"/>
          <p:cNvSpPr>
            <a:spLocks noGrp="1"/>
          </p:cNvSpPr>
          <p:nvPr>
            <p:ph type="sldNum" sz="quarter" idx="10"/>
          </p:nvPr>
        </p:nvSpPr>
        <p:spPr/>
        <p:txBody>
          <a:bodyPr/>
          <a:lstStyle/>
          <a:p>
            <a:pPr>
              <a:defRPr/>
            </a:pPr>
            <a:r>
              <a:rPr lang="en-US" smtClean="0"/>
              <a:t>Improving Performance 13- </a:t>
            </a:r>
            <a:fld id="{99D29FBF-A473-46DA-BC14-675AC1C8F9A5}" type="slidenum">
              <a:rPr lang="en-US" smtClean="0"/>
              <a:pPr>
                <a:defRPr/>
              </a:pPr>
              <a:t>39</a:t>
            </a:fld>
            <a:endParaRPr lang="en-US" dirty="0"/>
          </a:p>
        </p:txBody>
      </p:sp>
      <p:sp>
        <p:nvSpPr>
          <p:cNvPr id="104" name="Footer Placeholder 103"/>
          <p:cNvSpPr>
            <a:spLocks noGrp="1"/>
          </p:cNvSpPr>
          <p:nvPr>
            <p:ph type="ftr" sz="quarter" idx="3"/>
          </p:nvPr>
        </p:nvSpPr>
        <p:spPr/>
        <p:txBody>
          <a:bodyPr/>
          <a:lstStyle/>
          <a:p>
            <a:r>
              <a:rPr lang="en-US" dirty="0" smtClean="0"/>
              <a:t>© Copyright 2016 Xilinx</a:t>
            </a:r>
            <a:endParaRPr lang="en-US" dirty="0"/>
          </a:p>
        </p:txBody>
      </p:sp>
      <p:cxnSp>
        <p:nvCxnSpPr>
          <p:cNvPr id="36" name="Straight Arrow Connector 35"/>
          <p:cNvCxnSpPr/>
          <p:nvPr/>
        </p:nvCxnSpPr>
        <p:spPr>
          <a:xfrm>
            <a:off x="822448" y="4081885"/>
            <a:ext cx="1864881" cy="1588"/>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893473" y="4074056"/>
            <a:ext cx="1537600" cy="276999"/>
          </a:xfrm>
          <a:prstGeom prst="rect">
            <a:avLst/>
          </a:prstGeom>
          <a:noFill/>
          <a:effectLst/>
        </p:spPr>
        <p:txBody>
          <a:bodyPr wrap="none" rtlCol="0">
            <a:spAutoFit/>
          </a:bodyPr>
          <a:lstStyle/>
          <a:p>
            <a:pPr algn="l" defTabSz="457200"/>
            <a:r>
              <a:rPr lang="en-US" sz="1200" b="1" dirty="0" smtClean="0">
                <a:solidFill>
                  <a:prstClr val="black"/>
                </a:solidFill>
                <a:ea typeface="ＭＳ Ｐゴシック" pitchFamily="34" charset="-128"/>
                <a:cs typeface="Arial" charset="0"/>
              </a:rPr>
              <a:t>Latency = 3 cycles</a:t>
            </a:r>
            <a:endParaRPr lang="en-US" sz="1200" b="1" dirty="0">
              <a:solidFill>
                <a:prstClr val="black"/>
              </a:solidFill>
              <a:ea typeface="ＭＳ Ｐゴシック" pitchFamily="34" charset="-128"/>
              <a:cs typeface="Arial" charset="0"/>
            </a:endParaRPr>
          </a:p>
        </p:txBody>
      </p:sp>
      <p:sp>
        <p:nvSpPr>
          <p:cNvPr id="41" name="TextBox 40"/>
          <p:cNvSpPr txBox="1"/>
          <p:nvPr/>
        </p:nvSpPr>
        <p:spPr>
          <a:xfrm>
            <a:off x="1507129" y="1509085"/>
            <a:ext cx="1541063" cy="276999"/>
          </a:xfrm>
          <a:prstGeom prst="rect">
            <a:avLst/>
          </a:prstGeom>
          <a:noFill/>
          <a:effectLst/>
        </p:spPr>
        <p:txBody>
          <a:bodyPr wrap="none" rtlCol="0">
            <a:spAutoFit/>
          </a:bodyPr>
          <a:lstStyle/>
          <a:p>
            <a:pPr algn="l" defTabSz="457200"/>
            <a:r>
              <a:rPr lang="en-US" sz="1200" b="1" u="sng" dirty="0" smtClean="0">
                <a:solidFill>
                  <a:prstClr val="black"/>
                </a:solidFill>
                <a:ea typeface="ＭＳ Ｐゴシック" pitchFamily="34" charset="-128"/>
                <a:cs typeface="Arial" charset="0"/>
              </a:rPr>
              <a:t>Without Pipelining</a:t>
            </a:r>
            <a:endParaRPr lang="en-US" sz="1200" b="1" u="sng" dirty="0">
              <a:solidFill>
                <a:prstClr val="black"/>
              </a:solidFill>
              <a:ea typeface="ＭＳ Ｐゴシック" pitchFamily="34" charset="-128"/>
              <a:cs typeface="Arial" charset="0"/>
            </a:endParaRPr>
          </a:p>
        </p:txBody>
      </p:sp>
      <p:cxnSp>
        <p:nvCxnSpPr>
          <p:cNvPr id="45" name="Straight Arrow Connector 44"/>
          <p:cNvCxnSpPr/>
          <p:nvPr/>
        </p:nvCxnSpPr>
        <p:spPr>
          <a:xfrm>
            <a:off x="792952" y="3275380"/>
            <a:ext cx="1945347" cy="1588"/>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869341" y="3006880"/>
            <a:ext cx="1824538" cy="276999"/>
          </a:xfrm>
          <a:prstGeom prst="rect">
            <a:avLst/>
          </a:prstGeom>
          <a:noFill/>
          <a:effectLst/>
        </p:spPr>
        <p:txBody>
          <a:bodyPr wrap="none" rtlCol="0">
            <a:spAutoFit/>
          </a:bodyPr>
          <a:lstStyle/>
          <a:p>
            <a:pPr algn="l" defTabSz="457200"/>
            <a:r>
              <a:rPr lang="en-US" sz="1200" b="1" dirty="0" smtClean="0">
                <a:solidFill>
                  <a:prstClr val="black"/>
                </a:solidFill>
                <a:ea typeface="ＭＳ Ｐゴシック" pitchFamily="34" charset="-128"/>
                <a:cs typeface="Arial" charset="0"/>
              </a:rPr>
              <a:t>Throughput = 3 cycles</a:t>
            </a:r>
            <a:endParaRPr lang="en-US" sz="1200" b="1" dirty="0">
              <a:solidFill>
                <a:prstClr val="black"/>
              </a:solidFill>
              <a:ea typeface="ＭＳ Ｐゴシック" pitchFamily="34" charset="-128"/>
              <a:cs typeface="Arial" charset="0"/>
            </a:endParaRPr>
          </a:p>
        </p:txBody>
      </p:sp>
      <p:sp>
        <p:nvSpPr>
          <p:cNvPr id="116" name="Bent Arrow 115"/>
          <p:cNvSpPr/>
          <p:nvPr/>
        </p:nvSpPr>
        <p:spPr>
          <a:xfrm rot="16200000" flipH="1">
            <a:off x="2433989" y="1496409"/>
            <a:ext cx="768100" cy="2252507"/>
          </a:xfrm>
          <a:prstGeom prst="bentArrow">
            <a:avLst>
              <a:gd name="adj1" fmla="val 26145"/>
              <a:gd name="adj2" fmla="val 25000"/>
              <a:gd name="adj3" fmla="val 25000"/>
              <a:gd name="adj4" fmla="val 47184"/>
            </a:avLst>
          </a:prstGeom>
          <a:gradFill flip="none" rotWithShape="1">
            <a:gsLst>
              <a:gs pos="0">
                <a:schemeClr val="accent1">
                  <a:tint val="100000"/>
                  <a:shade val="100000"/>
                  <a:satMod val="130000"/>
                </a:schemeClr>
              </a:gs>
              <a:gs pos="100000">
                <a:schemeClr val="accent1">
                  <a:tint val="50000"/>
                  <a:shade val="100000"/>
                  <a:satMod val="350000"/>
                </a:schemeClr>
              </a:gs>
            </a:gsLst>
            <a:lin ang="135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dirty="0">
              <a:solidFill>
                <a:prstClr val="black"/>
              </a:solidFill>
            </a:endParaRPr>
          </a:p>
        </p:txBody>
      </p:sp>
      <p:grpSp>
        <p:nvGrpSpPr>
          <p:cNvPr id="4" name="Group 71"/>
          <p:cNvGrpSpPr/>
          <p:nvPr/>
        </p:nvGrpSpPr>
        <p:grpSpPr>
          <a:xfrm>
            <a:off x="868356" y="3437201"/>
            <a:ext cx="609443" cy="228600"/>
            <a:chOff x="-66694" y="1130300"/>
            <a:chExt cx="533401" cy="228600"/>
          </a:xfrm>
          <a:effectLst>
            <a:outerShdw blurRad="50800" dist="38100" dir="2700000" algn="tl" rotWithShape="0">
              <a:prstClr val="black">
                <a:alpha val="40000"/>
              </a:prstClr>
            </a:outerShdw>
          </a:effectLst>
        </p:grpSpPr>
        <p:cxnSp>
          <p:nvCxnSpPr>
            <p:cNvPr id="131" name="Straight Connector 130"/>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71"/>
          <p:cNvGrpSpPr/>
          <p:nvPr/>
        </p:nvGrpSpPr>
        <p:grpSpPr>
          <a:xfrm>
            <a:off x="1477797" y="3437201"/>
            <a:ext cx="609443" cy="228600"/>
            <a:chOff x="-66694" y="1130300"/>
            <a:chExt cx="533401" cy="228600"/>
          </a:xfrm>
          <a:effectLst>
            <a:outerShdw blurRad="50800" dist="38100" dir="2700000" algn="tl" rotWithShape="0">
              <a:prstClr val="black">
                <a:alpha val="40000"/>
              </a:prstClr>
            </a:outerShdw>
          </a:effectLst>
        </p:grpSpPr>
        <p:cxnSp>
          <p:nvCxnSpPr>
            <p:cNvPr id="140" name="Straight Connector 139"/>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71"/>
          <p:cNvGrpSpPr/>
          <p:nvPr/>
        </p:nvGrpSpPr>
        <p:grpSpPr>
          <a:xfrm>
            <a:off x="2087239" y="3437201"/>
            <a:ext cx="609443" cy="228600"/>
            <a:chOff x="-66694" y="1130300"/>
            <a:chExt cx="533401" cy="228600"/>
          </a:xfrm>
          <a:effectLst>
            <a:outerShdw blurRad="50800" dist="38100" dir="2700000" algn="tl" rotWithShape="0">
              <a:prstClr val="black">
                <a:alpha val="40000"/>
              </a:prstClr>
            </a:outerShdw>
          </a:effectLst>
        </p:grpSpPr>
        <p:cxnSp>
          <p:nvCxnSpPr>
            <p:cNvPr id="145" name="Straight Connector 144"/>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 name="Group 71"/>
          <p:cNvGrpSpPr/>
          <p:nvPr/>
        </p:nvGrpSpPr>
        <p:grpSpPr>
          <a:xfrm>
            <a:off x="2696679" y="3437201"/>
            <a:ext cx="609443" cy="228600"/>
            <a:chOff x="-66694" y="1130300"/>
            <a:chExt cx="533401" cy="228600"/>
          </a:xfrm>
          <a:effectLst>
            <a:outerShdw blurRad="50800" dist="38100" dir="2700000" algn="tl" rotWithShape="0">
              <a:prstClr val="black">
                <a:alpha val="40000"/>
              </a:prstClr>
            </a:outerShdw>
          </a:effectLst>
        </p:grpSpPr>
        <p:cxnSp>
          <p:nvCxnSpPr>
            <p:cNvPr id="150" name="Straight Connector 149"/>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 name="Group 71"/>
          <p:cNvGrpSpPr/>
          <p:nvPr/>
        </p:nvGrpSpPr>
        <p:grpSpPr>
          <a:xfrm>
            <a:off x="3306121" y="3437201"/>
            <a:ext cx="609443" cy="228600"/>
            <a:chOff x="-66694" y="1130300"/>
            <a:chExt cx="533401" cy="228600"/>
          </a:xfrm>
          <a:effectLst>
            <a:outerShdw blurRad="50800" dist="38100" dir="2700000" algn="tl" rotWithShape="0">
              <a:prstClr val="black">
                <a:alpha val="40000"/>
              </a:prstClr>
            </a:outerShdw>
          </a:effectLst>
        </p:grpSpPr>
        <p:cxnSp>
          <p:nvCxnSpPr>
            <p:cNvPr id="155" name="Straight Connector 154"/>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 name="Group 71"/>
          <p:cNvGrpSpPr/>
          <p:nvPr/>
        </p:nvGrpSpPr>
        <p:grpSpPr>
          <a:xfrm>
            <a:off x="3915562" y="3437201"/>
            <a:ext cx="609443" cy="228600"/>
            <a:chOff x="-66694" y="1130300"/>
            <a:chExt cx="533401" cy="228600"/>
          </a:xfrm>
          <a:effectLst>
            <a:outerShdw blurRad="50800" dist="38100" dir="2700000" algn="tl" rotWithShape="0">
              <a:prstClr val="black">
                <a:alpha val="40000"/>
              </a:prstClr>
            </a:outerShdw>
          </a:effectLst>
        </p:grpSpPr>
        <p:cxnSp>
          <p:nvCxnSpPr>
            <p:cNvPr id="160" name="Straight Connector 159"/>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64" name="Rounded Rectangle 163"/>
          <p:cNvSpPr/>
          <p:nvPr/>
        </p:nvSpPr>
        <p:spPr>
          <a:xfrm>
            <a:off x="817346" y="3697835"/>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165" name="Rounded Rectangle 164"/>
          <p:cNvSpPr/>
          <p:nvPr/>
        </p:nvSpPr>
        <p:spPr>
          <a:xfrm>
            <a:off x="1426791" y="3697835"/>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166" name="Rounded Rectangle 165"/>
          <p:cNvSpPr/>
          <p:nvPr/>
        </p:nvSpPr>
        <p:spPr>
          <a:xfrm>
            <a:off x="2036231" y="3697835"/>
            <a:ext cx="609441"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sp>
        <p:nvSpPr>
          <p:cNvPr id="167" name="Rounded Rectangle 166"/>
          <p:cNvSpPr/>
          <p:nvPr/>
        </p:nvSpPr>
        <p:spPr>
          <a:xfrm>
            <a:off x="2645671" y="3697835"/>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168" name="Rounded Rectangle 167"/>
          <p:cNvSpPr/>
          <p:nvPr/>
        </p:nvSpPr>
        <p:spPr>
          <a:xfrm>
            <a:off x="3255111" y="3697835"/>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169" name="Rounded Rectangle 168"/>
          <p:cNvSpPr/>
          <p:nvPr/>
        </p:nvSpPr>
        <p:spPr>
          <a:xfrm>
            <a:off x="3864556" y="3697835"/>
            <a:ext cx="609441"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sp>
        <p:nvSpPr>
          <p:cNvPr id="42" name="TextBox 41"/>
          <p:cNvSpPr txBox="1"/>
          <p:nvPr/>
        </p:nvSpPr>
        <p:spPr>
          <a:xfrm>
            <a:off x="8814534" y="1539326"/>
            <a:ext cx="1300612" cy="276999"/>
          </a:xfrm>
          <a:prstGeom prst="rect">
            <a:avLst/>
          </a:prstGeom>
          <a:noFill/>
          <a:effectLst/>
        </p:spPr>
        <p:txBody>
          <a:bodyPr wrap="none" rtlCol="0">
            <a:spAutoFit/>
          </a:bodyPr>
          <a:lstStyle/>
          <a:p>
            <a:pPr algn="l" defTabSz="457200"/>
            <a:r>
              <a:rPr lang="en-US" sz="1200" b="1" u="sng" dirty="0" smtClean="0">
                <a:solidFill>
                  <a:prstClr val="black"/>
                </a:solidFill>
                <a:ea typeface="ＭＳ Ｐゴシック" pitchFamily="34" charset="-128"/>
                <a:cs typeface="Arial" charset="0"/>
              </a:rPr>
              <a:t>With Pipelining</a:t>
            </a:r>
            <a:endParaRPr lang="en-US" sz="1200" b="1" u="sng" dirty="0">
              <a:solidFill>
                <a:prstClr val="black"/>
              </a:solidFill>
              <a:ea typeface="ＭＳ Ｐゴシック" pitchFamily="34" charset="-128"/>
              <a:cs typeface="Arial" charset="0"/>
            </a:endParaRPr>
          </a:p>
        </p:txBody>
      </p:sp>
      <p:sp>
        <p:nvSpPr>
          <p:cNvPr id="115" name="Bent Arrow 114"/>
          <p:cNvSpPr/>
          <p:nvPr/>
        </p:nvSpPr>
        <p:spPr>
          <a:xfrm rot="5400000">
            <a:off x="8679576" y="1496409"/>
            <a:ext cx="768100" cy="2252507"/>
          </a:xfrm>
          <a:prstGeom prst="bentArrow">
            <a:avLst>
              <a:gd name="adj1" fmla="val 26145"/>
              <a:gd name="adj2" fmla="val 25000"/>
              <a:gd name="adj3" fmla="val 25000"/>
              <a:gd name="adj4" fmla="val 47184"/>
            </a:avLst>
          </a:prstGeom>
          <a:gradFill flip="none" rotWithShape="1">
            <a:gsLst>
              <a:gs pos="0">
                <a:schemeClr val="accent1">
                  <a:tint val="100000"/>
                  <a:shade val="100000"/>
                  <a:satMod val="130000"/>
                </a:schemeClr>
              </a:gs>
              <a:gs pos="100000">
                <a:schemeClr val="accent1">
                  <a:tint val="50000"/>
                  <a:shade val="100000"/>
                  <a:satMod val="350000"/>
                </a:schemeClr>
              </a:gs>
            </a:gsLst>
            <a:lin ang="135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dirty="0">
              <a:solidFill>
                <a:prstClr val="black"/>
              </a:solidFill>
            </a:endParaRPr>
          </a:p>
        </p:txBody>
      </p:sp>
      <p:cxnSp>
        <p:nvCxnSpPr>
          <p:cNvPr id="120" name="Straight Arrow Connector 119"/>
          <p:cNvCxnSpPr/>
          <p:nvPr/>
        </p:nvCxnSpPr>
        <p:spPr>
          <a:xfrm>
            <a:off x="7620096" y="4195512"/>
            <a:ext cx="1791767" cy="1588"/>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7619874" y="4235840"/>
            <a:ext cx="1537600" cy="276999"/>
          </a:xfrm>
          <a:prstGeom prst="rect">
            <a:avLst/>
          </a:prstGeom>
          <a:noFill/>
          <a:effectLst/>
        </p:spPr>
        <p:txBody>
          <a:bodyPr wrap="none" rtlCol="0">
            <a:spAutoFit/>
          </a:bodyPr>
          <a:lstStyle/>
          <a:p>
            <a:pPr algn="l" defTabSz="457200"/>
            <a:r>
              <a:rPr lang="en-US" sz="1200" b="1" dirty="0" smtClean="0">
                <a:solidFill>
                  <a:prstClr val="black"/>
                </a:solidFill>
                <a:ea typeface="ＭＳ Ｐゴシック" pitchFamily="34" charset="-128"/>
                <a:cs typeface="Arial" charset="0"/>
              </a:rPr>
              <a:t>Latency = 3 cycles</a:t>
            </a:r>
            <a:endParaRPr lang="en-US" sz="1200" b="1" dirty="0">
              <a:solidFill>
                <a:prstClr val="black"/>
              </a:solidFill>
              <a:ea typeface="ＭＳ Ｐゴシック" pitchFamily="34" charset="-128"/>
              <a:cs typeface="Arial" charset="0"/>
            </a:endParaRPr>
          </a:p>
        </p:txBody>
      </p:sp>
      <p:sp>
        <p:nvSpPr>
          <p:cNvPr id="123" name="TextBox 122"/>
          <p:cNvSpPr txBox="1"/>
          <p:nvPr/>
        </p:nvSpPr>
        <p:spPr>
          <a:xfrm>
            <a:off x="7571957" y="3006880"/>
            <a:ext cx="1739579" cy="276999"/>
          </a:xfrm>
          <a:prstGeom prst="rect">
            <a:avLst/>
          </a:prstGeom>
          <a:noFill/>
          <a:effectLst/>
        </p:spPr>
        <p:txBody>
          <a:bodyPr wrap="none" rtlCol="0">
            <a:spAutoFit/>
          </a:bodyPr>
          <a:lstStyle/>
          <a:p>
            <a:pPr algn="l" defTabSz="457200"/>
            <a:r>
              <a:rPr lang="en-US" sz="1200" b="1" dirty="0" smtClean="0">
                <a:solidFill>
                  <a:prstClr val="black"/>
                </a:solidFill>
                <a:ea typeface="ＭＳ Ｐゴシック" pitchFamily="34" charset="-128"/>
                <a:cs typeface="Arial" charset="0"/>
              </a:rPr>
              <a:t>Throughput = 1 cycle</a:t>
            </a:r>
            <a:endParaRPr lang="en-US" sz="1200" b="1" dirty="0">
              <a:solidFill>
                <a:prstClr val="black"/>
              </a:solidFill>
              <a:ea typeface="ＭＳ Ｐゴシック" pitchFamily="34" charset="-128"/>
              <a:cs typeface="Arial" charset="0"/>
            </a:endParaRPr>
          </a:p>
        </p:txBody>
      </p:sp>
      <p:grpSp>
        <p:nvGrpSpPr>
          <p:cNvPr id="10" name="Group 71"/>
          <p:cNvGrpSpPr/>
          <p:nvPr/>
        </p:nvGrpSpPr>
        <p:grpSpPr>
          <a:xfrm>
            <a:off x="7581718" y="3422264"/>
            <a:ext cx="609443" cy="228600"/>
            <a:chOff x="-66694" y="1130300"/>
            <a:chExt cx="533401" cy="228600"/>
          </a:xfrm>
          <a:effectLst>
            <a:outerShdw blurRad="50800" dist="38100" dir="2700000" algn="tl" rotWithShape="0">
              <a:prstClr val="black">
                <a:alpha val="40000"/>
              </a:prstClr>
            </a:outerShdw>
          </a:effectLst>
        </p:grpSpPr>
        <p:cxnSp>
          <p:nvCxnSpPr>
            <p:cNvPr id="183" name="Straight Connector 182"/>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71"/>
          <p:cNvGrpSpPr/>
          <p:nvPr/>
        </p:nvGrpSpPr>
        <p:grpSpPr>
          <a:xfrm>
            <a:off x="8191159" y="3422264"/>
            <a:ext cx="609443" cy="228600"/>
            <a:chOff x="-66694" y="1130300"/>
            <a:chExt cx="533401" cy="228600"/>
          </a:xfrm>
          <a:effectLst>
            <a:outerShdw blurRad="50800" dist="38100" dir="2700000" algn="tl" rotWithShape="0">
              <a:prstClr val="black">
                <a:alpha val="40000"/>
              </a:prstClr>
            </a:outerShdw>
          </a:effectLst>
        </p:grpSpPr>
        <p:cxnSp>
          <p:nvCxnSpPr>
            <p:cNvPr id="188" name="Straight Connector 187"/>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2" name="Group 71"/>
          <p:cNvGrpSpPr/>
          <p:nvPr/>
        </p:nvGrpSpPr>
        <p:grpSpPr>
          <a:xfrm>
            <a:off x="8800600" y="3422264"/>
            <a:ext cx="609443" cy="228600"/>
            <a:chOff x="-66694" y="1130300"/>
            <a:chExt cx="533401" cy="228600"/>
          </a:xfrm>
          <a:effectLst>
            <a:outerShdw blurRad="50800" dist="38100" dir="2700000" algn="tl" rotWithShape="0">
              <a:prstClr val="black">
                <a:alpha val="40000"/>
              </a:prstClr>
            </a:outerShdw>
          </a:effectLst>
        </p:grpSpPr>
        <p:cxnSp>
          <p:nvCxnSpPr>
            <p:cNvPr id="193" name="Straight Connector 192"/>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71"/>
          <p:cNvGrpSpPr/>
          <p:nvPr/>
        </p:nvGrpSpPr>
        <p:grpSpPr>
          <a:xfrm>
            <a:off x="9410041" y="3422264"/>
            <a:ext cx="609443" cy="228600"/>
            <a:chOff x="-66694" y="1130300"/>
            <a:chExt cx="533401" cy="228600"/>
          </a:xfrm>
          <a:effectLst>
            <a:outerShdw blurRad="50800" dist="38100" dir="2700000" algn="tl" rotWithShape="0">
              <a:prstClr val="black">
                <a:alpha val="40000"/>
              </a:prstClr>
            </a:outerShdw>
          </a:effectLst>
        </p:grpSpPr>
        <p:cxnSp>
          <p:nvCxnSpPr>
            <p:cNvPr id="198" name="Straight Connector 197"/>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4" name="Group 71"/>
          <p:cNvGrpSpPr/>
          <p:nvPr/>
        </p:nvGrpSpPr>
        <p:grpSpPr>
          <a:xfrm>
            <a:off x="10019483" y="3422264"/>
            <a:ext cx="609443" cy="228600"/>
            <a:chOff x="-66694" y="1130300"/>
            <a:chExt cx="533401" cy="228600"/>
          </a:xfrm>
          <a:effectLst>
            <a:outerShdw blurRad="50800" dist="38100" dir="2700000" algn="tl" rotWithShape="0">
              <a:prstClr val="black">
                <a:alpha val="40000"/>
              </a:prstClr>
            </a:outerShdw>
          </a:effectLst>
        </p:grpSpPr>
        <p:cxnSp>
          <p:nvCxnSpPr>
            <p:cNvPr id="203" name="Straight Connector 202"/>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5" name="Group 71"/>
          <p:cNvGrpSpPr/>
          <p:nvPr/>
        </p:nvGrpSpPr>
        <p:grpSpPr>
          <a:xfrm>
            <a:off x="10628924" y="3422264"/>
            <a:ext cx="609443" cy="228600"/>
            <a:chOff x="-66694" y="1130300"/>
            <a:chExt cx="533401" cy="228600"/>
          </a:xfrm>
          <a:effectLst>
            <a:outerShdw blurRad="50800" dist="38100" dir="2700000" algn="tl" rotWithShape="0">
              <a:prstClr val="black">
                <a:alpha val="40000"/>
              </a:prstClr>
            </a:outerShdw>
          </a:effectLst>
        </p:grpSpPr>
        <p:cxnSp>
          <p:nvCxnSpPr>
            <p:cNvPr id="208" name="Straight Connector 207"/>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2" name="Rounded Rectangle 211"/>
          <p:cNvSpPr/>
          <p:nvPr/>
        </p:nvSpPr>
        <p:spPr>
          <a:xfrm>
            <a:off x="7581496" y="3693197"/>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213" name="Rounded Rectangle 212"/>
          <p:cNvSpPr/>
          <p:nvPr/>
        </p:nvSpPr>
        <p:spPr>
          <a:xfrm>
            <a:off x="8190937" y="3693197"/>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214" name="Rounded Rectangle 213"/>
          <p:cNvSpPr/>
          <p:nvPr/>
        </p:nvSpPr>
        <p:spPr>
          <a:xfrm>
            <a:off x="8800377" y="3693197"/>
            <a:ext cx="609441"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sp>
        <p:nvSpPr>
          <p:cNvPr id="215" name="Rounded Rectangle 214"/>
          <p:cNvSpPr/>
          <p:nvPr/>
        </p:nvSpPr>
        <p:spPr>
          <a:xfrm>
            <a:off x="8190937" y="3883697"/>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216" name="Rounded Rectangle 215"/>
          <p:cNvSpPr/>
          <p:nvPr/>
        </p:nvSpPr>
        <p:spPr>
          <a:xfrm>
            <a:off x="8800377" y="3883697"/>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217" name="Rounded Rectangle 216"/>
          <p:cNvSpPr/>
          <p:nvPr/>
        </p:nvSpPr>
        <p:spPr>
          <a:xfrm>
            <a:off x="9409818" y="3883697"/>
            <a:ext cx="609441"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cxnSp>
        <p:nvCxnSpPr>
          <p:cNvPr id="218" name="Straight Arrow Connector 217"/>
          <p:cNvCxnSpPr/>
          <p:nvPr/>
        </p:nvCxnSpPr>
        <p:spPr>
          <a:xfrm>
            <a:off x="7517486" y="3275380"/>
            <a:ext cx="767900" cy="1588"/>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4354062" y="1914274"/>
            <a:ext cx="3327567" cy="900246"/>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b="1" dirty="0" smtClean="0">
                <a:solidFill>
                  <a:prstClr val="black"/>
                </a:solidFill>
              </a:rPr>
              <a:t> </a:t>
            </a:r>
            <a:r>
              <a:rPr lang="en-US" sz="1050" b="1" dirty="0" err="1" smtClean="0">
                <a:solidFill>
                  <a:prstClr val="black"/>
                </a:solidFill>
              </a:rPr>
              <a:t>Loop:for</a:t>
            </a:r>
            <a:r>
              <a:rPr lang="en-US" sz="1050" b="1" dirty="0" smtClean="0">
                <a:solidFill>
                  <a:prstClr val="black"/>
                </a:solidFill>
              </a:rPr>
              <a:t>(</a:t>
            </a:r>
            <a:r>
              <a:rPr lang="en-US" sz="1050" b="1" dirty="0" err="1" smtClean="0">
                <a:solidFill>
                  <a:prstClr val="black"/>
                </a:solidFill>
              </a:rPr>
              <a:t>i</a:t>
            </a:r>
            <a:r>
              <a:rPr lang="en-US" sz="1050" b="1" dirty="0" smtClean="0">
                <a:solidFill>
                  <a:prstClr val="black"/>
                </a:solidFill>
              </a:rPr>
              <a:t>=1;i&lt;3;i++) {</a:t>
            </a:r>
          </a:p>
          <a:p>
            <a:pPr algn="l" defTabSz="457200"/>
            <a:r>
              <a:rPr lang="en-US" sz="1050" b="1" dirty="0" smtClean="0">
                <a:solidFill>
                  <a:prstClr val="black"/>
                </a:solidFill>
              </a:rPr>
              <a:t>    op_Read;</a:t>
            </a:r>
          </a:p>
          <a:p>
            <a:pPr algn="l" defTabSz="457200"/>
            <a:r>
              <a:rPr lang="en-US" sz="1050" b="1" dirty="0" smtClean="0">
                <a:solidFill>
                  <a:prstClr val="black"/>
                </a:solidFill>
              </a:rPr>
              <a:t>    op_Compute;</a:t>
            </a:r>
          </a:p>
          <a:p>
            <a:pPr algn="l" defTabSz="457200"/>
            <a:r>
              <a:rPr lang="en-US" sz="1050" b="1" dirty="0" smtClean="0">
                <a:solidFill>
                  <a:prstClr val="black"/>
                </a:solidFill>
              </a:rPr>
              <a:t>    op_Write;</a:t>
            </a:r>
          </a:p>
          <a:p>
            <a:pPr algn="l" defTabSz="457200"/>
            <a:r>
              <a:rPr lang="en-US" sz="1050" b="1" dirty="0" smtClean="0">
                <a:solidFill>
                  <a:prstClr val="black"/>
                </a:solidFill>
              </a:rPr>
              <a:t>  }</a:t>
            </a:r>
          </a:p>
        </p:txBody>
      </p:sp>
      <p:sp>
        <p:nvSpPr>
          <p:cNvPr id="124" name="Rounded Rectangle 123"/>
          <p:cNvSpPr/>
          <p:nvPr/>
        </p:nvSpPr>
        <p:spPr>
          <a:xfrm>
            <a:off x="6134224" y="2123230"/>
            <a:ext cx="812588"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u="sng" dirty="0" smtClean="0">
                <a:solidFill>
                  <a:prstClr val="black"/>
                </a:solidFill>
              </a:rPr>
              <a:t>RD</a:t>
            </a:r>
            <a:endParaRPr lang="en-US" sz="1100" b="1" u="sng" dirty="0">
              <a:solidFill>
                <a:prstClr val="black"/>
              </a:solidFill>
            </a:endParaRPr>
          </a:p>
        </p:txBody>
      </p:sp>
      <p:sp>
        <p:nvSpPr>
          <p:cNvPr id="125" name="Rounded Rectangle 124"/>
          <p:cNvSpPr/>
          <p:nvPr/>
        </p:nvSpPr>
        <p:spPr>
          <a:xfrm>
            <a:off x="6134224" y="2275630"/>
            <a:ext cx="812588"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u="sng" dirty="0" smtClean="0">
                <a:solidFill>
                  <a:prstClr val="black"/>
                </a:solidFill>
              </a:rPr>
              <a:t>CMP</a:t>
            </a:r>
            <a:endParaRPr lang="en-US" sz="800" u="sng" dirty="0">
              <a:solidFill>
                <a:prstClr val="black"/>
              </a:solidFill>
            </a:endParaRPr>
          </a:p>
        </p:txBody>
      </p:sp>
      <p:sp>
        <p:nvSpPr>
          <p:cNvPr id="126" name="Rounded Rectangle 125"/>
          <p:cNvSpPr/>
          <p:nvPr/>
        </p:nvSpPr>
        <p:spPr>
          <a:xfrm>
            <a:off x="6134224" y="2428030"/>
            <a:ext cx="812588"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cxnSp>
        <p:nvCxnSpPr>
          <p:cNvPr id="97" name="Straight Arrow Connector 96"/>
          <p:cNvCxnSpPr/>
          <p:nvPr/>
        </p:nvCxnSpPr>
        <p:spPr>
          <a:xfrm>
            <a:off x="792953" y="4427530"/>
            <a:ext cx="3685920" cy="1588"/>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864424" y="4419701"/>
            <a:ext cx="1959191" cy="276999"/>
          </a:xfrm>
          <a:prstGeom prst="rect">
            <a:avLst/>
          </a:prstGeom>
          <a:noFill/>
          <a:effectLst/>
        </p:spPr>
        <p:txBody>
          <a:bodyPr wrap="none" rtlCol="0">
            <a:spAutoFit/>
          </a:bodyPr>
          <a:lstStyle/>
          <a:p>
            <a:pPr algn="l" defTabSz="457200"/>
            <a:r>
              <a:rPr lang="en-US" sz="1200" b="1" dirty="0" smtClean="0">
                <a:solidFill>
                  <a:prstClr val="black"/>
                </a:solidFill>
                <a:ea typeface="ＭＳ Ｐゴシック" pitchFamily="34" charset="-128"/>
                <a:cs typeface="Arial" charset="0"/>
              </a:rPr>
              <a:t>Loop Latency = 6 cycles</a:t>
            </a:r>
            <a:endParaRPr lang="en-US" sz="1200" b="1" dirty="0">
              <a:solidFill>
                <a:prstClr val="black"/>
              </a:solidFill>
              <a:ea typeface="ＭＳ Ｐゴシック" pitchFamily="34" charset="-128"/>
              <a:cs typeface="Arial" charset="0"/>
            </a:endParaRPr>
          </a:p>
        </p:txBody>
      </p:sp>
      <p:cxnSp>
        <p:nvCxnSpPr>
          <p:cNvPr id="100" name="Straight Arrow Connector 99"/>
          <p:cNvCxnSpPr/>
          <p:nvPr/>
        </p:nvCxnSpPr>
        <p:spPr>
          <a:xfrm>
            <a:off x="7619872" y="4504340"/>
            <a:ext cx="2457280" cy="1588"/>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7691344" y="4496511"/>
            <a:ext cx="1959191" cy="276999"/>
          </a:xfrm>
          <a:prstGeom prst="rect">
            <a:avLst/>
          </a:prstGeom>
          <a:noFill/>
          <a:effectLst/>
        </p:spPr>
        <p:txBody>
          <a:bodyPr wrap="none" rtlCol="0">
            <a:spAutoFit/>
          </a:bodyPr>
          <a:lstStyle/>
          <a:p>
            <a:pPr algn="l" defTabSz="457200"/>
            <a:r>
              <a:rPr lang="en-US" sz="1200" b="1" dirty="0" smtClean="0">
                <a:solidFill>
                  <a:prstClr val="black"/>
                </a:solidFill>
                <a:ea typeface="ＭＳ Ｐゴシック" pitchFamily="34" charset="-128"/>
                <a:cs typeface="Arial" charset="0"/>
              </a:rPr>
              <a:t>Loop Latency = 4 cycles</a:t>
            </a:r>
            <a:endParaRPr lang="en-US" sz="1200" b="1" dirty="0">
              <a:solidFill>
                <a:prstClr val="black"/>
              </a:solidFill>
              <a:ea typeface="ＭＳ Ｐゴシック" pitchFamily="34" charset="-128"/>
              <a:cs typeface="Arial" charset="0"/>
            </a:endParaRPr>
          </a:p>
        </p:txBody>
      </p:sp>
      <p:sp>
        <p:nvSpPr>
          <p:cNvPr id="102" name="Content Placeholder 2"/>
          <p:cNvSpPr txBox="1">
            <a:spLocks/>
          </p:cNvSpPr>
          <p:nvPr/>
        </p:nvSpPr>
        <p:spPr bwMode="auto">
          <a:xfrm>
            <a:off x="6680042" y="4724400"/>
            <a:ext cx="5308758" cy="1790700"/>
          </a:xfrm>
          <a:prstGeom prst="rect">
            <a:avLst/>
          </a:prstGeom>
          <a:noFill/>
          <a:ln w="9525">
            <a:noFill/>
            <a:miter lim="800000"/>
            <a:headEnd/>
            <a:tailEnd/>
          </a:ln>
        </p:spPr>
        <p:txBody>
          <a:bodyPr vert="horz" wrap="square" lIns="0" tIns="45720" rIns="91440" bIns="45720" numCol="1" anchor="t" anchorCtr="0" compatLnSpc="1">
            <a:prstTxWarp prst="textNoShape">
              <a:avLst/>
            </a:prstTxWarp>
            <a:noAutofit/>
          </a:bodyPr>
          <a:lstStyle/>
          <a:p>
            <a:pPr marL="228600" marR="0" lvl="0" indent="-228600" algn="l" defTabSz="914400" rtl="0" eaLnBrk="0" fontAlgn="base" latinLnBrk="0" hangingPunct="0">
              <a:lnSpc>
                <a:spcPct val="110000"/>
              </a:lnSpc>
              <a:spcBef>
                <a:spcPct val="20000"/>
              </a:spcBef>
              <a:spcAft>
                <a:spcPct val="0"/>
              </a:spcAft>
              <a:buClr>
                <a:schemeClr val="tx2"/>
              </a:buClr>
              <a:buSzPct val="88000"/>
              <a:buFont typeface="Wingdings" pitchFamily="2" charset="2"/>
              <a:buBlip>
                <a:blip r:embed="rId2"/>
              </a:buBlip>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The latency is the same</a:t>
            </a:r>
            <a:endParaRPr kumimoji="0" lang="en-US" sz="1600" b="0" i="1" u="none" strike="noStrike" kern="0" cap="none" spc="0" normalizeH="0" baseline="0" noProof="0" dirty="0" smtClean="0">
              <a:ln>
                <a:noFill/>
              </a:ln>
              <a:solidFill>
                <a:schemeClr val="tx1"/>
              </a:solidFill>
              <a:effectLst/>
              <a:uLnTx/>
              <a:uFillTx/>
              <a:latin typeface="+mn-lt"/>
              <a:ea typeface="+mn-ea"/>
              <a:cs typeface="+mn-cs"/>
            </a:endParaRPr>
          </a:p>
          <a:p>
            <a:pPr marL="114300" indent="-228600" algn="l" eaLnBrk="0" hangingPunct="0">
              <a:lnSpc>
                <a:spcPct val="110000"/>
              </a:lnSpc>
              <a:spcBef>
                <a:spcPct val="20000"/>
              </a:spcBef>
              <a:buClr>
                <a:schemeClr val="tx1"/>
              </a:buClr>
              <a:buFontTx/>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The throughput is better</a:t>
            </a:r>
          </a:p>
          <a:p>
            <a:pPr marL="571500" lvl="1" indent="-228600" algn="l" eaLnBrk="0" hangingPunct="0">
              <a:lnSpc>
                <a:spcPct val="110000"/>
              </a:lnSpc>
              <a:spcBef>
                <a:spcPct val="20000"/>
              </a:spcBef>
              <a:buClr>
                <a:schemeClr val="tx1"/>
              </a:buClr>
              <a:buFontTx/>
              <a:buChar char="–"/>
            </a:pPr>
            <a:r>
              <a:rPr lang="en-US" sz="1600" kern="0" dirty="0" smtClean="0">
                <a:latin typeface="+mn-lt"/>
              </a:rPr>
              <a:t>Less cycles, higher throughput</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10000"/>
              </a:lnSpc>
              <a:spcBef>
                <a:spcPct val="20000"/>
              </a:spcBef>
              <a:spcAft>
                <a:spcPct val="0"/>
              </a:spcAft>
              <a:buClr>
                <a:schemeClr val="tx2"/>
              </a:buClr>
              <a:buSzPct val="88000"/>
              <a:buFont typeface="Wingdings" pitchFamily="2" charset="2"/>
              <a:buBlip>
                <a:blip r:embed="rId2"/>
              </a:buBlip>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The latency for all iterations, the loop latency, has been improved</a:t>
            </a:r>
            <a:endParaRPr kumimoji="0" lang="en-US" sz="1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Vivado</a:t>
            </a:r>
            <a:r>
              <a:rPr lang="en-US" dirty="0" smtClean="0"/>
              <a:t> HLS has a number of ways to improve performance</a:t>
            </a:r>
          </a:p>
          <a:p>
            <a:pPr lvl="1"/>
            <a:r>
              <a:rPr lang="en-US" dirty="0" smtClean="0"/>
              <a:t>Automatic (and default) optimizations</a:t>
            </a:r>
          </a:p>
          <a:p>
            <a:pPr lvl="1"/>
            <a:r>
              <a:rPr lang="en-US" dirty="0" smtClean="0"/>
              <a:t>Latency directives</a:t>
            </a:r>
          </a:p>
          <a:p>
            <a:pPr lvl="1"/>
            <a:r>
              <a:rPr lang="en-US" dirty="0" smtClean="0"/>
              <a:t>Pipelining to allow concurrent operations</a:t>
            </a:r>
          </a:p>
          <a:p>
            <a:r>
              <a:rPr lang="en-US" dirty="0" err="1" smtClean="0"/>
              <a:t>Vivado</a:t>
            </a:r>
            <a:r>
              <a:rPr lang="en-US" dirty="0" smtClean="0"/>
              <a:t> HLS support techniques to remove performance bottlenecks</a:t>
            </a:r>
          </a:p>
          <a:p>
            <a:pPr lvl="1"/>
            <a:r>
              <a:rPr lang="en-US" dirty="0" smtClean="0"/>
              <a:t>Manipulating loops</a:t>
            </a:r>
          </a:p>
          <a:p>
            <a:pPr lvl="1"/>
            <a:r>
              <a:rPr lang="en-US" dirty="0" smtClean="0"/>
              <a:t>Partitioning and reshaping arrays</a:t>
            </a:r>
          </a:p>
          <a:p>
            <a:r>
              <a:rPr lang="en-US" dirty="0" smtClean="0"/>
              <a:t>Optimizations are performed using directives</a:t>
            </a:r>
          </a:p>
          <a:p>
            <a:pPr lvl="1"/>
            <a:r>
              <a:rPr lang="en-US" dirty="0" smtClean="0"/>
              <a:t>Let’s look first at how to apply and use directives in </a:t>
            </a:r>
            <a:r>
              <a:rPr lang="en-US" dirty="0" err="1" smtClean="0"/>
              <a:t>Vivado</a:t>
            </a:r>
            <a:r>
              <a:rPr lang="en-US" dirty="0" smtClean="0"/>
              <a:t> HLS</a:t>
            </a:r>
          </a:p>
        </p:txBody>
      </p:sp>
      <p:sp>
        <p:nvSpPr>
          <p:cNvPr id="2" name="Title 1"/>
          <p:cNvSpPr>
            <a:spLocks noGrp="1"/>
          </p:cNvSpPr>
          <p:nvPr>
            <p:ph type="title"/>
          </p:nvPr>
        </p:nvSpPr>
        <p:spPr/>
        <p:txBody>
          <a:bodyPr/>
          <a:lstStyle/>
          <a:p>
            <a:r>
              <a:rPr lang="en-US" dirty="0" smtClean="0"/>
              <a:t>Improving Performance</a:t>
            </a:r>
            <a:endParaRPr lang="en-US" dirty="0"/>
          </a:p>
        </p:txBody>
      </p:sp>
      <p:sp>
        <p:nvSpPr>
          <p:cNvPr id="7" name="Footer Placeholder 6"/>
          <p:cNvSpPr>
            <a:spLocks noGrp="1"/>
          </p:cNvSpPr>
          <p:nvPr>
            <p:ph type="ftr" sz="quarter" idx="3"/>
          </p:nvPr>
        </p:nvSpPr>
        <p:spPr/>
        <p:txBody>
          <a:bodyPr/>
          <a:lstStyle/>
          <a:p>
            <a:r>
              <a:rPr lang="en-US" dirty="0" smtClean="0"/>
              <a:t>© Copyright 2016 Xilinx</a:t>
            </a:r>
            <a:endParaRPr lang="en-US" dirty="0"/>
          </a:p>
        </p:txBody>
      </p:sp>
      <p:sp>
        <p:nvSpPr>
          <p:cNvPr id="6" name="Slide Number Placeholder 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err="1" smtClean="0"/>
              <a:t>Vivado</a:t>
            </a:r>
            <a:r>
              <a:rPr lang="en-US" sz="2000" dirty="0" smtClean="0"/>
              <a:t> HLS will attempt to </a:t>
            </a:r>
            <a:r>
              <a:rPr lang="en-US" sz="2000" b="1" i="1" dirty="0" smtClean="0"/>
              <a:t>unroll all loops </a:t>
            </a:r>
            <a:r>
              <a:rPr lang="en-US" sz="2000" dirty="0" smtClean="0"/>
              <a:t>nested below a PIPELINE directive</a:t>
            </a:r>
          </a:p>
          <a:p>
            <a:pPr lvl="1"/>
            <a:r>
              <a:rPr lang="en-US" dirty="0" smtClean="0"/>
              <a:t> May not succeed for various reason and/or may lead to unacceptable area</a:t>
            </a:r>
          </a:p>
          <a:p>
            <a:pPr lvl="2"/>
            <a:r>
              <a:rPr lang="en-US" dirty="0" smtClean="0"/>
              <a:t>Loops with variable bounds cannot be unrolled</a:t>
            </a:r>
          </a:p>
          <a:p>
            <a:pPr lvl="2"/>
            <a:r>
              <a:rPr lang="en-US" dirty="0" smtClean="0"/>
              <a:t>Unrolling Multi-level loop nests may create a lot of hardware </a:t>
            </a:r>
          </a:p>
          <a:p>
            <a:pPr lvl="1"/>
            <a:r>
              <a:rPr lang="en-US" b="1" i="1" dirty="0" smtClean="0"/>
              <a:t>Pipelining the inner-most loop will result in best performance for area</a:t>
            </a:r>
          </a:p>
          <a:p>
            <a:pPr lvl="2"/>
            <a:r>
              <a:rPr lang="en-US" dirty="0" smtClean="0"/>
              <a:t>Sometimes it is better to pipeline the next one (or two) out if the inner-most is modest and fixed</a:t>
            </a:r>
          </a:p>
          <a:p>
            <a:pPr lvl="3"/>
            <a:r>
              <a:rPr lang="en-US" dirty="0" smtClean="0"/>
              <a:t>e.g.  Convolution algorithm, blocked matrix multiplication</a:t>
            </a:r>
          </a:p>
          <a:p>
            <a:pPr lvl="2"/>
            <a:r>
              <a:rPr lang="en-US" dirty="0" smtClean="0"/>
              <a:t>Outer loops will keep the inner pipeline fed</a:t>
            </a:r>
          </a:p>
        </p:txBody>
      </p:sp>
      <p:sp>
        <p:nvSpPr>
          <p:cNvPr id="2" name="Title 1"/>
          <p:cNvSpPr>
            <a:spLocks noGrp="1"/>
          </p:cNvSpPr>
          <p:nvPr>
            <p:ph type="title"/>
          </p:nvPr>
        </p:nvSpPr>
        <p:spPr/>
        <p:txBody>
          <a:bodyPr/>
          <a:lstStyle/>
          <a:p>
            <a:r>
              <a:rPr lang="en-US" dirty="0" smtClean="0"/>
              <a:t>Pipelining and Function/Loop Hierarchy</a:t>
            </a:r>
            <a:endParaRPr lang="en-US" dirty="0"/>
          </a:p>
        </p:txBody>
      </p:sp>
      <p:sp>
        <p:nvSpPr>
          <p:cNvPr id="13" name="Footer Placeholder 12"/>
          <p:cNvSpPr>
            <a:spLocks noGrp="1"/>
          </p:cNvSpPr>
          <p:nvPr>
            <p:ph type="ftr" sz="quarter" idx="3"/>
          </p:nvPr>
        </p:nvSpPr>
        <p:spPr/>
        <p:txBody>
          <a:bodyPr/>
          <a:lstStyle/>
          <a:p>
            <a:r>
              <a:rPr lang="en-US" dirty="0" smtClean="0"/>
              <a:t>© Copyright 2016 Xilinx</a:t>
            </a:r>
            <a:endParaRPr lang="en-US" dirty="0"/>
          </a:p>
        </p:txBody>
      </p:sp>
      <p:sp>
        <p:nvSpPr>
          <p:cNvPr id="12" name="Slide Number Placeholder 11"/>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40</a:t>
            </a:fld>
            <a:endParaRPr lang="en-US" dirty="0"/>
          </a:p>
        </p:txBody>
      </p:sp>
      <p:sp>
        <p:nvSpPr>
          <p:cNvPr id="5" name="TextBox 4"/>
          <p:cNvSpPr txBox="1"/>
          <p:nvPr/>
        </p:nvSpPr>
        <p:spPr>
          <a:xfrm>
            <a:off x="8242779" y="4354699"/>
            <a:ext cx="2815633" cy="1546577"/>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dirty="0" smtClean="0">
                <a:solidFill>
                  <a:prstClr val="black"/>
                </a:solidFill>
              </a:rPr>
              <a:t>void </a:t>
            </a:r>
            <a:r>
              <a:rPr lang="en-US" sz="1050" dirty="0" err="1" smtClean="0">
                <a:solidFill>
                  <a:prstClr val="black"/>
                </a:solidFill>
              </a:rPr>
              <a:t>foo</a:t>
            </a:r>
            <a:r>
              <a:rPr lang="en-US" sz="1050" dirty="0" smtClean="0">
                <a:solidFill>
                  <a:prstClr val="black"/>
                </a:solidFill>
              </a:rPr>
              <a:t>(in1[ ][ ], in2[ ][ ], …) {</a:t>
            </a:r>
          </a:p>
          <a:p>
            <a:pPr algn="l" defTabSz="457200"/>
            <a:r>
              <a:rPr lang="en-US" sz="1050" b="1" dirty="0" smtClean="0">
                <a:solidFill>
                  <a:prstClr val="black"/>
                </a:solidFill>
              </a:rPr>
              <a:t>#</a:t>
            </a:r>
            <a:r>
              <a:rPr lang="en-US" sz="1050" b="1" dirty="0" err="1" smtClean="0">
                <a:solidFill>
                  <a:prstClr val="black"/>
                </a:solidFill>
              </a:rPr>
              <a:t>pragma</a:t>
            </a:r>
            <a:r>
              <a:rPr lang="en-US" sz="1050" b="1" dirty="0" smtClean="0">
                <a:solidFill>
                  <a:prstClr val="black"/>
                </a:solidFill>
              </a:rPr>
              <a:t> AP PIPELINE</a:t>
            </a:r>
          </a:p>
          <a:p>
            <a:pPr algn="l" defTabSz="457200"/>
            <a:r>
              <a:rPr lang="en-US" sz="1050" dirty="0" smtClean="0">
                <a:solidFill>
                  <a:prstClr val="black"/>
                </a:solidFill>
              </a:rPr>
              <a:t>  …</a:t>
            </a:r>
          </a:p>
          <a:p>
            <a:pPr algn="l" defTabSz="457200"/>
            <a:r>
              <a:rPr lang="en-US" sz="1050" dirty="0" smtClean="0">
                <a:solidFill>
                  <a:prstClr val="black"/>
                </a:solidFill>
              </a:rPr>
              <a:t>  L1:for(i=1;i&lt;N;i++) {</a:t>
            </a:r>
          </a:p>
          <a:p>
            <a:pPr algn="l" defTabSz="457200"/>
            <a:r>
              <a:rPr lang="en-US" sz="1050" dirty="0" smtClean="0">
                <a:solidFill>
                  <a:prstClr val="black"/>
                </a:solidFill>
              </a:rPr>
              <a:t>     L2:for(j=0;j&lt;</a:t>
            </a:r>
            <a:r>
              <a:rPr lang="en-US" sz="1050" dirty="0" err="1" smtClean="0">
                <a:solidFill>
                  <a:prstClr val="black"/>
                </a:solidFill>
              </a:rPr>
              <a:t>M;j</a:t>
            </a:r>
            <a:r>
              <a:rPr lang="en-US" sz="1050" dirty="0" smtClean="0">
                <a:solidFill>
                  <a:prstClr val="black"/>
                </a:solidFill>
              </a:rPr>
              <a:t>++) {</a:t>
            </a:r>
          </a:p>
          <a:p>
            <a:pPr algn="l" defTabSz="457200"/>
            <a:r>
              <a:rPr lang="en-US" sz="1050" dirty="0" smtClean="0">
                <a:solidFill>
                  <a:prstClr val="black"/>
                </a:solidFill>
              </a:rPr>
              <a:t>        out[</a:t>
            </a:r>
            <a:r>
              <a:rPr lang="en-US" sz="1050" dirty="0" err="1" smtClean="0">
                <a:solidFill>
                  <a:prstClr val="black"/>
                </a:solidFill>
              </a:rPr>
              <a:t>i</a:t>
            </a:r>
            <a:r>
              <a:rPr lang="en-US" sz="1050" dirty="0" smtClean="0">
                <a:solidFill>
                  <a:prstClr val="black"/>
                </a:solidFill>
              </a:rPr>
              <a:t>][j] = in1[</a:t>
            </a:r>
            <a:r>
              <a:rPr lang="en-US" sz="1050" dirty="0" err="1" smtClean="0">
                <a:solidFill>
                  <a:prstClr val="black"/>
                </a:solidFill>
              </a:rPr>
              <a:t>i</a:t>
            </a:r>
            <a:r>
              <a:rPr lang="en-US" sz="1050" dirty="0" smtClean="0">
                <a:solidFill>
                  <a:prstClr val="black"/>
                </a:solidFill>
              </a:rPr>
              <a:t>][j] + in2[</a:t>
            </a:r>
            <a:r>
              <a:rPr lang="en-US" sz="1050" dirty="0" err="1" smtClean="0">
                <a:solidFill>
                  <a:prstClr val="black"/>
                </a:solidFill>
              </a:rPr>
              <a:t>i</a:t>
            </a:r>
            <a:r>
              <a:rPr lang="en-US" sz="1050" dirty="0" smtClean="0">
                <a:solidFill>
                  <a:prstClr val="black"/>
                </a:solidFill>
              </a:rPr>
              <a:t>][j];</a:t>
            </a:r>
          </a:p>
          <a:p>
            <a:pPr algn="l" defTabSz="457200"/>
            <a:r>
              <a:rPr lang="en-US" sz="1050" dirty="0" smtClean="0">
                <a:solidFill>
                  <a:prstClr val="black"/>
                </a:solidFill>
              </a:rPr>
              <a:t>     }</a:t>
            </a:r>
          </a:p>
          <a:p>
            <a:pPr algn="l" defTabSz="457200"/>
            <a:r>
              <a:rPr lang="en-US" sz="1050" dirty="0" smtClean="0">
                <a:solidFill>
                  <a:prstClr val="black"/>
                </a:solidFill>
              </a:rPr>
              <a:t>  }</a:t>
            </a:r>
          </a:p>
          <a:p>
            <a:pPr algn="l" defTabSz="457200"/>
            <a:r>
              <a:rPr lang="en-US" sz="1050" dirty="0" smtClean="0">
                <a:solidFill>
                  <a:prstClr val="black"/>
                </a:solidFill>
              </a:rPr>
              <a:t>}</a:t>
            </a:r>
          </a:p>
        </p:txBody>
      </p:sp>
      <p:sp>
        <p:nvSpPr>
          <p:cNvPr id="6" name="TextBox 5"/>
          <p:cNvSpPr txBox="1"/>
          <p:nvPr/>
        </p:nvSpPr>
        <p:spPr>
          <a:xfrm>
            <a:off x="4696953" y="4324726"/>
            <a:ext cx="2815633" cy="1546577"/>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dirty="0" smtClean="0">
                <a:solidFill>
                  <a:prstClr val="black"/>
                </a:solidFill>
              </a:rPr>
              <a:t>void </a:t>
            </a:r>
            <a:r>
              <a:rPr lang="en-US" sz="1050" dirty="0" err="1" smtClean="0">
                <a:solidFill>
                  <a:prstClr val="black"/>
                </a:solidFill>
              </a:rPr>
              <a:t>foo</a:t>
            </a:r>
            <a:r>
              <a:rPr lang="en-US" sz="1050" dirty="0" smtClean="0">
                <a:solidFill>
                  <a:prstClr val="black"/>
                </a:solidFill>
              </a:rPr>
              <a:t>(in1[ ][ ], in2[ ][ ], …) {</a:t>
            </a:r>
          </a:p>
          <a:p>
            <a:pPr algn="l" defTabSz="457200"/>
            <a:r>
              <a:rPr lang="en-US" sz="1050" dirty="0" smtClean="0">
                <a:solidFill>
                  <a:prstClr val="black"/>
                </a:solidFill>
              </a:rPr>
              <a:t>…</a:t>
            </a:r>
          </a:p>
          <a:p>
            <a:pPr algn="l" defTabSz="457200"/>
            <a:r>
              <a:rPr lang="en-US" sz="1050" dirty="0" smtClean="0">
                <a:solidFill>
                  <a:prstClr val="black"/>
                </a:solidFill>
              </a:rPr>
              <a:t>  L1:for(i=1;i&lt;N;i++) {</a:t>
            </a:r>
          </a:p>
          <a:p>
            <a:pPr algn="l" defTabSz="457200"/>
            <a:r>
              <a:rPr lang="en-US" sz="1050" b="1" dirty="0" smtClean="0">
                <a:solidFill>
                  <a:prstClr val="black"/>
                </a:solidFill>
              </a:rPr>
              <a:t>#</a:t>
            </a:r>
            <a:r>
              <a:rPr lang="en-US" sz="1050" b="1" dirty="0" err="1" smtClean="0">
                <a:solidFill>
                  <a:prstClr val="black"/>
                </a:solidFill>
              </a:rPr>
              <a:t>pragma</a:t>
            </a:r>
            <a:r>
              <a:rPr lang="en-US" sz="1050" b="1" dirty="0" smtClean="0">
                <a:solidFill>
                  <a:prstClr val="black"/>
                </a:solidFill>
              </a:rPr>
              <a:t> AP PIPELINE</a:t>
            </a:r>
          </a:p>
          <a:p>
            <a:pPr algn="l" defTabSz="457200"/>
            <a:r>
              <a:rPr lang="en-US" sz="1050" dirty="0" smtClean="0">
                <a:solidFill>
                  <a:prstClr val="black"/>
                </a:solidFill>
              </a:rPr>
              <a:t>     L2:for(j=0;j&lt;</a:t>
            </a:r>
            <a:r>
              <a:rPr lang="en-US" sz="1050" dirty="0" err="1" smtClean="0">
                <a:solidFill>
                  <a:prstClr val="black"/>
                </a:solidFill>
              </a:rPr>
              <a:t>M;j</a:t>
            </a:r>
            <a:r>
              <a:rPr lang="en-US" sz="1050" dirty="0" smtClean="0">
                <a:solidFill>
                  <a:prstClr val="black"/>
                </a:solidFill>
              </a:rPr>
              <a:t>++) {</a:t>
            </a:r>
          </a:p>
          <a:p>
            <a:pPr algn="l" defTabSz="457200"/>
            <a:r>
              <a:rPr lang="en-US" sz="1050" dirty="0" smtClean="0">
                <a:solidFill>
                  <a:prstClr val="black"/>
                </a:solidFill>
              </a:rPr>
              <a:t>        out[</a:t>
            </a:r>
            <a:r>
              <a:rPr lang="en-US" sz="1050" dirty="0" err="1" smtClean="0">
                <a:solidFill>
                  <a:prstClr val="black"/>
                </a:solidFill>
              </a:rPr>
              <a:t>i</a:t>
            </a:r>
            <a:r>
              <a:rPr lang="en-US" sz="1050" dirty="0" smtClean="0">
                <a:solidFill>
                  <a:prstClr val="black"/>
                </a:solidFill>
              </a:rPr>
              <a:t>][j] = in1[</a:t>
            </a:r>
            <a:r>
              <a:rPr lang="en-US" sz="1050" dirty="0" err="1" smtClean="0">
                <a:solidFill>
                  <a:prstClr val="black"/>
                </a:solidFill>
              </a:rPr>
              <a:t>i</a:t>
            </a:r>
            <a:r>
              <a:rPr lang="en-US" sz="1050" dirty="0" smtClean="0">
                <a:solidFill>
                  <a:prstClr val="black"/>
                </a:solidFill>
              </a:rPr>
              <a:t>][j] + in2[</a:t>
            </a:r>
            <a:r>
              <a:rPr lang="en-US" sz="1050" dirty="0" err="1" smtClean="0">
                <a:solidFill>
                  <a:prstClr val="black"/>
                </a:solidFill>
              </a:rPr>
              <a:t>i</a:t>
            </a:r>
            <a:r>
              <a:rPr lang="en-US" sz="1050" dirty="0" smtClean="0">
                <a:solidFill>
                  <a:prstClr val="black"/>
                </a:solidFill>
              </a:rPr>
              <a:t>][j];</a:t>
            </a:r>
          </a:p>
          <a:p>
            <a:pPr algn="l" defTabSz="457200"/>
            <a:r>
              <a:rPr lang="en-US" sz="1050" dirty="0" smtClean="0">
                <a:solidFill>
                  <a:prstClr val="black"/>
                </a:solidFill>
              </a:rPr>
              <a:t>     }</a:t>
            </a:r>
          </a:p>
          <a:p>
            <a:pPr algn="l" defTabSz="457200"/>
            <a:r>
              <a:rPr lang="en-US" sz="1050" dirty="0" smtClean="0">
                <a:solidFill>
                  <a:prstClr val="black"/>
                </a:solidFill>
              </a:rPr>
              <a:t>  }</a:t>
            </a:r>
          </a:p>
          <a:p>
            <a:pPr algn="l" defTabSz="457200"/>
            <a:r>
              <a:rPr lang="en-US" sz="1050" dirty="0" smtClean="0">
                <a:solidFill>
                  <a:prstClr val="black"/>
                </a:solidFill>
              </a:rPr>
              <a:t>}</a:t>
            </a:r>
          </a:p>
        </p:txBody>
      </p:sp>
      <p:sp>
        <p:nvSpPr>
          <p:cNvPr id="7" name="TextBox 6"/>
          <p:cNvSpPr txBox="1"/>
          <p:nvPr/>
        </p:nvSpPr>
        <p:spPr>
          <a:xfrm>
            <a:off x="1126513" y="4324726"/>
            <a:ext cx="2815633" cy="1546577"/>
          </a:xfrm>
          <a:prstGeom prst="rect">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defTabSz="457200"/>
            <a:r>
              <a:rPr lang="en-US" sz="1050" dirty="0" smtClean="0">
                <a:solidFill>
                  <a:prstClr val="black"/>
                </a:solidFill>
              </a:rPr>
              <a:t>void </a:t>
            </a:r>
            <a:r>
              <a:rPr lang="en-US" sz="1050" dirty="0" err="1" smtClean="0">
                <a:solidFill>
                  <a:prstClr val="black"/>
                </a:solidFill>
              </a:rPr>
              <a:t>foo</a:t>
            </a:r>
            <a:r>
              <a:rPr lang="en-US" sz="1050" dirty="0" smtClean="0">
                <a:solidFill>
                  <a:prstClr val="black"/>
                </a:solidFill>
              </a:rPr>
              <a:t>(in1[ ][ ], in2[ ][ ], …) {</a:t>
            </a:r>
          </a:p>
          <a:p>
            <a:pPr algn="l" defTabSz="457200"/>
            <a:r>
              <a:rPr lang="en-US" sz="1050" dirty="0" smtClean="0">
                <a:solidFill>
                  <a:prstClr val="black"/>
                </a:solidFill>
              </a:rPr>
              <a:t>…</a:t>
            </a:r>
          </a:p>
          <a:p>
            <a:pPr algn="l" defTabSz="457200"/>
            <a:r>
              <a:rPr lang="en-US" sz="1050" dirty="0" smtClean="0">
                <a:solidFill>
                  <a:prstClr val="black"/>
                </a:solidFill>
              </a:rPr>
              <a:t>  L1:for(i=1;i&lt;N;i++) {</a:t>
            </a:r>
          </a:p>
          <a:p>
            <a:pPr algn="l" defTabSz="457200"/>
            <a:r>
              <a:rPr lang="en-US" sz="1050" dirty="0" smtClean="0">
                <a:solidFill>
                  <a:prstClr val="black"/>
                </a:solidFill>
              </a:rPr>
              <a:t>     L2:for(j=0;j&lt;</a:t>
            </a:r>
            <a:r>
              <a:rPr lang="en-US" sz="1050" dirty="0" err="1" smtClean="0">
                <a:solidFill>
                  <a:prstClr val="black"/>
                </a:solidFill>
              </a:rPr>
              <a:t>M;j</a:t>
            </a:r>
            <a:r>
              <a:rPr lang="en-US" sz="1050" dirty="0" smtClean="0">
                <a:solidFill>
                  <a:prstClr val="black"/>
                </a:solidFill>
              </a:rPr>
              <a:t>++) {</a:t>
            </a:r>
          </a:p>
          <a:p>
            <a:pPr algn="l" defTabSz="457200"/>
            <a:r>
              <a:rPr lang="en-US" sz="1050" b="1" dirty="0" smtClean="0">
                <a:solidFill>
                  <a:prstClr val="black"/>
                </a:solidFill>
              </a:rPr>
              <a:t>#</a:t>
            </a:r>
            <a:r>
              <a:rPr lang="en-US" sz="1050" b="1" dirty="0" err="1" smtClean="0">
                <a:solidFill>
                  <a:prstClr val="black"/>
                </a:solidFill>
              </a:rPr>
              <a:t>pragma</a:t>
            </a:r>
            <a:r>
              <a:rPr lang="en-US" sz="1050" b="1" dirty="0" smtClean="0">
                <a:solidFill>
                  <a:prstClr val="black"/>
                </a:solidFill>
              </a:rPr>
              <a:t> AP PIPELINE</a:t>
            </a:r>
          </a:p>
          <a:p>
            <a:pPr algn="l" defTabSz="457200"/>
            <a:r>
              <a:rPr lang="en-US" sz="1050" dirty="0" smtClean="0">
                <a:solidFill>
                  <a:prstClr val="black"/>
                </a:solidFill>
              </a:rPr>
              <a:t>        out[</a:t>
            </a:r>
            <a:r>
              <a:rPr lang="en-US" sz="1050" dirty="0" err="1" smtClean="0">
                <a:solidFill>
                  <a:prstClr val="black"/>
                </a:solidFill>
              </a:rPr>
              <a:t>i</a:t>
            </a:r>
            <a:r>
              <a:rPr lang="en-US" sz="1050" dirty="0" smtClean="0">
                <a:solidFill>
                  <a:prstClr val="black"/>
                </a:solidFill>
              </a:rPr>
              <a:t>][j] = in1[</a:t>
            </a:r>
            <a:r>
              <a:rPr lang="en-US" sz="1050" dirty="0" err="1" smtClean="0">
                <a:solidFill>
                  <a:prstClr val="black"/>
                </a:solidFill>
              </a:rPr>
              <a:t>i</a:t>
            </a:r>
            <a:r>
              <a:rPr lang="en-US" sz="1050" dirty="0" smtClean="0">
                <a:solidFill>
                  <a:prstClr val="black"/>
                </a:solidFill>
              </a:rPr>
              <a:t>][j] + in2[</a:t>
            </a:r>
            <a:r>
              <a:rPr lang="en-US" sz="1050" dirty="0" err="1" smtClean="0">
                <a:solidFill>
                  <a:prstClr val="black"/>
                </a:solidFill>
              </a:rPr>
              <a:t>i</a:t>
            </a:r>
            <a:r>
              <a:rPr lang="en-US" sz="1050" dirty="0" smtClean="0">
                <a:solidFill>
                  <a:prstClr val="black"/>
                </a:solidFill>
              </a:rPr>
              <a:t>][j];</a:t>
            </a:r>
          </a:p>
          <a:p>
            <a:pPr algn="l" defTabSz="457200"/>
            <a:r>
              <a:rPr lang="en-US" sz="1050" dirty="0" smtClean="0">
                <a:solidFill>
                  <a:prstClr val="black"/>
                </a:solidFill>
              </a:rPr>
              <a:t>     }</a:t>
            </a:r>
          </a:p>
          <a:p>
            <a:pPr algn="l" defTabSz="457200"/>
            <a:r>
              <a:rPr lang="en-US" sz="1050" dirty="0" smtClean="0">
                <a:solidFill>
                  <a:prstClr val="black"/>
                </a:solidFill>
              </a:rPr>
              <a:t>  }</a:t>
            </a:r>
          </a:p>
          <a:p>
            <a:pPr algn="l" defTabSz="457200"/>
            <a:r>
              <a:rPr lang="en-US" sz="1050" dirty="0" smtClean="0">
                <a:solidFill>
                  <a:prstClr val="black"/>
                </a:solidFill>
              </a:rPr>
              <a:t>}</a:t>
            </a:r>
          </a:p>
        </p:txBody>
      </p:sp>
      <p:sp>
        <p:nvSpPr>
          <p:cNvPr id="8" name="TextBox 7"/>
          <p:cNvSpPr txBox="1"/>
          <p:nvPr/>
        </p:nvSpPr>
        <p:spPr>
          <a:xfrm>
            <a:off x="8242174" y="6006114"/>
            <a:ext cx="2866827" cy="430887"/>
          </a:xfrm>
          <a:prstGeom prst="rect">
            <a:avLst/>
          </a:prstGeom>
          <a:solidFill>
            <a:srgbClr val="FFFF99"/>
          </a:solidFill>
          <a:ln>
            <a:solidFill>
              <a:schemeClr val="tx1"/>
            </a:solidFill>
          </a:ln>
          <a:effectLst>
            <a:innerShdw blurRad="63500" dist="50800" dir="2700000">
              <a:prstClr val="black">
                <a:alpha val="50000"/>
              </a:prstClr>
            </a:innerShdw>
          </a:effectLst>
        </p:spPr>
        <p:txBody>
          <a:bodyPr wrap="square" rtlCol="0">
            <a:spAutoFit/>
          </a:bodyPr>
          <a:lstStyle/>
          <a:p>
            <a:pPr defTabSz="457200"/>
            <a:r>
              <a:rPr lang="en-US" sz="1100" b="1" dirty="0" smtClean="0">
                <a:solidFill>
                  <a:prstClr val="black"/>
                </a:solidFill>
                <a:ea typeface="ＭＳ Ｐゴシック" pitchFamily="34" charset="-128"/>
                <a:cs typeface="Arial" charset="0"/>
              </a:rPr>
              <a:t>Unrolls L1 and L2 </a:t>
            </a:r>
          </a:p>
          <a:p>
            <a:pPr defTabSz="457200"/>
            <a:r>
              <a:rPr lang="en-US" sz="1100" b="1" dirty="0" smtClean="0">
                <a:solidFill>
                  <a:prstClr val="black"/>
                </a:solidFill>
                <a:ea typeface="ＭＳ Ｐゴシック" pitchFamily="34" charset="-128"/>
                <a:cs typeface="Arial" charset="0"/>
              </a:rPr>
              <a:t>N*M adders, 3(N*M) accesses</a:t>
            </a:r>
          </a:p>
        </p:txBody>
      </p:sp>
      <p:sp>
        <p:nvSpPr>
          <p:cNvPr id="9" name="TextBox 8"/>
          <p:cNvSpPr txBox="1"/>
          <p:nvPr/>
        </p:nvSpPr>
        <p:spPr>
          <a:xfrm>
            <a:off x="4710047" y="5976141"/>
            <a:ext cx="2815633" cy="430887"/>
          </a:xfrm>
          <a:prstGeom prst="rect">
            <a:avLst/>
          </a:prstGeom>
          <a:solidFill>
            <a:srgbClr val="FFFF99"/>
          </a:solidFill>
          <a:ln>
            <a:solidFill>
              <a:schemeClr val="tx1"/>
            </a:solidFill>
          </a:ln>
          <a:effectLst>
            <a:innerShdw blurRad="63500" dist="50800" dir="2700000">
              <a:prstClr val="black">
                <a:alpha val="50000"/>
              </a:prstClr>
            </a:innerShdw>
          </a:effectLst>
        </p:spPr>
        <p:txBody>
          <a:bodyPr wrap="square" rtlCol="0">
            <a:spAutoFit/>
          </a:bodyPr>
          <a:lstStyle/>
          <a:p>
            <a:pPr defTabSz="457200"/>
            <a:r>
              <a:rPr lang="en-US" sz="1100" b="1" dirty="0" smtClean="0">
                <a:solidFill>
                  <a:prstClr val="black"/>
                </a:solidFill>
                <a:ea typeface="ＭＳ Ｐゴシック" pitchFamily="34" charset="-128"/>
                <a:cs typeface="Arial" charset="0"/>
              </a:rPr>
              <a:t>Unrolls L2</a:t>
            </a:r>
          </a:p>
          <a:p>
            <a:pPr defTabSz="457200"/>
            <a:r>
              <a:rPr lang="en-US" sz="1100" b="1" dirty="0" smtClean="0">
                <a:solidFill>
                  <a:prstClr val="black"/>
                </a:solidFill>
                <a:ea typeface="ＭＳ Ｐゴシック" pitchFamily="34" charset="-128"/>
                <a:cs typeface="Arial" charset="0"/>
              </a:rPr>
              <a:t>M adders, 3M accesses</a:t>
            </a:r>
          </a:p>
        </p:txBody>
      </p:sp>
      <p:sp>
        <p:nvSpPr>
          <p:cNvPr id="10" name="TextBox 9"/>
          <p:cNvSpPr txBox="1"/>
          <p:nvPr/>
        </p:nvSpPr>
        <p:spPr>
          <a:xfrm>
            <a:off x="1177707" y="5975820"/>
            <a:ext cx="2815633" cy="261610"/>
          </a:xfrm>
          <a:prstGeom prst="rect">
            <a:avLst/>
          </a:prstGeom>
          <a:solidFill>
            <a:srgbClr val="FFFF99"/>
          </a:solidFill>
          <a:ln>
            <a:solidFill>
              <a:schemeClr val="tx1"/>
            </a:solidFill>
          </a:ln>
          <a:effectLst>
            <a:innerShdw blurRad="63500" dist="50800" dir="2700000">
              <a:prstClr val="black">
                <a:alpha val="50000"/>
              </a:prstClr>
            </a:innerShdw>
          </a:effectLst>
        </p:spPr>
        <p:txBody>
          <a:bodyPr wrap="square" rtlCol="0">
            <a:spAutoFit/>
          </a:bodyPr>
          <a:lstStyle/>
          <a:p>
            <a:pPr defTabSz="457200"/>
            <a:r>
              <a:rPr lang="en-US" sz="1100" b="1" dirty="0" smtClean="0">
                <a:solidFill>
                  <a:prstClr val="black"/>
                </a:solidFill>
                <a:ea typeface="ＭＳ Ｐゴシック" pitchFamily="34" charset="-128"/>
                <a:cs typeface="Arial" charset="0"/>
              </a:rPr>
              <a:t>1adder, 3 accesses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3450" y="1327152"/>
            <a:ext cx="6358749" cy="4349029"/>
          </a:xfrm>
        </p:spPr>
        <p:txBody>
          <a:bodyPr>
            <a:normAutofit fontScale="92500"/>
          </a:bodyPr>
          <a:lstStyle/>
          <a:p>
            <a:r>
              <a:rPr lang="en-US" sz="2200" dirty="0" smtClean="0"/>
              <a:t>The pipeline directive pipelines functions or loops</a:t>
            </a:r>
          </a:p>
          <a:p>
            <a:pPr lvl="1"/>
            <a:r>
              <a:rPr lang="en-US" dirty="0" smtClean="0"/>
              <a:t>This example pipelines the function with an Initiation </a:t>
            </a:r>
            <a:br>
              <a:rPr lang="en-US" dirty="0" smtClean="0"/>
            </a:br>
            <a:r>
              <a:rPr lang="en-US" dirty="0" smtClean="0"/>
              <a:t>Interval (II) of 2</a:t>
            </a:r>
          </a:p>
          <a:p>
            <a:pPr lvl="2"/>
            <a:r>
              <a:rPr lang="en-US" dirty="0" smtClean="0"/>
              <a:t>The II is the same as the throughput but this term is used </a:t>
            </a:r>
            <a:br>
              <a:rPr lang="en-US" dirty="0" smtClean="0"/>
            </a:br>
            <a:r>
              <a:rPr lang="en-US" dirty="0" smtClean="0"/>
              <a:t>exclusively with  pipelines</a:t>
            </a:r>
          </a:p>
          <a:p>
            <a:pPr lvl="2"/>
            <a:endParaRPr lang="en-US" dirty="0" smtClean="0"/>
          </a:p>
          <a:p>
            <a:endParaRPr lang="en-US" dirty="0" smtClean="0"/>
          </a:p>
          <a:p>
            <a:r>
              <a:rPr lang="en-US" sz="2200" dirty="0" smtClean="0"/>
              <a:t>Omit the target II and </a:t>
            </a:r>
            <a:r>
              <a:rPr lang="en-US" sz="2200" dirty="0" err="1" smtClean="0"/>
              <a:t>Vivado</a:t>
            </a:r>
            <a:r>
              <a:rPr lang="en-US" sz="2200" dirty="0" smtClean="0"/>
              <a:t> HLS will Automatically </a:t>
            </a:r>
            <a:br>
              <a:rPr lang="en-US" sz="2200" dirty="0" smtClean="0"/>
            </a:br>
            <a:r>
              <a:rPr lang="en-US" sz="2200" dirty="0" smtClean="0"/>
              <a:t>pipeline for the fastest possible design</a:t>
            </a:r>
          </a:p>
          <a:p>
            <a:pPr lvl="1"/>
            <a:r>
              <a:rPr lang="en-US" dirty="0" smtClean="0"/>
              <a:t>Specifying a more accurate maximum may allow more </a:t>
            </a:r>
            <a:br>
              <a:rPr lang="en-US" dirty="0" smtClean="0"/>
            </a:br>
            <a:r>
              <a:rPr lang="en-US" dirty="0" smtClean="0"/>
              <a:t>sharing (smaller area)</a:t>
            </a:r>
          </a:p>
          <a:p>
            <a:endParaRPr lang="en-US" dirty="0" smtClean="0"/>
          </a:p>
        </p:txBody>
      </p:sp>
      <p:sp>
        <p:nvSpPr>
          <p:cNvPr id="2" name="Title 1"/>
          <p:cNvSpPr>
            <a:spLocks noGrp="1"/>
          </p:cNvSpPr>
          <p:nvPr>
            <p:ph type="title"/>
          </p:nvPr>
        </p:nvSpPr>
        <p:spPr/>
        <p:txBody>
          <a:bodyPr/>
          <a:lstStyle/>
          <a:p>
            <a:r>
              <a:rPr lang="en-US" dirty="0" smtClean="0"/>
              <a:t>Pipeline Directive</a:t>
            </a:r>
            <a:endParaRPr lang="en-US" dirty="0"/>
          </a:p>
        </p:txBody>
      </p:sp>
      <p:sp>
        <p:nvSpPr>
          <p:cNvPr id="17" name="Footer Placeholder 16"/>
          <p:cNvSpPr>
            <a:spLocks noGrp="1"/>
          </p:cNvSpPr>
          <p:nvPr>
            <p:ph type="ftr" sz="quarter" idx="3"/>
          </p:nvPr>
        </p:nvSpPr>
        <p:spPr/>
        <p:txBody>
          <a:bodyPr/>
          <a:lstStyle/>
          <a:p>
            <a:r>
              <a:rPr lang="en-US" dirty="0" smtClean="0"/>
              <a:t>© Copyright 2016 Xilinx</a:t>
            </a:r>
            <a:endParaRPr lang="en-US" dirty="0"/>
          </a:p>
        </p:txBody>
      </p:sp>
      <p:sp>
        <p:nvSpPr>
          <p:cNvPr id="16" name="Slide Number Placeholder 1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41</a:t>
            </a:fld>
            <a:endParaRPr lang="en-US" dirty="0"/>
          </a:p>
        </p:txBody>
      </p:sp>
      <p:grpSp>
        <p:nvGrpSpPr>
          <p:cNvPr id="4" name="Group 3"/>
          <p:cNvGrpSpPr/>
          <p:nvPr/>
        </p:nvGrpSpPr>
        <p:grpSpPr>
          <a:xfrm>
            <a:off x="1879913" y="3005652"/>
            <a:ext cx="3122540" cy="652891"/>
            <a:chOff x="1948007" y="3440480"/>
            <a:chExt cx="3122540" cy="652891"/>
          </a:xfrm>
        </p:grpSpPr>
        <p:sp>
          <p:nvSpPr>
            <p:cNvPr id="8" name="Rounded Rectangle 7"/>
            <p:cNvSpPr/>
            <p:nvPr/>
          </p:nvSpPr>
          <p:spPr>
            <a:xfrm>
              <a:off x="1981904" y="3440480"/>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9" name="Rounded Rectangle 8"/>
            <p:cNvSpPr/>
            <p:nvPr/>
          </p:nvSpPr>
          <p:spPr>
            <a:xfrm>
              <a:off x="2591345" y="3440480"/>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10" name="Rounded Rectangle 9"/>
            <p:cNvSpPr/>
            <p:nvPr/>
          </p:nvSpPr>
          <p:spPr>
            <a:xfrm>
              <a:off x="3200786" y="3440480"/>
              <a:ext cx="609441"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sp>
          <p:nvSpPr>
            <p:cNvPr id="11" name="Rounded Rectangle 10"/>
            <p:cNvSpPr/>
            <p:nvPr/>
          </p:nvSpPr>
          <p:spPr>
            <a:xfrm>
              <a:off x="3242222" y="3630980"/>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12" name="Rounded Rectangle 11"/>
            <p:cNvSpPr/>
            <p:nvPr/>
          </p:nvSpPr>
          <p:spPr>
            <a:xfrm>
              <a:off x="3851663" y="3630980"/>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13" name="Rounded Rectangle 12"/>
            <p:cNvSpPr/>
            <p:nvPr/>
          </p:nvSpPr>
          <p:spPr>
            <a:xfrm>
              <a:off x="4461106" y="3630980"/>
              <a:ext cx="609441"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cxnSp>
          <p:nvCxnSpPr>
            <p:cNvPr id="14" name="Straight Arrow Connector 13"/>
            <p:cNvCxnSpPr/>
            <p:nvPr/>
          </p:nvCxnSpPr>
          <p:spPr>
            <a:xfrm>
              <a:off x="1962389" y="3715959"/>
              <a:ext cx="1228640"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948007" y="3816372"/>
              <a:ext cx="1848583" cy="276999"/>
            </a:xfrm>
            <a:prstGeom prst="rect">
              <a:avLst/>
            </a:prstGeom>
            <a:noFill/>
          </p:spPr>
          <p:txBody>
            <a:bodyPr wrap="none" rtlCol="0">
              <a:spAutoFit/>
            </a:bodyPr>
            <a:lstStyle/>
            <a:p>
              <a:pPr algn="l" defTabSz="457200"/>
              <a:r>
                <a:rPr lang="en-US" sz="1200" b="1" dirty="0" smtClean="0">
                  <a:solidFill>
                    <a:prstClr val="black"/>
                  </a:solidFill>
                  <a:ea typeface="ＭＳ Ｐゴシック" pitchFamily="34" charset="-128"/>
                  <a:cs typeface="Arial" charset="0"/>
                </a:rPr>
                <a:t>Initiation Interval (or II)</a:t>
              </a:r>
              <a:endParaRPr lang="en-US" sz="1200" b="1" dirty="0">
                <a:solidFill>
                  <a:prstClr val="black"/>
                </a:solidFill>
                <a:ea typeface="ＭＳ Ｐゴシック" pitchFamily="34" charset="-128"/>
                <a:cs typeface="Arial" charset="0"/>
              </a:endParaRPr>
            </a:p>
          </p:txBody>
        </p:sp>
      </p:grpSp>
      <p:pic>
        <p:nvPicPr>
          <p:cNvPr id="2050" name="Picture 2" descr="c:\temp\SNAGHTML9a3a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199" y="1646273"/>
            <a:ext cx="4416425" cy="44266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Pipelines can optionally be flushed</a:t>
            </a:r>
          </a:p>
          <a:p>
            <a:pPr lvl="1"/>
            <a:r>
              <a:rPr lang="en-US" dirty="0" smtClean="0"/>
              <a:t>Flush: when the input enable goes low (no more data) all existing results are flushed out</a:t>
            </a:r>
          </a:p>
          <a:p>
            <a:pPr lvl="2"/>
            <a:r>
              <a:rPr lang="en-US" dirty="0" smtClean="0"/>
              <a:t>The input enable may be from an input interface or from another block in the design</a:t>
            </a:r>
          </a:p>
          <a:p>
            <a:pPr lvl="1"/>
            <a:r>
              <a:rPr lang="en-US" dirty="0" smtClean="0"/>
              <a:t>The default is to stall all existing values in the pipeline</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r>
              <a:rPr lang="en-US" dirty="0" smtClean="0"/>
              <a:t>With Flush</a:t>
            </a:r>
          </a:p>
          <a:p>
            <a:pPr lvl="1"/>
            <a:r>
              <a:rPr lang="en-US" dirty="0" smtClean="0"/>
              <a:t>When no new input reads are performed</a:t>
            </a:r>
          </a:p>
          <a:p>
            <a:pPr lvl="1"/>
            <a:r>
              <a:rPr lang="en-US" dirty="0" smtClean="0"/>
              <a:t>Values already in the pipeline are flushed out</a:t>
            </a:r>
          </a:p>
          <a:p>
            <a:endParaRPr lang="en-US" dirty="0"/>
          </a:p>
        </p:txBody>
      </p:sp>
      <p:sp>
        <p:nvSpPr>
          <p:cNvPr id="2" name="Title 1"/>
          <p:cNvSpPr>
            <a:spLocks noGrp="1"/>
          </p:cNvSpPr>
          <p:nvPr>
            <p:ph type="title"/>
          </p:nvPr>
        </p:nvSpPr>
        <p:spPr/>
        <p:txBody>
          <a:bodyPr/>
          <a:lstStyle/>
          <a:p>
            <a:r>
              <a:rPr lang="en-US" dirty="0" smtClean="0"/>
              <a:t>Pipeline Flush</a:t>
            </a:r>
            <a:endParaRPr lang="en-US" dirty="0"/>
          </a:p>
        </p:txBody>
      </p:sp>
      <p:sp>
        <p:nvSpPr>
          <p:cNvPr id="111" name="Footer Placeholder 110"/>
          <p:cNvSpPr>
            <a:spLocks noGrp="1"/>
          </p:cNvSpPr>
          <p:nvPr>
            <p:ph type="ftr" sz="quarter" idx="3"/>
          </p:nvPr>
        </p:nvSpPr>
        <p:spPr/>
        <p:txBody>
          <a:bodyPr/>
          <a:lstStyle/>
          <a:p>
            <a:r>
              <a:rPr lang="en-US" dirty="0" smtClean="0"/>
              <a:t>© Copyright 2016 Xilinx</a:t>
            </a:r>
            <a:endParaRPr lang="en-US" dirty="0"/>
          </a:p>
        </p:txBody>
      </p:sp>
      <p:sp>
        <p:nvSpPr>
          <p:cNvPr id="110" name="Slide Number Placeholder 109"/>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42</a:t>
            </a:fld>
            <a:endParaRPr lang="en-US" dirty="0"/>
          </a:p>
        </p:txBody>
      </p:sp>
      <p:sp>
        <p:nvSpPr>
          <p:cNvPr id="6" name="TextBox 5"/>
          <p:cNvSpPr txBox="1"/>
          <p:nvPr/>
        </p:nvSpPr>
        <p:spPr>
          <a:xfrm>
            <a:off x="1944296" y="3315005"/>
            <a:ext cx="1864869" cy="276999"/>
          </a:xfrm>
          <a:prstGeom prst="rect">
            <a:avLst/>
          </a:prstGeom>
          <a:noFill/>
          <a:effectLst/>
        </p:spPr>
        <p:txBody>
          <a:bodyPr wrap="none" rtlCol="0">
            <a:spAutoFit/>
          </a:bodyPr>
          <a:lstStyle/>
          <a:p>
            <a:pPr algn="l" defTabSz="457200"/>
            <a:r>
              <a:rPr lang="en-US" sz="1200" b="1" u="sng" dirty="0" smtClean="0">
                <a:solidFill>
                  <a:prstClr val="black"/>
                </a:solidFill>
                <a:ea typeface="ＭＳ Ｐゴシック" pitchFamily="34" charset="-128"/>
                <a:cs typeface="Arial" charset="0"/>
              </a:rPr>
              <a:t>Without Flush (default)</a:t>
            </a:r>
            <a:endParaRPr lang="en-US" sz="1200" b="1" u="sng" dirty="0">
              <a:solidFill>
                <a:prstClr val="black"/>
              </a:solidFill>
              <a:ea typeface="ＭＳ Ｐゴシック" pitchFamily="34" charset="-128"/>
              <a:cs typeface="Arial" charset="0"/>
            </a:endParaRPr>
          </a:p>
        </p:txBody>
      </p:sp>
      <p:sp>
        <p:nvSpPr>
          <p:cNvPr id="10" name="TextBox 9"/>
          <p:cNvSpPr txBox="1"/>
          <p:nvPr/>
        </p:nvSpPr>
        <p:spPr>
          <a:xfrm>
            <a:off x="1135495" y="3701801"/>
            <a:ext cx="423513" cy="276999"/>
          </a:xfrm>
          <a:prstGeom prst="rect">
            <a:avLst/>
          </a:prstGeom>
          <a:noFill/>
          <a:effectLst/>
        </p:spPr>
        <p:txBody>
          <a:bodyPr wrap="none" rtlCol="0">
            <a:spAutoFit/>
          </a:bodyPr>
          <a:lstStyle/>
          <a:p>
            <a:pPr algn="r" defTabSz="457200"/>
            <a:r>
              <a:rPr lang="en-US" sz="1200" b="1" dirty="0" err="1" smtClean="0">
                <a:solidFill>
                  <a:prstClr val="black"/>
                </a:solidFill>
                <a:ea typeface="ＭＳ Ｐゴシック" pitchFamily="34" charset="-128"/>
                <a:cs typeface="Arial" charset="0"/>
              </a:rPr>
              <a:t>Clk</a:t>
            </a:r>
            <a:endParaRPr lang="en-US" sz="1200" b="1" dirty="0">
              <a:solidFill>
                <a:prstClr val="black"/>
              </a:solidFill>
              <a:ea typeface="ＭＳ Ｐゴシック" pitchFamily="34" charset="-128"/>
              <a:cs typeface="Arial" charset="0"/>
            </a:endParaRPr>
          </a:p>
        </p:txBody>
      </p:sp>
      <p:grpSp>
        <p:nvGrpSpPr>
          <p:cNvPr id="4" name="Group 71"/>
          <p:cNvGrpSpPr/>
          <p:nvPr/>
        </p:nvGrpSpPr>
        <p:grpSpPr>
          <a:xfrm>
            <a:off x="1674812" y="3739632"/>
            <a:ext cx="609443" cy="228600"/>
            <a:chOff x="-66694" y="1130300"/>
            <a:chExt cx="533401" cy="228600"/>
          </a:xfrm>
          <a:effectLst>
            <a:outerShdw blurRad="50800" dist="38100" dir="2700000" algn="tl" rotWithShape="0">
              <a:prstClr val="black">
                <a:alpha val="40000"/>
              </a:prstClr>
            </a:outerShdw>
          </a:effectLst>
        </p:grpSpPr>
        <p:cxnSp>
          <p:nvCxnSpPr>
            <p:cNvPr id="45" name="Straight Connector 44"/>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71"/>
          <p:cNvGrpSpPr/>
          <p:nvPr/>
        </p:nvGrpSpPr>
        <p:grpSpPr>
          <a:xfrm>
            <a:off x="2284253" y="3739632"/>
            <a:ext cx="609443" cy="228600"/>
            <a:chOff x="-66694" y="1130300"/>
            <a:chExt cx="533401" cy="228600"/>
          </a:xfrm>
          <a:effectLst>
            <a:outerShdw blurRad="50800" dist="38100" dir="2700000" algn="tl" rotWithShape="0">
              <a:prstClr val="black">
                <a:alpha val="40000"/>
              </a:prstClr>
            </a:outerShdw>
          </a:effectLst>
        </p:grpSpPr>
        <p:cxnSp>
          <p:nvCxnSpPr>
            <p:cNvPr id="41" name="Straight Connector 40"/>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 name="Group 71"/>
          <p:cNvGrpSpPr/>
          <p:nvPr/>
        </p:nvGrpSpPr>
        <p:grpSpPr>
          <a:xfrm>
            <a:off x="2893693" y="3739632"/>
            <a:ext cx="609443" cy="228600"/>
            <a:chOff x="-66694" y="1130300"/>
            <a:chExt cx="533401" cy="228600"/>
          </a:xfrm>
          <a:effectLst>
            <a:outerShdw blurRad="50800" dist="38100" dir="2700000" algn="tl" rotWithShape="0">
              <a:prstClr val="black">
                <a:alpha val="40000"/>
              </a:prstClr>
            </a:outerShdw>
          </a:effectLst>
        </p:grpSpPr>
        <p:cxnSp>
          <p:nvCxnSpPr>
            <p:cNvPr id="37" name="Straight Connector 36"/>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 name="Group 71"/>
          <p:cNvGrpSpPr/>
          <p:nvPr/>
        </p:nvGrpSpPr>
        <p:grpSpPr>
          <a:xfrm>
            <a:off x="3503135" y="3739632"/>
            <a:ext cx="609443" cy="228600"/>
            <a:chOff x="-66694" y="1130300"/>
            <a:chExt cx="533401" cy="228600"/>
          </a:xfrm>
          <a:effectLst>
            <a:outerShdw blurRad="50800" dist="38100" dir="2700000" algn="tl" rotWithShape="0">
              <a:prstClr val="black">
                <a:alpha val="40000"/>
              </a:prstClr>
            </a:outerShdw>
          </a:effectLst>
        </p:grpSpPr>
        <p:cxnSp>
          <p:nvCxnSpPr>
            <p:cNvPr id="33" name="Straight Connector 32"/>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 name="Group 71"/>
          <p:cNvGrpSpPr/>
          <p:nvPr/>
        </p:nvGrpSpPr>
        <p:grpSpPr>
          <a:xfrm>
            <a:off x="4112577" y="3739632"/>
            <a:ext cx="609443" cy="228600"/>
            <a:chOff x="-66694" y="1130300"/>
            <a:chExt cx="533401" cy="228600"/>
          </a:xfrm>
          <a:effectLst>
            <a:outerShdw blurRad="50800" dist="38100" dir="2700000" algn="tl" rotWithShape="0">
              <a:prstClr val="black">
                <a:alpha val="40000"/>
              </a:prstClr>
            </a:outerShdw>
          </a:effectLst>
        </p:grpSpPr>
        <p:cxnSp>
          <p:nvCxnSpPr>
            <p:cNvPr id="29" name="Straight Connector 28"/>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71"/>
          <p:cNvGrpSpPr/>
          <p:nvPr/>
        </p:nvGrpSpPr>
        <p:grpSpPr>
          <a:xfrm>
            <a:off x="4722018" y="3739632"/>
            <a:ext cx="609443" cy="228600"/>
            <a:chOff x="-66694" y="1130300"/>
            <a:chExt cx="533401" cy="228600"/>
          </a:xfrm>
          <a:effectLst>
            <a:outerShdw blurRad="50800" dist="38100" dir="2700000" algn="tl" rotWithShape="0">
              <a:prstClr val="black">
                <a:alpha val="40000"/>
              </a:prstClr>
            </a:outerShdw>
          </a:effectLst>
        </p:grpSpPr>
        <p:cxnSp>
          <p:nvCxnSpPr>
            <p:cNvPr id="25" name="Straight Connector 24"/>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8" name="Rounded Rectangle 17"/>
          <p:cNvSpPr/>
          <p:nvPr/>
        </p:nvSpPr>
        <p:spPr>
          <a:xfrm>
            <a:off x="1674624" y="4431495"/>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19" name="Rounded Rectangle 18"/>
          <p:cNvSpPr/>
          <p:nvPr/>
        </p:nvSpPr>
        <p:spPr>
          <a:xfrm>
            <a:off x="2284062" y="4431495"/>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20" name="Rounded Rectangle 19"/>
          <p:cNvSpPr/>
          <p:nvPr/>
        </p:nvSpPr>
        <p:spPr>
          <a:xfrm>
            <a:off x="2893505" y="4429037"/>
            <a:ext cx="1223761" cy="155145"/>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sp>
        <p:nvSpPr>
          <p:cNvPr id="21" name="Rounded Rectangle 20"/>
          <p:cNvSpPr/>
          <p:nvPr/>
        </p:nvSpPr>
        <p:spPr>
          <a:xfrm>
            <a:off x="2284062" y="4621995"/>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22" name="Rounded Rectangle 21"/>
          <p:cNvSpPr/>
          <p:nvPr/>
        </p:nvSpPr>
        <p:spPr>
          <a:xfrm>
            <a:off x="2893505" y="4621995"/>
            <a:ext cx="122376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23" name="Rounded Rectangle 22"/>
          <p:cNvSpPr/>
          <p:nvPr/>
        </p:nvSpPr>
        <p:spPr>
          <a:xfrm>
            <a:off x="4122145" y="4621995"/>
            <a:ext cx="609441"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cxnSp>
        <p:nvCxnSpPr>
          <p:cNvPr id="50" name="Straight Connector 49"/>
          <p:cNvCxnSpPr/>
          <p:nvPr/>
        </p:nvCxnSpPr>
        <p:spPr>
          <a:xfrm flipV="1">
            <a:off x="1660177" y="4085850"/>
            <a:ext cx="1228639" cy="1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2774324" y="420015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4002964" y="420015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888624" y="4316280"/>
            <a:ext cx="12286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117263" y="4085850"/>
            <a:ext cx="1228640" cy="0"/>
          </a:xfrm>
          <a:prstGeom prst="line">
            <a:avLst/>
          </a:prstGeom>
        </p:spPr>
        <p:style>
          <a:lnRef idx="2">
            <a:schemeClr val="accent1"/>
          </a:lnRef>
          <a:fillRef idx="0">
            <a:schemeClr val="accent1"/>
          </a:fillRef>
          <a:effectRef idx="1">
            <a:schemeClr val="accent1"/>
          </a:effectRef>
          <a:fontRef idx="minor">
            <a:schemeClr val="tx1"/>
          </a:fontRef>
        </p:style>
      </p:cxnSp>
      <p:sp>
        <p:nvSpPr>
          <p:cNvPr id="57" name="Rounded Rectangle 56"/>
          <p:cNvSpPr/>
          <p:nvPr/>
        </p:nvSpPr>
        <p:spPr>
          <a:xfrm>
            <a:off x="4127025" y="4431495"/>
            <a:ext cx="609441" cy="152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defTabSz="457200"/>
            <a:r>
              <a:rPr lang="en-US" sz="800" b="1" dirty="0" smtClean="0">
                <a:solidFill>
                  <a:prstClr val="black"/>
                </a:solidFill>
              </a:rPr>
              <a:t>out1</a:t>
            </a:r>
            <a:endParaRPr lang="en-US" sz="800" dirty="0">
              <a:solidFill>
                <a:prstClr val="white"/>
              </a:solidFill>
            </a:endParaRPr>
          </a:p>
        </p:txBody>
      </p:sp>
      <p:sp>
        <p:nvSpPr>
          <p:cNvPr id="58" name="Rounded Rectangle 57"/>
          <p:cNvSpPr/>
          <p:nvPr/>
        </p:nvSpPr>
        <p:spPr>
          <a:xfrm>
            <a:off x="4736465" y="4621995"/>
            <a:ext cx="609441" cy="152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defTabSz="457200"/>
            <a:r>
              <a:rPr lang="en-US" sz="800" b="1" dirty="0" smtClean="0">
                <a:solidFill>
                  <a:prstClr val="black"/>
                </a:solidFill>
              </a:rPr>
              <a:t>out2</a:t>
            </a:r>
            <a:endParaRPr lang="en-US" sz="800" dirty="0">
              <a:solidFill>
                <a:prstClr val="white"/>
              </a:solidFill>
            </a:endParaRPr>
          </a:p>
        </p:txBody>
      </p:sp>
      <p:sp>
        <p:nvSpPr>
          <p:cNvPr id="59" name="TextBox 58"/>
          <p:cNvSpPr txBox="1"/>
          <p:nvPr/>
        </p:nvSpPr>
        <p:spPr>
          <a:xfrm>
            <a:off x="639206" y="4039284"/>
            <a:ext cx="919995" cy="276999"/>
          </a:xfrm>
          <a:prstGeom prst="rect">
            <a:avLst/>
          </a:prstGeom>
          <a:noFill/>
          <a:effectLst/>
        </p:spPr>
        <p:txBody>
          <a:bodyPr wrap="none" rtlCol="0">
            <a:spAutoFit/>
          </a:bodyPr>
          <a:lstStyle/>
          <a:p>
            <a:pPr algn="r" defTabSz="457200"/>
            <a:r>
              <a:rPr lang="en-US" sz="1200" b="1" dirty="0" smtClean="0">
                <a:solidFill>
                  <a:prstClr val="black"/>
                </a:solidFill>
                <a:ea typeface="ＭＳ Ｐゴシック" pitchFamily="34" charset="-128"/>
                <a:cs typeface="Arial" charset="0"/>
              </a:rPr>
              <a:t>Data Valid</a:t>
            </a:r>
            <a:endParaRPr lang="en-US" sz="1200" b="1" dirty="0">
              <a:solidFill>
                <a:prstClr val="black"/>
              </a:solidFill>
              <a:ea typeface="ＭＳ Ｐゴシック" pitchFamily="34" charset="-128"/>
              <a:cs typeface="Arial" charset="0"/>
            </a:endParaRPr>
          </a:p>
        </p:txBody>
      </p:sp>
      <p:sp>
        <p:nvSpPr>
          <p:cNvPr id="60" name="TextBox 59"/>
          <p:cNvSpPr txBox="1"/>
          <p:nvPr/>
        </p:nvSpPr>
        <p:spPr>
          <a:xfrm>
            <a:off x="7666822" y="3315005"/>
            <a:ext cx="1720599" cy="276999"/>
          </a:xfrm>
          <a:prstGeom prst="rect">
            <a:avLst/>
          </a:prstGeom>
          <a:noFill/>
          <a:effectLst/>
        </p:spPr>
        <p:txBody>
          <a:bodyPr wrap="none" rtlCol="0">
            <a:spAutoFit/>
          </a:bodyPr>
          <a:lstStyle/>
          <a:p>
            <a:pPr algn="l" defTabSz="457200"/>
            <a:r>
              <a:rPr lang="en-US" sz="1200" b="1" u="sng" dirty="0" smtClean="0">
                <a:solidFill>
                  <a:prstClr val="black"/>
                </a:solidFill>
                <a:ea typeface="ＭＳ Ｐゴシック" pitchFamily="34" charset="-128"/>
                <a:cs typeface="Arial" charset="0"/>
              </a:rPr>
              <a:t>With Flush (optional)</a:t>
            </a:r>
            <a:endParaRPr lang="en-US" sz="1200" b="1" u="sng" dirty="0">
              <a:solidFill>
                <a:prstClr val="black"/>
              </a:solidFill>
              <a:ea typeface="ＭＳ Ｐゴシック" pitchFamily="34" charset="-128"/>
              <a:cs typeface="Arial" charset="0"/>
            </a:endParaRPr>
          </a:p>
        </p:txBody>
      </p:sp>
      <p:sp>
        <p:nvSpPr>
          <p:cNvPr id="61" name="TextBox 60"/>
          <p:cNvSpPr txBox="1"/>
          <p:nvPr/>
        </p:nvSpPr>
        <p:spPr>
          <a:xfrm>
            <a:off x="6858023" y="3701801"/>
            <a:ext cx="423513" cy="276999"/>
          </a:xfrm>
          <a:prstGeom prst="rect">
            <a:avLst/>
          </a:prstGeom>
          <a:noFill/>
          <a:effectLst/>
        </p:spPr>
        <p:txBody>
          <a:bodyPr wrap="none" rtlCol="0">
            <a:spAutoFit/>
          </a:bodyPr>
          <a:lstStyle/>
          <a:p>
            <a:pPr algn="r" defTabSz="457200"/>
            <a:r>
              <a:rPr lang="en-US" sz="1200" b="1" dirty="0" err="1" smtClean="0">
                <a:solidFill>
                  <a:prstClr val="black"/>
                </a:solidFill>
                <a:ea typeface="ＭＳ Ｐゴシック" pitchFamily="34" charset="-128"/>
                <a:cs typeface="Arial" charset="0"/>
              </a:rPr>
              <a:t>Clk</a:t>
            </a:r>
            <a:endParaRPr lang="en-US" sz="1200" b="1" dirty="0">
              <a:solidFill>
                <a:prstClr val="black"/>
              </a:solidFill>
              <a:ea typeface="ＭＳ Ｐゴシック" pitchFamily="34" charset="-128"/>
              <a:cs typeface="Arial" charset="0"/>
            </a:endParaRPr>
          </a:p>
        </p:txBody>
      </p:sp>
      <p:grpSp>
        <p:nvGrpSpPr>
          <p:cNvPr id="12" name="Group 71"/>
          <p:cNvGrpSpPr/>
          <p:nvPr/>
        </p:nvGrpSpPr>
        <p:grpSpPr>
          <a:xfrm>
            <a:off x="7397338" y="3739632"/>
            <a:ext cx="609443" cy="228600"/>
            <a:chOff x="-66694" y="1130300"/>
            <a:chExt cx="533401" cy="228600"/>
          </a:xfrm>
          <a:effectLst>
            <a:outerShdw blurRad="50800" dist="38100" dir="2700000" algn="tl" rotWithShape="0">
              <a:prstClr val="black">
                <a:alpha val="40000"/>
              </a:prstClr>
            </a:outerShdw>
          </a:effectLst>
        </p:grpSpPr>
        <p:cxnSp>
          <p:nvCxnSpPr>
            <p:cNvPr id="63" name="Straight Connector 62"/>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71"/>
          <p:cNvGrpSpPr/>
          <p:nvPr/>
        </p:nvGrpSpPr>
        <p:grpSpPr>
          <a:xfrm>
            <a:off x="8006779" y="3739632"/>
            <a:ext cx="609443" cy="228600"/>
            <a:chOff x="-66694" y="1130300"/>
            <a:chExt cx="533401" cy="228600"/>
          </a:xfrm>
          <a:effectLst>
            <a:outerShdw blurRad="50800" dist="38100" dir="2700000" algn="tl" rotWithShape="0">
              <a:prstClr val="black">
                <a:alpha val="40000"/>
              </a:prstClr>
            </a:outerShdw>
          </a:effectLst>
        </p:grpSpPr>
        <p:cxnSp>
          <p:nvCxnSpPr>
            <p:cNvPr id="68" name="Straight Connector 67"/>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4" name="Group 71"/>
          <p:cNvGrpSpPr/>
          <p:nvPr/>
        </p:nvGrpSpPr>
        <p:grpSpPr>
          <a:xfrm>
            <a:off x="8616221" y="3739632"/>
            <a:ext cx="609443" cy="228600"/>
            <a:chOff x="-66694" y="1130300"/>
            <a:chExt cx="533401" cy="228600"/>
          </a:xfrm>
          <a:effectLst>
            <a:outerShdw blurRad="50800" dist="38100" dir="2700000" algn="tl" rotWithShape="0">
              <a:prstClr val="black">
                <a:alpha val="40000"/>
              </a:prstClr>
            </a:outerShdw>
          </a:effectLst>
        </p:grpSpPr>
        <p:cxnSp>
          <p:nvCxnSpPr>
            <p:cNvPr id="73" name="Straight Connector 72"/>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5" name="Group 71"/>
          <p:cNvGrpSpPr/>
          <p:nvPr/>
        </p:nvGrpSpPr>
        <p:grpSpPr>
          <a:xfrm>
            <a:off x="9225661" y="3739632"/>
            <a:ext cx="609443" cy="228600"/>
            <a:chOff x="-66694" y="1130300"/>
            <a:chExt cx="533401" cy="228600"/>
          </a:xfrm>
          <a:effectLst>
            <a:outerShdw blurRad="50800" dist="38100" dir="2700000" algn="tl" rotWithShape="0">
              <a:prstClr val="black">
                <a:alpha val="40000"/>
              </a:prstClr>
            </a:outerShdw>
          </a:effectLst>
        </p:grpSpPr>
        <p:cxnSp>
          <p:nvCxnSpPr>
            <p:cNvPr id="78" name="Straight Connector 77"/>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71"/>
          <p:cNvGrpSpPr/>
          <p:nvPr/>
        </p:nvGrpSpPr>
        <p:grpSpPr>
          <a:xfrm>
            <a:off x="9835103" y="3739632"/>
            <a:ext cx="609443" cy="228600"/>
            <a:chOff x="-66694" y="1130300"/>
            <a:chExt cx="533401" cy="228600"/>
          </a:xfrm>
          <a:effectLst>
            <a:outerShdw blurRad="50800" dist="38100" dir="2700000" algn="tl" rotWithShape="0">
              <a:prstClr val="black">
                <a:alpha val="40000"/>
              </a:prstClr>
            </a:outerShdw>
          </a:effectLst>
        </p:grpSpPr>
        <p:cxnSp>
          <p:nvCxnSpPr>
            <p:cNvPr id="83" name="Straight Connector 82"/>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7" name="Group 71"/>
          <p:cNvGrpSpPr/>
          <p:nvPr/>
        </p:nvGrpSpPr>
        <p:grpSpPr>
          <a:xfrm>
            <a:off x="10444544" y="3739632"/>
            <a:ext cx="609443" cy="228600"/>
            <a:chOff x="-66694" y="1130300"/>
            <a:chExt cx="533401" cy="228600"/>
          </a:xfrm>
          <a:effectLst>
            <a:outerShdw blurRad="50800" dist="38100" dir="2700000" algn="tl" rotWithShape="0">
              <a:prstClr val="black">
                <a:alpha val="40000"/>
              </a:prstClr>
            </a:outerShdw>
          </a:effectLst>
        </p:grpSpPr>
        <p:cxnSp>
          <p:nvCxnSpPr>
            <p:cNvPr id="88" name="Straight Connector 87"/>
            <p:cNvCxnSpPr/>
            <p:nvPr/>
          </p:nvCxnSpPr>
          <p:spPr>
            <a:xfrm>
              <a:off x="-66693" y="1130300"/>
              <a:ext cx="266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5400000">
              <a:off x="85707"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180994" y="12446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200007" y="1358900"/>
              <a:ext cx="2667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92" name="Rounded Rectangle 91"/>
          <p:cNvSpPr/>
          <p:nvPr/>
        </p:nvSpPr>
        <p:spPr>
          <a:xfrm>
            <a:off x="7397148" y="4431495"/>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93" name="Rounded Rectangle 92"/>
          <p:cNvSpPr/>
          <p:nvPr/>
        </p:nvSpPr>
        <p:spPr>
          <a:xfrm>
            <a:off x="8006588" y="4431495"/>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94" name="Rounded Rectangle 93"/>
          <p:cNvSpPr/>
          <p:nvPr/>
        </p:nvSpPr>
        <p:spPr>
          <a:xfrm>
            <a:off x="8616033" y="4431495"/>
            <a:ext cx="609441"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sp>
        <p:nvSpPr>
          <p:cNvPr id="95" name="Rounded Rectangle 94"/>
          <p:cNvSpPr/>
          <p:nvPr/>
        </p:nvSpPr>
        <p:spPr>
          <a:xfrm>
            <a:off x="8006588" y="4621995"/>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96" name="Rounded Rectangle 95"/>
          <p:cNvSpPr/>
          <p:nvPr/>
        </p:nvSpPr>
        <p:spPr>
          <a:xfrm>
            <a:off x="8616033" y="4621995"/>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97" name="Rounded Rectangle 96"/>
          <p:cNvSpPr/>
          <p:nvPr/>
        </p:nvSpPr>
        <p:spPr>
          <a:xfrm>
            <a:off x="9225473" y="4621995"/>
            <a:ext cx="609441" cy="15240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defTabSz="457200"/>
            <a:r>
              <a:rPr lang="en-US" sz="800" b="1" dirty="0" smtClean="0">
                <a:solidFill>
                  <a:prstClr val="black"/>
                </a:solidFill>
              </a:rPr>
              <a:t>WR</a:t>
            </a:r>
            <a:endParaRPr lang="en-US" sz="800" dirty="0">
              <a:solidFill>
                <a:prstClr val="black"/>
              </a:solidFill>
            </a:endParaRPr>
          </a:p>
        </p:txBody>
      </p:sp>
      <p:cxnSp>
        <p:nvCxnSpPr>
          <p:cNvPr id="98" name="Straight Connector 97"/>
          <p:cNvCxnSpPr/>
          <p:nvPr/>
        </p:nvCxnSpPr>
        <p:spPr>
          <a:xfrm flipV="1">
            <a:off x="7382703" y="4085850"/>
            <a:ext cx="1228639" cy="1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a:off x="8496852" y="420015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5400000">
            <a:off x="9725492" y="420015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8611152" y="4316280"/>
            <a:ext cx="12286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9839792" y="4085850"/>
            <a:ext cx="1228640" cy="0"/>
          </a:xfrm>
          <a:prstGeom prst="line">
            <a:avLst/>
          </a:prstGeom>
        </p:spPr>
        <p:style>
          <a:lnRef idx="2">
            <a:schemeClr val="accent1"/>
          </a:lnRef>
          <a:fillRef idx="0">
            <a:schemeClr val="accent1"/>
          </a:fillRef>
          <a:effectRef idx="1">
            <a:schemeClr val="accent1"/>
          </a:effectRef>
          <a:fontRef idx="minor">
            <a:schemeClr val="tx1"/>
          </a:fontRef>
        </p:style>
      </p:cxnSp>
      <p:sp>
        <p:nvSpPr>
          <p:cNvPr id="103" name="Rounded Rectangle 102"/>
          <p:cNvSpPr/>
          <p:nvPr/>
        </p:nvSpPr>
        <p:spPr>
          <a:xfrm>
            <a:off x="9225473" y="4431495"/>
            <a:ext cx="609441" cy="152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defTabSz="457200"/>
            <a:r>
              <a:rPr lang="en-US" sz="800" b="1" dirty="0" smtClean="0">
                <a:solidFill>
                  <a:prstClr val="black"/>
                </a:solidFill>
              </a:rPr>
              <a:t>out1</a:t>
            </a:r>
            <a:endParaRPr lang="en-US" sz="800" dirty="0">
              <a:solidFill>
                <a:prstClr val="white"/>
              </a:solidFill>
            </a:endParaRPr>
          </a:p>
        </p:txBody>
      </p:sp>
      <p:sp>
        <p:nvSpPr>
          <p:cNvPr id="104" name="Rounded Rectangle 103"/>
          <p:cNvSpPr/>
          <p:nvPr/>
        </p:nvSpPr>
        <p:spPr>
          <a:xfrm>
            <a:off x="9834913" y="4621995"/>
            <a:ext cx="609441" cy="152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defTabSz="457200"/>
            <a:r>
              <a:rPr lang="en-US" sz="800" b="1" dirty="0" smtClean="0">
                <a:solidFill>
                  <a:prstClr val="black"/>
                </a:solidFill>
              </a:rPr>
              <a:t>out2</a:t>
            </a:r>
            <a:endParaRPr lang="en-US" sz="800" dirty="0">
              <a:solidFill>
                <a:prstClr val="white"/>
              </a:solidFill>
            </a:endParaRPr>
          </a:p>
        </p:txBody>
      </p:sp>
      <p:sp>
        <p:nvSpPr>
          <p:cNvPr id="105" name="TextBox 104"/>
          <p:cNvSpPr txBox="1"/>
          <p:nvPr/>
        </p:nvSpPr>
        <p:spPr>
          <a:xfrm>
            <a:off x="6374432" y="4039284"/>
            <a:ext cx="919995" cy="276999"/>
          </a:xfrm>
          <a:prstGeom prst="rect">
            <a:avLst/>
          </a:prstGeom>
          <a:noFill/>
          <a:effectLst/>
        </p:spPr>
        <p:txBody>
          <a:bodyPr wrap="none" rtlCol="0">
            <a:spAutoFit/>
          </a:bodyPr>
          <a:lstStyle/>
          <a:p>
            <a:pPr algn="r" defTabSz="457200"/>
            <a:r>
              <a:rPr lang="en-US" sz="1200" b="1" dirty="0" smtClean="0">
                <a:solidFill>
                  <a:prstClr val="black"/>
                </a:solidFill>
                <a:ea typeface="ＭＳ Ｐゴシック" pitchFamily="34" charset="-128"/>
                <a:cs typeface="Arial" charset="0"/>
              </a:rPr>
              <a:t>Data Valid</a:t>
            </a:r>
          </a:p>
        </p:txBody>
      </p:sp>
      <p:sp>
        <p:nvSpPr>
          <p:cNvPr id="106" name="Rounded Rectangle 105"/>
          <p:cNvSpPr/>
          <p:nvPr/>
        </p:nvSpPr>
        <p:spPr>
          <a:xfrm>
            <a:off x="4117265" y="4812800"/>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107" name="Rounded Rectangle 106"/>
          <p:cNvSpPr/>
          <p:nvPr/>
        </p:nvSpPr>
        <p:spPr>
          <a:xfrm>
            <a:off x="4731585" y="4812800"/>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
        <p:nvSpPr>
          <p:cNvPr id="108" name="Rounded Rectangle 107"/>
          <p:cNvSpPr/>
          <p:nvPr/>
        </p:nvSpPr>
        <p:spPr>
          <a:xfrm>
            <a:off x="9844673" y="4774395"/>
            <a:ext cx="609441" cy="15240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US" sz="800" b="1" dirty="0" smtClean="0">
                <a:solidFill>
                  <a:prstClr val="black"/>
                </a:solidFill>
              </a:rPr>
              <a:t>RD</a:t>
            </a:r>
            <a:endParaRPr lang="en-US" sz="1100" b="1" dirty="0">
              <a:solidFill>
                <a:prstClr val="black"/>
              </a:solidFill>
            </a:endParaRPr>
          </a:p>
        </p:txBody>
      </p:sp>
      <p:sp>
        <p:nvSpPr>
          <p:cNvPr id="109" name="Rounded Rectangle 108"/>
          <p:cNvSpPr/>
          <p:nvPr/>
        </p:nvSpPr>
        <p:spPr>
          <a:xfrm>
            <a:off x="10454113" y="4774395"/>
            <a:ext cx="609441" cy="152400"/>
          </a:xfrm>
          <a:prstGeom prst="roundRect">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defTabSz="457200"/>
            <a:r>
              <a:rPr lang="en-US" sz="800" b="1" dirty="0" smtClean="0">
                <a:solidFill>
                  <a:prstClr val="black"/>
                </a:solidFill>
              </a:rPr>
              <a:t>CMP</a:t>
            </a:r>
            <a:endParaRPr lang="en-US" sz="800" dirty="0">
              <a:solidFill>
                <a:prstClr val="black"/>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a:srcRect/>
          <a:stretch>
            <a:fillRect/>
          </a:stretch>
        </p:blipFill>
        <p:spPr bwMode="auto">
          <a:xfrm>
            <a:off x="2924263" y="2757488"/>
            <a:ext cx="6460359" cy="1827212"/>
          </a:xfrm>
          <a:prstGeom prst="rect">
            <a:avLst/>
          </a:prstGeom>
          <a:noFill/>
          <a:ln w="9525">
            <a:noFill/>
            <a:miter lim="800000"/>
            <a:headEnd/>
            <a:tailEnd/>
          </a:ln>
        </p:spPr>
      </p:pic>
      <p:sp>
        <p:nvSpPr>
          <p:cNvPr id="3" name="Content Placeholder 2"/>
          <p:cNvSpPr>
            <a:spLocks noGrp="1"/>
          </p:cNvSpPr>
          <p:nvPr>
            <p:ph idx="1"/>
          </p:nvPr>
        </p:nvSpPr>
        <p:spPr>
          <a:xfrm>
            <a:off x="1083450" y="1327152"/>
            <a:ext cx="10501328" cy="4840184"/>
          </a:xfrm>
        </p:spPr>
        <p:txBody>
          <a:bodyPr>
            <a:normAutofit/>
          </a:bodyPr>
          <a:lstStyle/>
          <a:p>
            <a:r>
              <a:rPr lang="en-US" sz="2000" dirty="0" smtClean="0"/>
              <a:t>Loop Pipelining top-level loop may give a “bubble”</a:t>
            </a:r>
            <a:endParaRPr lang="en-US" sz="2400" dirty="0" smtClean="0"/>
          </a:p>
          <a:p>
            <a:pPr lvl="1"/>
            <a:r>
              <a:rPr lang="en-US" sz="1800" dirty="0" smtClean="0"/>
              <a:t>A “bubble” here is an interruption to the data stream</a:t>
            </a:r>
          </a:p>
          <a:p>
            <a:pPr lvl="1"/>
            <a:r>
              <a:rPr lang="en-US" sz="1800" dirty="0" smtClean="0"/>
              <a:t>Given the following</a:t>
            </a:r>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r>
              <a:rPr lang="en-US" sz="1800" dirty="0" smtClean="0"/>
              <a:t>The function will process a stream of data</a:t>
            </a:r>
          </a:p>
          <a:p>
            <a:pPr lvl="1"/>
            <a:r>
              <a:rPr lang="en-US" sz="1800" dirty="0" smtClean="0"/>
              <a:t>The next time the function is called, it still needs to execute the initial (init) operations</a:t>
            </a:r>
          </a:p>
          <a:p>
            <a:pPr lvl="2"/>
            <a:r>
              <a:rPr lang="en-US" dirty="0" smtClean="0"/>
              <a:t>These operations are any which occur before the loop starts</a:t>
            </a:r>
          </a:p>
          <a:p>
            <a:pPr lvl="2"/>
            <a:r>
              <a:rPr lang="en-US" dirty="0" smtClean="0"/>
              <a:t>These operations may include interface start/stop/done signals</a:t>
            </a:r>
          </a:p>
          <a:p>
            <a:pPr lvl="1"/>
            <a:r>
              <a:rPr lang="en-US" sz="1800" dirty="0" smtClean="0"/>
              <a:t>This can result in an unexpected interruption of the data stream</a:t>
            </a:r>
          </a:p>
        </p:txBody>
      </p:sp>
      <p:sp>
        <p:nvSpPr>
          <p:cNvPr id="2" name="Title 1"/>
          <p:cNvSpPr>
            <a:spLocks noGrp="1"/>
          </p:cNvSpPr>
          <p:nvPr>
            <p:ph type="title"/>
          </p:nvPr>
        </p:nvSpPr>
        <p:spPr/>
        <p:txBody>
          <a:bodyPr/>
          <a:lstStyle/>
          <a:p>
            <a:r>
              <a:rPr lang="en-US" dirty="0" smtClean="0"/>
              <a:t>Pipelining the Top-Level Loop</a:t>
            </a:r>
            <a:endParaRPr lang="en-US" dirty="0"/>
          </a:p>
        </p:txBody>
      </p:sp>
      <p:sp>
        <p:nvSpPr>
          <p:cNvPr id="66" name="Footer Placeholder 65"/>
          <p:cNvSpPr>
            <a:spLocks noGrp="1"/>
          </p:cNvSpPr>
          <p:nvPr>
            <p:ph type="ftr" sz="quarter" idx="3"/>
          </p:nvPr>
        </p:nvSpPr>
        <p:spPr/>
        <p:txBody>
          <a:bodyPr/>
          <a:lstStyle/>
          <a:p>
            <a:r>
              <a:rPr lang="en-US" dirty="0" smtClean="0"/>
              <a:t>© Copyright 2016 Xilinx</a:t>
            </a:r>
            <a:endParaRPr lang="en-US" dirty="0"/>
          </a:p>
        </p:txBody>
      </p:sp>
      <p:sp>
        <p:nvSpPr>
          <p:cNvPr id="65" name="Slide Number Placeholder 64"/>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3450" y="1327152"/>
            <a:ext cx="10501328" cy="4480261"/>
          </a:xfrm>
        </p:spPr>
        <p:txBody>
          <a:bodyPr>
            <a:normAutofit/>
          </a:bodyPr>
          <a:lstStyle/>
          <a:p>
            <a:r>
              <a:rPr lang="en-US" dirty="0" smtClean="0"/>
              <a:t>Use the “rewind” option for continuous pipelining </a:t>
            </a:r>
          </a:p>
          <a:p>
            <a:pPr lvl="1"/>
            <a:r>
              <a:rPr lang="en-US" dirty="0" smtClean="0"/>
              <a:t>Immediate re-execution of the top-level loop</a:t>
            </a:r>
          </a:p>
          <a:p>
            <a:pPr lvl="1"/>
            <a:r>
              <a:rPr lang="en-US" dirty="0" smtClean="0"/>
              <a:t>The operation rewinds to the start of the loop</a:t>
            </a:r>
          </a:p>
          <a:p>
            <a:pPr lvl="2"/>
            <a:r>
              <a:rPr lang="en-US" dirty="0" smtClean="0"/>
              <a:t>Ignores any initialization statements before the start of the loop</a:t>
            </a:r>
          </a:p>
          <a:p>
            <a:pPr lvl="2"/>
            <a:endParaRPr lang="en-US" sz="1400" dirty="0" smtClean="0"/>
          </a:p>
          <a:p>
            <a:pPr lvl="2"/>
            <a:endParaRPr lang="en-US" sz="1400" dirty="0" smtClean="0"/>
          </a:p>
          <a:p>
            <a:pPr lvl="2"/>
            <a:endParaRPr lang="en-US" sz="1400" dirty="0" smtClean="0"/>
          </a:p>
          <a:p>
            <a:pPr lvl="2"/>
            <a:endParaRPr lang="en-US" sz="1400" dirty="0" smtClean="0"/>
          </a:p>
          <a:p>
            <a:pPr lvl="2"/>
            <a:endParaRPr lang="en-US" sz="1400" dirty="0" smtClean="0"/>
          </a:p>
          <a:p>
            <a:pPr lvl="2"/>
            <a:endParaRPr lang="en-US" sz="1400" dirty="0" smtClean="0"/>
          </a:p>
          <a:p>
            <a:pPr>
              <a:buNone/>
            </a:pPr>
            <a:endParaRPr lang="en-US" sz="1800" dirty="0" smtClean="0"/>
          </a:p>
          <a:p>
            <a:r>
              <a:rPr lang="en-US" dirty="0" smtClean="0"/>
              <a:t>The rewind portion </a:t>
            </a:r>
            <a:r>
              <a:rPr lang="en-US" u="sng" dirty="0" smtClean="0"/>
              <a:t>only</a:t>
            </a:r>
            <a:r>
              <a:rPr lang="en-US" dirty="0" smtClean="0"/>
              <a:t> effects top-level loops</a:t>
            </a:r>
          </a:p>
          <a:p>
            <a:pPr lvl="1"/>
            <a:r>
              <a:rPr lang="en-US" dirty="0" smtClean="0"/>
              <a:t>Ensures the operations before the loop are never re-executed when the function is re-executed</a:t>
            </a:r>
          </a:p>
        </p:txBody>
      </p:sp>
      <p:sp>
        <p:nvSpPr>
          <p:cNvPr id="2" name="Title 1"/>
          <p:cNvSpPr>
            <a:spLocks noGrp="1"/>
          </p:cNvSpPr>
          <p:nvPr>
            <p:ph type="title"/>
          </p:nvPr>
        </p:nvSpPr>
        <p:spPr/>
        <p:txBody>
          <a:bodyPr/>
          <a:lstStyle/>
          <a:p>
            <a:r>
              <a:rPr lang="en-US" dirty="0" smtClean="0"/>
              <a:t>Continuously Pipelining the Top-Level loop</a:t>
            </a:r>
            <a:endParaRPr lang="en-US" dirty="0"/>
          </a:p>
        </p:txBody>
      </p:sp>
      <p:sp>
        <p:nvSpPr>
          <p:cNvPr id="74" name="Footer Placeholder 73"/>
          <p:cNvSpPr>
            <a:spLocks noGrp="1"/>
          </p:cNvSpPr>
          <p:nvPr>
            <p:ph type="ftr" sz="quarter" idx="3"/>
          </p:nvPr>
        </p:nvSpPr>
        <p:spPr/>
        <p:txBody>
          <a:bodyPr/>
          <a:lstStyle/>
          <a:p>
            <a:r>
              <a:rPr lang="en-US" dirty="0" smtClean="0"/>
              <a:t>© Copyright 2016 Xilinx</a:t>
            </a:r>
            <a:endParaRPr lang="en-US" dirty="0"/>
          </a:p>
        </p:txBody>
      </p:sp>
      <p:sp>
        <p:nvSpPr>
          <p:cNvPr id="73" name="Slide Number Placeholder 72"/>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44</a:t>
            </a:fld>
            <a:endParaRPr lang="en-US" dirty="0"/>
          </a:p>
        </p:txBody>
      </p:sp>
      <p:pic>
        <p:nvPicPr>
          <p:cNvPr id="53249" name="Picture 1"/>
          <p:cNvPicPr>
            <a:picLocks noChangeAspect="1" noChangeArrowheads="1"/>
          </p:cNvPicPr>
          <p:nvPr/>
        </p:nvPicPr>
        <p:blipFill>
          <a:blip r:embed="rId2"/>
          <a:srcRect/>
          <a:stretch>
            <a:fillRect/>
          </a:stretch>
        </p:blipFill>
        <p:spPr bwMode="auto">
          <a:xfrm>
            <a:off x="1768477" y="2911411"/>
            <a:ext cx="6401510" cy="2000250"/>
          </a:xfrm>
          <a:prstGeom prst="rect">
            <a:avLst/>
          </a:prstGeom>
          <a:noFill/>
          <a:ln w="9525">
            <a:noFill/>
            <a:miter lim="800000"/>
            <a:headEnd/>
            <a:tailEnd/>
          </a:ln>
        </p:spPr>
      </p:pic>
      <p:pic>
        <p:nvPicPr>
          <p:cNvPr id="53251" name="Picture 3" descr="c:\temp\SNAGHTML1fdafc8.PNG"/>
          <p:cNvPicPr>
            <a:picLocks noChangeAspect="1" noChangeArrowheads="1"/>
          </p:cNvPicPr>
          <p:nvPr/>
        </p:nvPicPr>
        <p:blipFill>
          <a:blip r:embed="rId3"/>
          <a:srcRect/>
          <a:stretch>
            <a:fillRect/>
          </a:stretch>
        </p:blipFill>
        <p:spPr bwMode="auto">
          <a:xfrm>
            <a:off x="8283633" y="2044703"/>
            <a:ext cx="3562293" cy="30575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smtClean="0"/>
              <a:t>Pipelining functions unrolls all loops</a:t>
            </a:r>
          </a:p>
          <a:p>
            <a:pPr lvl="1"/>
            <a:r>
              <a:rPr lang="en-US" dirty="0" smtClean="0"/>
              <a:t>Loops with variable bounds cannot be unrolled</a:t>
            </a:r>
          </a:p>
          <a:p>
            <a:pPr lvl="1"/>
            <a:r>
              <a:rPr lang="en-US" dirty="0" smtClean="0"/>
              <a:t>This will prevent pipelining</a:t>
            </a:r>
          </a:p>
          <a:p>
            <a:pPr lvl="2"/>
            <a:r>
              <a:rPr lang="en-US" dirty="0" smtClean="0"/>
              <a:t>Re-code to remove the variables bounds: max bounds with an exit</a:t>
            </a:r>
          </a:p>
          <a:p>
            <a:r>
              <a:rPr lang="en-US" dirty="0" smtClean="0"/>
              <a:t>Feedback prevents/limits pipelines</a:t>
            </a:r>
          </a:p>
          <a:p>
            <a:pPr lvl="1"/>
            <a:r>
              <a:rPr lang="en-US" dirty="0" smtClean="0"/>
              <a:t>Feedback within the code will prevent or limit pipelining</a:t>
            </a:r>
          </a:p>
          <a:p>
            <a:pPr lvl="2"/>
            <a:r>
              <a:rPr lang="en-US" dirty="0" smtClean="0"/>
              <a:t>The pipeline may be limited to higher initiation interval (more cycles, lower throughput)</a:t>
            </a:r>
          </a:p>
          <a:p>
            <a:pPr lvl="1"/>
            <a:endParaRPr lang="en-US" dirty="0" smtClean="0"/>
          </a:p>
          <a:p>
            <a:pPr lvl="1"/>
            <a:endParaRPr lang="en-US" dirty="0" smtClean="0"/>
          </a:p>
          <a:p>
            <a:endParaRPr lang="en-US" dirty="0" smtClean="0"/>
          </a:p>
          <a:p>
            <a:r>
              <a:rPr lang="en-US" dirty="0" smtClean="0"/>
              <a:t>Resource Contention may prevent pipelining</a:t>
            </a:r>
          </a:p>
          <a:p>
            <a:pPr lvl="1"/>
            <a:r>
              <a:rPr lang="en-US" dirty="0" smtClean="0"/>
              <a:t>Can occur within input and output ports/arguments</a:t>
            </a:r>
          </a:p>
          <a:p>
            <a:pPr lvl="1"/>
            <a:r>
              <a:rPr lang="en-US" dirty="0" smtClean="0"/>
              <a:t>This is a classical way in which arrays limit performance</a:t>
            </a:r>
          </a:p>
        </p:txBody>
      </p:sp>
      <p:sp>
        <p:nvSpPr>
          <p:cNvPr id="2" name="Title 1"/>
          <p:cNvSpPr>
            <a:spLocks noGrp="1"/>
          </p:cNvSpPr>
          <p:nvPr>
            <p:ph type="title"/>
          </p:nvPr>
        </p:nvSpPr>
        <p:spPr/>
        <p:txBody>
          <a:bodyPr/>
          <a:lstStyle/>
          <a:p>
            <a:r>
              <a:rPr lang="en-US" dirty="0" smtClean="0"/>
              <a:t>Issues which prevent Pipelining</a:t>
            </a:r>
            <a:endParaRPr lang="en-US" dirty="0"/>
          </a:p>
        </p:txBody>
      </p:sp>
      <p:sp>
        <p:nvSpPr>
          <p:cNvPr id="47" name="Footer Placeholder 46"/>
          <p:cNvSpPr>
            <a:spLocks noGrp="1"/>
          </p:cNvSpPr>
          <p:nvPr>
            <p:ph type="ftr" sz="quarter" idx="3"/>
          </p:nvPr>
        </p:nvSpPr>
        <p:spPr/>
        <p:txBody>
          <a:bodyPr/>
          <a:lstStyle/>
          <a:p>
            <a:r>
              <a:rPr lang="en-US" dirty="0" smtClean="0"/>
              <a:t>© Copyright 2016 Xilinx</a:t>
            </a:r>
            <a:endParaRPr lang="en-US" dirty="0"/>
          </a:p>
        </p:txBody>
      </p:sp>
      <p:sp>
        <p:nvSpPr>
          <p:cNvPr id="46" name="Slide Number Placeholder 4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45</a:t>
            </a:fld>
            <a:endParaRPr lang="en-US" dirty="0"/>
          </a:p>
        </p:txBody>
      </p:sp>
      <p:pic>
        <p:nvPicPr>
          <p:cNvPr id="50177" name="Picture 1"/>
          <p:cNvPicPr>
            <a:picLocks noChangeAspect="1" noChangeArrowheads="1"/>
          </p:cNvPicPr>
          <p:nvPr/>
        </p:nvPicPr>
        <p:blipFill>
          <a:blip r:embed="rId2"/>
          <a:srcRect/>
          <a:stretch>
            <a:fillRect/>
          </a:stretch>
        </p:blipFill>
        <p:spPr bwMode="auto">
          <a:xfrm>
            <a:off x="3048000" y="4079936"/>
            <a:ext cx="6096000" cy="1210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1647563" y="5527429"/>
            <a:ext cx="8391381" cy="328622"/>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dirty="0">
              <a:solidFill>
                <a:sysClr val="windowText" lastClr="000000"/>
              </a:solidFill>
            </a:endParaRPr>
          </a:p>
        </p:txBody>
      </p:sp>
      <p:sp>
        <p:nvSpPr>
          <p:cNvPr id="3" name="Content Placeholder 2"/>
          <p:cNvSpPr>
            <a:spLocks noGrp="1"/>
          </p:cNvSpPr>
          <p:nvPr>
            <p:ph idx="1"/>
          </p:nvPr>
        </p:nvSpPr>
        <p:spPr>
          <a:xfrm>
            <a:off x="1083450" y="1327152"/>
            <a:ext cx="10501328" cy="4596993"/>
          </a:xfrm>
        </p:spPr>
        <p:txBody>
          <a:bodyPr>
            <a:normAutofit fontScale="92500" lnSpcReduction="10000"/>
          </a:bodyPr>
          <a:lstStyle/>
          <a:p>
            <a:r>
              <a:rPr lang="en-US" sz="2200" dirty="0" smtClean="0"/>
              <a:t>Sometimes the II specification cannot be met</a:t>
            </a:r>
          </a:p>
          <a:p>
            <a:pPr lvl="1"/>
            <a:r>
              <a:rPr lang="en-US" sz="1900" dirty="0" smtClean="0"/>
              <a:t>In this example there are 2 read operations on the same port</a:t>
            </a:r>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pPr lvl="1"/>
            <a:r>
              <a:rPr lang="en-US" sz="1900" dirty="0" smtClean="0"/>
              <a:t>An II=1 cannot be implemented</a:t>
            </a:r>
          </a:p>
          <a:p>
            <a:pPr lvl="2"/>
            <a:r>
              <a:rPr lang="en-US" sz="1700" dirty="0" smtClean="0"/>
              <a:t>The same port cannot be read at the same time</a:t>
            </a:r>
          </a:p>
          <a:p>
            <a:pPr lvl="2"/>
            <a:r>
              <a:rPr lang="en-US" sz="1700" dirty="0" smtClean="0"/>
              <a:t>Similar effect with other resource limitations</a:t>
            </a:r>
          </a:p>
          <a:p>
            <a:pPr lvl="2"/>
            <a:r>
              <a:rPr lang="en-US" sz="1700" dirty="0" smtClean="0"/>
              <a:t>For example if functions or multipliers etc. are limited</a:t>
            </a:r>
            <a:endParaRPr lang="en-US" dirty="0" smtClean="0"/>
          </a:p>
          <a:p>
            <a:r>
              <a:rPr lang="en-US" sz="2200" dirty="0" err="1" smtClean="0"/>
              <a:t>Vivado</a:t>
            </a:r>
            <a:r>
              <a:rPr lang="en-US" sz="2200" dirty="0" smtClean="0"/>
              <a:t> HLS will automatically increase the II </a:t>
            </a:r>
          </a:p>
          <a:p>
            <a:pPr lvl="1"/>
            <a:r>
              <a:rPr lang="en-US" sz="1900" dirty="0" err="1" smtClean="0"/>
              <a:t>Vivado</a:t>
            </a:r>
            <a:r>
              <a:rPr lang="en-US" sz="1900" dirty="0" smtClean="0"/>
              <a:t> HLS will always try to create a design, even if constraints must be violated</a:t>
            </a:r>
            <a:endParaRPr lang="en-US" sz="1900" dirty="0"/>
          </a:p>
        </p:txBody>
      </p:sp>
      <p:sp>
        <p:nvSpPr>
          <p:cNvPr id="2" name="Title 1"/>
          <p:cNvSpPr>
            <a:spLocks noGrp="1"/>
          </p:cNvSpPr>
          <p:nvPr>
            <p:ph type="title"/>
          </p:nvPr>
        </p:nvSpPr>
        <p:spPr/>
        <p:txBody>
          <a:bodyPr>
            <a:normAutofit fontScale="90000"/>
          </a:bodyPr>
          <a:lstStyle/>
          <a:p>
            <a:r>
              <a:rPr lang="en-US" dirty="0" smtClean="0"/>
              <a:t>Resource Contention: Unfeasible Initiation Intervals</a:t>
            </a:r>
            <a:endParaRPr lang="en-US" dirty="0"/>
          </a:p>
        </p:txBody>
      </p:sp>
      <p:sp>
        <p:nvSpPr>
          <p:cNvPr id="109" name="Footer Placeholder 108"/>
          <p:cNvSpPr>
            <a:spLocks noGrp="1"/>
          </p:cNvSpPr>
          <p:nvPr>
            <p:ph type="ftr" sz="quarter" idx="3"/>
          </p:nvPr>
        </p:nvSpPr>
        <p:spPr/>
        <p:txBody>
          <a:bodyPr/>
          <a:lstStyle/>
          <a:p>
            <a:r>
              <a:rPr lang="en-US" dirty="0" smtClean="0"/>
              <a:t>© Copyright 2016 Xilinx</a:t>
            </a:r>
            <a:endParaRPr lang="en-US" dirty="0"/>
          </a:p>
        </p:txBody>
      </p:sp>
      <p:sp>
        <p:nvSpPr>
          <p:cNvPr id="108" name="Slide Number Placeholder 107"/>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46</a:t>
            </a:fld>
            <a:endParaRPr lang="en-US" dirty="0"/>
          </a:p>
        </p:txBody>
      </p:sp>
      <p:pic>
        <p:nvPicPr>
          <p:cNvPr id="47105" name="Picture 1"/>
          <p:cNvPicPr>
            <a:picLocks noChangeAspect="1" noChangeArrowheads="1"/>
          </p:cNvPicPr>
          <p:nvPr/>
        </p:nvPicPr>
        <p:blipFill>
          <a:blip r:embed="rId2"/>
          <a:srcRect/>
          <a:stretch>
            <a:fillRect/>
          </a:stretch>
        </p:blipFill>
        <p:spPr bwMode="auto">
          <a:xfrm>
            <a:off x="761194" y="2050913"/>
            <a:ext cx="10567207" cy="18153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Typical way to exploit WI parallelism on FPGAs, because WI loop unrolling is </a:t>
            </a:r>
            <a:r>
              <a:rPr lang="en-US" b="1" i="1" dirty="0" smtClean="0"/>
              <a:t>not supported</a:t>
            </a:r>
            <a:endParaRPr lang="en-US" dirty="0" smtClean="0"/>
          </a:p>
          <a:p>
            <a:r>
              <a:rPr lang="en-US" dirty="0" smtClean="0"/>
              <a:t>The </a:t>
            </a:r>
            <a:r>
              <a:rPr lang="en-US" dirty="0"/>
              <a:t>loops over WIs are typically pipelined, so they typically (i.e. unless unrolled) execute </a:t>
            </a:r>
            <a:r>
              <a:rPr lang="en-US" b="1" i="1" dirty="0"/>
              <a:t>in order</a:t>
            </a:r>
            <a:r>
              <a:rPr lang="en-US" dirty="0"/>
              <a:t> (very useful for debugging)</a:t>
            </a:r>
            <a:endParaRPr lang="en-US" b="1" i="1" dirty="0"/>
          </a:p>
          <a:p>
            <a:r>
              <a:rPr lang="en-US" dirty="0" smtClean="0"/>
              <a:t>Note that </a:t>
            </a:r>
            <a:r>
              <a:rPr lang="en-US" b="1" dirty="0" smtClean="0">
                <a:latin typeface="Courier New" panose="02070309020205020404" pitchFamily="49" charset="0"/>
                <a:cs typeface="Courier New" panose="02070309020205020404" pitchFamily="49" charset="0"/>
              </a:rPr>
              <a:t>__</a:t>
            </a:r>
            <a:r>
              <a:rPr lang="en-US" b="1" dirty="0">
                <a:latin typeface="Courier New" panose="02070309020205020404" pitchFamily="49" charset="0"/>
                <a:cs typeface="Courier New" panose="02070309020205020404" pitchFamily="49" charset="0"/>
              </a:rPr>
              <a:t>attribute__((</a:t>
            </a:r>
            <a:r>
              <a:rPr lang="en-US" b="1" dirty="0" err="1">
                <a:latin typeface="Courier New" panose="02070309020205020404" pitchFamily="49" charset="0"/>
                <a:cs typeface="Courier New" panose="02070309020205020404" pitchFamily="49" charset="0"/>
              </a:rPr>
              <a:t>xcl_pipeline_workitems</a:t>
            </a:r>
            <a:r>
              <a:rPr lang="en-US" b="1" dirty="0" smtClean="0">
                <a:latin typeface="Courier New" panose="02070309020205020404" pitchFamily="49" charset="0"/>
                <a:cs typeface="Courier New" panose="02070309020205020404" pitchFamily="49" charset="0"/>
              </a:rPr>
              <a:t>)) </a:t>
            </a:r>
            <a:r>
              <a:rPr lang="en-US" dirty="0" smtClean="0"/>
              <a:t>must be applied to each body of each nested loop, not just the top, because:</a:t>
            </a:r>
          </a:p>
          <a:p>
            <a:pPr lvl="1"/>
            <a:r>
              <a:rPr lang="en-US" dirty="0"/>
              <a:t>E</a:t>
            </a:r>
            <a:r>
              <a:rPr lang="en-US" smtClean="0"/>
              <a:t>ach </a:t>
            </a:r>
            <a:r>
              <a:rPr lang="en-US" dirty="0" smtClean="0"/>
              <a:t>nested loop within a pipelined loop must be unrolled</a:t>
            </a:r>
          </a:p>
          <a:p>
            <a:pPr lvl="1"/>
            <a:r>
              <a:rPr lang="en-US" dirty="0" smtClean="0"/>
              <a:t>Loops without a static iteration bound cannot be unrolled</a:t>
            </a:r>
          </a:p>
          <a:p>
            <a:pPr marL="288838" lvl="1" indent="0">
              <a:buNone/>
            </a:pPr>
            <a:endParaRPr lang="en-US" dirty="0" smtClean="0"/>
          </a:p>
          <a:p>
            <a:pPr marL="0" indent="0">
              <a:buNone/>
            </a:pPr>
            <a:endParaRPr lang="en-US" dirty="0"/>
          </a:p>
        </p:txBody>
      </p:sp>
      <p:sp>
        <p:nvSpPr>
          <p:cNvPr id="3" name="Slide Number Placeholder 2"/>
          <p:cNvSpPr>
            <a:spLocks noGrp="1"/>
          </p:cNvSpPr>
          <p:nvPr>
            <p:ph type="sldNum" sz="quarter" idx="10"/>
          </p:nvPr>
        </p:nvSpPr>
        <p:spPr/>
        <p:txBody>
          <a:bodyPr/>
          <a:lstStyle/>
          <a:p>
            <a:pPr>
              <a:defRPr/>
            </a:pPr>
            <a:r>
              <a:rPr lang="en-US" smtClean="0"/>
              <a:t>Intro to HLS 11- </a:t>
            </a:r>
            <a:fld id="{060BD193-E118-4B16-863C-C8C12C675E3E}" type="slidenum">
              <a:rPr lang="en-US" smtClean="0"/>
              <a:pPr>
                <a:defRPr/>
              </a:pPr>
              <a:t>47</a:t>
            </a:fld>
            <a:endParaRPr lang="en-US" dirty="0"/>
          </a:p>
        </p:txBody>
      </p:sp>
      <p:sp>
        <p:nvSpPr>
          <p:cNvPr id="4" name="Title 3"/>
          <p:cNvSpPr>
            <a:spLocks noGrp="1"/>
          </p:cNvSpPr>
          <p:nvPr>
            <p:ph type="title"/>
          </p:nvPr>
        </p:nvSpPr>
        <p:spPr/>
        <p:txBody>
          <a:bodyPr/>
          <a:lstStyle/>
          <a:p>
            <a:r>
              <a:rPr lang="en-US" dirty="0" smtClean="0"/>
              <a:t>Loop pipelining for OpenCl</a:t>
            </a:r>
            <a:endParaRPr lang="en-US" dirty="0"/>
          </a:p>
        </p:txBody>
      </p:sp>
      <p:sp>
        <p:nvSpPr>
          <p:cNvPr id="5" name="Footer Placeholder 4"/>
          <p:cNvSpPr>
            <a:spLocks noGrp="1"/>
          </p:cNvSpPr>
          <p:nvPr>
            <p:ph type="ftr" sz="quarter" idx="3"/>
          </p:nvPr>
        </p:nvSpPr>
        <p:spPr/>
        <p:txBody>
          <a:bodyPr/>
          <a:lstStyle/>
          <a:p>
            <a:r>
              <a:rPr lang="en-US" smtClean="0"/>
              <a:t>© Copyright 2016 Xilinx</a:t>
            </a:r>
            <a:endParaRPr lang="en-US" dirty="0"/>
          </a:p>
        </p:txBody>
      </p:sp>
    </p:spTree>
    <p:extLst>
      <p:ext uri="{BB962C8B-B14F-4D97-AF65-F5344CB8AC3E}">
        <p14:creationId xmlns:p14="http://schemas.microsoft.com/office/powerpoint/2010/main" val="4272492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Assume that you want to pipeline WIs in this code:</a:t>
            </a:r>
          </a:p>
          <a:p>
            <a:pPr marL="0" indent="0">
              <a:buNone/>
            </a:pPr>
            <a:r>
              <a:rPr lang="en-US" b="1" dirty="0" smtClean="0">
                <a:latin typeface="Courier New" panose="02070309020205020404" pitchFamily="49" charset="0"/>
                <a:cs typeface="Courier New" panose="02070309020205020404" pitchFamily="49" charset="0"/>
              </a:rPr>
              <a:t>__kernel foo(__global </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*G) {</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__local </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L[…];</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ix = </a:t>
            </a:r>
            <a:r>
              <a:rPr lang="en-US" b="1" dirty="0" err="1" smtClean="0">
                <a:latin typeface="Courier New" panose="02070309020205020404" pitchFamily="49" charset="0"/>
                <a:cs typeface="Courier New" panose="02070309020205020404" pitchFamily="49" charset="0"/>
              </a:rPr>
              <a:t>get_local_id</a:t>
            </a:r>
            <a:r>
              <a:rPr lang="en-US" b="1" dirty="0" smtClean="0">
                <a:latin typeface="Courier New" panose="02070309020205020404" pitchFamily="49" charset="0"/>
                <a:cs typeface="Courier New" panose="02070309020205020404" pitchFamily="49" charset="0"/>
              </a:rPr>
              <a:t>(0); // WI index</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for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 {</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L[ix +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G[base + ix +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barrier(CLK_LOCAL_MEMORY_FENCE);</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 = L[ix + I + 3]; // uses L loaded by another WI</a:t>
            </a:r>
            <a:endParaRPr lang="en-US" b="1"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0"/>
          </p:nvPr>
        </p:nvSpPr>
        <p:spPr/>
        <p:txBody>
          <a:bodyPr/>
          <a:lstStyle/>
          <a:p>
            <a:pPr>
              <a:defRPr/>
            </a:pPr>
            <a:r>
              <a:rPr lang="en-US" smtClean="0"/>
              <a:t>Intro to HLS 11- </a:t>
            </a:r>
            <a:fld id="{060BD193-E118-4B16-863C-C8C12C675E3E}" type="slidenum">
              <a:rPr lang="en-US" smtClean="0"/>
              <a:pPr>
                <a:defRPr/>
              </a:pPr>
              <a:t>48</a:t>
            </a:fld>
            <a:endParaRPr lang="en-US" dirty="0"/>
          </a:p>
        </p:txBody>
      </p:sp>
      <p:sp>
        <p:nvSpPr>
          <p:cNvPr id="4" name="Title 3"/>
          <p:cNvSpPr>
            <a:spLocks noGrp="1"/>
          </p:cNvSpPr>
          <p:nvPr>
            <p:ph type="title"/>
          </p:nvPr>
        </p:nvSpPr>
        <p:spPr/>
        <p:txBody>
          <a:bodyPr/>
          <a:lstStyle/>
          <a:p>
            <a:r>
              <a:rPr lang="en-US" dirty="0" smtClean="0"/>
              <a:t>Duplication of work item pipelining attribute</a:t>
            </a:r>
            <a:endParaRPr lang="en-US" dirty="0"/>
          </a:p>
        </p:txBody>
      </p:sp>
      <p:sp>
        <p:nvSpPr>
          <p:cNvPr id="5" name="Footer Placeholder 4"/>
          <p:cNvSpPr>
            <a:spLocks noGrp="1"/>
          </p:cNvSpPr>
          <p:nvPr>
            <p:ph type="ftr" sz="quarter" idx="3"/>
          </p:nvPr>
        </p:nvSpPr>
        <p:spPr/>
        <p:txBody>
          <a:bodyPr/>
          <a:lstStyle/>
          <a:p>
            <a:r>
              <a:rPr lang="en-US" smtClean="0"/>
              <a:t>© Copyright 2016 Xilinx</a:t>
            </a:r>
            <a:endParaRPr lang="en-US" dirty="0"/>
          </a:p>
        </p:txBody>
      </p:sp>
    </p:spTree>
    <p:extLst>
      <p:ext uri="{BB962C8B-B14F-4D97-AF65-F5344CB8AC3E}">
        <p14:creationId xmlns:p14="http://schemas.microsoft.com/office/powerpoint/2010/main" val="2977935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will pipeline the code only up to the first </a:t>
            </a:r>
            <a:r>
              <a:rPr lang="en-US" sz="2400" b="1" dirty="0">
                <a:latin typeface="Courier New" panose="02070309020205020404" pitchFamily="49" charset="0"/>
                <a:cs typeface="Courier New" panose="02070309020205020404" pitchFamily="49" charset="0"/>
              </a:rPr>
              <a:t>for </a:t>
            </a:r>
            <a:r>
              <a:rPr lang="en-US" dirty="0" smtClean="0"/>
              <a:t>loop (and achieve unexpectedly low performance):</a:t>
            </a:r>
          </a:p>
          <a:p>
            <a:pPr marL="0" indent="0">
              <a:buNone/>
            </a:pPr>
            <a:r>
              <a:rPr lang="en-US" sz="2400" b="1" dirty="0" smtClean="0">
                <a:latin typeface="Courier New" panose="02070309020205020404" pitchFamily="49" charset="0"/>
                <a:cs typeface="Courier New" panose="02070309020205020404" pitchFamily="49" charset="0"/>
              </a:rPr>
              <a:t>__kernel foo(__global </a:t>
            </a:r>
            <a:r>
              <a:rPr lang="en-US" sz="2400" b="1" dirty="0" err="1" smtClean="0">
                <a:latin typeface="Courier New" panose="02070309020205020404" pitchFamily="49" charset="0"/>
                <a:cs typeface="Courier New" panose="02070309020205020404" pitchFamily="49" charset="0"/>
              </a:rPr>
              <a:t>int</a:t>
            </a:r>
            <a:r>
              <a:rPr lang="en-US" sz="2400" b="1" dirty="0" smtClean="0">
                <a:latin typeface="Courier New" panose="02070309020205020404" pitchFamily="49" charset="0"/>
                <a:cs typeface="Courier New" panose="02070309020205020404" pitchFamily="49" charset="0"/>
              </a:rPr>
              <a:t> *G) {</a:t>
            </a:r>
          </a:p>
          <a:p>
            <a:pPr marL="0" indent="0">
              <a:buNone/>
            </a:pPr>
            <a:r>
              <a:rPr lang="en-US" sz="2400" b="1" dirty="0" smtClean="0">
                <a:latin typeface="Courier New" panose="02070309020205020404" pitchFamily="49" charset="0"/>
                <a:cs typeface="Courier New" panose="02070309020205020404" pitchFamily="49" charset="0"/>
              </a:rPr>
              <a:t>__</a:t>
            </a:r>
            <a:r>
              <a:rPr lang="en-US" sz="2400" b="1" dirty="0">
                <a:latin typeface="Courier New" panose="02070309020205020404" pitchFamily="49" charset="0"/>
                <a:cs typeface="Courier New" panose="02070309020205020404" pitchFamily="49" charset="0"/>
              </a:rPr>
              <a:t>attribute__((</a:t>
            </a:r>
            <a:r>
              <a:rPr lang="en-US" sz="2400" b="1" dirty="0" err="1">
                <a:latin typeface="Courier New" panose="02070309020205020404" pitchFamily="49" charset="0"/>
                <a:cs typeface="Courier New" panose="02070309020205020404" pitchFamily="49" charset="0"/>
              </a:rPr>
              <a:t>xcl_pipeline_workitems</a:t>
            </a:r>
            <a:r>
              <a:rPr lang="en-US" sz="2400" b="1" dirty="0">
                <a:latin typeface="Courier New" panose="02070309020205020404" pitchFamily="49" charset="0"/>
                <a:cs typeface="Courier New" panose="02070309020205020404" pitchFamily="49" charset="0"/>
              </a:rPr>
              <a:t>)) {</a:t>
            </a:r>
            <a:endParaRPr lang="en-US" sz="2400" b="1" dirty="0" smtClean="0">
              <a:latin typeface="Courier New" panose="02070309020205020404" pitchFamily="49" charset="0"/>
              <a:cs typeface="Courier New" panose="02070309020205020404" pitchFamily="49" charset="0"/>
            </a:endParaRPr>
          </a:p>
          <a:p>
            <a:pPr marL="0" indent="0">
              <a:buNone/>
            </a:pPr>
            <a:r>
              <a:rPr lang="en-US" sz="2400" b="1" dirty="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   __local </a:t>
            </a:r>
            <a:r>
              <a:rPr lang="en-US" sz="2400" b="1" dirty="0" err="1" smtClean="0">
                <a:latin typeface="Courier New" panose="02070309020205020404" pitchFamily="49" charset="0"/>
                <a:cs typeface="Courier New" panose="02070309020205020404" pitchFamily="49" charset="0"/>
              </a:rPr>
              <a:t>int</a:t>
            </a:r>
            <a:r>
              <a:rPr lang="en-US" sz="2400" b="1" dirty="0" smtClean="0">
                <a:latin typeface="Courier New" panose="02070309020205020404" pitchFamily="49" charset="0"/>
                <a:cs typeface="Courier New" panose="02070309020205020404" pitchFamily="49" charset="0"/>
              </a:rPr>
              <a:t> L[…];</a:t>
            </a:r>
          </a:p>
          <a:p>
            <a:pPr marL="0" indent="0">
              <a:buNone/>
            </a:pPr>
            <a:r>
              <a:rPr lang="en-US" sz="2400" b="1" dirty="0" smtClean="0">
                <a:latin typeface="Courier New" panose="02070309020205020404" pitchFamily="49" charset="0"/>
                <a:cs typeface="Courier New" panose="02070309020205020404" pitchFamily="49" charset="0"/>
              </a:rPr>
              <a:t>    ix = </a:t>
            </a:r>
            <a:r>
              <a:rPr lang="en-US" sz="2400" b="1" dirty="0" err="1" smtClean="0">
                <a:latin typeface="Courier New" panose="02070309020205020404" pitchFamily="49" charset="0"/>
                <a:cs typeface="Courier New" panose="02070309020205020404" pitchFamily="49" charset="0"/>
              </a:rPr>
              <a:t>get_local_id</a:t>
            </a:r>
            <a:r>
              <a:rPr lang="en-US" sz="2400" b="1" dirty="0" smtClean="0">
                <a:latin typeface="Courier New" panose="02070309020205020404" pitchFamily="49" charset="0"/>
                <a:cs typeface="Courier New" panose="02070309020205020404" pitchFamily="49" charset="0"/>
              </a:rPr>
              <a:t>(0); // WI index</a:t>
            </a:r>
          </a:p>
          <a:p>
            <a:pPr marL="0" indent="0">
              <a:buNone/>
            </a:pPr>
            <a:r>
              <a:rPr lang="en-US" sz="2400" b="1" dirty="0" smtClean="0">
                <a:latin typeface="Courier New" panose="02070309020205020404" pitchFamily="49" charset="0"/>
                <a:cs typeface="Courier New" panose="02070309020205020404" pitchFamily="49" charset="0"/>
              </a:rPr>
              <a:t>    for (</a:t>
            </a:r>
            <a:r>
              <a:rPr lang="en-US" sz="2400" b="1" dirty="0" err="1" smtClean="0">
                <a:latin typeface="Courier New" panose="02070309020205020404" pitchFamily="49" charset="0"/>
                <a:cs typeface="Courier New" panose="02070309020205020404" pitchFamily="49" charset="0"/>
              </a:rPr>
              <a:t>i</a:t>
            </a:r>
            <a:r>
              <a:rPr lang="en-US" sz="2400" b="1" dirty="0" smtClean="0">
                <a:latin typeface="Courier New" panose="02070309020205020404" pitchFamily="49" charset="0"/>
                <a:cs typeface="Courier New" panose="02070309020205020404" pitchFamily="49" charset="0"/>
              </a:rPr>
              <a:t> = …) {</a:t>
            </a:r>
          </a:p>
          <a:p>
            <a:pPr marL="0" indent="0">
              <a:buNone/>
            </a:pPr>
            <a:r>
              <a:rPr lang="en-US" sz="2400" b="1" dirty="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     L[ix + </a:t>
            </a:r>
            <a:r>
              <a:rPr lang="en-US" sz="2400" b="1" dirty="0" err="1" smtClean="0">
                <a:latin typeface="Courier New" panose="02070309020205020404" pitchFamily="49" charset="0"/>
                <a:cs typeface="Courier New" panose="02070309020205020404" pitchFamily="49" charset="0"/>
              </a:rPr>
              <a:t>i</a:t>
            </a:r>
            <a:r>
              <a:rPr lang="en-US" sz="2400" b="1" dirty="0" smtClean="0">
                <a:latin typeface="Courier New" panose="02070309020205020404" pitchFamily="49" charset="0"/>
                <a:cs typeface="Courier New" panose="02070309020205020404" pitchFamily="49" charset="0"/>
              </a:rPr>
              <a:t>] = G[base + ix + </a:t>
            </a:r>
            <a:r>
              <a:rPr lang="en-US" sz="2400" b="1" dirty="0" err="1" smtClean="0">
                <a:latin typeface="Courier New" panose="02070309020205020404" pitchFamily="49" charset="0"/>
                <a:cs typeface="Courier New" panose="02070309020205020404" pitchFamily="49" charset="0"/>
              </a:rPr>
              <a:t>i</a:t>
            </a:r>
            <a:r>
              <a:rPr lang="en-US" sz="2400" b="1" dirty="0" smtClean="0">
                <a:latin typeface="Courier New" panose="02070309020205020404" pitchFamily="49" charset="0"/>
                <a:cs typeface="Courier New" panose="02070309020205020404" pitchFamily="49" charset="0"/>
              </a:rPr>
              <a:t>];</a:t>
            </a:r>
          </a:p>
          <a:p>
            <a:pPr marL="0" indent="0">
              <a:buNone/>
            </a:pPr>
            <a:r>
              <a:rPr lang="en-US" sz="2400" b="1" dirty="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     barrier(CLK_LOCAL_MEMORY_FENCE);</a:t>
            </a:r>
          </a:p>
          <a:p>
            <a:pPr marL="0" indent="0">
              <a:buNone/>
            </a:pPr>
            <a:r>
              <a:rPr lang="en-US" sz="2400" b="1" dirty="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     … = L[ix + I + 3]; // uses L loaded by another WI</a:t>
            </a:r>
            <a:endParaRPr lang="en-US" sz="2400" b="1"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0"/>
          </p:nvPr>
        </p:nvSpPr>
        <p:spPr/>
        <p:txBody>
          <a:bodyPr/>
          <a:lstStyle/>
          <a:p>
            <a:pPr>
              <a:defRPr/>
            </a:pPr>
            <a:r>
              <a:rPr lang="en-US" smtClean="0"/>
              <a:t>Intro to HLS 11- </a:t>
            </a:r>
            <a:fld id="{060BD193-E118-4B16-863C-C8C12C675E3E}" type="slidenum">
              <a:rPr lang="en-US" smtClean="0"/>
              <a:pPr>
                <a:defRPr/>
              </a:pPr>
              <a:t>49</a:t>
            </a:fld>
            <a:endParaRPr lang="en-US" dirty="0"/>
          </a:p>
        </p:txBody>
      </p:sp>
      <p:sp>
        <p:nvSpPr>
          <p:cNvPr id="4" name="Title 3"/>
          <p:cNvSpPr>
            <a:spLocks noGrp="1"/>
          </p:cNvSpPr>
          <p:nvPr>
            <p:ph type="title"/>
          </p:nvPr>
        </p:nvSpPr>
        <p:spPr/>
        <p:txBody>
          <a:bodyPr/>
          <a:lstStyle/>
          <a:p>
            <a:r>
              <a:rPr lang="en-US" dirty="0" smtClean="0"/>
              <a:t>Duplication of work item pipelining attribute</a:t>
            </a:r>
            <a:endParaRPr lang="en-US" dirty="0"/>
          </a:p>
        </p:txBody>
      </p:sp>
      <p:sp>
        <p:nvSpPr>
          <p:cNvPr id="5" name="Footer Placeholder 4"/>
          <p:cNvSpPr>
            <a:spLocks noGrp="1"/>
          </p:cNvSpPr>
          <p:nvPr>
            <p:ph type="ftr" sz="quarter" idx="3"/>
          </p:nvPr>
        </p:nvSpPr>
        <p:spPr/>
        <p:txBody>
          <a:bodyPr/>
          <a:lstStyle/>
          <a:p>
            <a:r>
              <a:rPr lang="en-US" smtClean="0"/>
              <a:t>© Copyright 2016 Xilinx</a:t>
            </a:r>
            <a:endParaRPr lang="en-US" dirty="0"/>
          </a:p>
        </p:txBody>
      </p:sp>
    </p:spTree>
    <p:extLst>
      <p:ext uri="{BB962C8B-B14F-4D97-AF65-F5344CB8AC3E}">
        <p14:creationId xmlns:p14="http://schemas.microsoft.com/office/powerpoint/2010/main" val="17898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the source code is open in the GUI Information pane</a:t>
            </a:r>
          </a:p>
          <a:p>
            <a:pPr lvl="1"/>
            <a:r>
              <a:rPr lang="en-US" dirty="0" smtClean="0"/>
              <a:t>The Directive tab in the Auxiliary pane shows all the locations and objects upon which directives can be applied (in the opened C file, not the whole design)</a:t>
            </a:r>
          </a:p>
          <a:p>
            <a:pPr lvl="2"/>
            <a:r>
              <a:rPr lang="en-US" dirty="0" smtClean="0"/>
              <a:t>Functions, Loops, Regions, Arrays, Top-level arguments</a:t>
            </a:r>
          </a:p>
          <a:p>
            <a:pPr lvl="1"/>
            <a:r>
              <a:rPr lang="en-US" dirty="0" smtClean="0"/>
              <a:t>Select the object in the Directive Tab</a:t>
            </a:r>
          </a:p>
          <a:p>
            <a:pPr lvl="2"/>
            <a:r>
              <a:rPr lang="en-US" dirty="0" smtClean="0"/>
              <a:t>“</a:t>
            </a:r>
            <a:r>
              <a:rPr lang="en-US" dirty="0" err="1" smtClean="0"/>
              <a:t>dct</a:t>
            </a:r>
            <a:r>
              <a:rPr lang="en-US" dirty="0" smtClean="0"/>
              <a:t>” function is selected</a:t>
            </a:r>
          </a:p>
          <a:p>
            <a:pPr lvl="1"/>
            <a:r>
              <a:rPr lang="en-US" dirty="0" smtClean="0"/>
              <a:t>Right-click to open the editor dialog box</a:t>
            </a:r>
          </a:p>
          <a:p>
            <a:pPr lvl="1"/>
            <a:r>
              <a:rPr lang="en-US" dirty="0" smtClean="0"/>
              <a:t>Select a desired directive from the drop-</a:t>
            </a:r>
            <a:br>
              <a:rPr lang="en-US" dirty="0" smtClean="0"/>
            </a:br>
            <a:r>
              <a:rPr lang="en-US" dirty="0" smtClean="0"/>
              <a:t>down menu</a:t>
            </a:r>
          </a:p>
          <a:p>
            <a:pPr lvl="2"/>
            <a:r>
              <a:rPr lang="en-US" dirty="0" smtClean="0"/>
              <a:t>“DATAFLOW” is selected</a:t>
            </a:r>
          </a:p>
          <a:p>
            <a:pPr lvl="1"/>
            <a:r>
              <a:rPr lang="en-US" dirty="0" smtClean="0"/>
              <a:t>Specify the Destination</a:t>
            </a:r>
          </a:p>
          <a:p>
            <a:pPr lvl="2"/>
            <a:r>
              <a:rPr lang="en-US" dirty="0" smtClean="0"/>
              <a:t>Source File</a:t>
            </a:r>
          </a:p>
          <a:p>
            <a:pPr lvl="2"/>
            <a:r>
              <a:rPr lang="en-US" dirty="0" smtClean="0"/>
              <a:t>Directive File</a:t>
            </a:r>
            <a:endParaRPr lang="en-US" dirty="0"/>
          </a:p>
        </p:txBody>
      </p:sp>
      <p:sp>
        <p:nvSpPr>
          <p:cNvPr id="2" name="Title 1"/>
          <p:cNvSpPr>
            <a:spLocks noGrp="1"/>
          </p:cNvSpPr>
          <p:nvPr>
            <p:ph type="title"/>
          </p:nvPr>
        </p:nvSpPr>
        <p:spPr/>
        <p:txBody>
          <a:bodyPr/>
          <a:lstStyle/>
          <a:p>
            <a:r>
              <a:rPr lang="en-US" dirty="0" smtClean="0"/>
              <a:t>Applying Directives</a:t>
            </a:r>
            <a:endParaRPr lang="en-US" dirty="0"/>
          </a:p>
        </p:txBody>
      </p:sp>
      <p:sp>
        <p:nvSpPr>
          <p:cNvPr id="21" name="Footer Placeholder 20"/>
          <p:cNvSpPr>
            <a:spLocks noGrp="1"/>
          </p:cNvSpPr>
          <p:nvPr>
            <p:ph type="ftr" sz="quarter" idx="3"/>
          </p:nvPr>
        </p:nvSpPr>
        <p:spPr/>
        <p:txBody>
          <a:bodyPr/>
          <a:lstStyle/>
          <a:p>
            <a:r>
              <a:rPr lang="en-US" dirty="0" smtClean="0"/>
              <a:t>© Copyright 2016 Xilinx</a:t>
            </a:r>
            <a:endParaRPr lang="en-US" dirty="0"/>
          </a:p>
        </p:txBody>
      </p:sp>
      <p:sp>
        <p:nvSpPr>
          <p:cNvPr id="16" name="Slide Number Placeholder 1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5</a:t>
            </a:fld>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938" y="2900870"/>
            <a:ext cx="6020079" cy="2575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8055" y="877572"/>
            <a:ext cx="10501328" cy="4268337"/>
          </a:xfrm>
        </p:spPr>
        <p:txBody>
          <a:bodyPr/>
          <a:lstStyle/>
          <a:p>
            <a:r>
              <a:rPr lang="en-US" dirty="0" smtClean="0"/>
              <a:t>On the other hand, this (messy) code will work:</a:t>
            </a:r>
          </a:p>
          <a:p>
            <a:pPr marL="0" indent="0">
              <a:buNone/>
            </a:pPr>
            <a:r>
              <a:rPr lang="en-US" sz="2000" b="1" dirty="0" smtClean="0">
                <a:latin typeface="Courier New" panose="02070309020205020404" pitchFamily="49" charset="0"/>
                <a:cs typeface="Courier New" panose="02070309020205020404" pitchFamily="49" charset="0"/>
              </a:rPr>
              <a:t>__kernel foo(__global </a:t>
            </a:r>
            <a:r>
              <a:rPr lang="en-US" sz="2000" b="1" dirty="0" err="1" smtClean="0">
                <a:latin typeface="Courier New" panose="02070309020205020404" pitchFamily="49" charset="0"/>
                <a:cs typeface="Courier New" panose="02070309020205020404" pitchFamily="49" charset="0"/>
              </a:rPr>
              <a:t>int</a:t>
            </a:r>
            <a:r>
              <a:rPr lang="en-US" sz="2000" b="1" dirty="0" smtClean="0">
                <a:latin typeface="Courier New" panose="02070309020205020404" pitchFamily="49" charset="0"/>
                <a:cs typeface="Courier New" panose="02070309020205020404" pitchFamily="49" charset="0"/>
              </a:rPr>
              <a:t> *G) {</a:t>
            </a:r>
          </a:p>
          <a:p>
            <a:pPr marL="0" indent="0">
              <a:buNone/>
            </a:pPr>
            <a:r>
              <a:rPr lang="en-US" sz="2000" b="1" dirty="0">
                <a:latin typeface="Courier New" panose="02070309020205020404" pitchFamily="49" charset="0"/>
                <a:cs typeface="Courier New" panose="02070309020205020404" pitchFamily="49" charset="0"/>
              </a:rPr>
              <a:t>__attribute__((</a:t>
            </a:r>
            <a:r>
              <a:rPr lang="en-US" sz="2000" b="1" dirty="0" err="1">
                <a:latin typeface="Courier New" panose="02070309020205020404" pitchFamily="49" charset="0"/>
                <a:cs typeface="Courier New" panose="02070309020205020404" pitchFamily="49" charset="0"/>
              </a:rPr>
              <a:t>xcl_pipeline_workitems</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__local </a:t>
            </a:r>
            <a:r>
              <a:rPr lang="en-US" sz="2000" b="1" dirty="0" err="1" smtClean="0">
                <a:latin typeface="Courier New" panose="02070309020205020404" pitchFamily="49" charset="0"/>
                <a:cs typeface="Courier New" panose="02070309020205020404" pitchFamily="49" charset="0"/>
              </a:rPr>
              <a:t>int</a:t>
            </a:r>
            <a:r>
              <a:rPr lang="en-US" sz="2000" b="1" dirty="0" smtClean="0">
                <a:latin typeface="Courier New" panose="02070309020205020404" pitchFamily="49" charset="0"/>
                <a:cs typeface="Courier New" panose="02070309020205020404" pitchFamily="49" charset="0"/>
              </a:rPr>
              <a:t> L[…]; </a:t>
            </a:r>
          </a:p>
          <a:p>
            <a:pPr marL="0" indent="0">
              <a:buNone/>
            </a:pPr>
            <a:r>
              <a:rPr lang="en-US" sz="2000" b="1" dirty="0" smtClean="0">
                <a:latin typeface="Courier New" panose="02070309020205020404" pitchFamily="49" charset="0"/>
                <a:cs typeface="Courier New" panose="02070309020205020404" pitchFamily="49" charset="0"/>
              </a:rPr>
              <a:t>  ix = </a:t>
            </a:r>
            <a:r>
              <a:rPr lang="en-US" sz="2000" b="1" dirty="0" err="1" smtClean="0">
                <a:latin typeface="Courier New" panose="02070309020205020404" pitchFamily="49" charset="0"/>
                <a:cs typeface="Courier New" panose="02070309020205020404" pitchFamily="49" charset="0"/>
              </a:rPr>
              <a:t>get_local_id</a:t>
            </a:r>
            <a:r>
              <a:rPr lang="en-US" sz="2000" b="1" dirty="0" smtClean="0">
                <a:latin typeface="Courier New" panose="02070309020205020404" pitchFamily="49" charset="0"/>
                <a:cs typeface="Courier New" panose="02070309020205020404" pitchFamily="49" charset="0"/>
              </a:rPr>
              <a:t>(0); // WI index</a:t>
            </a:r>
          </a:p>
          <a:p>
            <a:pPr marL="0" indent="0">
              <a:buNone/>
            </a:pPr>
            <a:r>
              <a:rPr lang="en-US" sz="2000" b="1" dirty="0" smtClean="0">
                <a:latin typeface="Courier New" panose="02070309020205020404" pitchFamily="49" charset="0"/>
                <a:cs typeface="Courier New" panose="02070309020205020404" pitchFamily="49" charset="0"/>
              </a:rPr>
              <a:t>  for (</a:t>
            </a:r>
            <a:r>
              <a:rPr lang="en-US" sz="2000" b="1" dirty="0" err="1" smtClean="0">
                <a:latin typeface="Courier New" panose="02070309020205020404" pitchFamily="49" charset="0"/>
                <a:cs typeface="Courier New" panose="02070309020205020404" pitchFamily="49" charset="0"/>
              </a:rPr>
              <a:t>i</a:t>
            </a:r>
            <a:r>
              <a:rPr lang="en-US" sz="2000" b="1" dirty="0" smtClean="0">
                <a:latin typeface="Courier New" panose="02070309020205020404" pitchFamily="49" charset="0"/>
                <a:cs typeface="Courier New" panose="02070309020205020404" pitchFamily="49" charset="0"/>
              </a:rPr>
              <a:t> = …) {</a:t>
            </a:r>
          </a:p>
          <a:p>
            <a:pPr marL="0" indent="0">
              <a:buNone/>
            </a:pPr>
            <a:r>
              <a:rPr lang="en-US" sz="2000" b="1" dirty="0" smtClean="0">
                <a:latin typeface="Courier New" panose="02070309020205020404" pitchFamily="49" charset="0"/>
                <a:cs typeface="Courier New" panose="02070309020205020404" pitchFamily="49" charset="0"/>
              </a:rPr>
              <a:t>    __</a:t>
            </a:r>
            <a:r>
              <a:rPr lang="en-US" sz="2000" b="1" dirty="0">
                <a:latin typeface="Courier New" panose="02070309020205020404" pitchFamily="49" charset="0"/>
                <a:cs typeface="Courier New" panose="02070309020205020404" pitchFamily="49" charset="0"/>
              </a:rPr>
              <a:t>attribute__((</a:t>
            </a:r>
            <a:r>
              <a:rPr lang="en-US" sz="2000" b="1" dirty="0" err="1">
                <a:latin typeface="Courier New" panose="02070309020205020404" pitchFamily="49" charset="0"/>
                <a:cs typeface="Courier New" panose="02070309020205020404" pitchFamily="49" charset="0"/>
              </a:rPr>
              <a:t>xcl_pipeline_workitems</a:t>
            </a:r>
            <a:r>
              <a:rPr lang="en-US" sz="2000" b="1" dirty="0">
                <a:latin typeface="Courier New" panose="02070309020205020404" pitchFamily="49" charset="0"/>
                <a:cs typeface="Courier New" panose="02070309020205020404" pitchFamily="49" charset="0"/>
              </a:rPr>
              <a:t>)) {</a:t>
            </a:r>
            <a:endParaRPr lang="en-US" sz="2000" b="1" dirty="0" smtClean="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L[ix + </a:t>
            </a:r>
            <a:r>
              <a:rPr lang="en-US" sz="2000" b="1" dirty="0" err="1" smtClean="0">
                <a:latin typeface="Courier New" panose="02070309020205020404" pitchFamily="49" charset="0"/>
                <a:cs typeface="Courier New" panose="02070309020205020404" pitchFamily="49" charset="0"/>
              </a:rPr>
              <a:t>i</a:t>
            </a:r>
            <a:r>
              <a:rPr lang="en-US" sz="2000" b="1" dirty="0" smtClean="0">
                <a:latin typeface="Courier New" panose="02070309020205020404" pitchFamily="49" charset="0"/>
                <a:cs typeface="Courier New" panose="02070309020205020404" pitchFamily="49" charset="0"/>
              </a:rPr>
              <a:t>] = G[base + ix + </a:t>
            </a:r>
            <a:r>
              <a:rPr lang="en-US" sz="2000" b="1" dirty="0" err="1" smtClean="0">
                <a:latin typeface="Courier New" panose="02070309020205020404" pitchFamily="49" charset="0"/>
                <a:cs typeface="Courier New" panose="02070309020205020404" pitchFamily="49" charset="0"/>
              </a:rPr>
              <a:t>i</a:t>
            </a:r>
            <a:r>
              <a:rPr lang="en-US" sz="2000" b="1" dirty="0" smtClean="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p>
          <a:p>
            <a:pPr marL="0" indent="0">
              <a:buNone/>
            </a:pP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barrier(CLK_LOCAL_MEMORY_FENCE);</a:t>
            </a:r>
          </a:p>
          <a:p>
            <a:pPr marL="0" indent="0">
              <a:buNone/>
            </a:pPr>
            <a:r>
              <a:rPr lang="en-US" sz="2000" b="1" dirty="0" smtClean="0">
                <a:latin typeface="Courier New" panose="02070309020205020404" pitchFamily="49" charset="0"/>
                <a:cs typeface="Courier New" panose="02070309020205020404" pitchFamily="49" charset="0"/>
              </a:rPr>
              <a:t>    __</a:t>
            </a:r>
            <a:r>
              <a:rPr lang="en-US" sz="2000" b="1" dirty="0">
                <a:latin typeface="Courier New" panose="02070309020205020404" pitchFamily="49" charset="0"/>
                <a:cs typeface="Courier New" panose="02070309020205020404" pitchFamily="49" charset="0"/>
              </a:rPr>
              <a:t>attribute__((</a:t>
            </a:r>
            <a:r>
              <a:rPr lang="en-US" sz="2000" b="1" dirty="0" err="1">
                <a:latin typeface="Courier New" panose="02070309020205020404" pitchFamily="49" charset="0"/>
                <a:cs typeface="Courier New" panose="02070309020205020404" pitchFamily="49" charset="0"/>
              </a:rPr>
              <a:t>xcl_pipeline_workitems</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 = L[ix + I + 3]; // uses L loaded by another WI</a:t>
            </a:r>
            <a:endParaRPr lang="en-US" sz="2000" b="1"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0"/>
          </p:nvPr>
        </p:nvSpPr>
        <p:spPr/>
        <p:txBody>
          <a:bodyPr/>
          <a:lstStyle/>
          <a:p>
            <a:pPr>
              <a:defRPr/>
            </a:pPr>
            <a:r>
              <a:rPr lang="en-US" smtClean="0"/>
              <a:t>Intro to HLS 11- </a:t>
            </a:r>
            <a:fld id="{060BD193-E118-4B16-863C-C8C12C675E3E}" type="slidenum">
              <a:rPr lang="en-US" smtClean="0"/>
              <a:pPr>
                <a:defRPr/>
              </a:pPr>
              <a:t>50</a:t>
            </a:fld>
            <a:endParaRPr lang="en-US" dirty="0"/>
          </a:p>
        </p:txBody>
      </p:sp>
      <p:sp>
        <p:nvSpPr>
          <p:cNvPr id="4" name="Title 3"/>
          <p:cNvSpPr>
            <a:spLocks noGrp="1"/>
          </p:cNvSpPr>
          <p:nvPr>
            <p:ph type="title"/>
          </p:nvPr>
        </p:nvSpPr>
        <p:spPr/>
        <p:txBody>
          <a:bodyPr/>
          <a:lstStyle/>
          <a:p>
            <a:r>
              <a:rPr lang="en-US" dirty="0" smtClean="0"/>
              <a:t>Duplication of work item pipelining attribute</a:t>
            </a:r>
            <a:endParaRPr lang="en-US" dirty="0"/>
          </a:p>
        </p:txBody>
      </p:sp>
      <p:sp>
        <p:nvSpPr>
          <p:cNvPr id="5" name="Footer Placeholder 4"/>
          <p:cNvSpPr>
            <a:spLocks noGrp="1"/>
          </p:cNvSpPr>
          <p:nvPr>
            <p:ph type="ftr" sz="quarter" idx="3"/>
          </p:nvPr>
        </p:nvSpPr>
        <p:spPr/>
        <p:txBody>
          <a:bodyPr/>
          <a:lstStyle/>
          <a:p>
            <a:r>
              <a:rPr lang="en-US" smtClean="0"/>
              <a:t>© Copyright 2016 Xilinx</a:t>
            </a:r>
            <a:endParaRPr lang="en-US" dirty="0"/>
          </a:p>
        </p:txBody>
      </p:sp>
    </p:spTree>
    <p:extLst>
      <p:ext uri="{BB962C8B-B14F-4D97-AF65-F5344CB8AC3E}">
        <p14:creationId xmlns:p14="http://schemas.microsoft.com/office/powerpoint/2010/main" val="501839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Bef>
                <a:spcPts val="600"/>
              </a:spcBef>
            </a:pPr>
            <a:r>
              <a:rPr lang="en-US" dirty="0" smtClean="0">
                <a:solidFill>
                  <a:srgbClr val="FF0000"/>
                </a:solidFill>
              </a:rPr>
              <a:t>Adding Directives</a:t>
            </a:r>
          </a:p>
          <a:p>
            <a:pPr>
              <a:lnSpc>
                <a:spcPct val="100000"/>
              </a:lnSpc>
              <a:spcBef>
                <a:spcPts val="600"/>
              </a:spcBef>
            </a:pPr>
            <a:r>
              <a:rPr lang="en-US" dirty="0" smtClean="0">
                <a:solidFill>
                  <a:schemeClr val="bg2"/>
                </a:solidFill>
              </a:rPr>
              <a:t>Improving Latency</a:t>
            </a:r>
          </a:p>
          <a:p>
            <a:pPr lvl="1">
              <a:lnSpc>
                <a:spcPct val="100000"/>
              </a:lnSpc>
              <a:spcBef>
                <a:spcPts val="600"/>
              </a:spcBef>
            </a:pPr>
            <a:r>
              <a:rPr lang="en-US" dirty="0">
                <a:solidFill>
                  <a:schemeClr val="bg2"/>
                </a:solidFill>
              </a:rPr>
              <a:t>Manipulating Loops </a:t>
            </a:r>
            <a:endParaRPr lang="en-US" dirty="0" smtClean="0">
              <a:solidFill>
                <a:schemeClr val="bg2"/>
              </a:solidFill>
            </a:endParaRPr>
          </a:p>
          <a:p>
            <a:pPr>
              <a:lnSpc>
                <a:spcPct val="100000"/>
              </a:lnSpc>
              <a:spcBef>
                <a:spcPts val="600"/>
              </a:spcBef>
            </a:pPr>
            <a:r>
              <a:rPr lang="en-US" dirty="0" smtClean="0">
                <a:solidFill>
                  <a:schemeClr val="bg2"/>
                </a:solidFill>
              </a:rPr>
              <a:t>Improving Throughput</a:t>
            </a:r>
          </a:p>
          <a:p>
            <a:pPr>
              <a:lnSpc>
                <a:spcPct val="100000"/>
              </a:lnSpc>
              <a:spcBef>
                <a:spcPts val="600"/>
              </a:spcBef>
            </a:pPr>
            <a:r>
              <a:rPr lang="en-US" i="1" dirty="0" smtClean="0">
                <a:solidFill>
                  <a:schemeClr val="tx1"/>
                </a:solidFill>
              </a:rPr>
              <a:t>Performance Bottleneck</a:t>
            </a:r>
          </a:p>
          <a:p>
            <a:pPr>
              <a:lnSpc>
                <a:spcPct val="100000"/>
              </a:lnSpc>
              <a:spcBef>
                <a:spcPts val="600"/>
              </a:spcBef>
            </a:pPr>
            <a:r>
              <a:rPr lang="en-US" dirty="0" smtClean="0">
                <a:solidFill>
                  <a:srgbClr val="FF0000"/>
                </a:solidFill>
              </a:rPr>
              <a:t>Summary</a:t>
            </a:r>
          </a:p>
        </p:txBody>
      </p:sp>
      <p:sp>
        <p:nvSpPr>
          <p:cNvPr id="4" name="Title 3"/>
          <p:cNvSpPr>
            <a:spLocks noGrp="1"/>
          </p:cNvSpPr>
          <p:nvPr>
            <p:ph type="title"/>
          </p:nvPr>
        </p:nvSpPr>
        <p:spPr/>
        <p:txBody>
          <a:bodyPr/>
          <a:lstStyle/>
          <a:p>
            <a:r>
              <a:rPr lang="en-US" dirty="0" smtClean="0"/>
              <a:t>Outline</a:t>
            </a:r>
            <a:endParaRPr lang="en-US" dirty="0"/>
          </a:p>
        </p:txBody>
      </p:sp>
      <p:sp>
        <p:nvSpPr>
          <p:cNvPr id="10" name="Footer Placeholder 9"/>
          <p:cNvSpPr>
            <a:spLocks noGrp="1"/>
          </p:cNvSpPr>
          <p:nvPr>
            <p:ph type="ftr" sz="quarter" idx="3"/>
          </p:nvPr>
        </p:nvSpPr>
        <p:spPr/>
        <p:txBody>
          <a:bodyPr/>
          <a:lstStyle/>
          <a:p>
            <a:r>
              <a:rPr lang="en-US" dirty="0" smtClean="0"/>
              <a:t>© Copyright 2016 Xilinx</a:t>
            </a:r>
            <a:endParaRPr lang="en-US" dirty="0"/>
          </a:p>
        </p:txBody>
      </p:sp>
      <p:sp>
        <p:nvSpPr>
          <p:cNvPr id="7" name="Slide Number Placeholder 6"/>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srcRect/>
          <a:stretch>
            <a:fillRect/>
          </a:stretch>
        </p:blipFill>
        <p:spPr bwMode="auto">
          <a:xfrm>
            <a:off x="1899162" y="3067288"/>
            <a:ext cx="9248742" cy="1668854"/>
          </a:xfrm>
          <a:prstGeom prst="rect">
            <a:avLst/>
          </a:prstGeom>
          <a:noFill/>
          <a:ln w="9525">
            <a:noFill/>
            <a:miter lim="800000"/>
            <a:headEnd/>
            <a:tailEnd/>
          </a:ln>
        </p:spPr>
      </p:pic>
      <p:sp>
        <p:nvSpPr>
          <p:cNvPr id="3" name="Content Placeholder 2"/>
          <p:cNvSpPr>
            <a:spLocks noGrp="1"/>
          </p:cNvSpPr>
          <p:nvPr>
            <p:ph idx="1"/>
          </p:nvPr>
        </p:nvSpPr>
        <p:spPr>
          <a:xfrm>
            <a:off x="1083450" y="1327152"/>
            <a:ext cx="10501328" cy="4703997"/>
          </a:xfrm>
        </p:spPr>
        <p:txBody>
          <a:bodyPr>
            <a:normAutofit fontScale="92500" lnSpcReduction="10000"/>
          </a:bodyPr>
          <a:lstStyle/>
          <a:p>
            <a:r>
              <a:rPr lang="en-US" dirty="0" smtClean="0"/>
              <a:t>Arrays are intuitive and useful software constructs</a:t>
            </a:r>
          </a:p>
          <a:p>
            <a:pPr lvl="1"/>
            <a:r>
              <a:rPr lang="en-US" dirty="0" smtClean="0"/>
              <a:t>They allow the C algorithm to be easily captured and understood</a:t>
            </a:r>
          </a:p>
          <a:p>
            <a:r>
              <a:rPr lang="en-US" dirty="0" smtClean="0"/>
              <a:t>Array accesses can often be performance bottlenecks </a:t>
            </a:r>
          </a:p>
          <a:p>
            <a:pPr lvl="1"/>
            <a:r>
              <a:rPr lang="en-US" dirty="0" smtClean="0"/>
              <a:t>Arrays are targeted by default to a RAM</a:t>
            </a:r>
          </a:p>
          <a:p>
            <a:pPr lvl="2"/>
            <a:r>
              <a:rPr lang="en-US" dirty="0" smtClean="0"/>
              <a:t>May not be the most ideal memory for performance</a:t>
            </a:r>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r>
              <a:rPr lang="en-US" dirty="0" smtClean="0"/>
              <a:t>Cannot pipeline with a throughput of 1</a:t>
            </a:r>
            <a:endParaRPr lang="en-US" sz="1400" dirty="0" smtClean="0"/>
          </a:p>
          <a:p>
            <a:r>
              <a:rPr lang="en-US" dirty="0" err="1" smtClean="0"/>
              <a:t>Vivado</a:t>
            </a:r>
            <a:r>
              <a:rPr lang="en-US" dirty="0" smtClean="0"/>
              <a:t> HLS allows arrays to be partitioned and reshaped </a:t>
            </a:r>
          </a:p>
          <a:p>
            <a:pPr lvl="1"/>
            <a:r>
              <a:rPr lang="en-US" dirty="0" smtClean="0"/>
              <a:t>Allows more optimal configuration of the array</a:t>
            </a:r>
          </a:p>
          <a:p>
            <a:pPr lvl="1"/>
            <a:r>
              <a:rPr lang="en-US" dirty="0" smtClean="0"/>
              <a:t>Provides better implementation of the memory resource</a:t>
            </a:r>
          </a:p>
        </p:txBody>
      </p:sp>
      <p:sp>
        <p:nvSpPr>
          <p:cNvPr id="2" name="Title 1"/>
          <p:cNvSpPr>
            <a:spLocks noGrp="1"/>
          </p:cNvSpPr>
          <p:nvPr>
            <p:ph type="title"/>
          </p:nvPr>
        </p:nvSpPr>
        <p:spPr/>
        <p:txBody>
          <a:bodyPr/>
          <a:lstStyle/>
          <a:p>
            <a:r>
              <a:rPr lang="en-US" dirty="0" smtClean="0"/>
              <a:t>Arrays : Performance bottlenecks</a:t>
            </a:r>
            <a:endParaRPr lang="en-US" dirty="0"/>
          </a:p>
        </p:txBody>
      </p:sp>
      <p:sp>
        <p:nvSpPr>
          <p:cNvPr id="46" name="Footer Placeholder 45"/>
          <p:cNvSpPr>
            <a:spLocks noGrp="1"/>
          </p:cNvSpPr>
          <p:nvPr>
            <p:ph type="ftr" sz="quarter" idx="3"/>
          </p:nvPr>
        </p:nvSpPr>
        <p:spPr/>
        <p:txBody>
          <a:bodyPr/>
          <a:lstStyle/>
          <a:p>
            <a:r>
              <a:rPr lang="en-US" dirty="0" smtClean="0"/>
              <a:t>© Copyright 2016 Xilinx</a:t>
            </a:r>
            <a:endParaRPr lang="en-US" dirty="0"/>
          </a:p>
        </p:txBody>
      </p:sp>
      <p:sp>
        <p:nvSpPr>
          <p:cNvPr id="45" name="Slide Number Placeholder 44"/>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3019" y="3982211"/>
            <a:ext cx="3870168" cy="2530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lnSpcReduction="10000"/>
          </a:bodyPr>
          <a:lstStyle/>
          <a:p>
            <a:r>
              <a:rPr lang="en-US" dirty="0" smtClean="0"/>
              <a:t>An array in C code is implemented by a memory in the RTL</a:t>
            </a:r>
          </a:p>
          <a:p>
            <a:pPr lvl="1"/>
            <a:r>
              <a:rPr lang="en-US" dirty="0" smtClean="0"/>
              <a:t>By default, arrays are implemented as RAMs, optionally a FIFO</a:t>
            </a:r>
            <a:endParaRPr lang="en-US" sz="2000" dirty="0" smtClean="0"/>
          </a:p>
          <a:p>
            <a:pPr lvl="1"/>
            <a:endParaRPr lang="en-US" dirty="0" smtClean="0"/>
          </a:p>
          <a:p>
            <a:pPr lvl="1"/>
            <a:endParaRPr lang="en-US" dirty="0" smtClean="0"/>
          </a:p>
          <a:p>
            <a:pPr lvl="1"/>
            <a:endParaRPr lang="en-US" dirty="0" smtClean="0"/>
          </a:p>
          <a:p>
            <a:pPr>
              <a:buNone/>
            </a:pPr>
            <a:endParaRPr lang="en-US" dirty="0" smtClean="0"/>
          </a:p>
          <a:p>
            <a:r>
              <a:rPr lang="en-US" dirty="0" smtClean="0"/>
              <a:t>The array can be targeted to any memory </a:t>
            </a:r>
            <a:br>
              <a:rPr lang="en-US" dirty="0" smtClean="0"/>
            </a:br>
            <a:r>
              <a:rPr lang="en-US" dirty="0" smtClean="0"/>
              <a:t>resource in the library</a:t>
            </a:r>
          </a:p>
          <a:p>
            <a:pPr lvl="1"/>
            <a:r>
              <a:rPr lang="en-US" dirty="0" smtClean="0"/>
              <a:t>The ports and sequential operation are </a:t>
            </a:r>
            <a:br>
              <a:rPr lang="en-US" dirty="0" smtClean="0"/>
            </a:br>
            <a:r>
              <a:rPr lang="en-US" dirty="0" smtClean="0"/>
              <a:t>defined by the library model</a:t>
            </a:r>
          </a:p>
          <a:p>
            <a:pPr lvl="2"/>
            <a:r>
              <a:rPr lang="en-US" dirty="0" smtClean="0"/>
              <a:t>All RAMs are listed in the </a:t>
            </a:r>
            <a:r>
              <a:rPr lang="en-US" dirty="0" err="1" smtClean="0"/>
              <a:t>Vivado</a:t>
            </a:r>
            <a:r>
              <a:rPr lang="en-US" dirty="0" smtClean="0"/>
              <a:t> HLS Library Guide</a:t>
            </a:r>
          </a:p>
          <a:p>
            <a:endParaRPr lang="en-US" dirty="0" smtClean="0"/>
          </a:p>
        </p:txBody>
      </p:sp>
      <p:sp>
        <p:nvSpPr>
          <p:cNvPr id="2" name="Title 1"/>
          <p:cNvSpPr>
            <a:spLocks noGrp="1"/>
          </p:cNvSpPr>
          <p:nvPr>
            <p:ph type="title"/>
          </p:nvPr>
        </p:nvSpPr>
        <p:spPr/>
        <p:txBody>
          <a:bodyPr/>
          <a:lstStyle/>
          <a:p>
            <a:r>
              <a:rPr lang="en-US" dirty="0" smtClean="0"/>
              <a:t>Review: Arrays in HLS</a:t>
            </a:r>
            <a:endParaRPr lang="en-US" dirty="0"/>
          </a:p>
        </p:txBody>
      </p:sp>
      <p:sp>
        <p:nvSpPr>
          <p:cNvPr id="55" name="Footer Placeholder 54"/>
          <p:cNvSpPr>
            <a:spLocks noGrp="1"/>
          </p:cNvSpPr>
          <p:nvPr>
            <p:ph type="ftr" sz="quarter" idx="3"/>
          </p:nvPr>
        </p:nvSpPr>
        <p:spPr/>
        <p:txBody>
          <a:bodyPr/>
          <a:lstStyle/>
          <a:p>
            <a:r>
              <a:rPr lang="en-US" dirty="0" smtClean="0"/>
              <a:t>© Copyright 2016 Xilinx</a:t>
            </a:r>
            <a:endParaRPr lang="en-US" dirty="0"/>
          </a:p>
        </p:txBody>
      </p:sp>
      <p:sp>
        <p:nvSpPr>
          <p:cNvPr id="50" name="Slide Number Placeholder 49"/>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53</a:t>
            </a:fld>
            <a:endParaRPr lang="en-US" dirty="0"/>
          </a:p>
        </p:txBody>
      </p:sp>
      <p:pic>
        <p:nvPicPr>
          <p:cNvPr id="91138" name="Picture 2"/>
          <p:cNvPicPr>
            <a:picLocks noChangeAspect="1" noChangeArrowheads="1"/>
          </p:cNvPicPr>
          <p:nvPr/>
        </p:nvPicPr>
        <p:blipFill>
          <a:blip r:embed="rId3"/>
          <a:srcRect/>
          <a:stretch>
            <a:fillRect/>
          </a:stretch>
        </p:blipFill>
        <p:spPr bwMode="auto">
          <a:xfrm>
            <a:off x="1662112" y="2118600"/>
            <a:ext cx="8811075" cy="1504950"/>
          </a:xfrm>
          <a:prstGeom prst="rect">
            <a:avLst/>
          </a:prstGeom>
          <a:noFill/>
          <a:ln w="9525">
            <a:noFill/>
            <a:miter lim="800000"/>
            <a:headEnd/>
            <a:tailEnd/>
          </a:ln>
        </p:spPr>
      </p:pic>
      <p:sp>
        <p:nvSpPr>
          <p:cNvPr id="38" name="Right Arrow 37"/>
          <p:cNvSpPr/>
          <p:nvPr/>
        </p:nvSpPr>
        <p:spPr>
          <a:xfrm>
            <a:off x="8154053" y="5176175"/>
            <a:ext cx="384050" cy="192025"/>
          </a:xfrm>
          <a:prstGeom prst="rightArrow">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10593544" y="5020770"/>
            <a:ext cx="1217455" cy="646331"/>
          </a:xfrm>
          <a:prstGeom prst="rect">
            <a:avLst/>
          </a:prstGeom>
          <a:solidFill>
            <a:srgbClr val="FFFF99"/>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200" b="1" dirty="0" smtClean="0"/>
              <a:t>List of available Cores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p:txBody>
          <a:bodyPr/>
          <a:lstStyle/>
          <a:p>
            <a:pPr eaLnBrk="1" hangingPunct="1">
              <a:lnSpc>
                <a:spcPct val="90000"/>
              </a:lnSpc>
            </a:pPr>
            <a:r>
              <a:rPr lang="en-US" sz="2400" dirty="0" smtClean="0">
                <a:solidFill>
                  <a:schemeClr val="tx1"/>
                </a:solidFill>
              </a:rPr>
              <a:t>If no RAM resource is selected</a:t>
            </a:r>
          </a:p>
          <a:p>
            <a:pPr lvl="1" eaLnBrk="1" hangingPunct="1">
              <a:lnSpc>
                <a:spcPct val="90000"/>
              </a:lnSpc>
            </a:pPr>
            <a:r>
              <a:rPr lang="en-US" sz="2000" dirty="0" err="1" smtClean="0"/>
              <a:t>Vivado</a:t>
            </a:r>
            <a:r>
              <a:rPr lang="en-US" sz="2000" dirty="0" smtClean="0"/>
              <a:t> HLS will determine the RAM to use</a:t>
            </a:r>
          </a:p>
          <a:p>
            <a:pPr lvl="2" eaLnBrk="1" hangingPunct="1">
              <a:lnSpc>
                <a:spcPct val="90000"/>
              </a:lnSpc>
            </a:pPr>
            <a:r>
              <a:rPr lang="en-US" sz="1800" dirty="0" smtClean="0"/>
              <a:t>It will use a Dual-port if it improves throughput</a:t>
            </a:r>
          </a:p>
          <a:p>
            <a:pPr lvl="2" eaLnBrk="1" hangingPunct="1">
              <a:lnSpc>
                <a:spcPct val="90000"/>
              </a:lnSpc>
            </a:pPr>
            <a:r>
              <a:rPr lang="en-US" sz="1800" dirty="0" smtClean="0"/>
              <a:t>Else it will use a single-port</a:t>
            </a:r>
          </a:p>
          <a:p>
            <a:pPr eaLnBrk="1" hangingPunct="1">
              <a:lnSpc>
                <a:spcPct val="90000"/>
              </a:lnSpc>
            </a:pPr>
            <a:r>
              <a:rPr lang="en-US" sz="2400" dirty="0" smtClean="0">
                <a:solidFill>
                  <a:schemeClr val="tx1"/>
                </a:solidFill>
              </a:rPr>
              <a:t>BRAM and LUTRAM selection</a:t>
            </a:r>
          </a:p>
          <a:p>
            <a:pPr lvl="1" eaLnBrk="1" hangingPunct="1">
              <a:lnSpc>
                <a:spcPct val="90000"/>
              </a:lnSpc>
            </a:pPr>
            <a:r>
              <a:rPr lang="en-US" sz="2000" dirty="0" smtClean="0"/>
              <a:t>If none is made (e.g. resource RAM_1P used) RTL synthesis will determine if RAM is implemented as BRAM or LUTRAM </a:t>
            </a:r>
          </a:p>
          <a:p>
            <a:pPr lvl="1" eaLnBrk="1" hangingPunct="1">
              <a:lnSpc>
                <a:spcPct val="90000"/>
              </a:lnSpc>
            </a:pPr>
            <a:r>
              <a:rPr lang="en-US" sz="2000" dirty="0" smtClean="0"/>
              <a:t>If the user specifies the RAM target (e.g. RAM_1P_BRAM or RAM_1P_LUTRAM is selected ) </a:t>
            </a:r>
            <a:r>
              <a:rPr lang="en-US" sz="2000" dirty="0" err="1" smtClean="0"/>
              <a:t>Vivado</a:t>
            </a:r>
            <a:r>
              <a:rPr lang="en-US" sz="2000" dirty="0" smtClean="0"/>
              <a:t> HLS will obey the target</a:t>
            </a:r>
          </a:p>
          <a:p>
            <a:pPr lvl="2" eaLnBrk="1" hangingPunct="1">
              <a:lnSpc>
                <a:spcPct val="90000"/>
              </a:lnSpc>
            </a:pPr>
            <a:r>
              <a:rPr lang="en-US" sz="1800" dirty="0" smtClean="0"/>
              <a:t>If LUTRAM is selected, then </a:t>
            </a:r>
            <a:r>
              <a:rPr lang="en-US" sz="1800" dirty="0" err="1" smtClean="0"/>
              <a:t>Vivado</a:t>
            </a:r>
            <a:r>
              <a:rPr lang="en-US" sz="1800" dirty="0" smtClean="0"/>
              <a:t> HLS reports it as registers, not BRAM</a:t>
            </a:r>
          </a:p>
          <a:p>
            <a:pPr lvl="1" eaLnBrk="1" hangingPunct="1">
              <a:lnSpc>
                <a:spcPct val="90000"/>
              </a:lnSpc>
            </a:pPr>
            <a:endParaRPr lang="en-US" sz="1800" dirty="0" smtClean="0"/>
          </a:p>
        </p:txBody>
      </p:sp>
      <p:sp>
        <p:nvSpPr>
          <p:cNvPr id="69634" name="Title 1"/>
          <p:cNvSpPr>
            <a:spLocks noGrp="1"/>
          </p:cNvSpPr>
          <p:nvPr>
            <p:ph type="title"/>
          </p:nvPr>
        </p:nvSpPr>
        <p:spPr/>
        <p:txBody>
          <a:bodyPr/>
          <a:lstStyle/>
          <a:p>
            <a:r>
              <a:rPr lang="en-US" dirty="0" smtClean="0"/>
              <a:t>Array and RAM selection</a:t>
            </a:r>
            <a:endParaRPr lang="en-US" sz="2800" b="1" dirty="0" smtClean="0">
              <a:solidFill>
                <a:schemeClr val="bg1"/>
              </a:solidFill>
            </a:endParaRPr>
          </a:p>
        </p:txBody>
      </p:sp>
      <p:sp>
        <p:nvSpPr>
          <p:cNvPr id="16" name="Footer Placeholder 15"/>
          <p:cNvSpPr>
            <a:spLocks noGrp="1"/>
          </p:cNvSpPr>
          <p:nvPr>
            <p:ph type="ftr" sz="quarter" idx="3"/>
          </p:nvPr>
        </p:nvSpPr>
        <p:spPr/>
        <p:txBody>
          <a:bodyPr/>
          <a:lstStyle/>
          <a:p>
            <a:r>
              <a:rPr lang="en-US" dirty="0" smtClean="0"/>
              <a:t>© Copyright 2016 Xilinx</a:t>
            </a:r>
            <a:endParaRPr lang="en-US" dirty="0"/>
          </a:p>
        </p:txBody>
      </p:sp>
      <p:sp>
        <p:nvSpPr>
          <p:cNvPr id="15" name="Slide Number Placeholder 14"/>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Partitioning breaks an array into smaller elements</a:t>
            </a:r>
          </a:p>
          <a:p>
            <a:pPr lvl="1"/>
            <a:r>
              <a:rPr lang="en-US" dirty="0">
                <a:solidFill>
                  <a:prstClr val="black"/>
                </a:solidFill>
                <a:ea typeface="ＭＳ Ｐゴシック" pitchFamily="24" charset="-128"/>
                <a:cs typeface="ＭＳ Ｐゴシック" pitchFamily="24" charset="-128"/>
              </a:rPr>
              <a:t>If the factor is not an integer </a:t>
            </a:r>
            <a:r>
              <a:rPr lang="en-US" dirty="0" smtClean="0">
                <a:solidFill>
                  <a:prstClr val="black"/>
                </a:solidFill>
                <a:ea typeface="ＭＳ Ｐゴシック" pitchFamily="24" charset="-128"/>
                <a:cs typeface="ＭＳ Ｐゴシック" pitchFamily="24" charset="-128"/>
              </a:rPr>
              <a:t>multiple of the size, </a:t>
            </a:r>
            <a:r>
              <a:rPr lang="en-US" dirty="0">
                <a:solidFill>
                  <a:prstClr val="black"/>
                </a:solidFill>
                <a:ea typeface="ＭＳ Ｐゴシック" pitchFamily="24" charset="-128"/>
                <a:cs typeface="ＭＳ Ｐゴシック" pitchFamily="24" charset="-128"/>
              </a:rPr>
              <a:t>the final array has </a:t>
            </a:r>
            <a:r>
              <a:rPr lang="en-US" dirty="0" smtClean="0">
                <a:solidFill>
                  <a:prstClr val="black"/>
                </a:solidFill>
                <a:ea typeface="ＭＳ Ｐゴシック" pitchFamily="24" charset="-128"/>
                <a:cs typeface="ＭＳ Ｐゴシック" pitchFamily="24" charset="-128"/>
              </a:rPr>
              <a:t/>
            </a:r>
            <a:br>
              <a:rPr lang="en-US" dirty="0" smtClean="0">
                <a:solidFill>
                  <a:prstClr val="black"/>
                </a:solidFill>
                <a:ea typeface="ＭＳ Ｐゴシック" pitchFamily="24" charset="-128"/>
                <a:cs typeface="ＭＳ Ｐゴシック" pitchFamily="24" charset="-128"/>
              </a:rPr>
            </a:br>
            <a:r>
              <a:rPr lang="en-US" dirty="0" smtClean="0">
                <a:solidFill>
                  <a:prstClr val="black"/>
                </a:solidFill>
                <a:ea typeface="ＭＳ Ｐゴシック" pitchFamily="24" charset="-128"/>
                <a:cs typeface="ＭＳ Ｐゴシック" pitchFamily="24" charset="-128"/>
              </a:rPr>
              <a:t>fewer </a:t>
            </a:r>
            <a:r>
              <a:rPr lang="en-US" dirty="0">
                <a:solidFill>
                  <a:prstClr val="black"/>
                </a:solidFill>
                <a:ea typeface="ＭＳ Ｐゴシック" pitchFamily="24" charset="-128"/>
                <a:cs typeface="ＭＳ Ｐゴシック" pitchFamily="24" charset="-128"/>
              </a:rPr>
              <a:t>elements</a:t>
            </a:r>
          </a:p>
          <a:p>
            <a:pPr lvl="1"/>
            <a:r>
              <a:rPr lang="en-US" dirty="0">
                <a:solidFill>
                  <a:prstClr val="black"/>
                </a:solidFill>
                <a:ea typeface="ＭＳ Ｐゴシック" pitchFamily="24" charset="-128"/>
                <a:cs typeface="ＭＳ Ｐゴシック" pitchFamily="24" charset="-128"/>
              </a:rPr>
              <a:t>Arrays can be split along any dimension</a:t>
            </a:r>
          </a:p>
          <a:p>
            <a:pPr lvl="2"/>
            <a:r>
              <a:rPr lang="en-US" dirty="0">
                <a:solidFill>
                  <a:prstClr val="black"/>
                </a:solidFill>
                <a:ea typeface="ＭＳ Ｐゴシック" pitchFamily="24" charset="-128"/>
                <a:cs typeface="ＭＳ Ｐゴシック" pitchFamily="24" charset="-128"/>
              </a:rPr>
              <a:t>If none is specified dimension zero is </a:t>
            </a:r>
            <a:r>
              <a:rPr lang="en-US" dirty="0" smtClean="0">
                <a:solidFill>
                  <a:prstClr val="black"/>
                </a:solidFill>
                <a:ea typeface="ＭＳ Ｐゴシック" pitchFamily="24" charset="-128"/>
                <a:cs typeface="ＭＳ Ｐゴシック" pitchFamily="24" charset="-128"/>
              </a:rPr>
              <a:t>assumed</a:t>
            </a:r>
          </a:p>
          <a:p>
            <a:pPr lvl="2"/>
            <a:r>
              <a:rPr lang="en-US" dirty="0">
                <a:solidFill>
                  <a:prstClr val="black"/>
                </a:solidFill>
                <a:ea typeface="ＭＳ Ｐゴシック" pitchFamily="24" charset="-128"/>
                <a:cs typeface="ＭＳ Ｐゴシック" pitchFamily="24" charset="-128"/>
              </a:rPr>
              <a:t>Dimension zero means all dimensions</a:t>
            </a:r>
          </a:p>
          <a:p>
            <a:pPr lvl="1"/>
            <a:r>
              <a:rPr lang="en-US" dirty="0">
                <a:solidFill>
                  <a:prstClr val="black"/>
                </a:solidFill>
                <a:ea typeface="ＭＳ Ｐゴシック" pitchFamily="24" charset="-128"/>
                <a:cs typeface="ＭＳ Ｐゴシック" pitchFamily="24" charset="-128"/>
              </a:rPr>
              <a:t>All partitions inherit the same resource target</a:t>
            </a:r>
          </a:p>
          <a:p>
            <a:pPr lvl="2"/>
            <a:r>
              <a:rPr lang="en-US" dirty="0">
                <a:solidFill>
                  <a:prstClr val="black"/>
                </a:solidFill>
                <a:ea typeface="ＭＳ Ｐゴシック" pitchFamily="24" charset="-128"/>
                <a:cs typeface="ＭＳ Ｐゴシック" pitchFamily="24" charset="-128"/>
              </a:rPr>
              <a:t>That is, whatever RAM </a:t>
            </a:r>
            <a:r>
              <a:rPr lang="en-US" dirty="0" smtClean="0">
                <a:solidFill>
                  <a:prstClr val="black"/>
                </a:solidFill>
                <a:ea typeface="ＭＳ Ｐゴシック" pitchFamily="24" charset="-128"/>
                <a:cs typeface="ＭＳ Ｐゴシック" pitchFamily="24" charset="-128"/>
              </a:rPr>
              <a:t/>
            </a:r>
            <a:br>
              <a:rPr lang="en-US" dirty="0" smtClean="0">
                <a:solidFill>
                  <a:prstClr val="black"/>
                </a:solidFill>
                <a:ea typeface="ＭＳ Ｐゴシック" pitchFamily="24" charset="-128"/>
                <a:cs typeface="ＭＳ Ｐゴシック" pitchFamily="24" charset="-128"/>
              </a:rPr>
            </a:br>
            <a:r>
              <a:rPr lang="en-US" dirty="0" smtClean="0">
                <a:solidFill>
                  <a:prstClr val="black"/>
                </a:solidFill>
                <a:ea typeface="ＭＳ Ｐゴシック" pitchFamily="24" charset="-128"/>
                <a:cs typeface="ＭＳ Ｐゴシック" pitchFamily="24" charset="-128"/>
              </a:rPr>
              <a:t>is </a:t>
            </a:r>
            <a:r>
              <a:rPr lang="en-US" dirty="0">
                <a:solidFill>
                  <a:prstClr val="black"/>
                </a:solidFill>
                <a:ea typeface="ＭＳ Ｐゴシック" pitchFamily="24" charset="-128"/>
                <a:cs typeface="ＭＳ Ｐゴシック" pitchFamily="24" charset="-128"/>
              </a:rPr>
              <a:t>specified as the resource </a:t>
            </a:r>
            <a:r>
              <a:rPr lang="en-US" dirty="0" smtClean="0">
                <a:solidFill>
                  <a:prstClr val="black"/>
                </a:solidFill>
                <a:ea typeface="ＭＳ Ｐゴシック" pitchFamily="24" charset="-128"/>
                <a:cs typeface="ＭＳ Ｐゴシック" pitchFamily="24" charset="-128"/>
              </a:rPr>
              <a:t/>
            </a:r>
            <a:br>
              <a:rPr lang="en-US" dirty="0" smtClean="0">
                <a:solidFill>
                  <a:prstClr val="black"/>
                </a:solidFill>
                <a:ea typeface="ＭＳ Ｐゴシック" pitchFamily="24" charset="-128"/>
                <a:cs typeface="ＭＳ Ｐゴシック" pitchFamily="24" charset="-128"/>
              </a:rPr>
            </a:br>
            <a:r>
              <a:rPr lang="en-US" dirty="0" smtClean="0">
                <a:solidFill>
                  <a:prstClr val="black"/>
                </a:solidFill>
                <a:ea typeface="ＭＳ Ｐゴシック" pitchFamily="24" charset="-128"/>
                <a:cs typeface="ＭＳ Ｐゴシック" pitchFamily="24" charset="-128"/>
              </a:rPr>
              <a:t>target</a:t>
            </a:r>
            <a:endParaRPr lang="en-US" dirty="0">
              <a:solidFill>
                <a:prstClr val="black"/>
              </a:solidFill>
              <a:ea typeface="ＭＳ Ｐゴシック" pitchFamily="24" charset="-128"/>
              <a:cs typeface="ＭＳ Ｐゴシック" pitchFamily="24" charset="-128"/>
            </a:endParaRPr>
          </a:p>
          <a:p>
            <a:pPr lvl="2"/>
            <a:r>
              <a:rPr lang="en-US" dirty="0">
                <a:solidFill>
                  <a:prstClr val="black"/>
                </a:solidFill>
                <a:ea typeface="ＭＳ Ｐゴシック" pitchFamily="24" charset="-128"/>
                <a:cs typeface="ＭＳ Ｐゴシック" pitchFamily="24" charset="-128"/>
              </a:rPr>
              <a:t>Except of course </a:t>
            </a:r>
            <a:r>
              <a:rPr lang="en-US" dirty="0" smtClean="0">
                <a:solidFill>
                  <a:prstClr val="black"/>
                </a:solidFill>
                <a:ea typeface="ＭＳ Ｐゴシック" pitchFamily="24" charset="-128"/>
                <a:cs typeface="ＭＳ Ｐゴシック" pitchFamily="24" charset="-128"/>
              </a:rPr>
              <a:t>when</a:t>
            </a:r>
            <a:br>
              <a:rPr lang="en-US" dirty="0" smtClean="0">
                <a:solidFill>
                  <a:prstClr val="black"/>
                </a:solidFill>
                <a:ea typeface="ＭＳ Ｐゴシック" pitchFamily="24" charset="-128"/>
                <a:cs typeface="ＭＳ Ｐゴシック" pitchFamily="24" charset="-128"/>
              </a:rPr>
            </a:br>
            <a:r>
              <a:rPr lang="en-US" dirty="0" smtClean="0">
                <a:solidFill>
                  <a:prstClr val="black"/>
                </a:solidFill>
                <a:ea typeface="ＭＳ Ｐゴシック" pitchFamily="24" charset="-128"/>
                <a:cs typeface="ＭＳ Ｐゴシック" pitchFamily="24" charset="-128"/>
              </a:rPr>
              <a:t>partitioning is “complete”,</a:t>
            </a:r>
            <a:br>
              <a:rPr lang="en-US" dirty="0" smtClean="0">
                <a:solidFill>
                  <a:prstClr val="black"/>
                </a:solidFill>
                <a:ea typeface="ＭＳ Ｐゴシック" pitchFamily="24" charset="-128"/>
                <a:cs typeface="ＭＳ Ｐゴシック" pitchFamily="24" charset="-128"/>
              </a:rPr>
            </a:br>
            <a:r>
              <a:rPr lang="en-US" dirty="0" smtClean="0">
                <a:solidFill>
                  <a:prstClr val="black"/>
                </a:solidFill>
                <a:ea typeface="ＭＳ Ｐゴシック" pitchFamily="24" charset="-128"/>
                <a:cs typeface="ＭＳ Ｐゴシック" pitchFamily="24" charset="-128"/>
              </a:rPr>
              <a:t>meaning using a register</a:t>
            </a:r>
            <a:br>
              <a:rPr lang="en-US" dirty="0" smtClean="0">
                <a:solidFill>
                  <a:prstClr val="black"/>
                </a:solidFill>
                <a:ea typeface="ＭＳ Ｐゴシック" pitchFamily="24" charset="-128"/>
                <a:cs typeface="ＭＳ Ｐゴシック" pitchFamily="24" charset="-128"/>
              </a:rPr>
            </a:br>
            <a:r>
              <a:rPr lang="en-US" dirty="0" smtClean="0">
                <a:solidFill>
                  <a:prstClr val="black"/>
                </a:solidFill>
                <a:ea typeface="ＭＳ Ｐゴシック" pitchFamily="24" charset="-128"/>
                <a:cs typeface="ＭＳ Ｐゴシック" pitchFamily="24" charset="-128"/>
              </a:rPr>
              <a:t>for each element</a:t>
            </a:r>
            <a:endParaRPr lang="en-US" dirty="0">
              <a:solidFill>
                <a:prstClr val="black"/>
              </a:solidFill>
              <a:ea typeface="ＭＳ Ｐゴシック" pitchFamily="24" charset="-128"/>
              <a:cs typeface="ＭＳ Ｐゴシック" pitchFamily="24" charset="-128"/>
            </a:endParaRPr>
          </a:p>
          <a:p>
            <a:pPr lvl="2"/>
            <a:endParaRPr lang="en-US" dirty="0" smtClean="0"/>
          </a:p>
          <a:p>
            <a:endParaRPr lang="en-US" dirty="0" smtClean="0"/>
          </a:p>
        </p:txBody>
      </p:sp>
      <p:sp>
        <p:nvSpPr>
          <p:cNvPr id="2" name="Title 1"/>
          <p:cNvSpPr>
            <a:spLocks noGrp="1"/>
          </p:cNvSpPr>
          <p:nvPr>
            <p:ph type="title"/>
          </p:nvPr>
        </p:nvSpPr>
        <p:spPr/>
        <p:txBody>
          <a:bodyPr/>
          <a:lstStyle/>
          <a:p>
            <a:r>
              <a:rPr lang="en-US" dirty="0" smtClean="0"/>
              <a:t>Array Partitioning</a:t>
            </a:r>
            <a:endParaRPr lang="en-US" dirty="0"/>
          </a:p>
        </p:txBody>
      </p:sp>
      <p:sp>
        <p:nvSpPr>
          <p:cNvPr id="52" name="Footer Placeholder 51"/>
          <p:cNvSpPr>
            <a:spLocks noGrp="1"/>
          </p:cNvSpPr>
          <p:nvPr>
            <p:ph type="ftr" sz="quarter" idx="3"/>
          </p:nvPr>
        </p:nvSpPr>
        <p:spPr/>
        <p:txBody>
          <a:bodyPr/>
          <a:lstStyle/>
          <a:p>
            <a:r>
              <a:rPr lang="en-US" dirty="0" smtClean="0"/>
              <a:t>© Copyright 2016 Xilinx</a:t>
            </a:r>
            <a:endParaRPr lang="en-US" dirty="0"/>
          </a:p>
        </p:txBody>
      </p:sp>
      <p:sp>
        <p:nvSpPr>
          <p:cNvPr id="48" name="Slide Number Placeholder 47"/>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55</a:t>
            </a:fld>
            <a:endParaRPr lang="en-US" dirty="0"/>
          </a:p>
        </p:txBody>
      </p:sp>
      <p:pic>
        <p:nvPicPr>
          <p:cNvPr id="92162" name="Picture 2"/>
          <p:cNvPicPr>
            <a:picLocks noChangeAspect="1" noChangeArrowheads="1"/>
          </p:cNvPicPr>
          <p:nvPr/>
        </p:nvPicPr>
        <p:blipFill>
          <a:blip r:embed="rId2"/>
          <a:srcRect/>
          <a:stretch>
            <a:fillRect/>
          </a:stretch>
        </p:blipFill>
        <p:spPr bwMode="auto">
          <a:xfrm>
            <a:off x="5011366" y="3954625"/>
            <a:ext cx="6934200" cy="2271713"/>
          </a:xfrm>
          <a:prstGeom prst="rect">
            <a:avLst/>
          </a:prstGeom>
          <a:noFill/>
          <a:ln w="9525">
            <a:noFill/>
            <a:miter lim="800000"/>
            <a:headEnd/>
            <a:tailEnd/>
          </a:ln>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544" y="1666336"/>
            <a:ext cx="3075022" cy="244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3748" y="1088793"/>
            <a:ext cx="10501328" cy="4268337"/>
          </a:xfrm>
        </p:spPr>
        <p:txBody>
          <a:bodyPr>
            <a:noAutofit/>
          </a:bodyPr>
          <a:lstStyle/>
          <a:p>
            <a:r>
              <a:rPr lang="en-US" sz="1800" dirty="0" err="1" smtClean="0"/>
              <a:t>Vivado</a:t>
            </a:r>
            <a:r>
              <a:rPr lang="en-US" sz="1800" dirty="0" smtClean="0"/>
              <a:t> HLS can automatically partition arrays to improve </a:t>
            </a:r>
            <a:br>
              <a:rPr lang="en-US" sz="1800" dirty="0" smtClean="0"/>
            </a:br>
            <a:r>
              <a:rPr lang="en-US" sz="1800" dirty="0" smtClean="0"/>
              <a:t>throughput</a:t>
            </a:r>
          </a:p>
          <a:p>
            <a:pPr lvl="1"/>
            <a:r>
              <a:rPr lang="en-US" sz="1600" dirty="0" smtClean="0"/>
              <a:t>This is controlled via the array configuration command</a:t>
            </a:r>
          </a:p>
          <a:p>
            <a:pPr lvl="1"/>
            <a:r>
              <a:rPr lang="en-US" sz="1600" dirty="0" smtClean="0"/>
              <a:t>Enable mode throughput_driven</a:t>
            </a:r>
          </a:p>
          <a:p>
            <a:r>
              <a:rPr lang="en-US" sz="1800" dirty="0" smtClean="0"/>
              <a:t>Auto-partition arrays with constant indexing</a:t>
            </a:r>
          </a:p>
          <a:p>
            <a:pPr lvl="1"/>
            <a:r>
              <a:rPr lang="en-US" sz="1600" dirty="0" smtClean="0"/>
              <a:t>When the array index is not a variable</a:t>
            </a:r>
          </a:p>
          <a:p>
            <a:pPr lvl="1"/>
            <a:r>
              <a:rPr lang="en-US" sz="1600" dirty="0" smtClean="0"/>
              <a:t>Arrays below the threshold are auto-partitioned</a:t>
            </a:r>
          </a:p>
          <a:p>
            <a:pPr lvl="1"/>
            <a:r>
              <a:rPr lang="en-US" sz="1600" dirty="0" smtClean="0"/>
              <a:t>Set the threshold using option elem_count_limit</a:t>
            </a:r>
          </a:p>
          <a:p>
            <a:r>
              <a:rPr lang="en-US" sz="1800" dirty="0" smtClean="0"/>
              <a:t>Partition all arrays in the design</a:t>
            </a:r>
          </a:p>
          <a:p>
            <a:pPr lvl="1"/>
            <a:r>
              <a:rPr lang="en-US" sz="1600" dirty="0" smtClean="0"/>
              <a:t>Select option scalarize_all</a:t>
            </a:r>
          </a:p>
          <a:p>
            <a:r>
              <a:rPr lang="en-US" sz="1800" dirty="0" smtClean="0"/>
              <a:t>Include all arrays in partitioning</a:t>
            </a:r>
          </a:p>
          <a:p>
            <a:pPr lvl="1"/>
            <a:r>
              <a:rPr lang="en-US" sz="1600" dirty="0" smtClean="0"/>
              <a:t>The include_ports option will include any arrays on the IO interface when partitioning is performed</a:t>
            </a:r>
          </a:p>
          <a:p>
            <a:pPr lvl="2"/>
            <a:r>
              <a:rPr lang="en-US" sz="1400" dirty="0" smtClean="0"/>
              <a:t>Partitioning these arrays will result in multiple ports and change the interface</a:t>
            </a:r>
          </a:p>
          <a:p>
            <a:pPr lvl="2"/>
            <a:r>
              <a:rPr lang="en-US" sz="1400" dirty="0" smtClean="0"/>
              <a:t>This may however improve throughput</a:t>
            </a:r>
          </a:p>
          <a:p>
            <a:pPr lvl="1"/>
            <a:r>
              <a:rPr lang="en-US" sz="1600" dirty="0" smtClean="0"/>
              <a:t>Any arrays defined as a global can be included in the partitioning by selecting option include_extern_globals</a:t>
            </a:r>
          </a:p>
          <a:p>
            <a:pPr lvl="2"/>
            <a:r>
              <a:rPr lang="en-US" sz="1400" dirty="0" smtClean="0"/>
              <a:t>By default, global arrays are not partitioned</a:t>
            </a:r>
          </a:p>
        </p:txBody>
      </p:sp>
      <p:sp>
        <p:nvSpPr>
          <p:cNvPr id="2" name="Title 1"/>
          <p:cNvSpPr>
            <a:spLocks noGrp="1"/>
          </p:cNvSpPr>
          <p:nvPr>
            <p:ph type="title"/>
          </p:nvPr>
        </p:nvSpPr>
        <p:spPr/>
        <p:txBody>
          <a:bodyPr/>
          <a:lstStyle/>
          <a:p>
            <a:r>
              <a:rPr lang="en-US" dirty="0" smtClean="0"/>
              <a:t>Configuring Array Partitioning</a:t>
            </a:r>
            <a:endParaRPr lang="en-US" dirty="0"/>
          </a:p>
        </p:txBody>
      </p:sp>
      <p:sp>
        <p:nvSpPr>
          <p:cNvPr id="9" name="Footer Placeholder 8"/>
          <p:cNvSpPr>
            <a:spLocks noGrp="1"/>
          </p:cNvSpPr>
          <p:nvPr>
            <p:ph type="ftr" sz="quarter" idx="3"/>
          </p:nvPr>
        </p:nvSpPr>
        <p:spPr/>
        <p:txBody>
          <a:bodyPr/>
          <a:lstStyle/>
          <a:p>
            <a:r>
              <a:rPr lang="en-US" dirty="0" smtClean="0"/>
              <a:t>© Copyright 2016 Xilinx</a:t>
            </a:r>
            <a:endParaRPr lang="en-US" dirty="0"/>
          </a:p>
        </p:txBody>
      </p:sp>
      <p:sp>
        <p:nvSpPr>
          <p:cNvPr id="8" name="Slide Number Placeholder 7"/>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56</a:t>
            </a:fld>
            <a:endParaRPr lang="en-US" dirty="0"/>
          </a:p>
        </p:txBody>
      </p:sp>
      <p:pic>
        <p:nvPicPr>
          <p:cNvPr id="114690" name="Picture 2" descr="c:\temp\SNAGHTML248dec6.PNG"/>
          <p:cNvPicPr>
            <a:picLocks noChangeAspect="1" noChangeArrowheads="1"/>
          </p:cNvPicPr>
          <p:nvPr/>
        </p:nvPicPr>
        <p:blipFill>
          <a:blip r:embed="rId2"/>
          <a:srcRect/>
          <a:stretch>
            <a:fillRect/>
          </a:stretch>
        </p:blipFill>
        <p:spPr bwMode="auto">
          <a:xfrm>
            <a:off x="8073978" y="1088793"/>
            <a:ext cx="3403600" cy="336389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p:txBody>
          <a:bodyPr/>
          <a:lstStyle/>
          <a:p>
            <a:pPr eaLnBrk="1" hangingPunct="1"/>
            <a:r>
              <a:rPr lang="en-US" sz="2000" b="1" dirty="0" smtClean="0">
                <a:solidFill>
                  <a:schemeClr val="tx1"/>
                </a:solidFill>
              </a:rPr>
              <a:t>The array options can be performed on dimensions of the array</a:t>
            </a:r>
          </a:p>
          <a:p>
            <a:pPr eaLnBrk="1" hangingPunct="1"/>
            <a:endParaRPr lang="en-US" sz="2000" b="1" dirty="0" smtClean="0">
              <a:solidFill>
                <a:schemeClr val="tx1"/>
              </a:solidFill>
            </a:endParaRPr>
          </a:p>
          <a:p>
            <a:pPr eaLnBrk="1" hangingPunct="1"/>
            <a:endParaRPr lang="en-US" sz="2000" b="1" dirty="0" smtClean="0">
              <a:solidFill>
                <a:schemeClr val="tx1"/>
              </a:solidFill>
            </a:endParaRPr>
          </a:p>
          <a:p>
            <a:pPr eaLnBrk="1" hangingPunct="1"/>
            <a:endParaRPr lang="en-US" sz="2000" b="1" dirty="0" smtClean="0">
              <a:solidFill>
                <a:schemeClr val="tx1"/>
              </a:solidFill>
            </a:endParaRPr>
          </a:p>
          <a:p>
            <a:pPr eaLnBrk="1" hangingPunct="1">
              <a:buFont typeface="Arial" charset="0"/>
              <a:buNone/>
            </a:pPr>
            <a:endParaRPr lang="en-US" sz="2000" b="1" dirty="0" smtClean="0">
              <a:solidFill>
                <a:schemeClr val="tx1"/>
              </a:solidFill>
            </a:endParaRPr>
          </a:p>
          <a:p>
            <a:pPr eaLnBrk="1" hangingPunct="1"/>
            <a:r>
              <a:rPr lang="en-US" sz="2000" b="1" dirty="0" smtClean="0">
                <a:solidFill>
                  <a:schemeClr val="tx1"/>
                </a:solidFill>
              </a:rPr>
              <a:t>Examples</a:t>
            </a:r>
          </a:p>
          <a:p>
            <a:pPr eaLnBrk="1" hangingPunct="1">
              <a:buFont typeface="Arial" charset="0"/>
              <a:buNone/>
            </a:pPr>
            <a:endParaRPr lang="en-US" sz="2000" b="1" dirty="0" smtClean="0">
              <a:solidFill>
                <a:srgbClr val="008CA8"/>
              </a:solidFill>
            </a:endParaRPr>
          </a:p>
        </p:txBody>
      </p:sp>
      <p:sp>
        <p:nvSpPr>
          <p:cNvPr id="75791" name="Title 1"/>
          <p:cNvSpPr>
            <a:spLocks noGrp="1"/>
          </p:cNvSpPr>
          <p:nvPr>
            <p:ph type="title"/>
          </p:nvPr>
        </p:nvSpPr>
        <p:spPr/>
        <p:txBody>
          <a:bodyPr/>
          <a:lstStyle/>
          <a:p>
            <a:pPr algn="l" eaLnBrk="1" hangingPunct="1"/>
            <a:r>
              <a:rPr lang="en-US" sz="2800" b="1" dirty="0" smtClean="0"/>
              <a:t>Array Dimensions</a:t>
            </a:r>
          </a:p>
        </p:txBody>
      </p:sp>
      <p:sp>
        <p:nvSpPr>
          <p:cNvPr id="29" name="Footer Placeholder 28"/>
          <p:cNvSpPr>
            <a:spLocks noGrp="1"/>
          </p:cNvSpPr>
          <p:nvPr>
            <p:ph type="ftr" sz="quarter" idx="3"/>
          </p:nvPr>
        </p:nvSpPr>
        <p:spPr/>
        <p:txBody>
          <a:bodyPr/>
          <a:lstStyle/>
          <a:p>
            <a:r>
              <a:rPr lang="en-US" dirty="0" smtClean="0"/>
              <a:t>© Copyright 2016 Xilinx</a:t>
            </a:r>
            <a:endParaRPr lang="en-US" dirty="0"/>
          </a:p>
        </p:txBody>
      </p:sp>
      <p:sp>
        <p:nvSpPr>
          <p:cNvPr id="28" name="Slide Number Placeholder 27"/>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57</a:t>
            </a:fld>
            <a:endParaRPr lang="en-US" dirty="0"/>
          </a:p>
        </p:txBody>
      </p:sp>
      <p:sp>
        <p:nvSpPr>
          <p:cNvPr id="137218" name="Rectangle 29"/>
          <p:cNvSpPr>
            <a:spLocks noChangeArrowheads="1"/>
          </p:cNvSpPr>
          <p:nvPr/>
        </p:nvSpPr>
        <p:spPr bwMode="auto">
          <a:xfrm>
            <a:off x="6606512" y="1981200"/>
            <a:ext cx="4299947" cy="1804988"/>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defTabSz="457200"/>
            <a:endParaRPr lang="en-US" sz="1400">
              <a:solidFill>
                <a:srgbClr val="000000"/>
              </a:solidFill>
              <a:ea typeface="ＭＳ Ｐゴシック" pitchFamily="34" charset="-128"/>
              <a:cs typeface="Arial" charset="0"/>
            </a:endParaRPr>
          </a:p>
        </p:txBody>
      </p:sp>
      <p:sp>
        <p:nvSpPr>
          <p:cNvPr id="75780" name="TextBox 5"/>
          <p:cNvSpPr txBox="1">
            <a:spLocks noChangeArrowheads="1"/>
          </p:cNvSpPr>
          <p:nvPr/>
        </p:nvSpPr>
        <p:spPr bwMode="auto">
          <a:xfrm>
            <a:off x="8011851" y="1992315"/>
            <a:ext cx="1736373" cy="307777"/>
          </a:xfrm>
          <a:prstGeom prst="rect">
            <a:avLst/>
          </a:prstGeom>
          <a:noFill/>
          <a:ln w="9525">
            <a:noFill/>
            <a:miter lim="800000"/>
            <a:headEnd/>
            <a:tailEnd/>
          </a:ln>
        </p:spPr>
        <p:txBody>
          <a:bodyPr wrap="none">
            <a:spAutoFit/>
          </a:bodyPr>
          <a:lstStyle/>
          <a:p>
            <a:pPr algn="l" defTabSz="457200"/>
            <a:r>
              <a:rPr lang="en-US" sz="1400" b="1" dirty="0" err="1">
                <a:solidFill>
                  <a:prstClr val="black"/>
                </a:solidFill>
                <a:ea typeface="ＭＳ Ｐゴシック" pitchFamily="34" charset="-128"/>
                <a:cs typeface="Arial" charset="0"/>
              </a:rPr>
              <a:t>my_array</a:t>
            </a:r>
            <a:r>
              <a:rPr lang="en-US" sz="1400" b="1" dirty="0">
                <a:solidFill>
                  <a:prstClr val="black"/>
                </a:solidFill>
                <a:ea typeface="ＭＳ Ｐゴシック" pitchFamily="34" charset="-128"/>
                <a:cs typeface="Arial" charset="0"/>
              </a:rPr>
              <a:t>[10][6][4]</a:t>
            </a:r>
          </a:p>
        </p:txBody>
      </p:sp>
      <p:cxnSp>
        <p:nvCxnSpPr>
          <p:cNvPr id="137220" name="Straight Arrow Connector 9"/>
          <p:cNvCxnSpPr>
            <a:cxnSpLocks noChangeShapeType="1"/>
          </p:cNvCxnSpPr>
          <p:nvPr/>
        </p:nvCxnSpPr>
        <p:spPr bwMode="auto">
          <a:xfrm flipV="1">
            <a:off x="8961750" y="2300473"/>
            <a:ext cx="0" cy="230187"/>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sp>
        <p:nvSpPr>
          <p:cNvPr id="75782" name="TextBox 11"/>
          <p:cNvSpPr txBox="1">
            <a:spLocks noChangeArrowheads="1"/>
          </p:cNvSpPr>
          <p:nvPr/>
        </p:nvSpPr>
        <p:spPr bwMode="auto">
          <a:xfrm>
            <a:off x="6862685" y="2406651"/>
            <a:ext cx="970137" cy="600164"/>
          </a:xfrm>
          <a:prstGeom prst="rect">
            <a:avLst/>
          </a:prstGeom>
          <a:noFill/>
          <a:ln w="9525">
            <a:noFill/>
            <a:miter lim="800000"/>
            <a:headEnd/>
            <a:tailEnd/>
          </a:ln>
        </p:spPr>
        <p:txBody>
          <a:bodyPr wrap="none">
            <a:spAutoFit/>
          </a:bodyPr>
          <a:lstStyle/>
          <a:p>
            <a:pPr algn="l" defTabSz="457200"/>
            <a:r>
              <a:rPr lang="en-US" sz="1100">
                <a:solidFill>
                  <a:prstClr val="black"/>
                </a:solidFill>
                <a:ea typeface="ＭＳ Ｐゴシック" pitchFamily="34" charset="-128"/>
                <a:cs typeface="Arial" charset="0"/>
              </a:rPr>
              <a:t>Dimension 1</a:t>
            </a:r>
          </a:p>
          <a:p>
            <a:pPr algn="l" defTabSz="457200"/>
            <a:r>
              <a:rPr lang="en-US" sz="1100">
                <a:solidFill>
                  <a:prstClr val="black"/>
                </a:solidFill>
                <a:ea typeface="ＭＳ Ｐゴシック" pitchFamily="34" charset="-128"/>
                <a:cs typeface="Arial" charset="0"/>
              </a:rPr>
              <a:t>Dimension 2</a:t>
            </a:r>
          </a:p>
          <a:p>
            <a:pPr algn="l" defTabSz="457200"/>
            <a:r>
              <a:rPr lang="en-US" sz="1100">
                <a:solidFill>
                  <a:prstClr val="black"/>
                </a:solidFill>
                <a:ea typeface="ＭＳ Ｐゴシック" pitchFamily="34" charset="-128"/>
                <a:cs typeface="Arial" charset="0"/>
              </a:rPr>
              <a:t>Dimension 3</a:t>
            </a:r>
          </a:p>
        </p:txBody>
      </p:sp>
      <p:cxnSp>
        <p:nvCxnSpPr>
          <p:cNvPr id="137222" name="Straight Connector 13"/>
          <p:cNvCxnSpPr>
            <a:cxnSpLocks noChangeShapeType="1"/>
          </p:cNvCxnSpPr>
          <p:nvPr/>
        </p:nvCxnSpPr>
        <p:spPr bwMode="auto">
          <a:xfrm flipH="1">
            <a:off x="8089910" y="2530475"/>
            <a:ext cx="871840" cy="0"/>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cxnSp>
        <p:nvCxnSpPr>
          <p:cNvPr id="137223" name="Straight Connector 14"/>
          <p:cNvCxnSpPr>
            <a:cxnSpLocks noChangeShapeType="1"/>
          </p:cNvCxnSpPr>
          <p:nvPr/>
        </p:nvCxnSpPr>
        <p:spPr bwMode="auto">
          <a:xfrm flipH="1">
            <a:off x="8089912" y="2722563"/>
            <a:ext cx="1229462" cy="0"/>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cxnSp>
        <p:nvCxnSpPr>
          <p:cNvPr id="137224" name="Straight Connector 15"/>
          <p:cNvCxnSpPr>
            <a:cxnSpLocks noChangeShapeType="1"/>
          </p:cNvCxnSpPr>
          <p:nvPr/>
        </p:nvCxnSpPr>
        <p:spPr bwMode="auto">
          <a:xfrm flipH="1">
            <a:off x="8089913" y="2914650"/>
            <a:ext cx="1536300" cy="0"/>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cxnSp>
        <p:nvCxnSpPr>
          <p:cNvPr id="137225" name="Straight Arrow Connector 16"/>
          <p:cNvCxnSpPr>
            <a:cxnSpLocks noChangeShapeType="1"/>
          </p:cNvCxnSpPr>
          <p:nvPr/>
        </p:nvCxnSpPr>
        <p:spPr bwMode="auto">
          <a:xfrm flipV="1">
            <a:off x="9319372" y="2300473"/>
            <a:ext cx="0" cy="422275"/>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cxnSp>
        <p:nvCxnSpPr>
          <p:cNvPr id="137226" name="Straight Arrow Connector 17"/>
          <p:cNvCxnSpPr>
            <a:cxnSpLocks noChangeShapeType="1"/>
          </p:cNvCxnSpPr>
          <p:nvPr/>
        </p:nvCxnSpPr>
        <p:spPr bwMode="auto">
          <a:xfrm flipV="1">
            <a:off x="9626210" y="2300288"/>
            <a:ext cx="0" cy="614362"/>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sp>
        <p:nvSpPr>
          <p:cNvPr id="137227" name="Right Brace 24"/>
          <p:cNvSpPr>
            <a:spLocks/>
          </p:cNvSpPr>
          <p:nvPr/>
        </p:nvSpPr>
        <p:spPr bwMode="auto">
          <a:xfrm rot="5400000">
            <a:off x="9242378" y="2555744"/>
            <a:ext cx="153988" cy="1024200"/>
          </a:xfrm>
          <a:prstGeom prst="rightBrace">
            <a:avLst>
              <a:gd name="adj1" fmla="val 8316"/>
              <a:gd name="adj2" fmla="val 50000"/>
            </a:avLst>
          </a:prstGeom>
          <a:noFill/>
          <a:ln w="25400">
            <a:solidFill>
              <a:schemeClr val="tx1"/>
            </a:solidFill>
            <a:round/>
            <a:headEnd/>
            <a:tailEnd/>
          </a:ln>
          <a:effectLst>
            <a:outerShdw blurRad="63500" dist="20000" dir="5400000" rotWithShape="0">
              <a:srgbClr val="000000">
                <a:alpha val="37999"/>
              </a:srgbClr>
            </a:outerShdw>
          </a:effectLst>
        </p:spPr>
        <p:txBody>
          <a:bodyPr anchor="ctr"/>
          <a:lstStyle/>
          <a:p>
            <a:pPr defTabSz="457200"/>
            <a:endParaRPr lang="en-US" sz="1400">
              <a:solidFill>
                <a:prstClr val="black"/>
              </a:solidFill>
              <a:ea typeface="ＭＳ Ｐゴシック" pitchFamily="34" charset="-128"/>
              <a:cs typeface="Arial" charset="0"/>
            </a:endParaRPr>
          </a:p>
        </p:txBody>
      </p:sp>
      <p:cxnSp>
        <p:nvCxnSpPr>
          <p:cNvPr id="137228" name="Straight Connector 27"/>
          <p:cNvCxnSpPr>
            <a:cxnSpLocks noChangeShapeType="1"/>
          </p:cNvCxnSpPr>
          <p:nvPr/>
        </p:nvCxnSpPr>
        <p:spPr bwMode="auto">
          <a:xfrm flipH="1">
            <a:off x="8142812" y="3222625"/>
            <a:ext cx="1176560" cy="0"/>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37229" name="Straight Connector 40"/>
          <p:cNvCxnSpPr>
            <a:cxnSpLocks noChangeShapeType="1"/>
            <a:stCxn id="137227" idx="1"/>
          </p:cNvCxnSpPr>
          <p:nvPr/>
        </p:nvCxnSpPr>
        <p:spPr bwMode="auto">
          <a:xfrm>
            <a:off x="9319372" y="3145023"/>
            <a:ext cx="0" cy="777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pic>
        <p:nvPicPr>
          <p:cNvPr id="137232" name="Picture 4" descr="60_dimension.PNG"/>
          <p:cNvPicPr>
            <a:picLocks noChangeAspect="1"/>
          </p:cNvPicPr>
          <p:nvPr/>
        </p:nvPicPr>
        <p:blipFill>
          <a:blip r:embed="rId3"/>
          <a:srcRect t="13386"/>
          <a:stretch>
            <a:fillRect/>
          </a:stretch>
        </p:blipFill>
        <p:spPr bwMode="auto">
          <a:xfrm>
            <a:off x="1690777" y="2336800"/>
            <a:ext cx="4704124" cy="389123"/>
          </a:xfrm>
          <a:prstGeom prst="rect">
            <a:avLst/>
          </a:prstGeom>
          <a:noFill/>
          <a:ln w="9525">
            <a:noFill/>
            <a:miter lim="800000"/>
            <a:headEnd/>
            <a:tailEnd/>
          </a:ln>
          <a:effectLst>
            <a:outerShdw blurRad="63500" dist="139700" dir="2700000" algn="tl" rotWithShape="0">
              <a:srgbClr val="333333">
                <a:alpha val="64999"/>
              </a:srgbClr>
            </a:outerShdw>
          </a:effectLst>
        </p:spPr>
      </p:pic>
      <p:sp>
        <p:nvSpPr>
          <p:cNvPr id="75794" name="TextBox 23"/>
          <p:cNvSpPr txBox="1">
            <a:spLocks noChangeArrowheads="1"/>
          </p:cNvSpPr>
          <p:nvPr/>
        </p:nvSpPr>
        <p:spPr bwMode="auto">
          <a:xfrm>
            <a:off x="6862685" y="3068823"/>
            <a:ext cx="1189749" cy="430887"/>
          </a:xfrm>
          <a:prstGeom prst="rect">
            <a:avLst/>
          </a:prstGeom>
          <a:noFill/>
          <a:ln w="9525">
            <a:noFill/>
            <a:miter lim="800000"/>
            <a:headEnd/>
            <a:tailEnd/>
          </a:ln>
        </p:spPr>
        <p:txBody>
          <a:bodyPr wrap="none">
            <a:spAutoFit/>
          </a:bodyPr>
          <a:lstStyle/>
          <a:p>
            <a:pPr algn="l" defTabSz="457200"/>
            <a:r>
              <a:rPr lang="en-US" sz="1100">
                <a:solidFill>
                  <a:prstClr val="black"/>
                </a:solidFill>
                <a:ea typeface="ＭＳ Ｐゴシック" pitchFamily="34" charset="-128"/>
                <a:cs typeface="Arial" charset="0"/>
              </a:rPr>
              <a:t>Dimension 0</a:t>
            </a:r>
          </a:p>
          <a:p>
            <a:pPr algn="l" defTabSz="457200"/>
            <a:r>
              <a:rPr lang="en-US" sz="1100">
                <a:solidFill>
                  <a:prstClr val="black"/>
                </a:solidFill>
                <a:ea typeface="ＭＳ Ｐゴシック" pitchFamily="34" charset="-128"/>
                <a:cs typeface="Arial" charset="0"/>
              </a:rPr>
              <a:t>(All dimensions)</a:t>
            </a:r>
          </a:p>
        </p:txBody>
      </p:sp>
      <p:sp>
        <p:nvSpPr>
          <p:cNvPr id="75795" name="TextBox 31"/>
          <p:cNvSpPr txBox="1">
            <a:spLocks noChangeArrowheads="1"/>
          </p:cNvSpPr>
          <p:nvPr/>
        </p:nvSpPr>
        <p:spPr bwMode="auto">
          <a:xfrm>
            <a:off x="871839" y="3967170"/>
            <a:ext cx="3959738" cy="307777"/>
          </a:xfrm>
          <a:prstGeom prst="rect">
            <a:avLst/>
          </a:prstGeom>
          <a:noFill/>
          <a:ln w="9525">
            <a:noFill/>
            <a:miter lim="800000"/>
            <a:headEnd/>
            <a:tailEnd/>
          </a:ln>
        </p:spPr>
        <p:txBody>
          <a:bodyPr wrap="none">
            <a:spAutoFit/>
          </a:bodyPr>
          <a:lstStyle/>
          <a:p>
            <a:pPr algn="l" defTabSz="457200"/>
            <a:r>
              <a:rPr lang="en-US" sz="1400" dirty="0" err="1">
                <a:solidFill>
                  <a:prstClr val="black"/>
                </a:solidFill>
                <a:ea typeface="ＭＳ Ｐゴシック" pitchFamily="34" charset="-128"/>
                <a:cs typeface="Arial" charset="0"/>
              </a:rPr>
              <a:t>my_array</a:t>
            </a:r>
            <a:r>
              <a:rPr lang="en-US" sz="1400" dirty="0">
                <a:solidFill>
                  <a:prstClr val="black"/>
                </a:solidFill>
                <a:ea typeface="ＭＳ Ｐゴシック" pitchFamily="34" charset="-128"/>
                <a:cs typeface="Arial" charset="0"/>
              </a:rPr>
              <a:t>[10][6][4]  </a:t>
            </a:r>
            <a:r>
              <a:rPr lang="en-US" sz="1400" dirty="0">
                <a:solidFill>
                  <a:prstClr val="black"/>
                </a:solidFill>
                <a:ea typeface="ＭＳ Ｐゴシック" pitchFamily="34" charset="-128"/>
                <a:cs typeface="Arial" charset="0"/>
                <a:sym typeface="Wingdings" pitchFamily="-106" charset="2"/>
              </a:rPr>
              <a:t> partition dimension 3   </a:t>
            </a:r>
          </a:p>
        </p:txBody>
      </p:sp>
      <p:sp>
        <p:nvSpPr>
          <p:cNvPr id="75796" name="TextBox 32"/>
          <p:cNvSpPr txBox="1">
            <a:spLocks noChangeArrowheads="1"/>
          </p:cNvSpPr>
          <p:nvPr/>
        </p:nvSpPr>
        <p:spPr bwMode="auto">
          <a:xfrm>
            <a:off x="4682663" y="3646496"/>
            <a:ext cx="1625766" cy="954107"/>
          </a:xfrm>
          <a:prstGeom prst="rect">
            <a:avLst/>
          </a:prstGeom>
          <a:noFill/>
          <a:ln w="9525">
            <a:noFill/>
            <a:miter lim="800000"/>
            <a:headEnd/>
            <a:tailEnd/>
          </a:ln>
        </p:spPr>
        <p:txBody>
          <a:bodyPr wrap="none">
            <a:spAutoFit/>
          </a:bodyPr>
          <a:lstStyle/>
          <a:p>
            <a:pPr algn="l" defTabSz="457200"/>
            <a:r>
              <a:rPr lang="en-US" sz="1400" dirty="0">
                <a:solidFill>
                  <a:prstClr val="black"/>
                </a:solidFill>
                <a:ea typeface="ＭＳ Ｐゴシック" pitchFamily="34" charset="-128"/>
                <a:cs typeface="Arial" charset="0"/>
              </a:rPr>
              <a:t>my_array_0[10][6]</a:t>
            </a:r>
          </a:p>
          <a:p>
            <a:pPr algn="l" defTabSz="457200"/>
            <a:r>
              <a:rPr lang="en-US" sz="1400" dirty="0">
                <a:solidFill>
                  <a:prstClr val="black"/>
                </a:solidFill>
                <a:ea typeface="ＭＳ Ｐゴシック" pitchFamily="34" charset="-128"/>
                <a:cs typeface="Arial" charset="0"/>
              </a:rPr>
              <a:t>my_array_1[10][6]</a:t>
            </a:r>
          </a:p>
          <a:p>
            <a:pPr algn="l" defTabSz="457200"/>
            <a:r>
              <a:rPr lang="en-US" sz="1400" dirty="0">
                <a:solidFill>
                  <a:prstClr val="black"/>
                </a:solidFill>
                <a:ea typeface="ＭＳ Ｐゴシック" pitchFamily="34" charset="-128"/>
                <a:cs typeface="Arial" charset="0"/>
              </a:rPr>
              <a:t>my_array_2[10][6]</a:t>
            </a:r>
          </a:p>
          <a:p>
            <a:pPr algn="l" defTabSz="457200"/>
            <a:r>
              <a:rPr lang="en-US" sz="1400" dirty="0">
                <a:solidFill>
                  <a:prstClr val="black"/>
                </a:solidFill>
                <a:ea typeface="ＭＳ Ｐゴシック" pitchFamily="34" charset="-128"/>
                <a:cs typeface="Arial" charset="0"/>
              </a:rPr>
              <a:t>my_array_3[10][6]</a:t>
            </a:r>
          </a:p>
        </p:txBody>
      </p:sp>
      <p:sp>
        <p:nvSpPr>
          <p:cNvPr id="75797" name="TextBox 33"/>
          <p:cNvSpPr txBox="1">
            <a:spLocks noChangeArrowheads="1"/>
          </p:cNvSpPr>
          <p:nvPr/>
        </p:nvSpPr>
        <p:spPr bwMode="auto">
          <a:xfrm>
            <a:off x="871963" y="4856348"/>
            <a:ext cx="6096541" cy="307777"/>
          </a:xfrm>
          <a:prstGeom prst="rect">
            <a:avLst/>
          </a:prstGeom>
          <a:noFill/>
          <a:ln w="9525">
            <a:noFill/>
            <a:miter lim="800000"/>
            <a:headEnd/>
            <a:tailEnd/>
          </a:ln>
        </p:spPr>
        <p:txBody>
          <a:bodyPr wrap="none">
            <a:spAutoFit/>
          </a:bodyPr>
          <a:lstStyle/>
          <a:p>
            <a:pPr algn="l" defTabSz="457200"/>
            <a:r>
              <a:rPr lang="en-US" sz="1400" dirty="0" err="1">
                <a:solidFill>
                  <a:prstClr val="black"/>
                </a:solidFill>
                <a:ea typeface="ＭＳ Ｐゴシック" pitchFamily="34" charset="-128"/>
                <a:cs typeface="Arial" charset="0"/>
              </a:rPr>
              <a:t>my_array</a:t>
            </a:r>
            <a:r>
              <a:rPr lang="en-US" sz="1400" dirty="0">
                <a:solidFill>
                  <a:prstClr val="black"/>
                </a:solidFill>
                <a:ea typeface="ＭＳ Ｐゴシック" pitchFamily="34" charset="-128"/>
                <a:cs typeface="Arial" charset="0"/>
              </a:rPr>
              <a:t>[10][6][4]  </a:t>
            </a:r>
            <a:r>
              <a:rPr lang="en-US" sz="1400" dirty="0">
                <a:solidFill>
                  <a:prstClr val="black"/>
                </a:solidFill>
                <a:ea typeface="ＭＳ Ｐゴシック" pitchFamily="34" charset="-128"/>
                <a:cs typeface="Arial" charset="0"/>
                <a:sym typeface="Wingdings" pitchFamily="-106" charset="2"/>
              </a:rPr>
              <a:t> partition dimension </a:t>
            </a:r>
            <a:r>
              <a:rPr lang="en-US" sz="1400" dirty="0" smtClean="0">
                <a:solidFill>
                  <a:prstClr val="black"/>
                </a:solidFill>
                <a:ea typeface="ＭＳ Ｐゴシック" pitchFamily="34" charset="-128"/>
                <a:cs typeface="Arial" charset="0"/>
                <a:sym typeface="Wingdings" pitchFamily="-106" charset="2"/>
              </a:rPr>
              <a:t>1                                           </a:t>
            </a:r>
            <a:r>
              <a:rPr lang="en-US" sz="1400" dirty="0">
                <a:solidFill>
                  <a:prstClr val="black"/>
                </a:solidFill>
                <a:ea typeface="ＭＳ Ｐゴシック" pitchFamily="34" charset="-128"/>
                <a:cs typeface="Arial" charset="0"/>
                <a:sym typeface="Wingdings" pitchFamily="-106" charset="2"/>
              </a:rPr>
              <a:t>  </a:t>
            </a:r>
          </a:p>
        </p:txBody>
      </p:sp>
      <p:sp>
        <p:nvSpPr>
          <p:cNvPr id="75798" name="TextBox 34"/>
          <p:cNvSpPr txBox="1">
            <a:spLocks noChangeArrowheads="1"/>
          </p:cNvSpPr>
          <p:nvPr/>
        </p:nvSpPr>
        <p:spPr bwMode="auto">
          <a:xfrm>
            <a:off x="8176673" y="3908610"/>
            <a:ext cx="1526380" cy="2246769"/>
          </a:xfrm>
          <a:prstGeom prst="rect">
            <a:avLst/>
          </a:prstGeom>
          <a:noFill/>
          <a:ln w="9525">
            <a:noFill/>
            <a:miter lim="800000"/>
            <a:headEnd/>
            <a:tailEnd/>
          </a:ln>
        </p:spPr>
        <p:txBody>
          <a:bodyPr wrap="none">
            <a:spAutoFit/>
          </a:bodyPr>
          <a:lstStyle/>
          <a:p>
            <a:pPr algn="l" defTabSz="457200"/>
            <a:r>
              <a:rPr lang="en-US" sz="1400" dirty="0">
                <a:solidFill>
                  <a:prstClr val="black"/>
                </a:solidFill>
                <a:ea typeface="ＭＳ Ｐゴシック" pitchFamily="34" charset="-128"/>
                <a:cs typeface="Arial" charset="0"/>
              </a:rPr>
              <a:t>my_array_0[6][4]</a:t>
            </a:r>
          </a:p>
          <a:p>
            <a:pPr algn="l" defTabSz="457200"/>
            <a:r>
              <a:rPr lang="en-US" sz="1400" dirty="0">
                <a:solidFill>
                  <a:prstClr val="black"/>
                </a:solidFill>
                <a:ea typeface="ＭＳ Ｐゴシック" pitchFamily="34" charset="-128"/>
                <a:cs typeface="Arial" charset="0"/>
              </a:rPr>
              <a:t>my_array_1[6][4]</a:t>
            </a:r>
          </a:p>
          <a:p>
            <a:pPr algn="l" defTabSz="457200"/>
            <a:r>
              <a:rPr lang="en-US" sz="1400" dirty="0">
                <a:solidFill>
                  <a:prstClr val="black"/>
                </a:solidFill>
                <a:ea typeface="ＭＳ Ｐゴシック" pitchFamily="34" charset="-128"/>
                <a:cs typeface="Arial" charset="0"/>
              </a:rPr>
              <a:t>my_array_2[6][4]</a:t>
            </a:r>
          </a:p>
          <a:p>
            <a:pPr algn="l" defTabSz="457200"/>
            <a:r>
              <a:rPr lang="en-US" sz="1400" dirty="0">
                <a:solidFill>
                  <a:prstClr val="black"/>
                </a:solidFill>
                <a:ea typeface="ＭＳ Ｐゴシック" pitchFamily="34" charset="-128"/>
                <a:cs typeface="Arial" charset="0"/>
              </a:rPr>
              <a:t>my_array_3[6][4]</a:t>
            </a:r>
          </a:p>
          <a:p>
            <a:pPr algn="l" defTabSz="457200"/>
            <a:r>
              <a:rPr lang="en-US" sz="1400" dirty="0">
                <a:solidFill>
                  <a:prstClr val="black"/>
                </a:solidFill>
                <a:ea typeface="ＭＳ Ｐゴシック" pitchFamily="34" charset="-128"/>
                <a:cs typeface="Arial" charset="0"/>
              </a:rPr>
              <a:t>my_array_4[6][4]</a:t>
            </a:r>
          </a:p>
          <a:p>
            <a:pPr algn="l" defTabSz="457200"/>
            <a:r>
              <a:rPr lang="en-US" sz="1400" dirty="0">
                <a:solidFill>
                  <a:prstClr val="black"/>
                </a:solidFill>
                <a:ea typeface="ＭＳ Ｐゴシック" pitchFamily="34" charset="-128"/>
                <a:cs typeface="Arial" charset="0"/>
              </a:rPr>
              <a:t>my_array_5[6][4]</a:t>
            </a:r>
          </a:p>
          <a:p>
            <a:pPr algn="l" defTabSz="457200"/>
            <a:r>
              <a:rPr lang="en-US" sz="1400" dirty="0">
                <a:solidFill>
                  <a:prstClr val="black"/>
                </a:solidFill>
                <a:ea typeface="ＭＳ Ｐゴシック" pitchFamily="34" charset="-128"/>
                <a:cs typeface="Arial" charset="0"/>
              </a:rPr>
              <a:t>my_array_6[6][4]</a:t>
            </a:r>
          </a:p>
          <a:p>
            <a:pPr algn="l" defTabSz="457200"/>
            <a:r>
              <a:rPr lang="en-US" sz="1400" dirty="0">
                <a:solidFill>
                  <a:prstClr val="black"/>
                </a:solidFill>
                <a:ea typeface="ＭＳ Ｐゴシック" pitchFamily="34" charset="-128"/>
                <a:cs typeface="Arial" charset="0"/>
              </a:rPr>
              <a:t>my_array_7[6][4]</a:t>
            </a:r>
          </a:p>
          <a:p>
            <a:pPr algn="l" defTabSz="457200"/>
            <a:r>
              <a:rPr lang="en-US" sz="1400" dirty="0">
                <a:solidFill>
                  <a:prstClr val="black"/>
                </a:solidFill>
                <a:ea typeface="ＭＳ Ｐゴシック" pitchFamily="34" charset="-128"/>
                <a:cs typeface="Arial" charset="0"/>
              </a:rPr>
              <a:t>my_array_8[6][4]</a:t>
            </a:r>
          </a:p>
          <a:p>
            <a:pPr algn="l" defTabSz="457200"/>
            <a:r>
              <a:rPr lang="en-US" sz="1400" dirty="0">
                <a:solidFill>
                  <a:prstClr val="black"/>
                </a:solidFill>
                <a:ea typeface="ＭＳ Ｐゴシック" pitchFamily="34" charset="-128"/>
                <a:cs typeface="Arial" charset="0"/>
              </a:rPr>
              <a:t>my_array_9[6][4]</a:t>
            </a:r>
          </a:p>
        </p:txBody>
      </p:sp>
      <p:cxnSp>
        <p:nvCxnSpPr>
          <p:cNvPr id="137238" name="Straight Connector 36"/>
          <p:cNvCxnSpPr>
            <a:cxnSpLocks noChangeShapeType="1"/>
          </p:cNvCxnSpPr>
          <p:nvPr/>
        </p:nvCxnSpPr>
        <p:spPr bwMode="auto">
          <a:xfrm flipH="1">
            <a:off x="4454091" y="5003800"/>
            <a:ext cx="2046283" cy="0"/>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75800" name="TextBox 37"/>
          <p:cNvSpPr txBox="1">
            <a:spLocks noChangeArrowheads="1"/>
          </p:cNvSpPr>
          <p:nvPr/>
        </p:nvSpPr>
        <p:spPr bwMode="auto">
          <a:xfrm>
            <a:off x="871963" y="5952130"/>
            <a:ext cx="6720109" cy="307777"/>
          </a:xfrm>
          <a:prstGeom prst="rect">
            <a:avLst/>
          </a:prstGeom>
          <a:noFill/>
          <a:ln w="9525">
            <a:noFill/>
            <a:miter lim="800000"/>
            <a:headEnd/>
            <a:tailEnd/>
          </a:ln>
        </p:spPr>
        <p:txBody>
          <a:bodyPr wrap="none">
            <a:spAutoFit/>
          </a:bodyPr>
          <a:lstStyle/>
          <a:p>
            <a:pPr algn="l" defTabSz="457200"/>
            <a:r>
              <a:rPr lang="en-US" sz="1400" dirty="0" err="1">
                <a:solidFill>
                  <a:prstClr val="black"/>
                </a:solidFill>
                <a:ea typeface="ＭＳ Ｐゴシック" pitchFamily="34" charset="-128"/>
                <a:cs typeface="Arial" charset="0"/>
              </a:rPr>
              <a:t>my_array</a:t>
            </a:r>
            <a:r>
              <a:rPr lang="en-US" sz="1400" dirty="0">
                <a:solidFill>
                  <a:prstClr val="black"/>
                </a:solidFill>
                <a:ea typeface="ＭＳ Ｐゴシック" pitchFamily="34" charset="-128"/>
                <a:cs typeface="Arial" charset="0"/>
              </a:rPr>
              <a:t>[10][6][4]  </a:t>
            </a:r>
            <a:r>
              <a:rPr lang="en-US" sz="1400" dirty="0">
                <a:solidFill>
                  <a:prstClr val="black"/>
                </a:solidFill>
                <a:ea typeface="ＭＳ Ｐゴシック" pitchFamily="34" charset="-128"/>
                <a:cs typeface="Arial" charset="0"/>
                <a:sym typeface="Wingdings" pitchFamily="-106" charset="2"/>
              </a:rPr>
              <a:t> partition dimension 0    10x6x4 = 240 individual registers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9" name="Picture 3"/>
          <p:cNvPicPr>
            <a:picLocks noChangeAspect="1" noChangeArrowheads="1"/>
          </p:cNvPicPr>
          <p:nvPr/>
        </p:nvPicPr>
        <p:blipFill>
          <a:blip r:embed="rId2"/>
          <a:srcRect/>
          <a:stretch>
            <a:fillRect/>
          </a:stretch>
        </p:blipFill>
        <p:spPr bwMode="auto">
          <a:xfrm>
            <a:off x="1752519" y="3461320"/>
            <a:ext cx="8348597" cy="2779712"/>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Reshaping recombines partitioned arrays back into a single array</a:t>
            </a:r>
          </a:p>
          <a:p>
            <a:pPr lvl="1"/>
            <a:r>
              <a:rPr lang="en-US" dirty="0" smtClean="0"/>
              <a:t>Same options as array partition</a:t>
            </a:r>
          </a:p>
          <a:p>
            <a:pPr lvl="1"/>
            <a:r>
              <a:rPr lang="en-US" dirty="0">
                <a:solidFill>
                  <a:prstClr val="black"/>
                </a:solidFill>
                <a:ea typeface="ＭＳ Ｐゴシック" pitchFamily="24" charset="-128"/>
                <a:cs typeface="ＭＳ Ｐゴシック" pitchFamily="24" charset="-128"/>
              </a:rPr>
              <a:t>However, reshape automatically recombines </a:t>
            </a:r>
            <a:r>
              <a:rPr lang="en-US" dirty="0" smtClean="0">
                <a:solidFill>
                  <a:prstClr val="black"/>
                </a:solidFill>
                <a:ea typeface="ＭＳ Ｐゴシック" pitchFamily="24" charset="-128"/>
                <a:cs typeface="ＭＳ Ｐゴシック" pitchFamily="24" charset="-128"/>
              </a:rPr>
              <a:t/>
            </a:r>
            <a:br>
              <a:rPr lang="en-US" dirty="0" smtClean="0">
                <a:solidFill>
                  <a:prstClr val="black"/>
                </a:solidFill>
                <a:ea typeface="ＭＳ Ｐゴシック" pitchFamily="24" charset="-128"/>
                <a:cs typeface="ＭＳ Ｐゴシック" pitchFamily="24" charset="-128"/>
              </a:rPr>
            </a:br>
            <a:r>
              <a:rPr lang="en-US" dirty="0" smtClean="0">
                <a:solidFill>
                  <a:prstClr val="black"/>
                </a:solidFill>
                <a:ea typeface="ＭＳ Ｐゴシック" pitchFamily="24" charset="-128"/>
                <a:cs typeface="ＭＳ Ｐゴシック" pitchFamily="24" charset="-128"/>
              </a:rPr>
              <a:t>the </a:t>
            </a:r>
            <a:r>
              <a:rPr lang="en-US" dirty="0">
                <a:solidFill>
                  <a:prstClr val="black"/>
                </a:solidFill>
                <a:ea typeface="ＭＳ Ｐゴシック" pitchFamily="24" charset="-128"/>
                <a:cs typeface="ＭＳ Ｐゴシック" pitchFamily="24" charset="-128"/>
              </a:rPr>
              <a:t>parts back into a single element</a:t>
            </a:r>
          </a:p>
          <a:p>
            <a:pPr lvl="1"/>
            <a:r>
              <a:rPr lang="en-US" dirty="0">
                <a:solidFill>
                  <a:prstClr val="black"/>
                </a:solidFill>
                <a:ea typeface="ＭＳ Ｐゴシック" pitchFamily="24" charset="-128"/>
                <a:cs typeface="ＭＳ Ｐゴシック" pitchFamily="24" charset="-128"/>
              </a:rPr>
              <a:t>The “new” array has the same name</a:t>
            </a:r>
          </a:p>
          <a:p>
            <a:pPr lvl="2"/>
            <a:r>
              <a:rPr lang="en-US" dirty="0">
                <a:solidFill>
                  <a:prstClr val="black"/>
                </a:solidFill>
                <a:ea typeface="ＭＳ Ｐゴシック" pitchFamily="24" charset="-128"/>
                <a:cs typeface="ＭＳ Ｐゴシック" pitchFamily="24" charset="-128"/>
              </a:rPr>
              <a:t>Same name used for resource targeting</a:t>
            </a:r>
          </a:p>
          <a:p>
            <a:pPr lvl="2"/>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Array Reshaping</a:t>
            </a:r>
            <a:endParaRPr lang="en-US" dirty="0"/>
          </a:p>
        </p:txBody>
      </p:sp>
      <p:sp>
        <p:nvSpPr>
          <p:cNvPr id="54" name="Footer Placeholder 53"/>
          <p:cNvSpPr>
            <a:spLocks noGrp="1"/>
          </p:cNvSpPr>
          <p:nvPr>
            <p:ph type="ftr" sz="quarter" idx="3"/>
          </p:nvPr>
        </p:nvSpPr>
        <p:spPr/>
        <p:txBody>
          <a:bodyPr/>
          <a:lstStyle/>
          <a:p>
            <a:r>
              <a:rPr lang="en-US" dirty="0" smtClean="0"/>
              <a:t>© Copyright 2016 Xilinx</a:t>
            </a:r>
            <a:endParaRPr lang="en-US" dirty="0"/>
          </a:p>
        </p:txBody>
      </p:sp>
      <p:sp>
        <p:nvSpPr>
          <p:cNvPr id="51" name="Slide Number Placeholder 50"/>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58</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31" y="1880678"/>
            <a:ext cx="3238500" cy="277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Both are useful for increasing the memory or data </a:t>
            </a:r>
            <a:r>
              <a:rPr lang="en-US" dirty="0" smtClean="0"/>
              <a:t>bandwidth</a:t>
            </a:r>
            <a:endParaRPr lang="en-US" dirty="0"/>
          </a:p>
          <a:p>
            <a:pPr lvl="0"/>
            <a:r>
              <a:rPr lang="en-US" dirty="0"/>
              <a:t>Reshaping</a:t>
            </a:r>
          </a:p>
          <a:p>
            <a:pPr lvl="1"/>
            <a:r>
              <a:rPr lang="en-US" dirty="0"/>
              <a:t>Simply increases the width of the data word</a:t>
            </a:r>
          </a:p>
          <a:p>
            <a:pPr lvl="1"/>
            <a:r>
              <a:rPr lang="en-US" dirty="0"/>
              <a:t>Does not increase the number of memory </a:t>
            </a:r>
            <a:r>
              <a:rPr lang="en-US" dirty="0" smtClean="0"/>
              <a:t>ports</a:t>
            </a:r>
            <a:endParaRPr lang="en-US" dirty="0"/>
          </a:p>
          <a:p>
            <a:pPr lvl="0"/>
            <a:r>
              <a:rPr lang="en-US" dirty="0"/>
              <a:t>Partitioning</a:t>
            </a:r>
          </a:p>
          <a:p>
            <a:pPr lvl="1"/>
            <a:r>
              <a:rPr lang="en-US" dirty="0"/>
              <a:t>Increases the memory ports; thus more I/O to deal with</a:t>
            </a:r>
          </a:p>
          <a:p>
            <a:pPr lvl="1"/>
            <a:r>
              <a:rPr lang="en-US" dirty="0"/>
              <a:t>Use it only if you have to use independent addressing</a:t>
            </a:r>
          </a:p>
          <a:p>
            <a:r>
              <a:rPr lang="en-US" dirty="0"/>
              <a:t> </a:t>
            </a:r>
            <a:r>
              <a:rPr lang="en-US" dirty="0" smtClean="0"/>
              <a:t>Common </a:t>
            </a:r>
            <a:r>
              <a:rPr lang="en-US" dirty="0"/>
              <a:t>error message: cue to use reshaping or partitioning</a:t>
            </a:r>
          </a:p>
          <a:p>
            <a:endParaRPr lang="en-US" dirty="0"/>
          </a:p>
        </p:txBody>
      </p:sp>
      <p:sp>
        <p:nvSpPr>
          <p:cNvPr id="3" name="Title 2"/>
          <p:cNvSpPr>
            <a:spLocks noGrp="1"/>
          </p:cNvSpPr>
          <p:nvPr>
            <p:ph type="title"/>
          </p:nvPr>
        </p:nvSpPr>
        <p:spPr/>
        <p:txBody>
          <a:bodyPr/>
          <a:lstStyle/>
          <a:p>
            <a:r>
              <a:rPr lang="en-US" dirty="0" smtClean="0"/>
              <a:t>Reshaping vs Partitioning</a:t>
            </a:r>
            <a:endParaRPr lang="en-US" dirty="0"/>
          </a:p>
        </p:txBody>
      </p:sp>
      <p:sp>
        <p:nvSpPr>
          <p:cNvPr id="4" name="Footer Placeholder 3"/>
          <p:cNvSpPr>
            <a:spLocks noGrp="1"/>
          </p:cNvSpPr>
          <p:nvPr>
            <p:ph type="ftr" sz="quarter" idx="3"/>
          </p:nvPr>
        </p:nvSpPr>
        <p:spPr/>
        <p:txBody>
          <a:bodyPr/>
          <a:lstStyle/>
          <a:p>
            <a:r>
              <a:rPr lang="en-US" smtClean="0"/>
              <a:t>© Copyright 2016 Xilinx</a:t>
            </a:r>
            <a:endParaRPr lang="en-US" dirty="0"/>
          </a:p>
        </p:txBody>
      </p:sp>
      <p:sp>
        <p:nvSpPr>
          <p:cNvPr id="5" name="Slide Number Placeholder 4"/>
          <p:cNvSpPr>
            <a:spLocks noGrp="1"/>
          </p:cNvSpPr>
          <p:nvPr>
            <p:ph type="sldNum" sz="quarter" idx="10"/>
          </p:nvPr>
        </p:nvSpPr>
        <p:spPr/>
        <p:txBody>
          <a:bodyPr/>
          <a:lstStyle/>
          <a:p>
            <a:pPr>
              <a:defRPr/>
            </a:pPr>
            <a:r>
              <a:rPr lang="en-US" smtClean="0"/>
              <a:t>Improving Performance 13- </a:t>
            </a:r>
            <a:fld id="{99D29FBF-A473-46DA-BC14-675AC1C8F9A5}" type="slidenum">
              <a:rPr lang="en-US" smtClean="0"/>
              <a:pPr>
                <a:defRPr/>
              </a:pPr>
              <a:t>59</a:t>
            </a:fld>
            <a:endParaRPr lang="en-US" dirty="0"/>
          </a:p>
        </p:txBody>
      </p:sp>
      <p:pic>
        <p:nvPicPr>
          <p:cNvPr id="102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188" y="4683768"/>
            <a:ext cx="9800925" cy="137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83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Directives can be placed in the directives file</a:t>
            </a:r>
          </a:p>
          <a:p>
            <a:pPr lvl="1"/>
            <a:r>
              <a:rPr lang="en-US" dirty="0" smtClean="0"/>
              <a:t>The Tcl command is written into directives.tcl</a:t>
            </a:r>
          </a:p>
          <a:p>
            <a:pPr lvl="1"/>
            <a:r>
              <a:rPr lang="en-US" dirty="0" smtClean="0"/>
              <a:t>There is a directives.tcl file in each solution</a:t>
            </a:r>
          </a:p>
          <a:p>
            <a:pPr lvl="2"/>
            <a:r>
              <a:rPr lang="en-US" dirty="0" smtClean="0"/>
              <a:t>Each solution can have different directives</a:t>
            </a:r>
            <a:endParaRPr lang="en-US" sz="2000" dirty="0" smtClean="0"/>
          </a:p>
          <a:p>
            <a:pPr lvl="2"/>
            <a:endParaRPr lang="en-US" sz="1300" dirty="0" smtClean="0"/>
          </a:p>
          <a:p>
            <a:pPr lvl="2"/>
            <a:endParaRPr lang="en-US" sz="1300" dirty="0" smtClean="0"/>
          </a:p>
          <a:p>
            <a:pPr lvl="2"/>
            <a:endParaRPr lang="en-US" sz="1300" dirty="0" smtClean="0"/>
          </a:p>
          <a:p>
            <a:r>
              <a:rPr lang="en-US" dirty="0" smtClean="0"/>
              <a:t>Directives can be place into the C source</a:t>
            </a:r>
          </a:p>
          <a:p>
            <a:pPr lvl="1"/>
            <a:r>
              <a:rPr lang="en-US" dirty="0" smtClean="0"/>
              <a:t>Pragmas are added (and will remain) in the C </a:t>
            </a:r>
            <a:br>
              <a:rPr lang="en-US" dirty="0" smtClean="0"/>
            </a:br>
            <a:r>
              <a:rPr lang="en-US" dirty="0" smtClean="0"/>
              <a:t>source file</a:t>
            </a:r>
          </a:p>
          <a:p>
            <a:pPr lvl="1"/>
            <a:r>
              <a:rPr lang="en-US" dirty="0" err="1" smtClean="0"/>
              <a:t>Pragmas</a:t>
            </a:r>
            <a:r>
              <a:rPr lang="en-US" dirty="0" smtClean="0"/>
              <a:t> (#</a:t>
            </a:r>
            <a:r>
              <a:rPr lang="en-US" dirty="0" err="1" smtClean="0"/>
              <a:t>pragma</a:t>
            </a:r>
            <a:r>
              <a:rPr lang="en-US" dirty="0" smtClean="0"/>
              <a:t>) will be used by every </a:t>
            </a:r>
            <a:br>
              <a:rPr lang="en-US" dirty="0" smtClean="0"/>
            </a:br>
            <a:r>
              <a:rPr lang="en-US" dirty="0" smtClean="0"/>
              <a:t>solution which uses the code</a:t>
            </a:r>
          </a:p>
        </p:txBody>
      </p:sp>
      <p:sp>
        <p:nvSpPr>
          <p:cNvPr id="2" name="Title 1"/>
          <p:cNvSpPr>
            <a:spLocks noGrp="1"/>
          </p:cNvSpPr>
          <p:nvPr>
            <p:ph type="title"/>
          </p:nvPr>
        </p:nvSpPr>
        <p:spPr/>
        <p:txBody>
          <a:bodyPr/>
          <a:lstStyle/>
          <a:p>
            <a:r>
              <a:rPr lang="en-US" dirty="0" smtClean="0"/>
              <a:t>Optimization Directives: Tcl or Pragma</a:t>
            </a:r>
            <a:endParaRPr lang="en-US" dirty="0"/>
          </a:p>
        </p:txBody>
      </p:sp>
      <p:sp>
        <p:nvSpPr>
          <p:cNvPr id="26" name="Footer Placeholder 25"/>
          <p:cNvSpPr>
            <a:spLocks noGrp="1"/>
          </p:cNvSpPr>
          <p:nvPr>
            <p:ph type="ftr" sz="quarter" idx="3"/>
          </p:nvPr>
        </p:nvSpPr>
        <p:spPr/>
        <p:txBody>
          <a:bodyPr/>
          <a:lstStyle/>
          <a:p>
            <a:r>
              <a:rPr lang="en-US" dirty="0" smtClean="0"/>
              <a:t>© Copyright 2016 Xilinx</a:t>
            </a:r>
            <a:endParaRPr lang="en-US" dirty="0"/>
          </a:p>
        </p:txBody>
      </p:sp>
      <p:sp>
        <p:nvSpPr>
          <p:cNvPr id="25" name="Slide Number Placeholder 24"/>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6</a:t>
            </a:fld>
            <a:endParaRPr lang="en-US" dirty="0"/>
          </a:p>
        </p:txBody>
      </p:sp>
      <p:sp>
        <p:nvSpPr>
          <p:cNvPr id="10" name="TextBox 9"/>
          <p:cNvSpPr txBox="1"/>
          <p:nvPr/>
        </p:nvSpPr>
        <p:spPr>
          <a:xfrm>
            <a:off x="2540000" y="3060782"/>
            <a:ext cx="2326893" cy="577081"/>
          </a:xfrm>
          <a:prstGeom prst="rect">
            <a:avLst/>
          </a:prstGeom>
          <a:solidFill>
            <a:srgbClr val="FFFF99"/>
          </a:solidFill>
          <a:ln>
            <a:solidFill>
              <a:schemeClr val="tx1"/>
            </a:solidFill>
          </a:ln>
          <a:effectLst>
            <a:innerShdw blurRad="63500" dist="50800" dir="2700000">
              <a:prstClr val="black">
                <a:alpha val="50000"/>
              </a:prstClr>
            </a:innerShdw>
          </a:effectLst>
        </p:spPr>
        <p:txBody>
          <a:bodyPr wrap="square" rtlCol="0">
            <a:spAutoFit/>
          </a:bodyPr>
          <a:lstStyle/>
          <a:p>
            <a:pPr algn="ctr"/>
            <a:r>
              <a:rPr lang="en-US" sz="1050" b="1" dirty="0" smtClean="0"/>
              <a:t>Once applied the directive will be shown in the Directives tab (right-click to modify or delete)</a:t>
            </a:r>
          </a:p>
        </p:txBody>
      </p:sp>
      <p:pic>
        <p:nvPicPr>
          <p:cNvPr id="3074" name="Picture 2" descr="c:\temp\SNAGHTMLac0b1a.PNG"/>
          <p:cNvPicPr>
            <a:picLocks noChangeAspect="1" noChangeArrowheads="1"/>
          </p:cNvPicPr>
          <p:nvPr/>
        </p:nvPicPr>
        <p:blipFill>
          <a:blip r:embed="rId2"/>
          <a:srcRect/>
          <a:stretch>
            <a:fillRect/>
          </a:stretch>
        </p:blipFill>
        <p:spPr bwMode="auto">
          <a:xfrm>
            <a:off x="7750175" y="1659281"/>
            <a:ext cx="3235325" cy="2166847"/>
          </a:xfrm>
          <a:prstGeom prst="rect">
            <a:avLst/>
          </a:prstGeom>
          <a:noFill/>
        </p:spPr>
      </p:pic>
      <p:pic>
        <p:nvPicPr>
          <p:cNvPr id="3075" name="Picture 3"/>
          <p:cNvPicPr>
            <a:picLocks noChangeAspect="1" noChangeArrowheads="1"/>
          </p:cNvPicPr>
          <p:nvPr/>
        </p:nvPicPr>
        <p:blipFill>
          <a:blip r:embed="rId3"/>
          <a:srcRect/>
          <a:stretch>
            <a:fillRect/>
          </a:stretch>
        </p:blipFill>
        <p:spPr bwMode="auto">
          <a:xfrm>
            <a:off x="4860926" y="3049588"/>
            <a:ext cx="1801203" cy="468312"/>
          </a:xfrm>
          <a:prstGeom prst="rect">
            <a:avLst/>
          </a:prstGeom>
          <a:noFill/>
          <a:ln w="9525">
            <a:noFill/>
            <a:miter lim="800000"/>
            <a:headEnd/>
            <a:tailEnd/>
          </a:ln>
        </p:spPr>
      </p:pic>
      <p:pic>
        <p:nvPicPr>
          <p:cNvPr id="3077" name="Picture 5" descr="c:\temp\SNAGHTMLafd877.PNG"/>
          <p:cNvPicPr>
            <a:picLocks noChangeAspect="1" noChangeArrowheads="1"/>
          </p:cNvPicPr>
          <p:nvPr/>
        </p:nvPicPr>
        <p:blipFill>
          <a:blip r:embed="rId4"/>
          <a:srcRect/>
          <a:stretch>
            <a:fillRect/>
          </a:stretch>
        </p:blipFill>
        <p:spPr bwMode="auto">
          <a:xfrm>
            <a:off x="7782153" y="3949700"/>
            <a:ext cx="3209483" cy="2286000"/>
          </a:xfrm>
          <a:prstGeom prst="rect">
            <a:avLst/>
          </a:prstGeom>
          <a:noFill/>
        </p:spPr>
      </p:pic>
      <p:pic>
        <p:nvPicPr>
          <p:cNvPr id="3078" name="Picture 6"/>
          <p:cNvPicPr>
            <a:picLocks noChangeAspect="1" noChangeArrowheads="1"/>
          </p:cNvPicPr>
          <p:nvPr/>
        </p:nvPicPr>
        <p:blipFill>
          <a:blip r:embed="rId5"/>
          <a:srcRect/>
          <a:stretch>
            <a:fillRect/>
          </a:stretch>
        </p:blipFill>
        <p:spPr bwMode="auto">
          <a:xfrm>
            <a:off x="3042546" y="5511524"/>
            <a:ext cx="3621779" cy="762276"/>
          </a:xfrm>
          <a:prstGeom prst="rect">
            <a:avLst/>
          </a:prstGeom>
          <a:noFill/>
          <a:ln w="9525">
            <a:noFill/>
            <a:miter lim="800000"/>
            <a:headEnd/>
            <a:tailEnd/>
          </a:ln>
        </p:spPr>
      </p:pic>
      <p:pic>
        <p:nvPicPr>
          <p:cNvPr id="3079" name="Picture 7"/>
          <p:cNvPicPr>
            <a:picLocks noChangeAspect="1" noChangeArrowheads="1"/>
          </p:cNvPicPr>
          <p:nvPr/>
        </p:nvPicPr>
        <p:blipFill>
          <a:blip r:embed="rId6"/>
          <a:srcRect/>
          <a:stretch>
            <a:fillRect/>
          </a:stretch>
        </p:blipFill>
        <p:spPr bwMode="auto">
          <a:xfrm>
            <a:off x="5888038" y="4791419"/>
            <a:ext cx="1775687" cy="530225"/>
          </a:xfrm>
          <a:prstGeom prst="rect">
            <a:avLst/>
          </a:prstGeom>
          <a:noFill/>
          <a:ln w="9525">
            <a:noFill/>
            <a:miter lim="800000"/>
            <a:headEnd/>
            <a:tailEnd/>
          </a:ln>
        </p:spPr>
      </p:pic>
      <p:sp>
        <p:nvSpPr>
          <p:cNvPr id="27" name="Right Arrow 26"/>
          <p:cNvSpPr/>
          <p:nvPr/>
        </p:nvSpPr>
        <p:spPr bwMode="auto">
          <a:xfrm>
            <a:off x="-673100" y="203200"/>
            <a:ext cx="978408" cy="484632"/>
          </a:xfrm>
          <a:prstGeom prst="rightArrow">
            <a:avLst/>
          </a:prstGeom>
          <a:solidFill>
            <a:schemeClr val="bg1"/>
          </a:solid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en-US" dirty="0" smtClean="0">
              <a:solidFill>
                <a:srgbClr val="000000"/>
              </a:solidFill>
            </a:endParaRPr>
          </a:p>
        </p:txBody>
      </p:sp>
      <p:sp>
        <p:nvSpPr>
          <p:cNvPr id="28" name="Left Arrow 27"/>
          <p:cNvSpPr/>
          <p:nvPr/>
        </p:nvSpPr>
        <p:spPr bwMode="auto">
          <a:xfrm>
            <a:off x="6743700" y="3149600"/>
            <a:ext cx="914400" cy="330200"/>
          </a:xfrm>
          <a:prstGeom prst="leftArrow">
            <a:avLst/>
          </a:prstGeom>
          <a:solidFill>
            <a:schemeClr val="accent1"/>
          </a:solid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en-US" dirty="0" smtClean="0">
              <a:solidFill>
                <a:srgbClr val="000000"/>
              </a:solidFill>
            </a:endParaRPr>
          </a:p>
        </p:txBody>
      </p:sp>
      <p:sp>
        <p:nvSpPr>
          <p:cNvPr id="29" name="Left Arrow 28"/>
          <p:cNvSpPr/>
          <p:nvPr/>
        </p:nvSpPr>
        <p:spPr bwMode="auto">
          <a:xfrm>
            <a:off x="6769100" y="5524500"/>
            <a:ext cx="914400" cy="330200"/>
          </a:xfrm>
          <a:prstGeom prst="leftArrow">
            <a:avLst/>
          </a:prstGeom>
          <a:solidFill>
            <a:schemeClr val="accent1"/>
          </a:solid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en-US" dirty="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3450" y="1223116"/>
            <a:ext cx="10501328" cy="4268337"/>
          </a:xfrm>
        </p:spPr>
        <p:txBody>
          <a:bodyPr/>
          <a:lstStyle/>
          <a:p>
            <a:pPr lvl="0"/>
            <a:r>
              <a:rPr lang="en-US" dirty="0"/>
              <a:t>Array accesses (block RAM) can be bottlenecks inside functions or loops</a:t>
            </a:r>
          </a:p>
          <a:p>
            <a:pPr lvl="1"/>
            <a:r>
              <a:rPr lang="en-US" dirty="0"/>
              <a:t>Still prevents </a:t>
            </a:r>
            <a:r>
              <a:rPr lang="en-US" dirty="0" smtClean="0"/>
              <a:t>an </a:t>
            </a:r>
            <a:r>
              <a:rPr lang="en-US" dirty="0"/>
              <a:t>II of 1 despite PIPELINE and DATAFLOW</a:t>
            </a:r>
          </a:p>
          <a:p>
            <a:pPr lvl="1"/>
            <a:r>
              <a:rPr lang="en-US" dirty="0"/>
              <a:t>Prevents processing of one sample per clock</a:t>
            </a:r>
          </a:p>
          <a:p>
            <a:endParaRPr lang="en-US" dirty="0"/>
          </a:p>
        </p:txBody>
      </p:sp>
      <p:sp>
        <p:nvSpPr>
          <p:cNvPr id="3" name="Title 2"/>
          <p:cNvSpPr>
            <a:spLocks noGrp="1"/>
          </p:cNvSpPr>
          <p:nvPr>
            <p:ph type="title"/>
          </p:nvPr>
        </p:nvSpPr>
        <p:spPr/>
        <p:txBody>
          <a:bodyPr/>
          <a:lstStyle/>
          <a:p>
            <a:r>
              <a:rPr lang="en-US" dirty="0" smtClean="0"/>
              <a:t>Bottleneck Example</a:t>
            </a:r>
            <a:endParaRPr lang="en-US" dirty="0"/>
          </a:p>
        </p:txBody>
      </p:sp>
      <p:sp>
        <p:nvSpPr>
          <p:cNvPr id="4" name="Footer Placeholder 3"/>
          <p:cNvSpPr>
            <a:spLocks noGrp="1"/>
          </p:cNvSpPr>
          <p:nvPr>
            <p:ph type="ftr" sz="quarter" idx="3"/>
          </p:nvPr>
        </p:nvSpPr>
        <p:spPr/>
        <p:txBody>
          <a:bodyPr/>
          <a:lstStyle/>
          <a:p>
            <a:r>
              <a:rPr lang="en-US" smtClean="0"/>
              <a:t>© Copyright 2016 Xilinx</a:t>
            </a:r>
            <a:endParaRPr lang="en-US" dirty="0"/>
          </a:p>
        </p:txBody>
      </p:sp>
      <p:sp>
        <p:nvSpPr>
          <p:cNvPr id="5" name="Slide Number Placeholder 4"/>
          <p:cNvSpPr>
            <a:spLocks noGrp="1"/>
          </p:cNvSpPr>
          <p:nvPr>
            <p:ph type="sldNum" sz="quarter" idx="10"/>
          </p:nvPr>
        </p:nvSpPr>
        <p:spPr/>
        <p:txBody>
          <a:bodyPr/>
          <a:lstStyle/>
          <a:p>
            <a:pPr>
              <a:defRPr/>
            </a:pPr>
            <a:r>
              <a:rPr lang="en-US" smtClean="0"/>
              <a:t>Improving Performance 13- </a:t>
            </a:r>
            <a:fld id="{99D29FBF-A473-46DA-BC14-675AC1C8F9A5}" type="slidenum">
              <a:rPr lang="en-US" smtClean="0"/>
              <a:pPr>
                <a:defRPr/>
              </a:pPr>
              <a:t>60</a:t>
            </a:fld>
            <a:endParaRPr lang="en-US" dirty="0"/>
          </a:p>
        </p:txBody>
      </p:sp>
      <p:pic>
        <p:nvPicPr>
          <p:cNvPr id="102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26" y="2551823"/>
            <a:ext cx="6268957" cy="347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496" y="3191774"/>
            <a:ext cx="5509742" cy="28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6429983" y="2406139"/>
            <a:ext cx="4850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91440" bIns="45720" numCol="1" rtlCol="0" anchor="t" anchorCtr="0" compatLnSpc="1">
            <a:prstTxWarp prst="textNoShape">
              <a:avLst/>
            </a:prstTxWarp>
            <a:spAutoFit/>
          </a:bodyPr>
          <a:lstStyle/>
          <a:p>
            <a:pPr>
              <a:lnSpc>
                <a:spcPct val="100000"/>
              </a:lnSpc>
            </a:pPr>
            <a:r>
              <a:rPr lang="en-US" b="1" kern="0" dirty="0" smtClean="0">
                <a:solidFill>
                  <a:schemeClr val="tx1">
                    <a:lumMod val="75000"/>
                    <a:lumOff val="25000"/>
                  </a:schemeClr>
                </a:solidFill>
              </a:rPr>
              <a:t>Solution: Use ARRAY_PARTITION directive</a:t>
            </a:r>
          </a:p>
        </p:txBody>
      </p:sp>
    </p:spTree>
    <p:extLst>
      <p:ext uri="{BB962C8B-B14F-4D97-AF65-F5344CB8AC3E}">
        <p14:creationId xmlns:p14="http://schemas.microsoft.com/office/powerpoint/2010/main" val="36307183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Top-level function arguments can be:</a:t>
            </a:r>
          </a:p>
          <a:p>
            <a:pPr lvl="1"/>
            <a:r>
              <a:rPr lang="en-US" dirty="0" smtClean="0"/>
              <a:t>Scalar, mapped to registers written by the SW driver and read by the HW</a:t>
            </a:r>
          </a:p>
          <a:p>
            <a:pPr lvl="1"/>
            <a:r>
              <a:rPr lang="en-US" dirty="0" smtClean="0"/>
              <a:t>Pointers to global arrays, mapped to BRAM. The pointer register is written by the SW driver and read by the HW</a:t>
            </a:r>
          </a:p>
          <a:p>
            <a:r>
              <a:rPr lang="en-US" dirty="0" smtClean="0"/>
              <a:t>Global memory is accessed via one or more (possibly very wide) AXI master interfaces, connected to the DDR3 controller</a:t>
            </a:r>
          </a:p>
          <a:p>
            <a:r>
              <a:rPr lang="en-US" dirty="0" smtClean="0"/>
              <a:t>Transfers from global to local memory should use bursts, if possible, by calling </a:t>
            </a:r>
            <a:r>
              <a:rPr lang="en-US" i="1" dirty="0" err="1" smtClean="0"/>
              <a:t>async_work_group_copy</a:t>
            </a:r>
            <a:endParaRPr lang="en-US" i="1" dirty="0" smtClean="0"/>
          </a:p>
          <a:p>
            <a:r>
              <a:rPr lang="en-US" dirty="0" smtClean="0"/>
              <a:t>Using very large data types on the global memory interface leads to the fastest memory transfer</a:t>
            </a:r>
          </a:p>
          <a:p>
            <a:pPr lvl="1"/>
            <a:r>
              <a:rPr lang="en-US" dirty="0" smtClean="0"/>
              <a:t>Use </a:t>
            </a:r>
            <a:r>
              <a:rPr lang="en-US" dirty="0"/>
              <a:t>tuples of </a:t>
            </a:r>
            <a:r>
              <a:rPr lang="en-US" dirty="0" err="1"/>
              <a:t>ints</a:t>
            </a:r>
            <a:r>
              <a:rPr lang="en-US" dirty="0"/>
              <a:t>, </a:t>
            </a:r>
            <a:r>
              <a:rPr lang="en-US" dirty="0" smtClean="0"/>
              <a:t>floats, etc.</a:t>
            </a:r>
            <a:endParaRPr lang="en-US" dirty="0"/>
          </a:p>
          <a:p>
            <a:pPr lvl="1"/>
            <a:r>
              <a:rPr lang="en-US" dirty="0" smtClean="0"/>
              <a:t>Best sizes are 256-512 bits</a:t>
            </a:r>
            <a:endParaRPr lang="en-US" dirty="0" smtClean="0"/>
          </a:p>
        </p:txBody>
      </p:sp>
      <p:sp>
        <p:nvSpPr>
          <p:cNvPr id="3" name="Slide Number Placeholder 2"/>
          <p:cNvSpPr>
            <a:spLocks noGrp="1"/>
          </p:cNvSpPr>
          <p:nvPr>
            <p:ph type="sldNum" sz="quarter" idx="10"/>
          </p:nvPr>
        </p:nvSpPr>
        <p:spPr/>
        <p:txBody>
          <a:bodyPr/>
          <a:lstStyle/>
          <a:p>
            <a:pPr>
              <a:defRPr/>
            </a:pPr>
            <a:r>
              <a:rPr lang="en-US" smtClean="0"/>
              <a:t>Intro to HLS 11- </a:t>
            </a:r>
            <a:fld id="{060BD193-E118-4B16-863C-C8C12C675E3E}" type="slidenum">
              <a:rPr lang="en-US" smtClean="0"/>
              <a:pPr>
                <a:defRPr/>
              </a:pPr>
              <a:t>61</a:t>
            </a:fld>
            <a:endParaRPr lang="en-US" dirty="0"/>
          </a:p>
        </p:txBody>
      </p:sp>
      <p:sp>
        <p:nvSpPr>
          <p:cNvPr id="4" name="Title 3"/>
          <p:cNvSpPr>
            <a:spLocks noGrp="1"/>
          </p:cNvSpPr>
          <p:nvPr>
            <p:ph type="title"/>
          </p:nvPr>
        </p:nvSpPr>
        <p:spPr/>
        <p:txBody>
          <a:bodyPr/>
          <a:lstStyle/>
          <a:p>
            <a:r>
              <a:rPr lang="en-US" dirty="0" smtClean="0"/>
              <a:t>Global arrays </a:t>
            </a:r>
            <a:r>
              <a:rPr lang="en-US" dirty="0" smtClean="0"/>
              <a:t>in OpenCl</a:t>
            </a:r>
            <a:endParaRPr lang="en-US" dirty="0"/>
          </a:p>
        </p:txBody>
      </p:sp>
      <p:sp>
        <p:nvSpPr>
          <p:cNvPr id="5" name="Footer Placeholder 4"/>
          <p:cNvSpPr>
            <a:spLocks noGrp="1"/>
          </p:cNvSpPr>
          <p:nvPr>
            <p:ph type="ftr" sz="quarter" idx="3"/>
          </p:nvPr>
        </p:nvSpPr>
        <p:spPr/>
        <p:txBody>
          <a:bodyPr/>
          <a:lstStyle/>
          <a:p>
            <a:r>
              <a:rPr lang="en-US" smtClean="0"/>
              <a:t>© Copyright 2016 Xilinx</a:t>
            </a:r>
            <a:endParaRPr lang="en-US" dirty="0"/>
          </a:p>
        </p:txBody>
      </p:sp>
    </p:spTree>
    <p:extLst>
      <p:ext uri="{BB962C8B-B14F-4D97-AF65-F5344CB8AC3E}">
        <p14:creationId xmlns:p14="http://schemas.microsoft.com/office/powerpoint/2010/main" val="5149991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Local variables are mapped to registers (if they are scalar or small arrays) or BRAM (if they </a:t>
            </a:r>
            <a:r>
              <a:rPr lang="en-US" smtClean="0"/>
              <a:t>are large </a:t>
            </a:r>
            <a:r>
              <a:rPr lang="en-US" dirty="0" smtClean="0"/>
              <a:t>arrays)</a:t>
            </a:r>
          </a:p>
          <a:p>
            <a:r>
              <a:rPr lang="en-US" dirty="0" smtClean="0"/>
              <a:t>The mapping can be selected by the user with partitioning attributes</a:t>
            </a:r>
            <a:endParaRPr lang="en-US" dirty="0" smtClean="0"/>
          </a:p>
          <a:p>
            <a:r>
              <a:rPr lang="en-US" dirty="0" smtClean="0"/>
              <a:t>Local arrays </a:t>
            </a:r>
            <a:r>
              <a:rPr lang="en-US" dirty="0" smtClean="0"/>
              <a:t>mapped to BRAM can become the bottleneck if local loops are unrolled (it has 2 ports by default)</a:t>
            </a:r>
          </a:p>
          <a:p>
            <a:r>
              <a:rPr lang="en-US" dirty="0" smtClean="0"/>
              <a:t>Memory partitioning or flattening must </a:t>
            </a:r>
            <a:r>
              <a:rPr lang="en-US" dirty="0" smtClean="0"/>
              <a:t>match the </a:t>
            </a:r>
            <a:r>
              <a:rPr lang="en-US" dirty="0" smtClean="0"/>
              <a:t>loop unrolling strategy for best results (very often </a:t>
            </a:r>
            <a:r>
              <a:rPr lang="en-US" dirty="0" err="1" smtClean="0"/>
              <a:t>Vivado</a:t>
            </a:r>
            <a:r>
              <a:rPr lang="en-US" dirty="0" smtClean="0"/>
              <a:t> HLS cannot automatically achieve this)</a:t>
            </a:r>
            <a:endParaRPr lang="en-US" dirty="0"/>
          </a:p>
        </p:txBody>
      </p:sp>
      <p:sp>
        <p:nvSpPr>
          <p:cNvPr id="3" name="Slide Number Placeholder 2"/>
          <p:cNvSpPr>
            <a:spLocks noGrp="1"/>
          </p:cNvSpPr>
          <p:nvPr>
            <p:ph type="sldNum" sz="quarter" idx="10"/>
          </p:nvPr>
        </p:nvSpPr>
        <p:spPr/>
        <p:txBody>
          <a:bodyPr/>
          <a:lstStyle/>
          <a:p>
            <a:pPr>
              <a:defRPr/>
            </a:pPr>
            <a:r>
              <a:rPr lang="en-US" smtClean="0"/>
              <a:t>Intro to HLS 11- </a:t>
            </a:r>
            <a:fld id="{060BD193-E118-4B16-863C-C8C12C675E3E}" type="slidenum">
              <a:rPr lang="en-US" smtClean="0"/>
              <a:pPr>
                <a:defRPr/>
              </a:pPr>
              <a:t>62</a:t>
            </a:fld>
            <a:endParaRPr lang="en-US" dirty="0"/>
          </a:p>
        </p:txBody>
      </p:sp>
      <p:sp>
        <p:nvSpPr>
          <p:cNvPr id="4" name="Title 3"/>
          <p:cNvSpPr>
            <a:spLocks noGrp="1"/>
          </p:cNvSpPr>
          <p:nvPr>
            <p:ph type="title"/>
          </p:nvPr>
        </p:nvSpPr>
        <p:spPr/>
        <p:txBody>
          <a:bodyPr/>
          <a:lstStyle/>
          <a:p>
            <a:r>
              <a:rPr lang="en-US" dirty="0" smtClean="0"/>
              <a:t>Local a</a:t>
            </a:r>
            <a:r>
              <a:rPr lang="en-US" dirty="0" smtClean="0"/>
              <a:t>rrays </a:t>
            </a:r>
            <a:r>
              <a:rPr lang="en-US" dirty="0" smtClean="0"/>
              <a:t>in OpenCl</a:t>
            </a:r>
            <a:endParaRPr lang="en-US" dirty="0"/>
          </a:p>
        </p:txBody>
      </p:sp>
      <p:sp>
        <p:nvSpPr>
          <p:cNvPr id="5" name="Footer Placeholder 4"/>
          <p:cNvSpPr>
            <a:spLocks noGrp="1"/>
          </p:cNvSpPr>
          <p:nvPr>
            <p:ph type="ftr" sz="quarter" idx="3"/>
          </p:nvPr>
        </p:nvSpPr>
        <p:spPr/>
        <p:txBody>
          <a:bodyPr/>
          <a:lstStyle/>
          <a:p>
            <a:r>
              <a:rPr lang="en-US" smtClean="0"/>
              <a:t>© Copyright 2016 Xilinx</a:t>
            </a:r>
            <a:endParaRPr lang="en-US" dirty="0"/>
          </a:p>
        </p:txBody>
      </p:sp>
    </p:spTree>
    <p:extLst>
      <p:ext uri="{BB962C8B-B14F-4D97-AF65-F5344CB8AC3E}">
        <p14:creationId xmlns:p14="http://schemas.microsoft.com/office/powerpoint/2010/main" val="4351036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Structs are a commonly used coding construct</a:t>
            </a:r>
          </a:p>
          <a:p>
            <a:pPr lvl="1"/>
            <a:r>
              <a:rPr lang="en-US" dirty="0" smtClean="0"/>
              <a:t>By default, structs are separated into their separate elements</a:t>
            </a:r>
          </a:p>
          <a:p>
            <a:pPr lvl="1"/>
            <a:endParaRPr lang="en-US" dirty="0"/>
          </a:p>
        </p:txBody>
      </p:sp>
      <p:sp>
        <p:nvSpPr>
          <p:cNvPr id="2" name="Title 1"/>
          <p:cNvSpPr>
            <a:spLocks noGrp="1"/>
          </p:cNvSpPr>
          <p:nvPr>
            <p:ph type="title"/>
          </p:nvPr>
        </p:nvSpPr>
        <p:spPr/>
        <p:txBody>
          <a:bodyPr/>
          <a:lstStyle/>
          <a:p>
            <a:r>
              <a:rPr lang="en-US" dirty="0" smtClean="0"/>
              <a:t>Structs and Arrays: The Default Handling</a:t>
            </a:r>
            <a:endParaRPr lang="en-US" dirty="0"/>
          </a:p>
        </p:txBody>
      </p:sp>
      <p:sp>
        <p:nvSpPr>
          <p:cNvPr id="45" name="Footer Placeholder 44"/>
          <p:cNvSpPr>
            <a:spLocks noGrp="1"/>
          </p:cNvSpPr>
          <p:nvPr>
            <p:ph type="ftr" sz="quarter" idx="3"/>
          </p:nvPr>
        </p:nvSpPr>
        <p:spPr/>
        <p:txBody>
          <a:bodyPr/>
          <a:lstStyle/>
          <a:p>
            <a:r>
              <a:rPr lang="en-US" dirty="0" smtClean="0"/>
              <a:t>© Copyright 2016 Xilinx</a:t>
            </a:r>
            <a:endParaRPr lang="en-US" dirty="0"/>
          </a:p>
        </p:txBody>
      </p:sp>
      <p:sp>
        <p:nvSpPr>
          <p:cNvPr id="44" name="Slide Number Placeholder 43"/>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63</a:t>
            </a:fld>
            <a:endParaRPr lang="en-US" dirty="0"/>
          </a:p>
        </p:txBody>
      </p:sp>
      <p:sp>
        <p:nvSpPr>
          <p:cNvPr id="72" name="Content Placeholder 2"/>
          <p:cNvSpPr txBox="1">
            <a:spLocks/>
          </p:cNvSpPr>
          <p:nvPr/>
        </p:nvSpPr>
        <p:spPr bwMode="auto">
          <a:xfrm>
            <a:off x="6503146" y="2496155"/>
            <a:ext cx="5685679" cy="34179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42900" indent="-342900" algn="l" defTabSz="457200">
              <a:spcBef>
                <a:spcPct val="20000"/>
              </a:spcBef>
              <a:buFont typeface="Arial" charset="0"/>
              <a:buChar char="•"/>
              <a:defRPr/>
            </a:pPr>
            <a:r>
              <a:rPr lang="en-US" sz="2000" b="1" dirty="0" smtClean="0">
                <a:latin typeface="Arial"/>
                <a:ea typeface="ＭＳ Ｐゴシック" pitchFamily="24" charset="-128"/>
                <a:cs typeface="Arial" charset="0"/>
              </a:rPr>
              <a:t>Treated as separate elements</a:t>
            </a:r>
          </a:p>
          <a:p>
            <a:pPr marL="342900" indent="-342900" algn="l" defTabSz="457200">
              <a:spcBef>
                <a:spcPct val="20000"/>
              </a:spcBef>
              <a:buFont typeface="Arial" charset="0"/>
              <a:buChar char="•"/>
              <a:defRPr/>
            </a:pPr>
            <a:endParaRPr lang="en-US" sz="2000" b="1" dirty="0" smtClean="0">
              <a:latin typeface="Arial"/>
              <a:ea typeface="ＭＳ Ｐゴシック" pitchFamily="24" charset="-128"/>
              <a:cs typeface="Arial" charset="0"/>
            </a:endParaRPr>
          </a:p>
          <a:p>
            <a:pPr marL="342900" indent="-342900" algn="l" defTabSz="457200">
              <a:spcBef>
                <a:spcPct val="20000"/>
              </a:spcBef>
              <a:buFont typeface="Arial" charset="0"/>
              <a:buChar char="•"/>
              <a:defRPr/>
            </a:pPr>
            <a:r>
              <a:rPr lang="en-US" sz="2000" b="1" dirty="0" smtClean="0">
                <a:latin typeface="Arial"/>
                <a:ea typeface="ＭＳ Ｐゴシック" pitchFamily="24" charset="-128"/>
                <a:cs typeface="Arial" charset="0"/>
              </a:rPr>
              <a:t>On the Interface</a:t>
            </a:r>
          </a:p>
          <a:p>
            <a:pPr marL="800100" lvl="1" indent="-342900" algn="l" defTabSz="457200">
              <a:spcBef>
                <a:spcPct val="20000"/>
              </a:spcBef>
              <a:buFont typeface="Arial" pitchFamily="34" charset="0"/>
              <a:buChar char="−"/>
            </a:pPr>
            <a:r>
              <a:rPr lang="en-US" dirty="0" smtClean="0">
                <a:latin typeface="Arial"/>
                <a:ea typeface="ＭＳ Ｐゴシック" pitchFamily="24" charset="-128"/>
                <a:cs typeface="Arial" charset="0"/>
              </a:rPr>
              <a:t>This means separate ports</a:t>
            </a:r>
            <a:endParaRPr lang="en-US" b="1" dirty="0" smtClean="0">
              <a:latin typeface="Arial"/>
              <a:ea typeface="ＭＳ Ｐゴシック" pitchFamily="24" charset="-128"/>
              <a:cs typeface="Arial" charset="0"/>
            </a:endParaRPr>
          </a:p>
          <a:p>
            <a:pPr marL="342900" indent="-342900" algn="l" defTabSz="457200">
              <a:spcBef>
                <a:spcPct val="20000"/>
              </a:spcBef>
              <a:buFont typeface="Arial" charset="0"/>
              <a:buChar char="•"/>
            </a:pPr>
            <a:r>
              <a:rPr lang="en-US" sz="2000" b="1" dirty="0" smtClean="0">
                <a:latin typeface="Arial"/>
                <a:ea typeface="ＭＳ Ｐゴシック" pitchFamily="24" charset="-128"/>
                <a:cs typeface="Arial" charset="0"/>
              </a:rPr>
              <a:t>Internally</a:t>
            </a:r>
          </a:p>
          <a:p>
            <a:pPr marL="800100" lvl="1" indent="-342900" algn="l" defTabSz="457200">
              <a:spcBef>
                <a:spcPct val="20000"/>
              </a:spcBef>
              <a:buFont typeface="Arial" pitchFamily="34" charset="0"/>
              <a:buChar char="−"/>
            </a:pPr>
            <a:r>
              <a:rPr lang="en-US" dirty="0" smtClean="0">
                <a:solidFill>
                  <a:prstClr val="black"/>
                </a:solidFill>
                <a:latin typeface="Arial"/>
                <a:ea typeface="ＭＳ Ｐゴシック" pitchFamily="24" charset="-128"/>
                <a:cs typeface="Arial" charset="0"/>
              </a:rPr>
              <a:t>Separate buses &amp; wires</a:t>
            </a:r>
          </a:p>
          <a:p>
            <a:pPr marL="800100" lvl="1" indent="-342900" algn="l" defTabSz="457200">
              <a:spcBef>
                <a:spcPct val="20000"/>
              </a:spcBef>
              <a:buFont typeface="Arial" pitchFamily="34" charset="0"/>
              <a:buChar char="−"/>
            </a:pPr>
            <a:r>
              <a:rPr lang="en-US" dirty="0" smtClean="0">
                <a:solidFill>
                  <a:prstClr val="black"/>
                </a:solidFill>
                <a:latin typeface="Arial"/>
                <a:ea typeface="ＭＳ Ｐゴシック" pitchFamily="24" charset="-128"/>
                <a:cs typeface="Arial" charset="0"/>
              </a:rPr>
              <a:t>Separate control logic, which may be more complex, slower and increase latency</a:t>
            </a:r>
          </a:p>
          <a:p>
            <a:pPr marL="342900" indent="-342900" algn="l" defTabSz="457200">
              <a:spcBef>
                <a:spcPct val="20000"/>
              </a:spcBef>
              <a:buFont typeface="Arial" panose="020B0604020202020204" pitchFamily="34" charset="0"/>
              <a:buChar char="•"/>
            </a:pPr>
            <a:r>
              <a:rPr lang="en-US" sz="2000" b="1" dirty="0" smtClean="0"/>
              <a:t>Use </a:t>
            </a:r>
            <a:r>
              <a:rPr lang="en-US" sz="2000" b="1" dirty="0"/>
              <a:t>the DATA_PACK directive to group them into a single element</a:t>
            </a:r>
            <a:endParaRPr lang="en-US" sz="2000" b="1" dirty="0" smtClean="0">
              <a:solidFill>
                <a:prstClr val="black"/>
              </a:solidFill>
              <a:latin typeface="Arial"/>
              <a:ea typeface="ＭＳ Ｐゴシック" pitchFamily="24" charset="-128"/>
              <a:cs typeface="Arial" charset="0"/>
            </a:endParaRPr>
          </a:p>
        </p:txBody>
      </p:sp>
      <p:pic>
        <p:nvPicPr>
          <p:cNvPr id="108545" name="Picture 1"/>
          <p:cNvPicPr>
            <a:picLocks noChangeAspect="1" noChangeArrowheads="1"/>
          </p:cNvPicPr>
          <p:nvPr/>
        </p:nvPicPr>
        <p:blipFill>
          <a:blip r:embed="rId3"/>
          <a:srcRect/>
          <a:stretch>
            <a:fillRect/>
          </a:stretch>
        </p:blipFill>
        <p:spPr bwMode="auto">
          <a:xfrm>
            <a:off x="1427935" y="2258541"/>
            <a:ext cx="4973637" cy="400197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Data packing groups structs internally and at the IO Interface</a:t>
            </a:r>
          </a:p>
          <a:p>
            <a:pPr lvl="1"/>
            <a:r>
              <a:rPr lang="en-US" dirty="0" smtClean="0"/>
              <a:t>Creates a single wide bus of all struct elements</a:t>
            </a:r>
          </a:p>
          <a:p>
            <a:pPr lvl="1"/>
            <a:endParaRPr lang="en-US" dirty="0"/>
          </a:p>
        </p:txBody>
      </p:sp>
      <p:sp>
        <p:nvSpPr>
          <p:cNvPr id="2" name="Title 1"/>
          <p:cNvSpPr>
            <a:spLocks noGrp="1"/>
          </p:cNvSpPr>
          <p:nvPr>
            <p:ph type="title"/>
          </p:nvPr>
        </p:nvSpPr>
        <p:spPr/>
        <p:txBody>
          <a:bodyPr/>
          <a:lstStyle/>
          <a:p>
            <a:r>
              <a:rPr lang="en-US" dirty="0" smtClean="0"/>
              <a:t>Data Packing</a:t>
            </a:r>
            <a:endParaRPr lang="en-US" dirty="0"/>
          </a:p>
        </p:txBody>
      </p:sp>
      <p:sp>
        <p:nvSpPr>
          <p:cNvPr id="40" name="Footer Placeholder 39"/>
          <p:cNvSpPr>
            <a:spLocks noGrp="1"/>
          </p:cNvSpPr>
          <p:nvPr>
            <p:ph type="ftr" sz="quarter" idx="3"/>
          </p:nvPr>
        </p:nvSpPr>
        <p:spPr/>
        <p:txBody>
          <a:bodyPr/>
          <a:lstStyle/>
          <a:p>
            <a:r>
              <a:rPr lang="en-US" dirty="0" smtClean="0"/>
              <a:t>© Copyright 2016 Xilinx</a:t>
            </a:r>
            <a:endParaRPr lang="en-US" dirty="0"/>
          </a:p>
        </p:txBody>
      </p:sp>
      <p:sp>
        <p:nvSpPr>
          <p:cNvPr id="39" name="Slide Number Placeholder 38"/>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64</a:t>
            </a:fld>
            <a:endParaRPr lang="en-US" dirty="0"/>
          </a:p>
        </p:txBody>
      </p:sp>
      <p:sp>
        <p:nvSpPr>
          <p:cNvPr id="72" name="Content Placeholder 2"/>
          <p:cNvSpPr txBox="1">
            <a:spLocks/>
          </p:cNvSpPr>
          <p:nvPr/>
        </p:nvSpPr>
        <p:spPr bwMode="auto">
          <a:xfrm>
            <a:off x="6429376" y="2565400"/>
            <a:ext cx="5419724" cy="3667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indent="-342900" algn="l" defTabSz="457200">
              <a:spcBef>
                <a:spcPct val="20000"/>
              </a:spcBef>
              <a:buFont typeface="Arial" charset="0"/>
              <a:buChar char="•"/>
              <a:defRPr/>
            </a:pPr>
            <a:r>
              <a:rPr lang="en-US" sz="2000" b="1" dirty="0" smtClean="0">
                <a:latin typeface="Arial"/>
                <a:ea typeface="ＭＳ Ｐゴシック" pitchFamily="24" charset="-128"/>
                <a:cs typeface="Arial" charset="0"/>
              </a:rPr>
              <a:t>Grouped structure</a:t>
            </a:r>
          </a:p>
          <a:p>
            <a:pPr marL="800100" lvl="1" indent="-342900" algn="l" defTabSz="457200">
              <a:spcBef>
                <a:spcPct val="20000"/>
              </a:spcBef>
              <a:buFont typeface="Arial" pitchFamily="34" charset="0"/>
              <a:buChar char="−"/>
            </a:pPr>
            <a:r>
              <a:rPr lang="en-US" dirty="0" smtClean="0">
                <a:ea typeface="ＭＳ Ｐゴシック" pitchFamily="24" charset="-128"/>
                <a:cs typeface="Arial" charset="0"/>
              </a:rPr>
              <a:t>First element in the struct becomes the LSB</a:t>
            </a:r>
          </a:p>
          <a:p>
            <a:pPr marL="800100" lvl="1" indent="-342900" algn="l" defTabSz="457200">
              <a:spcBef>
                <a:spcPct val="20000"/>
              </a:spcBef>
              <a:buFont typeface="Arial" pitchFamily="34" charset="0"/>
              <a:buChar char="−"/>
            </a:pPr>
            <a:r>
              <a:rPr lang="en-US" dirty="0" smtClean="0">
                <a:ea typeface="ＭＳ Ｐゴシック" pitchFamily="24" charset="-128"/>
                <a:cs typeface="Arial" charset="0"/>
              </a:rPr>
              <a:t>Last struct element becomes the MSB</a:t>
            </a:r>
          </a:p>
          <a:p>
            <a:pPr marL="800100" lvl="1" indent="-342900" algn="l" defTabSz="457200">
              <a:spcBef>
                <a:spcPct val="20000"/>
              </a:spcBef>
              <a:buFont typeface="Arial" pitchFamily="34" charset="0"/>
              <a:buChar char="−"/>
            </a:pPr>
            <a:r>
              <a:rPr lang="en-US" dirty="0" smtClean="0">
                <a:ea typeface="ＭＳ Ｐゴシック" pitchFamily="24" charset="-128"/>
                <a:cs typeface="Arial" charset="0"/>
              </a:rPr>
              <a:t>Arrays are partitioning completely</a:t>
            </a:r>
            <a:endParaRPr lang="en-US" b="1" dirty="0" smtClean="0">
              <a:latin typeface="Arial"/>
              <a:ea typeface="ＭＳ Ｐゴシック" pitchFamily="24" charset="-128"/>
              <a:cs typeface="Arial" charset="0"/>
            </a:endParaRPr>
          </a:p>
          <a:p>
            <a:pPr marL="342900" indent="-342900" algn="l" defTabSz="457200">
              <a:spcBef>
                <a:spcPct val="20000"/>
              </a:spcBef>
              <a:buFont typeface="Arial" charset="0"/>
              <a:buChar char="•"/>
              <a:defRPr/>
            </a:pPr>
            <a:r>
              <a:rPr lang="en-US" sz="2000" b="1" dirty="0" smtClean="0">
                <a:latin typeface="Arial"/>
                <a:ea typeface="ＭＳ Ｐゴシック" pitchFamily="24" charset="-128"/>
                <a:cs typeface="Arial" charset="0"/>
              </a:rPr>
              <a:t>On the Interface</a:t>
            </a:r>
          </a:p>
          <a:p>
            <a:pPr marL="800100" lvl="1" indent="-342900" algn="l" defTabSz="457200">
              <a:spcBef>
                <a:spcPct val="20000"/>
              </a:spcBef>
              <a:buFont typeface="Arial" pitchFamily="34" charset="0"/>
              <a:buChar char="−"/>
            </a:pPr>
            <a:r>
              <a:rPr lang="en-US" dirty="0" smtClean="0">
                <a:latin typeface="Arial"/>
                <a:ea typeface="ＭＳ Ｐゴシック" pitchFamily="24" charset="-128"/>
                <a:cs typeface="Arial" charset="0"/>
              </a:rPr>
              <a:t>This means a single port</a:t>
            </a:r>
            <a:endParaRPr lang="en-US" b="1" dirty="0" smtClean="0">
              <a:latin typeface="Arial"/>
              <a:ea typeface="ＭＳ Ｐゴシック" pitchFamily="24" charset="-128"/>
              <a:cs typeface="Arial" charset="0"/>
            </a:endParaRPr>
          </a:p>
          <a:p>
            <a:pPr marL="342900" indent="-342900" algn="l" defTabSz="457200">
              <a:spcBef>
                <a:spcPct val="20000"/>
              </a:spcBef>
              <a:buFont typeface="Arial" charset="0"/>
              <a:buChar char="•"/>
            </a:pPr>
            <a:r>
              <a:rPr lang="en-US" sz="2000" b="1" dirty="0" smtClean="0">
                <a:latin typeface="Arial"/>
                <a:ea typeface="ＭＳ Ｐゴシック" pitchFamily="24" charset="-128"/>
                <a:cs typeface="Arial" charset="0"/>
              </a:rPr>
              <a:t>Internally</a:t>
            </a:r>
          </a:p>
          <a:p>
            <a:pPr marL="800100" lvl="1" indent="-342900" algn="l" defTabSz="457200">
              <a:spcBef>
                <a:spcPct val="20000"/>
              </a:spcBef>
              <a:buFont typeface="Arial" pitchFamily="34" charset="0"/>
              <a:buChar char="−"/>
            </a:pPr>
            <a:r>
              <a:rPr lang="en-US" dirty="0" smtClean="0">
                <a:latin typeface="Arial"/>
                <a:ea typeface="ＭＳ Ｐゴシック" pitchFamily="24" charset="-128"/>
                <a:cs typeface="Arial" charset="0"/>
              </a:rPr>
              <a:t>Single bus</a:t>
            </a:r>
          </a:p>
          <a:p>
            <a:pPr marL="800100" lvl="1" indent="-342900" algn="l" defTabSz="457200">
              <a:spcBef>
                <a:spcPct val="20000"/>
              </a:spcBef>
              <a:buFont typeface="Arial" pitchFamily="34" charset="0"/>
              <a:buChar char="−"/>
            </a:pPr>
            <a:r>
              <a:rPr lang="en-US" dirty="0" smtClean="0">
                <a:latin typeface="Arial"/>
                <a:ea typeface="ＭＳ Ｐゴシック" pitchFamily="24" charset="-128"/>
                <a:cs typeface="Arial" charset="0"/>
              </a:rPr>
              <a:t>May result in simplified control logic, faster and lower latency designs</a:t>
            </a:r>
          </a:p>
        </p:txBody>
      </p:sp>
      <p:pic>
        <p:nvPicPr>
          <p:cNvPr id="104449" name="Picture 1"/>
          <p:cNvPicPr>
            <a:picLocks noChangeAspect="1" noChangeArrowheads="1"/>
          </p:cNvPicPr>
          <p:nvPr/>
        </p:nvPicPr>
        <p:blipFill>
          <a:blip r:embed="rId2"/>
          <a:srcRect/>
          <a:stretch>
            <a:fillRect/>
          </a:stretch>
        </p:blipFill>
        <p:spPr bwMode="auto">
          <a:xfrm>
            <a:off x="1660991" y="2183244"/>
            <a:ext cx="4670425" cy="399949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961" y="1327152"/>
            <a:ext cx="7752381" cy="4923809"/>
          </a:xfrm>
          <a:prstGeom prst="rect">
            <a:avLst/>
          </a:prstGeom>
        </p:spPr>
      </p:pic>
      <p:sp>
        <p:nvSpPr>
          <p:cNvPr id="2" name="Content Placeholder 1"/>
          <p:cNvSpPr>
            <a:spLocks noGrp="1"/>
          </p:cNvSpPr>
          <p:nvPr>
            <p:ph idx="1"/>
          </p:nvPr>
        </p:nvSpPr>
        <p:spPr>
          <a:xfrm>
            <a:off x="1083450" y="1327152"/>
            <a:ext cx="4101393" cy="4268337"/>
          </a:xfrm>
        </p:spPr>
        <p:txBody>
          <a:bodyPr/>
          <a:lstStyle/>
          <a:p>
            <a:pPr lvl="0"/>
            <a:r>
              <a:rPr lang="en-US" dirty="0"/>
              <a:t>Apply the DATA_PACK directive</a:t>
            </a:r>
          </a:p>
          <a:p>
            <a:pPr lvl="1"/>
            <a:r>
              <a:rPr lang="en-US" dirty="0"/>
              <a:t>Select the function and specify the struct variable to pack</a:t>
            </a:r>
          </a:p>
          <a:p>
            <a:endParaRPr lang="en-US" dirty="0"/>
          </a:p>
        </p:txBody>
      </p:sp>
      <p:sp>
        <p:nvSpPr>
          <p:cNvPr id="3" name="Title 2"/>
          <p:cNvSpPr>
            <a:spLocks noGrp="1"/>
          </p:cNvSpPr>
          <p:nvPr>
            <p:ph type="title"/>
          </p:nvPr>
        </p:nvSpPr>
        <p:spPr/>
        <p:txBody>
          <a:bodyPr/>
          <a:lstStyle/>
          <a:p>
            <a:r>
              <a:rPr lang="en-US" dirty="0" smtClean="0"/>
              <a:t>Using Data Pack Directive</a:t>
            </a:r>
            <a:endParaRPr lang="en-US" dirty="0"/>
          </a:p>
        </p:txBody>
      </p:sp>
      <p:sp>
        <p:nvSpPr>
          <p:cNvPr id="4" name="Footer Placeholder 3"/>
          <p:cNvSpPr>
            <a:spLocks noGrp="1"/>
          </p:cNvSpPr>
          <p:nvPr>
            <p:ph type="ftr" sz="quarter" idx="3"/>
          </p:nvPr>
        </p:nvSpPr>
        <p:spPr/>
        <p:txBody>
          <a:bodyPr/>
          <a:lstStyle/>
          <a:p>
            <a:r>
              <a:rPr lang="en-US" smtClean="0"/>
              <a:t>© Copyright 2016 Xilinx</a:t>
            </a:r>
            <a:endParaRPr lang="en-US" dirty="0"/>
          </a:p>
        </p:txBody>
      </p:sp>
      <p:sp>
        <p:nvSpPr>
          <p:cNvPr id="5" name="Slide Number Placeholder 4"/>
          <p:cNvSpPr>
            <a:spLocks noGrp="1"/>
          </p:cNvSpPr>
          <p:nvPr>
            <p:ph type="sldNum" sz="quarter" idx="10"/>
          </p:nvPr>
        </p:nvSpPr>
        <p:spPr/>
        <p:txBody>
          <a:bodyPr/>
          <a:lstStyle/>
          <a:p>
            <a:pPr>
              <a:defRPr/>
            </a:pPr>
            <a:r>
              <a:rPr lang="en-US" smtClean="0"/>
              <a:t>Improving Performance 13- </a:t>
            </a:r>
            <a:fld id="{99D29FBF-A473-46DA-BC14-675AC1C8F9A5}" type="slidenum">
              <a:rPr lang="en-US" smtClean="0"/>
              <a:pPr>
                <a:defRPr/>
              </a:pPr>
              <a:t>65</a:t>
            </a:fld>
            <a:endParaRPr lang="en-US" dirty="0"/>
          </a:p>
        </p:txBody>
      </p:sp>
    </p:spTree>
    <p:extLst>
      <p:ext uri="{BB962C8B-B14F-4D97-AF65-F5344CB8AC3E}">
        <p14:creationId xmlns:p14="http://schemas.microsoft.com/office/powerpoint/2010/main" val="2975651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Bef>
                <a:spcPts val="600"/>
              </a:spcBef>
            </a:pPr>
            <a:r>
              <a:rPr lang="en-US" dirty="0" smtClean="0">
                <a:solidFill>
                  <a:srgbClr val="FF0000"/>
                </a:solidFill>
              </a:rPr>
              <a:t>Adding Directives</a:t>
            </a:r>
          </a:p>
          <a:p>
            <a:pPr>
              <a:lnSpc>
                <a:spcPct val="100000"/>
              </a:lnSpc>
              <a:spcBef>
                <a:spcPts val="600"/>
              </a:spcBef>
            </a:pPr>
            <a:r>
              <a:rPr lang="en-US" dirty="0" smtClean="0">
                <a:solidFill>
                  <a:schemeClr val="bg2"/>
                </a:solidFill>
              </a:rPr>
              <a:t>Improving Latency</a:t>
            </a:r>
          </a:p>
          <a:p>
            <a:pPr lvl="1">
              <a:lnSpc>
                <a:spcPct val="100000"/>
              </a:lnSpc>
              <a:spcBef>
                <a:spcPts val="600"/>
              </a:spcBef>
            </a:pPr>
            <a:r>
              <a:rPr lang="en-US" dirty="0" smtClean="0">
                <a:solidFill>
                  <a:schemeClr val="bg2"/>
                </a:solidFill>
              </a:rPr>
              <a:t>Manipulating Loops </a:t>
            </a:r>
          </a:p>
          <a:p>
            <a:pPr>
              <a:lnSpc>
                <a:spcPct val="100000"/>
              </a:lnSpc>
              <a:spcBef>
                <a:spcPts val="600"/>
              </a:spcBef>
            </a:pPr>
            <a:r>
              <a:rPr lang="en-US" dirty="0" smtClean="0">
                <a:solidFill>
                  <a:schemeClr val="bg2"/>
                </a:solidFill>
              </a:rPr>
              <a:t>Improving Throughput</a:t>
            </a:r>
          </a:p>
          <a:p>
            <a:pPr>
              <a:lnSpc>
                <a:spcPct val="100000"/>
              </a:lnSpc>
              <a:spcBef>
                <a:spcPts val="600"/>
              </a:spcBef>
            </a:pPr>
            <a:r>
              <a:rPr lang="en-US" dirty="0" smtClean="0">
                <a:solidFill>
                  <a:schemeClr val="bg2"/>
                </a:solidFill>
              </a:rPr>
              <a:t>Performance Bottleneck</a:t>
            </a:r>
          </a:p>
          <a:p>
            <a:pPr>
              <a:lnSpc>
                <a:spcPct val="100000"/>
              </a:lnSpc>
              <a:spcBef>
                <a:spcPts val="600"/>
              </a:spcBef>
            </a:pPr>
            <a:r>
              <a:rPr lang="en-US" i="1" dirty="0" smtClean="0">
                <a:solidFill>
                  <a:schemeClr val="tx1"/>
                </a:solidFill>
              </a:rPr>
              <a:t>Summary</a:t>
            </a:r>
          </a:p>
        </p:txBody>
      </p:sp>
      <p:sp>
        <p:nvSpPr>
          <p:cNvPr id="4" name="Title 3"/>
          <p:cNvSpPr>
            <a:spLocks noGrp="1"/>
          </p:cNvSpPr>
          <p:nvPr>
            <p:ph type="title"/>
          </p:nvPr>
        </p:nvSpPr>
        <p:spPr/>
        <p:txBody>
          <a:bodyPr/>
          <a:lstStyle/>
          <a:p>
            <a:r>
              <a:rPr lang="en-US" dirty="0" smtClean="0"/>
              <a:t>Outline</a:t>
            </a:r>
            <a:endParaRPr lang="en-US" dirty="0"/>
          </a:p>
        </p:txBody>
      </p:sp>
      <p:sp>
        <p:nvSpPr>
          <p:cNvPr id="7" name="Footer Placeholder 6"/>
          <p:cNvSpPr>
            <a:spLocks noGrp="1"/>
          </p:cNvSpPr>
          <p:nvPr>
            <p:ph type="ftr" sz="quarter" idx="3"/>
          </p:nvPr>
        </p:nvSpPr>
        <p:spPr/>
        <p:txBody>
          <a:bodyPr/>
          <a:lstStyle/>
          <a:p>
            <a:r>
              <a:rPr lang="en-US" dirty="0" smtClean="0"/>
              <a:t>© Copyright 2016 Xilinx</a:t>
            </a:r>
            <a:endParaRPr lang="en-US" dirty="0"/>
          </a:p>
        </p:txBody>
      </p:sp>
      <p:sp>
        <p:nvSpPr>
          <p:cNvPr id="6" name="Slide Number Placeholder 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Directives may be added through GUI </a:t>
            </a:r>
          </a:p>
          <a:p>
            <a:pPr lvl="1"/>
            <a:r>
              <a:rPr lang="en-US" dirty="0" err="1" smtClean="0"/>
              <a:t>Tcl</a:t>
            </a:r>
            <a:r>
              <a:rPr lang="en-US" dirty="0" smtClean="0"/>
              <a:t> command is added into script.tcl file</a:t>
            </a:r>
          </a:p>
          <a:p>
            <a:pPr lvl="1"/>
            <a:r>
              <a:rPr lang="en-US" dirty="0" err="1" smtClean="0"/>
              <a:t>Pragmas</a:t>
            </a:r>
            <a:r>
              <a:rPr lang="en-US" dirty="0" smtClean="0"/>
              <a:t> are added into the source file</a:t>
            </a:r>
          </a:p>
          <a:p>
            <a:r>
              <a:rPr lang="en-US" dirty="0" smtClean="0"/>
              <a:t>Latency is minimized by default </a:t>
            </a:r>
          </a:p>
          <a:p>
            <a:pPr lvl="1"/>
            <a:r>
              <a:rPr lang="en-US" dirty="0" smtClean="0"/>
              <a:t>Constraints can be set</a:t>
            </a:r>
          </a:p>
          <a:p>
            <a:r>
              <a:rPr lang="en-US" dirty="0" smtClean="0"/>
              <a:t>Loops may have impact on the latency</a:t>
            </a:r>
          </a:p>
          <a:p>
            <a:r>
              <a:rPr lang="en-US" dirty="0" smtClean="0"/>
              <a:t>Throughput may be improved by pipelining at</a:t>
            </a:r>
          </a:p>
          <a:p>
            <a:pPr lvl="1"/>
            <a:r>
              <a:rPr lang="en-US" dirty="0" smtClean="0"/>
              <a:t>The task, function, and loop level</a:t>
            </a:r>
          </a:p>
          <a:p>
            <a:r>
              <a:rPr lang="en-US" dirty="0" smtClean="0"/>
              <a:t>Arrays may create performance bottleneck if not handled properly</a:t>
            </a:r>
          </a:p>
          <a:p>
            <a:pPr lvl="1">
              <a:buNone/>
            </a:pPr>
            <a:endParaRPr lang="en-US" dirty="0" smtClean="0"/>
          </a:p>
          <a:p>
            <a:endParaRPr lang="en-US" dirty="0" smtClean="0"/>
          </a:p>
          <a:p>
            <a:pPr lvl="1"/>
            <a:endParaRPr lang="en-US" dirty="0" smtClean="0"/>
          </a:p>
          <a:p>
            <a:endParaRPr lang="en-US" dirty="0"/>
          </a:p>
        </p:txBody>
      </p:sp>
      <p:sp>
        <p:nvSpPr>
          <p:cNvPr id="2" name="Title 1"/>
          <p:cNvSpPr>
            <a:spLocks noGrp="1"/>
          </p:cNvSpPr>
          <p:nvPr>
            <p:ph type="title"/>
          </p:nvPr>
        </p:nvSpPr>
        <p:spPr/>
        <p:txBody>
          <a:bodyPr/>
          <a:lstStyle/>
          <a:p>
            <a:r>
              <a:rPr lang="en-US" dirty="0" smtClean="0"/>
              <a:t>Summary</a:t>
            </a:r>
            <a:endParaRPr lang="en-US" dirty="0"/>
          </a:p>
        </p:txBody>
      </p:sp>
      <p:sp>
        <p:nvSpPr>
          <p:cNvPr id="7" name="Footer Placeholder 6"/>
          <p:cNvSpPr>
            <a:spLocks noGrp="1"/>
          </p:cNvSpPr>
          <p:nvPr>
            <p:ph type="ftr" sz="quarter" idx="3"/>
          </p:nvPr>
        </p:nvSpPr>
        <p:spPr/>
        <p:txBody>
          <a:bodyPr/>
          <a:lstStyle/>
          <a:p>
            <a:r>
              <a:rPr lang="en-US" dirty="0" smtClean="0"/>
              <a:t>© Copyright 2016 Xilinx</a:t>
            </a:r>
            <a:endParaRPr lang="en-US" dirty="0"/>
          </a:p>
        </p:txBody>
      </p:sp>
      <p:sp>
        <p:nvSpPr>
          <p:cNvPr id="6" name="Slide Number Placeholder 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3450" y="1327152"/>
            <a:ext cx="10501328" cy="4419158"/>
          </a:xfrm>
        </p:spPr>
        <p:txBody>
          <a:bodyPr wrap="square">
            <a:spAutoFit/>
          </a:bodyPr>
          <a:lstStyle/>
          <a:p>
            <a:r>
              <a:rPr lang="en-US" altLang="zh-CN" dirty="0" smtClean="0">
                <a:ea typeface="宋体" charset="-122"/>
              </a:rPr>
              <a:t>Optimizing Performance</a:t>
            </a:r>
          </a:p>
          <a:p>
            <a:pPr lvl="1"/>
            <a:r>
              <a:rPr lang="en-US" altLang="zh-CN" dirty="0" smtClean="0">
                <a:ea typeface="宋体" charset="-122"/>
              </a:rPr>
              <a:t>Latency optimization</a:t>
            </a:r>
          </a:p>
          <a:p>
            <a:pPr lvl="2"/>
            <a:r>
              <a:rPr lang="en-US" altLang="zh-CN" dirty="0" smtClean="0">
                <a:ea typeface="宋体" charset="-122"/>
              </a:rPr>
              <a:t>Specify latency directives</a:t>
            </a:r>
          </a:p>
          <a:p>
            <a:pPr lvl="2"/>
            <a:r>
              <a:rPr lang="en-US" altLang="zh-CN" dirty="0" smtClean="0">
                <a:ea typeface="宋体" charset="-122"/>
              </a:rPr>
              <a:t>Unroll loops</a:t>
            </a:r>
          </a:p>
          <a:p>
            <a:pPr lvl="2"/>
            <a:r>
              <a:rPr lang="en-US" altLang="zh-CN" dirty="0" smtClean="0">
                <a:ea typeface="宋体" charset="-122"/>
              </a:rPr>
              <a:t>Merge and Flatten loops to reduce loop transition overheads</a:t>
            </a:r>
          </a:p>
          <a:p>
            <a:pPr lvl="1"/>
            <a:r>
              <a:rPr lang="en-US" altLang="zh-CN" dirty="0" smtClean="0">
                <a:ea typeface="宋体" charset="-122"/>
              </a:rPr>
              <a:t>Throughput optimization</a:t>
            </a:r>
          </a:p>
          <a:p>
            <a:pPr lvl="2"/>
            <a:r>
              <a:rPr lang="en-US" altLang="zh-CN" dirty="0" smtClean="0">
                <a:ea typeface="宋体" charset="-122"/>
              </a:rPr>
              <a:t>Perform Dataflow optimization at the top-level</a:t>
            </a:r>
          </a:p>
          <a:p>
            <a:pPr lvl="2"/>
            <a:r>
              <a:rPr lang="en-US" altLang="zh-CN" dirty="0" smtClean="0">
                <a:ea typeface="宋体" charset="-122"/>
              </a:rPr>
              <a:t>Pipeline individual functions and/or loops</a:t>
            </a:r>
          </a:p>
          <a:p>
            <a:pPr lvl="2"/>
            <a:r>
              <a:rPr lang="en-US" altLang="zh-CN" dirty="0" smtClean="0">
                <a:ea typeface="宋体" charset="-122"/>
              </a:rPr>
              <a:t>Pipeline the entire function: beware of lots of operations, lots to schedule and it’s not always possible </a:t>
            </a:r>
            <a:endParaRPr lang="en-US" altLang="zh-CN" sz="1800" dirty="0" smtClean="0">
              <a:ea typeface="宋体" charset="-122"/>
            </a:endParaRPr>
          </a:p>
          <a:p>
            <a:pPr lvl="1"/>
            <a:r>
              <a:rPr lang="en-US" altLang="zh-CN" dirty="0" smtClean="0">
                <a:ea typeface="宋体" charset="-122"/>
              </a:rPr>
              <a:t>Array Optimizations</a:t>
            </a:r>
          </a:p>
          <a:p>
            <a:pPr lvl="2"/>
            <a:r>
              <a:rPr lang="en-US" altLang="zh-CN" dirty="0" smtClean="0">
                <a:ea typeface="宋体" charset="-122"/>
              </a:rPr>
              <a:t>Focus on bottlenecks often caused by memory and port accesses</a:t>
            </a:r>
          </a:p>
          <a:p>
            <a:pPr lvl="2"/>
            <a:r>
              <a:rPr lang="en-US" altLang="zh-CN" dirty="0" smtClean="0">
                <a:ea typeface="宋体" charset="-122"/>
              </a:rPr>
              <a:t>Removing bottlenecks improves latency and throughput</a:t>
            </a:r>
          </a:p>
          <a:p>
            <a:pPr lvl="3"/>
            <a:r>
              <a:rPr lang="en-US" dirty="0"/>
              <a:t>Use </a:t>
            </a:r>
            <a:r>
              <a:rPr lang="en-US"/>
              <a:t>Array </a:t>
            </a:r>
            <a:r>
              <a:rPr lang="en-US" smtClean="0"/>
              <a:t>Partitioning</a:t>
            </a:r>
            <a:r>
              <a:rPr lang="en-US"/>
              <a:t> </a:t>
            </a:r>
            <a:r>
              <a:rPr lang="en-US" smtClean="0"/>
              <a:t>and Reshaping directives </a:t>
            </a:r>
            <a:r>
              <a:rPr lang="en-US" dirty="0"/>
              <a:t>to achieve </a:t>
            </a:r>
            <a:r>
              <a:rPr lang="en-US" dirty="0" smtClean="0"/>
              <a:t>throughput</a:t>
            </a:r>
          </a:p>
        </p:txBody>
      </p:sp>
      <p:sp>
        <p:nvSpPr>
          <p:cNvPr id="2" name="Title 1"/>
          <p:cNvSpPr>
            <a:spLocks noGrp="1"/>
          </p:cNvSpPr>
          <p:nvPr>
            <p:ph type="title"/>
          </p:nvPr>
        </p:nvSpPr>
        <p:spPr/>
        <p:txBody>
          <a:bodyPr/>
          <a:lstStyle/>
          <a:p>
            <a:r>
              <a:rPr lang="en-US" altLang="zh-CN" dirty="0" smtClean="0">
                <a:latin typeface="+mn-lt"/>
                <a:ea typeface="宋体" charset="-122"/>
              </a:rPr>
              <a:t>Summary</a:t>
            </a:r>
            <a:endParaRPr lang="en-US" dirty="0">
              <a:latin typeface="+mn-lt"/>
            </a:endParaRPr>
          </a:p>
        </p:txBody>
      </p:sp>
      <p:sp>
        <p:nvSpPr>
          <p:cNvPr id="7" name="Footer Placeholder 6"/>
          <p:cNvSpPr>
            <a:spLocks noGrp="1"/>
          </p:cNvSpPr>
          <p:nvPr>
            <p:ph type="ftr" sz="quarter" idx="3"/>
          </p:nvPr>
        </p:nvSpPr>
        <p:spPr/>
        <p:txBody>
          <a:bodyPr/>
          <a:lstStyle/>
          <a:p>
            <a:r>
              <a:rPr lang="en-US" dirty="0" smtClean="0"/>
              <a:t>© Copyright 2016 Xilinx</a:t>
            </a:r>
            <a:endParaRPr lang="en-US" dirty="0"/>
          </a:p>
        </p:txBody>
      </p:sp>
      <p:sp>
        <p:nvSpPr>
          <p:cNvPr id="6" name="Slide Number Placeholder 5"/>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3450" y="1327152"/>
            <a:ext cx="10501328" cy="4703997"/>
          </a:xfrm>
        </p:spPr>
        <p:txBody>
          <a:bodyPr>
            <a:normAutofit fontScale="92500" lnSpcReduction="20000"/>
          </a:bodyPr>
          <a:lstStyle/>
          <a:p>
            <a:r>
              <a:rPr lang="en-US" sz="2200" dirty="0" smtClean="0"/>
              <a:t>Configurations can be set on a solution</a:t>
            </a:r>
          </a:p>
          <a:p>
            <a:pPr lvl="1"/>
            <a:r>
              <a:rPr lang="en-US" sz="1900" dirty="0" smtClean="0"/>
              <a:t>Set the default behavior for that solution</a:t>
            </a:r>
          </a:p>
          <a:p>
            <a:pPr lvl="2"/>
            <a:r>
              <a:rPr lang="en-US" sz="1700" dirty="0" smtClean="0"/>
              <a:t>Open configurations settings from the </a:t>
            </a:r>
            <a:r>
              <a:rPr lang="en-US" sz="1700" dirty="0" smtClean="0">
                <a:cs typeface="Consolas" pitchFamily="49" charset="0"/>
              </a:rPr>
              <a:t>menu (Solutions &gt; Solution Settings…)</a:t>
            </a:r>
            <a:endParaRPr lang="en-US" sz="1700" dirty="0" smtClean="0"/>
          </a:p>
          <a:p>
            <a:pPr lvl="1"/>
            <a:endParaRPr lang="en-US" sz="1900" dirty="0" smtClean="0"/>
          </a:p>
          <a:p>
            <a:pPr lvl="1"/>
            <a:endParaRPr lang="en-US" sz="1900" dirty="0" smtClean="0"/>
          </a:p>
          <a:p>
            <a:pPr lvl="1"/>
            <a:endParaRPr lang="en-US" sz="1900" dirty="0" smtClean="0"/>
          </a:p>
          <a:p>
            <a:pPr lvl="1"/>
            <a:endParaRPr lang="en-US" sz="1900" dirty="0" smtClean="0"/>
          </a:p>
          <a:p>
            <a:pPr lvl="1"/>
            <a:endParaRPr lang="en-US" sz="1900" dirty="0" smtClean="0"/>
          </a:p>
          <a:p>
            <a:pPr lvl="1"/>
            <a:endParaRPr lang="en-US" sz="1900" dirty="0" smtClean="0"/>
          </a:p>
          <a:p>
            <a:pPr lvl="1"/>
            <a:endParaRPr lang="en-US" sz="1900" dirty="0" smtClean="0"/>
          </a:p>
          <a:p>
            <a:pPr lvl="1"/>
            <a:endParaRPr lang="en-US" sz="1900" dirty="0" smtClean="0"/>
          </a:p>
          <a:p>
            <a:pPr lvl="1">
              <a:buNone/>
            </a:pPr>
            <a:endParaRPr lang="en-US" sz="1900" dirty="0" smtClean="0"/>
          </a:p>
          <a:p>
            <a:pPr lvl="1"/>
            <a:endParaRPr lang="en-US" sz="1400" dirty="0" smtClean="0"/>
          </a:p>
          <a:p>
            <a:pPr lvl="1"/>
            <a:r>
              <a:rPr lang="en-US" sz="1900" dirty="0" smtClean="0"/>
              <a:t>Choose the configuration from the drop-down menu</a:t>
            </a:r>
          </a:p>
          <a:p>
            <a:pPr lvl="2"/>
            <a:r>
              <a:rPr lang="en-US" sz="1700" dirty="0" smtClean="0"/>
              <a:t>Array Partitioning, Binding, Dataflow Memory types, Interface, RTL Settings, Core, Compile, Schedule efforts</a:t>
            </a:r>
          </a:p>
        </p:txBody>
      </p:sp>
      <p:sp>
        <p:nvSpPr>
          <p:cNvPr id="2" name="Title 1"/>
          <p:cNvSpPr>
            <a:spLocks noGrp="1"/>
          </p:cNvSpPr>
          <p:nvPr>
            <p:ph type="title"/>
          </p:nvPr>
        </p:nvSpPr>
        <p:spPr/>
        <p:txBody>
          <a:bodyPr/>
          <a:lstStyle/>
          <a:p>
            <a:r>
              <a:rPr lang="en-US" dirty="0" smtClean="0"/>
              <a:t>Solution Configurations</a:t>
            </a:r>
            <a:endParaRPr lang="en-US" dirty="0"/>
          </a:p>
        </p:txBody>
      </p:sp>
      <p:sp>
        <p:nvSpPr>
          <p:cNvPr id="21" name="Footer Placeholder 20"/>
          <p:cNvSpPr>
            <a:spLocks noGrp="1"/>
          </p:cNvSpPr>
          <p:nvPr>
            <p:ph type="ftr" sz="quarter" idx="3"/>
          </p:nvPr>
        </p:nvSpPr>
        <p:spPr/>
        <p:txBody>
          <a:bodyPr/>
          <a:lstStyle/>
          <a:p>
            <a:r>
              <a:rPr lang="en-US" dirty="0" smtClean="0"/>
              <a:t>© Copyright 2016 Xilinx</a:t>
            </a:r>
            <a:endParaRPr lang="en-US" dirty="0"/>
          </a:p>
        </p:txBody>
      </p:sp>
      <p:sp>
        <p:nvSpPr>
          <p:cNvPr id="19" name="Slide Number Placeholder 18"/>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7</a:t>
            </a:fld>
            <a:endParaRPr lang="en-US" dirty="0"/>
          </a:p>
        </p:txBody>
      </p:sp>
      <p:sp>
        <p:nvSpPr>
          <p:cNvPr id="13" name="Arc 12"/>
          <p:cNvSpPr/>
          <p:nvPr/>
        </p:nvSpPr>
        <p:spPr>
          <a:xfrm rot="16200000" flipH="1">
            <a:off x="4103952" y="2277243"/>
            <a:ext cx="1843440" cy="1689380"/>
          </a:xfrm>
          <a:prstGeom prst="arc">
            <a:avLst/>
          </a:prstGeom>
          <a:ln w="76200">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534746" y="3408626"/>
            <a:ext cx="1228640" cy="430887"/>
          </a:xfrm>
          <a:prstGeom prst="rect">
            <a:avLst/>
          </a:prstGeom>
          <a:solidFill>
            <a:srgbClr val="FFFF99"/>
          </a:solidFill>
          <a:ln>
            <a:solidFill>
              <a:schemeClr val="tx1"/>
            </a:solidFill>
          </a:ln>
          <a:effectLst>
            <a:innerShdw blurRad="63500" dist="50800" dir="2700000">
              <a:prstClr val="black">
                <a:alpha val="50000"/>
              </a:prstClr>
            </a:innerShdw>
          </a:effectLst>
        </p:spPr>
        <p:txBody>
          <a:bodyPr wrap="square" rtlCol="0">
            <a:spAutoFit/>
          </a:bodyPr>
          <a:lstStyle/>
          <a:p>
            <a:pPr algn="ctr"/>
            <a:r>
              <a:rPr lang="en-US" sz="1100" b="1" dirty="0" smtClean="0"/>
              <a:t>Select “General”</a:t>
            </a:r>
          </a:p>
        </p:txBody>
      </p:sp>
      <p:sp>
        <p:nvSpPr>
          <p:cNvPr id="9" name="TextBox 8"/>
          <p:cNvSpPr txBox="1"/>
          <p:nvPr/>
        </p:nvSpPr>
        <p:spPr>
          <a:xfrm>
            <a:off x="7314122" y="3046780"/>
            <a:ext cx="2150119" cy="415498"/>
          </a:xfrm>
          <a:prstGeom prst="rect">
            <a:avLst/>
          </a:prstGeom>
          <a:solidFill>
            <a:srgbClr val="FFFF99"/>
          </a:solidFill>
          <a:ln>
            <a:solidFill>
              <a:schemeClr val="tx1"/>
            </a:solidFill>
          </a:ln>
          <a:effectLst>
            <a:innerShdw blurRad="63500" dist="50800" dir="2700000">
              <a:prstClr val="black">
                <a:alpha val="50000"/>
              </a:prstClr>
            </a:innerShdw>
          </a:effectLst>
        </p:spPr>
        <p:txBody>
          <a:bodyPr wrap="square" rtlCol="0">
            <a:spAutoFit/>
          </a:bodyPr>
          <a:lstStyle/>
          <a:p>
            <a:pPr algn="ctr"/>
            <a:r>
              <a:rPr lang="en-US" sz="1050" b="1" dirty="0" smtClean="0"/>
              <a:t>“Add” or “Remove” configuration settings</a:t>
            </a:r>
          </a:p>
        </p:txBody>
      </p:sp>
      <p:sp>
        <p:nvSpPr>
          <p:cNvPr id="12" name="Right Arrow 11"/>
          <p:cNvSpPr/>
          <p:nvPr/>
        </p:nvSpPr>
        <p:spPr>
          <a:xfrm>
            <a:off x="2646591" y="3004105"/>
            <a:ext cx="972673" cy="192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2"/>
          <a:srcRect/>
          <a:stretch>
            <a:fillRect/>
          </a:stretch>
        </p:blipFill>
        <p:spPr bwMode="auto">
          <a:xfrm>
            <a:off x="9398000" y="3967163"/>
            <a:ext cx="2006600" cy="1405032"/>
          </a:xfrm>
          <a:prstGeom prst="rect">
            <a:avLst/>
          </a:prstGeom>
          <a:noFill/>
          <a:ln w="9525">
            <a:noFill/>
            <a:miter lim="800000"/>
            <a:headEnd/>
            <a:tailEnd/>
          </a:ln>
        </p:spPr>
      </p:pic>
      <p:sp>
        <p:nvSpPr>
          <p:cNvPr id="17" name="Right Arrow 16"/>
          <p:cNvSpPr/>
          <p:nvPr/>
        </p:nvSpPr>
        <p:spPr>
          <a:xfrm>
            <a:off x="8572500" y="4401448"/>
            <a:ext cx="761535" cy="1962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91" y="2568729"/>
            <a:ext cx="20193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5672" y="3730381"/>
            <a:ext cx="3719512" cy="1342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800" dirty="0" smtClean="0"/>
              <a:t>Specify the FSM encoding style</a:t>
            </a:r>
          </a:p>
          <a:p>
            <a:pPr lvl="1"/>
            <a:r>
              <a:rPr lang="en-US" sz="1600" dirty="0" smtClean="0"/>
              <a:t>By default the FSM is auto</a:t>
            </a:r>
          </a:p>
          <a:p>
            <a:r>
              <a:rPr lang="en-US" sz="1800" dirty="0" smtClean="0"/>
              <a:t>Add a header string to all RTL output files</a:t>
            </a:r>
          </a:p>
          <a:p>
            <a:pPr lvl="1"/>
            <a:r>
              <a:rPr lang="en-US" sz="1600" dirty="0" smtClean="0"/>
              <a:t>Example: Copyright  Acme Inc.</a:t>
            </a:r>
          </a:p>
          <a:p>
            <a:r>
              <a:rPr lang="en-US" sz="1800" dirty="0" smtClean="0"/>
              <a:t>Add a user specified prefix to all RTL output filenames</a:t>
            </a:r>
          </a:p>
          <a:p>
            <a:pPr lvl="1"/>
            <a:r>
              <a:rPr lang="en-US" sz="1600" dirty="0" smtClean="0"/>
              <a:t>The RTL has the same name as the C functions</a:t>
            </a:r>
          </a:p>
          <a:p>
            <a:pPr lvl="1"/>
            <a:r>
              <a:rPr lang="en-US" sz="1600" dirty="0" smtClean="0"/>
              <a:t>Allow multiple RTL variants of the same top-level function to be </a:t>
            </a:r>
            <a:br>
              <a:rPr lang="en-US" sz="1600" dirty="0" smtClean="0"/>
            </a:br>
            <a:r>
              <a:rPr lang="en-US" sz="1600" dirty="0" smtClean="0"/>
              <a:t>used together without renaming files</a:t>
            </a:r>
          </a:p>
          <a:p>
            <a:r>
              <a:rPr lang="en-US" sz="1800" dirty="0" smtClean="0"/>
              <a:t>Reset all registers</a:t>
            </a:r>
          </a:p>
          <a:p>
            <a:pPr lvl="1"/>
            <a:r>
              <a:rPr lang="en-US" sz="1600" dirty="0" smtClean="0"/>
              <a:t>By default only the FSM registers and variables initialized in the code are reset</a:t>
            </a:r>
          </a:p>
          <a:p>
            <a:pPr lvl="1"/>
            <a:r>
              <a:rPr lang="en-US" sz="1600" dirty="0" smtClean="0"/>
              <a:t>RAMs are initialized in the RTL and bitstream</a:t>
            </a:r>
          </a:p>
          <a:p>
            <a:r>
              <a:rPr lang="en-US" sz="1800" dirty="0" smtClean="0"/>
              <a:t>Synchronous or Asynchronous reset</a:t>
            </a:r>
          </a:p>
          <a:p>
            <a:pPr lvl="1"/>
            <a:r>
              <a:rPr lang="en-US" sz="1600" dirty="0" smtClean="0"/>
              <a:t>The default is synchronous reset</a:t>
            </a:r>
          </a:p>
          <a:p>
            <a:r>
              <a:rPr lang="en-US" sz="1800" dirty="0" smtClean="0"/>
              <a:t>Active high or low reset</a:t>
            </a:r>
          </a:p>
          <a:p>
            <a:pPr lvl="1"/>
            <a:r>
              <a:rPr lang="en-US" sz="1600" dirty="0" smtClean="0"/>
              <a:t>The default is active high</a:t>
            </a:r>
          </a:p>
          <a:p>
            <a:pPr lvl="1"/>
            <a:endParaRPr lang="en-US" sz="1400" dirty="0" smtClean="0"/>
          </a:p>
        </p:txBody>
      </p:sp>
      <p:sp>
        <p:nvSpPr>
          <p:cNvPr id="2" name="Title 1"/>
          <p:cNvSpPr>
            <a:spLocks noGrp="1"/>
          </p:cNvSpPr>
          <p:nvPr>
            <p:ph type="title"/>
          </p:nvPr>
        </p:nvSpPr>
        <p:spPr/>
        <p:txBody>
          <a:bodyPr/>
          <a:lstStyle/>
          <a:p>
            <a:r>
              <a:rPr lang="en-US" dirty="0" smtClean="0"/>
              <a:t>Example: Configuring the RTL Output</a:t>
            </a:r>
            <a:endParaRPr lang="en-US" dirty="0"/>
          </a:p>
        </p:txBody>
      </p:sp>
      <p:sp>
        <p:nvSpPr>
          <p:cNvPr id="10" name="Footer Placeholder 9"/>
          <p:cNvSpPr>
            <a:spLocks noGrp="1"/>
          </p:cNvSpPr>
          <p:nvPr>
            <p:ph type="ftr" sz="quarter" idx="3"/>
          </p:nvPr>
        </p:nvSpPr>
        <p:spPr/>
        <p:txBody>
          <a:bodyPr/>
          <a:lstStyle/>
          <a:p>
            <a:r>
              <a:rPr lang="en-US" dirty="0" smtClean="0"/>
              <a:t>© Copyright 2016 Xilinx</a:t>
            </a:r>
            <a:endParaRPr lang="en-US" dirty="0"/>
          </a:p>
        </p:txBody>
      </p:sp>
      <p:sp>
        <p:nvSpPr>
          <p:cNvPr id="9" name="Slide Number Placeholder 8"/>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8</a:t>
            </a:fld>
            <a:endParaRPr lang="en-US" dirty="0"/>
          </a:p>
        </p:txBody>
      </p:sp>
      <p:sp>
        <p:nvSpPr>
          <p:cNvPr id="5" name="TextBox 4"/>
          <p:cNvSpPr txBox="1"/>
          <p:nvPr/>
        </p:nvSpPr>
        <p:spPr>
          <a:xfrm>
            <a:off x="8424601" y="5199776"/>
            <a:ext cx="3313385" cy="430887"/>
          </a:xfrm>
          <a:prstGeom prst="rect">
            <a:avLst/>
          </a:prstGeom>
          <a:solidFill>
            <a:srgbClr val="FFFF99"/>
          </a:solidFill>
          <a:ln>
            <a:solidFill>
              <a:schemeClr val="tx1"/>
            </a:solidFill>
          </a:ln>
          <a:effectLst>
            <a:innerShdw blurRad="63500" dist="50800" dir="2700000">
              <a:prstClr val="black">
                <a:alpha val="50000"/>
              </a:prstClr>
            </a:innerShdw>
          </a:effectLst>
        </p:spPr>
        <p:txBody>
          <a:bodyPr wrap="square" rtlCol="0">
            <a:spAutoFit/>
          </a:bodyPr>
          <a:lstStyle/>
          <a:p>
            <a:pPr algn="ctr"/>
            <a:r>
              <a:rPr lang="en-US" sz="1100" b="1" dirty="0" smtClean="0"/>
              <a:t>The remainder of the configuration commands will be covered throughout the course</a:t>
            </a:r>
          </a:p>
        </p:txBody>
      </p:sp>
      <p:pic>
        <p:nvPicPr>
          <p:cNvPr id="3074" name="Picture 2" descr="c:\temp\SNAGHTML882fe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0443" y="1826538"/>
            <a:ext cx="3403599" cy="3363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the </a:t>
            </a:r>
            <a:r>
              <a:rPr lang="en-US" dirty="0"/>
              <a:t>New Solution Button</a:t>
            </a:r>
          </a:p>
          <a:p>
            <a:r>
              <a:rPr lang="en-US" dirty="0"/>
              <a:t>Optionally modify any of the </a:t>
            </a:r>
            <a:r>
              <a:rPr lang="en-US" dirty="0" smtClean="0"/>
              <a:t>settings</a:t>
            </a:r>
          </a:p>
          <a:p>
            <a:pPr lvl="1"/>
            <a:r>
              <a:rPr lang="en-US" dirty="0" smtClean="0"/>
              <a:t>Part, Clock Period, Uncertainty</a:t>
            </a:r>
          </a:p>
          <a:p>
            <a:pPr lvl="1"/>
            <a:r>
              <a:rPr lang="en-US" dirty="0" smtClean="0"/>
              <a:t>Solution Name</a:t>
            </a:r>
            <a:endParaRPr lang="en-US" dirty="0"/>
          </a:p>
          <a:p>
            <a:r>
              <a:rPr lang="en-US" dirty="0"/>
              <a:t>Copy existing directives</a:t>
            </a:r>
          </a:p>
          <a:p>
            <a:pPr lvl="1"/>
            <a:r>
              <a:rPr lang="en-US" dirty="0" smtClean="0"/>
              <a:t>By default selected</a:t>
            </a:r>
          </a:p>
          <a:p>
            <a:pPr lvl="1"/>
            <a:r>
              <a:rPr lang="en-US" dirty="0" smtClean="0"/>
              <a:t>Uncheck if do not want to copy</a:t>
            </a:r>
          </a:p>
          <a:p>
            <a:pPr lvl="1"/>
            <a:r>
              <a:rPr lang="en-US" dirty="0"/>
              <a:t>No need to copy pragmas, they are in the </a:t>
            </a:r>
            <a:r>
              <a:rPr lang="en-US" dirty="0" smtClean="0"/>
              <a:t>code</a:t>
            </a:r>
            <a:endParaRPr lang="en-US" dirty="0"/>
          </a:p>
        </p:txBody>
      </p:sp>
      <p:sp>
        <p:nvSpPr>
          <p:cNvPr id="4" name="Title 3"/>
          <p:cNvSpPr>
            <a:spLocks noGrp="1"/>
          </p:cNvSpPr>
          <p:nvPr>
            <p:ph type="title"/>
          </p:nvPr>
        </p:nvSpPr>
        <p:spPr/>
        <p:txBody>
          <a:bodyPr/>
          <a:lstStyle/>
          <a:p>
            <a:r>
              <a:rPr lang="en-US" dirty="0" smtClean="0"/>
              <a:t>Copying Directives into New Solutions</a:t>
            </a:r>
            <a:endParaRPr lang="en-US" dirty="0"/>
          </a:p>
        </p:txBody>
      </p:sp>
      <p:sp>
        <p:nvSpPr>
          <p:cNvPr id="8" name="Footer Placeholder 7"/>
          <p:cNvSpPr>
            <a:spLocks noGrp="1"/>
          </p:cNvSpPr>
          <p:nvPr>
            <p:ph type="ftr" sz="quarter" idx="3"/>
          </p:nvPr>
        </p:nvSpPr>
        <p:spPr/>
        <p:txBody>
          <a:bodyPr/>
          <a:lstStyle/>
          <a:p>
            <a:r>
              <a:rPr lang="en-US" dirty="0" smtClean="0"/>
              <a:t>© Copyright 2016 Xilinx</a:t>
            </a:r>
            <a:endParaRPr lang="en-US" dirty="0"/>
          </a:p>
        </p:txBody>
      </p:sp>
      <p:sp>
        <p:nvSpPr>
          <p:cNvPr id="7" name="Slide Number Placeholder 6"/>
          <p:cNvSpPr>
            <a:spLocks noGrp="1"/>
          </p:cNvSpPr>
          <p:nvPr>
            <p:ph type="sldNum" sz="quarter" idx="10"/>
          </p:nvPr>
        </p:nvSpPr>
        <p:spPr/>
        <p:txBody>
          <a:bodyPr/>
          <a:lstStyle/>
          <a:p>
            <a:pPr>
              <a:defRPr/>
            </a:pPr>
            <a:r>
              <a:rPr lang="en-US" smtClean="0"/>
              <a:t>Improving Performance 13- </a:t>
            </a:r>
            <a:fld id="{060BD193-E118-4B16-863C-C8C12C675E3E}" type="slidenum">
              <a:rPr lang="en-US" smtClean="0"/>
              <a:pPr>
                <a:defRPr/>
              </a:pPr>
              <a:t>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086" y="1641335"/>
            <a:ext cx="5528806" cy="444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Xilinx_All_Programmable_Template_08-01-12">
  <a:themeElements>
    <a:clrScheme name="Xilinx All Programmable">
      <a:dk1>
        <a:srgbClr val="000000"/>
      </a:dk1>
      <a:lt1>
        <a:srgbClr val="FFFFFF"/>
      </a:lt1>
      <a:dk2>
        <a:srgbClr val="EC891D"/>
      </a:dk2>
      <a:lt2>
        <a:srgbClr val="EE3424"/>
      </a:lt2>
      <a:accent1>
        <a:srgbClr val="008CA8"/>
      </a:accent1>
      <a:accent2>
        <a:srgbClr val="B20838"/>
      </a:accent2>
      <a:accent3>
        <a:srgbClr val="6D7076"/>
      </a:accent3>
      <a:accent4>
        <a:srgbClr val="3F3F3F"/>
      </a:accent4>
      <a:accent5>
        <a:srgbClr val="D9DA56"/>
      </a:accent5>
      <a:accent6>
        <a:srgbClr val="8B8D09"/>
      </a:accent6>
      <a:hlink>
        <a:srgbClr val="008CA8"/>
      </a:hlink>
      <a:folHlink>
        <a:srgbClr val="004654"/>
      </a:folHlink>
    </a:clrScheme>
    <a:fontScheme name="Xilinx Template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762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algn="ctr">
          <a:defRPr dirty="0" smtClean="0">
            <a:solidFill>
              <a:srgbClr val="000000"/>
            </a:solidFill>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45720" rIns="91440" bIns="45720" numCol="1" anchor="t" anchorCtr="0" compatLnSpc="1">
        <a:prstTxWarp prst="textNoShape">
          <a:avLst/>
        </a:prstTxWarp>
      </a:bodyPr>
      <a:lstStyle>
        <a:defPPr>
          <a:lnSpc>
            <a:spcPct val="100000"/>
          </a:lnSpc>
          <a:defRPr kern="0" dirty="0" smtClean="0">
            <a:solidFill>
              <a:schemeClr val="tx1">
                <a:lumMod val="75000"/>
                <a:lumOff val="25000"/>
              </a:schemeClr>
            </a:solidFill>
          </a:defRPr>
        </a:defPPr>
      </a:lstStyle>
    </a:txDef>
  </a:objectDefaults>
  <a:extraClrSchemeLst>
    <a:extraClrScheme>
      <a:clrScheme name="Xilinx Template_light 1">
        <a:dk1>
          <a:srgbClr val="000000"/>
        </a:dk1>
        <a:lt1>
          <a:srgbClr val="FFFFFF"/>
        </a:lt1>
        <a:dk2>
          <a:srgbClr val="008CA8"/>
        </a:dk2>
        <a:lt2>
          <a:srgbClr val="EE3424"/>
        </a:lt2>
        <a:accent1>
          <a:srgbClr val="EC891D"/>
        </a:accent1>
        <a:accent2>
          <a:srgbClr val="B20838"/>
        </a:accent2>
        <a:accent3>
          <a:srgbClr val="FFFFFF"/>
        </a:accent3>
        <a:accent4>
          <a:srgbClr val="000000"/>
        </a:accent4>
        <a:accent5>
          <a:srgbClr val="F4C4AB"/>
        </a:accent5>
        <a:accent6>
          <a:srgbClr val="A10632"/>
        </a:accent6>
        <a:hlink>
          <a:srgbClr val="D9DA56"/>
        </a:hlink>
        <a:folHlink>
          <a:srgbClr val="8B8D09"/>
        </a:folHlink>
      </a:clrScheme>
      <a:clrMap bg1="lt1" tx1="dk1" bg2="lt2" tx2="dk2" accent1="accent1" accent2="accent2" accent3="accent3" accent4="accent4" accent5="accent5" accent6="accent6" hlink="hlink" folHlink="folHlink"/>
    </a:extraClrScheme>
    <a:extraClrScheme>
      <a:clrScheme name="Xilinx Template_light 2">
        <a:dk1>
          <a:srgbClr val="EE3423"/>
        </a:dk1>
        <a:lt1>
          <a:srgbClr val="FFFFFF"/>
        </a:lt1>
        <a:dk2>
          <a:srgbClr val="333333"/>
        </a:dk2>
        <a:lt2>
          <a:srgbClr val="008CA8"/>
        </a:lt2>
        <a:accent1>
          <a:srgbClr val="EC891D"/>
        </a:accent1>
        <a:accent2>
          <a:srgbClr val="B20838"/>
        </a:accent2>
        <a:accent3>
          <a:srgbClr val="ADADAD"/>
        </a:accent3>
        <a:accent4>
          <a:srgbClr val="DADADA"/>
        </a:accent4>
        <a:accent5>
          <a:srgbClr val="F4C4AB"/>
        </a:accent5>
        <a:accent6>
          <a:srgbClr val="A10632"/>
        </a:accent6>
        <a:hlink>
          <a:srgbClr val="D9DA56"/>
        </a:hlink>
        <a:folHlink>
          <a:srgbClr val="8B8D09"/>
        </a:folHlink>
      </a:clrScheme>
      <a:clrMap bg1="dk2" tx1="lt1" bg2="dk1" tx2="lt2" accent1="accent1" accent2="accent2" accent3="accent3" accent4="accent4" accent5="accent5" accent6="accent6" hlink="hlink" folHlink="folHlink"/>
    </a:extraClrScheme>
    <a:extraClrScheme>
      <a:clrScheme name="Xilinx Template_light 3">
        <a:dk1>
          <a:srgbClr val="EE3424"/>
        </a:dk1>
        <a:lt1>
          <a:srgbClr val="FFFFFF"/>
        </a:lt1>
        <a:dk2>
          <a:srgbClr val="333333"/>
        </a:dk2>
        <a:lt2>
          <a:srgbClr val="008CA8"/>
        </a:lt2>
        <a:accent1>
          <a:srgbClr val="EC891D"/>
        </a:accent1>
        <a:accent2>
          <a:srgbClr val="B20838"/>
        </a:accent2>
        <a:accent3>
          <a:srgbClr val="ADADAD"/>
        </a:accent3>
        <a:accent4>
          <a:srgbClr val="DADADA"/>
        </a:accent4>
        <a:accent5>
          <a:srgbClr val="F4C4AB"/>
        </a:accent5>
        <a:accent6>
          <a:srgbClr val="A10632"/>
        </a:accent6>
        <a:hlink>
          <a:srgbClr val="D9DA56"/>
        </a:hlink>
        <a:folHlink>
          <a:srgbClr val="8B8D0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idescreen.pptx" id="{72839ABC-D661-41AF-B109-471F90B8C646}" vid="{E68386C8-37FD-4FC1-81C7-8B5FA83671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escription0 xmlns="D46A7F71-384C-4B0A-B6CB-1869FF28952A">The wide-frame format of the new All Programmable template.</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7F6AD44C380A4BB6CB1869FF28952A" ma:contentTypeVersion="0" ma:contentTypeDescription="Create a new document." ma:contentTypeScope="" ma:versionID="cbec7fb8faa159a01dcec9b5572a4f9b">
  <xsd:schema xmlns:xsd="http://www.w3.org/2001/XMLSchema" xmlns:p="http://schemas.microsoft.com/office/2006/metadata/properties" xmlns:ns2="D46A7F71-384C-4B0A-B6CB-1869FF28952A" targetNamespace="http://schemas.microsoft.com/office/2006/metadata/properties" ma:root="true" ma:fieldsID="e6a1f69f03052b316a7875f7c9741570" ns2:_="">
    <xsd:import namespace="D46A7F71-384C-4B0A-B6CB-1869FF28952A"/>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D46A7F71-384C-4B0A-B6CB-1869FF28952A"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747654C-B272-4B15-B46C-BB332E6C5466}">
  <ds:schemaRefs>
    <ds:schemaRef ds:uri="http://schemas.openxmlformats.org/package/2006/metadata/core-properties"/>
    <ds:schemaRef ds:uri="D46A7F71-384C-4B0A-B6CB-1869FF28952A"/>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purl.org/dc/dcmitype/"/>
  </ds:schemaRefs>
</ds:datastoreItem>
</file>

<file path=customXml/itemProps2.xml><?xml version="1.0" encoding="utf-8"?>
<ds:datastoreItem xmlns:ds="http://schemas.openxmlformats.org/officeDocument/2006/customXml" ds:itemID="{3645E401-49A1-479D-B023-F249450A84E9}">
  <ds:schemaRefs>
    <ds:schemaRef ds:uri="http://schemas.microsoft.com/sharepoint/v3/contenttype/forms"/>
  </ds:schemaRefs>
</ds:datastoreItem>
</file>

<file path=customXml/itemProps3.xml><?xml version="1.0" encoding="utf-8"?>
<ds:datastoreItem xmlns:ds="http://schemas.openxmlformats.org/officeDocument/2006/customXml" ds:itemID="{A2570465-C410-4C49-BB43-C779FFF28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6A7F71-384C-4B0A-B6CB-1869FF28952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Xilinx_All_Programmable_Template</Template>
  <TotalTime>2986</TotalTime>
  <Words>5735</Words>
  <Application>Microsoft Office PowerPoint</Application>
  <PresentationFormat>Custom</PresentationFormat>
  <Paragraphs>1173</Paragraphs>
  <Slides>68</Slides>
  <Notes>11</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ＭＳ Ｐゴシック</vt:lpstr>
      <vt:lpstr>SimSun</vt:lpstr>
      <vt:lpstr>SimSun</vt:lpstr>
      <vt:lpstr>arial</vt:lpstr>
      <vt:lpstr>arial</vt:lpstr>
      <vt:lpstr>Calibri</vt:lpstr>
      <vt:lpstr>Consolas</vt:lpstr>
      <vt:lpstr>Courier New</vt:lpstr>
      <vt:lpstr>Wingdings</vt:lpstr>
      <vt:lpstr>1_Xilinx_All_Programmable_Template_08-01-12</vt:lpstr>
      <vt:lpstr>Improving Performance</vt:lpstr>
      <vt:lpstr>Objectives</vt:lpstr>
      <vt:lpstr>Outline</vt:lpstr>
      <vt:lpstr>Improving Performance</vt:lpstr>
      <vt:lpstr>Applying Directives</vt:lpstr>
      <vt:lpstr>Optimization Directives: Tcl or Pragma</vt:lpstr>
      <vt:lpstr>Solution Configurations</vt:lpstr>
      <vt:lpstr>Example: Configuring the RTL Output</vt:lpstr>
      <vt:lpstr>Copying Directives into New Solutions</vt:lpstr>
      <vt:lpstr>Outline</vt:lpstr>
      <vt:lpstr>Latency and Throughput – The Performance Factors</vt:lpstr>
      <vt:lpstr>Latency and Throughput</vt:lpstr>
      <vt:lpstr>Vivado HLS: Minimize latency</vt:lpstr>
      <vt:lpstr>Reducing Latency</vt:lpstr>
      <vt:lpstr>Default Behavior: Minimizing Latency</vt:lpstr>
      <vt:lpstr>Latency Constraints</vt:lpstr>
      <vt:lpstr>Region Specific Latency Constraint</vt:lpstr>
      <vt:lpstr>Outline</vt:lpstr>
      <vt:lpstr>Review: Loops </vt:lpstr>
      <vt:lpstr>Rolled Loops Enforce Latency</vt:lpstr>
      <vt:lpstr>Unrolled Loops can Reduce Latency</vt:lpstr>
      <vt:lpstr>Partial Unrolling</vt:lpstr>
      <vt:lpstr>Loop Flattening</vt:lpstr>
      <vt:lpstr>Perfect and Semi-Perfect Loops</vt:lpstr>
      <vt:lpstr>Loop Merging</vt:lpstr>
      <vt:lpstr>Loop Merge Rules</vt:lpstr>
      <vt:lpstr>Loop Reports</vt:lpstr>
      <vt:lpstr>Techniques for Minimizing Latency - Summary</vt:lpstr>
      <vt:lpstr>Outline</vt:lpstr>
      <vt:lpstr>Improving Throughput</vt:lpstr>
      <vt:lpstr>Dataflow Optimization</vt:lpstr>
      <vt:lpstr>Dataflow Optimization Commands</vt:lpstr>
      <vt:lpstr>Dataflow Optimization through Configuration Command</vt:lpstr>
      <vt:lpstr>Dataflow : Ideal for streaming arrays &amp; multi-rate functions</vt:lpstr>
      <vt:lpstr>Dataflow Limitations (1)</vt:lpstr>
      <vt:lpstr>Dataflow Limitations (2)</vt:lpstr>
      <vt:lpstr>Dataflow vs Pipelining Optimization</vt:lpstr>
      <vt:lpstr>Function Pipelining</vt:lpstr>
      <vt:lpstr>Loop Pipelining</vt:lpstr>
      <vt:lpstr>Pipelining and Function/Loop Hierarchy</vt:lpstr>
      <vt:lpstr>Pipeline Directive</vt:lpstr>
      <vt:lpstr>Pipeline Flush</vt:lpstr>
      <vt:lpstr>Pipelining the Top-Level Loop</vt:lpstr>
      <vt:lpstr>Continuously Pipelining the Top-Level loop</vt:lpstr>
      <vt:lpstr>Issues which prevent Pipelining</vt:lpstr>
      <vt:lpstr>Resource Contention: Unfeasible Initiation Intervals</vt:lpstr>
      <vt:lpstr>Loop pipelining for OpenCl</vt:lpstr>
      <vt:lpstr>Duplication of work item pipelining attribute</vt:lpstr>
      <vt:lpstr>Duplication of work item pipelining attribute</vt:lpstr>
      <vt:lpstr>Duplication of work item pipelining attribute</vt:lpstr>
      <vt:lpstr>Outline</vt:lpstr>
      <vt:lpstr>Arrays : Performance bottlenecks</vt:lpstr>
      <vt:lpstr>Review: Arrays in HLS</vt:lpstr>
      <vt:lpstr>Array and RAM selection</vt:lpstr>
      <vt:lpstr>Array Partitioning</vt:lpstr>
      <vt:lpstr>Configuring Array Partitioning</vt:lpstr>
      <vt:lpstr>Array Dimensions</vt:lpstr>
      <vt:lpstr>Array Reshaping</vt:lpstr>
      <vt:lpstr>Reshaping vs Partitioning</vt:lpstr>
      <vt:lpstr>Bottleneck Example</vt:lpstr>
      <vt:lpstr>Global arrays in OpenCl</vt:lpstr>
      <vt:lpstr>Local arrays in OpenCl</vt:lpstr>
      <vt:lpstr>Structs and Arrays: The Default Handling</vt:lpstr>
      <vt:lpstr>Data Packing</vt:lpstr>
      <vt:lpstr>Using Data Pack Directive</vt:lpstr>
      <vt:lpstr>Outline</vt:lpstr>
      <vt:lpstr>Summary</vt:lpstr>
      <vt:lpstr>Summary</vt:lpstr>
    </vt:vector>
  </TitlesOfParts>
  <Company>Xilinx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Xilinx All Programmable  PowerPoint Template</dc:title>
  <dc:creator>Xilinx</dc:creator>
  <cp:keywords>Public</cp:keywords>
  <cp:lastModifiedBy>Luciano Lavagno</cp:lastModifiedBy>
  <cp:revision>277</cp:revision>
  <cp:lastPrinted>2017-03-08T15:59:09Z</cp:lastPrinted>
  <dcterms:created xsi:type="dcterms:W3CDTF">2012-07-11T02:34:09Z</dcterms:created>
  <dcterms:modified xsi:type="dcterms:W3CDTF">2017-03-11T22:29:26Z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
  </property>
  <property fmtid="{D5CDD505-2E9C-101B-9397-08002B2CF9AE}" pid="3" name="ContentTypeId">
    <vt:lpwstr>0x010100717F6AD44C380A4BB6CB1869FF28952A</vt:lpwstr>
  </property>
  <property fmtid="{D5CDD505-2E9C-101B-9397-08002B2CF9AE}" pid="4" name="TitusGUID">
    <vt:lpwstr>20aa6a3f-7d17-4f32-8df3-bcf4390b07a6</vt:lpwstr>
  </property>
  <property fmtid="{D5CDD505-2E9C-101B-9397-08002B2CF9AE}" pid="5" name="TITUSCustom1">
    <vt:lpwstr>1</vt:lpwstr>
  </property>
  <property fmtid="{D5CDD505-2E9C-101B-9397-08002B2CF9AE}" pid="6" name="XilinxClassification">
    <vt:lpwstr>Public</vt:lpwstr>
  </property>
  <property fmtid="{D5CDD505-2E9C-101B-9397-08002B2CF9AE}" pid="7" name="XilinxVisual Markings">
    <vt:lpwstr>No</vt:lpwstr>
  </property>
  <property fmtid="{D5CDD505-2E9C-101B-9397-08002B2CF9AE}" pid="8" name="XilinxPublication Year">
    <vt:lpwstr>2012</vt:lpwstr>
  </property>
  <property fmtid="{D5CDD505-2E9C-101B-9397-08002B2CF9AE}" pid="9" name="XilinxRemoveLegacyFooters">
    <vt:lpwstr>Yes</vt:lpwstr>
  </property>
</Properties>
</file>