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1" r:id="rId4"/>
  </p:sldMasterIdLst>
  <p:notesMasterIdLst>
    <p:notesMasterId r:id="rId49"/>
  </p:notesMasterIdLst>
  <p:handoutMasterIdLst>
    <p:handoutMasterId r:id="rId50"/>
  </p:handoutMasterIdLst>
  <p:sldIdLst>
    <p:sldId id="900" r:id="rId5"/>
    <p:sldId id="960" r:id="rId6"/>
    <p:sldId id="948" r:id="rId7"/>
    <p:sldId id="1004" r:id="rId8"/>
    <p:sldId id="962" r:id="rId9"/>
    <p:sldId id="970" r:id="rId10"/>
    <p:sldId id="964" r:id="rId11"/>
    <p:sldId id="1000" r:id="rId12"/>
    <p:sldId id="1001" r:id="rId13"/>
    <p:sldId id="973" r:id="rId14"/>
    <p:sldId id="974" r:id="rId15"/>
    <p:sldId id="969" r:id="rId16"/>
    <p:sldId id="961" r:id="rId17"/>
    <p:sldId id="1006" r:id="rId18"/>
    <p:sldId id="999" r:id="rId19"/>
    <p:sldId id="1002" r:id="rId20"/>
    <p:sldId id="1003" r:id="rId21"/>
    <p:sldId id="976" r:id="rId22"/>
    <p:sldId id="977" r:id="rId23"/>
    <p:sldId id="978" r:id="rId24"/>
    <p:sldId id="979" r:id="rId25"/>
    <p:sldId id="980" r:id="rId26"/>
    <p:sldId id="981" r:id="rId27"/>
    <p:sldId id="982" r:id="rId28"/>
    <p:sldId id="983" r:id="rId29"/>
    <p:sldId id="984" r:id="rId30"/>
    <p:sldId id="985" r:id="rId31"/>
    <p:sldId id="986" r:id="rId32"/>
    <p:sldId id="987" r:id="rId33"/>
    <p:sldId id="975" r:id="rId34"/>
    <p:sldId id="990" r:id="rId35"/>
    <p:sldId id="991" r:id="rId36"/>
    <p:sldId id="1007" r:id="rId37"/>
    <p:sldId id="1008" r:id="rId38"/>
    <p:sldId id="1010" r:id="rId39"/>
    <p:sldId id="1011" r:id="rId40"/>
    <p:sldId id="1012" r:id="rId41"/>
    <p:sldId id="989" r:id="rId42"/>
    <p:sldId id="998" r:id="rId43"/>
    <p:sldId id="994" r:id="rId44"/>
    <p:sldId id="995" r:id="rId45"/>
    <p:sldId id="992" r:id="rId46"/>
    <p:sldId id="996" r:id="rId47"/>
    <p:sldId id="997" r:id="rId48"/>
  </p:sldIdLst>
  <p:sldSz cx="12188825" cy="6858000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836">
          <p15:clr>
            <a:srgbClr val="A4A3A4"/>
          </p15:clr>
        </p15:guide>
        <p15:guide id="3" pos="7306">
          <p15:clr>
            <a:srgbClr val="A4A3A4"/>
          </p15:clr>
        </p15:guide>
        <p15:guide id="4" pos="384">
          <p15:clr>
            <a:srgbClr val="A4A3A4"/>
          </p15:clr>
        </p15:guide>
        <p15:guide id="5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ilinx" initials="X" lastIdx="43" clrIdx="0"/>
  <p:cmAuthor id="1" name="Jennifer Lockhart" initials="JL" lastIdx="3" clrIdx="1"/>
  <p:cmAuthor id="2" name="Bielby" initials="T" lastIdx="106" clrIdx="2"/>
  <p:cmAuthor id="3" name="glaser" initials="g" lastIdx="7" clrIdx="3"/>
  <p:cmAuthor id="4" name="Intersil Corporate Template" initials="SV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B800"/>
    <a:srgbClr val="736E54"/>
    <a:srgbClr val="FFFFFF"/>
    <a:srgbClr val="00446A"/>
    <a:srgbClr val="965B8E"/>
    <a:srgbClr val="7B4B88"/>
    <a:srgbClr val="E9EEF1"/>
    <a:srgbClr val="CA1D10"/>
    <a:srgbClr val="E06262"/>
    <a:srgbClr val="CF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86457" autoAdjust="0"/>
  </p:normalViewPr>
  <p:slideViewPr>
    <p:cSldViewPr snapToGrid="0" showGuides="1">
      <p:cViewPr varScale="1">
        <p:scale>
          <a:sx n="63" d="100"/>
          <a:sy n="63" d="100"/>
        </p:scale>
        <p:origin x="489" y="45"/>
      </p:cViewPr>
      <p:guideLst>
        <p:guide orient="horz" pos="2160"/>
        <p:guide orient="horz" pos="836"/>
        <p:guide pos="7306"/>
        <p:guide pos="384"/>
        <p:guide pos="3840"/>
      </p:guideLst>
    </p:cSldViewPr>
  </p:slideViewPr>
  <p:outlineViewPr>
    <p:cViewPr>
      <p:scale>
        <a:sx n="33" d="100"/>
        <a:sy n="33" d="100"/>
      </p:scale>
      <p:origin x="0" y="-691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3130" y="-8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237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97" tIns="48349" rIns="96697" bIns="48349" numCol="1" anchor="t" anchorCtr="0" compatLnSpc="1">
            <a:prstTxWarp prst="textNoShape">
              <a:avLst/>
            </a:prstTxWarp>
          </a:bodyPr>
          <a:lstStyle>
            <a:lvl1pPr algn="l" defTabSz="96714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7" y="1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97" tIns="48349" rIns="96697" bIns="48349" numCol="1" anchor="t" anchorCtr="0" compatLnSpc="1">
            <a:prstTxWarp prst="textNoShape">
              <a:avLst/>
            </a:prstTxWarp>
          </a:bodyPr>
          <a:lstStyle>
            <a:lvl1pPr algn="r" defTabSz="96714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19138"/>
            <a:ext cx="6400800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40" y="4560891"/>
            <a:ext cx="5851525" cy="431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97" tIns="48349" rIns="96697" bIns="483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191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97" tIns="48349" rIns="96697" bIns="48349" numCol="1" anchor="b" anchorCtr="0" compatLnSpc="1">
            <a:prstTxWarp prst="textNoShape">
              <a:avLst/>
            </a:prstTxWarp>
          </a:bodyPr>
          <a:lstStyle>
            <a:lvl1pPr algn="l" defTabSz="96714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8925" y="558800"/>
            <a:ext cx="6745288" cy="3795713"/>
          </a:xfrm>
          <a:ln/>
        </p:spPr>
      </p:sp>
      <p:sp>
        <p:nvSpPr>
          <p:cNvPr id="62467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1143001" y="4983163"/>
            <a:ext cx="5033963" cy="3668712"/>
          </a:xfrm>
          <a:noFill/>
          <a:ln/>
        </p:spPr>
        <p:txBody>
          <a:bodyPr lIns="98464" tIns="49232" rIns="98464" bIns="49232"/>
          <a:lstStyle/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4339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45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84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306E2F6-ADDE-49E1-9923-76418EAA3B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579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RTL design cycles typically consist of verification and design closure iterations for each block, as well as for the entire design. As a consequence of this methodology, the platform connectivity design never stabilizes, as any change in the differentiated logic can cause an I/O interface (e.g. DDR memory, Ethernet, 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PCIe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® core) to fail timing requirements. Also, RTL verification cycles no longer allow for exhaustive functional tests prior to hardware bring up.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 high-level design methodology turns the development effort on its head, allowing designers to spend more time designing the value-add logic and less time trying to make it work. This flow provides a 15X reduction in design cycle compared to an RTL design flow.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main attributes of a high-level methodology are: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Separation of platform development and differentiated logic, allowing designers to focus on the company’s high-value functionality.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Rapid configuration, generation and closure of the platform connectivity, using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Vivado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® IP Integrator with board awareness, as well as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Vivado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IP systems.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C-based simulation for the differentiated logic, decreasing simulation times by orders of magnitude over traditional RTL simulation.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High-level synthesis with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Vivado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HLS tool and C/C++ libraries, as well as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Vivado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IP integrator for rapid implementation and system integration from C to silicon.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859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306E2F6-ADDE-49E1-9923-76418EAA3B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534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69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30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80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61" t="3773" r="351" b="4801"/>
          <a:stretch/>
        </p:blipFill>
        <p:spPr>
          <a:xfrm>
            <a:off x="-11148" y="-96819"/>
            <a:ext cx="12199972" cy="459351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 bwMode="auto">
          <a:xfrm>
            <a:off x="3949862" y="5031553"/>
            <a:ext cx="0" cy="817289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 bwMode="auto">
          <a:xfrm flipV="1">
            <a:off x="0" y="4476194"/>
            <a:ext cx="12188825" cy="27432"/>
          </a:xfrm>
          <a:prstGeom prst="rect">
            <a:avLst/>
          </a:prstGeom>
          <a:solidFill>
            <a:srgbClr val="C00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535" y="5055935"/>
            <a:ext cx="7886290" cy="53035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51" y="5031553"/>
            <a:ext cx="2553357" cy="817288"/>
          </a:xfrm>
          <a:prstGeom prst="rect">
            <a:avLst/>
          </a:prstGeom>
        </p:spPr>
      </p:pic>
      <p:sp>
        <p:nvSpPr>
          <p:cNvPr id="9" name="Rectangle 11"/>
          <p:cNvSpPr txBox="1">
            <a:spLocks noGrp="1" noChangeArrowheads="1"/>
          </p:cNvSpPr>
          <p:nvPr userDrawn="1"/>
        </p:nvSpPr>
        <p:spPr bwMode="auto">
          <a:xfrm>
            <a:off x="325552" y="6621633"/>
            <a:ext cx="4440237" cy="2301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chemeClr val="bg2"/>
                </a:solidFill>
                <a:latin typeface="+mj-lt"/>
              </a:rPr>
              <a:t>This material exempt per Department of Commerce license exception TSU </a:t>
            </a:r>
          </a:p>
        </p:txBody>
      </p:sp>
    </p:spTree>
    <p:extLst>
      <p:ext uri="{BB962C8B-B14F-4D97-AF65-F5344CB8AC3E}">
        <p14:creationId xmlns:p14="http://schemas.microsoft.com/office/powerpoint/2010/main" val="1175230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12188825" cy="123825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170"/>
            <a:ext cx="12188825" cy="200025"/>
            <a:chOff x="0" y="-1"/>
            <a:chExt cx="9144000" cy="200025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0" y="-1"/>
              <a:ext cx="9144000" cy="200025"/>
            </a:xfrm>
            <a:prstGeom prst="rect">
              <a:avLst/>
            </a:prstGeom>
            <a:solidFill>
              <a:schemeClr val="bg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11" name="Picture 17" descr="Red Header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invGray">
            <a:xfrm>
              <a:off x="7658100" y="0"/>
              <a:ext cx="1485900" cy="194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441" y="209550"/>
            <a:ext cx="10969943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800" b="1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09441" y="6577184"/>
            <a:ext cx="1234726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4164515" y="6579165"/>
            <a:ext cx="3859795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Copyright 2016 Xilinx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926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83" y="2297152"/>
            <a:ext cx="12203510" cy="2051824"/>
          </a:xfrm>
          <a:prstGeom prst="rect">
            <a:avLst/>
          </a:prstGeom>
        </p:spPr>
      </p:pic>
      <p:sp>
        <p:nvSpPr>
          <p:cNvPr id="7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09441" y="6577015"/>
            <a:ext cx="1117309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 flipV="1">
            <a:off x="-14684" y="2297152"/>
            <a:ext cx="148465" cy="2051824"/>
          </a:xfrm>
          <a:prstGeom prst="rect">
            <a:avLst/>
          </a:prstGeom>
          <a:solidFill>
            <a:srgbClr val="FF0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spect="1"/>
          </p:cNvSpPr>
          <p:nvPr/>
        </p:nvSpPr>
        <p:spPr bwMode="auto">
          <a:xfrm>
            <a:off x="179" y="2"/>
            <a:ext cx="12188648" cy="32338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083450" y="2984736"/>
            <a:ext cx="10495933" cy="53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3599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4164515" y="6579165"/>
            <a:ext cx="3859795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Copyright 2016 Xilinx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25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450" y="1327152"/>
            <a:ext cx="10501328" cy="4268337"/>
          </a:xfrm>
          <a:prstGeom prst="rect">
            <a:avLst/>
          </a:prstGeom>
        </p:spPr>
        <p:txBody>
          <a:bodyPr/>
          <a:lstStyle>
            <a:lvl1pPr marL="290426" indent="-290426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2"/>
              </a:buBlip>
              <a:defRPr lang="en-US" sz="2399" b="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63411" indent="-174573">
              <a:lnSpc>
                <a:spcPct val="110000"/>
              </a:lnSpc>
              <a:defRPr sz="1799"/>
            </a:lvl2pPr>
            <a:lvl3pPr marL="682420" indent="-172986">
              <a:lnSpc>
                <a:spcPct val="110000"/>
              </a:lnSpc>
              <a:defRPr sz="1600"/>
            </a:lvl3pPr>
            <a:lvl4pPr marL="914126" indent="-172986">
              <a:lnSpc>
                <a:spcPct val="110000"/>
              </a:lnSpc>
              <a:buFont typeface="Arial" pitchFamily="34" charset="0"/>
              <a:buChar char="–"/>
              <a:defRPr sz="1400"/>
            </a:lvl4pPr>
            <a:lvl5pPr marL="1318817" indent="-347559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09441" y="6577015"/>
            <a:ext cx="1117309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083450" y="209551"/>
            <a:ext cx="10495933" cy="53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4164515" y="6579165"/>
            <a:ext cx="3859795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Copyright 2016 Xilinx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831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09441" y="6577015"/>
            <a:ext cx="1117309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100298" y="160622"/>
            <a:ext cx="4553963" cy="369308"/>
          </a:xfrm>
          <a:prstGeom prst="rect">
            <a:avLst/>
          </a:prstGeom>
          <a:solidFill>
            <a:schemeClr val="bg1">
              <a:lumMod val="85000"/>
              <a:alpha val="84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0298" y="5396408"/>
            <a:ext cx="4553963" cy="256224"/>
          </a:xfrm>
          <a:prstGeom prst="rect">
            <a:avLst/>
          </a:prstGeom>
          <a:solidFill>
            <a:srgbClr val="CF23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6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799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341" y="798614"/>
            <a:ext cx="2553357" cy="817288"/>
          </a:xfrm>
          <a:prstGeom prst="rect">
            <a:avLst/>
          </a:prstGeom>
        </p:spPr>
      </p:pic>
      <p:sp>
        <p:nvSpPr>
          <p:cNvPr id="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4164515" y="6579165"/>
            <a:ext cx="3859795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Copyright 2016 Xilinx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32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09441" y="6577015"/>
            <a:ext cx="1117309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83451" y="209551"/>
            <a:ext cx="11015087" cy="5303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4164515" y="6579165"/>
            <a:ext cx="3859795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Copyright 2016 Xilinx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50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No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09441" y="6577015"/>
            <a:ext cx="1117309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4164515" y="6579165"/>
            <a:ext cx="3859795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Copyright 2016 Xilinx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2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51" y="209551"/>
            <a:ext cx="11015087" cy="5303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4164515" y="6579165"/>
            <a:ext cx="3859795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Copyright 2016 Xilinx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70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Jennifer Lockhart\Desktop\Picture2 copy.jpg"/>
          <p:cNvPicPr>
            <a:picLocks noChangeArrowheads="1"/>
          </p:cNvPicPr>
          <p:nvPr userDrawn="1"/>
        </p:nvPicPr>
        <p:blipFill>
          <a:blip r:embed="rId2"/>
          <a:srcRect t="24879"/>
          <a:stretch>
            <a:fillRect/>
          </a:stretch>
        </p:blipFill>
        <p:spPr bwMode="auto">
          <a:xfrm>
            <a:off x="-7940" y="0"/>
            <a:ext cx="12196768" cy="6876288"/>
          </a:xfrm>
          <a:prstGeom prst="rect">
            <a:avLst/>
          </a:prstGeom>
          <a:noFill/>
        </p:spPr>
      </p:pic>
      <p:sp>
        <p:nvSpPr>
          <p:cNvPr id="1946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1986" y="5535656"/>
            <a:ext cx="6627674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None/>
              <a:defRPr lang="en-U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46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67284" y="3660819"/>
            <a:ext cx="7099835" cy="11144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All_Programmable_Lock_up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77433" y="1068534"/>
            <a:ext cx="4340321" cy="1307592"/>
          </a:xfrm>
          <a:prstGeom prst="rect">
            <a:avLst/>
          </a:prstGeom>
        </p:spPr>
      </p:pic>
      <p:sp>
        <p:nvSpPr>
          <p:cNvPr id="9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4164515" y="6579165"/>
            <a:ext cx="3859795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Copyright 2016 Xilinx</a:t>
            </a:r>
            <a:endParaRPr lang="en-US" dirty="0"/>
          </a:p>
        </p:txBody>
      </p:sp>
      <p:sp>
        <p:nvSpPr>
          <p:cNvPr id="7" name="Rectangle 11"/>
          <p:cNvSpPr txBox="1">
            <a:spLocks noGrp="1" noChangeArrowheads="1"/>
          </p:cNvSpPr>
          <p:nvPr userDrawn="1"/>
        </p:nvSpPr>
        <p:spPr bwMode="auto">
          <a:xfrm>
            <a:off x="325552" y="6621633"/>
            <a:ext cx="4440237" cy="2301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chemeClr val="bg2"/>
                </a:solidFill>
                <a:latin typeface="+mj-lt"/>
              </a:rPr>
              <a:t>This material exempt per Department of Commerce license exception TSU </a:t>
            </a:r>
          </a:p>
        </p:txBody>
      </p:sp>
    </p:spTree>
    <p:extLst>
      <p:ext uri="{BB962C8B-B14F-4D97-AF65-F5344CB8AC3E}">
        <p14:creationId xmlns:p14="http://schemas.microsoft.com/office/powerpoint/2010/main" val="3692855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0975336" cy="4268337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2"/>
              </a:buBlip>
              <a:defRPr lang="en-US" sz="20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09441" y="6577184"/>
            <a:ext cx="12654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441" y="209550"/>
            <a:ext cx="10969943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8000"/>
              </a:lnSpc>
              <a:defRPr lang="en-US" sz="2800" b="1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4164515" y="6579165"/>
            <a:ext cx="3859795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Copyright 2016 Xilinx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41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641516" y="0"/>
            <a:ext cx="11547308" cy="152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05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083451" y="209551"/>
            <a:ext cx="10495933" cy="53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10"/>
          <p:cNvSpPr/>
          <p:nvPr/>
        </p:nvSpPr>
        <p:spPr bwMode="auto">
          <a:xfrm>
            <a:off x="-1" y="0"/>
            <a:ext cx="1096994" cy="152400"/>
          </a:xfrm>
          <a:prstGeom prst="rect">
            <a:avLst/>
          </a:prstGeom>
          <a:solidFill>
            <a:srgbClr val="FF0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fc"/>
          <p:cNvSpPr txBox="1"/>
          <p:nvPr/>
        </p:nvSpPr>
        <p:spPr bwMode="auto">
          <a:xfrm>
            <a:off x="0" y="6744208"/>
            <a:ext cx="12188825" cy="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08" rIns="91416" bIns="4570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531" marR="0" indent="-228531" algn="ctr" defTabSz="914126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endParaRPr kumimoji="0" lang="en-US" sz="300" b="0" i="0" u="none" strike="noStrike" kern="0" cap="none" spc="0" normalizeH="0" baseline="0" noProof="0" dirty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09441" y="6577015"/>
            <a:ext cx="1117309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ll_Programmable_Text_FINAL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17744" y="6538150"/>
            <a:ext cx="3554737" cy="181269"/>
          </a:xfrm>
          <a:prstGeom prst="rect">
            <a:avLst/>
          </a:prstGeom>
        </p:spPr>
      </p:pic>
      <p:sp>
        <p:nvSpPr>
          <p:cNvPr id="8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4164515" y="6579165"/>
            <a:ext cx="3859795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Copyright 2016 Xilinx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9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8000"/>
        </a:lnSpc>
        <a:spcBef>
          <a:spcPct val="0"/>
        </a:spcBef>
        <a:spcAft>
          <a:spcPct val="0"/>
        </a:spcAft>
        <a:defRPr lang="en-US" sz="3599" b="0" baseline="0" dirty="0" smtClean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799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799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799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799" b="1">
          <a:solidFill>
            <a:schemeClr val="bg1"/>
          </a:solidFill>
          <a:latin typeface="Arial" charset="0"/>
        </a:defRPr>
      </a:lvl5pPr>
      <a:lvl6pPr marL="457063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799" b="1">
          <a:solidFill>
            <a:schemeClr val="bg1"/>
          </a:solidFill>
          <a:latin typeface="Arial" charset="0"/>
        </a:defRPr>
      </a:lvl6pPr>
      <a:lvl7pPr marL="914126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799" b="1">
          <a:solidFill>
            <a:schemeClr val="bg1"/>
          </a:solidFill>
          <a:latin typeface="Arial" charset="0"/>
        </a:defRPr>
      </a:lvl7pPr>
      <a:lvl8pPr marL="1371189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799" b="1">
          <a:solidFill>
            <a:schemeClr val="bg1"/>
          </a:solidFill>
          <a:latin typeface="Arial" charset="0"/>
        </a:defRPr>
      </a:lvl8pPr>
      <a:lvl9pPr marL="1828251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799" b="1">
          <a:solidFill>
            <a:schemeClr val="bg1"/>
          </a:solidFill>
          <a:latin typeface="Arial" charset="0"/>
        </a:defRPr>
      </a:lvl9pPr>
    </p:titleStyle>
    <p:bodyStyle>
      <a:lvl1pPr marL="228531" indent="-228531" algn="l" rtl="0" eaLnBrk="1" fontAlgn="base" hangingPunct="1">
        <a:lnSpc>
          <a:spcPct val="110000"/>
        </a:lnSpc>
        <a:spcBef>
          <a:spcPts val="800"/>
        </a:spcBef>
        <a:spcAft>
          <a:spcPct val="0"/>
        </a:spcAft>
        <a:buClr>
          <a:schemeClr val="tx2"/>
        </a:buClr>
        <a:buSzPct val="88000"/>
        <a:buFont typeface="Wingdings" pitchFamily="2" charset="2"/>
        <a:buBlip>
          <a:blip r:embed="rId13"/>
        </a:buBlip>
        <a:defRPr lang="en-US" sz="1999" b="1" dirty="0" smtClean="0">
          <a:solidFill>
            <a:schemeClr val="accent4"/>
          </a:solidFill>
          <a:latin typeface="+mn-lt"/>
          <a:ea typeface="+mn-ea"/>
          <a:cs typeface="+mn-cs"/>
        </a:defRPr>
      </a:lvl1pPr>
      <a:lvl2pPr marL="571329" indent="-228531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Char char="–"/>
        <a:defRPr lang="en-US" sz="1799" b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55406" indent="-169812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lang="en-US" sz="1600" b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545761" indent="-17457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lang="en-US" sz="1600" b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02824" indent="-17457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Char char="»"/>
        <a:defRPr lang="en-US" sz="1600" b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459887" indent="-17457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16950" indent="-17457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374012" indent="-17457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31075" indent="-17457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ea typeface="SimSun" pitchFamily="2" charset="-122"/>
              </a:rPr>
              <a:t>Introduction to High-Level Synthesis with </a:t>
            </a:r>
            <a:r>
              <a:rPr lang="en-US" altLang="zh-CN" dirty="0" err="1" smtClean="0">
                <a:ea typeface="SimSun" pitchFamily="2" charset="-122"/>
              </a:rPr>
              <a:t>Vivado</a:t>
            </a:r>
            <a:r>
              <a:rPr lang="en-US" altLang="zh-CN" dirty="0" smtClean="0">
                <a:ea typeface="SimSun" pitchFamily="2" charset="-122"/>
              </a:rPr>
              <a:t> HLS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Scheduling &amp; Binding</a:t>
            </a:r>
          </a:p>
          <a:p>
            <a:pPr lvl="1"/>
            <a:r>
              <a:rPr lang="en-US" dirty="0" smtClean="0"/>
              <a:t>Scheduling and Binding are at the heart of HLS</a:t>
            </a:r>
          </a:p>
          <a:p>
            <a:r>
              <a:rPr lang="en-US" dirty="0" smtClean="0"/>
              <a:t>Scheduling determines in which clock cycle an operation will occur</a:t>
            </a:r>
          </a:p>
          <a:p>
            <a:pPr lvl="1"/>
            <a:r>
              <a:rPr lang="en-US" dirty="0" smtClean="0"/>
              <a:t>Takes into account the control, dataflow and user directives</a:t>
            </a:r>
          </a:p>
          <a:p>
            <a:pPr lvl="1"/>
            <a:r>
              <a:rPr lang="en-US" dirty="0" smtClean="0"/>
              <a:t>The allocation of resources can be constrained</a:t>
            </a:r>
          </a:p>
          <a:p>
            <a:r>
              <a:rPr lang="en-US" dirty="0" smtClean="0"/>
              <a:t>Binding determines which library cell is used for each operation</a:t>
            </a:r>
          </a:p>
          <a:p>
            <a:pPr lvl="1"/>
            <a:r>
              <a:rPr lang="en-US" dirty="0" smtClean="0"/>
              <a:t>Takes into account component delays, user directives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Synthesis: Scheduling &amp; Binding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2016 Xilinx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1282241" y="4291767"/>
            <a:ext cx="1999206" cy="511770"/>
          </a:xfrm>
          <a:prstGeom prst="round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Design Source</a:t>
            </a:r>
          </a:p>
          <a:p>
            <a:r>
              <a:rPr lang="en-US" sz="1000" b="1" dirty="0" smtClean="0">
                <a:solidFill>
                  <a:prstClr val="white"/>
                </a:solidFill>
              </a:rPr>
              <a:t>(C, C++, SystemC)</a:t>
            </a:r>
          </a:p>
        </p:txBody>
      </p:sp>
      <p:sp>
        <p:nvSpPr>
          <p:cNvPr id="7" name="Round Diagonal Corner Rectangle 6"/>
          <p:cNvSpPr/>
          <p:nvPr/>
        </p:nvSpPr>
        <p:spPr bwMode="auto">
          <a:xfrm>
            <a:off x="3384898" y="5020686"/>
            <a:ext cx="1825362" cy="511770"/>
          </a:xfrm>
          <a:prstGeom prst="round2DiagRect">
            <a:avLst>
              <a:gd name="adj1" fmla="val 39000"/>
              <a:gd name="adj2" fmla="val 0"/>
            </a:avLst>
          </a:prstGeom>
          <a:solidFill>
            <a:schemeClr val="bg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Scheduling</a:t>
            </a:r>
          </a:p>
        </p:txBody>
      </p:sp>
      <p:sp>
        <p:nvSpPr>
          <p:cNvPr id="8" name="Round Diagonal Corner Rectangle 7"/>
          <p:cNvSpPr/>
          <p:nvPr/>
        </p:nvSpPr>
        <p:spPr bwMode="auto">
          <a:xfrm>
            <a:off x="7122545" y="5020686"/>
            <a:ext cx="1825362" cy="511770"/>
          </a:xfrm>
          <a:prstGeom prst="round2DiagRect">
            <a:avLst>
              <a:gd name="adj1" fmla="val 39000"/>
              <a:gd name="adj2" fmla="val 0"/>
            </a:avLst>
          </a:prstGeom>
          <a:solidFill>
            <a:schemeClr val="bg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Binding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9060960" y="5777057"/>
            <a:ext cx="1999206" cy="51177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RTL</a:t>
            </a:r>
          </a:p>
          <a:p>
            <a:pPr defTabSz="457200"/>
            <a:r>
              <a:rPr lang="en-US" sz="900" b="1" dirty="0" smtClean="0">
                <a:solidFill>
                  <a:schemeClr val="tx1"/>
                </a:solidFill>
              </a:rPr>
              <a:t>(Verilog, VHDL, SystemC)</a:t>
            </a:r>
          </a:p>
        </p:txBody>
      </p:sp>
      <p:sp>
        <p:nvSpPr>
          <p:cNvPr id="10" name="Bent Arrow 9"/>
          <p:cNvSpPr/>
          <p:nvPr/>
        </p:nvSpPr>
        <p:spPr bwMode="auto">
          <a:xfrm flipV="1">
            <a:off x="2515678" y="4868020"/>
            <a:ext cx="782298" cy="600645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endParaRPr lang="en-US" sz="1000" smtClean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1" name="Bent Arrow 10"/>
          <p:cNvSpPr/>
          <p:nvPr/>
        </p:nvSpPr>
        <p:spPr bwMode="auto">
          <a:xfrm rot="16200000" flipH="1" flipV="1">
            <a:off x="9176833" y="5006926"/>
            <a:ext cx="564123" cy="847887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endParaRPr lang="en-US" sz="1000" smtClean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557950" y="4253030"/>
            <a:ext cx="1303830" cy="511770"/>
          </a:xfrm>
          <a:prstGeom prst="round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050" b="1" dirty="0" smtClean="0">
                <a:solidFill>
                  <a:prstClr val="black"/>
                </a:solidFill>
              </a:rPr>
              <a:t>Technology </a:t>
            </a:r>
          </a:p>
          <a:p>
            <a:r>
              <a:rPr lang="en-US" sz="1050" b="1" dirty="0" smtClean="0">
                <a:solidFill>
                  <a:prstClr val="black"/>
                </a:solidFill>
              </a:rPr>
              <a:t>Library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5557950" y="5852315"/>
            <a:ext cx="1303830" cy="511770"/>
          </a:xfrm>
          <a:prstGeom prst="round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050" b="1" dirty="0" smtClean="0">
                <a:solidFill>
                  <a:prstClr val="black"/>
                </a:solidFill>
              </a:rPr>
              <a:t>User </a:t>
            </a:r>
          </a:p>
          <a:p>
            <a:r>
              <a:rPr lang="en-US" sz="1050" b="1" dirty="0" smtClean="0">
                <a:solidFill>
                  <a:prstClr val="black"/>
                </a:solidFill>
              </a:rPr>
              <a:t>Directives</a:t>
            </a:r>
          </a:p>
        </p:txBody>
      </p:sp>
      <p:sp>
        <p:nvSpPr>
          <p:cNvPr id="14" name="Bent Arrow 13"/>
          <p:cNvSpPr/>
          <p:nvPr/>
        </p:nvSpPr>
        <p:spPr bwMode="auto">
          <a:xfrm rot="16200000" flipH="1" flipV="1">
            <a:off x="7095560" y="4234324"/>
            <a:ext cx="575743" cy="869219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endParaRPr lang="en-US" sz="1000" smtClean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5" name="Bent Arrow 14"/>
          <p:cNvSpPr/>
          <p:nvPr/>
        </p:nvSpPr>
        <p:spPr bwMode="auto">
          <a:xfrm rot="5400000" flipV="1">
            <a:off x="4748666" y="4234326"/>
            <a:ext cx="575743" cy="869219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endParaRPr lang="en-US" sz="1000" smtClean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6" name="Bent Arrow 15"/>
          <p:cNvSpPr/>
          <p:nvPr/>
        </p:nvSpPr>
        <p:spPr bwMode="auto">
          <a:xfrm rot="5400000" flipH="1">
            <a:off x="7095561" y="5385810"/>
            <a:ext cx="575743" cy="869219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endParaRPr lang="en-US" sz="1000" smtClean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7" name="Bent Arrow 16"/>
          <p:cNvSpPr/>
          <p:nvPr/>
        </p:nvSpPr>
        <p:spPr bwMode="auto">
          <a:xfrm rot="16200000">
            <a:off x="4748667" y="5385812"/>
            <a:ext cx="575743" cy="869219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endParaRPr lang="en-US" sz="1000" smtClean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5384107" y="5020868"/>
            <a:ext cx="1564598" cy="38382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endParaRPr lang="en-US" sz="100" smtClean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200" dirty="0" smtClean="0"/>
              <a:t>The operations in the control flow graph are mapped into clock cycles</a:t>
            </a:r>
          </a:p>
          <a:p>
            <a:pPr lvl="1"/>
            <a:endParaRPr lang="en-US" dirty="0" smtClean="0"/>
          </a:p>
          <a:p>
            <a:pPr lvl="1"/>
            <a:endParaRPr lang="en-US" sz="1900" dirty="0" smtClean="0"/>
          </a:p>
          <a:p>
            <a:pPr lvl="1"/>
            <a:endParaRPr lang="en-US" sz="1900" dirty="0" smtClean="0"/>
          </a:p>
          <a:p>
            <a:pPr lvl="1"/>
            <a:endParaRPr lang="en-US" sz="1900" dirty="0" smtClean="0"/>
          </a:p>
          <a:p>
            <a:pPr lvl="1"/>
            <a:endParaRPr lang="en-US" sz="1900" dirty="0" smtClean="0"/>
          </a:p>
          <a:p>
            <a:pPr lvl="1"/>
            <a:endParaRPr lang="en-US" sz="1900" dirty="0" smtClean="0"/>
          </a:p>
          <a:p>
            <a:pPr>
              <a:buNone/>
            </a:pPr>
            <a:r>
              <a:rPr lang="en-US" sz="1900" dirty="0" smtClean="0"/>
              <a:t/>
            </a:r>
            <a:br>
              <a:rPr lang="en-US" sz="1900" dirty="0" smtClean="0"/>
            </a:br>
            <a:endParaRPr lang="en-US" sz="1900" dirty="0" smtClean="0"/>
          </a:p>
          <a:p>
            <a:r>
              <a:rPr lang="en-US" sz="2200" dirty="0" smtClean="0"/>
              <a:t>The technology and user constraints impact the schedule</a:t>
            </a:r>
          </a:p>
          <a:p>
            <a:pPr lvl="1"/>
            <a:r>
              <a:rPr lang="en-US" sz="1900" dirty="0" smtClean="0"/>
              <a:t>A faster technology (or slower clock) may allow more operations to occur in the same clock cycle </a:t>
            </a:r>
          </a:p>
          <a:p>
            <a:pPr lvl="1"/>
            <a:endParaRPr lang="en-US" sz="1900" dirty="0" smtClean="0"/>
          </a:p>
          <a:p>
            <a:pPr lvl="1"/>
            <a:endParaRPr lang="en-US" dirty="0" smtClean="0"/>
          </a:p>
          <a:p>
            <a:r>
              <a:rPr lang="en-US" sz="2200" dirty="0" smtClean="0"/>
              <a:t>The code also impacts the schedule</a:t>
            </a:r>
          </a:p>
          <a:p>
            <a:pPr lvl="1"/>
            <a:r>
              <a:rPr lang="en-US" sz="1900" dirty="0" smtClean="0"/>
              <a:t>Code implications and data dependencies must be obeyed</a:t>
            </a:r>
            <a:endParaRPr lang="en-US" sz="17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69" name="Footer Placeholder 6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2016 Xilinx</a:t>
            </a:r>
            <a:endParaRPr lang="en-US" dirty="0"/>
          </a:p>
        </p:txBody>
      </p:sp>
      <p:sp>
        <p:nvSpPr>
          <p:cNvPr id="349" name="TextBox 348"/>
          <p:cNvSpPr txBox="1"/>
          <p:nvPr/>
        </p:nvSpPr>
        <p:spPr>
          <a:xfrm>
            <a:off x="2408493" y="1655853"/>
            <a:ext cx="1689380" cy="138499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457200"/>
            <a:r>
              <a:rPr lang="en-US" sz="1200" dirty="0" smtClean="0">
                <a:solidFill>
                  <a:prstClr val="black"/>
                </a:solidFill>
              </a:rPr>
              <a:t>void </a:t>
            </a:r>
            <a:r>
              <a:rPr lang="en-US" sz="1200" dirty="0" err="1" smtClean="0">
                <a:solidFill>
                  <a:prstClr val="black"/>
                </a:solidFill>
              </a:rPr>
              <a:t>foo</a:t>
            </a:r>
            <a:r>
              <a:rPr lang="en-US" sz="1200" dirty="0" smtClean="0">
                <a:solidFill>
                  <a:prstClr val="black"/>
                </a:solidFill>
              </a:rPr>
              <a:t> (</a:t>
            </a:r>
          </a:p>
          <a:p>
            <a:pPr algn="l" defTabSz="457200"/>
            <a:r>
              <a:rPr lang="en-US" sz="1200" dirty="0" smtClean="0">
                <a:solidFill>
                  <a:prstClr val="black"/>
                </a:solidFill>
              </a:rPr>
              <a:t> …</a:t>
            </a:r>
          </a:p>
          <a:p>
            <a:pPr algn="l" defTabSz="457200"/>
            <a:r>
              <a:rPr lang="en-US" sz="1200" dirty="0" smtClean="0">
                <a:solidFill>
                  <a:prstClr val="black"/>
                </a:solidFill>
              </a:rPr>
              <a:t>  t1 = a * b;</a:t>
            </a:r>
          </a:p>
          <a:p>
            <a:pPr algn="l" defTabSz="457200"/>
            <a:r>
              <a:rPr lang="en-US" sz="1200" dirty="0" smtClean="0">
                <a:solidFill>
                  <a:prstClr val="black"/>
                </a:solidFill>
              </a:rPr>
              <a:t>  t2 = c + t1;</a:t>
            </a:r>
          </a:p>
          <a:p>
            <a:pPr algn="l" defTabSz="457200"/>
            <a:r>
              <a:rPr lang="en-US" sz="1200" dirty="0" smtClean="0">
                <a:solidFill>
                  <a:prstClr val="black"/>
                </a:solidFill>
              </a:rPr>
              <a:t>  t3 = d * t2;</a:t>
            </a:r>
          </a:p>
          <a:p>
            <a:pPr algn="l" defTabSz="457200"/>
            <a:r>
              <a:rPr lang="en-US" sz="1200" dirty="0" smtClean="0">
                <a:solidFill>
                  <a:prstClr val="black"/>
                </a:solidFill>
              </a:rPr>
              <a:t>  out = t3 – e; </a:t>
            </a:r>
          </a:p>
          <a:p>
            <a:pPr algn="l" defTabSz="457200"/>
            <a:r>
              <a:rPr lang="en-US" sz="1200" dirty="0" smtClean="0">
                <a:solidFill>
                  <a:prstClr val="black"/>
                </a:solidFill>
              </a:rPr>
              <a:t>}</a:t>
            </a:r>
          </a:p>
        </p:txBody>
      </p:sp>
      <p:sp>
        <p:nvSpPr>
          <p:cNvPr id="350" name="Rectangle 349"/>
          <p:cNvSpPr/>
          <p:nvPr/>
        </p:nvSpPr>
        <p:spPr>
          <a:xfrm>
            <a:off x="6860029" y="2116713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+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351" name="Rectangle 350"/>
          <p:cNvSpPr/>
          <p:nvPr/>
        </p:nvSpPr>
        <p:spPr>
          <a:xfrm>
            <a:off x="6043341" y="1847701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600" b="1" dirty="0" smtClean="0">
                <a:solidFill>
                  <a:sysClr val="windowText" lastClr="000000"/>
                </a:solidFill>
              </a:rPr>
              <a:t>*</a:t>
            </a:r>
            <a:endParaRPr lang="en-US" sz="16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355" name="Straight Arrow Connector 354"/>
          <p:cNvCxnSpPr>
            <a:stCxn id="359" idx="3"/>
          </p:cNvCxnSpPr>
          <p:nvPr/>
        </p:nvCxnSpPr>
        <p:spPr>
          <a:xfrm>
            <a:off x="5639419" y="1801933"/>
            <a:ext cx="403802" cy="8575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Arrow Connector 355"/>
          <p:cNvCxnSpPr>
            <a:stCxn id="360" idx="3"/>
          </p:cNvCxnSpPr>
          <p:nvPr/>
        </p:nvCxnSpPr>
        <p:spPr>
          <a:xfrm flipV="1">
            <a:off x="5639419" y="2002911"/>
            <a:ext cx="403802" cy="4417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9" name="TextBox 358"/>
          <p:cNvSpPr txBox="1"/>
          <p:nvPr/>
        </p:nvSpPr>
        <p:spPr>
          <a:xfrm>
            <a:off x="5326513" y="16172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/>
            <a:r>
              <a:rPr lang="en-US" dirty="0" smtClean="0">
                <a:solidFill>
                  <a:prstClr val="black"/>
                </a:solidFill>
                <a:latin typeface="Arial"/>
                <a:ea typeface="ＭＳ Ｐゴシック" pitchFamily="34" charset="-128"/>
                <a:cs typeface="Arial" charset="0"/>
              </a:rPr>
              <a:t>a</a:t>
            </a:r>
          </a:p>
        </p:txBody>
      </p:sp>
      <p:sp>
        <p:nvSpPr>
          <p:cNvPr id="360" name="TextBox 359"/>
          <p:cNvSpPr txBox="1"/>
          <p:nvPr/>
        </p:nvSpPr>
        <p:spPr>
          <a:xfrm>
            <a:off x="5326513" y="18624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/>
            <a:r>
              <a:rPr lang="en-US" dirty="0" smtClean="0">
                <a:solidFill>
                  <a:prstClr val="black"/>
                </a:solidFill>
                <a:latin typeface="Arial"/>
                <a:ea typeface="ＭＳ Ｐゴシック" pitchFamily="34" charset="-128"/>
                <a:cs typeface="Arial" charset="0"/>
              </a:rPr>
              <a:t>b</a:t>
            </a:r>
          </a:p>
        </p:txBody>
      </p:sp>
      <p:cxnSp>
        <p:nvCxnSpPr>
          <p:cNvPr id="361" name="Straight Arrow Connector 360"/>
          <p:cNvCxnSpPr>
            <a:endCxn id="350" idx="1"/>
          </p:cNvCxnSpPr>
          <p:nvPr/>
        </p:nvCxnSpPr>
        <p:spPr>
          <a:xfrm rot="16200000" flipH="1">
            <a:off x="6582042" y="1934648"/>
            <a:ext cx="251221" cy="304753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Arrow Connector 363"/>
          <p:cNvCxnSpPr/>
          <p:nvPr/>
        </p:nvCxnSpPr>
        <p:spPr>
          <a:xfrm>
            <a:off x="5787254" y="2270333"/>
            <a:ext cx="1075061" cy="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6" name="TextBox 365"/>
          <p:cNvSpPr txBox="1"/>
          <p:nvPr/>
        </p:nvSpPr>
        <p:spPr>
          <a:xfrm>
            <a:off x="5326513" y="207812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/>
            <a:r>
              <a:rPr lang="en-US" dirty="0" smtClean="0">
                <a:solidFill>
                  <a:prstClr val="black"/>
                </a:solidFill>
                <a:latin typeface="Arial"/>
                <a:ea typeface="ＭＳ Ｐゴシック" pitchFamily="34" charset="-128"/>
                <a:cs typeface="Arial" charset="0"/>
              </a:rPr>
              <a:t>c</a:t>
            </a:r>
          </a:p>
        </p:txBody>
      </p:sp>
      <p:sp>
        <p:nvSpPr>
          <p:cNvPr id="368" name="Rectangle 367"/>
          <p:cNvSpPr/>
          <p:nvPr/>
        </p:nvSpPr>
        <p:spPr>
          <a:xfrm>
            <a:off x="8498215" y="2654383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-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369" name="Rectangle 368"/>
          <p:cNvSpPr/>
          <p:nvPr/>
        </p:nvSpPr>
        <p:spPr>
          <a:xfrm>
            <a:off x="7681528" y="2385548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600" b="1" dirty="0" smtClean="0">
                <a:solidFill>
                  <a:sysClr val="windowText" lastClr="000000"/>
                </a:solidFill>
              </a:rPr>
              <a:t>*</a:t>
            </a:r>
            <a:endParaRPr lang="en-US" sz="16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370" name="Straight Arrow Connector 369"/>
          <p:cNvCxnSpPr>
            <a:endCxn id="368" idx="1"/>
          </p:cNvCxnSpPr>
          <p:nvPr/>
        </p:nvCxnSpPr>
        <p:spPr>
          <a:xfrm rot="16200000" flipH="1">
            <a:off x="8220229" y="2472318"/>
            <a:ext cx="251221" cy="304753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Arrow Connector 370"/>
          <p:cNvCxnSpPr/>
          <p:nvPr/>
        </p:nvCxnSpPr>
        <p:spPr>
          <a:xfrm rot="16200000" flipH="1">
            <a:off x="7401134" y="2184280"/>
            <a:ext cx="251221" cy="304753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Arrow Connector 371"/>
          <p:cNvCxnSpPr/>
          <p:nvPr/>
        </p:nvCxnSpPr>
        <p:spPr>
          <a:xfrm>
            <a:off x="5787252" y="2500763"/>
            <a:ext cx="1894155" cy="1184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3" name="TextBox 372"/>
          <p:cNvSpPr txBox="1"/>
          <p:nvPr/>
        </p:nvSpPr>
        <p:spPr>
          <a:xfrm>
            <a:off x="5326513" y="23232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/>
            <a:r>
              <a:rPr lang="en-US" dirty="0" smtClean="0">
                <a:solidFill>
                  <a:prstClr val="black"/>
                </a:solidFill>
                <a:latin typeface="Arial"/>
                <a:ea typeface="ＭＳ Ｐゴシック" pitchFamily="34" charset="-128"/>
                <a:cs typeface="Arial" charset="0"/>
              </a:rPr>
              <a:t>d</a:t>
            </a:r>
          </a:p>
        </p:txBody>
      </p:sp>
      <p:cxnSp>
        <p:nvCxnSpPr>
          <p:cNvPr id="374" name="Straight Arrow Connector 373"/>
          <p:cNvCxnSpPr/>
          <p:nvPr/>
        </p:nvCxnSpPr>
        <p:spPr>
          <a:xfrm>
            <a:off x="5787253" y="2769598"/>
            <a:ext cx="2710842" cy="28173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5" name="TextBox 374"/>
          <p:cNvSpPr txBox="1"/>
          <p:nvPr/>
        </p:nvSpPr>
        <p:spPr>
          <a:xfrm>
            <a:off x="5326513" y="261579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/>
            <a:r>
              <a:rPr lang="en-US" dirty="0" smtClean="0">
                <a:solidFill>
                  <a:prstClr val="black"/>
                </a:solidFill>
                <a:latin typeface="Arial"/>
                <a:ea typeface="ＭＳ Ｐゴシック" pitchFamily="34" charset="-128"/>
                <a:cs typeface="Arial" charset="0"/>
              </a:rPr>
              <a:t>e</a:t>
            </a:r>
          </a:p>
        </p:txBody>
      </p:sp>
      <p:cxnSp>
        <p:nvCxnSpPr>
          <p:cNvPr id="380" name="Straight Arrow Connector 379"/>
          <p:cNvCxnSpPr/>
          <p:nvPr/>
        </p:nvCxnSpPr>
        <p:spPr>
          <a:xfrm>
            <a:off x="9012433" y="2769417"/>
            <a:ext cx="409548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5" name="TextBox 384"/>
          <p:cNvSpPr txBox="1"/>
          <p:nvPr/>
        </p:nvSpPr>
        <p:spPr>
          <a:xfrm>
            <a:off x="9524487" y="2577392"/>
            <a:ext cx="97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/>
            <a:r>
              <a:rPr lang="en-US" dirty="0" smtClean="0">
                <a:solidFill>
                  <a:prstClr val="black"/>
                </a:solidFill>
                <a:latin typeface="Arial"/>
                <a:ea typeface="ＭＳ Ｐゴシック" pitchFamily="34" charset="-128"/>
                <a:cs typeface="Arial" charset="0"/>
              </a:rPr>
              <a:t>out</a:t>
            </a:r>
          </a:p>
        </p:txBody>
      </p:sp>
      <p:sp>
        <p:nvSpPr>
          <p:cNvPr id="192" name="Rectangle 191"/>
          <p:cNvSpPr/>
          <p:nvPr/>
        </p:nvSpPr>
        <p:spPr>
          <a:xfrm>
            <a:off x="6196799" y="3537524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600" b="1" dirty="0" smtClean="0">
                <a:solidFill>
                  <a:sysClr val="windowText" lastClr="000000"/>
                </a:solidFill>
              </a:rPr>
              <a:t>*</a:t>
            </a:r>
            <a:endParaRPr lang="en-US" sz="16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5" name="Group 71"/>
          <p:cNvGrpSpPr/>
          <p:nvPr/>
        </p:nvGrpSpPr>
        <p:grpSpPr>
          <a:xfrm>
            <a:off x="6196799" y="3345500"/>
            <a:ext cx="563125" cy="115214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96" name="Straight Connector 195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71"/>
          <p:cNvGrpSpPr/>
          <p:nvPr/>
        </p:nvGrpSpPr>
        <p:grpSpPr>
          <a:xfrm>
            <a:off x="6759923" y="3345501"/>
            <a:ext cx="563125" cy="115214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01" name="Straight Connector 200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71"/>
          <p:cNvGrpSpPr/>
          <p:nvPr/>
        </p:nvGrpSpPr>
        <p:grpSpPr>
          <a:xfrm>
            <a:off x="7323047" y="3345502"/>
            <a:ext cx="563125" cy="115214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06" name="Straight Connector 205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8" name="Rectangle 267"/>
          <p:cNvSpPr/>
          <p:nvPr/>
        </p:nvSpPr>
        <p:spPr>
          <a:xfrm>
            <a:off x="7886186" y="3537522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-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270" name="Rectangle 269"/>
          <p:cNvSpPr/>
          <p:nvPr/>
        </p:nvSpPr>
        <p:spPr>
          <a:xfrm>
            <a:off x="7323052" y="3537523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600" b="1" dirty="0" smtClean="0">
                <a:solidFill>
                  <a:sysClr val="windowText" lastClr="000000"/>
                </a:solidFill>
              </a:rPr>
              <a:t>*</a:t>
            </a:r>
            <a:endParaRPr lang="en-US" sz="16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8" name="Group 71"/>
          <p:cNvGrpSpPr/>
          <p:nvPr/>
        </p:nvGrpSpPr>
        <p:grpSpPr>
          <a:xfrm>
            <a:off x="7886186" y="3345499"/>
            <a:ext cx="563125" cy="115214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72" name="Straight Connector 271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1" name="Rectangle 340"/>
          <p:cNvSpPr/>
          <p:nvPr/>
        </p:nvSpPr>
        <p:spPr>
          <a:xfrm>
            <a:off x="6759926" y="3537522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+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386" name="Bent Arrow 385"/>
          <p:cNvSpPr/>
          <p:nvPr/>
        </p:nvSpPr>
        <p:spPr>
          <a:xfrm rot="10800000" flipH="1">
            <a:off x="3125199" y="3115068"/>
            <a:ext cx="2354893" cy="691289"/>
          </a:xfrm>
          <a:prstGeom prst="bentArrow">
            <a:avLst>
              <a:gd name="adj1" fmla="val 42170"/>
              <a:gd name="adj2" fmla="val 44078"/>
              <a:gd name="adj3" fmla="val 25000"/>
              <a:gd name="adj4" fmla="val 43750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00" name="TextBox 399"/>
          <p:cNvSpPr txBox="1"/>
          <p:nvPr/>
        </p:nvSpPr>
        <p:spPr>
          <a:xfrm>
            <a:off x="3483552" y="3307094"/>
            <a:ext cx="1338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/>
            <a:r>
              <a:rPr lang="en-US" dirty="0" smtClean="0">
                <a:solidFill>
                  <a:prstClr val="black"/>
                </a:solidFill>
                <a:latin typeface="Arial"/>
                <a:ea typeface="ＭＳ Ｐゴシック" pitchFamily="34" charset="-128"/>
                <a:cs typeface="Arial" charset="0"/>
              </a:rPr>
              <a:t>Schedule 1</a:t>
            </a:r>
          </a:p>
        </p:txBody>
      </p:sp>
      <p:sp>
        <p:nvSpPr>
          <p:cNvPr id="448" name="Right Arrow 447"/>
          <p:cNvSpPr/>
          <p:nvPr/>
        </p:nvSpPr>
        <p:spPr>
          <a:xfrm>
            <a:off x="3125199" y="4422718"/>
            <a:ext cx="2354893" cy="614480"/>
          </a:xfrm>
          <a:prstGeom prst="rightArrow">
            <a:avLst>
              <a:gd name="adj1" fmla="val 50000"/>
              <a:gd name="adj2" fmla="val 31812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14" name="Rectangle 413"/>
          <p:cNvSpPr/>
          <p:nvPr/>
        </p:nvSpPr>
        <p:spPr>
          <a:xfrm>
            <a:off x="6196798" y="4729958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600" b="1" dirty="0" smtClean="0">
                <a:solidFill>
                  <a:sysClr val="windowText" lastClr="000000"/>
                </a:solidFill>
              </a:rPr>
              <a:t>*</a:t>
            </a:r>
            <a:endParaRPr lang="en-US" sz="16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10" name="Group 71"/>
          <p:cNvGrpSpPr/>
          <p:nvPr/>
        </p:nvGrpSpPr>
        <p:grpSpPr>
          <a:xfrm>
            <a:off x="6196796" y="4537933"/>
            <a:ext cx="1638189" cy="115214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416" name="Straight Connector 415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0" name="Rectangle 429"/>
          <p:cNvSpPr/>
          <p:nvPr/>
        </p:nvSpPr>
        <p:spPr>
          <a:xfrm>
            <a:off x="7883773" y="4729956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-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431" name="Rectangle 430"/>
          <p:cNvSpPr/>
          <p:nvPr/>
        </p:nvSpPr>
        <p:spPr>
          <a:xfrm>
            <a:off x="7220666" y="4729957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600" b="1" dirty="0" smtClean="0">
                <a:solidFill>
                  <a:sysClr val="windowText" lastClr="000000"/>
                </a:solidFill>
              </a:rPr>
              <a:t>*</a:t>
            </a:r>
            <a:endParaRPr lang="en-US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437" name="Rectangle 436"/>
          <p:cNvSpPr/>
          <p:nvPr/>
        </p:nvSpPr>
        <p:spPr>
          <a:xfrm>
            <a:off x="6708732" y="4729956"/>
            <a:ext cx="514339" cy="192027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+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11" name="Group 71"/>
          <p:cNvGrpSpPr/>
          <p:nvPr/>
        </p:nvGrpSpPr>
        <p:grpSpPr>
          <a:xfrm>
            <a:off x="7834986" y="4537933"/>
            <a:ext cx="1638189" cy="115214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441" name="Straight Connector 440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7" name="TextBox 446"/>
          <p:cNvSpPr txBox="1"/>
          <p:nvPr/>
        </p:nvSpPr>
        <p:spPr>
          <a:xfrm>
            <a:off x="3534746" y="4537934"/>
            <a:ext cx="1338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/>
            <a:r>
              <a:rPr lang="en-US" dirty="0" smtClean="0">
                <a:solidFill>
                  <a:prstClr val="black"/>
                </a:solidFill>
                <a:latin typeface="Arial"/>
                <a:ea typeface="ＭＳ Ｐゴシック" pitchFamily="34" charset="-128"/>
                <a:cs typeface="Arial" charset="0"/>
              </a:rPr>
              <a:t>Schedule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3600" dirty="0" smtClean="0"/>
              <a:t>Binding is where operations are mapped to cores from the hardware library</a:t>
            </a:r>
          </a:p>
          <a:p>
            <a:pPr lvl="1"/>
            <a:r>
              <a:rPr lang="en-US" sz="3300" dirty="0" smtClean="0"/>
              <a:t>Operators map to cores</a:t>
            </a:r>
          </a:p>
          <a:p>
            <a:pPr lvl="1"/>
            <a:endParaRPr lang="en-US" sz="3300" dirty="0" smtClean="0"/>
          </a:p>
          <a:p>
            <a:r>
              <a:rPr lang="en-US" sz="3600" dirty="0" smtClean="0"/>
              <a:t>Binding Decision: to share</a:t>
            </a:r>
          </a:p>
          <a:p>
            <a:pPr lvl="1"/>
            <a:r>
              <a:rPr lang="en-US" sz="3300" dirty="0" smtClean="0"/>
              <a:t>Given this schedule:</a:t>
            </a:r>
          </a:p>
          <a:p>
            <a:pPr lvl="1"/>
            <a:endParaRPr lang="en-US" sz="3300" dirty="0" smtClean="0"/>
          </a:p>
          <a:p>
            <a:pPr lvl="2"/>
            <a:r>
              <a:rPr lang="en-US" sz="2900" dirty="0" smtClean="0"/>
              <a:t>Binding must use 2 multipliers, since both are in the same cycle</a:t>
            </a:r>
          </a:p>
          <a:p>
            <a:pPr lvl="2"/>
            <a:r>
              <a:rPr lang="en-US" sz="2900" dirty="0" smtClean="0"/>
              <a:t>It can decide to use an adder </a:t>
            </a:r>
            <a:r>
              <a:rPr lang="en-US" sz="2900" u="sng" dirty="0" smtClean="0"/>
              <a:t>and</a:t>
            </a:r>
            <a:r>
              <a:rPr lang="en-US" sz="2900" dirty="0" smtClean="0"/>
              <a:t> </a:t>
            </a:r>
            <a:r>
              <a:rPr lang="en-US" sz="2900" dirty="0" err="1" smtClean="0"/>
              <a:t>subtractor</a:t>
            </a:r>
            <a:r>
              <a:rPr lang="en-US" sz="2900" dirty="0" smtClean="0"/>
              <a:t> </a:t>
            </a:r>
            <a:r>
              <a:rPr lang="en-US" sz="2900" u="sng" dirty="0" smtClean="0"/>
              <a:t>or</a:t>
            </a:r>
            <a:r>
              <a:rPr lang="en-US" sz="2900" dirty="0" smtClean="0"/>
              <a:t> </a:t>
            </a:r>
            <a:r>
              <a:rPr lang="en-US" sz="2900" i="1" dirty="0" smtClean="0"/>
              <a:t>share</a:t>
            </a:r>
            <a:r>
              <a:rPr lang="en-US" sz="2900" dirty="0" smtClean="0"/>
              <a:t> one </a:t>
            </a:r>
            <a:r>
              <a:rPr lang="en-US" sz="2900" dirty="0" err="1" smtClean="0"/>
              <a:t>addsub</a:t>
            </a:r>
            <a:endParaRPr lang="en-US" sz="2900" dirty="0" smtClean="0"/>
          </a:p>
          <a:p>
            <a:pPr lvl="2"/>
            <a:endParaRPr lang="en-US" sz="2900" dirty="0" smtClean="0"/>
          </a:p>
          <a:p>
            <a:r>
              <a:rPr lang="en-US" sz="3600" dirty="0" smtClean="0"/>
              <a:t>Binding Decision: or not to share</a:t>
            </a:r>
          </a:p>
          <a:p>
            <a:pPr lvl="1"/>
            <a:r>
              <a:rPr lang="en-US" sz="3300" dirty="0" smtClean="0"/>
              <a:t>Given this schedule:</a:t>
            </a:r>
          </a:p>
          <a:p>
            <a:pPr lvl="2">
              <a:buNone/>
            </a:pPr>
            <a:r>
              <a:rPr lang="en-US" sz="2900" dirty="0" smtClean="0"/>
              <a:t>	</a:t>
            </a:r>
          </a:p>
          <a:p>
            <a:pPr lvl="2"/>
            <a:r>
              <a:rPr lang="en-US" sz="2900" dirty="0" smtClean="0">
                <a:sym typeface="Wingdings" pitchFamily="2" charset="2"/>
              </a:rPr>
              <a:t>Binding may decide to share the multipliers (each is used in a different cycle)</a:t>
            </a:r>
          </a:p>
          <a:p>
            <a:pPr lvl="2"/>
            <a:r>
              <a:rPr lang="en-US" sz="2900" dirty="0" smtClean="0">
                <a:sym typeface="Wingdings" pitchFamily="2" charset="2"/>
              </a:rPr>
              <a:t>Or it may decide the cost of sharing (muxing) would impact timing and it may decide </a:t>
            </a:r>
            <a:r>
              <a:rPr lang="en-US" sz="2900" i="1" dirty="0" smtClean="0">
                <a:sym typeface="Wingdings" pitchFamily="2" charset="2"/>
              </a:rPr>
              <a:t>not to share</a:t>
            </a:r>
            <a:r>
              <a:rPr lang="en-US" sz="2900" dirty="0" smtClean="0">
                <a:sym typeface="Wingdings" pitchFamily="2" charset="2"/>
              </a:rPr>
              <a:t> them</a:t>
            </a:r>
          </a:p>
          <a:p>
            <a:pPr lvl="2"/>
            <a:r>
              <a:rPr lang="en-US" sz="2900" dirty="0" smtClean="0">
                <a:sym typeface="Wingdings" pitchFamily="2" charset="2"/>
              </a:rPr>
              <a:t>It may make this same decision in the first example above too</a:t>
            </a:r>
          </a:p>
          <a:p>
            <a:pPr lvl="2"/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</a:t>
            </a:r>
            <a:endParaRPr lang="en-US" dirty="0"/>
          </a:p>
        </p:txBody>
      </p:sp>
      <p:sp>
        <p:nvSpPr>
          <p:cNvPr id="57" name="Footer Placeholder 5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2016 Xilinx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456340" y="4319172"/>
            <a:ext cx="548640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ysClr val="windowText" lastClr="000000"/>
                </a:solidFill>
              </a:rPr>
              <a:t>*</a:t>
            </a:r>
            <a:endParaRPr lang="en-US" sz="16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4" name="Group 71"/>
          <p:cNvGrpSpPr/>
          <p:nvPr/>
        </p:nvGrpSpPr>
        <p:grpSpPr>
          <a:xfrm>
            <a:off x="4456227" y="4126977"/>
            <a:ext cx="563125" cy="115214"/>
            <a:chOff x="-66694" y="1130300"/>
            <a:chExt cx="533401" cy="228600"/>
          </a:xfrm>
          <a:effectLst/>
        </p:grpSpPr>
        <p:cxnSp>
          <p:nvCxnSpPr>
            <p:cNvPr id="33" name="Straight Connector 32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71"/>
          <p:cNvGrpSpPr/>
          <p:nvPr/>
        </p:nvGrpSpPr>
        <p:grpSpPr>
          <a:xfrm>
            <a:off x="5019351" y="4126978"/>
            <a:ext cx="563125" cy="115214"/>
            <a:chOff x="-66694" y="1130300"/>
            <a:chExt cx="533401" cy="228600"/>
          </a:xfrm>
          <a:effectLst/>
        </p:grpSpPr>
        <p:cxnSp>
          <p:nvCxnSpPr>
            <p:cNvPr id="38" name="Straight Connector 37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71"/>
          <p:cNvGrpSpPr/>
          <p:nvPr/>
        </p:nvGrpSpPr>
        <p:grpSpPr>
          <a:xfrm>
            <a:off x="5582475" y="4126979"/>
            <a:ext cx="563125" cy="115214"/>
            <a:chOff x="-66694" y="1130300"/>
            <a:chExt cx="533401" cy="228600"/>
          </a:xfrm>
          <a:effectLst/>
        </p:grpSpPr>
        <p:cxnSp>
          <p:nvCxnSpPr>
            <p:cNvPr id="43" name="Straight Connector 42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/>
          <p:cNvSpPr/>
          <p:nvPr/>
        </p:nvSpPr>
        <p:spPr>
          <a:xfrm>
            <a:off x="6145727" y="4319170"/>
            <a:ext cx="548640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ysClr val="windowText" lastClr="000000"/>
                </a:solidFill>
              </a:rPr>
              <a:t>-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82594" y="4319171"/>
            <a:ext cx="548640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ysClr val="windowText" lastClr="000000"/>
                </a:solidFill>
              </a:rPr>
              <a:t>*</a:t>
            </a:r>
            <a:endParaRPr lang="en-US" sz="16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7" name="Group 71"/>
          <p:cNvGrpSpPr/>
          <p:nvPr/>
        </p:nvGrpSpPr>
        <p:grpSpPr>
          <a:xfrm>
            <a:off x="6145614" y="4126976"/>
            <a:ext cx="563125" cy="115214"/>
            <a:chOff x="-66694" y="1130300"/>
            <a:chExt cx="533401" cy="228600"/>
          </a:xfrm>
          <a:effectLst/>
        </p:grpSpPr>
        <p:cxnSp>
          <p:nvCxnSpPr>
            <p:cNvPr id="50" name="Straight Connector 49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/>
          <p:cNvSpPr/>
          <p:nvPr/>
        </p:nvSpPr>
        <p:spPr>
          <a:xfrm>
            <a:off x="5019467" y="4319170"/>
            <a:ext cx="548640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ysClr val="windowText" lastClr="000000"/>
                </a:solidFill>
              </a:rPr>
              <a:t>+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456341" y="2588026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ysClr val="windowText" lastClr="000000"/>
                </a:solidFill>
              </a:rPr>
              <a:t>*</a:t>
            </a:r>
            <a:endParaRPr lang="en-US" sz="16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8" name="Group 71"/>
          <p:cNvGrpSpPr/>
          <p:nvPr/>
        </p:nvGrpSpPr>
        <p:grpSpPr>
          <a:xfrm>
            <a:off x="4456226" y="2395830"/>
            <a:ext cx="1548593" cy="115386"/>
            <a:chOff x="-66694" y="1130300"/>
            <a:chExt cx="533401" cy="228600"/>
          </a:xfrm>
          <a:effectLst/>
        </p:grpSpPr>
        <p:cxnSp>
          <p:nvCxnSpPr>
            <p:cNvPr id="58" name="Straight Connector 57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61"/>
          <p:cNvSpPr/>
          <p:nvPr/>
        </p:nvSpPr>
        <p:spPr>
          <a:xfrm>
            <a:off x="5999378" y="2588024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ysClr val="windowText" lastClr="000000"/>
                </a:solidFill>
              </a:rPr>
              <a:t>-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480209" y="2588025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ysClr val="windowText" lastClr="000000"/>
                </a:solidFill>
              </a:rPr>
              <a:t>*</a:t>
            </a:r>
            <a:endParaRPr lang="en-US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968276" y="2588024"/>
            <a:ext cx="514339" cy="192027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ysClr val="windowText" lastClr="000000"/>
                </a:solidFill>
              </a:rPr>
              <a:t>+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6001281" y="2395830"/>
            <a:ext cx="8190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6762767" y="2453437"/>
            <a:ext cx="1152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5943671" y="2453437"/>
            <a:ext cx="1152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820488" y="2511215"/>
            <a:ext cx="358351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bg2"/>
                </a:solidFill>
              </a:rPr>
              <a:t>Introduction to High-Level Synthesis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i="1" dirty="0" smtClean="0">
                <a:solidFill>
                  <a:schemeClr val="tx1"/>
                </a:solidFill>
              </a:rPr>
              <a:t>High-Level Synthesis with </a:t>
            </a:r>
            <a:r>
              <a:rPr lang="en-US" i="1" dirty="0" err="1" smtClean="0">
                <a:solidFill>
                  <a:schemeClr val="tx1"/>
                </a:solidFill>
              </a:rPr>
              <a:t>Vivado</a:t>
            </a:r>
            <a:r>
              <a:rPr lang="en-US" i="1" dirty="0" smtClean="0">
                <a:solidFill>
                  <a:schemeClr val="tx1"/>
                </a:solidFill>
              </a:rPr>
              <a:t> HLS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Language Support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Validation Flow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2016 Xilinx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RTL vs High-Level Language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2016 Xilinx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746" y="1248047"/>
            <a:ext cx="9533333" cy="4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0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Productivity</a:t>
            </a:r>
          </a:p>
          <a:p>
            <a:pPr lvl="1"/>
            <a:r>
              <a:rPr lang="en-US" dirty="0"/>
              <a:t>Verification</a:t>
            </a:r>
          </a:p>
          <a:p>
            <a:pPr lvl="2"/>
            <a:r>
              <a:rPr lang="en-US" dirty="0"/>
              <a:t>Functional</a:t>
            </a:r>
          </a:p>
          <a:p>
            <a:pPr lvl="2"/>
            <a:r>
              <a:rPr lang="en-US" dirty="0"/>
              <a:t>Architectural</a:t>
            </a:r>
          </a:p>
          <a:p>
            <a:pPr lvl="1"/>
            <a:r>
              <a:rPr lang="en-US" dirty="0"/>
              <a:t>Abstraction</a:t>
            </a:r>
          </a:p>
          <a:p>
            <a:pPr lvl="2"/>
            <a:r>
              <a:rPr lang="en-US" dirty="0" err="1"/>
              <a:t>Datatypes</a:t>
            </a:r>
            <a:endParaRPr lang="en-US" dirty="0"/>
          </a:p>
          <a:p>
            <a:pPr lvl="2"/>
            <a:r>
              <a:rPr lang="en-US" dirty="0"/>
              <a:t>Interface</a:t>
            </a:r>
          </a:p>
          <a:p>
            <a:pPr lvl="2"/>
            <a:r>
              <a:rPr lang="en-US" dirty="0"/>
              <a:t>Classes</a:t>
            </a:r>
          </a:p>
          <a:p>
            <a:pPr lvl="1"/>
            <a:r>
              <a:rPr lang="en-US" dirty="0" smtClean="0"/>
              <a:t>Automation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Block level specification AND verification </a:t>
            </a:r>
            <a:r>
              <a:rPr lang="en-US" i="1" u="sng" dirty="0">
                <a:solidFill>
                  <a:schemeClr val="tx1"/>
                </a:solidFill>
              </a:rPr>
              <a:t>significantly</a:t>
            </a:r>
            <a:r>
              <a:rPr lang="en-US" dirty="0">
                <a:solidFill>
                  <a:schemeClr val="tx1"/>
                </a:solidFill>
              </a:rPr>
              <a:t> reduced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Vivado</a:t>
            </a:r>
            <a:r>
              <a:rPr lang="en-US" dirty="0" smtClean="0"/>
              <a:t> HLS Benefits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2016 Xilinx</a:t>
            </a:r>
            <a:endParaRPr lang="en-US" dirty="0"/>
          </a:p>
        </p:txBody>
      </p:sp>
      <p:graphicFrame>
        <p:nvGraphicFramePr>
          <p:cNvPr id="8" name="Picture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410568"/>
              </p:ext>
            </p:extLst>
          </p:nvPr>
        </p:nvGraphicFramePr>
        <p:xfrm>
          <a:off x="5872780" y="2099910"/>
          <a:ext cx="5095116" cy="11988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94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8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Video Design Example</a:t>
                      </a:r>
                      <a:endParaRPr lang="en-US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None/>
                      </a:pPr>
                      <a:endParaRPr lang="en-US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None/>
                      </a:pPr>
                      <a:endParaRPr lang="en-US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Input</a:t>
                      </a:r>
                      <a:endParaRPr lang="en-US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</a:t>
                      </a:r>
                      <a:r>
                        <a:rPr lang="en-US" sz="1200" baseline="0" dirty="0" smtClean="0"/>
                        <a:t> Simulation Time</a:t>
                      </a:r>
                      <a:endParaRPr lang="en-US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None/>
                      </a:pPr>
                      <a:r>
                        <a:rPr lang="en-US" sz="1200" dirty="0" smtClean="0"/>
                        <a:t>RTL</a:t>
                      </a:r>
                      <a:r>
                        <a:rPr lang="en-US" sz="1200" baseline="0" dirty="0" smtClean="0"/>
                        <a:t> Simulation Time</a:t>
                      </a:r>
                      <a:endParaRPr lang="en-US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None/>
                      </a:pPr>
                      <a:r>
                        <a:rPr lang="en-US" sz="1200" dirty="0" smtClean="0"/>
                        <a:t>Improvement</a:t>
                      </a:r>
                      <a:endParaRPr lang="en-US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 frames</a:t>
                      </a:r>
                    </a:p>
                    <a:p>
                      <a:r>
                        <a:rPr lang="en-US" sz="1200" dirty="0" smtClean="0"/>
                        <a:t>1280x720</a:t>
                      </a:r>
                      <a:endParaRPr lang="en-US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10s</a:t>
                      </a:r>
                      <a:endParaRPr lang="en-US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None/>
                      </a:pPr>
                      <a:r>
                        <a:rPr lang="en-US" sz="1200" dirty="0" smtClean="0"/>
                        <a:t>~2 days</a:t>
                      </a:r>
                    </a:p>
                    <a:p>
                      <a:pPr marL="285750" indent="-285750">
                        <a:buFont typeface="Arial" pitchFamily="34" charset="0"/>
                        <a:buNone/>
                      </a:pPr>
                      <a:r>
                        <a:rPr lang="en-US" sz="1200" dirty="0" smtClean="0"/>
                        <a:t>(</a:t>
                      </a:r>
                      <a:r>
                        <a:rPr lang="en-US" sz="1200" dirty="0" err="1" smtClean="0"/>
                        <a:t>ModelSim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None/>
                      </a:pPr>
                      <a:r>
                        <a:rPr lang="en-US" sz="1200" dirty="0" smtClean="0"/>
                        <a:t>~12000x</a:t>
                      </a:r>
                      <a:endParaRPr lang="en-US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9" name="Group 14"/>
          <p:cNvGrpSpPr/>
          <p:nvPr/>
        </p:nvGrpSpPr>
        <p:grpSpPr>
          <a:xfrm>
            <a:off x="5911185" y="4204459"/>
            <a:ext cx="5069460" cy="683931"/>
            <a:chOff x="3650280" y="3321144"/>
            <a:chExt cx="5069460" cy="683931"/>
          </a:xfrm>
        </p:grpSpPr>
        <p:sp>
          <p:nvSpPr>
            <p:cNvPr id="10" name="Freeform 9"/>
            <p:cNvSpPr/>
            <p:nvPr/>
          </p:nvSpPr>
          <p:spPr bwMode="auto">
            <a:xfrm>
              <a:off x="3650280" y="3498333"/>
              <a:ext cx="5069460" cy="322075"/>
            </a:xfrm>
            <a:custGeom>
              <a:avLst/>
              <a:gdLst>
                <a:gd name="connsiteX0" fmla="*/ 0 w 3683000"/>
                <a:gd name="connsiteY0" fmla="*/ 0 h 323850"/>
                <a:gd name="connsiteX1" fmla="*/ 3683000 w 3683000"/>
                <a:gd name="connsiteY1" fmla="*/ 6350 h 323850"/>
                <a:gd name="connsiteX2" fmla="*/ 1289050 w 3683000"/>
                <a:gd name="connsiteY2" fmla="*/ 323850 h 323850"/>
                <a:gd name="connsiteX3" fmla="*/ 6350 w 3683000"/>
                <a:gd name="connsiteY3" fmla="*/ 311150 h 323850"/>
                <a:gd name="connsiteX4" fmla="*/ 0 w 3683000"/>
                <a:gd name="connsiteY4" fmla="*/ 0 h 323850"/>
                <a:gd name="connsiteX0" fmla="*/ 970 w 3683970"/>
                <a:gd name="connsiteY0" fmla="*/ 0 h 323850"/>
                <a:gd name="connsiteX1" fmla="*/ 3683970 w 3683970"/>
                <a:gd name="connsiteY1" fmla="*/ 6350 h 323850"/>
                <a:gd name="connsiteX2" fmla="*/ 1290020 w 3683970"/>
                <a:gd name="connsiteY2" fmla="*/ 323850 h 323850"/>
                <a:gd name="connsiteX3" fmla="*/ 0 w 3683970"/>
                <a:gd name="connsiteY3" fmla="*/ 322075 h 323850"/>
                <a:gd name="connsiteX4" fmla="*/ 970 w 3683970"/>
                <a:gd name="connsiteY4" fmla="*/ 0 h 323850"/>
                <a:gd name="connsiteX0" fmla="*/ 970 w 5069460"/>
                <a:gd name="connsiteY0" fmla="*/ 0 h 323850"/>
                <a:gd name="connsiteX1" fmla="*/ 5069460 w 5069460"/>
                <a:gd name="connsiteY1" fmla="*/ 7476 h 323850"/>
                <a:gd name="connsiteX2" fmla="*/ 1290020 w 5069460"/>
                <a:gd name="connsiteY2" fmla="*/ 323850 h 323850"/>
                <a:gd name="connsiteX3" fmla="*/ 0 w 5069460"/>
                <a:gd name="connsiteY3" fmla="*/ 322075 h 323850"/>
                <a:gd name="connsiteX4" fmla="*/ 970 w 5069460"/>
                <a:gd name="connsiteY4" fmla="*/ 0 h 323850"/>
                <a:gd name="connsiteX0" fmla="*/ 970 w 5069460"/>
                <a:gd name="connsiteY0" fmla="*/ 0 h 322075"/>
                <a:gd name="connsiteX1" fmla="*/ 5069460 w 5069460"/>
                <a:gd name="connsiteY1" fmla="*/ 7476 h 322075"/>
                <a:gd name="connsiteX2" fmla="*/ 1036935 w 5069460"/>
                <a:gd name="connsiteY2" fmla="*/ 314716 h 322075"/>
                <a:gd name="connsiteX3" fmla="*/ 0 w 5069460"/>
                <a:gd name="connsiteY3" fmla="*/ 322075 h 322075"/>
                <a:gd name="connsiteX4" fmla="*/ 970 w 5069460"/>
                <a:gd name="connsiteY4" fmla="*/ 0 h 322075"/>
                <a:gd name="connsiteX0" fmla="*/ 970 w 5069460"/>
                <a:gd name="connsiteY0" fmla="*/ 0 h 322075"/>
                <a:gd name="connsiteX1" fmla="*/ 5069460 w 5069460"/>
                <a:gd name="connsiteY1" fmla="*/ 7476 h 322075"/>
                <a:gd name="connsiteX2" fmla="*/ 0 w 5069460"/>
                <a:gd name="connsiteY2" fmla="*/ 322075 h 322075"/>
                <a:gd name="connsiteX3" fmla="*/ 970 w 5069460"/>
                <a:gd name="connsiteY3" fmla="*/ 0 h 322075"/>
                <a:gd name="connsiteX0" fmla="*/ 970 w 5069460"/>
                <a:gd name="connsiteY0" fmla="*/ 0 h 322075"/>
                <a:gd name="connsiteX1" fmla="*/ 5069460 w 5069460"/>
                <a:gd name="connsiteY1" fmla="*/ 7476 h 322075"/>
                <a:gd name="connsiteX2" fmla="*/ 936960 w 5069460"/>
                <a:gd name="connsiteY2" fmla="*/ 265947 h 322075"/>
                <a:gd name="connsiteX3" fmla="*/ 0 w 5069460"/>
                <a:gd name="connsiteY3" fmla="*/ 322075 h 322075"/>
                <a:gd name="connsiteX4" fmla="*/ 970 w 5069460"/>
                <a:gd name="connsiteY4" fmla="*/ 0 h 322075"/>
                <a:gd name="connsiteX0" fmla="*/ 970 w 5069460"/>
                <a:gd name="connsiteY0" fmla="*/ 0 h 322075"/>
                <a:gd name="connsiteX1" fmla="*/ 5069460 w 5069460"/>
                <a:gd name="connsiteY1" fmla="*/ 7476 h 322075"/>
                <a:gd name="connsiteX2" fmla="*/ 921720 w 5069460"/>
                <a:gd name="connsiteY2" fmla="*/ 314717 h 322075"/>
                <a:gd name="connsiteX3" fmla="*/ 0 w 5069460"/>
                <a:gd name="connsiteY3" fmla="*/ 322075 h 322075"/>
                <a:gd name="connsiteX4" fmla="*/ 970 w 5069460"/>
                <a:gd name="connsiteY4" fmla="*/ 0 h 322075"/>
                <a:gd name="connsiteX0" fmla="*/ 970 w 5069460"/>
                <a:gd name="connsiteY0" fmla="*/ 0 h 322075"/>
                <a:gd name="connsiteX1" fmla="*/ 5069460 w 5069460"/>
                <a:gd name="connsiteY1" fmla="*/ 7476 h 322075"/>
                <a:gd name="connsiteX2" fmla="*/ 1036935 w 5069460"/>
                <a:gd name="connsiteY2" fmla="*/ 314717 h 322075"/>
                <a:gd name="connsiteX3" fmla="*/ 0 w 5069460"/>
                <a:gd name="connsiteY3" fmla="*/ 322075 h 322075"/>
                <a:gd name="connsiteX4" fmla="*/ 970 w 5069460"/>
                <a:gd name="connsiteY4" fmla="*/ 0 h 32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69460" h="322075">
                  <a:moveTo>
                    <a:pt x="970" y="0"/>
                  </a:moveTo>
                  <a:lnTo>
                    <a:pt x="5069460" y="7476"/>
                  </a:lnTo>
                  <a:lnTo>
                    <a:pt x="1036935" y="314717"/>
                  </a:lnTo>
                  <a:lnTo>
                    <a:pt x="0" y="322075"/>
                  </a:lnTo>
                  <a:cubicBezTo>
                    <a:pt x="323" y="214717"/>
                    <a:pt x="647" y="107358"/>
                    <a:pt x="970" y="0"/>
                  </a:cubicBezTo>
                  <a:close/>
                </a:path>
              </a:pathLst>
            </a:custGeom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650280" y="3321144"/>
              <a:ext cx="3686880" cy="184666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100" dirty="0" smtClean="0">
                  <a:solidFill>
                    <a:srgbClr val="FFFFFF"/>
                  </a:solidFill>
                </a:rPr>
                <a:t>RTL (Spec)</a:t>
              </a:r>
              <a:endParaRPr lang="en-US" sz="1100" dirty="0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335940" y="3321144"/>
              <a:ext cx="1383800" cy="184666"/>
            </a:xfrm>
            <a:prstGeom prst="rect">
              <a:avLst/>
            </a:prstGeom>
            <a:solidFill>
              <a:schemeClr val="accent4">
                <a:lumMod val="85000"/>
                <a:lumOff val="1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100" dirty="0" smtClean="0">
                  <a:solidFill>
                    <a:srgbClr val="FFFFFF"/>
                  </a:solidFill>
                </a:rPr>
                <a:t>RTL (</a:t>
              </a:r>
              <a:r>
                <a:rPr lang="en-US" sz="1100" dirty="0" err="1" smtClean="0">
                  <a:solidFill>
                    <a:srgbClr val="FFFFFF"/>
                  </a:solidFill>
                </a:rPr>
                <a:t>Sim</a:t>
              </a:r>
              <a:r>
                <a:rPr lang="en-US" sz="1100" dirty="0" smtClean="0">
                  <a:solidFill>
                    <a:srgbClr val="FFFFFF"/>
                  </a:solidFill>
                </a:rPr>
                <a:t>)</a:t>
              </a:r>
              <a:endParaRPr lang="en-US" sz="1100" dirty="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650281" y="3820409"/>
              <a:ext cx="921720" cy="184666"/>
            </a:xfrm>
            <a:prstGeom prst="rect">
              <a:avLst/>
            </a:prstGeom>
            <a:solidFill>
              <a:srgbClr val="0070C0"/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100" dirty="0" smtClean="0">
                  <a:solidFill>
                    <a:srgbClr val="FFFFFF"/>
                  </a:solidFill>
                </a:rPr>
                <a:t>C (Spec/</a:t>
              </a:r>
              <a:r>
                <a:rPr lang="en-US" sz="1100" dirty="0" err="1" smtClean="0">
                  <a:solidFill>
                    <a:srgbClr val="FFFFFF"/>
                  </a:solidFill>
                </a:rPr>
                <a:t>Sim</a:t>
              </a:r>
              <a:r>
                <a:rPr lang="en-US" sz="1100" dirty="0" smtClean="0">
                  <a:solidFill>
                    <a:srgbClr val="FFFFFF"/>
                  </a:solidFill>
                </a:rPr>
                <a:t>)</a:t>
              </a:r>
              <a:endParaRPr lang="en-US" sz="1100" dirty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572000" y="3820409"/>
              <a:ext cx="116435" cy="184666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100" dirty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687215" y="3820409"/>
              <a:ext cx="1383800" cy="184666"/>
            </a:xfrm>
            <a:prstGeom prst="rect">
              <a:avLst/>
            </a:prstGeom>
            <a:solidFill>
              <a:schemeClr val="accent4">
                <a:lumMod val="85000"/>
                <a:lumOff val="15000"/>
              </a:schemeClr>
            </a:solidFill>
            <a:ln>
              <a:headEnd type="none" w="med" len="med"/>
              <a:tailEnd type="none" w="med" len="med"/>
            </a:ln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100" dirty="0" smtClean="0">
                  <a:solidFill>
                    <a:srgbClr val="FFFFFF"/>
                  </a:solidFill>
                </a:rPr>
                <a:t>RTL (</a:t>
              </a:r>
              <a:r>
                <a:rPr lang="en-US" sz="1100" dirty="0" err="1" smtClean="0">
                  <a:solidFill>
                    <a:srgbClr val="FFFFFF"/>
                  </a:solidFill>
                </a:rPr>
                <a:t>Sim</a:t>
              </a:r>
              <a:r>
                <a:rPr lang="en-US" sz="1100" dirty="0" smtClean="0">
                  <a:solidFill>
                    <a:srgbClr val="FFFFFF"/>
                  </a:solidFill>
                </a:rPr>
                <a:t>)</a:t>
              </a:r>
              <a:endParaRPr lang="en-US" sz="11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Portability</a:t>
            </a:r>
          </a:p>
          <a:p>
            <a:pPr lvl="1"/>
            <a:r>
              <a:rPr lang="en-US" dirty="0"/>
              <a:t>Processors and FPGAs</a:t>
            </a:r>
          </a:p>
          <a:p>
            <a:pPr lvl="1"/>
            <a:r>
              <a:rPr lang="en-US" dirty="0"/>
              <a:t>Technology migration</a:t>
            </a:r>
          </a:p>
          <a:p>
            <a:pPr lvl="1"/>
            <a:r>
              <a:rPr lang="en-US" dirty="0"/>
              <a:t>Cost reduction</a:t>
            </a:r>
          </a:p>
          <a:p>
            <a:pPr lvl="1"/>
            <a:r>
              <a:rPr lang="en-US" dirty="0"/>
              <a:t>Power </a:t>
            </a:r>
            <a:r>
              <a:rPr lang="en-US" dirty="0" smtClean="0"/>
              <a:t>reduction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Design and IP reuse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Vivado</a:t>
            </a:r>
            <a:r>
              <a:rPr lang="en-US" dirty="0" smtClean="0"/>
              <a:t> HLS Benefits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2016 Xilinx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6449465" y="1672325"/>
            <a:ext cx="4647005" cy="4454980"/>
            <a:chOff x="4811165" y="1316725"/>
            <a:chExt cx="4647005" cy="4454980"/>
          </a:xfrm>
        </p:grpSpPr>
        <p:sp>
          <p:nvSpPr>
            <p:cNvPr id="6" name="Folded Corner 5"/>
            <p:cNvSpPr/>
            <p:nvPr/>
          </p:nvSpPr>
          <p:spPr bwMode="auto">
            <a:xfrm>
              <a:off x="6413195" y="2858757"/>
              <a:ext cx="430752" cy="531838"/>
            </a:xfrm>
            <a:prstGeom prst="foldedCorner">
              <a:avLst/>
            </a:prstGeom>
            <a:ln>
              <a:headEnd type="none" w="med" len="med"/>
              <a:tailEnd type="none" w="med" len="med"/>
            </a:ln>
            <a:scene3d>
              <a:camera prst="isometricOffAxis2Left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900" dirty="0" smtClean="0">
                  <a:solidFill>
                    <a:srgbClr val="000000"/>
                  </a:solidFill>
                </a:rPr>
                <a:t>RTL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7" name="Folded Corner 6"/>
            <p:cNvSpPr/>
            <p:nvPr/>
          </p:nvSpPr>
          <p:spPr bwMode="auto">
            <a:xfrm>
              <a:off x="6193745" y="4318147"/>
              <a:ext cx="430752" cy="531838"/>
            </a:xfrm>
            <a:prstGeom prst="foldedCorner">
              <a:avLst/>
            </a:prstGeom>
            <a:ln>
              <a:headEnd type="none" w="med" len="med"/>
              <a:tailEnd type="none" w="med" len="med"/>
            </a:ln>
            <a:scene3d>
              <a:camera prst="isometricOffAxis2Left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900" dirty="0" smtClean="0">
                  <a:solidFill>
                    <a:srgbClr val="000000"/>
                  </a:solidFill>
                </a:rPr>
                <a:t>RTL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8" name="Folded Corner 7"/>
            <p:cNvSpPr/>
            <p:nvPr/>
          </p:nvSpPr>
          <p:spPr bwMode="auto">
            <a:xfrm>
              <a:off x="6070233" y="3550047"/>
              <a:ext cx="430752" cy="531838"/>
            </a:xfrm>
            <a:prstGeom prst="foldedCorner">
              <a:avLst/>
            </a:prstGeom>
            <a:ln>
              <a:headEnd type="none" w="med" len="med"/>
              <a:tailEnd type="none" w="med" len="med"/>
            </a:ln>
            <a:scene3d>
              <a:camera prst="isometricOffAxis2Left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900" dirty="0" smtClean="0">
                  <a:solidFill>
                    <a:srgbClr val="000000"/>
                  </a:solidFill>
                </a:rPr>
                <a:t>RTL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9" name="Folded Corner 8"/>
            <p:cNvSpPr/>
            <p:nvPr/>
          </p:nvSpPr>
          <p:spPr bwMode="auto">
            <a:xfrm>
              <a:off x="8972770" y="4504340"/>
              <a:ext cx="430752" cy="531838"/>
            </a:xfrm>
            <a:prstGeom prst="foldedCorner">
              <a:avLst/>
            </a:prstGeom>
            <a:ln>
              <a:headEnd type="none" w="med" len="med"/>
              <a:tailEnd type="none" w="med" len="med"/>
            </a:ln>
            <a:scene3d>
              <a:camera prst="isometricOffAxis2Left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900" dirty="0" smtClean="0">
                  <a:solidFill>
                    <a:srgbClr val="000000"/>
                  </a:solidFill>
                </a:rPr>
                <a:t>RTL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10" name="Folded Corner 9"/>
            <p:cNvSpPr/>
            <p:nvPr/>
          </p:nvSpPr>
          <p:spPr bwMode="auto">
            <a:xfrm>
              <a:off x="8067293" y="5118820"/>
              <a:ext cx="430752" cy="531838"/>
            </a:xfrm>
            <a:prstGeom prst="foldedCorner">
              <a:avLst/>
            </a:prstGeom>
            <a:ln>
              <a:headEnd type="none" w="med" len="med"/>
              <a:tailEnd type="none" w="med" len="med"/>
            </a:ln>
            <a:scene3d>
              <a:camera prst="isometricOffAxis2Left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900" dirty="0" smtClean="0">
                  <a:solidFill>
                    <a:srgbClr val="000000"/>
                  </a:solidFill>
                </a:rPr>
                <a:t>RTL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11" name="Folded Corner 10"/>
            <p:cNvSpPr/>
            <p:nvPr/>
          </p:nvSpPr>
          <p:spPr bwMode="auto">
            <a:xfrm>
              <a:off x="7735513" y="4394957"/>
              <a:ext cx="430752" cy="531838"/>
            </a:xfrm>
            <a:prstGeom prst="foldedCorner">
              <a:avLst/>
            </a:prstGeom>
            <a:ln>
              <a:headEnd type="none" w="med" len="med"/>
              <a:tailEnd type="none" w="med" len="med"/>
            </a:ln>
            <a:scene3d>
              <a:camera prst="isometricOffAxis2Left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900" dirty="0" smtClean="0">
                  <a:solidFill>
                    <a:srgbClr val="000000"/>
                  </a:solidFill>
                </a:rPr>
                <a:t>RTL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pic>
          <p:nvPicPr>
            <p:cNvPr id="12" name="Picture 6" descr="http://www.xilinx.com/images/product-images/th_k7_chip_300ppi.jpg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92275" y="4403835"/>
              <a:ext cx="666750" cy="6381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perspectiveContrastingLeftFacing"/>
              <a:lightRig rig="threePt" dir="t"/>
            </a:scene3d>
          </p:spPr>
        </p:pic>
        <p:pic>
          <p:nvPicPr>
            <p:cNvPr id="13" name="Picture 10" descr="http://images-eu.amazon.com/images/P/0131103628.03.LZZZZZZZ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01822" y="1316725"/>
              <a:ext cx="1156348" cy="15255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isometricOffAxis2Left"/>
              <a:lightRig rig="threePt" dir="t"/>
            </a:scene3d>
          </p:spPr>
        </p:pic>
        <p:pic>
          <p:nvPicPr>
            <p:cNvPr id="14" name="Picture 14" descr="http://www.em.avnet.com/img_shared/fea/df2df2usa/xlx-virtex-4_log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95215" y="2647134"/>
              <a:ext cx="1371600" cy="6724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isometricOffAxis2Left"/>
              <a:lightRig rig="threePt" dir="t"/>
            </a:scene3d>
          </p:spPr>
        </p:pic>
        <p:pic>
          <p:nvPicPr>
            <p:cNvPr id="15" name="Picture 16" descr="http://www.nuhorizons.com/xilinx/images/v5log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11165" y="3313785"/>
              <a:ext cx="1371600" cy="7180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isometricOffAxis2Left"/>
              <a:lightRig rig="threePt" dir="t"/>
            </a:scene3d>
          </p:spPr>
        </p:pic>
        <p:pic>
          <p:nvPicPr>
            <p:cNvPr id="16" name="Picture 20" descr="http://www.silica.com/fileadmin/02_Products/Productdetails/LiveServerOld/05_Product-News/09_PLD/XLX_Virtex6_logo.jpg"/>
            <p:cNvPicPr>
              <a:picLocks noChangeAspect="1" noChangeArrowheads="1"/>
            </p:cNvPicPr>
            <p:nvPr/>
          </p:nvPicPr>
          <p:blipFill>
            <a:blip r:embed="rId6" cstate="print"/>
            <a:srcRect t="27690" b="30675"/>
            <a:stretch>
              <a:fillRect/>
            </a:stretch>
          </p:blipFill>
          <p:spPr bwMode="auto">
            <a:xfrm>
              <a:off x="4964785" y="4158695"/>
              <a:ext cx="1371600" cy="5710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isometricOffAxis2Left"/>
              <a:lightRig rig="threePt" dir="t"/>
            </a:scene3d>
          </p:spPr>
        </p:pic>
        <p:pic>
          <p:nvPicPr>
            <p:cNvPr id="17" name="Picture 4" descr="http://www.xilinx.com/images/product-images/th_v7_chip_300ppi.jpg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421235" y="4519050"/>
              <a:ext cx="666750" cy="6381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isometricOffAxis2Left"/>
              <a:lightRig rig="threePt" dir="t"/>
            </a:scene3d>
          </p:spPr>
        </p:pic>
        <p:pic>
          <p:nvPicPr>
            <p:cNvPr id="18" name="Picture 2" descr="http://www.xilinx.com/images/product-images/th_a7_chip_300ppi.jpg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524055" y="5133530"/>
              <a:ext cx="666750" cy="6381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perspectiveContrastingLeftFacing"/>
              <a:lightRig rig="threePt" dir="t"/>
            </a:scene3d>
          </p:spPr>
        </p:pic>
        <p:cxnSp>
          <p:nvCxnSpPr>
            <p:cNvPr id="19" name="Straight Arrow Connector 18"/>
            <p:cNvCxnSpPr>
              <a:stCxn id="13" idx="2"/>
              <a:endCxn id="6" idx="3"/>
            </p:cNvCxnSpPr>
            <p:nvPr/>
          </p:nvCxnSpPr>
          <p:spPr bwMode="auto">
            <a:xfrm rot="5400000">
              <a:off x="7720759" y="1965439"/>
              <a:ext cx="282426" cy="2036049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20" name="Straight Arrow Connector 19"/>
            <p:cNvCxnSpPr>
              <a:stCxn id="13" idx="2"/>
              <a:endCxn id="8" idx="3"/>
            </p:cNvCxnSpPr>
            <p:nvPr/>
          </p:nvCxnSpPr>
          <p:spPr bwMode="auto">
            <a:xfrm rot="5400000">
              <a:off x="7203633" y="2139603"/>
              <a:ext cx="973716" cy="2379011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21" name="Straight Arrow Connector 20"/>
            <p:cNvCxnSpPr>
              <a:stCxn id="13" idx="2"/>
              <a:endCxn id="7" idx="3"/>
            </p:cNvCxnSpPr>
            <p:nvPr/>
          </p:nvCxnSpPr>
          <p:spPr bwMode="auto">
            <a:xfrm rot="5400000">
              <a:off x="6881339" y="2585409"/>
              <a:ext cx="1741816" cy="2255499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22" name="Straight Arrow Connector 21"/>
            <p:cNvCxnSpPr>
              <a:stCxn id="13" idx="2"/>
              <a:endCxn id="11" idx="0"/>
            </p:cNvCxnSpPr>
            <p:nvPr/>
          </p:nvCxnSpPr>
          <p:spPr bwMode="auto">
            <a:xfrm rot="5400000">
              <a:off x="7639090" y="3154050"/>
              <a:ext cx="1552707" cy="929107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23" name="Straight Arrow Connector 22"/>
            <p:cNvCxnSpPr>
              <a:stCxn id="13" idx="2"/>
              <a:endCxn id="9" idx="0"/>
            </p:cNvCxnSpPr>
            <p:nvPr/>
          </p:nvCxnSpPr>
          <p:spPr bwMode="auto">
            <a:xfrm rot="16200000" flipH="1">
              <a:off x="8203026" y="3519220"/>
              <a:ext cx="1662090" cy="308150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24" name="Straight Arrow Connector 23"/>
            <p:cNvCxnSpPr>
              <a:stCxn id="13" idx="2"/>
              <a:endCxn id="10" idx="0"/>
            </p:cNvCxnSpPr>
            <p:nvPr/>
          </p:nvCxnSpPr>
          <p:spPr bwMode="auto">
            <a:xfrm rot="5400000">
              <a:off x="7443048" y="3681872"/>
              <a:ext cx="2276570" cy="597327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</p:grpSp>
      <p:sp>
        <p:nvSpPr>
          <p:cNvPr id="26" name="Slide Number Placeholder 2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Permutability</a:t>
            </a:r>
            <a:endParaRPr lang="en-US" dirty="0"/>
          </a:p>
          <a:p>
            <a:pPr lvl="1"/>
            <a:r>
              <a:rPr lang="en-US" dirty="0"/>
              <a:t>Architecture Exploration</a:t>
            </a:r>
          </a:p>
          <a:p>
            <a:pPr lvl="2"/>
            <a:r>
              <a:rPr lang="en-US" dirty="0"/>
              <a:t>Timing</a:t>
            </a:r>
          </a:p>
          <a:p>
            <a:pPr lvl="3"/>
            <a:r>
              <a:rPr lang="en-US" dirty="0"/>
              <a:t>Parallelization</a:t>
            </a:r>
          </a:p>
          <a:p>
            <a:pPr lvl="3"/>
            <a:r>
              <a:rPr lang="en-US" dirty="0"/>
              <a:t>Pipelining</a:t>
            </a:r>
          </a:p>
          <a:p>
            <a:pPr lvl="2"/>
            <a:r>
              <a:rPr lang="en-US" dirty="0"/>
              <a:t>Resources</a:t>
            </a:r>
          </a:p>
          <a:p>
            <a:pPr lvl="3"/>
            <a:r>
              <a:rPr lang="en-US" dirty="0"/>
              <a:t>Sharing</a:t>
            </a:r>
          </a:p>
          <a:p>
            <a:pPr lvl="1"/>
            <a:r>
              <a:rPr lang="en-US" dirty="0"/>
              <a:t>Better </a:t>
            </a:r>
            <a:r>
              <a:rPr lang="en-US" dirty="0" err="1" smtClean="0"/>
              <a:t>QoR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Rapid design exploration delivers </a:t>
            </a:r>
            <a:r>
              <a:rPr lang="en-US" dirty="0" err="1">
                <a:solidFill>
                  <a:schemeClr val="tx1"/>
                </a:solidFill>
              </a:rPr>
              <a:t>QoR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rivaling </a:t>
            </a:r>
            <a:r>
              <a:rPr lang="en-US" dirty="0">
                <a:solidFill>
                  <a:schemeClr val="tx1"/>
                </a:solidFill>
              </a:rPr>
              <a:t>hand-coded RTL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Vivado</a:t>
            </a:r>
            <a:r>
              <a:rPr lang="en-US" dirty="0" smtClean="0"/>
              <a:t> HLS Benefits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2016 Xilinx</a:t>
            </a:r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5881210" y="1377679"/>
            <a:ext cx="5837560" cy="4482710"/>
            <a:chOff x="3112610" y="1327400"/>
            <a:chExt cx="5837560" cy="4482710"/>
          </a:xfrm>
        </p:grpSpPr>
        <p:cxnSp>
          <p:nvCxnSpPr>
            <p:cNvPr id="6" name="Straight Arrow Connector 5"/>
            <p:cNvCxnSpPr>
              <a:stCxn id="11" idx="2"/>
              <a:endCxn id="77" idx="0"/>
            </p:cNvCxnSpPr>
            <p:nvPr/>
          </p:nvCxnSpPr>
          <p:spPr bwMode="auto">
            <a:xfrm rot="5400000">
              <a:off x="5758543" y="768014"/>
              <a:ext cx="581907" cy="2831479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7" name="Straight Arrow Connector 6"/>
            <p:cNvCxnSpPr>
              <a:stCxn id="11" idx="2"/>
              <a:endCxn id="75" idx="3"/>
            </p:cNvCxnSpPr>
            <p:nvPr/>
          </p:nvCxnSpPr>
          <p:spPr bwMode="auto">
            <a:xfrm rot="5400000">
              <a:off x="4603239" y="1639428"/>
              <a:ext cx="2608624" cy="3115368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8" name="Straight Arrow Connector 7"/>
            <p:cNvCxnSpPr>
              <a:stCxn id="11" idx="2"/>
              <a:endCxn id="71" idx="0"/>
            </p:cNvCxnSpPr>
            <p:nvPr/>
          </p:nvCxnSpPr>
          <p:spPr bwMode="auto">
            <a:xfrm rot="5400000">
              <a:off x="5127776" y="1974855"/>
              <a:ext cx="2419515" cy="2255404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9" name="Straight Arrow Connector 8"/>
            <p:cNvCxnSpPr>
              <a:stCxn id="11" idx="2"/>
              <a:endCxn id="69" idx="0"/>
            </p:cNvCxnSpPr>
            <p:nvPr/>
          </p:nvCxnSpPr>
          <p:spPr bwMode="auto">
            <a:xfrm rot="5400000">
              <a:off x="5819066" y="2128475"/>
              <a:ext cx="1881845" cy="1410494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10" name="Straight Arrow Connector 9"/>
            <p:cNvCxnSpPr>
              <a:stCxn id="11" idx="2"/>
              <a:endCxn id="67" idx="0"/>
            </p:cNvCxnSpPr>
            <p:nvPr/>
          </p:nvCxnSpPr>
          <p:spPr bwMode="auto">
            <a:xfrm rot="5400000">
              <a:off x="6395141" y="2781360"/>
              <a:ext cx="1958655" cy="181534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sp>
          <p:nvSpPr>
            <p:cNvPr id="11" name="Folded Corner 10"/>
            <p:cNvSpPr/>
            <p:nvPr/>
          </p:nvSpPr>
          <p:spPr bwMode="auto">
            <a:xfrm>
              <a:off x="6748400" y="1513630"/>
              <a:ext cx="1433670" cy="379170"/>
            </a:xfrm>
            <a:prstGeom prst="foldedCorner">
              <a:avLst/>
            </a:prstGeom>
            <a:scene3d>
              <a:camera prst="isometricOffAxis2Lef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900" b="1" dirty="0" smtClean="0">
                  <a:solidFill>
                    <a:srgbClr val="000000"/>
                  </a:solidFill>
                </a:rPr>
                <a:t>Untimed C</a:t>
              </a:r>
            </a:p>
            <a:p>
              <a:pPr>
                <a:defRPr/>
              </a:pPr>
              <a:r>
                <a:rPr lang="en-US" sz="900" b="1" dirty="0" smtClean="0">
                  <a:solidFill>
                    <a:srgbClr val="000000"/>
                  </a:solidFill>
                </a:rPr>
                <a:t>Specification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2" name="Group 173"/>
            <p:cNvGrpSpPr/>
            <p:nvPr/>
          </p:nvGrpSpPr>
          <p:grpSpPr>
            <a:xfrm>
              <a:off x="3227825" y="1934968"/>
              <a:ext cx="4612261" cy="3729686"/>
              <a:chOff x="4034330" y="1613010"/>
              <a:chExt cx="4612261" cy="3729686"/>
            </a:xfrm>
            <a:scene3d>
              <a:camera prst="isometricOffAxis2Left"/>
              <a:lightRig rig="threePt" dir="t"/>
            </a:scene3d>
          </p:grpSpPr>
          <p:sp>
            <p:nvSpPr>
              <p:cNvPr id="13" name="TextBox 12"/>
              <p:cNvSpPr txBox="1"/>
              <p:nvPr/>
            </p:nvSpPr>
            <p:spPr>
              <a:xfrm rot="16200000">
                <a:off x="3910578" y="1771404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0000"/>
                    </a:solidFill>
                    <a:latin typeface="Consolas" pitchFamily="49" charset="0"/>
                    <a:cs typeface="Consolas" pitchFamily="49" charset="0"/>
                  </a:rPr>
                  <a:t>Area</a:t>
                </a:r>
                <a:endParaRPr lang="en-US" sz="120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490780" y="5065697"/>
                <a:ext cx="11192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0000"/>
                    </a:solidFill>
                    <a:latin typeface="Consolas" pitchFamily="49" charset="0"/>
                    <a:cs typeface="Consolas" pitchFamily="49" charset="0"/>
                  </a:rPr>
                  <a:t>Performance</a:t>
                </a:r>
                <a:endParaRPr lang="en-US" sz="120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endParaRPr>
              </a:p>
            </p:txBody>
          </p:sp>
          <p:grpSp>
            <p:nvGrpSpPr>
              <p:cNvPr id="15" name="Group 172"/>
              <p:cNvGrpSpPr/>
              <p:nvPr/>
            </p:nvGrpSpPr>
            <p:grpSpPr>
              <a:xfrm>
                <a:off x="4376314" y="1814160"/>
                <a:ext cx="4266616" cy="3202230"/>
                <a:chOff x="4376314" y="1814160"/>
                <a:chExt cx="4266616" cy="3202230"/>
              </a:xfrm>
            </p:grpSpPr>
            <p:cxnSp>
              <p:nvCxnSpPr>
                <p:cNvPr id="18" name="Straight Connector 17"/>
                <p:cNvCxnSpPr/>
                <p:nvPr/>
              </p:nvCxnSpPr>
              <p:spPr bwMode="auto">
                <a:xfrm>
                  <a:off x="4376314" y="4862160"/>
                  <a:ext cx="4266616" cy="0"/>
                </a:xfrm>
                <a:prstGeom prst="line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" name="Straight Connector 18"/>
                <p:cNvCxnSpPr/>
                <p:nvPr/>
              </p:nvCxnSpPr>
              <p:spPr bwMode="auto">
                <a:xfrm>
                  <a:off x="4376314" y="4709760"/>
                  <a:ext cx="4266616" cy="0"/>
                </a:xfrm>
                <a:prstGeom prst="line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" name="Straight Connector 19"/>
                <p:cNvCxnSpPr/>
                <p:nvPr/>
              </p:nvCxnSpPr>
              <p:spPr bwMode="auto">
                <a:xfrm>
                  <a:off x="4376314" y="4557360"/>
                  <a:ext cx="4266616" cy="0"/>
                </a:xfrm>
                <a:prstGeom prst="line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" name="Straight Connector 20"/>
                <p:cNvCxnSpPr/>
                <p:nvPr/>
              </p:nvCxnSpPr>
              <p:spPr bwMode="auto">
                <a:xfrm>
                  <a:off x="4376314" y="4404960"/>
                  <a:ext cx="4266616" cy="0"/>
                </a:xfrm>
                <a:prstGeom prst="line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" name="Straight Connector 21"/>
                <p:cNvCxnSpPr/>
                <p:nvPr/>
              </p:nvCxnSpPr>
              <p:spPr bwMode="auto">
                <a:xfrm>
                  <a:off x="4376314" y="4252560"/>
                  <a:ext cx="4266616" cy="0"/>
                </a:xfrm>
                <a:prstGeom prst="line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" name="Straight Connector 22"/>
                <p:cNvCxnSpPr/>
                <p:nvPr/>
              </p:nvCxnSpPr>
              <p:spPr bwMode="auto">
                <a:xfrm>
                  <a:off x="4376314" y="4100160"/>
                  <a:ext cx="4266616" cy="0"/>
                </a:xfrm>
                <a:prstGeom prst="line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" name="Straight Connector 23"/>
                <p:cNvCxnSpPr/>
                <p:nvPr/>
              </p:nvCxnSpPr>
              <p:spPr bwMode="auto">
                <a:xfrm>
                  <a:off x="4376314" y="3947760"/>
                  <a:ext cx="4266616" cy="0"/>
                </a:xfrm>
                <a:prstGeom prst="line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" name="Straight Connector 24"/>
                <p:cNvCxnSpPr/>
                <p:nvPr/>
              </p:nvCxnSpPr>
              <p:spPr bwMode="auto">
                <a:xfrm>
                  <a:off x="4376314" y="3795360"/>
                  <a:ext cx="4266616" cy="0"/>
                </a:xfrm>
                <a:prstGeom prst="line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" name="Straight Connector 25"/>
                <p:cNvCxnSpPr/>
                <p:nvPr/>
              </p:nvCxnSpPr>
              <p:spPr bwMode="auto">
                <a:xfrm>
                  <a:off x="4376314" y="3642960"/>
                  <a:ext cx="4266616" cy="0"/>
                </a:xfrm>
                <a:prstGeom prst="line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" name="Straight Connector 26"/>
                <p:cNvCxnSpPr/>
                <p:nvPr/>
              </p:nvCxnSpPr>
              <p:spPr bwMode="auto">
                <a:xfrm>
                  <a:off x="4376314" y="3490560"/>
                  <a:ext cx="4266616" cy="0"/>
                </a:xfrm>
                <a:prstGeom prst="line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" name="Straight Connector 27"/>
                <p:cNvCxnSpPr/>
                <p:nvPr/>
              </p:nvCxnSpPr>
              <p:spPr bwMode="auto">
                <a:xfrm>
                  <a:off x="4376314" y="3338160"/>
                  <a:ext cx="4266616" cy="0"/>
                </a:xfrm>
                <a:prstGeom prst="line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Straight Connector 28"/>
                <p:cNvCxnSpPr/>
                <p:nvPr/>
              </p:nvCxnSpPr>
              <p:spPr bwMode="auto">
                <a:xfrm>
                  <a:off x="4376314" y="3185760"/>
                  <a:ext cx="4266616" cy="0"/>
                </a:xfrm>
                <a:prstGeom prst="line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" name="Straight Connector 29"/>
                <p:cNvCxnSpPr/>
                <p:nvPr/>
              </p:nvCxnSpPr>
              <p:spPr bwMode="auto">
                <a:xfrm>
                  <a:off x="4376314" y="3033360"/>
                  <a:ext cx="4266616" cy="0"/>
                </a:xfrm>
                <a:prstGeom prst="line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" name="Straight Connector 30"/>
                <p:cNvCxnSpPr/>
                <p:nvPr/>
              </p:nvCxnSpPr>
              <p:spPr bwMode="auto">
                <a:xfrm>
                  <a:off x="4376314" y="2880960"/>
                  <a:ext cx="4266616" cy="0"/>
                </a:xfrm>
                <a:prstGeom prst="line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" name="Straight Connector 31"/>
                <p:cNvCxnSpPr/>
                <p:nvPr/>
              </p:nvCxnSpPr>
              <p:spPr bwMode="auto">
                <a:xfrm>
                  <a:off x="4376314" y="2728560"/>
                  <a:ext cx="4266616" cy="0"/>
                </a:xfrm>
                <a:prstGeom prst="line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" name="Straight Connector 32"/>
                <p:cNvCxnSpPr/>
                <p:nvPr/>
              </p:nvCxnSpPr>
              <p:spPr bwMode="auto">
                <a:xfrm>
                  <a:off x="4376314" y="2576160"/>
                  <a:ext cx="4266616" cy="0"/>
                </a:xfrm>
                <a:prstGeom prst="line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" name="Straight Connector 33"/>
                <p:cNvCxnSpPr/>
                <p:nvPr/>
              </p:nvCxnSpPr>
              <p:spPr bwMode="auto">
                <a:xfrm>
                  <a:off x="4376314" y="2423760"/>
                  <a:ext cx="4266616" cy="0"/>
                </a:xfrm>
                <a:prstGeom prst="line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" name="Straight Connector 34"/>
                <p:cNvCxnSpPr/>
                <p:nvPr/>
              </p:nvCxnSpPr>
              <p:spPr bwMode="auto">
                <a:xfrm>
                  <a:off x="4376314" y="2271360"/>
                  <a:ext cx="4266616" cy="0"/>
                </a:xfrm>
                <a:prstGeom prst="line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" name="Straight Connector 35"/>
                <p:cNvCxnSpPr/>
                <p:nvPr/>
              </p:nvCxnSpPr>
              <p:spPr bwMode="auto">
                <a:xfrm>
                  <a:off x="4376314" y="2118960"/>
                  <a:ext cx="4266616" cy="0"/>
                </a:xfrm>
                <a:prstGeom prst="line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" name="Straight Connector 36"/>
                <p:cNvCxnSpPr/>
                <p:nvPr/>
              </p:nvCxnSpPr>
              <p:spPr bwMode="auto">
                <a:xfrm>
                  <a:off x="4376314" y="1966560"/>
                  <a:ext cx="4266616" cy="0"/>
                </a:xfrm>
                <a:prstGeom prst="line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" name="Straight Connector 37"/>
                <p:cNvCxnSpPr/>
                <p:nvPr/>
              </p:nvCxnSpPr>
              <p:spPr bwMode="auto">
                <a:xfrm>
                  <a:off x="4376314" y="1814160"/>
                  <a:ext cx="4266616" cy="0"/>
                </a:xfrm>
                <a:prstGeom prst="line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" name="Straight Connector 38"/>
                <p:cNvCxnSpPr/>
                <p:nvPr/>
              </p:nvCxnSpPr>
              <p:spPr bwMode="auto">
                <a:xfrm rot="5400000">
                  <a:off x="2928514" y="3414360"/>
                  <a:ext cx="3200400" cy="0"/>
                </a:xfrm>
                <a:prstGeom prst="line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0" name="Straight Connector 39"/>
                <p:cNvCxnSpPr/>
                <p:nvPr/>
              </p:nvCxnSpPr>
              <p:spPr bwMode="auto">
                <a:xfrm rot="5400000">
                  <a:off x="3080914" y="3414360"/>
                  <a:ext cx="3200400" cy="0"/>
                </a:xfrm>
                <a:prstGeom prst="line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" name="Straight Connector 40"/>
                <p:cNvCxnSpPr/>
                <p:nvPr/>
              </p:nvCxnSpPr>
              <p:spPr bwMode="auto">
                <a:xfrm rot="5400000">
                  <a:off x="3233314" y="3414360"/>
                  <a:ext cx="3200400" cy="0"/>
                </a:xfrm>
                <a:prstGeom prst="line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" name="Straight Connector 41"/>
                <p:cNvCxnSpPr/>
                <p:nvPr/>
              </p:nvCxnSpPr>
              <p:spPr bwMode="auto">
                <a:xfrm rot="5400000">
                  <a:off x="3385714" y="3414360"/>
                  <a:ext cx="3200400" cy="0"/>
                </a:xfrm>
                <a:prstGeom prst="line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3" name="Straight Connector 42"/>
                <p:cNvCxnSpPr/>
                <p:nvPr/>
              </p:nvCxnSpPr>
              <p:spPr bwMode="auto">
                <a:xfrm rot="5400000">
                  <a:off x="3538114" y="3414360"/>
                  <a:ext cx="3200400" cy="0"/>
                </a:xfrm>
                <a:prstGeom prst="line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4" name="Straight Connector 43"/>
                <p:cNvCxnSpPr/>
                <p:nvPr/>
              </p:nvCxnSpPr>
              <p:spPr bwMode="auto">
                <a:xfrm rot="5400000">
                  <a:off x="3690514" y="3414360"/>
                  <a:ext cx="3200400" cy="0"/>
                </a:xfrm>
                <a:prstGeom prst="line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5" name="Straight Connector 44"/>
                <p:cNvCxnSpPr/>
                <p:nvPr/>
              </p:nvCxnSpPr>
              <p:spPr bwMode="auto">
                <a:xfrm rot="5400000">
                  <a:off x="3842914" y="3414360"/>
                  <a:ext cx="3200400" cy="0"/>
                </a:xfrm>
                <a:prstGeom prst="line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6" name="Straight Connector 45"/>
                <p:cNvCxnSpPr/>
                <p:nvPr/>
              </p:nvCxnSpPr>
              <p:spPr bwMode="auto">
                <a:xfrm rot="5400000">
                  <a:off x="3995314" y="3414360"/>
                  <a:ext cx="3200400" cy="0"/>
                </a:xfrm>
                <a:prstGeom prst="line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7" name="Straight Connector 46"/>
                <p:cNvCxnSpPr/>
                <p:nvPr/>
              </p:nvCxnSpPr>
              <p:spPr bwMode="auto">
                <a:xfrm rot="5400000">
                  <a:off x="4147714" y="3414360"/>
                  <a:ext cx="3200400" cy="0"/>
                </a:xfrm>
                <a:prstGeom prst="line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8" name="Straight Connector 47"/>
                <p:cNvCxnSpPr/>
                <p:nvPr/>
              </p:nvCxnSpPr>
              <p:spPr bwMode="auto">
                <a:xfrm rot="5400000">
                  <a:off x="4300114" y="3414360"/>
                  <a:ext cx="3200400" cy="0"/>
                </a:xfrm>
                <a:prstGeom prst="line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9" name="Straight Connector 48"/>
                <p:cNvCxnSpPr/>
                <p:nvPr/>
              </p:nvCxnSpPr>
              <p:spPr bwMode="auto">
                <a:xfrm rot="5400000">
                  <a:off x="4452514" y="3414360"/>
                  <a:ext cx="3200400" cy="0"/>
                </a:xfrm>
                <a:prstGeom prst="line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0" name="Straight Connector 49"/>
                <p:cNvCxnSpPr/>
                <p:nvPr/>
              </p:nvCxnSpPr>
              <p:spPr bwMode="auto">
                <a:xfrm rot="5400000">
                  <a:off x="4604914" y="3414360"/>
                  <a:ext cx="3200400" cy="0"/>
                </a:xfrm>
                <a:prstGeom prst="line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1" name="Straight Connector 50"/>
                <p:cNvCxnSpPr/>
                <p:nvPr/>
              </p:nvCxnSpPr>
              <p:spPr bwMode="auto">
                <a:xfrm rot="5400000">
                  <a:off x="4757314" y="3414360"/>
                  <a:ext cx="3200400" cy="0"/>
                </a:xfrm>
                <a:prstGeom prst="line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2" name="Straight Connector 51"/>
                <p:cNvCxnSpPr/>
                <p:nvPr/>
              </p:nvCxnSpPr>
              <p:spPr bwMode="auto">
                <a:xfrm rot="5400000">
                  <a:off x="4909714" y="3414360"/>
                  <a:ext cx="3200400" cy="0"/>
                </a:xfrm>
                <a:prstGeom prst="line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" name="Straight Connector 52"/>
                <p:cNvCxnSpPr/>
                <p:nvPr/>
              </p:nvCxnSpPr>
              <p:spPr bwMode="auto">
                <a:xfrm rot="5400000">
                  <a:off x="5052567" y="3416190"/>
                  <a:ext cx="3200400" cy="0"/>
                </a:xfrm>
                <a:prstGeom prst="line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4" name="Straight Connector 53"/>
                <p:cNvCxnSpPr/>
                <p:nvPr/>
              </p:nvCxnSpPr>
              <p:spPr bwMode="auto">
                <a:xfrm rot="5400000">
                  <a:off x="5204967" y="3416190"/>
                  <a:ext cx="3200400" cy="0"/>
                </a:xfrm>
                <a:prstGeom prst="line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5" name="Straight Connector 54"/>
                <p:cNvCxnSpPr/>
                <p:nvPr/>
              </p:nvCxnSpPr>
              <p:spPr bwMode="auto">
                <a:xfrm rot="5400000">
                  <a:off x="5357367" y="3416190"/>
                  <a:ext cx="3200400" cy="0"/>
                </a:xfrm>
                <a:prstGeom prst="line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6" name="Straight Connector 55"/>
                <p:cNvCxnSpPr/>
                <p:nvPr/>
              </p:nvCxnSpPr>
              <p:spPr bwMode="auto">
                <a:xfrm rot="5400000">
                  <a:off x="5509767" y="3416190"/>
                  <a:ext cx="3200400" cy="0"/>
                </a:xfrm>
                <a:prstGeom prst="line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7" name="Straight Connector 56"/>
                <p:cNvCxnSpPr/>
                <p:nvPr/>
              </p:nvCxnSpPr>
              <p:spPr bwMode="auto">
                <a:xfrm rot="5400000">
                  <a:off x="5662167" y="3416190"/>
                  <a:ext cx="3200400" cy="0"/>
                </a:xfrm>
                <a:prstGeom prst="line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8" name="Straight Connector 57"/>
                <p:cNvCxnSpPr/>
                <p:nvPr/>
              </p:nvCxnSpPr>
              <p:spPr bwMode="auto">
                <a:xfrm rot="5400000">
                  <a:off x="5814567" y="3416190"/>
                  <a:ext cx="3200400" cy="0"/>
                </a:xfrm>
                <a:prstGeom prst="line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Straight Connector 58"/>
                <p:cNvCxnSpPr/>
                <p:nvPr/>
              </p:nvCxnSpPr>
              <p:spPr bwMode="auto">
                <a:xfrm rot="5400000">
                  <a:off x="5966967" y="3416190"/>
                  <a:ext cx="3200400" cy="0"/>
                </a:xfrm>
                <a:prstGeom prst="line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0" name="Straight Connector 59"/>
                <p:cNvCxnSpPr/>
                <p:nvPr/>
              </p:nvCxnSpPr>
              <p:spPr bwMode="auto">
                <a:xfrm rot="5400000">
                  <a:off x="6119367" y="3416190"/>
                  <a:ext cx="3200400" cy="0"/>
                </a:xfrm>
                <a:prstGeom prst="line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1" name="Straight Connector 60"/>
                <p:cNvCxnSpPr/>
                <p:nvPr/>
              </p:nvCxnSpPr>
              <p:spPr bwMode="auto">
                <a:xfrm rot="5400000">
                  <a:off x="6271767" y="3416190"/>
                  <a:ext cx="3200400" cy="0"/>
                </a:xfrm>
                <a:prstGeom prst="line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2" name="Straight Connector 61"/>
                <p:cNvCxnSpPr/>
                <p:nvPr/>
              </p:nvCxnSpPr>
              <p:spPr bwMode="auto">
                <a:xfrm rot="5400000">
                  <a:off x="6424167" y="3416190"/>
                  <a:ext cx="3200400" cy="0"/>
                </a:xfrm>
                <a:prstGeom prst="line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3" name="Straight Connector 62"/>
                <p:cNvCxnSpPr/>
                <p:nvPr/>
              </p:nvCxnSpPr>
              <p:spPr bwMode="auto">
                <a:xfrm rot="5400000">
                  <a:off x="6576567" y="3416190"/>
                  <a:ext cx="3200400" cy="0"/>
                </a:xfrm>
                <a:prstGeom prst="line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4" name="Straight Connector 63"/>
                <p:cNvCxnSpPr/>
                <p:nvPr/>
              </p:nvCxnSpPr>
              <p:spPr bwMode="auto">
                <a:xfrm rot="5400000">
                  <a:off x="6728967" y="3416190"/>
                  <a:ext cx="3200400" cy="0"/>
                </a:xfrm>
                <a:prstGeom prst="line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5" name="Straight Connector 64"/>
                <p:cNvCxnSpPr/>
                <p:nvPr/>
              </p:nvCxnSpPr>
              <p:spPr bwMode="auto">
                <a:xfrm rot="5400000">
                  <a:off x="6881367" y="3416190"/>
                  <a:ext cx="3200400" cy="0"/>
                </a:xfrm>
                <a:prstGeom prst="line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6" name="Straight Connector 65"/>
                <p:cNvCxnSpPr/>
                <p:nvPr/>
              </p:nvCxnSpPr>
              <p:spPr bwMode="auto">
                <a:xfrm rot="5400000">
                  <a:off x="7033767" y="3416190"/>
                  <a:ext cx="3200400" cy="0"/>
                </a:xfrm>
                <a:prstGeom prst="line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6" name="Straight Arrow Connector 15"/>
              <p:cNvCxnSpPr/>
              <p:nvPr/>
            </p:nvCxnSpPr>
            <p:spPr bwMode="auto">
              <a:xfrm>
                <a:off x="4379975" y="5042010"/>
                <a:ext cx="4266616" cy="1588"/>
              </a:xfrm>
              <a:prstGeom prst="straightConnector1">
                <a:avLst/>
              </a:prstGeom>
              <a:solidFill>
                <a:schemeClr val="tx2"/>
              </a:solidFill>
              <a:ln w="3810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7" name="Straight Arrow Connector 16"/>
              <p:cNvCxnSpPr/>
              <p:nvPr/>
            </p:nvCxnSpPr>
            <p:spPr bwMode="auto">
              <a:xfrm rot="16200000" flipV="1">
                <a:off x="2662608" y="3326716"/>
                <a:ext cx="3429000" cy="1588"/>
              </a:xfrm>
              <a:prstGeom prst="straightConnector1">
                <a:avLst/>
              </a:prstGeom>
              <a:solidFill>
                <a:schemeClr val="tx2"/>
              </a:solidFill>
              <a:ln w="3810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67" name="Folded Corner 66"/>
            <p:cNvSpPr/>
            <p:nvPr/>
          </p:nvSpPr>
          <p:spPr bwMode="auto">
            <a:xfrm>
              <a:off x="7068325" y="3851455"/>
              <a:ext cx="430752" cy="531838"/>
            </a:xfrm>
            <a:prstGeom prst="foldedCorner">
              <a:avLst/>
            </a:prstGeom>
            <a:ln>
              <a:headEnd type="none" w="med" len="med"/>
              <a:tailEnd type="none" w="med" len="med"/>
            </a:ln>
            <a:scene3d>
              <a:camera prst="isometricOffAxis2Left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900" dirty="0" smtClean="0">
                  <a:solidFill>
                    <a:srgbClr val="000000"/>
                  </a:solidFill>
                </a:rPr>
                <a:t>RTL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68" name="Right Arrow 67"/>
            <p:cNvSpPr/>
            <p:nvPr/>
          </p:nvSpPr>
          <p:spPr bwMode="auto">
            <a:xfrm rot="21435356">
              <a:off x="5963283" y="4034940"/>
              <a:ext cx="1412894" cy="397401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  <a:scene3d>
              <a:camera prst="isometricOffAxis2Left"/>
              <a:lightRig rig="threePt" dir="t"/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700" dirty="0" smtClean="0">
                  <a:solidFill>
                    <a:srgbClr val="000000"/>
                  </a:solidFill>
                </a:rPr>
                <a:t>Insert Pipelines</a:t>
              </a:r>
              <a:endParaRPr lang="en-US" sz="700" dirty="0">
                <a:solidFill>
                  <a:srgbClr val="000000"/>
                </a:solidFill>
              </a:endParaRPr>
            </a:p>
          </p:txBody>
        </p:sp>
        <p:sp>
          <p:nvSpPr>
            <p:cNvPr id="69" name="Folded Corner 68"/>
            <p:cNvSpPr/>
            <p:nvPr/>
          </p:nvSpPr>
          <p:spPr bwMode="auto">
            <a:xfrm>
              <a:off x="5839365" y="3774645"/>
              <a:ext cx="430752" cy="531838"/>
            </a:xfrm>
            <a:prstGeom prst="foldedCorner">
              <a:avLst/>
            </a:prstGeom>
            <a:ln>
              <a:headEnd type="none" w="med" len="med"/>
              <a:tailEnd type="none" w="med" len="med"/>
            </a:ln>
            <a:scene3d>
              <a:camera prst="isometricOffAxis2Left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900" dirty="0" smtClean="0">
                  <a:solidFill>
                    <a:srgbClr val="000000"/>
                  </a:solidFill>
                </a:rPr>
                <a:t>RTL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70" name="Right Arrow 69"/>
            <p:cNvSpPr/>
            <p:nvPr/>
          </p:nvSpPr>
          <p:spPr bwMode="auto">
            <a:xfrm rot="19252070">
              <a:off x="5191265" y="4261471"/>
              <a:ext cx="1075470" cy="397401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  <a:scene3d>
              <a:camera prst="isometricOffAxis2Left"/>
              <a:lightRig rig="threePt" dir="t"/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700" dirty="0" smtClean="0">
                  <a:solidFill>
                    <a:srgbClr val="000000"/>
                  </a:solidFill>
                </a:rPr>
                <a:t>Unroll Loops</a:t>
              </a:r>
              <a:endParaRPr lang="en-US" sz="700" dirty="0">
                <a:solidFill>
                  <a:srgbClr val="000000"/>
                </a:solidFill>
              </a:endParaRPr>
            </a:p>
          </p:txBody>
        </p:sp>
        <p:sp>
          <p:nvSpPr>
            <p:cNvPr id="71" name="Folded Corner 70"/>
            <p:cNvSpPr/>
            <p:nvPr/>
          </p:nvSpPr>
          <p:spPr bwMode="auto">
            <a:xfrm>
              <a:off x="4994455" y="4312315"/>
              <a:ext cx="430752" cy="531838"/>
            </a:xfrm>
            <a:prstGeom prst="foldedCorner">
              <a:avLst/>
            </a:prstGeom>
            <a:ln>
              <a:headEnd type="none" w="med" len="med"/>
              <a:tailEnd type="none" w="med" len="med"/>
            </a:ln>
            <a:scene3d>
              <a:camera prst="isometricOffAxis2Left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900" dirty="0" smtClean="0">
                  <a:solidFill>
                    <a:srgbClr val="000000"/>
                  </a:solidFill>
                </a:rPr>
                <a:t>RTL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72" name="Right Arrow 71"/>
            <p:cNvSpPr/>
            <p:nvPr/>
          </p:nvSpPr>
          <p:spPr bwMode="auto">
            <a:xfrm rot="21297475">
              <a:off x="4203364" y="4522022"/>
              <a:ext cx="1059206" cy="397401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  <a:scene3d>
              <a:camera prst="isometricOffAxis2Left"/>
              <a:lightRig rig="threePt" dir="t"/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700" dirty="0" smtClean="0">
                  <a:solidFill>
                    <a:srgbClr val="000000"/>
                  </a:solidFill>
                </a:rPr>
                <a:t>Partition Arrays</a:t>
              </a:r>
              <a:endParaRPr lang="en-US" sz="700" dirty="0">
                <a:solidFill>
                  <a:srgbClr val="000000"/>
                </a:solidFill>
              </a:endParaRPr>
            </a:p>
          </p:txBody>
        </p:sp>
        <p:sp>
          <p:nvSpPr>
            <p:cNvPr id="73" name="Folded Corner 72"/>
            <p:cNvSpPr/>
            <p:nvPr/>
          </p:nvSpPr>
          <p:spPr bwMode="auto">
            <a:xfrm>
              <a:off x="3112610" y="4849985"/>
              <a:ext cx="1433670" cy="379170"/>
            </a:xfrm>
            <a:prstGeom prst="foldedCorner">
              <a:avLst/>
            </a:prstGeom>
            <a:scene3d>
              <a:camera prst="isometricOffAxis2Lef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900" b="1" dirty="0" smtClean="0">
                  <a:solidFill>
                    <a:srgbClr val="000000"/>
                  </a:solidFill>
                </a:rPr>
                <a:t>Timed RTL</a:t>
              </a:r>
            </a:p>
            <a:p>
              <a:pPr>
                <a:defRPr/>
              </a:pPr>
              <a:r>
                <a:rPr lang="en-US" sz="900" b="1" dirty="0" smtClean="0">
                  <a:solidFill>
                    <a:srgbClr val="000000"/>
                  </a:solidFill>
                </a:rPr>
                <a:t>Architectures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pic>
          <p:nvPicPr>
            <p:cNvPr id="74" name="Picture 6" descr="http://www.xilinx.com/images/product-images/th_k7_chip_300ppi.jpg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50895" y="5171935"/>
              <a:ext cx="666750" cy="6381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isometricOffAxis2Left"/>
              <a:lightRig rig="threePt" dir="t"/>
            </a:scene3d>
          </p:spPr>
        </p:pic>
        <p:sp>
          <p:nvSpPr>
            <p:cNvPr id="75" name="Folded Corner 74"/>
            <p:cNvSpPr/>
            <p:nvPr/>
          </p:nvSpPr>
          <p:spPr bwMode="auto">
            <a:xfrm>
              <a:off x="3919115" y="4235505"/>
              <a:ext cx="430752" cy="531838"/>
            </a:xfrm>
            <a:prstGeom prst="foldedCorner">
              <a:avLst/>
            </a:prstGeom>
            <a:ln>
              <a:headEnd type="none" w="med" len="med"/>
              <a:tailEnd type="none" w="med" len="med"/>
            </a:ln>
            <a:scene3d>
              <a:camera prst="isometricOffAxis2Left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900" dirty="0" smtClean="0">
                  <a:solidFill>
                    <a:srgbClr val="000000"/>
                  </a:solidFill>
                </a:rPr>
                <a:t>RTL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76" name="Right Arrow 75"/>
            <p:cNvSpPr/>
            <p:nvPr/>
          </p:nvSpPr>
          <p:spPr bwMode="auto">
            <a:xfrm rot="16960918" flipH="1">
              <a:off x="3398083" y="3463396"/>
              <a:ext cx="1692148" cy="397401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  <a:scene3d>
              <a:camera prst="isometricOffAxis2Left"/>
              <a:lightRig rig="threePt" dir="t"/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700" dirty="0" smtClean="0">
                  <a:solidFill>
                    <a:srgbClr val="000000"/>
                  </a:solidFill>
                </a:rPr>
                <a:t>Share Resources</a:t>
              </a:r>
              <a:endParaRPr lang="en-US" sz="700" dirty="0">
                <a:solidFill>
                  <a:srgbClr val="000000"/>
                </a:solidFill>
              </a:endParaRPr>
            </a:p>
          </p:txBody>
        </p:sp>
        <p:sp>
          <p:nvSpPr>
            <p:cNvPr id="77" name="Folded Corner 76"/>
            <p:cNvSpPr/>
            <p:nvPr/>
          </p:nvSpPr>
          <p:spPr bwMode="auto">
            <a:xfrm>
              <a:off x="4418380" y="2474707"/>
              <a:ext cx="430752" cy="531838"/>
            </a:xfrm>
            <a:prstGeom prst="foldedCorner">
              <a:avLst/>
            </a:prstGeom>
            <a:ln>
              <a:headEnd type="none" w="med" len="med"/>
              <a:tailEnd type="none" w="med" len="med"/>
            </a:ln>
            <a:scene3d>
              <a:camera prst="isometricOffAxis2Left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900" dirty="0" smtClean="0">
                  <a:solidFill>
                    <a:srgbClr val="000000"/>
                  </a:solidFill>
                </a:rPr>
                <a:t>RTL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pic>
          <p:nvPicPr>
            <p:cNvPr id="78" name="Picture 10" descr="http://images-eu.amazon.com/images/P/0131103628.03.LZZZZZZZ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93822" y="1327400"/>
              <a:ext cx="1156348" cy="15255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isometricOffAxis2Left"/>
              <a:lightRig rig="threePt" dir="t"/>
            </a:scene3d>
          </p:spPr>
        </p:pic>
      </p:grpSp>
      <p:sp>
        <p:nvSpPr>
          <p:cNvPr id="80" name="Slide Number Placeholder 7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err="1" smtClean="0"/>
              <a:t>Vivado</a:t>
            </a:r>
            <a:r>
              <a:rPr lang="en-US" sz="1800" dirty="0" smtClean="0"/>
              <a:t> HLS</a:t>
            </a:r>
          </a:p>
          <a:p>
            <a:pPr lvl="1"/>
            <a:r>
              <a:rPr lang="en-US" sz="1600" dirty="0"/>
              <a:t>D</a:t>
            </a:r>
            <a:r>
              <a:rPr lang="en-US" sz="1600" dirty="0" smtClean="0"/>
              <a:t>etermines in which cycle operations should occur (scheduling)</a:t>
            </a:r>
          </a:p>
          <a:p>
            <a:pPr lvl="1"/>
            <a:r>
              <a:rPr lang="en-US" sz="1600" dirty="0" smtClean="0"/>
              <a:t>Determines which hardware units to use for each operation (binding)</a:t>
            </a:r>
          </a:p>
          <a:p>
            <a:pPr lvl="1"/>
            <a:r>
              <a:rPr lang="en-US" sz="1600" dirty="0"/>
              <a:t>P</a:t>
            </a:r>
            <a:r>
              <a:rPr lang="en-US" sz="1600" dirty="0" smtClean="0"/>
              <a:t>erforms high-level synthesis by :</a:t>
            </a:r>
          </a:p>
          <a:p>
            <a:pPr lvl="2"/>
            <a:r>
              <a:rPr lang="en-US" sz="1400" dirty="0" smtClean="0"/>
              <a:t>Obeying built-in defaults</a:t>
            </a:r>
          </a:p>
          <a:p>
            <a:pPr lvl="2"/>
            <a:r>
              <a:rPr lang="en-US" sz="1400" dirty="0" smtClean="0"/>
              <a:t>Obeying user directives &amp; constraints to override defaults</a:t>
            </a:r>
          </a:p>
          <a:p>
            <a:pPr lvl="2"/>
            <a:r>
              <a:rPr lang="en-US" sz="1400" dirty="0" smtClean="0"/>
              <a:t>Calculating delays and area using the specified technology/device</a:t>
            </a:r>
          </a:p>
          <a:p>
            <a:r>
              <a:rPr lang="en-US" sz="1800" dirty="0" smtClean="0"/>
              <a:t>Priority of directives in </a:t>
            </a:r>
            <a:r>
              <a:rPr lang="en-US" sz="1800" dirty="0" err="1" smtClean="0"/>
              <a:t>Vivado</a:t>
            </a:r>
            <a:r>
              <a:rPr lang="en-US" sz="1800" dirty="0" smtClean="0"/>
              <a:t> HLS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Meet Performance (clock &amp; throughput)</a:t>
            </a:r>
          </a:p>
          <a:p>
            <a:pPr marL="1200150" lvl="2" indent="-342900"/>
            <a:r>
              <a:rPr lang="en-US" sz="1400" dirty="0" err="1" smtClean="0"/>
              <a:t>Vivado</a:t>
            </a:r>
            <a:r>
              <a:rPr lang="en-US" sz="1400" dirty="0" smtClean="0"/>
              <a:t> HLS will allow a local clock path to fail if this is required to meet throughput</a:t>
            </a:r>
          </a:p>
          <a:p>
            <a:pPr marL="1200150" lvl="2" indent="-342900"/>
            <a:r>
              <a:rPr lang="en-US" sz="1400" dirty="0" smtClean="0"/>
              <a:t>Often possible the timing can be met after logic synthesis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Then minimize latency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Then minimize area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</a:t>
            </a:r>
            <a:r>
              <a:rPr lang="en-US" dirty="0" err="1" smtClean="0"/>
              <a:t>Vivado</a:t>
            </a:r>
            <a:r>
              <a:rPr lang="en-US" dirty="0" smtClean="0"/>
              <a:t> HLS Synthesis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2016 Xilinx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 Attributes of C code</a:t>
            </a:r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2016 Xilinx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8374" y="1700781"/>
            <a:ext cx="3799277" cy="347787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" algn="l" defTabSz="457200"/>
            <a:r>
              <a:rPr lang="en-US" sz="1000" dirty="0" smtClean="0">
                <a:solidFill>
                  <a:prstClr val="black"/>
                </a:solidFill>
              </a:rPr>
              <a:t>void </a:t>
            </a:r>
            <a:r>
              <a:rPr lang="en-US" sz="1000" b="1" dirty="0" smtClean="0">
                <a:solidFill>
                  <a:prstClr val="black"/>
                </a:solidFill>
              </a:rPr>
              <a:t>fir</a:t>
            </a:r>
            <a:r>
              <a:rPr lang="en-US" sz="1000" dirty="0" smtClean="0">
                <a:solidFill>
                  <a:prstClr val="black"/>
                </a:solidFill>
              </a:rPr>
              <a:t> (</a:t>
            </a:r>
          </a:p>
          <a:p>
            <a:pPr marL="57150" algn="l" defTabSz="457200"/>
            <a:r>
              <a:rPr lang="en-US" sz="1000" dirty="0" smtClean="0">
                <a:solidFill>
                  <a:prstClr val="black"/>
                </a:solidFill>
              </a:rPr>
              <a:t>  </a:t>
            </a:r>
            <a:r>
              <a:rPr lang="en-US" sz="1000" dirty="0" err="1" smtClean="0">
                <a:solidFill>
                  <a:prstClr val="black"/>
                </a:solidFill>
              </a:rPr>
              <a:t>data_t</a:t>
            </a:r>
            <a:r>
              <a:rPr lang="en-US" sz="1000" dirty="0" smtClean="0">
                <a:solidFill>
                  <a:prstClr val="black"/>
                </a:solidFill>
              </a:rPr>
              <a:t> *y,</a:t>
            </a:r>
          </a:p>
          <a:p>
            <a:pPr marL="57150" algn="l" defTabSz="457200"/>
            <a:r>
              <a:rPr lang="en-US" sz="1000" dirty="0" smtClean="0">
                <a:solidFill>
                  <a:prstClr val="black"/>
                </a:solidFill>
              </a:rPr>
              <a:t>  </a:t>
            </a:r>
            <a:r>
              <a:rPr lang="en-US" sz="1000" dirty="0" err="1" smtClean="0">
                <a:solidFill>
                  <a:prstClr val="black"/>
                </a:solidFill>
              </a:rPr>
              <a:t>coef_t</a:t>
            </a:r>
            <a:r>
              <a:rPr lang="en-US" sz="1000" dirty="0" smtClean="0">
                <a:solidFill>
                  <a:prstClr val="black"/>
                </a:solidFill>
              </a:rPr>
              <a:t> c[4],</a:t>
            </a:r>
          </a:p>
          <a:p>
            <a:pPr marL="57150" algn="l" defTabSz="457200"/>
            <a:r>
              <a:rPr lang="en-US" sz="1000" dirty="0" smtClean="0">
                <a:solidFill>
                  <a:prstClr val="black"/>
                </a:solidFill>
              </a:rPr>
              <a:t>  </a:t>
            </a:r>
            <a:r>
              <a:rPr lang="en-US" sz="1000" dirty="0" err="1" smtClean="0">
                <a:solidFill>
                  <a:prstClr val="black"/>
                </a:solidFill>
              </a:rPr>
              <a:t>data_t</a:t>
            </a:r>
            <a:r>
              <a:rPr lang="en-US" sz="1000" dirty="0" smtClean="0">
                <a:solidFill>
                  <a:prstClr val="black"/>
                </a:solidFill>
              </a:rPr>
              <a:t> x</a:t>
            </a:r>
          </a:p>
          <a:p>
            <a:pPr marL="57150" algn="l" defTabSz="457200"/>
            <a:r>
              <a:rPr lang="en-US" sz="1000" dirty="0" smtClean="0">
                <a:solidFill>
                  <a:prstClr val="black"/>
                </a:solidFill>
              </a:rPr>
              <a:t>  ) {</a:t>
            </a:r>
          </a:p>
          <a:p>
            <a:pPr marL="57150" algn="l" defTabSz="457200"/>
            <a:endParaRPr lang="en-US" sz="1000" dirty="0" smtClean="0">
              <a:solidFill>
                <a:prstClr val="black"/>
              </a:solidFill>
            </a:endParaRPr>
          </a:p>
          <a:p>
            <a:pPr marL="57150" algn="l" defTabSz="457200"/>
            <a:r>
              <a:rPr lang="en-US" sz="1000" dirty="0" smtClean="0">
                <a:solidFill>
                  <a:prstClr val="black"/>
                </a:solidFill>
              </a:rPr>
              <a:t>  static </a:t>
            </a:r>
            <a:r>
              <a:rPr lang="en-US" sz="1000" dirty="0" err="1" smtClean="0">
                <a:solidFill>
                  <a:prstClr val="black"/>
                </a:solidFill>
              </a:rPr>
              <a:t>data_t</a:t>
            </a:r>
            <a:r>
              <a:rPr lang="en-US" sz="1000" dirty="0" smtClean="0">
                <a:solidFill>
                  <a:prstClr val="black"/>
                </a:solidFill>
              </a:rPr>
              <a:t> </a:t>
            </a:r>
            <a:r>
              <a:rPr lang="en-US" sz="1000" dirty="0" err="1" smtClean="0">
                <a:solidFill>
                  <a:prstClr val="black"/>
                </a:solidFill>
              </a:rPr>
              <a:t>shift_reg</a:t>
            </a:r>
            <a:r>
              <a:rPr lang="en-US" sz="1000" dirty="0" smtClean="0">
                <a:solidFill>
                  <a:prstClr val="black"/>
                </a:solidFill>
              </a:rPr>
              <a:t>[4];</a:t>
            </a:r>
          </a:p>
          <a:p>
            <a:pPr marL="57150" algn="l" defTabSz="457200"/>
            <a:r>
              <a:rPr lang="en-US" sz="1000" dirty="0" smtClean="0">
                <a:solidFill>
                  <a:prstClr val="black"/>
                </a:solidFill>
              </a:rPr>
              <a:t>  </a:t>
            </a:r>
            <a:r>
              <a:rPr lang="en-US" sz="1000" dirty="0" err="1" smtClean="0">
                <a:solidFill>
                  <a:prstClr val="black"/>
                </a:solidFill>
              </a:rPr>
              <a:t>acc_t</a:t>
            </a:r>
            <a:r>
              <a:rPr lang="en-US" sz="1000" dirty="0" smtClean="0">
                <a:solidFill>
                  <a:prstClr val="black"/>
                </a:solidFill>
              </a:rPr>
              <a:t> acc;</a:t>
            </a:r>
          </a:p>
          <a:p>
            <a:pPr marL="57150" algn="l" defTabSz="457200"/>
            <a:r>
              <a:rPr lang="en-US" sz="1000" dirty="0" smtClean="0">
                <a:solidFill>
                  <a:prstClr val="black"/>
                </a:solidFill>
              </a:rPr>
              <a:t>  </a:t>
            </a:r>
            <a:r>
              <a:rPr lang="en-US" sz="1000" b="1" dirty="0" err="1" smtClean="0">
                <a:solidFill>
                  <a:prstClr val="black"/>
                </a:solidFill>
              </a:rPr>
              <a:t>int</a:t>
            </a:r>
            <a:r>
              <a:rPr lang="en-US" sz="1000" dirty="0" smtClean="0">
                <a:solidFill>
                  <a:prstClr val="black"/>
                </a:solidFill>
              </a:rPr>
              <a:t> </a:t>
            </a:r>
            <a:r>
              <a:rPr lang="en-US" sz="1000" dirty="0" err="1" smtClean="0">
                <a:solidFill>
                  <a:prstClr val="black"/>
                </a:solidFill>
              </a:rPr>
              <a:t>i</a:t>
            </a:r>
            <a:r>
              <a:rPr lang="en-US" sz="1000" dirty="0" smtClean="0">
                <a:solidFill>
                  <a:prstClr val="black"/>
                </a:solidFill>
              </a:rPr>
              <a:t>;</a:t>
            </a:r>
          </a:p>
          <a:p>
            <a:pPr marL="57150" algn="l" defTabSz="457200"/>
            <a:r>
              <a:rPr lang="en-US" sz="1000" dirty="0" smtClean="0">
                <a:solidFill>
                  <a:prstClr val="black"/>
                </a:solidFill>
              </a:rPr>
              <a:t>  </a:t>
            </a:r>
          </a:p>
          <a:p>
            <a:pPr marL="57150" algn="l" defTabSz="457200"/>
            <a:r>
              <a:rPr lang="en-US" sz="1000" dirty="0" smtClean="0">
                <a:solidFill>
                  <a:prstClr val="black"/>
                </a:solidFill>
              </a:rPr>
              <a:t>  acc=0;</a:t>
            </a:r>
          </a:p>
          <a:p>
            <a:pPr marL="57150" algn="l" defTabSz="457200"/>
            <a:r>
              <a:rPr lang="en-US" sz="1000" dirty="0" smtClean="0">
                <a:solidFill>
                  <a:prstClr val="black"/>
                </a:solidFill>
              </a:rPr>
              <a:t>  loop: </a:t>
            </a:r>
            <a:r>
              <a:rPr lang="en-US" sz="1000" b="1" dirty="0" smtClean="0">
                <a:solidFill>
                  <a:prstClr val="black"/>
                </a:solidFill>
              </a:rPr>
              <a:t>for</a:t>
            </a:r>
            <a:r>
              <a:rPr lang="en-US" sz="1000" dirty="0" smtClean="0">
                <a:solidFill>
                  <a:prstClr val="black"/>
                </a:solidFill>
              </a:rPr>
              <a:t> (</a:t>
            </a:r>
            <a:r>
              <a:rPr lang="en-US" sz="1000" dirty="0" err="1" smtClean="0">
                <a:solidFill>
                  <a:prstClr val="black"/>
                </a:solidFill>
              </a:rPr>
              <a:t>i</a:t>
            </a:r>
            <a:r>
              <a:rPr lang="en-US" sz="1000" dirty="0" smtClean="0">
                <a:solidFill>
                  <a:prstClr val="black"/>
                </a:solidFill>
              </a:rPr>
              <a:t>=3;i&gt;=0;i--) {</a:t>
            </a:r>
          </a:p>
          <a:p>
            <a:pPr marL="57150" algn="l" defTabSz="457200"/>
            <a:r>
              <a:rPr lang="en-US" sz="1000" dirty="0" smtClean="0">
                <a:solidFill>
                  <a:prstClr val="black"/>
                </a:solidFill>
              </a:rPr>
              <a:t>     if (</a:t>
            </a:r>
            <a:r>
              <a:rPr lang="en-US" sz="1000" dirty="0" err="1" smtClean="0">
                <a:solidFill>
                  <a:prstClr val="black"/>
                </a:solidFill>
              </a:rPr>
              <a:t>i</a:t>
            </a:r>
            <a:r>
              <a:rPr lang="en-US" sz="1000" dirty="0" smtClean="0">
                <a:solidFill>
                  <a:prstClr val="black"/>
                </a:solidFill>
              </a:rPr>
              <a:t>==0) {</a:t>
            </a:r>
          </a:p>
          <a:p>
            <a:pPr marL="57150" algn="l" defTabSz="457200"/>
            <a:r>
              <a:rPr lang="en-US" sz="1000" dirty="0" smtClean="0">
                <a:solidFill>
                  <a:prstClr val="black"/>
                </a:solidFill>
              </a:rPr>
              <a:t>       acc+=x*c[0];</a:t>
            </a:r>
          </a:p>
          <a:p>
            <a:pPr marL="57150" algn="l" defTabSz="457200"/>
            <a:r>
              <a:rPr lang="en-US" sz="1000" dirty="0" smtClean="0">
                <a:solidFill>
                  <a:prstClr val="black"/>
                </a:solidFill>
              </a:rPr>
              <a:t>       </a:t>
            </a:r>
            <a:r>
              <a:rPr lang="en-US" sz="1000" b="1" dirty="0" err="1" smtClean="0">
                <a:solidFill>
                  <a:prstClr val="black"/>
                </a:solidFill>
              </a:rPr>
              <a:t>shift_reg</a:t>
            </a:r>
            <a:r>
              <a:rPr lang="en-US" sz="1000" b="1" dirty="0" smtClean="0">
                <a:solidFill>
                  <a:prstClr val="black"/>
                </a:solidFill>
              </a:rPr>
              <a:t>[0</a:t>
            </a:r>
            <a:r>
              <a:rPr lang="en-US" sz="1000" dirty="0" smtClean="0">
                <a:solidFill>
                  <a:prstClr val="black"/>
                </a:solidFill>
              </a:rPr>
              <a:t>]=x;</a:t>
            </a:r>
          </a:p>
          <a:p>
            <a:pPr marL="57150" algn="l" defTabSz="457200"/>
            <a:r>
              <a:rPr lang="en-US" sz="1000" dirty="0" smtClean="0">
                <a:solidFill>
                  <a:prstClr val="black"/>
                </a:solidFill>
              </a:rPr>
              <a:t>     } else {</a:t>
            </a:r>
          </a:p>
          <a:p>
            <a:pPr marL="57150" algn="l" defTabSz="457200"/>
            <a:r>
              <a:rPr lang="en-US" sz="1000" dirty="0" smtClean="0">
                <a:solidFill>
                  <a:prstClr val="black"/>
                </a:solidFill>
              </a:rPr>
              <a:t>       </a:t>
            </a:r>
            <a:r>
              <a:rPr lang="en-US" sz="1000" dirty="0" err="1" smtClean="0">
                <a:solidFill>
                  <a:prstClr val="black"/>
                </a:solidFill>
              </a:rPr>
              <a:t>shift_reg</a:t>
            </a:r>
            <a:r>
              <a:rPr lang="en-US" sz="1000" dirty="0" smtClean="0">
                <a:solidFill>
                  <a:prstClr val="black"/>
                </a:solidFill>
              </a:rPr>
              <a:t>[</a:t>
            </a:r>
            <a:r>
              <a:rPr lang="en-US" sz="1000" dirty="0" err="1" smtClean="0">
                <a:solidFill>
                  <a:prstClr val="black"/>
                </a:solidFill>
              </a:rPr>
              <a:t>i</a:t>
            </a:r>
            <a:r>
              <a:rPr lang="en-US" sz="1000" dirty="0" smtClean="0">
                <a:solidFill>
                  <a:prstClr val="black"/>
                </a:solidFill>
              </a:rPr>
              <a:t>]=</a:t>
            </a:r>
            <a:r>
              <a:rPr lang="en-US" sz="1000" dirty="0" err="1" smtClean="0">
                <a:solidFill>
                  <a:prstClr val="black"/>
                </a:solidFill>
              </a:rPr>
              <a:t>shift_reg</a:t>
            </a:r>
            <a:r>
              <a:rPr lang="en-US" sz="1000" dirty="0" smtClean="0">
                <a:solidFill>
                  <a:prstClr val="black"/>
                </a:solidFill>
              </a:rPr>
              <a:t>[i-1];  </a:t>
            </a:r>
          </a:p>
          <a:p>
            <a:pPr marL="57150" algn="l" defTabSz="457200"/>
            <a:r>
              <a:rPr lang="en-US" sz="1000" dirty="0" smtClean="0">
                <a:solidFill>
                  <a:prstClr val="black"/>
                </a:solidFill>
              </a:rPr>
              <a:t>       acc+=</a:t>
            </a:r>
            <a:r>
              <a:rPr lang="en-US" sz="1000" dirty="0" err="1" smtClean="0">
                <a:solidFill>
                  <a:prstClr val="black"/>
                </a:solidFill>
              </a:rPr>
              <a:t>shift_reg</a:t>
            </a:r>
            <a:r>
              <a:rPr lang="en-US" sz="1000" dirty="0" smtClean="0">
                <a:solidFill>
                  <a:prstClr val="black"/>
                </a:solidFill>
              </a:rPr>
              <a:t>[</a:t>
            </a:r>
            <a:r>
              <a:rPr lang="en-US" sz="1000" dirty="0" err="1" smtClean="0">
                <a:solidFill>
                  <a:prstClr val="black"/>
                </a:solidFill>
              </a:rPr>
              <a:t>i</a:t>
            </a:r>
            <a:r>
              <a:rPr lang="en-US" sz="1000" dirty="0" smtClean="0">
                <a:solidFill>
                  <a:prstClr val="black"/>
                </a:solidFill>
              </a:rPr>
              <a:t>]  </a:t>
            </a:r>
            <a:r>
              <a:rPr lang="en-US" sz="1000" b="1" dirty="0" smtClean="0">
                <a:solidFill>
                  <a:prstClr val="black"/>
                </a:solidFill>
              </a:rPr>
              <a:t>*   </a:t>
            </a:r>
            <a:r>
              <a:rPr lang="en-US" sz="1000" dirty="0" smtClean="0">
                <a:solidFill>
                  <a:prstClr val="black"/>
                </a:solidFill>
              </a:rPr>
              <a:t>c[</a:t>
            </a:r>
            <a:r>
              <a:rPr lang="en-US" sz="1000" dirty="0" err="1" smtClean="0">
                <a:solidFill>
                  <a:prstClr val="black"/>
                </a:solidFill>
              </a:rPr>
              <a:t>i</a:t>
            </a:r>
            <a:r>
              <a:rPr lang="en-US" sz="1000" dirty="0" smtClean="0">
                <a:solidFill>
                  <a:prstClr val="black"/>
                </a:solidFill>
              </a:rPr>
              <a:t>];</a:t>
            </a:r>
          </a:p>
          <a:p>
            <a:pPr marL="57150" algn="l" defTabSz="457200"/>
            <a:r>
              <a:rPr lang="en-US" sz="1000" dirty="0" smtClean="0">
                <a:solidFill>
                  <a:prstClr val="black"/>
                </a:solidFill>
              </a:rPr>
              <a:t>}</a:t>
            </a:r>
          </a:p>
          <a:p>
            <a:pPr marL="57150" algn="l" defTabSz="457200"/>
            <a:r>
              <a:rPr lang="en-US" sz="1000" dirty="0" smtClean="0">
                <a:solidFill>
                  <a:prstClr val="black"/>
                </a:solidFill>
              </a:rPr>
              <a:t>  }</a:t>
            </a:r>
          </a:p>
          <a:p>
            <a:pPr marL="57150" algn="l" defTabSz="457200"/>
            <a:r>
              <a:rPr lang="en-US" sz="1000" dirty="0" smtClean="0">
                <a:solidFill>
                  <a:prstClr val="black"/>
                </a:solidFill>
              </a:rPr>
              <a:t>  *y=acc;</a:t>
            </a:r>
          </a:p>
          <a:p>
            <a:pPr marL="57150" algn="l" defTabSz="457200"/>
            <a:r>
              <a:rPr lang="en-US" sz="1000" dirty="0" smtClean="0">
                <a:solidFill>
                  <a:prstClr val="black"/>
                </a:solidFill>
              </a:rPr>
              <a:t>}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019353" y="1431940"/>
            <a:ext cx="6245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/>
            <a:r>
              <a:rPr lang="en-US" sz="1400" b="1" u="sng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Functions</a:t>
            </a:r>
            <a:r>
              <a:rPr lang="en-US" sz="1400" b="1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:  </a:t>
            </a:r>
            <a:r>
              <a:rPr lang="en-US" sz="1400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All code is made up of functions which represent the design hierarchy: the same in hardware</a:t>
            </a:r>
            <a:endParaRPr lang="en-US" sz="1400" b="1" dirty="0" smtClean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019354" y="3388838"/>
            <a:ext cx="6655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/>
            <a:r>
              <a:rPr lang="en-US" sz="1400" b="1" u="sng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Loops</a:t>
            </a:r>
            <a:r>
              <a:rPr lang="en-US" sz="1400" b="1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:  </a:t>
            </a:r>
            <a:r>
              <a:rPr lang="en-US" sz="1400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Functions typically contain loops. How these are handled can have a major impact on area and performance</a:t>
            </a:r>
            <a:endParaRPr lang="en-US" sz="1400" b="1" dirty="0" smtClean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309566" y="1700776"/>
            <a:ext cx="819093" cy="1920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769127" y="3361720"/>
            <a:ext cx="914400" cy="26883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616847" y="3860679"/>
            <a:ext cx="972673" cy="1828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019353" y="4109564"/>
            <a:ext cx="6245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/>
            <a:r>
              <a:rPr lang="en-US" sz="1400" b="1" u="sng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Arrays</a:t>
            </a:r>
            <a:r>
              <a:rPr lang="en-US" sz="1400" b="1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:  </a:t>
            </a:r>
            <a:r>
              <a:rPr lang="en-US" sz="1400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Arrays are used often in C code. They can influence the device IO and become performance bottlenecks</a:t>
            </a:r>
            <a:endParaRPr lang="en-US" sz="1400" b="1" dirty="0" smtClean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1734636" y="4331229"/>
            <a:ext cx="409547" cy="1828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019353" y="4956231"/>
            <a:ext cx="6245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/>
            <a:r>
              <a:rPr lang="en-US" sz="1400" b="1" u="sng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Operators</a:t>
            </a:r>
            <a:r>
              <a:rPr lang="en-US" sz="1400" b="1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:  </a:t>
            </a:r>
            <a:r>
              <a:rPr lang="en-US" sz="1400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Operators in the C code may require sharing to control area or specific hardware implementations to meet performance</a:t>
            </a:r>
            <a:endParaRPr lang="en-US" sz="1400" b="1" dirty="0" smtClean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019353" y="2697548"/>
            <a:ext cx="6245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/>
            <a:r>
              <a:rPr lang="en-US" sz="1400" b="1" u="sng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Types</a:t>
            </a:r>
            <a:r>
              <a:rPr lang="en-US" sz="1400" b="1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:  </a:t>
            </a:r>
            <a:r>
              <a:rPr lang="en-US" sz="1400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All variables are of a defined type. The type can influence the area and performance</a:t>
            </a:r>
            <a:endParaRPr lang="en-US" sz="1400" b="1" dirty="0" smtClean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360761" y="2968323"/>
            <a:ext cx="615948" cy="1920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03720" y="5817201"/>
            <a:ext cx="7781386" cy="33855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Let’s examine the default synthesis behavior of these 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19353" y="2060870"/>
            <a:ext cx="6245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/>
            <a:r>
              <a:rPr lang="en-US" sz="1400" b="1" u="sng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Top Level IO </a:t>
            </a:r>
            <a:r>
              <a:rPr lang="en-US" sz="1400" b="1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:  </a:t>
            </a:r>
            <a:r>
              <a:rPr lang="en-US" sz="1400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The arguments of the top-level function determine the hardware RTL interface ports</a:t>
            </a:r>
            <a:endParaRPr lang="en-US" sz="1400" b="1" dirty="0" smtClean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12073" y="1892800"/>
            <a:ext cx="972673" cy="4608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5" grpId="0" animBg="1"/>
      <p:bldP spid="78" grpId="0" animBg="1"/>
      <p:bldP spid="82" grpId="0" animBg="1"/>
      <p:bldP spid="85" grpId="0" animBg="1"/>
      <p:bldP spid="21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>
                <a:solidFill>
                  <a:schemeClr val="tx1"/>
                </a:solidFill>
                <a:cs typeface="Arial" pitchFamily="34" charset="0"/>
              </a:rPr>
              <a:t>After completing this </a:t>
            </a:r>
            <a:r>
              <a:rPr lang="en-US" altLang="zh-CN" dirty="0" smtClean="0">
                <a:solidFill>
                  <a:schemeClr val="tx1"/>
                </a:solidFill>
                <a:cs typeface="Arial" pitchFamily="34" charset="0"/>
              </a:rPr>
              <a:t>module, </a:t>
            </a:r>
            <a:r>
              <a:rPr lang="en-US" altLang="zh-CN" dirty="0">
                <a:solidFill>
                  <a:schemeClr val="tx1"/>
                </a:solidFill>
                <a:cs typeface="Arial" pitchFamily="34" charset="0"/>
              </a:rPr>
              <a:t>you will be able to:</a:t>
            </a:r>
          </a:p>
          <a:p>
            <a:pPr>
              <a:lnSpc>
                <a:spcPts val="1000"/>
              </a:lnSpc>
              <a:buNone/>
            </a:pPr>
            <a:endParaRPr lang="en-US" altLang="zh-CN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Describe the high level synthesis flow</a:t>
            </a:r>
          </a:p>
          <a:p>
            <a:pPr lvl="1"/>
            <a:r>
              <a:rPr lang="en-US" dirty="0"/>
              <a:t>Understand the control and </a:t>
            </a:r>
            <a:r>
              <a:rPr lang="en-US" dirty="0" err="1"/>
              <a:t>datapath</a:t>
            </a:r>
            <a:r>
              <a:rPr lang="en-US" dirty="0"/>
              <a:t> extraction </a:t>
            </a:r>
          </a:p>
          <a:p>
            <a:pPr lvl="1"/>
            <a:r>
              <a:rPr lang="en-US" dirty="0"/>
              <a:t>Describe scheduling and binding phases of the HLS flow</a:t>
            </a:r>
          </a:p>
          <a:p>
            <a:pPr lvl="1"/>
            <a:r>
              <a:rPr lang="en-US" dirty="0"/>
              <a:t>List the priorities of directives set by </a:t>
            </a:r>
            <a:r>
              <a:rPr lang="en-US" dirty="0" err="1" smtClean="0"/>
              <a:t>Vivado</a:t>
            </a:r>
            <a:r>
              <a:rPr lang="en-US" dirty="0" smtClean="0"/>
              <a:t> HLS</a:t>
            </a:r>
            <a:endParaRPr lang="en-US" dirty="0"/>
          </a:p>
          <a:p>
            <a:pPr lvl="1"/>
            <a:r>
              <a:rPr lang="en-US" dirty="0"/>
              <a:t>List comprehensive language support in </a:t>
            </a:r>
            <a:r>
              <a:rPr lang="en-US" dirty="0" err="1" smtClean="0"/>
              <a:t>Vivado</a:t>
            </a:r>
            <a:r>
              <a:rPr lang="en-US" dirty="0" smtClean="0"/>
              <a:t> HLS</a:t>
            </a:r>
            <a:endParaRPr lang="en-US" dirty="0"/>
          </a:p>
          <a:p>
            <a:pPr lvl="1"/>
            <a:r>
              <a:rPr lang="en-US" dirty="0"/>
              <a:t>Identify steps involved in validation and verification flows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2016 Xilinx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450" y="1327152"/>
            <a:ext cx="10501328" cy="4681762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 smtClean="0"/>
              <a:t>Each function is translated into an RTL block</a:t>
            </a:r>
          </a:p>
          <a:p>
            <a:pPr lvl="1"/>
            <a:r>
              <a:rPr lang="en-US" dirty="0" smtClean="0"/>
              <a:t>Verilog module, VHDL entity</a:t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sz="1200" dirty="0" smtClean="0"/>
          </a:p>
          <a:p>
            <a:pPr lvl="1"/>
            <a:r>
              <a:rPr lang="en-US" dirty="0" smtClean="0"/>
              <a:t>By default, each function is implemented using a common instance</a:t>
            </a:r>
          </a:p>
          <a:p>
            <a:pPr lvl="1"/>
            <a:r>
              <a:rPr lang="en-US" dirty="0" smtClean="0"/>
              <a:t>Functions may be inlined to dissolve their hierarchy</a:t>
            </a:r>
          </a:p>
          <a:p>
            <a:pPr lvl="2"/>
            <a:r>
              <a:rPr lang="en-US" dirty="0" smtClean="0"/>
              <a:t>Small functions may be automatically inlined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&amp; RTL Hierarchy</a:t>
            </a:r>
            <a:endParaRPr lang="en-US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2016 Xilinx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06083" y="2283771"/>
            <a:ext cx="5068140" cy="218908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69153" y="2840629"/>
            <a:ext cx="1511830" cy="9025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66507" y="2398971"/>
            <a:ext cx="2047733" cy="9025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31207" y="2610380"/>
            <a:ext cx="923106" cy="50048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6277" y="2154686"/>
            <a:ext cx="3276372" cy="286232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457200"/>
            <a:r>
              <a:rPr lang="en-US" sz="1200" dirty="0" smtClean="0">
                <a:solidFill>
                  <a:prstClr val="black"/>
                </a:solidFill>
              </a:rPr>
              <a:t>void A() { ..body A..}</a:t>
            </a:r>
          </a:p>
          <a:p>
            <a:pPr algn="l" defTabSz="457200"/>
            <a:r>
              <a:rPr lang="en-US" sz="1200" dirty="0" smtClean="0">
                <a:solidFill>
                  <a:prstClr val="black"/>
                </a:solidFill>
              </a:rPr>
              <a:t>void B() { ..body B..}</a:t>
            </a:r>
          </a:p>
          <a:p>
            <a:pPr algn="l" defTabSz="457200"/>
            <a:r>
              <a:rPr lang="en-US" sz="1200" dirty="0" smtClean="0">
                <a:solidFill>
                  <a:prstClr val="black"/>
                </a:solidFill>
              </a:rPr>
              <a:t>void C() {</a:t>
            </a:r>
          </a:p>
          <a:p>
            <a:pPr algn="l" defTabSz="457200"/>
            <a:r>
              <a:rPr lang="en-US" sz="1200" dirty="0" smtClean="0">
                <a:solidFill>
                  <a:prstClr val="black"/>
                </a:solidFill>
              </a:rPr>
              <a:t>	B();</a:t>
            </a:r>
          </a:p>
          <a:p>
            <a:pPr algn="l" defTabSz="457200"/>
            <a:r>
              <a:rPr lang="en-US" sz="1200" dirty="0" smtClean="0">
                <a:solidFill>
                  <a:prstClr val="black"/>
                </a:solidFill>
              </a:rPr>
              <a:t>}</a:t>
            </a:r>
          </a:p>
          <a:p>
            <a:pPr algn="l" defTabSz="457200"/>
            <a:r>
              <a:rPr lang="en-US" sz="1200" dirty="0" smtClean="0">
                <a:solidFill>
                  <a:prstClr val="black"/>
                </a:solidFill>
              </a:rPr>
              <a:t>void D() {</a:t>
            </a:r>
          </a:p>
          <a:p>
            <a:pPr algn="l" defTabSz="457200"/>
            <a:r>
              <a:rPr lang="en-US" sz="1200" dirty="0" smtClean="0">
                <a:solidFill>
                  <a:prstClr val="black"/>
                </a:solidFill>
              </a:rPr>
              <a:t>	B();</a:t>
            </a:r>
          </a:p>
          <a:p>
            <a:pPr algn="l" defTabSz="457200"/>
            <a:r>
              <a:rPr lang="en-US" sz="1200" dirty="0" smtClean="0">
                <a:solidFill>
                  <a:prstClr val="black"/>
                </a:solidFill>
              </a:rPr>
              <a:t>}</a:t>
            </a:r>
          </a:p>
          <a:p>
            <a:pPr algn="l" defTabSz="457200"/>
            <a:endParaRPr lang="en-US" sz="1200" dirty="0" smtClean="0">
              <a:solidFill>
                <a:prstClr val="black"/>
              </a:solidFill>
            </a:endParaRPr>
          </a:p>
          <a:p>
            <a:pPr algn="l" defTabSz="457200"/>
            <a:endParaRPr lang="en-US" sz="1200" dirty="0" smtClean="0">
              <a:solidFill>
                <a:prstClr val="black"/>
              </a:solidFill>
            </a:endParaRPr>
          </a:p>
          <a:p>
            <a:pPr algn="l" defTabSz="457200"/>
            <a:r>
              <a:rPr lang="en-US" sz="1200" dirty="0" smtClean="0">
                <a:solidFill>
                  <a:prstClr val="black"/>
                </a:solidFill>
              </a:rPr>
              <a:t>void foo_top() {</a:t>
            </a:r>
          </a:p>
          <a:p>
            <a:pPr algn="l" defTabSz="457200"/>
            <a:r>
              <a:rPr lang="en-US" sz="1200" dirty="0" smtClean="0">
                <a:solidFill>
                  <a:prstClr val="black"/>
                </a:solidFill>
              </a:rPr>
              <a:t>	A(…);	</a:t>
            </a:r>
          </a:p>
          <a:p>
            <a:pPr algn="l" defTabSz="457200"/>
            <a:r>
              <a:rPr lang="en-US" sz="1200" dirty="0" smtClean="0">
                <a:solidFill>
                  <a:prstClr val="black"/>
                </a:solidFill>
              </a:rPr>
              <a:t>  	C(…);</a:t>
            </a:r>
          </a:p>
          <a:p>
            <a:pPr algn="l" defTabSz="457200"/>
            <a:r>
              <a:rPr lang="en-US" sz="1200" dirty="0" smtClean="0">
                <a:solidFill>
                  <a:prstClr val="black"/>
                </a:solidFill>
              </a:rPr>
              <a:t>	D(…)</a:t>
            </a:r>
          </a:p>
          <a:p>
            <a:pPr algn="l" defTabSz="457200"/>
            <a:r>
              <a:rPr lang="en-US" sz="1200" dirty="0" smtClean="0">
                <a:solidFill>
                  <a:prstClr val="black"/>
                </a:solidFill>
              </a:rPr>
              <a:t>}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06201" y="228375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/>
            <a:r>
              <a:rPr lang="en-US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foo_top</a:t>
            </a:r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68442" y="280548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/>
            <a:r>
              <a:rPr lang="en-US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A</a:t>
            </a:r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61239" y="242265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/>
            <a:r>
              <a:rPr lang="en-US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C</a:t>
            </a:r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24378" y="257505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/>
            <a:r>
              <a:rPr lang="en-US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B</a:t>
            </a:r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966507" y="3378298"/>
            <a:ext cx="2047733" cy="9025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631207" y="3589546"/>
            <a:ext cx="923106" cy="50048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61239" y="340198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/>
            <a:r>
              <a:rPr lang="en-US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D</a:t>
            </a:r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24378" y="355438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/>
            <a:r>
              <a:rPr lang="en-US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B</a:t>
            </a:r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96022" y="1816219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/>
            <a:r>
              <a:rPr lang="en-US" b="1" u="sng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Source Code</a:t>
            </a:r>
            <a:endParaRPr lang="en-US" b="1" u="sng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34447" y="1898527"/>
            <a:ext cx="173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/>
            <a:r>
              <a:rPr lang="en-US" b="1" u="sng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RTL hierarchy</a:t>
            </a:r>
            <a:endParaRPr lang="en-US" b="1" u="sng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5070546" y="2944400"/>
            <a:ext cx="921480" cy="60999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77707" y="4602495"/>
            <a:ext cx="6552746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1200" b="1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Each function/block can be shared like any other component (add, sub, etc) </a:t>
            </a:r>
            <a:r>
              <a:rPr lang="en-US" sz="1200" b="1" u="sng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provided</a:t>
            </a:r>
            <a:r>
              <a:rPr lang="en-US" sz="1200" b="1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 it’s not in use at the same time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69234" y="4679124"/>
            <a:ext cx="881973" cy="253916"/>
          </a:xfrm>
          <a:prstGeom prst="rect">
            <a:avLst/>
          </a:prstGeom>
          <a:solidFill>
            <a:srgbClr val="91B8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 defTabSz="457200"/>
            <a:r>
              <a:rPr lang="en-US" sz="1050" b="1" dirty="0" smtClean="0">
                <a:solidFill>
                  <a:prstClr val="white"/>
                </a:solidFill>
              </a:rPr>
              <a:t>my_code.c</a:t>
            </a:r>
            <a:endParaRPr lang="en-US" sz="1050" b="1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/>
          <p:cNvSpPr txBox="1"/>
          <p:nvPr/>
        </p:nvSpPr>
        <p:spPr>
          <a:xfrm>
            <a:off x="258373" y="2161640"/>
            <a:ext cx="3532340" cy="347787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void fir (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</a:t>
            </a:r>
            <a:r>
              <a:rPr lang="en-US" sz="1000" dirty="0" err="1" smtClean="0">
                <a:solidFill>
                  <a:prstClr val="black"/>
                </a:solidFill>
              </a:rPr>
              <a:t>data_t</a:t>
            </a:r>
            <a:r>
              <a:rPr lang="en-US" sz="1000" dirty="0" smtClean="0">
                <a:solidFill>
                  <a:prstClr val="black"/>
                </a:solidFill>
              </a:rPr>
              <a:t> *y,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</a:t>
            </a:r>
            <a:r>
              <a:rPr lang="en-US" sz="1000" dirty="0" err="1" smtClean="0">
                <a:solidFill>
                  <a:prstClr val="black"/>
                </a:solidFill>
              </a:rPr>
              <a:t>coef_t</a:t>
            </a:r>
            <a:r>
              <a:rPr lang="en-US" sz="1000" dirty="0" smtClean="0">
                <a:solidFill>
                  <a:prstClr val="black"/>
                </a:solidFill>
              </a:rPr>
              <a:t> c[4],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</a:t>
            </a:r>
            <a:r>
              <a:rPr lang="en-US" sz="1000" dirty="0" err="1" smtClean="0">
                <a:solidFill>
                  <a:prstClr val="black"/>
                </a:solidFill>
              </a:rPr>
              <a:t>data_t</a:t>
            </a:r>
            <a:r>
              <a:rPr lang="en-US" sz="1000" dirty="0" smtClean="0">
                <a:solidFill>
                  <a:prstClr val="black"/>
                </a:solidFill>
              </a:rPr>
              <a:t> x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) {</a:t>
            </a:r>
          </a:p>
          <a:p>
            <a:pPr algn="l" defTabSz="457200"/>
            <a:endParaRPr lang="en-US" sz="1000" dirty="0" smtClean="0">
              <a:solidFill>
                <a:prstClr val="black"/>
              </a:solidFill>
            </a:endParaRP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static </a:t>
            </a:r>
            <a:r>
              <a:rPr lang="en-US" sz="1000" dirty="0" err="1" smtClean="0">
                <a:solidFill>
                  <a:prstClr val="black"/>
                </a:solidFill>
              </a:rPr>
              <a:t>data_t</a:t>
            </a:r>
            <a:r>
              <a:rPr lang="en-US" sz="1000" dirty="0" smtClean="0">
                <a:solidFill>
                  <a:prstClr val="black"/>
                </a:solidFill>
              </a:rPr>
              <a:t> </a:t>
            </a:r>
            <a:r>
              <a:rPr lang="en-US" sz="1000" dirty="0" err="1" smtClean="0">
                <a:solidFill>
                  <a:prstClr val="black"/>
                </a:solidFill>
              </a:rPr>
              <a:t>shift_reg</a:t>
            </a:r>
            <a:r>
              <a:rPr lang="en-US" sz="1000" dirty="0" smtClean="0">
                <a:solidFill>
                  <a:prstClr val="black"/>
                </a:solidFill>
              </a:rPr>
              <a:t>[4];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</a:t>
            </a:r>
            <a:r>
              <a:rPr lang="en-US" sz="1000" dirty="0" err="1" smtClean="0">
                <a:solidFill>
                  <a:prstClr val="black"/>
                </a:solidFill>
              </a:rPr>
              <a:t>acc_t</a:t>
            </a:r>
            <a:r>
              <a:rPr lang="en-US" sz="1000" dirty="0" smtClean="0">
                <a:solidFill>
                  <a:prstClr val="black"/>
                </a:solidFill>
              </a:rPr>
              <a:t> acc;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</a:t>
            </a:r>
            <a:r>
              <a:rPr lang="en-US" sz="1000" dirty="0" err="1" smtClean="0">
                <a:solidFill>
                  <a:prstClr val="black"/>
                </a:solidFill>
              </a:rPr>
              <a:t>int</a:t>
            </a:r>
            <a:r>
              <a:rPr lang="en-US" sz="1000" dirty="0" smtClean="0">
                <a:solidFill>
                  <a:prstClr val="black"/>
                </a:solidFill>
              </a:rPr>
              <a:t> </a:t>
            </a:r>
            <a:r>
              <a:rPr lang="en-US" sz="1000" dirty="0" err="1" smtClean="0">
                <a:solidFill>
                  <a:prstClr val="black"/>
                </a:solidFill>
              </a:rPr>
              <a:t>i</a:t>
            </a:r>
            <a:r>
              <a:rPr lang="en-US" sz="1000" dirty="0" smtClean="0">
                <a:solidFill>
                  <a:prstClr val="black"/>
                </a:solidFill>
              </a:rPr>
              <a:t>;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acc=0;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loop: for (</a:t>
            </a:r>
            <a:r>
              <a:rPr lang="en-US" sz="1000" dirty="0" err="1" smtClean="0">
                <a:solidFill>
                  <a:prstClr val="black"/>
                </a:solidFill>
              </a:rPr>
              <a:t>i</a:t>
            </a:r>
            <a:r>
              <a:rPr lang="en-US" sz="1000" dirty="0" smtClean="0">
                <a:solidFill>
                  <a:prstClr val="black"/>
                </a:solidFill>
              </a:rPr>
              <a:t>=3;i&gt;=0;i--) {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   if (</a:t>
            </a:r>
            <a:r>
              <a:rPr lang="en-US" sz="1000" dirty="0" err="1" smtClean="0">
                <a:solidFill>
                  <a:prstClr val="black"/>
                </a:solidFill>
              </a:rPr>
              <a:t>i</a:t>
            </a:r>
            <a:r>
              <a:rPr lang="en-US" sz="1000" dirty="0" smtClean="0">
                <a:solidFill>
                  <a:prstClr val="black"/>
                </a:solidFill>
              </a:rPr>
              <a:t>==0) {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     acc+=x*c[0];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     </a:t>
            </a:r>
            <a:r>
              <a:rPr lang="en-US" sz="1000" dirty="0" err="1" smtClean="0">
                <a:solidFill>
                  <a:prstClr val="black"/>
                </a:solidFill>
              </a:rPr>
              <a:t>shift_reg</a:t>
            </a:r>
            <a:r>
              <a:rPr lang="en-US" sz="1000" dirty="0" smtClean="0">
                <a:solidFill>
                  <a:prstClr val="black"/>
                </a:solidFill>
              </a:rPr>
              <a:t>[0]=x;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   } else {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      </a:t>
            </a:r>
            <a:r>
              <a:rPr lang="en-US" sz="1000" dirty="0" err="1" smtClean="0">
                <a:solidFill>
                  <a:prstClr val="black"/>
                </a:solidFill>
              </a:rPr>
              <a:t>shift_reg</a:t>
            </a:r>
            <a:r>
              <a:rPr lang="en-US" sz="1000" dirty="0" smtClean="0">
                <a:solidFill>
                  <a:prstClr val="black"/>
                </a:solidFill>
              </a:rPr>
              <a:t>[</a:t>
            </a:r>
            <a:r>
              <a:rPr lang="en-US" sz="1000" dirty="0" err="1" smtClean="0">
                <a:solidFill>
                  <a:prstClr val="black"/>
                </a:solidFill>
              </a:rPr>
              <a:t>i</a:t>
            </a:r>
            <a:r>
              <a:rPr lang="en-US" sz="1000" dirty="0" smtClean="0">
                <a:solidFill>
                  <a:prstClr val="black"/>
                </a:solidFill>
              </a:rPr>
              <a:t>]=</a:t>
            </a:r>
            <a:r>
              <a:rPr lang="en-US" sz="1000" dirty="0" err="1" smtClean="0">
                <a:solidFill>
                  <a:prstClr val="black"/>
                </a:solidFill>
              </a:rPr>
              <a:t>shift_reg</a:t>
            </a:r>
            <a:r>
              <a:rPr lang="en-US" sz="1000" dirty="0" smtClean="0">
                <a:solidFill>
                  <a:prstClr val="black"/>
                </a:solidFill>
              </a:rPr>
              <a:t>[i-1];	        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      acc+=</a:t>
            </a:r>
            <a:r>
              <a:rPr lang="en-US" sz="1000" dirty="0" err="1" smtClean="0">
                <a:solidFill>
                  <a:prstClr val="black"/>
                </a:solidFill>
              </a:rPr>
              <a:t>shift_reg</a:t>
            </a:r>
            <a:r>
              <a:rPr lang="en-US" sz="1000" dirty="0" smtClean="0">
                <a:solidFill>
                  <a:prstClr val="black"/>
                </a:solidFill>
              </a:rPr>
              <a:t>[</a:t>
            </a:r>
            <a:r>
              <a:rPr lang="en-US" sz="1000" dirty="0" err="1" smtClean="0">
                <a:solidFill>
                  <a:prstClr val="black"/>
                </a:solidFill>
              </a:rPr>
              <a:t>i</a:t>
            </a:r>
            <a:r>
              <a:rPr lang="en-US" sz="1000" dirty="0" smtClean="0">
                <a:solidFill>
                  <a:prstClr val="black"/>
                </a:solidFill>
              </a:rPr>
              <a:t>]*c[</a:t>
            </a:r>
            <a:r>
              <a:rPr lang="en-US" sz="1000" dirty="0" err="1" smtClean="0">
                <a:solidFill>
                  <a:prstClr val="black"/>
                </a:solidFill>
              </a:rPr>
              <a:t>i</a:t>
            </a:r>
            <a:r>
              <a:rPr lang="en-US" sz="1000" dirty="0" smtClean="0">
                <a:solidFill>
                  <a:prstClr val="black"/>
                </a:solidFill>
              </a:rPr>
              <a:t>];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   }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}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*y=acc;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= Operator Bit-sizes</a:t>
            </a:r>
            <a:endParaRPr lang="en-US" dirty="0"/>
          </a:p>
        </p:txBody>
      </p:sp>
      <p:sp>
        <p:nvSpPr>
          <p:cNvPr id="54" name="Footer Placeholder 5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2016 Xilinx</a:t>
            </a:r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821617" y="1623969"/>
            <a:ext cx="2182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b="1" u="sng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Code 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821501" y="5810287"/>
            <a:ext cx="2354892" cy="276999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1200" b="1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From any C code example ...</a:t>
            </a:r>
            <a:endParaRPr lang="en-US" sz="1200" b="1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grpSp>
        <p:nvGrpSpPr>
          <p:cNvPr id="3" name="Group 151"/>
          <p:cNvGrpSpPr/>
          <p:nvPr/>
        </p:nvGrpSpPr>
        <p:grpSpPr>
          <a:xfrm>
            <a:off x="1589399" y="1623436"/>
            <a:ext cx="4709787" cy="4648347"/>
            <a:chOff x="1192360" y="1623428"/>
            <a:chExt cx="3533260" cy="4648347"/>
          </a:xfrm>
        </p:grpSpPr>
        <p:sp>
          <p:nvSpPr>
            <p:cNvPr id="33" name="TextBox 32"/>
            <p:cNvSpPr txBox="1"/>
            <p:nvPr/>
          </p:nvSpPr>
          <p:spPr>
            <a:xfrm>
              <a:off x="3088633" y="1623428"/>
              <a:ext cx="16369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400" b="1" u="sng" dirty="0" smtClean="0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Operations</a:t>
              </a:r>
            </a:p>
          </p:txBody>
        </p:sp>
        <p:grpSp>
          <p:nvGrpSpPr>
            <p:cNvPr id="4" name="Group 149"/>
            <p:cNvGrpSpPr/>
            <p:nvPr/>
          </p:nvGrpSpPr>
          <p:grpSpPr>
            <a:xfrm>
              <a:off x="1192360" y="2545685"/>
              <a:ext cx="3341235" cy="3726090"/>
              <a:chOff x="1192360" y="2545685"/>
              <a:chExt cx="3341235" cy="3726090"/>
            </a:xfrm>
          </p:grpSpPr>
          <p:cxnSp>
            <p:nvCxnSpPr>
              <p:cNvPr id="43" name="Curved Connector 24"/>
              <p:cNvCxnSpPr/>
              <p:nvPr/>
            </p:nvCxnSpPr>
            <p:spPr>
              <a:xfrm rot="5400000" flipH="1" flipV="1">
                <a:off x="2008466" y="2209642"/>
                <a:ext cx="940922" cy="2342705"/>
              </a:xfrm>
              <a:prstGeom prst="curvedConnector2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urved Connector 24"/>
              <p:cNvCxnSpPr/>
              <p:nvPr/>
            </p:nvCxnSpPr>
            <p:spPr>
              <a:xfrm rot="5400000" flipH="1" flipV="1">
                <a:off x="2399988" y="2629284"/>
                <a:ext cx="623398" cy="1877186"/>
              </a:xfrm>
              <a:prstGeom prst="curvedConnector2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3035800" y="4888390"/>
                <a:ext cx="57607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3035800" y="4579562"/>
                <a:ext cx="57607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3035800" y="4197100"/>
                <a:ext cx="57607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3035800" y="3889860"/>
                <a:ext cx="57607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3035800" y="3544215"/>
                <a:ext cx="57607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>
                <a:off x="1192360" y="5234035"/>
                <a:ext cx="241951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3266229" y="5810110"/>
                <a:ext cx="1267366" cy="461665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200" b="1" dirty="0" smtClean="0">
                    <a:solidFill>
                      <a:prstClr val="black"/>
                    </a:solidFill>
                    <a:ea typeface="ＭＳ Ｐゴシック" pitchFamily="34" charset="-128"/>
                    <a:cs typeface="Arial" charset="0"/>
                  </a:rPr>
                  <a:t>Operations are extracted…</a:t>
                </a:r>
                <a:endParaRPr lang="en-US" sz="1200" b="1" dirty="0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3688685" y="3467405"/>
                <a:ext cx="537670" cy="268835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457200"/>
                <a:r>
                  <a:rPr lang="en-US" dirty="0" smtClean="0">
                    <a:solidFill>
                      <a:sysClr val="windowText" lastClr="000000"/>
                    </a:solidFill>
                  </a:rPr>
                  <a:t>-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3688685" y="3774645"/>
                <a:ext cx="537670" cy="268835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457200"/>
                <a:r>
                  <a:rPr lang="en-US" dirty="0" smtClean="0">
                    <a:solidFill>
                      <a:sysClr val="windowText" lastClr="000000"/>
                    </a:solidFill>
                  </a:rPr>
                  <a:t>==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688685" y="4081885"/>
                <a:ext cx="537670" cy="268835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457200"/>
                <a:r>
                  <a:rPr lang="en-US" dirty="0" smtClean="0">
                    <a:solidFill>
                      <a:sysClr val="windowText" lastClr="000000"/>
                    </a:solidFill>
                  </a:rPr>
                  <a:t>+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688685" y="3160165"/>
                <a:ext cx="537670" cy="268835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457200"/>
                <a:r>
                  <a:rPr lang="en-US" dirty="0" smtClean="0">
                    <a:solidFill>
                      <a:sysClr val="windowText" lastClr="000000"/>
                    </a:solidFill>
                  </a:rPr>
                  <a:t>&gt;=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688685" y="4389125"/>
                <a:ext cx="537670" cy="268835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457200"/>
                <a:r>
                  <a:rPr lang="en-US" dirty="0" smtClean="0">
                    <a:solidFill>
                      <a:sysClr val="windowText" lastClr="000000"/>
                    </a:solidFill>
                  </a:rPr>
                  <a:t>*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686880" y="4696365"/>
                <a:ext cx="537670" cy="268835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457200"/>
                <a:r>
                  <a:rPr lang="en-US" dirty="0" smtClean="0">
                    <a:solidFill>
                      <a:sysClr val="windowText" lastClr="000000"/>
                    </a:solidFill>
                  </a:rPr>
                  <a:t>+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686880" y="5003605"/>
                <a:ext cx="537670" cy="268835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457200"/>
                <a:r>
                  <a:rPr lang="en-US" dirty="0" smtClean="0">
                    <a:solidFill>
                      <a:sysClr val="windowText" lastClr="000000"/>
                    </a:solidFill>
                  </a:rPr>
                  <a:t>*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3688685" y="2545685"/>
                <a:ext cx="537670" cy="268835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457200"/>
                <a:r>
                  <a:rPr lang="en-US" sz="1200" dirty="0" err="1" smtClean="0">
                    <a:solidFill>
                      <a:sysClr val="windowText" lastClr="000000"/>
                    </a:solidFill>
                  </a:rPr>
                  <a:t>RDx</a:t>
                </a:r>
                <a:endParaRPr lang="en-US" sz="12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3688685" y="5310845"/>
                <a:ext cx="537670" cy="268835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457200"/>
                <a:r>
                  <a:rPr lang="en-US" sz="1200" dirty="0" err="1" smtClean="0">
                    <a:solidFill>
                      <a:sysClr val="windowText" lastClr="000000"/>
                    </a:solidFill>
                  </a:rPr>
                  <a:t>WRy</a:t>
                </a:r>
                <a:endParaRPr lang="en-US" sz="12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3688685" y="2852925"/>
                <a:ext cx="537670" cy="268835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457200"/>
                <a:r>
                  <a:rPr lang="en-US" sz="1200" dirty="0" err="1" smtClean="0">
                    <a:solidFill>
                      <a:sysClr val="windowText" lastClr="000000"/>
                    </a:solidFill>
                  </a:rPr>
                  <a:t>RDc</a:t>
                </a:r>
                <a:endParaRPr lang="en-US" sz="12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5" name="Group 106"/>
          <p:cNvGrpSpPr/>
          <p:nvPr/>
        </p:nvGrpSpPr>
        <p:grpSpPr>
          <a:xfrm>
            <a:off x="6247994" y="1623969"/>
            <a:ext cx="5206056" cy="4647005"/>
            <a:chOff x="4687215" y="1623965"/>
            <a:chExt cx="3905559" cy="4647005"/>
          </a:xfrm>
        </p:grpSpPr>
        <p:sp>
          <p:nvSpPr>
            <p:cNvPr id="73" name="Left Brace 72"/>
            <p:cNvSpPr/>
            <p:nvPr/>
          </p:nvSpPr>
          <p:spPr>
            <a:xfrm>
              <a:off x="4687215" y="2084825"/>
              <a:ext cx="268835" cy="3571665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045818" y="1623965"/>
              <a:ext cx="16369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400" b="1" u="sng" dirty="0" smtClean="0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Types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263290" y="5809305"/>
              <a:ext cx="3110805" cy="461665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200" b="1" dirty="0" smtClean="0">
                  <a:solidFill>
                    <a:prstClr val="black"/>
                  </a:solidFill>
                  <a:ea typeface="ＭＳ Ｐゴシック" pitchFamily="34" charset="-128"/>
                  <a:cs typeface="Arial" charset="0"/>
                </a:rPr>
                <a:t>The C types define the size of the hardware used: handled automatically </a:t>
              </a:r>
              <a:endParaRPr lang="en-US" sz="1200" b="1" dirty="0">
                <a:solidFill>
                  <a:prstClr val="black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174769" y="2460711"/>
              <a:ext cx="10007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200" dirty="0" smtClean="0">
                  <a:solidFill>
                    <a:prstClr val="black"/>
                  </a:solidFill>
                  <a:latin typeface="Arial"/>
                  <a:ea typeface="ＭＳ Ｐゴシック" pitchFamily="34" charset="-128"/>
                  <a:cs typeface="Arial" charset="0"/>
                </a:rPr>
                <a:t>long </a:t>
              </a:r>
              <a:r>
                <a:rPr lang="en-US" sz="1200" dirty="0" err="1" smtClean="0">
                  <a:solidFill>
                    <a:prstClr val="black"/>
                  </a:solidFill>
                  <a:latin typeface="Arial"/>
                  <a:ea typeface="ＭＳ Ｐゴシック" pitchFamily="34" charset="-128"/>
                  <a:cs typeface="Arial" charset="0"/>
                </a:rPr>
                <a:t>long</a:t>
              </a:r>
              <a:r>
                <a:rPr lang="en-US" sz="1200" dirty="0" smtClean="0">
                  <a:solidFill>
                    <a:prstClr val="black"/>
                  </a:solidFill>
                  <a:latin typeface="Arial"/>
                  <a:ea typeface="ＭＳ Ｐゴシック" pitchFamily="34" charset="-128"/>
                  <a:cs typeface="Arial" charset="0"/>
                </a:rPr>
                <a:t> (64-bit)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103902" y="2737710"/>
              <a:ext cx="6568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200" dirty="0" err="1" smtClean="0">
                  <a:solidFill>
                    <a:prstClr val="black"/>
                  </a:solidFill>
                  <a:latin typeface="Arial"/>
                  <a:ea typeface="ＭＳ Ｐゴシック" pitchFamily="34" charset="-128"/>
                  <a:cs typeface="Arial" charset="0"/>
                </a:rPr>
                <a:t>int</a:t>
              </a:r>
              <a:r>
                <a:rPr lang="en-US" sz="1200" dirty="0" smtClean="0">
                  <a:solidFill>
                    <a:prstClr val="black"/>
                  </a:solidFill>
                  <a:latin typeface="Arial"/>
                  <a:ea typeface="ＭＳ Ｐゴシック" pitchFamily="34" charset="-128"/>
                  <a:cs typeface="Arial" charset="0"/>
                </a:rPr>
                <a:t> (32-bit)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452254" y="2460711"/>
              <a:ext cx="7915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200" dirty="0" smtClean="0">
                  <a:solidFill>
                    <a:prstClr val="black"/>
                  </a:solidFill>
                  <a:latin typeface="Arial"/>
                  <a:ea typeface="ＭＳ Ｐゴシック" pitchFamily="34" charset="-128"/>
                  <a:cs typeface="Arial" charset="0"/>
                </a:rPr>
                <a:t>short (16-bit)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483589" y="2729546"/>
              <a:ext cx="6953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200" dirty="0" smtClean="0">
                  <a:solidFill>
                    <a:prstClr val="black"/>
                  </a:solidFill>
                  <a:latin typeface="Arial"/>
                  <a:ea typeface="ＭＳ Ｐゴシック" pitchFamily="34" charset="-128"/>
                  <a:cs typeface="Arial" charset="0"/>
                </a:rPr>
                <a:t>char (8-bit)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485030" y="3036786"/>
              <a:ext cx="8793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200" dirty="0" smtClean="0">
                  <a:solidFill>
                    <a:prstClr val="black"/>
                  </a:solidFill>
                  <a:latin typeface="Arial"/>
                  <a:ea typeface="ＭＳ Ｐゴシック" pitchFamily="34" charset="-128"/>
                  <a:cs typeface="Arial" charset="0"/>
                </a:rPr>
                <a:t>double (64-bit)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119832" y="3044950"/>
              <a:ext cx="7530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200" dirty="0" smtClean="0">
                  <a:solidFill>
                    <a:prstClr val="black"/>
                  </a:solidFill>
                  <a:latin typeface="Arial"/>
                  <a:ea typeface="ＭＳ Ｐゴシック" pitchFamily="34" charset="-128"/>
                  <a:cs typeface="Arial" charset="0"/>
                </a:rPr>
                <a:t>float (32-bit)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680990" y="2460711"/>
              <a:ext cx="911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200" dirty="0" smtClean="0">
                  <a:solidFill>
                    <a:prstClr val="black"/>
                  </a:solidFill>
                  <a:latin typeface="Arial"/>
                  <a:ea typeface="ＭＳ Ｐゴシック" pitchFamily="34" charset="-128"/>
                  <a:cs typeface="Arial" charset="0"/>
                </a:rPr>
                <a:t>unsigned types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917645" y="2084825"/>
              <a:ext cx="10873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457200"/>
              <a:r>
                <a:rPr lang="en-US" sz="1200" b="1" u="sng" dirty="0" smtClean="0">
                  <a:solidFill>
                    <a:prstClr val="black"/>
                  </a:solidFill>
                  <a:latin typeface="Arial"/>
                  <a:ea typeface="ＭＳ Ｐゴシック" pitchFamily="34" charset="-128"/>
                  <a:cs typeface="Arial" charset="0"/>
                </a:rPr>
                <a:t>Standard C types</a:t>
              </a:r>
            </a:p>
          </p:txBody>
        </p:sp>
      </p:grpSp>
      <p:grpSp>
        <p:nvGrpSpPr>
          <p:cNvPr id="6" name="Group 108"/>
          <p:cNvGrpSpPr/>
          <p:nvPr/>
        </p:nvGrpSpPr>
        <p:grpSpPr>
          <a:xfrm>
            <a:off x="6555154" y="3843468"/>
            <a:ext cx="5426493" cy="1890009"/>
            <a:chOff x="4917645" y="3843291"/>
            <a:chExt cx="4070930" cy="1890009"/>
          </a:xfrm>
        </p:grpSpPr>
        <p:sp>
          <p:nvSpPr>
            <p:cNvPr id="87" name="TextBox 86"/>
            <p:cNvSpPr txBox="1"/>
            <p:nvPr/>
          </p:nvSpPr>
          <p:spPr>
            <a:xfrm>
              <a:off x="4917645" y="3843291"/>
              <a:ext cx="19527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457200"/>
              <a:r>
                <a:rPr lang="en-US" sz="1200" b="1" u="sng" dirty="0" err="1" smtClean="0">
                  <a:solidFill>
                    <a:prstClr val="black"/>
                  </a:solidFill>
                  <a:latin typeface="Arial"/>
                  <a:ea typeface="ＭＳ Ｐゴシック" pitchFamily="34" charset="-128"/>
                  <a:cs typeface="Arial" charset="0"/>
                </a:rPr>
                <a:t>Arbitary</a:t>
              </a:r>
              <a:r>
                <a:rPr lang="en-US" sz="1200" b="1" u="sng" dirty="0" smtClean="0">
                  <a:solidFill>
                    <a:prstClr val="black"/>
                  </a:solidFill>
                  <a:latin typeface="Arial"/>
                  <a:ea typeface="ＭＳ Ｐゴシック" pitchFamily="34" charset="-128"/>
                  <a:cs typeface="Arial" charset="0"/>
                </a:rPr>
                <a:t> Precision types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032860" y="4120290"/>
              <a:ext cx="32015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457200"/>
              <a:r>
                <a:rPr lang="en-US" sz="1200" b="1" dirty="0" smtClean="0">
                  <a:solidFill>
                    <a:prstClr val="black"/>
                  </a:solidFill>
                  <a:latin typeface="Arial"/>
                  <a:ea typeface="ＭＳ Ｐゴシック" pitchFamily="34" charset="-128"/>
                  <a:cs typeface="Arial" charset="0"/>
                </a:rPr>
                <a:t>C: </a:t>
              </a:r>
              <a:r>
                <a:rPr lang="en-US" sz="1200" dirty="0" smtClean="0">
                  <a:solidFill>
                    <a:prstClr val="black"/>
                  </a:solidFill>
                  <a:latin typeface="Arial"/>
                  <a:ea typeface="ＭＳ Ｐゴシック" pitchFamily="34" charset="-128"/>
                  <a:cs typeface="Arial" charset="0"/>
                </a:rPr>
                <a:t>			</a:t>
              </a:r>
              <a:r>
                <a:rPr lang="en-US" sz="1200" dirty="0" err="1" smtClean="0">
                  <a:solidFill>
                    <a:prstClr val="black"/>
                  </a:solidFill>
                  <a:latin typeface="Arial"/>
                  <a:ea typeface="ＭＳ Ｐゴシック" pitchFamily="34" charset="-128"/>
                  <a:cs typeface="Arial" charset="0"/>
                </a:rPr>
                <a:t>ap</a:t>
              </a:r>
              <a:r>
                <a:rPr lang="en-US" sz="1200" dirty="0" smtClean="0">
                  <a:solidFill>
                    <a:prstClr val="black"/>
                  </a:solidFill>
                  <a:latin typeface="Arial"/>
                  <a:ea typeface="ＭＳ Ｐゴシック" pitchFamily="34" charset="-128"/>
                  <a:cs typeface="Arial" charset="0"/>
                </a:rPr>
                <a:t>(u)</a:t>
              </a:r>
              <a:r>
                <a:rPr lang="en-US" sz="1200" dirty="0" err="1" smtClean="0">
                  <a:solidFill>
                    <a:prstClr val="black"/>
                  </a:solidFill>
                  <a:latin typeface="Arial"/>
                  <a:ea typeface="ＭＳ Ｐゴシック" pitchFamily="34" charset="-128"/>
                  <a:cs typeface="Arial" charset="0"/>
                </a:rPr>
                <a:t>int</a:t>
              </a:r>
              <a:r>
                <a:rPr lang="en-US" sz="1200" dirty="0" smtClean="0">
                  <a:solidFill>
                    <a:prstClr val="black"/>
                  </a:solidFill>
                  <a:latin typeface="Arial"/>
                  <a:ea typeface="ＭＳ Ｐゴシック" pitchFamily="34" charset="-128"/>
                  <a:cs typeface="Arial" charset="0"/>
                </a:rPr>
                <a:t> types (1-1024)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032860" y="4350720"/>
              <a:ext cx="3286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457200"/>
              <a:r>
                <a:rPr lang="en-US" sz="1200" b="1" dirty="0" smtClean="0">
                  <a:solidFill>
                    <a:prstClr val="black"/>
                  </a:solidFill>
                  <a:latin typeface="Arial"/>
                  <a:ea typeface="ＭＳ Ｐゴシック" pitchFamily="34" charset="-128"/>
                  <a:cs typeface="Arial" charset="0"/>
                </a:rPr>
                <a:t>C++: </a:t>
              </a:r>
              <a:r>
                <a:rPr lang="en-US" sz="1200" dirty="0" smtClean="0">
                  <a:solidFill>
                    <a:prstClr val="black"/>
                  </a:solidFill>
                  <a:latin typeface="Arial"/>
                  <a:ea typeface="ＭＳ Ｐゴシック" pitchFamily="34" charset="-128"/>
                  <a:cs typeface="Arial" charset="0"/>
                </a:rPr>
                <a:t>			</a:t>
              </a:r>
              <a:r>
                <a:rPr lang="en-US" sz="1200" dirty="0" err="1" smtClean="0">
                  <a:solidFill>
                    <a:prstClr val="black"/>
                  </a:solidFill>
                  <a:latin typeface="Arial"/>
                  <a:ea typeface="ＭＳ Ｐゴシック" pitchFamily="34" charset="-128"/>
                  <a:cs typeface="Arial" charset="0"/>
                </a:rPr>
                <a:t>ap</a:t>
              </a:r>
              <a:r>
                <a:rPr lang="en-US" sz="1200" dirty="0" smtClean="0">
                  <a:solidFill>
                    <a:prstClr val="black"/>
                  </a:solidFill>
                  <a:latin typeface="Arial"/>
                  <a:ea typeface="ＭＳ Ｐゴシック" pitchFamily="34" charset="-128"/>
                  <a:cs typeface="Arial" charset="0"/>
                </a:rPr>
                <a:t>_(u)</a:t>
              </a:r>
              <a:r>
                <a:rPr lang="en-US" sz="1200" dirty="0" err="1" smtClean="0">
                  <a:solidFill>
                    <a:prstClr val="black"/>
                  </a:solidFill>
                  <a:latin typeface="Arial"/>
                  <a:ea typeface="ＭＳ Ｐゴシック" pitchFamily="34" charset="-128"/>
                  <a:cs typeface="Arial" charset="0"/>
                </a:rPr>
                <a:t>int</a:t>
              </a:r>
              <a:r>
                <a:rPr lang="en-US" sz="1200" dirty="0" smtClean="0">
                  <a:solidFill>
                    <a:prstClr val="black"/>
                  </a:solidFill>
                  <a:latin typeface="Arial"/>
                  <a:ea typeface="ＭＳ Ｐゴシック" pitchFamily="34" charset="-128"/>
                  <a:cs typeface="Arial" charset="0"/>
                </a:rPr>
                <a:t> types (1-1024)</a:t>
              </a:r>
            </a:p>
            <a:p>
              <a:pPr algn="l" defTabSz="457200"/>
              <a:r>
                <a:rPr lang="en-US" sz="1200" dirty="0" smtClean="0">
                  <a:solidFill>
                    <a:prstClr val="black"/>
                  </a:solidFill>
                  <a:latin typeface="Arial"/>
                  <a:ea typeface="ＭＳ Ｐゴシック" pitchFamily="34" charset="-128"/>
                  <a:cs typeface="Arial" charset="0"/>
                </a:rPr>
                <a:t>                                </a:t>
              </a:r>
              <a:r>
                <a:rPr lang="en-US" sz="1200" dirty="0" err="1" smtClean="0">
                  <a:solidFill>
                    <a:prstClr val="black"/>
                  </a:solidFill>
                  <a:latin typeface="Arial"/>
                  <a:ea typeface="ＭＳ Ｐゴシック" pitchFamily="34" charset="-128"/>
                  <a:cs typeface="Arial" charset="0"/>
                </a:rPr>
                <a:t>ap_fixed</a:t>
              </a:r>
              <a:r>
                <a:rPr lang="en-US" sz="1200" dirty="0" smtClean="0">
                  <a:solidFill>
                    <a:prstClr val="black"/>
                  </a:solidFill>
                  <a:latin typeface="Arial"/>
                  <a:ea typeface="ＭＳ Ｐゴシック" pitchFamily="34" charset="-128"/>
                  <a:cs typeface="Arial" charset="0"/>
                </a:rPr>
                <a:t> types 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032860" y="4811580"/>
              <a:ext cx="32768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457200"/>
              <a:r>
                <a:rPr lang="en-US" sz="1200" b="1" dirty="0" smtClean="0">
                  <a:solidFill>
                    <a:prstClr val="black"/>
                  </a:solidFill>
                  <a:latin typeface="Arial"/>
                  <a:ea typeface="ＭＳ Ｐゴシック" pitchFamily="34" charset="-128"/>
                  <a:cs typeface="Arial" charset="0"/>
                </a:rPr>
                <a:t>C++/SystemC: </a:t>
              </a:r>
              <a:r>
                <a:rPr lang="en-US" sz="1200" dirty="0" smtClean="0">
                  <a:solidFill>
                    <a:prstClr val="black"/>
                  </a:solidFill>
                  <a:latin typeface="Arial"/>
                  <a:ea typeface="ＭＳ Ｐゴシック" pitchFamily="34" charset="-128"/>
                  <a:cs typeface="Arial" charset="0"/>
                </a:rPr>
                <a:t>	sc_(u)</a:t>
              </a:r>
              <a:r>
                <a:rPr lang="en-US" sz="1200" dirty="0" err="1" smtClean="0">
                  <a:solidFill>
                    <a:prstClr val="black"/>
                  </a:solidFill>
                  <a:latin typeface="Arial"/>
                  <a:ea typeface="ＭＳ Ｐゴシック" pitchFamily="34" charset="-128"/>
                  <a:cs typeface="Arial" charset="0"/>
                </a:rPr>
                <a:t>int</a:t>
              </a:r>
              <a:r>
                <a:rPr lang="en-US" sz="1200" dirty="0" smtClean="0">
                  <a:solidFill>
                    <a:prstClr val="black"/>
                  </a:solidFill>
                  <a:latin typeface="Arial"/>
                  <a:ea typeface="ＭＳ Ｐゴシック" pitchFamily="34" charset="-128"/>
                  <a:cs typeface="Arial" charset="0"/>
                </a:rPr>
                <a:t> types (1-1024)</a:t>
              </a:r>
            </a:p>
            <a:p>
              <a:pPr algn="l" defTabSz="457200"/>
              <a:r>
                <a:rPr lang="en-US" sz="1200" dirty="0" smtClean="0">
                  <a:solidFill>
                    <a:prstClr val="black"/>
                  </a:solidFill>
                  <a:latin typeface="Arial"/>
                  <a:ea typeface="ＭＳ Ｐゴシック" pitchFamily="34" charset="-128"/>
                  <a:cs typeface="Arial" charset="0"/>
                </a:rPr>
                <a:t>			</a:t>
              </a:r>
              <a:r>
                <a:rPr lang="en-US" sz="1200" dirty="0" err="1" smtClean="0">
                  <a:solidFill>
                    <a:prstClr val="black"/>
                  </a:solidFill>
                  <a:latin typeface="Arial"/>
                  <a:ea typeface="ＭＳ Ｐゴシック" pitchFamily="34" charset="-128"/>
                  <a:cs typeface="Arial" charset="0"/>
                </a:rPr>
                <a:t>sc_fixed</a:t>
              </a:r>
              <a:r>
                <a:rPr lang="en-US" sz="1200" dirty="0" smtClean="0">
                  <a:solidFill>
                    <a:prstClr val="black"/>
                  </a:solidFill>
                  <a:latin typeface="Arial"/>
                  <a:ea typeface="ＭＳ Ｐゴシック" pitchFamily="34" charset="-128"/>
                  <a:cs typeface="Arial" charset="0"/>
                </a:rPr>
                <a:t> types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994455" y="5271635"/>
              <a:ext cx="3994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457200"/>
              <a:r>
                <a:rPr lang="en-US" sz="1200" dirty="0" smtClean="0">
                  <a:solidFill>
                    <a:prstClr val="black"/>
                  </a:solidFill>
                  <a:latin typeface="Arial"/>
                  <a:ea typeface="ＭＳ Ｐゴシック" pitchFamily="34" charset="-128"/>
                  <a:cs typeface="Arial" charset="0"/>
                </a:rPr>
                <a:t>Can be used to define any variable to be a specific bit-width (e.g. 17-bit, 47-bit etc).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By default, loops are rolled</a:t>
            </a:r>
          </a:p>
          <a:p>
            <a:pPr lvl="1"/>
            <a:r>
              <a:rPr lang="en-US" dirty="0" smtClean="0"/>
              <a:t>Each C loop iteration </a:t>
            </a:r>
            <a:r>
              <a:rPr lang="en-US" dirty="0" smtClean="0">
                <a:sym typeface="Wingdings" pitchFamily="2" charset="2"/>
              </a:rPr>
              <a:t> Implemented in the same state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Each C loop iteration  Implemented with same resources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Loops can be unrolled if their indices are statically determinable at elaboration time</a:t>
            </a:r>
          </a:p>
          <a:p>
            <a:pPr lvl="2"/>
            <a:r>
              <a:rPr lang="en-US" dirty="0" smtClean="0"/>
              <a:t>Not when the number of iterations is variable</a:t>
            </a:r>
          </a:p>
          <a:p>
            <a:pPr lvl="1"/>
            <a:r>
              <a:rPr lang="en-US" dirty="0" smtClean="0"/>
              <a:t>Unrolled loops result in more elements to schedule but greater operator mobility</a:t>
            </a:r>
          </a:p>
          <a:p>
            <a:pPr lvl="2"/>
            <a:r>
              <a:rPr lang="en-US" dirty="0" smtClean="0"/>
              <a:t>Let’s look at an example ….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 </a:t>
            </a:r>
            <a:endParaRPr lang="en-US" dirty="0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2016 Xilinx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4339" y="2599365"/>
            <a:ext cx="4402627" cy="1061829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457200"/>
            <a:r>
              <a:rPr lang="en-US" sz="1050" b="1" dirty="0" smtClean="0">
                <a:solidFill>
                  <a:prstClr val="black"/>
                </a:solidFill>
                <a:latin typeface="Consolas" pitchFamily="49" charset="0"/>
              </a:rPr>
              <a:t>void foo_top (…) {</a:t>
            </a:r>
          </a:p>
          <a:p>
            <a:pPr algn="l" defTabSz="457200"/>
            <a:r>
              <a:rPr lang="en-US" sz="1050" b="1" dirty="0" smtClean="0">
                <a:solidFill>
                  <a:prstClr val="black"/>
                </a:solidFill>
                <a:latin typeface="Consolas" pitchFamily="49" charset="0"/>
              </a:rPr>
              <a:t>  ...</a:t>
            </a:r>
          </a:p>
          <a:p>
            <a:pPr algn="l" defTabSz="457200"/>
            <a:r>
              <a:rPr lang="en-US" sz="1050" b="1" dirty="0" smtClean="0">
                <a:solidFill>
                  <a:prstClr val="black"/>
                </a:solidFill>
                <a:latin typeface="Consolas" pitchFamily="49" charset="0"/>
              </a:rPr>
              <a:t>  Add: for (i=3;i&gt;=0;i--) {</a:t>
            </a:r>
          </a:p>
          <a:p>
            <a:pPr algn="l" defTabSz="457200"/>
            <a:r>
              <a:rPr lang="en-US" sz="1050" b="1" dirty="0" smtClean="0">
                <a:solidFill>
                  <a:prstClr val="black"/>
                </a:solidFill>
                <a:latin typeface="Consolas" pitchFamily="49" charset="0"/>
              </a:rPr>
              <a:t>	b = a[i] + b;</a:t>
            </a:r>
          </a:p>
          <a:p>
            <a:pPr algn="l" defTabSz="457200"/>
            <a:r>
              <a:rPr lang="en-US" sz="1050" b="1" dirty="0" smtClean="0">
                <a:solidFill>
                  <a:prstClr val="black"/>
                </a:solidFill>
                <a:latin typeface="Consolas" pitchFamily="49" charset="0"/>
              </a:rPr>
              <a:t>  ...</a:t>
            </a:r>
          </a:p>
          <a:p>
            <a:pPr algn="l" defTabSz="457200"/>
            <a:r>
              <a:rPr lang="en-US" sz="1050" b="1" dirty="0" smtClean="0">
                <a:solidFill>
                  <a:prstClr val="black"/>
                </a:solidFill>
                <a:latin typeface="Consolas" pitchFamily="49" charset="0"/>
              </a:rPr>
              <a:t>  }	</a:t>
            </a:r>
          </a:p>
        </p:txBody>
      </p:sp>
      <p:sp>
        <p:nvSpPr>
          <p:cNvPr id="8" name="Rectangle 7"/>
          <p:cNvSpPr/>
          <p:nvPr/>
        </p:nvSpPr>
        <p:spPr>
          <a:xfrm>
            <a:off x="7164560" y="2714417"/>
            <a:ext cx="3537252" cy="16898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4559" y="2714587"/>
            <a:ext cx="750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/>
            <a:r>
              <a:rPr lang="en-US" sz="1200" b="1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foo_top</a:t>
            </a:r>
            <a:endParaRPr lang="en-US" sz="1200" b="1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2" name="Trapezoid 11"/>
          <p:cNvSpPr/>
          <p:nvPr/>
        </p:nvSpPr>
        <p:spPr>
          <a:xfrm rot="5400000">
            <a:off x="8390634" y="3379503"/>
            <a:ext cx="460860" cy="358353"/>
          </a:xfrm>
          <a:prstGeom prst="trapezoi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b="1" dirty="0" smtClean="0">
                <a:solidFill>
                  <a:prstClr val="white"/>
                </a:solidFill>
              </a:rPr>
              <a:t>+</a:t>
            </a:r>
            <a:endParaRPr lang="en-US" b="1" dirty="0">
              <a:solidFill>
                <a:prstClr val="white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083648" y="3481712"/>
            <a:ext cx="358353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032341" y="3673737"/>
            <a:ext cx="409547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212408" y="3405707"/>
            <a:ext cx="358353" cy="4608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Isosceles Triangle 16"/>
          <p:cNvSpPr/>
          <p:nvPr/>
        </p:nvSpPr>
        <p:spPr>
          <a:xfrm rot="5400000">
            <a:off x="9231589" y="3693771"/>
            <a:ext cx="115215" cy="15358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8802747" y="3559327"/>
            <a:ext cx="409547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570648" y="3559327"/>
            <a:ext cx="409547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V="1">
            <a:off x="9481126" y="3367459"/>
            <a:ext cx="384047" cy="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8083650" y="3174637"/>
            <a:ext cx="1589499" cy="80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V="1">
            <a:off x="7929917" y="3328248"/>
            <a:ext cx="307240" cy="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ight Arrow 26"/>
          <p:cNvSpPr/>
          <p:nvPr/>
        </p:nvSpPr>
        <p:spPr>
          <a:xfrm>
            <a:off x="5224127" y="3290491"/>
            <a:ext cx="1638187" cy="4608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400" dirty="0" smtClean="0">
                <a:solidFill>
                  <a:prstClr val="white"/>
                </a:solidFill>
              </a:rPr>
              <a:t>Synthesis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613448" y="1719851"/>
            <a:ext cx="406294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dirty="0" smtClean="0">
                <a:solidFill>
                  <a:prstClr val="white"/>
                </a:solidFill>
              </a:rPr>
              <a:t>N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31" name="Curved Connector 20"/>
          <p:cNvCxnSpPr>
            <a:stCxn id="30" idx="5"/>
            <a:endCxn id="30" idx="7"/>
          </p:cNvCxnSpPr>
          <p:nvPr/>
        </p:nvCxnSpPr>
        <p:spPr>
          <a:xfrm rot="5400000" flipH="1">
            <a:off x="8852480" y="1872072"/>
            <a:ext cx="215526" cy="2117"/>
          </a:xfrm>
          <a:prstGeom prst="curvedConnector5">
            <a:avLst>
              <a:gd name="adj1" fmla="val -44874"/>
              <a:gd name="adj2" fmla="val -15460269"/>
              <a:gd name="adj3" fmla="val 120397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30" idx="0"/>
          </p:cNvCxnSpPr>
          <p:nvPr/>
        </p:nvCxnSpPr>
        <p:spPr>
          <a:xfrm rot="16200000" flipH="1">
            <a:off x="8657854" y="1561108"/>
            <a:ext cx="267918" cy="4956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H="1">
            <a:off x="8706872" y="2172673"/>
            <a:ext cx="310597" cy="5282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86213" y="3520934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US" sz="1200" b="1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a[N]</a:t>
            </a:r>
            <a:endParaRPr lang="en-US" sz="1200" b="1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009894" y="3405863"/>
            <a:ext cx="279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US" sz="1200" b="1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b</a:t>
            </a:r>
            <a:endParaRPr lang="en-US" sz="1200" b="1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8033" y="3828178"/>
            <a:ext cx="4249047" cy="646331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1200" b="1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Loops require labels if they are to be referenced  by Tcl directives </a:t>
            </a:r>
          </a:p>
          <a:p>
            <a:pPr defTabSz="457200"/>
            <a:r>
              <a:rPr lang="en-US" sz="1200" b="1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(GUI will auto-add labels)</a:t>
            </a:r>
            <a:endParaRPr lang="en-US" sz="1200" b="1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450" y="1327152"/>
            <a:ext cx="10501328" cy="4635109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Example of good mobility</a:t>
            </a:r>
          </a:p>
          <a:p>
            <a:pPr lvl="1"/>
            <a:r>
              <a:rPr lang="en-US" dirty="0" smtClean="0"/>
              <a:t>The read on data port X can occur anywhere from the start to iteration 4</a:t>
            </a:r>
          </a:p>
          <a:p>
            <a:pPr lvl="2"/>
            <a:r>
              <a:rPr lang="en-US" dirty="0" smtClean="0"/>
              <a:t>The only constraint on </a:t>
            </a:r>
            <a:r>
              <a:rPr lang="en-US" dirty="0" err="1" smtClean="0"/>
              <a:t>RDx</a:t>
            </a:r>
            <a:r>
              <a:rPr lang="en-US" dirty="0" smtClean="0"/>
              <a:t> is that it occur before the final multiplication</a:t>
            </a:r>
          </a:p>
          <a:p>
            <a:pPr lvl="1"/>
            <a:r>
              <a:rPr lang="en-US" dirty="0" err="1" smtClean="0"/>
              <a:t>Vivado</a:t>
            </a:r>
            <a:r>
              <a:rPr lang="en-US" dirty="0" smtClean="0"/>
              <a:t> HLS has a lot of freedom with this operation</a:t>
            </a:r>
          </a:p>
          <a:p>
            <a:pPr lvl="2"/>
            <a:r>
              <a:rPr lang="en-US" dirty="0" smtClean="0"/>
              <a:t>It waits until the read is required, saving a register</a:t>
            </a:r>
          </a:p>
          <a:p>
            <a:pPr lvl="2"/>
            <a:r>
              <a:rPr lang="en-US" dirty="0" smtClean="0"/>
              <a:t>There are no advantages to reading any earlier (unless you want it registered)</a:t>
            </a:r>
          </a:p>
          <a:p>
            <a:pPr lvl="2"/>
            <a:r>
              <a:rPr lang="en-US" dirty="0" smtClean="0"/>
              <a:t>Input reads can be optionally registered</a:t>
            </a:r>
          </a:p>
          <a:p>
            <a:pPr lvl="1"/>
            <a:r>
              <a:rPr lang="en-US" dirty="0" smtClean="0"/>
              <a:t>The final multiplication is very constrained…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Dependencies: Good </a:t>
            </a:r>
            <a:endParaRPr lang="en-US" dirty="0"/>
          </a:p>
        </p:txBody>
      </p:sp>
      <p:sp>
        <p:nvSpPr>
          <p:cNvPr id="120" name="Footer Placeholder 11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2016 Xilinx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8373" y="1432103"/>
            <a:ext cx="3532340" cy="2246769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void fir (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…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acc=0;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loop: for (</a:t>
            </a:r>
            <a:r>
              <a:rPr lang="en-US" sz="1000" dirty="0" err="1" smtClean="0">
                <a:solidFill>
                  <a:prstClr val="black"/>
                </a:solidFill>
              </a:rPr>
              <a:t>i</a:t>
            </a:r>
            <a:r>
              <a:rPr lang="en-US" sz="1000" dirty="0" smtClean="0">
                <a:solidFill>
                  <a:prstClr val="black"/>
                </a:solidFill>
              </a:rPr>
              <a:t>=3;i&gt;=0;i--) {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   if (</a:t>
            </a:r>
            <a:r>
              <a:rPr lang="en-US" sz="1000" dirty="0" err="1" smtClean="0">
                <a:solidFill>
                  <a:prstClr val="black"/>
                </a:solidFill>
              </a:rPr>
              <a:t>i</a:t>
            </a:r>
            <a:r>
              <a:rPr lang="en-US" sz="1000" dirty="0" smtClean="0">
                <a:solidFill>
                  <a:prstClr val="black"/>
                </a:solidFill>
              </a:rPr>
              <a:t>==0) {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     acc+=</a:t>
            </a:r>
            <a:r>
              <a:rPr lang="en-US" sz="1050" b="1" dirty="0" smtClean="0">
                <a:solidFill>
                  <a:prstClr val="black"/>
                </a:solidFill>
              </a:rPr>
              <a:t>x</a:t>
            </a:r>
            <a:r>
              <a:rPr lang="en-US" sz="1000" dirty="0" smtClean="0">
                <a:solidFill>
                  <a:prstClr val="black"/>
                </a:solidFill>
              </a:rPr>
              <a:t>*c[0];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     </a:t>
            </a:r>
            <a:r>
              <a:rPr lang="en-US" sz="1000" dirty="0" err="1" smtClean="0">
                <a:solidFill>
                  <a:prstClr val="black"/>
                </a:solidFill>
              </a:rPr>
              <a:t>shift_reg</a:t>
            </a:r>
            <a:r>
              <a:rPr lang="en-US" sz="1000" dirty="0" smtClean="0">
                <a:solidFill>
                  <a:prstClr val="black"/>
                </a:solidFill>
              </a:rPr>
              <a:t>[0]=x;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   } else {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      </a:t>
            </a:r>
            <a:r>
              <a:rPr lang="en-US" sz="1000" dirty="0" err="1" smtClean="0">
                <a:solidFill>
                  <a:prstClr val="black"/>
                </a:solidFill>
              </a:rPr>
              <a:t>shift_reg</a:t>
            </a:r>
            <a:r>
              <a:rPr lang="en-US" sz="1000" dirty="0" smtClean="0">
                <a:solidFill>
                  <a:prstClr val="black"/>
                </a:solidFill>
              </a:rPr>
              <a:t>[</a:t>
            </a:r>
            <a:r>
              <a:rPr lang="en-US" sz="1000" dirty="0" err="1" smtClean="0">
                <a:solidFill>
                  <a:prstClr val="black"/>
                </a:solidFill>
              </a:rPr>
              <a:t>i</a:t>
            </a:r>
            <a:r>
              <a:rPr lang="en-US" sz="1000" dirty="0" smtClean="0">
                <a:solidFill>
                  <a:prstClr val="black"/>
                </a:solidFill>
              </a:rPr>
              <a:t>]=</a:t>
            </a:r>
            <a:r>
              <a:rPr lang="en-US" sz="1000" dirty="0" err="1" smtClean="0">
                <a:solidFill>
                  <a:prstClr val="black"/>
                </a:solidFill>
              </a:rPr>
              <a:t>shift_reg</a:t>
            </a:r>
            <a:r>
              <a:rPr lang="en-US" sz="1000" dirty="0" smtClean="0">
                <a:solidFill>
                  <a:prstClr val="black"/>
                </a:solidFill>
              </a:rPr>
              <a:t>[i-1];	        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      acc+=</a:t>
            </a:r>
            <a:r>
              <a:rPr lang="en-US" sz="1000" dirty="0" err="1" smtClean="0">
                <a:solidFill>
                  <a:prstClr val="black"/>
                </a:solidFill>
              </a:rPr>
              <a:t>shift_reg</a:t>
            </a:r>
            <a:r>
              <a:rPr lang="en-US" sz="1000" dirty="0" smtClean="0">
                <a:solidFill>
                  <a:prstClr val="black"/>
                </a:solidFill>
              </a:rPr>
              <a:t>[</a:t>
            </a:r>
            <a:r>
              <a:rPr lang="en-US" sz="1000" dirty="0" err="1" smtClean="0">
                <a:solidFill>
                  <a:prstClr val="black"/>
                </a:solidFill>
              </a:rPr>
              <a:t>i</a:t>
            </a:r>
            <a:r>
              <a:rPr lang="en-US" sz="1000" dirty="0" smtClean="0">
                <a:solidFill>
                  <a:prstClr val="black"/>
                </a:solidFill>
              </a:rPr>
              <a:t>]*c[</a:t>
            </a:r>
            <a:r>
              <a:rPr lang="en-US" sz="1000" dirty="0" err="1" smtClean="0">
                <a:solidFill>
                  <a:prstClr val="black"/>
                </a:solidFill>
              </a:rPr>
              <a:t>i</a:t>
            </a:r>
            <a:r>
              <a:rPr lang="en-US" sz="1000" dirty="0" smtClean="0">
                <a:solidFill>
                  <a:prstClr val="black"/>
                </a:solidFill>
              </a:rPr>
              <a:t>];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   }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}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*y=acc;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31395" y="2065709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+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05141" y="1835119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==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05141" y="2065709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-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28969" y="1835119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&gt;=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473300" y="2294442"/>
            <a:ext cx="514339" cy="19202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700" b="1" dirty="0" err="1" smtClean="0">
                <a:solidFill>
                  <a:sysClr val="windowText" lastClr="000000"/>
                </a:solidFill>
              </a:rPr>
              <a:t>RDx</a:t>
            </a:r>
            <a:endParaRPr lang="en-US" sz="7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68268" y="1835119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600" b="1" dirty="0" smtClean="0">
                <a:solidFill>
                  <a:sysClr val="windowText" lastClr="000000"/>
                </a:solidFill>
              </a:rPr>
              <a:t>*</a:t>
            </a:r>
            <a:endParaRPr lang="en-US" sz="16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4" name="Group 71"/>
          <p:cNvGrpSpPr/>
          <p:nvPr/>
        </p:nvGrpSpPr>
        <p:grpSpPr>
          <a:xfrm>
            <a:off x="4405034" y="1643094"/>
            <a:ext cx="563125" cy="115214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8" name="Straight Connector 17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71"/>
          <p:cNvGrpSpPr/>
          <p:nvPr/>
        </p:nvGrpSpPr>
        <p:grpSpPr>
          <a:xfrm>
            <a:off x="4968158" y="1643095"/>
            <a:ext cx="563125" cy="115214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3" name="Straight Connector 22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71"/>
          <p:cNvGrpSpPr/>
          <p:nvPr/>
        </p:nvGrpSpPr>
        <p:grpSpPr>
          <a:xfrm>
            <a:off x="5531282" y="1643096"/>
            <a:ext cx="563125" cy="115214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8" name="Straight Connector 27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>
            <a:off x="7220781" y="2065708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+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094528" y="1835119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==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94528" y="2065708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-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218355" y="1835119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&gt;=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657655" y="1835119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600" b="1" dirty="0" smtClean="0">
                <a:solidFill>
                  <a:sysClr val="windowText" lastClr="000000"/>
                </a:solidFill>
              </a:rPr>
              <a:t>*</a:t>
            </a:r>
            <a:endParaRPr lang="en-US" sz="16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8" name="Group 71"/>
          <p:cNvGrpSpPr/>
          <p:nvPr/>
        </p:nvGrpSpPr>
        <p:grpSpPr>
          <a:xfrm>
            <a:off x="6094419" y="1643093"/>
            <a:ext cx="563125" cy="115214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38" name="Straight Connector 37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71"/>
          <p:cNvGrpSpPr/>
          <p:nvPr/>
        </p:nvGrpSpPr>
        <p:grpSpPr>
          <a:xfrm>
            <a:off x="6657543" y="1643094"/>
            <a:ext cx="563125" cy="115214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43" name="Straight Connector 42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71"/>
          <p:cNvGrpSpPr/>
          <p:nvPr/>
        </p:nvGrpSpPr>
        <p:grpSpPr>
          <a:xfrm>
            <a:off x="7220667" y="1643095"/>
            <a:ext cx="563125" cy="115214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48" name="Straight Connector 47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8910168" y="2065707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+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783915" y="1835119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==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783915" y="2065707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-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907742" y="1835119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&gt;=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347041" y="1835119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600" b="1" dirty="0" smtClean="0">
                <a:solidFill>
                  <a:sysClr val="windowText" lastClr="000000"/>
                </a:solidFill>
              </a:rPr>
              <a:t>*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17" name="Group 71"/>
          <p:cNvGrpSpPr/>
          <p:nvPr/>
        </p:nvGrpSpPr>
        <p:grpSpPr>
          <a:xfrm>
            <a:off x="7783806" y="1643092"/>
            <a:ext cx="563125" cy="115214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8" name="Straight Connector 57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71"/>
          <p:cNvGrpSpPr/>
          <p:nvPr/>
        </p:nvGrpSpPr>
        <p:grpSpPr>
          <a:xfrm>
            <a:off x="8346930" y="1643093"/>
            <a:ext cx="563125" cy="115214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63" name="Straight Connector 62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71"/>
          <p:cNvGrpSpPr/>
          <p:nvPr/>
        </p:nvGrpSpPr>
        <p:grpSpPr>
          <a:xfrm>
            <a:off x="8910054" y="1643094"/>
            <a:ext cx="563125" cy="115214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68" name="Straight Connector 67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71"/>
          <p:cNvSpPr/>
          <p:nvPr/>
        </p:nvSpPr>
        <p:spPr>
          <a:xfrm>
            <a:off x="10599554" y="2065706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+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9473301" y="1835119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==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9473301" y="2065706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-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0597128" y="1835119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&gt;=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0036428" y="1835119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600" b="1" dirty="0" smtClean="0">
                <a:solidFill>
                  <a:sysClr val="windowText" lastClr="000000"/>
                </a:solidFill>
              </a:rPr>
              <a:t>*</a:t>
            </a:r>
            <a:endParaRPr lang="en-US" sz="16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37" name="Group 71"/>
          <p:cNvGrpSpPr/>
          <p:nvPr/>
        </p:nvGrpSpPr>
        <p:grpSpPr>
          <a:xfrm>
            <a:off x="9473194" y="1643091"/>
            <a:ext cx="563125" cy="115214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8" name="Straight Connector 77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71"/>
          <p:cNvGrpSpPr/>
          <p:nvPr/>
        </p:nvGrpSpPr>
        <p:grpSpPr>
          <a:xfrm>
            <a:off x="10036318" y="1643092"/>
            <a:ext cx="563125" cy="115214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83" name="Straight Connector 82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71"/>
          <p:cNvGrpSpPr/>
          <p:nvPr/>
        </p:nvGrpSpPr>
        <p:grpSpPr>
          <a:xfrm>
            <a:off x="10599442" y="1643093"/>
            <a:ext cx="563125" cy="115214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88" name="Straight Connector 87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Rectangle 91"/>
          <p:cNvSpPr/>
          <p:nvPr/>
        </p:nvSpPr>
        <p:spPr>
          <a:xfrm>
            <a:off x="11162661" y="1835119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700" b="1" dirty="0" err="1" smtClean="0">
                <a:solidFill>
                  <a:sysClr val="windowText" lastClr="000000"/>
                </a:solidFill>
              </a:rPr>
              <a:t>WRy</a:t>
            </a:r>
            <a:endParaRPr lang="en-US" sz="7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57" name="Group 71"/>
          <p:cNvGrpSpPr/>
          <p:nvPr/>
        </p:nvGrpSpPr>
        <p:grpSpPr>
          <a:xfrm>
            <a:off x="11162555" y="1643093"/>
            <a:ext cx="563125" cy="115214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94" name="Straight Connector 93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Straight Arrow Connector 97"/>
          <p:cNvCxnSpPr/>
          <p:nvPr/>
        </p:nvCxnSpPr>
        <p:spPr>
          <a:xfrm>
            <a:off x="4405033" y="2610441"/>
            <a:ext cx="16893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4697085" y="2648846"/>
            <a:ext cx="8274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/>
            <a:r>
              <a:rPr lang="en-US" sz="1050" b="1" dirty="0" smtClean="0">
                <a:solidFill>
                  <a:prstClr val="black"/>
                </a:solidFill>
                <a:latin typeface="Arial"/>
                <a:ea typeface="ＭＳ Ｐゴシック" pitchFamily="34" charset="-128"/>
                <a:cs typeface="Arial" charset="0"/>
              </a:rPr>
              <a:t>Iteration 1</a:t>
            </a:r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6094413" y="2610441"/>
            <a:ext cx="16893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6386465" y="2648846"/>
            <a:ext cx="8274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/>
            <a:r>
              <a:rPr lang="en-US" sz="1050" b="1" dirty="0" smtClean="0">
                <a:solidFill>
                  <a:prstClr val="black"/>
                </a:solidFill>
                <a:latin typeface="Arial"/>
                <a:ea typeface="ＭＳ Ｐゴシック" pitchFamily="34" charset="-128"/>
                <a:cs typeface="Arial" charset="0"/>
              </a:rPr>
              <a:t>Iteration 2</a:t>
            </a:r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7783793" y="2610441"/>
            <a:ext cx="16893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8075845" y="2648846"/>
            <a:ext cx="8274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/>
            <a:r>
              <a:rPr lang="en-US" sz="1050" b="1" dirty="0" smtClean="0">
                <a:solidFill>
                  <a:prstClr val="black"/>
                </a:solidFill>
                <a:latin typeface="Arial"/>
                <a:ea typeface="ＭＳ Ｐゴシック" pitchFamily="34" charset="-128"/>
                <a:cs typeface="Arial" charset="0"/>
              </a:rPr>
              <a:t>Iteration 3</a:t>
            </a:r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9473173" y="2610441"/>
            <a:ext cx="16893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9765225" y="2648846"/>
            <a:ext cx="8274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/>
            <a:r>
              <a:rPr lang="en-US" sz="1050" b="1" dirty="0" smtClean="0">
                <a:solidFill>
                  <a:prstClr val="black"/>
                </a:solidFill>
                <a:latin typeface="Arial"/>
                <a:ea typeface="ＭＳ Ｐゴシック" pitchFamily="34" charset="-128"/>
                <a:cs typeface="Arial" charset="0"/>
              </a:rPr>
              <a:t>Iteration 4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4968268" y="2065712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-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6657655" y="2065711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-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8347041" y="2065710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-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0036408" y="2296139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700" b="1" dirty="0" err="1" smtClean="0">
                <a:solidFill>
                  <a:sysClr val="windowText" lastClr="000000"/>
                </a:solidFill>
              </a:rPr>
              <a:t>RDc</a:t>
            </a:r>
            <a:endParaRPr lang="en-US" sz="700" b="1" dirty="0">
              <a:solidFill>
                <a:sysClr val="windowText" lastClr="000000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8344622" y="2296139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700" b="1" dirty="0" err="1" smtClean="0">
                <a:solidFill>
                  <a:sysClr val="windowText" lastClr="000000"/>
                </a:solidFill>
              </a:rPr>
              <a:t>RDc</a:t>
            </a:r>
            <a:endParaRPr lang="en-US" sz="700" b="1" dirty="0">
              <a:solidFill>
                <a:sysClr val="windowText" lastClr="000000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6652836" y="2296139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700" b="1" dirty="0" err="1" smtClean="0">
                <a:solidFill>
                  <a:sysClr val="windowText" lastClr="000000"/>
                </a:solidFill>
              </a:rPr>
              <a:t>RDc</a:t>
            </a:r>
            <a:endParaRPr lang="en-US" sz="700" b="1" dirty="0">
              <a:solidFill>
                <a:sysClr val="windowText" lastClr="000000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4961050" y="2296139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700" b="1" dirty="0" err="1" smtClean="0">
                <a:solidFill>
                  <a:sysClr val="windowText" lastClr="000000"/>
                </a:solidFill>
              </a:rPr>
              <a:t>RDc</a:t>
            </a:r>
            <a:endParaRPr lang="en-US" sz="7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4456226" y="3083355"/>
            <a:ext cx="5528880" cy="158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6043221" y="3160328"/>
            <a:ext cx="2354892" cy="46166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1200" b="1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The read X operation has good mobility</a:t>
            </a:r>
            <a:endParaRPr lang="en-US" sz="1200" b="1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16" name="Right Arrow 115"/>
          <p:cNvSpPr/>
          <p:nvPr/>
        </p:nvSpPr>
        <p:spPr>
          <a:xfrm>
            <a:off x="1896559" y="1201510"/>
            <a:ext cx="2354893" cy="614480"/>
          </a:xfrm>
          <a:prstGeom prst="rightArrow">
            <a:avLst>
              <a:gd name="adj1" fmla="val 50000"/>
              <a:gd name="adj2" fmla="val 3181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982121" y="1354757"/>
            <a:ext cx="1548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/>
            <a:r>
              <a:rPr lang="en-US" sz="1400" dirty="0" smtClean="0">
                <a:solidFill>
                  <a:prstClr val="black"/>
                </a:solidFill>
                <a:latin typeface="Arial"/>
                <a:ea typeface="ＭＳ Ｐゴシック" pitchFamily="34" charset="-128"/>
                <a:cs typeface="Arial" charset="0"/>
              </a:rPr>
              <a:t>Default Schedule</a:t>
            </a: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cxnSp>
        <p:nvCxnSpPr>
          <p:cNvPr id="114" name="Straight Arrow Connector 113"/>
          <p:cNvCxnSpPr>
            <a:stCxn id="76" idx="2"/>
          </p:cNvCxnSpPr>
          <p:nvPr/>
        </p:nvCxnSpPr>
        <p:spPr>
          <a:xfrm flipH="1">
            <a:off x="9992722" y="2027144"/>
            <a:ext cx="300876" cy="376883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450" y="1327152"/>
            <a:ext cx="10501328" cy="4980342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200" dirty="0" smtClean="0"/>
              <a:t>Example of bad mobility</a:t>
            </a:r>
          </a:p>
          <a:p>
            <a:pPr lvl="1"/>
            <a:r>
              <a:rPr lang="en-US" sz="1900" dirty="0" smtClean="0"/>
              <a:t>The final addition must occur before the final write and after the last multiplication and the previous addition</a:t>
            </a:r>
          </a:p>
          <a:p>
            <a:pPr lvl="2"/>
            <a:r>
              <a:rPr lang="en-US" sz="1700" dirty="0" smtClean="0"/>
              <a:t>It could occur in the same cycle if timing allows</a:t>
            </a:r>
          </a:p>
          <a:p>
            <a:pPr lvl="1"/>
            <a:r>
              <a:rPr lang="en-US" sz="1900" dirty="0" smtClean="0"/>
              <a:t>Loops are rolled by default</a:t>
            </a:r>
          </a:p>
          <a:p>
            <a:pPr lvl="2"/>
            <a:r>
              <a:rPr lang="en-US" sz="1700" dirty="0" smtClean="0"/>
              <a:t>Each iteration cannot start till the previous iteration completes</a:t>
            </a:r>
          </a:p>
          <a:p>
            <a:pPr lvl="2"/>
            <a:r>
              <a:rPr lang="en-US" sz="1700" dirty="0" smtClean="0"/>
              <a:t>The final addition (in iteration 4) must wait for earlier iterations to complete</a:t>
            </a:r>
          </a:p>
          <a:p>
            <a:pPr lvl="1"/>
            <a:r>
              <a:rPr lang="en-US" sz="1900" dirty="0" smtClean="0"/>
              <a:t>The structure of the code is forcing a particular schedule </a:t>
            </a:r>
          </a:p>
          <a:p>
            <a:pPr lvl="2"/>
            <a:r>
              <a:rPr lang="en-US" sz="1700" dirty="0" smtClean="0"/>
              <a:t>There is little mobility for most operations</a:t>
            </a:r>
          </a:p>
          <a:p>
            <a:pPr lvl="1"/>
            <a:r>
              <a:rPr lang="en-US" sz="1900" dirty="0" smtClean="0"/>
              <a:t>Optimizations allow loops to be unrolled giving greater freedom</a:t>
            </a: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Dependencies: Bad</a:t>
            </a:r>
            <a:endParaRPr lang="en-US" dirty="0"/>
          </a:p>
        </p:txBody>
      </p:sp>
      <p:sp>
        <p:nvSpPr>
          <p:cNvPr id="120" name="Footer Placeholder 11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2016 Xilinx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8373" y="1432093"/>
            <a:ext cx="3532340" cy="2246769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void fir (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…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acc=0;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loop: for (</a:t>
            </a:r>
            <a:r>
              <a:rPr lang="en-US" sz="1000" dirty="0" err="1" smtClean="0">
                <a:solidFill>
                  <a:prstClr val="black"/>
                </a:solidFill>
              </a:rPr>
              <a:t>i</a:t>
            </a:r>
            <a:r>
              <a:rPr lang="en-US" sz="1000" dirty="0" smtClean="0">
                <a:solidFill>
                  <a:prstClr val="black"/>
                </a:solidFill>
              </a:rPr>
              <a:t>=3;i&gt;=0;i--) {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   if (</a:t>
            </a:r>
            <a:r>
              <a:rPr lang="en-US" sz="1000" dirty="0" err="1" smtClean="0">
                <a:solidFill>
                  <a:prstClr val="black"/>
                </a:solidFill>
              </a:rPr>
              <a:t>i</a:t>
            </a:r>
            <a:r>
              <a:rPr lang="en-US" sz="1000" dirty="0" smtClean="0">
                <a:solidFill>
                  <a:prstClr val="black"/>
                </a:solidFill>
              </a:rPr>
              <a:t>==0) {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     acc+=</a:t>
            </a:r>
            <a:r>
              <a:rPr lang="en-US" sz="1050" b="1" dirty="0" smtClean="0">
                <a:solidFill>
                  <a:prstClr val="black"/>
                </a:solidFill>
              </a:rPr>
              <a:t>x</a:t>
            </a:r>
            <a:r>
              <a:rPr lang="en-US" sz="1000" dirty="0" smtClean="0">
                <a:solidFill>
                  <a:prstClr val="black"/>
                </a:solidFill>
              </a:rPr>
              <a:t>*c[0];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     </a:t>
            </a:r>
            <a:r>
              <a:rPr lang="en-US" sz="1000" dirty="0" err="1" smtClean="0">
                <a:solidFill>
                  <a:prstClr val="black"/>
                </a:solidFill>
              </a:rPr>
              <a:t>shift_reg</a:t>
            </a:r>
            <a:r>
              <a:rPr lang="en-US" sz="1000" dirty="0" smtClean="0">
                <a:solidFill>
                  <a:prstClr val="black"/>
                </a:solidFill>
              </a:rPr>
              <a:t>[0]=x;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   } else {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      </a:t>
            </a:r>
            <a:r>
              <a:rPr lang="en-US" sz="1000" dirty="0" err="1" smtClean="0">
                <a:solidFill>
                  <a:prstClr val="black"/>
                </a:solidFill>
              </a:rPr>
              <a:t>shift_reg</a:t>
            </a:r>
            <a:r>
              <a:rPr lang="en-US" sz="1000" dirty="0" smtClean="0">
                <a:solidFill>
                  <a:prstClr val="black"/>
                </a:solidFill>
              </a:rPr>
              <a:t>[</a:t>
            </a:r>
            <a:r>
              <a:rPr lang="en-US" sz="1000" dirty="0" err="1" smtClean="0">
                <a:solidFill>
                  <a:prstClr val="black"/>
                </a:solidFill>
              </a:rPr>
              <a:t>i</a:t>
            </a:r>
            <a:r>
              <a:rPr lang="en-US" sz="1000" dirty="0" smtClean="0">
                <a:solidFill>
                  <a:prstClr val="black"/>
                </a:solidFill>
              </a:rPr>
              <a:t>]=</a:t>
            </a:r>
            <a:r>
              <a:rPr lang="en-US" sz="1000" dirty="0" err="1" smtClean="0">
                <a:solidFill>
                  <a:prstClr val="black"/>
                </a:solidFill>
              </a:rPr>
              <a:t>shift_reg</a:t>
            </a:r>
            <a:r>
              <a:rPr lang="en-US" sz="1000" dirty="0" smtClean="0">
                <a:solidFill>
                  <a:prstClr val="black"/>
                </a:solidFill>
              </a:rPr>
              <a:t>[i-1];	        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      acc+=</a:t>
            </a:r>
            <a:r>
              <a:rPr lang="en-US" sz="1000" dirty="0" err="1" smtClean="0">
                <a:solidFill>
                  <a:prstClr val="black"/>
                </a:solidFill>
              </a:rPr>
              <a:t>shift_reg</a:t>
            </a:r>
            <a:r>
              <a:rPr lang="en-US" sz="1000" dirty="0" smtClean="0">
                <a:solidFill>
                  <a:prstClr val="black"/>
                </a:solidFill>
              </a:rPr>
              <a:t>[</a:t>
            </a:r>
            <a:r>
              <a:rPr lang="en-US" sz="1000" dirty="0" err="1" smtClean="0">
                <a:solidFill>
                  <a:prstClr val="black"/>
                </a:solidFill>
              </a:rPr>
              <a:t>i</a:t>
            </a:r>
            <a:r>
              <a:rPr lang="en-US" sz="1000" dirty="0" smtClean="0">
                <a:solidFill>
                  <a:prstClr val="black"/>
                </a:solidFill>
              </a:rPr>
              <a:t>]*c[</a:t>
            </a:r>
            <a:r>
              <a:rPr lang="en-US" sz="1000" dirty="0" err="1" smtClean="0">
                <a:solidFill>
                  <a:prstClr val="black"/>
                </a:solidFill>
              </a:rPr>
              <a:t>i</a:t>
            </a:r>
            <a:r>
              <a:rPr lang="en-US" sz="1000" dirty="0" smtClean="0">
                <a:solidFill>
                  <a:prstClr val="black"/>
                </a:solidFill>
              </a:rPr>
              <a:t>];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   }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}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*y=acc;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31388" y="2065699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+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05135" y="1835119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==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05135" y="2065699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-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28962" y="1835119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&gt;=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036401" y="2065699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700" b="1" dirty="0" err="1" smtClean="0">
                <a:solidFill>
                  <a:sysClr val="windowText" lastClr="000000"/>
                </a:solidFill>
              </a:rPr>
              <a:t>RDx</a:t>
            </a:r>
            <a:endParaRPr lang="en-US" sz="7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68261" y="1835119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600" b="1" dirty="0" smtClean="0">
                <a:solidFill>
                  <a:sysClr val="windowText" lastClr="000000"/>
                </a:solidFill>
              </a:rPr>
              <a:t>*</a:t>
            </a:r>
            <a:endParaRPr lang="en-US" sz="16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4" name="Group 71"/>
          <p:cNvGrpSpPr/>
          <p:nvPr/>
        </p:nvGrpSpPr>
        <p:grpSpPr>
          <a:xfrm>
            <a:off x="4405034" y="1643094"/>
            <a:ext cx="563125" cy="115214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8" name="Straight Connector 17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71"/>
          <p:cNvGrpSpPr/>
          <p:nvPr/>
        </p:nvGrpSpPr>
        <p:grpSpPr>
          <a:xfrm>
            <a:off x="4968158" y="1643095"/>
            <a:ext cx="563125" cy="115214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3" name="Straight Connector 22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71"/>
          <p:cNvGrpSpPr/>
          <p:nvPr/>
        </p:nvGrpSpPr>
        <p:grpSpPr>
          <a:xfrm>
            <a:off x="5531282" y="1643096"/>
            <a:ext cx="563125" cy="115214"/>
            <a:chOff x="-66694" y="1130300"/>
            <a:chExt cx="533401" cy="228600"/>
          </a:xfr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8" name="Straight Connector 27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>
            <a:off x="7220775" y="2065698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+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094521" y="1835119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==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94521" y="2065698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-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218349" y="1835119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&gt;=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657648" y="1835119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600" b="1" dirty="0" smtClean="0">
                <a:solidFill>
                  <a:sysClr val="windowText" lastClr="000000"/>
                </a:solidFill>
              </a:rPr>
              <a:t>*</a:t>
            </a:r>
            <a:endParaRPr lang="en-US" sz="16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8" name="Group 71"/>
          <p:cNvGrpSpPr/>
          <p:nvPr/>
        </p:nvGrpSpPr>
        <p:grpSpPr>
          <a:xfrm>
            <a:off x="6094419" y="1643093"/>
            <a:ext cx="563125" cy="115214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38" name="Straight Connector 37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71"/>
          <p:cNvGrpSpPr/>
          <p:nvPr/>
        </p:nvGrpSpPr>
        <p:grpSpPr>
          <a:xfrm>
            <a:off x="6657543" y="1643094"/>
            <a:ext cx="563125" cy="115214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43" name="Straight Connector 42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71"/>
          <p:cNvGrpSpPr/>
          <p:nvPr/>
        </p:nvGrpSpPr>
        <p:grpSpPr>
          <a:xfrm>
            <a:off x="7220667" y="1643095"/>
            <a:ext cx="563125" cy="115214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48" name="Straight Connector 47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8910161" y="2065697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+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783908" y="1835119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==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783908" y="2065697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-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907735" y="1835119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&gt;=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347035" y="1835119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600" b="1" dirty="0" smtClean="0">
                <a:solidFill>
                  <a:sysClr val="windowText" lastClr="000000"/>
                </a:solidFill>
              </a:rPr>
              <a:t>*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17" name="Group 71"/>
          <p:cNvGrpSpPr/>
          <p:nvPr/>
        </p:nvGrpSpPr>
        <p:grpSpPr>
          <a:xfrm>
            <a:off x="7783806" y="1643092"/>
            <a:ext cx="563125" cy="115214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8" name="Straight Connector 57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71"/>
          <p:cNvGrpSpPr/>
          <p:nvPr/>
        </p:nvGrpSpPr>
        <p:grpSpPr>
          <a:xfrm>
            <a:off x="8346930" y="1643093"/>
            <a:ext cx="563125" cy="115214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63" name="Straight Connector 62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71"/>
          <p:cNvGrpSpPr/>
          <p:nvPr/>
        </p:nvGrpSpPr>
        <p:grpSpPr>
          <a:xfrm>
            <a:off x="8910054" y="1643094"/>
            <a:ext cx="563125" cy="115214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68" name="Straight Connector 67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71"/>
          <p:cNvSpPr/>
          <p:nvPr/>
        </p:nvSpPr>
        <p:spPr>
          <a:xfrm>
            <a:off x="10599548" y="2065696"/>
            <a:ext cx="514339" cy="1920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600" b="1" dirty="0">
                <a:solidFill>
                  <a:sysClr val="windowText" lastClr="000000"/>
                </a:solidFill>
              </a:rPr>
              <a:t>+</a:t>
            </a:r>
          </a:p>
        </p:txBody>
      </p:sp>
      <p:sp>
        <p:nvSpPr>
          <p:cNvPr id="73" name="Rectangle 72"/>
          <p:cNvSpPr/>
          <p:nvPr/>
        </p:nvSpPr>
        <p:spPr>
          <a:xfrm>
            <a:off x="9473295" y="1835119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==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9473295" y="2065696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-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0597122" y="1835119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&gt;=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0036421" y="1835119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>
                <a:solidFill>
                  <a:sysClr val="windowText" lastClr="000000"/>
                </a:solidFill>
              </a:rPr>
              <a:t>*</a:t>
            </a:r>
          </a:p>
        </p:txBody>
      </p:sp>
      <p:grpSp>
        <p:nvGrpSpPr>
          <p:cNvPr id="37" name="Group 71"/>
          <p:cNvGrpSpPr/>
          <p:nvPr/>
        </p:nvGrpSpPr>
        <p:grpSpPr>
          <a:xfrm>
            <a:off x="9473194" y="1643091"/>
            <a:ext cx="563125" cy="115214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8" name="Straight Connector 77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71"/>
          <p:cNvGrpSpPr/>
          <p:nvPr/>
        </p:nvGrpSpPr>
        <p:grpSpPr>
          <a:xfrm>
            <a:off x="10036318" y="1643092"/>
            <a:ext cx="563125" cy="115214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83" name="Straight Connector 82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71"/>
          <p:cNvGrpSpPr/>
          <p:nvPr/>
        </p:nvGrpSpPr>
        <p:grpSpPr>
          <a:xfrm>
            <a:off x="10599442" y="1643093"/>
            <a:ext cx="563125" cy="115214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88" name="Straight Connector 87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Rectangle 91"/>
          <p:cNvSpPr/>
          <p:nvPr/>
        </p:nvSpPr>
        <p:spPr>
          <a:xfrm>
            <a:off x="11162654" y="1835119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700" b="1" dirty="0" err="1" smtClean="0">
                <a:solidFill>
                  <a:sysClr val="windowText" lastClr="000000"/>
                </a:solidFill>
              </a:rPr>
              <a:t>WRy</a:t>
            </a:r>
            <a:endParaRPr lang="en-US" sz="7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57" name="Group 71"/>
          <p:cNvGrpSpPr/>
          <p:nvPr/>
        </p:nvGrpSpPr>
        <p:grpSpPr>
          <a:xfrm>
            <a:off x="11162555" y="1643093"/>
            <a:ext cx="563125" cy="115214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94" name="Straight Connector 93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Straight Arrow Connector 97"/>
          <p:cNvCxnSpPr/>
          <p:nvPr/>
        </p:nvCxnSpPr>
        <p:spPr>
          <a:xfrm>
            <a:off x="4405033" y="2610441"/>
            <a:ext cx="16893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4697079" y="2648846"/>
            <a:ext cx="8274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/>
            <a:r>
              <a:rPr lang="en-US" sz="1050" b="1" dirty="0" smtClean="0">
                <a:solidFill>
                  <a:prstClr val="black"/>
                </a:solidFill>
                <a:latin typeface="Arial"/>
                <a:ea typeface="ＭＳ Ｐゴシック" pitchFamily="34" charset="-128"/>
                <a:cs typeface="Arial" charset="0"/>
              </a:rPr>
              <a:t>Iteration 1</a:t>
            </a:r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6094413" y="2610441"/>
            <a:ext cx="16893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6386459" y="2648846"/>
            <a:ext cx="8274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/>
            <a:r>
              <a:rPr lang="en-US" sz="1050" b="1" dirty="0" smtClean="0">
                <a:solidFill>
                  <a:prstClr val="black"/>
                </a:solidFill>
                <a:latin typeface="Arial"/>
                <a:ea typeface="ＭＳ Ｐゴシック" pitchFamily="34" charset="-128"/>
                <a:cs typeface="Arial" charset="0"/>
              </a:rPr>
              <a:t>Iteration 2</a:t>
            </a:r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7783793" y="2610441"/>
            <a:ext cx="16893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8075839" y="2648846"/>
            <a:ext cx="8274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/>
            <a:r>
              <a:rPr lang="en-US" sz="1050" b="1" dirty="0" smtClean="0">
                <a:solidFill>
                  <a:prstClr val="black"/>
                </a:solidFill>
                <a:latin typeface="Arial"/>
                <a:ea typeface="ＭＳ Ｐゴシック" pitchFamily="34" charset="-128"/>
                <a:cs typeface="Arial" charset="0"/>
              </a:rPr>
              <a:t>Iteration 3</a:t>
            </a:r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9473173" y="2610441"/>
            <a:ext cx="16893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9765218" y="2648846"/>
            <a:ext cx="8274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/>
            <a:r>
              <a:rPr lang="en-US" sz="1050" b="1" dirty="0" smtClean="0">
                <a:solidFill>
                  <a:prstClr val="black"/>
                </a:solidFill>
                <a:latin typeface="Arial"/>
                <a:ea typeface="ＭＳ Ｐゴシック" pitchFamily="34" charset="-128"/>
                <a:cs typeface="Arial" charset="0"/>
              </a:rPr>
              <a:t>Iteration 4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4968261" y="2065702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-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6657648" y="2065701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-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8347035" y="2065700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-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0036401" y="2296129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700" b="1" dirty="0" err="1" smtClean="0">
                <a:solidFill>
                  <a:sysClr val="windowText" lastClr="000000"/>
                </a:solidFill>
              </a:rPr>
              <a:t>RDc</a:t>
            </a:r>
            <a:endParaRPr lang="en-US" sz="700" b="1" dirty="0">
              <a:solidFill>
                <a:sysClr val="windowText" lastClr="000000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8344615" y="2296129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700" b="1" dirty="0" err="1" smtClean="0">
                <a:solidFill>
                  <a:sysClr val="windowText" lastClr="000000"/>
                </a:solidFill>
              </a:rPr>
              <a:t>RDc</a:t>
            </a:r>
            <a:endParaRPr lang="en-US" sz="700" b="1" dirty="0">
              <a:solidFill>
                <a:sysClr val="windowText" lastClr="000000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6652829" y="2296129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700" b="1" dirty="0" err="1" smtClean="0">
                <a:solidFill>
                  <a:sysClr val="windowText" lastClr="000000"/>
                </a:solidFill>
              </a:rPr>
              <a:t>RDc</a:t>
            </a:r>
            <a:endParaRPr lang="en-US" sz="700" b="1" dirty="0">
              <a:solidFill>
                <a:sysClr val="windowText" lastClr="000000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4961043" y="2296129"/>
            <a:ext cx="514339" cy="19202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700" b="1" dirty="0" err="1" smtClean="0">
                <a:solidFill>
                  <a:sysClr val="windowText" lastClr="000000"/>
                </a:solidFill>
              </a:rPr>
              <a:t>RDc</a:t>
            </a:r>
            <a:endParaRPr lang="en-US" sz="700" b="1" dirty="0">
              <a:solidFill>
                <a:sysClr val="windowText" lastClr="00000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9114920" y="3160318"/>
            <a:ext cx="1791767" cy="46166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1200" b="1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Add is very constrained</a:t>
            </a:r>
            <a:endParaRPr lang="en-US" sz="1200" b="1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16" name="Right Arrow 115"/>
          <p:cNvSpPr/>
          <p:nvPr/>
        </p:nvSpPr>
        <p:spPr>
          <a:xfrm>
            <a:off x="1896559" y="1201510"/>
            <a:ext cx="2354893" cy="614480"/>
          </a:xfrm>
          <a:prstGeom prst="rightArrow">
            <a:avLst>
              <a:gd name="adj1" fmla="val 50000"/>
              <a:gd name="adj2" fmla="val 3181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982121" y="1354747"/>
            <a:ext cx="1548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/>
            <a:r>
              <a:rPr lang="en-US" sz="1400" dirty="0" smtClean="0">
                <a:solidFill>
                  <a:prstClr val="black"/>
                </a:solidFill>
                <a:latin typeface="Arial"/>
                <a:ea typeface="ＭＳ Ｐゴシック" pitchFamily="34" charset="-128"/>
                <a:cs typeface="Arial" charset="0"/>
              </a:rPr>
              <a:t>Default Schedule</a:t>
            </a:r>
          </a:p>
        </p:txBody>
      </p:sp>
      <p:cxnSp>
        <p:nvCxnSpPr>
          <p:cNvPr id="128" name="Straight Arrow Connector 127"/>
          <p:cNvCxnSpPr/>
          <p:nvPr/>
        </p:nvCxnSpPr>
        <p:spPr>
          <a:xfrm rot="10800000">
            <a:off x="10599426" y="3083355"/>
            <a:ext cx="511933" cy="158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2" name="Slide Number Placeholder 6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cxnSp>
        <p:nvCxnSpPr>
          <p:cNvPr id="117" name="Straight Arrow Connector 116"/>
          <p:cNvCxnSpPr/>
          <p:nvPr/>
        </p:nvCxnSpPr>
        <p:spPr>
          <a:xfrm flipH="1">
            <a:off x="9443068" y="2183576"/>
            <a:ext cx="1149621" cy="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endCxn id="76" idx="2"/>
          </p:cNvCxnSpPr>
          <p:nvPr/>
        </p:nvCxnSpPr>
        <p:spPr>
          <a:xfrm flipH="1" flipV="1">
            <a:off x="10293591" y="2027144"/>
            <a:ext cx="264458" cy="125958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92" idx="2"/>
          </p:cNvCxnSpPr>
          <p:nvPr/>
        </p:nvCxnSpPr>
        <p:spPr>
          <a:xfrm flipH="1">
            <a:off x="11088235" y="2027144"/>
            <a:ext cx="331589" cy="111178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With the loop unrolled (completely)</a:t>
            </a:r>
          </a:p>
          <a:p>
            <a:pPr lvl="1"/>
            <a:r>
              <a:rPr lang="en-US" dirty="0" smtClean="0"/>
              <a:t>The dependency on loop iterations is gone</a:t>
            </a:r>
          </a:p>
          <a:p>
            <a:pPr lvl="1"/>
            <a:r>
              <a:rPr lang="en-US" dirty="0" smtClean="0"/>
              <a:t>Operations can now occur in parallel</a:t>
            </a:r>
          </a:p>
          <a:p>
            <a:pPr lvl="2"/>
            <a:r>
              <a:rPr lang="en-US" dirty="0" smtClean="0"/>
              <a:t>If data dependencies allow</a:t>
            </a:r>
          </a:p>
          <a:p>
            <a:pPr lvl="2"/>
            <a:r>
              <a:rPr lang="en-US" dirty="0" smtClean="0"/>
              <a:t>If operator timing allows</a:t>
            </a:r>
          </a:p>
          <a:p>
            <a:pPr lvl="1"/>
            <a:r>
              <a:rPr lang="en-US" dirty="0" smtClean="0"/>
              <a:t>Design finished faster but uses more operators</a:t>
            </a:r>
          </a:p>
          <a:p>
            <a:pPr lvl="2"/>
            <a:r>
              <a:rPr lang="en-US" dirty="0" smtClean="0"/>
              <a:t>2 multipliers &amp; 2 Adders</a:t>
            </a:r>
          </a:p>
          <a:p>
            <a:r>
              <a:rPr lang="en-US" dirty="0" smtClean="0"/>
              <a:t>Schedule Summary</a:t>
            </a:r>
          </a:p>
          <a:p>
            <a:pPr lvl="1"/>
            <a:r>
              <a:rPr lang="en-US" dirty="0" smtClean="0"/>
              <a:t>All the logic associated with the loop counters and index checking are </a:t>
            </a:r>
            <a:br>
              <a:rPr lang="en-US" dirty="0" smtClean="0"/>
            </a:br>
            <a:r>
              <a:rPr lang="en-US" dirty="0" smtClean="0"/>
              <a:t>now gone</a:t>
            </a:r>
          </a:p>
          <a:p>
            <a:pPr lvl="1"/>
            <a:r>
              <a:rPr lang="en-US" dirty="0" smtClean="0"/>
              <a:t>Two multiplications can occur at the same time</a:t>
            </a:r>
          </a:p>
          <a:p>
            <a:pPr lvl="2"/>
            <a:r>
              <a:rPr lang="en-US" dirty="0" smtClean="0"/>
              <a:t>All 4 could, but it’s limited by the number of input reads (2) on coefficient port C</a:t>
            </a:r>
          </a:p>
          <a:p>
            <a:pPr lvl="1"/>
            <a:r>
              <a:rPr lang="en-US" dirty="0" smtClean="0"/>
              <a:t>Why 2 reads on port C? </a:t>
            </a:r>
          </a:p>
          <a:p>
            <a:pPr lvl="2"/>
            <a:r>
              <a:rPr lang="en-US" dirty="0" smtClean="0"/>
              <a:t>The default behavior for arrays now limits the schedule…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after Loop Optimization</a:t>
            </a:r>
            <a:endParaRPr lang="en-US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2016 Xilinx</a:t>
            </a:r>
            <a:endParaRPr lang="en-US" dirty="0"/>
          </a:p>
        </p:txBody>
      </p:sp>
      <p:sp>
        <p:nvSpPr>
          <p:cNvPr id="186" name="Rectangle 185"/>
          <p:cNvSpPr/>
          <p:nvPr/>
        </p:nvSpPr>
        <p:spPr>
          <a:xfrm>
            <a:off x="10343560" y="3352187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+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10341154" y="2430607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700" b="1" dirty="0" err="1" smtClean="0">
                <a:solidFill>
                  <a:sysClr val="windowText" lastClr="000000"/>
                </a:solidFill>
              </a:rPr>
              <a:t>RDx</a:t>
            </a:r>
            <a:endParaRPr lang="en-US" sz="700" b="1" dirty="0">
              <a:solidFill>
                <a:sysClr val="windowText" lastClr="000000"/>
              </a:solidFill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9780433" y="2661037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600" b="1" dirty="0" smtClean="0">
                <a:solidFill>
                  <a:sysClr val="windowText" lastClr="000000"/>
                </a:solidFill>
              </a:rPr>
              <a:t>*</a:t>
            </a:r>
            <a:endParaRPr lang="en-US" sz="16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4" name="Group 71"/>
          <p:cNvGrpSpPr/>
          <p:nvPr/>
        </p:nvGrpSpPr>
        <p:grpSpPr>
          <a:xfrm>
            <a:off x="9780338" y="1777585"/>
            <a:ext cx="563125" cy="115214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01" name="Straight Connector 200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71"/>
          <p:cNvGrpSpPr/>
          <p:nvPr/>
        </p:nvGrpSpPr>
        <p:grpSpPr>
          <a:xfrm>
            <a:off x="10343462" y="1777586"/>
            <a:ext cx="563125" cy="115214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06" name="Straight Connector 205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" name="Rectangle 265"/>
          <p:cNvSpPr/>
          <p:nvPr/>
        </p:nvSpPr>
        <p:spPr>
          <a:xfrm>
            <a:off x="10343560" y="3121897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+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270" name="Rectangle 269"/>
          <p:cNvSpPr/>
          <p:nvPr/>
        </p:nvSpPr>
        <p:spPr>
          <a:xfrm>
            <a:off x="9780433" y="2891467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600" b="1" dirty="0" smtClean="0">
                <a:solidFill>
                  <a:sysClr val="windowText" lastClr="000000"/>
                </a:solidFill>
              </a:rPr>
              <a:t>*</a:t>
            </a:r>
            <a:endParaRPr lang="en-US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290" name="Rectangle 289"/>
          <p:cNvSpPr/>
          <p:nvPr/>
        </p:nvSpPr>
        <p:spPr>
          <a:xfrm>
            <a:off x="10343560" y="2661037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600" b="1" dirty="0" smtClean="0">
                <a:solidFill>
                  <a:sysClr val="windowText" lastClr="000000"/>
                </a:solidFill>
              </a:rPr>
              <a:t>*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310" name="Rectangle 309"/>
          <p:cNvSpPr/>
          <p:nvPr/>
        </p:nvSpPr>
        <p:spPr>
          <a:xfrm>
            <a:off x="10343560" y="2891467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600" b="1" dirty="0" smtClean="0">
                <a:solidFill>
                  <a:sysClr val="windowText" lastClr="000000"/>
                </a:solidFill>
              </a:rPr>
              <a:t>*</a:t>
            </a:r>
            <a:endParaRPr lang="en-US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326" name="Rectangle 325"/>
          <p:cNvSpPr/>
          <p:nvPr/>
        </p:nvSpPr>
        <p:spPr>
          <a:xfrm>
            <a:off x="10343560" y="3582617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700" b="1" dirty="0" err="1" smtClean="0">
                <a:solidFill>
                  <a:sysClr val="windowText" lastClr="000000"/>
                </a:solidFill>
              </a:rPr>
              <a:t>WRy</a:t>
            </a:r>
            <a:endParaRPr lang="en-US" sz="700" b="1" dirty="0">
              <a:solidFill>
                <a:sysClr val="windowText" lastClr="000000"/>
              </a:solidFill>
            </a:endParaRPr>
          </a:p>
        </p:txBody>
      </p:sp>
      <p:sp>
        <p:nvSpPr>
          <p:cNvPr id="348" name="Rectangle 347"/>
          <p:cNvSpPr/>
          <p:nvPr/>
        </p:nvSpPr>
        <p:spPr>
          <a:xfrm>
            <a:off x="9778027" y="1969609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700" b="1" dirty="0" err="1" smtClean="0">
                <a:solidFill>
                  <a:sysClr val="windowText" lastClr="000000"/>
                </a:solidFill>
              </a:rPr>
              <a:t>RDc</a:t>
            </a:r>
            <a:endParaRPr lang="en-US" sz="700" b="1" dirty="0">
              <a:solidFill>
                <a:sysClr val="windowText" lastClr="000000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9778027" y="2200177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700" b="1" dirty="0" err="1" smtClean="0">
                <a:solidFill>
                  <a:sysClr val="windowText" lastClr="000000"/>
                </a:solidFill>
              </a:rPr>
              <a:t>RDc</a:t>
            </a:r>
            <a:endParaRPr lang="en-US" sz="700" b="1" dirty="0">
              <a:solidFill>
                <a:sysClr val="windowText" lastClr="000000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9780433" y="3121897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+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0341154" y="1969609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700" b="1" dirty="0" err="1" smtClean="0">
                <a:solidFill>
                  <a:sysClr val="windowText" lastClr="000000"/>
                </a:solidFill>
              </a:rPr>
              <a:t>RDc</a:t>
            </a:r>
            <a:endParaRPr lang="en-US" sz="700" b="1" dirty="0">
              <a:solidFill>
                <a:sysClr val="windowText" lastClr="000000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10341154" y="2200177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700" b="1" dirty="0" err="1" smtClean="0">
                <a:solidFill>
                  <a:sysClr val="windowText" lastClr="000000"/>
                </a:solidFill>
              </a:rPr>
              <a:t>RDc</a:t>
            </a:r>
            <a:endParaRPr lang="en-US" sz="700" b="1" dirty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12435" y="3890001"/>
            <a:ext cx="2918019" cy="2254463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void fir (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…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acc=0;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loop: for (</a:t>
            </a:r>
            <a:r>
              <a:rPr lang="en-US" sz="1000" dirty="0" err="1" smtClean="0">
                <a:solidFill>
                  <a:prstClr val="black"/>
                </a:solidFill>
              </a:rPr>
              <a:t>i</a:t>
            </a:r>
            <a:r>
              <a:rPr lang="en-US" sz="1000" dirty="0" smtClean="0">
                <a:solidFill>
                  <a:prstClr val="black"/>
                </a:solidFill>
              </a:rPr>
              <a:t>=3;i&gt;=0;i--) {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   if (</a:t>
            </a:r>
            <a:r>
              <a:rPr lang="en-US" sz="1000" dirty="0" err="1" smtClean="0">
                <a:solidFill>
                  <a:prstClr val="black"/>
                </a:solidFill>
              </a:rPr>
              <a:t>i</a:t>
            </a:r>
            <a:r>
              <a:rPr lang="en-US" sz="1000" dirty="0" smtClean="0">
                <a:solidFill>
                  <a:prstClr val="black"/>
                </a:solidFill>
              </a:rPr>
              <a:t>==0) {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     acc+=</a:t>
            </a:r>
            <a:r>
              <a:rPr lang="en-US" sz="1050" b="1" dirty="0" smtClean="0">
                <a:solidFill>
                  <a:prstClr val="black"/>
                </a:solidFill>
              </a:rPr>
              <a:t>x</a:t>
            </a:r>
            <a:r>
              <a:rPr lang="en-US" sz="1000" dirty="0" smtClean="0">
                <a:solidFill>
                  <a:prstClr val="black"/>
                </a:solidFill>
              </a:rPr>
              <a:t>*c[0];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     </a:t>
            </a:r>
            <a:r>
              <a:rPr lang="en-US" sz="1000" dirty="0" err="1" smtClean="0">
                <a:solidFill>
                  <a:prstClr val="black"/>
                </a:solidFill>
              </a:rPr>
              <a:t>shift_reg</a:t>
            </a:r>
            <a:r>
              <a:rPr lang="en-US" sz="1000" dirty="0" smtClean="0">
                <a:solidFill>
                  <a:prstClr val="black"/>
                </a:solidFill>
              </a:rPr>
              <a:t>[0]=x;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   } else {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      </a:t>
            </a:r>
            <a:r>
              <a:rPr lang="en-US" sz="1000" dirty="0" err="1" smtClean="0">
                <a:solidFill>
                  <a:prstClr val="black"/>
                </a:solidFill>
              </a:rPr>
              <a:t>shift_reg</a:t>
            </a:r>
            <a:r>
              <a:rPr lang="en-US" sz="1000" dirty="0" smtClean="0">
                <a:solidFill>
                  <a:prstClr val="black"/>
                </a:solidFill>
              </a:rPr>
              <a:t>[</a:t>
            </a:r>
            <a:r>
              <a:rPr lang="en-US" sz="1000" dirty="0" err="1" smtClean="0">
                <a:solidFill>
                  <a:prstClr val="black"/>
                </a:solidFill>
              </a:rPr>
              <a:t>i</a:t>
            </a:r>
            <a:r>
              <a:rPr lang="en-US" sz="1000" dirty="0" smtClean="0">
                <a:solidFill>
                  <a:prstClr val="black"/>
                </a:solidFill>
              </a:rPr>
              <a:t>]=</a:t>
            </a:r>
            <a:r>
              <a:rPr lang="en-US" sz="1000" dirty="0" err="1" smtClean="0">
                <a:solidFill>
                  <a:prstClr val="black"/>
                </a:solidFill>
              </a:rPr>
              <a:t>shift_reg</a:t>
            </a:r>
            <a:r>
              <a:rPr lang="en-US" sz="1000" dirty="0" smtClean="0">
                <a:solidFill>
                  <a:prstClr val="black"/>
                </a:solidFill>
              </a:rPr>
              <a:t>[i-1];	        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      acc+=</a:t>
            </a:r>
            <a:r>
              <a:rPr lang="en-US" sz="1000" dirty="0" err="1" smtClean="0">
                <a:solidFill>
                  <a:prstClr val="black"/>
                </a:solidFill>
              </a:rPr>
              <a:t>shift_reg</a:t>
            </a:r>
            <a:r>
              <a:rPr lang="en-US" sz="1000" dirty="0" smtClean="0">
                <a:solidFill>
                  <a:prstClr val="black"/>
                </a:solidFill>
              </a:rPr>
              <a:t>[</a:t>
            </a:r>
            <a:r>
              <a:rPr lang="en-US" sz="1000" dirty="0" err="1" smtClean="0">
                <a:solidFill>
                  <a:prstClr val="black"/>
                </a:solidFill>
              </a:rPr>
              <a:t>i</a:t>
            </a:r>
            <a:r>
              <a:rPr lang="en-US" sz="1000" dirty="0" smtClean="0">
                <a:solidFill>
                  <a:prstClr val="black"/>
                </a:solidFill>
              </a:rPr>
              <a:t>]*c[</a:t>
            </a:r>
            <a:r>
              <a:rPr lang="en-US" sz="1000" dirty="0" err="1" smtClean="0">
                <a:solidFill>
                  <a:prstClr val="black"/>
                </a:solidFill>
              </a:rPr>
              <a:t>i</a:t>
            </a:r>
            <a:r>
              <a:rPr lang="en-US" sz="1000" dirty="0" smtClean="0">
                <a:solidFill>
                  <a:prstClr val="black"/>
                </a:solidFill>
              </a:rPr>
              <a:t>];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   }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}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*y=acc;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An array in C code is implemented by a memory in the RTL</a:t>
            </a:r>
          </a:p>
          <a:p>
            <a:pPr lvl="1"/>
            <a:r>
              <a:rPr lang="en-US" dirty="0" smtClean="0"/>
              <a:t>By default, arrays are implemented as RAMs, optionally a FIFO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The array can be targeted to any memory resource in the library</a:t>
            </a:r>
          </a:p>
          <a:p>
            <a:pPr lvl="1"/>
            <a:r>
              <a:rPr lang="en-US" dirty="0" smtClean="0"/>
              <a:t>The ports (Address, CE active high, etc.) and sequential operation (clocks from address to data out) are defined by the library model</a:t>
            </a:r>
          </a:p>
          <a:p>
            <a:pPr lvl="1"/>
            <a:r>
              <a:rPr lang="en-US" dirty="0" smtClean="0"/>
              <a:t>All RAMs are listed in the </a:t>
            </a:r>
            <a:r>
              <a:rPr lang="en-US" dirty="0" err="1" smtClean="0"/>
              <a:t>Vivado</a:t>
            </a:r>
            <a:r>
              <a:rPr lang="en-US" dirty="0" smtClean="0"/>
              <a:t> HLS Library Guide</a:t>
            </a:r>
          </a:p>
          <a:p>
            <a:r>
              <a:rPr lang="en-US" dirty="0" smtClean="0"/>
              <a:t>Arrays can be merged with other arrays and reconfigured</a:t>
            </a:r>
          </a:p>
          <a:p>
            <a:pPr lvl="1"/>
            <a:r>
              <a:rPr lang="en-US" dirty="0" smtClean="0"/>
              <a:t>To implement them in the same memory or one of different widths &amp; sizes</a:t>
            </a:r>
          </a:p>
          <a:p>
            <a:r>
              <a:rPr lang="en-US" dirty="0" smtClean="0"/>
              <a:t>Arrays can be partitioned into individual elements</a:t>
            </a:r>
          </a:p>
          <a:p>
            <a:pPr lvl="1"/>
            <a:r>
              <a:rPr lang="en-US" dirty="0" smtClean="0"/>
              <a:t>Implemented as smaller RAMs or registers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 in HLS</a:t>
            </a:r>
            <a:endParaRPr lang="en-US" dirty="0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2016 Xilinx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7921" y="2180990"/>
            <a:ext cx="2918020" cy="1061829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457200"/>
            <a:r>
              <a:rPr lang="en-US" sz="900" b="1" dirty="0" smtClean="0">
                <a:solidFill>
                  <a:prstClr val="black"/>
                </a:solidFill>
              </a:rPr>
              <a:t>void foo_top(int x, …)</a:t>
            </a:r>
          </a:p>
          <a:p>
            <a:pPr algn="l" defTabSz="457200"/>
            <a:r>
              <a:rPr lang="en-US" sz="900" b="1" dirty="0" smtClean="0">
                <a:solidFill>
                  <a:prstClr val="black"/>
                </a:solidFill>
              </a:rPr>
              <a:t>{</a:t>
            </a:r>
          </a:p>
          <a:p>
            <a:pPr algn="l" defTabSz="457200"/>
            <a:r>
              <a:rPr lang="en-US" sz="900" b="1" dirty="0" smtClean="0">
                <a:solidFill>
                  <a:prstClr val="black"/>
                </a:solidFill>
              </a:rPr>
              <a:t>   int A[N];</a:t>
            </a:r>
          </a:p>
          <a:p>
            <a:pPr algn="l" defTabSz="457200"/>
            <a:r>
              <a:rPr lang="en-US" sz="900" b="1" dirty="0" smtClean="0">
                <a:solidFill>
                  <a:prstClr val="black"/>
                </a:solidFill>
              </a:rPr>
              <a:t>   L1: for (i = 0; i &lt; N; i++)</a:t>
            </a:r>
          </a:p>
          <a:p>
            <a:pPr algn="l" defTabSz="457200"/>
            <a:r>
              <a:rPr lang="en-US" sz="900" b="1" dirty="0" smtClean="0">
                <a:solidFill>
                  <a:prstClr val="black"/>
                </a:solidFill>
              </a:rPr>
              <a:t>           A[i+x] = A[i] + i; </a:t>
            </a:r>
          </a:p>
          <a:p>
            <a:pPr algn="l" defTabSz="457200"/>
            <a:r>
              <a:rPr lang="en-US" sz="900" b="1" dirty="0" smtClean="0">
                <a:solidFill>
                  <a:prstClr val="black"/>
                </a:solidFill>
              </a:rPr>
              <a:t>}</a:t>
            </a:r>
          </a:p>
          <a:p>
            <a:pPr algn="l" defTabSz="457200"/>
            <a:endParaRPr lang="en-US" sz="900" b="1" dirty="0">
              <a:solidFill>
                <a:prstClr val="black"/>
              </a:solidFill>
            </a:endParaRPr>
          </a:p>
        </p:txBody>
      </p:sp>
      <p:grpSp>
        <p:nvGrpSpPr>
          <p:cNvPr id="4" name="Group 169"/>
          <p:cNvGrpSpPr/>
          <p:nvPr/>
        </p:nvGrpSpPr>
        <p:grpSpPr>
          <a:xfrm>
            <a:off x="4976292" y="2104053"/>
            <a:ext cx="1015735" cy="1137498"/>
            <a:chOff x="7848446" y="4033987"/>
            <a:chExt cx="762000" cy="1137498"/>
          </a:xfrm>
          <a:solidFill>
            <a:srgbClr val="00B0F0"/>
          </a:solidFill>
        </p:grpSpPr>
        <p:sp>
          <p:nvSpPr>
            <p:cNvPr id="12" name="Rectangle 11"/>
            <p:cNvSpPr/>
            <p:nvPr/>
          </p:nvSpPr>
          <p:spPr>
            <a:xfrm>
              <a:off x="7848446" y="4033987"/>
              <a:ext cx="762000" cy="228600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en-US" sz="1000" dirty="0" smtClean="0">
                  <a:solidFill>
                    <a:schemeClr val="tx1"/>
                  </a:solidFill>
                </a:rPr>
                <a:t>N-1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848446" y="4271372"/>
              <a:ext cx="762000" cy="228600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en-US" sz="1000" dirty="0" smtClean="0">
                  <a:solidFill>
                    <a:schemeClr val="tx1"/>
                  </a:solidFill>
                </a:rPr>
                <a:t>N-2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848446" y="4499972"/>
              <a:ext cx="762000" cy="228600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en-US" sz="1000" dirty="0" smtClean="0">
                  <a:solidFill>
                    <a:schemeClr val="tx1"/>
                  </a:solidFill>
                </a:rPr>
                <a:t>…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848446" y="4728572"/>
              <a:ext cx="762000" cy="228600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en-US" sz="1000" dirty="0" smtClean="0">
                  <a:solidFill>
                    <a:schemeClr val="tx1"/>
                  </a:solidFill>
                </a:rPr>
                <a:t>1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848446" y="4942885"/>
              <a:ext cx="762000" cy="228600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en-US" sz="1000" dirty="0" smtClean="0">
                  <a:solidFill>
                    <a:schemeClr val="tx1"/>
                  </a:solidFill>
                </a:rPr>
                <a:t>0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Right Arrow 24"/>
          <p:cNvSpPr/>
          <p:nvPr/>
        </p:nvSpPr>
        <p:spPr>
          <a:xfrm>
            <a:off x="3841907" y="2411293"/>
            <a:ext cx="716707" cy="3840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6247994" y="2435046"/>
            <a:ext cx="1740573" cy="3840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400" dirty="0" smtClean="0">
                <a:solidFill>
                  <a:prstClr val="white"/>
                </a:solidFill>
              </a:rPr>
              <a:t>Synthesis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193424" y="1879063"/>
            <a:ext cx="3481145" cy="1420985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8754045" y="2647037"/>
            <a:ext cx="358353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702766" y="2915067"/>
            <a:ext cx="409547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114822" y="2147899"/>
            <a:ext cx="1433413" cy="107533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0548232" y="2455012"/>
            <a:ext cx="409547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466681" y="1840658"/>
            <a:ext cx="7505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US" sz="1200" b="1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foo_top</a:t>
            </a:r>
            <a:endParaRPr lang="en-US" sz="1200" b="1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065378" y="2339924"/>
            <a:ext cx="5485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US" sz="1000" b="1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DOUT</a:t>
            </a:r>
            <a:endParaRPr lang="en-US" sz="1000" b="1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12434" y="2339924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/>
            <a:r>
              <a:rPr lang="en-US" sz="1000" b="1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DIN</a:t>
            </a:r>
            <a:endParaRPr lang="en-US" sz="1000" b="1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012517" y="2516158"/>
            <a:ext cx="5565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/>
            <a:r>
              <a:rPr lang="en-US" sz="1000" b="1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ADDR</a:t>
            </a:r>
            <a:endParaRPr lang="en-US" sz="1000" b="1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012432" y="2784993"/>
            <a:ext cx="3626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/>
            <a:r>
              <a:rPr lang="en-US" sz="1000" b="1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CE</a:t>
            </a:r>
            <a:endParaRPr lang="en-US" sz="1000" b="1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8705272" y="3084478"/>
            <a:ext cx="409547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9014938" y="2954404"/>
            <a:ext cx="3914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/>
            <a:r>
              <a:rPr lang="en-US" sz="1000" b="1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WE</a:t>
            </a:r>
            <a:endParaRPr lang="en-US" sz="1000" b="1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8756551" y="2491829"/>
            <a:ext cx="358353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9551411" y="2109493"/>
            <a:ext cx="849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US" sz="1200" b="1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SPRAMB</a:t>
            </a:r>
            <a:endParaRPr lang="en-US" sz="1200" b="1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57721" y="2144737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b="1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A[N]</a:t>
            </a:r>
            <a:endParaRPr lang="en-US" sz="1200" b="1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855519" y="2301391"/>
            <a:ext cx="5661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/>
            <a:r>
              <a:rPr lang="en-US" sz="1050" b="1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A_out</a:t>
            </a:r>
            <a:endParaRPr lang="en-US" sz="1050" b="1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360173" y="2339923"/>
            <a:ext cx="4619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US" sz="1000" b="1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A_in</a:t>
            </a:r>
            <a:endParaRPr lang="en-US" sz="1000" b="1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450" y="1327152"/>
            <a:ext cx="10501328" cy="48030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Top-level function arguments</a:t>
            </a:r>
          </a:p>
          <a:p>
            <a:pPr lvl="1"/>
            <a:r>
              <a:rPr lang="en-US" dirty="0" smtClean="0"/>
              <a:t>All top-level function arguments have a default hardware port type</a:t>
            </a:r>
          </a:p>
          <a:p>
            <a:r>
              <a:rPr lang="en-US" dirty="0" smtClean="0"/>
              <a:t>When the array is an argument of the top-level function</a:t>
            </a:r>
          </a:p>
          <a:p>
            <a:pPr lvl="1"/>
            <a:r>
              <a:rPr lang="en-US" dirty="0" smtClean="0"/>
              <a:t>The array/RAM is “off-chip”</a:t>
            </a:r>
          </a:p>
          <a:p>
            <a:pPr lvl="1"/>
            <a:r>
              <a:rPr lang="en-US" dirty="0" smtClean="0"/>
              <a:t>The type of memory resource determines the top-level IO ports</a:t>
            </a:r>
          </a:p>
          <a:p>
            <a:pPr lvl="1"/>
            <a:r>
              <a:rPr lang="en-US" dirty="0" smtClean="0"/>
              <a:t>Arrays on the interface can be mapped &amp; partitioned</a:t>
            </a:r>
          </a:p>
          <a:p>
            <a:pPr lvl="2"/>
            <a:r>
              <a:rPr lang="en-US" dirty="0" smtClean="0"/>
              <a:t>E.g. partitioned into separate ports for each element in the array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Default RAM resource</a:t>
            </a:r>
          </a:p>
          <a:p>
            <a:pPr lvl="1"/>
            <a:r>
              <a:rPr lang="en-US" dirty="0" smtClean="0"/>
              <a:t>Dual port RAM if performance can be improved otherwise Single Port RAM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Top-Level IO Ports</a:t>
            </a:r>
            <a:endParaRPr lang="en-US" dirty="0"/>
          </a:p>
        </p:txBody>
      </p:sp>
      <p:sp>
        <p:nvSpPr>
          <p:cNvPr id="54" name="Footer Placeholder 5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2016 Xilinx</a:t>
            </a:r>
            <a:endParaRPr lang="en-US" dirty="0"/>
          </a:p>
        </p:txBody>
      </p:sp>
      <p:sp>
        <p:nvSpPr>
          <p:cNvPr id="62" name="Right Arrow 61"/>
          <p:cNvSpPr/>
          <p:nvPr/>
        </p:nvSpPr>
        <p:spPr>
          <a:xfrm>
            <a:off x="3176394" y="4072620"/>
            <a:ext cx="1740573" cy="3840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400" dirty="0" smtClean="0">
                <a:solidFill>
                  <a:prstClr val="white"/>
                </a:solidFill>
              </a:rPr>
              <a:t>Synthesis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582479" y="3880705"/>
            <a:ext cx="3393908" cy="1805035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8091026" y="4264645"/>
            <a:ext cx="122613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8039759" y="4533591"/>
            <a:ext cx="1277326" cy="7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9319594" y="3765491"/>
            <a:ext cx="1433413" cy="2112275"/>
          </a:xfrm>
          <a:prstGeom prst="rect">
            <a:avLst/>
          </a:prstGeom>
          <a:solidFill>
            <a:srgbClr val="91B8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10753004" y="4072620"/>
            <a:ext cx="40954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883588" y="3880614"/>
            <a:ext cx="7505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US" sz="1200" b="1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foo_top</a:t>
            </a:r>
            <a:endParaRPr lang="en-US" sz="1200" b="1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199619" y="3957516"/>
            <a:ext cx="6190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US" sz="1000" b="1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DOUT0</a:t>
            </a:r>
            <a:endParaRPr lang="en-US" sz="1000" b="1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217204" y="3957516"/>
            <a:ext cx="476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/>
            <a:r>
              <a:rPr lang="en-US" sz="1000" b="1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DIN0</a:t>
            </a:r>
            <a:endParaRPr lang="en-US" sz="1000" b="1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217206" y="4133750"/>
            <a:ext cx="6270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/>
            <a:r>
              <a:rPr lang="en-US" sz="1000" b="1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ADDR0</a:t>
            </a:r>
            <a:endParaRPr lang="en-US" sz="1000" b="1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217204" y="4402585"/>
            <a:ext cx="4331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/>
            <a:r>
              <a:rPr lang="en-US" sz="1000" b="1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CE0</a:t>
            </a:r>
            <a:endParaRPr lang="en-US" sz="1000" b="1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8039759" y="4687100"/>
            <a:ext cx="1279832" cy="165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9219710" y="4571996"/>
            <a:ext cx="4619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/>
            <a:r>
              <a:rPr lang="en-US" sz="1000" b="1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WE0</a:t>
            </a:r>
            <a:endParaRPr lang="en-US" sz="1000" b="1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8193341" y="4111025"/>
            <a:ext cx="11262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9697048" y="3726991"/>
            <a:ext cx="857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US" sz="1200" b="1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DPRAMB</a:t>
            </a:r>
            <a:endParaRPr lang="en-US" sz="1200" b="1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60761" y="3726975"/>
            <a:ext cx="2969212" cy="92333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457200"/>
            <a:r>
              <a:rPr lang="en-US" sz="900" dirty="0" smtClean="0">
                <a:solidFill>
                  <a:prstClr val="black"/>
                </a:solidFill>
              </a:rPr>
              <a:t>void foo_top( </a:t>
            </a:r>
            <a:r>
              <a:rPr lang="en-US" sz="900" b="1" dirty="0" smtClean="0">
                <a:solidFill>
                  <a:prstClr val="black"/>
                </a:solidFill>
              </a:rPr>
              <a:t>int A[3*N]</a:t>
            </a:r>
            <a:r>
              <a:rPr lang="en-US" sz="900" dirty="0" smtClean="0">
                <a:solidFill>
                  <a:prstClr val="black"/>
                </a:solidFill>
              </a:rPr>
              <a:t> , int x)</a:t>
            </a:r>
          </a:p>
          <a:p>
            <a:pPr algn="l" defTabSz="457200"/>
            <a:r>
              <a:rPr lang="en-US" sz="900" dirty="0" smtClean="0">
                <a:solidFill>
                  <a:prstClr val="black"/>
                </a:solidFill>
              </a:rPr>
              <a:t>{</a:t>
            </a:r>
          </a:p>
          <a:p>
            <a:pPr algn="l" defTabSz="457200"/>
            <a:r>
              <a:rPr lang="en-US" sz="900" dirty="0" smtClean="0">
                <a:solidFill>
                  <a:prstClr val="black"/>
                </a:solidFill>
              </a:rPr>
              <a:t>   L1: for (i = 0; i &lt; N; i++)</a:t>
            </a:r>
          </a:p>
          <a:p>
            <a:pPr algn="l" defTabSz="457200"/>
            <a:r>
              <a:rPr lang="en-US" sz="900" dirty="0" smtClean="0">
                <a:solidFill>
                  <a:prstClr val="black"/>
                </a:solidFill>
              </a:rPr>
              <a:t>           A[i+x] = A[i] + i; </a:t>
            </a:r>
          </a:p>
          <a:p>
            <a:pPr algn="l" defTabSz="457200"/>
            <a:r>
              <a:rPr lang="en-US" sz="900" dirty="0" smtClean="0">
                <a:solidFill>
                  <a:prstClr val="black"/>
                </a:solidFill>
              </a:rPr>
              <a:t>}</a:t>
            </a:r>
          </a:p>
          <a:p>
            <a:pPr algn="l" defTabSz="457200"/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90" name="Trapezoid 89"/>
          <p:cNvSpPr/>
          <p:nvPr/>
        </p:nvSpPr>
        <p:spPr>
          <a:xfrm rot="5400000">
            <a:off x="6964638" y="4200795"/>
            <a:ext cx="460860" cy="358353"/>
          </a:xfrm>
          <a:prstGeom prst="trapezoi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b="1" dirty="0" smtClean="0">
                <a:solidFill>
                  <a:prstClr val="white"/>
                </a:solidFill>
              </a:rPr>
              <a:t>+</a:t>
            </a:r>
            <a:endParaRPr lang="en-US" b="1" dirty="0">
              <a:solidFill>
                <a:prstClr val="white"/>
              </a:solidFill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6452840" y="4303050"/>
            <a:ext cx="563127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7374247" y="4379860"/>
            <a:ext cx="409547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101" idx="20"/>
          </p:cNvCxnSpPr>
          <p:nvPr/>
        </p:nvCxnSpPr>
        <p:spPr>
          <a:xfrm flipV="1">
            <a:off x="6602487" y="4495186"/>
            <a:ext cx="413406" cy="1160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Freeform 100"/>
          <p:cNvSpPr/>
          <p:nvPr/>
        </p:nvSpPr>
        <p:spPr>
          <a:xfrm>
            <a:off x="6094413" y="4111136"/>
            <a:ext cx="603552" cy="567211"/>
          </a:xfrm>
          <a:custGeom>
            <a:avLst/>
            <a:gdLst>
              <a:gd name="connsiteX0" fmla="*/ 205309 w 452782"/>
              <a:gd name="connsiteY0" fmla="*/ 0 h 567211"/>
              <a:gd name="connsiteX1" fmla="*/ 205309 w 452782"/>
              <a:gd name="connsiteY1" fmla="*/ 0 h 567211"/>
              <a:gd name="connsiteX2" fmla="*/ 170139 w 452782"/>
              <a:gd name="connsiteY2" fmla="*/ 70338 h 567211"/>
              <a:gd name="connsiteX3" fmla="*/ 38255 w 452782"/>
              <a:gd name="connsiteY3" fmla="*/ 105507 h 567211"/>
              <a:gd name="connsiteX4" fmla="*/ 47047 w 452782"/>
              <a:gd name="connsiteY4" fmla="*/ 131884 h 567211"/>
              <a:gd name="connsiteX5" fmla="*/ 55839 w 452782"/>
              <a:gd name="connsiteY5" fmla="*/ 184638 h 567211"/>
              <a:gd name="connsiteX6" fmla="*/ 29463 w 452782"/>
              <a:gd name="connsiteY6" fmla="*/ 202223 h 567211"/>
              <a:gd name="connsiteX7" fmla="*/ 20670 w 452782"/>
              <a:gd name="connsiteY7" fmla="*/ 290146 h 567211"/>
              <a:gd name="connsiteX8" fmla="*/ 47047 w 452782"/>
              <a:gd name="connsiteY8" fmla="*/ 307730 h 567211"/>
              <a:gd name="connsiteX9" fmla="*/ 55839 w 452782"/>
              <a:gd name="connsiteY9" fmla="*/ 422030 h 567211"/>
              <a:gd name="connsiteX10" fmla="*/ 82216 w 452782"/>
              <a:gd name="connsiteY10" fmla="*/ 439615 h 567211"/>
              <a:gd name="connsiteX11" fmla="*/ 99801 w 452782"/>
              <a:gd name="connsiteY11" fmla="*/ 465992 h 567211"/>
              <a:gd name="connsiteX12" fmla="*/ 91009 w 452782"/>
              <a:gd name="connsiteY12" fmla="*/ 492369 h 567211"/>
              <a:gd name="connsiteX13" fmla="*/ 99801 w 452782"/>
              <a:gd name="connsiteY13" fmla="*/ 536330 h 567211"/>
              <a:gd name="connsiteX14" fmla="*/ 126178 w 452782"/>
              <a:gd name="connsiteY14" fmla="*/ 545123 h 567211"/>
              <a:gd name="connsiteX15" fmla="*/ 187724 w 452782"/>
              <a:gd name="connsiteY15" fmla="*/ 562707 h 567211"/>
              <a:gd name="connsiteX16" fmla="*/ 214101 w 452782"/>
              <a:gd name="connsiteY16" fmla="*/ 545123 h 567211"/>
              <a:gd name="connsiteX17" fmla="*/ 354778 w 452782"/>
              <a:gd name="connsiteY17" fmla="*/ 527538 h 567211"/>
              <a:gd name="connsiteX18" fmla="*/ 363570 w 452782"/>
              <a:gd name="connsiteY18" fmla="*/ 492369 h 567211"/>
              <a:gd name="connsiteX19" fmla="*/ 416324 w 452782"/>
              <a:gd name="connsiteY19" fmla="*/ 483576 h 567211"/>
              <a:gd name="connsiteX20" fmla="*/ 381155 w 452782"/>
              <a:gd name="connsiteY20" fmla="*/ 395653 h 567211"/>
              <a:gd name="connsiteX21" fmla="*/ 372363 w 452782"/>
              <a:gd name="connsiteY21" fmla="*/ 369276 h 567211"/>
              <a:gd name="connsiteX22" fmla="*/ 381155 w 452782"/>
              <a:gd name="connsiteY22" fmla="*/ 334107 h 567211"/>
              <a:gd name="connsiteX23" fmla="*/ 407532 w 452782"/>
              <a:gd name="connsiteY23" fmla="*/ 281353 h 567211"/>
              <a:gd name="connsiteX24" fmla="*/ 389947 w 452782"/>
              <a:gd name="connsiteY24" fmla="*/ 237392 h 567211"/>
              <a:gd name="connsiteX25" fmla="*/ 425116 w 452782"/>
              <a:gd name="connsiteY25" fmla="*/ 184638 h 567211"/>
              <a:gd name="connsiteX26" fmla="*/ 416324 w 452782"/>
              <a:gd name="connsiteY26" fmla="*/ 105507 h 567211"/>
              <a:gd name="connsiteX27" fmla="*/ 363570 w 452782"/>
              <a:gd name="connsiteY27" fmla="*/ 87923 h 567211"/>
              <a:gd name="connsiteX28" fmla="*/ 345986 w 452782"/>
              <a:gd name="connsiteY28" fmla="*/ 35169 h 567211"/>
              <a:gd name="connsiteX29" fmla="*/ 293232 w 452782"/>
              <a:gd name="connsiteY29" fmla="*/ 17584 h 567211"/>
              <a:gd name="connsiteX30" fmla="*/ 266855 w 452782"/>
              <a:gd name="connsiteY30" fmla="*/ 8792 h 567211"/>
              <a:gd name="connsiteX31" fmla="*/ 205309 w 452782"/>
              <a:gd name="connsiteY31" fmla="*/ 0 h 567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52782" h="567211">
                <a:moveTo>
                  <a:pt x="205309" y="0"/>
                </a:moveTo>
                <a:lnTo>
                  <a:pt x="205309" y="0"/>
                </a:lnTo>
                <a:cubicBezTo>
                  <a:pt x="193586" y="23446"/>
                  <a:pt x="193585" y="58615"/>
                  <a:pt x="170139" y="70338"/>
                </a:cubicBezTo>
                <a:cubicBezTo>
                  <a:pt x="15118" y="147848"/>
                  <a:pt x="65166" y="24772"/>
                  <a:pt x="38255" y="105507"/>
                </a:cubicBezTo>
                <a:cubicBezTo>
                  <a:pt x="41186" y="114299"/>
                  <a:pt x="42902" y="123595"/>
                  <a:pt x="47047" y="131884"/>
                </a:cubicBezTo>
                <a:cubicBezTo>
                  <a:pt x="58828" y="155445"/>
                  <a:pt x="77574" y="157469"/>
                  <a:pt x="55839" y="184638"/>
                </a:cubicBezTo>
                <a:cubicBezTo>
                  <a:pt x="49238" y="192889"/>
                  <a:pt x="38255" y="196361"/>
                  <a:pt x="29463" y="202223"/>
                </a:cubicBezTo>
                <a:cubicBezTo>
                  <a:pt x="19381" y="232469"/>
                  <a:pt x="0" y="259141"/>
                  <a:pt x="20670" y="290146"/>
                </a:cubicBezTo>
                <a:cubicBezTo>
                  <a:pt x="26531" y="298938"/>
                  <a:pt x="38255" y="301869"/>
                  <a:pt x="47047" y="307730"/>
                </a:cubicBezTo>
                <a:cubicBezTo>
                  <a:pt x="49978" y="345830"/>
                  <a:pt x="45993" y="385108"/>
                  <a:pt x="55839" y="422030"/>
                </a:cubicBezTo>
                <a:cubicBezTo>
                  <a:pt x="58562" y="432240"/>
                  <a:pt x="74744" y="432143"/>
                  <a:pt x="82216" y="439615"/>
                </a:cubicBezTo>
                <a:cubicBezTo>
                  <a:pt x="89688" y="447087"/>
                  <a:pt x="93939" y="457200"/>
                  <a:pt x="99801" y="465992"/>
                </a:cubicBezTo>
                <a:cubicBezTo>
                  <a:pt x="96870" y="474784"/>
                  <a:pt x="91009" y="483101"/>
                  <a:pt x="91009" y="492369"/>
                </a:cubicBezTo>
                <a:cubicBezTo>
                  <a:pt x="91009" y="507313"/>
                  <a:pt x="91512" y="523896"/>
                  <a:pt x="99801" y="536330"/>
                </a:cubicBezTo>
                <a:cubicBezTo>
                  <a:pt x="104942" y="544041"/>
                  <a:pt x="117267" y="542577"/>
                  <a:pt x="126178" y="545123"/>
                </a:cubicBezTo>
                <a:cubicBezTo>
                  <a:pt x="203485" y="567211"/>
                  <a:pt x="124461" y="541620"/>
                  <a:pt x="187724" y="562707"/>
                </a:cubicBezTo>
                <a:cubicBezTo>
                  <a:pt x="196516" y="556846"/>
                  <a:pt x="203715" y="547070"/>
                  <a:pt x="214101" y="545123"/>
                </a:cubicBezTo>
                <a:cubicBezTo>
                  <a:pt x="431319" y="504395"/>
                  <a:pt x="269429" y="555987"/>
                  <a:pt x="354778" y="527538"/>
                </a:cubicBezTo>
                <a:cubicBezTo>
                  <a:pt x="357709" y="515815"/>
                  <a:pt x="353737" y="499393"/>
                  <a:pt x="363570" y="492369"/>
                </a:cubicBezTo>
                <a:cubicBezTo>
                  <a:pt x="378077" y="482007"/>
                  <a:pt x="408351" y="499521"/>
                  <a:pt x="416324" y="483576"/>
                </a:cubicBezTo>
                <a:cubicBezTo>
                  <a:pt x="452782" y="410660"/>
                  <a:pt x="416549" y="407452"/>
                  <a:pt x="381155" y="395653"/>
                </a:cubicBezTo>
                <a:cubicBezTo>
                  <a:pt x="378224" y="386861"/>
                  <a:pt x="372363" y="378544"/>
                  <a:pt x="372363" y="369276"/>
                </a:cubicBezTo>
                <a:cubicBezTo>
                  <a:pt x="372363" y="357192"/>
                  <a:pt x="377835" y="345726"/>
                  <a:pt x="381155" y="334107"/>
                </a:cubicBezTo>
                <a:cubicBezTo>
                  <a:pt x="390255" y="302255"/>
                  <a:pt x="388264" y="310254"/>
                  <a:pt x="407532" y="281353"/>
                </a:cubicBezTo>
                <a:cubicBezTo>
                  <a:pt x="429631" y="215053"/>
                  <a:pt x="412673" y="294205"/>
                  <a:pt x="389947" y="237392"/>
                </a:cubicBezTo>
                <a:cubicBezTo>
                  <a:pt x="382676" y="219214"/>
                  <a:pt x="419012" y="190742"/>
                  <a:pt x="425116" y="184638"/>
                </a:cubicBezTo>
                <a:cubicBezTo>
                  <a:pt x="422185" y="158261"/>
                  <a:pt x="430572" y="127897"/>
                  <a:pt x="416324" y="105507"/>
                </a:cubicBezTo>
                <a:cubicBezTo>
                  <a:pt x="406373" y="89869"/>
                  <a:pt x="363570" y="87923"/>
                  <a:pt x="363570" y="87923"/>
                </a:cubicBezTo>
                <a:cubicBezTo>
                  <a:pt x="357709" y="70338"/>
                  <a:pt x="363571" y="41031"/>
                  <a:pt x="345986" y="35169"/>
                </a:cubicBezTo>
                <a:lnTo>
                  <a:pt x="293232" y="17584"/>
                </a:lnTo>
                <a:lnTo>
                  <a:pt x="266855" y="8792"/>
                </a:lnTo>
                <a:cubicBezTo>
                  <a:pt x="234917" y="19438"/>
                  <a:pt x="215567" y="1465"/>
                  <a:pt x="205309" y="0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5326513" y="4418265"/>
            <a:ext cx="8190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 flipH="1" flipV="1">
            <a:off x="4904058" y="3995810"/>
            <a:ext cx="84491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5326513" y="3573355"/>
            <a:ext cx="578484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5400000">
            <a:off x="10861800" y="3822988"/>
            <a:ext cx="49926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10954" y="4840026"/>
            <a:ext cx="2764439" cy="46166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1200" b="1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Number of ports defined by the RAM resource 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8091026" y="5186365"/>
            <a:ext cx="122613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8039759" y="5455311"/>
            <a:ext cx="1277326" cy="7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217204" y="4879236"/>
            <a:ext cx="476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/>
            <a:r>
              <a:rPr lang="en-US" sz="1000" b="1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DIN1</a:t>
            </a:r>
            <a:endParaRPr lang="en-US" sz="1000" b="1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217206" y="5055470"/>
            <a:ext cx="6270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/>
            <a:r>
              <a:rPr lang="en-US" sz="1000" b="1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ADDR1</a:t>
            </a:r>
            <a:endParaRPr lang="en-US" sz="1000" b="1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217204" y="5324305"/>
            <a:ext cx="4331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/>
            <a:r>
              <a:rPr lang="en-US" sz="1000" b="1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CE1</a:t>
            </a:r>
            <a:endParaRPr lang="en-US" sz="1000" b="1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8039759" y="5608820"/>
            <a:ext cx="1279832" cy="165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219710" y="5493716"/>
            <a:ext cx="4619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/>
            <a:r>
              <a:rPr lang="en-US" sz="1000" b="1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WE1</a:t>
            </a:r>
            <a:endParaRPr lang="en-US" sz="1000" b="1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8193341" y="5032745"/>
            <a:ext cx="11262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2" name="Freeform 101"/>
          <p:cNvSpPr/>
          <p:nvPr/>
        </p:nvSpPr>
        <p:spPr>
          <a:xfrm>
            <a:off x="7732599" y="3957405"/>
            <a:ext cx="819093" cy="1689820"/>
          </a:xfrm>
          <a:custGeom>
            <a:avLst/>
            <a:gdLst>
              <a:gd name="connsiteX0" fmla="*/ 205309 w 452782"/>
              <a:gd name="connsiteY0" fmla="*/ 0 h 567211"/>
              <a:gd name="connsiteX1" fmla="*/ 205309 w 452782"/>
              <a:gd name="connsiteY1" fmla="*/ 0 h 567211"/>
              <a:gd name="connsiteX2" fmla="*/ 170139 w 452782"/>
              <a:gd name="connsiteY2" fmla="*/ 70338 h 567211"/>
              <a:gd name="connsiteX3" fmla="*/ 38255 w 452782"/>
              <a:gd name="connsiteY3" fmla="*/ 105507 h 567211"/>
              <a:gd name="connsiteX4" fmla="*/ 47047 w 452782"/>
              <a:gd name="connsiteY4" fmla="*/ 131884 h 567211"/>
              <a:gd name="connsiteX5" fmla="*/ 55839 w 452782"/>
              <a:gd name="connsiteY5" fmla="*/ 184638 h 567211"/>
              <a:gd name="connsiteX6" fmla="*/ 29463 w 452782"/>
              <a:gd name="connsiteY6" fmla="*/ 202223 h 567211"/>
              <a:gd name="connsiteX7" fmla="*/ 20670 w 452782"/>
              <a:gd name="connsiteY7" fmla="*/ 290146 h 567211"/>
              <a:gd name="connsiteX8" fmla="*/ 47047 w 452782"/>
              <a:gd name="connsiteY8" fmla="*/ 307730 h 567211"/>
              <a:gd name="connsiteX9" fmla="*/ 55839 w 452782"/>
              <a:gd name="connsiteY9" fmla="*/ 422030 h 567211"/>
              <a:gd name="connsiteX10" fmla="*/ 82216 w 452782"/>
              <a:gd name="connsiteY10" fmla="*/ 439615 h 567211"/>
              <a:gd name="connsiteX11" fmla="*/ 99801 w 452782"/>
              <a:gd name="connsiteY11" fmla="*/ 465992 h 567211"/>
              <a:gd name="connsiteX12" fmla="*/ 91009 w 452782"/>
              <a:gd name="connsiteY12" fmla="*/ 492369 h 567211"/>
              <a:gd name="connsiteX13" fmla="*/ 99801 w 452782"/>
              <a:gd name="connsiteY13" fmla="*/ 536330 h 567211"/>
              <a:gd name="connsiteX14" fmla="*/ 126178 w 452782"/>
              <a:gd name="connsiteY14" fmla="*/ 545123 h 567211"/>
              <a:gd name="connsiteX15" fmla="*/ 187724 w 452782"/>
              <a:gd name="connsiteY15" fmla="*/ 562707 h 567211"/>
              <a:gd name="connsiteX16" fmla="*/ 214101 w 452782"/>
              <a:gd name="connsiteY16" fmla="*/ 545123 h 567211"/>
              <a:gd name="connsiteX17" fmla="*/ 354778 w 452782"/>
              <a:gd name="connsiteY17" fmla="*/ 527538 h 567211"/>
              <a:gd name="connsiteX18" fmla="*/ 363570 w 452782"/>
              <a:gd name="connsiteY18" fmla="*/ 492369 h 567211"/>
              <a:gd name="connsiteX19" fmla="*/ 416324 w 452782"/>
              <a:gd name="connsiteY19" fmla="*/ 483576 h 567211"/>
              <a:gd name="connsiteX20" fmla="*/ 381155 w 452782"/>
              <a:gd name="connsiteY20" fmla="*/ 395653 h 567211"/>
              <a:gd name="connsiteX21" fmla="*/ 372363 w 452782"/>
              <a:gd name="connsiteY21" fmla="*/ 369276 h 567211"/>
              <a:gd name="connsiteX22" fmla="*/ 381155 w 452782"/>
              <a:gd name="connsiteY22" fmla="*/ 334107 h 567211"/>
              <a:gd name="connsiteX23" fmla="*/ 407532 w 452782"/>
              <a:gd name="connsiteY23" fmla="*/ 281353 h 567211"/>
              <a:gd name="connsiteX24" fmla="*/ 389947 w 452782"/>
              <a:gd name="connsiteY24" fmla="*/ 237392 h 567211"/>
              <a:gd name="connsiteX25" fmla="*/ 425116 w 452782"/>
              <a:gd name="connsiteY25" fmla="*/ 184638 h 567211"/>
              <a:gd name="connsiteX26" fmla="*/ 416324 w 452782"/>
              <a:gd name="connsiteY26" fmla="*/ 105507 h 567211"/>
              <a:gd name="connsiteX27" fmla="*/ 363570 w 452782"/>
              <a:gd name="connsiteY27" fmla="*/ 87923 h 567211"/>
              <a:gd name="connsiteX28" fmla="*/ 345986 w 452782"/>
              <a:gd name="connsiteY28" fmla="*/ 35169 h 567211"/>
              <a:gd name="connsiteX29" fmla="*/ 293232 w 452782"/>
              <a:gd name="connsiteY29" fmla="*/ 17584 h 567211"/>
              <a:gd name="connsiteX30" fmla="*/ 266855 w 452782"/>
              <a:gd name="connsiteY30" fmla="*/ 8792 h 567211"/>
              <a:gd name="connsiteX31" fmla="*/ 205309 w 452782"/>
              <a:gd name="connsiteY31" fmla="*/ 0 h 567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52782" h="567211">
                <a:moveTo>
                  <a:pt x="205309" y="0"/>
                </a:moveTo>
                <a:lnTo>
                  <a:pt x="205309" y="0"/>
                </a:lnTo>
                <a:cubicBezTo>
                  <a:pt x="193586" y="23446"/>
                  <a:pt x="193585" y="58615"/>
                  <a:pt x="170139" y="70338"/>
                </a:cubicBezTo>
                <a:cubicBezTo>
                  <a:pt x="15118" y="147848"/>
                  <a:pt x="65166" y="24772"/>
                  <a:pt x="38255" y="105507"/>
                </a:cubicBezTo>
                <a:cubicBezTo>
                  <a:pt x="41186" y="114299"/>
                  <a:pt x="42902" y="123595"/>
                  <a:pt x="47047" y="131884"/>
                </a:cubicBezTo>
                <a:cubicBezTo>
                  <a:pt x="58828" y="155445"/>
                  <a:pt x="77574" y="157469"/>
                  <a:pt x="55839" y="184638"/>
                </a:cubicBezTo>
                <a:cubicBezTo>
                  <a:pt x="49238" y="192889"/>
                  <a:pt x="38255" y="196361"/>
                  <a:pt x="29463" y="202223"/>
                </a:cubicBezTo>
                <a:cubicBezTo>
                  <a:pt x="19381" y="232469"/>
                  <a:pt x="0" y="259141"/>
                  <a:pt x="20670" y="290146"/>
                </a:cubicBezTo>
                <a:cubicBezTo>
                  <a:pt x="26531" y="298938"/>
                  <a:pt x="38255" y="301869"/>
                  <a:pt x="47047" y="307730"/>
                </a:cubicBezTo>
                <a:cubicBezTo>
                  <a:pt x="49978" y="345830"/>
                  <a:pt x="45993" y="385108"/>
                  <a:pt x="55839" y="422030"/>
                </a:cubicBezTo>
                <a:cubicBezTo>
                  <a:pt x="58562" y="432240"/>
                  <a:pt x="74744" y="432143"/>
                  <a:pt x="82216" y="439615"/>
                </a:cubicBezTo>
                <a:cubicBezTo>
                  <a:pt x="89688" y="447087"/>
                  <a:pt x="93939" y="457200"/>
                  <a:pt x="99801" y="465992"/>
                </a:cubicBezTo>
                <a:cubicBezTo>
                  <a:pt x="96870" y="474784"/>
                  <a:pt x="91009" y="483101"/>
                  <a:pt x="91009" y="492369"/>
                </a:cubicBezTo>
                <a:cubicBezTo>
                  <a:pt x="91009" y="507313"/>
                  <a:pt x="91512" y="523896"/>
                  <a:pt x="99801" y="536330"/>
                </a:cubicBezTo>
                <a:cubicBezTo>
                  <a:pt x="104942" y="544041"/>
                  <a:pt x="117267" y="542577"/>
                  <a:pt x="126178" y="545123"/>
                </a:cubicBezTo>
                <a:cubicBezTo>
                  <a:pt x="203485" y="567211"/>
                  <a:pt x="124461" y="541620"/>
                  <a:pt x="187724" y="562707"/>
                </a:cubicBezTo>
                <a:cubicBezTo>
                  <a:pt x="196516" y="556846"/>
                  <a:pt x="203715" y="547070"/>
                  <a:pt x="214101" y="545123"/>
                </a:cubicBezTo>
                <a:cubicBezTo>
                  <a:pt x="431319" y="504395"/>
                  <a:pt x="269429" y="555987"/>
                  <a:pt x="354778" y="527538"/>
                </a:cubicBezTo>
                <a:cubicBezTo>
                  <a:pt x="357709" y="515815"/>
                  <a:pt x="353737" y="499393"/>
                  <a:pt x="363570" y="492369"/>
                </a:cubicBezTo>
                <a:cubicBezTo>
                  <a:pt x="378077" y="482007"/>
                  <a:pt x="408351" y="499521"/>
                  <a:pt x="416324" y="483576"/>
                </a:cubicBezTo>
                <a:cubicBezTo>
                  <a:pt x="452782" y="410660"/>
                  <a:pt x="416549" y="407452"/>
                  <a:pt x="381155" y="395653"/>
                </a:cubicBezTo>
                <a:cubicBezTo>
                  <a:pt x="378224" y="386861"/>
                  <a:pt x="372363" y="378544"/>
                  <a:pt x="372363" y="369276"/>
                </a:cubicBezTo>
                <a:cubicBezTo>
                  <a:pt x="372363" y="357192"/>
                  <a:pt x="377835" y="345726"/>
                  <a:pt x="381155" y="334107"/>
                </a:cubicBezTo>
                <a:cubicBezTo>
                  <a:pt x="390255" y="302255"/>
                  <a:pt x="388264" y="310254"/>
                  <a:pt x="407532" y="281353"/>
                </a:cubicBezTo>
                <a:cubicBezTo>
                  <a:pt x="429631" y="215053"/>
                  <a:pt x="412673" y="294205"/>
                  <a:pt x="389947" y="237392"/>
                </a:cubicBezTo>
                <a:cubicBezTo>
                  <a:pt x="382676" y="219214"/>
                  <a:pt x="419012" y="190742"/>
                  <a:pt x="425116" y="184638"/>
                </a:cubicBezTo>
                <a:cubicBezTo>
                  <a:pt x="422185" y="158261"/>
                  <a:pt x="430572" y="127897"/>
                  <a:pt x="416324" y="105507"/>
                </a:cubicBezTo>
                <a:cubicBezTo>
                  <a:pt x="406373" y="89869"/>
                  <a:pt x="363570" y="87923"/>
                  <a:pt x="363570" y="87923"/>
                </a:cubicBezTo>
                <a:cubicBezTo>
                  <a:pt x="357709" y="70338"/>
                  <a:pt x="363571" y="41031"/>
                  <a:pt x="345986" y="35169"/>
                </a:cubicBezTo>
                <a:lnTo>
                  <a:pt x="293232" y="17584"/>
                </a:lnTo>
                <a:lnTo>
                  <a:pt x="266855" y="8792"/>
                </a:lnTo>
                <a:cubicBezTo>
                  <a:pt x="234917" y="19438"/>
                  <a:pt x="215567" y="1465"/>
                  <a:pt x="205309" y="0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0744639" y="5017065"/>
            <a:ext cx="520300" cy="157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191252" y="4901850"/>
            <a:ext cx="6190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US" sz="1000" b="1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DOUT1</a:t>
            </a:r>
            <a:endParaRPr lang="en-US" sz="1000" b="1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11265013" y="3458251"/>
            <a:ext cx="51193" cy="157460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172932" y="3458140"/>
            <a:ext cx="614157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101" idx="11"/>
          </p:cNvCxnSpPr>
          <p:nvPr/>
        </p:nvCxnSpPr>
        <p:spPr>
          <a:xfrm>
            <a:off x="5172934" y="4570665"/>
            <a:ext cx="1054512" cy="63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5172932" y="3458158"/>
            <a:ext cx="3" cy="111252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With the existing code &amp; defaults</a:t>
            </a:r>
          </a:p>
          <a:p>
            <a:pPr lvl="1"/>
            <a:r>
              <a:rPr lang="en-US" dirty="0" smtClean="0"/>
              <a:t>Port C is a dual port RAM</a:t>
            </a:r>
          </a:p>
          <a:p>
            <a:pPr lvl="1"/>
            <a:r>
              <a:rPr lang="en-US" dirty="0" smtClean="0"/>
              <a:t>Allows 2 reads per clock cycles</a:t>
            </a:r>
          </a:p>
          <a:p>
            <a:pPr lvl="2"/>
            <a:r>
              <a:rPr lang="en-US" dirty="0" smtClean="0"/>
              <a:t>IO behavior impacts performance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With the C port partitioned into (4) separate ports</a:t>
            </a:r>
          </a:p>
          <a:p>
            <a:pPr lvl="1"/>
            <a:r>
              <a:rPr lang="en-US" dirty="0" smtClean="0"/>
              <a:t>All reads and </a:t>
            </a:r>
            <a:r>
              <a:rPr lang="en-US" dirty="0" err="1" smtClean="0"/>
              <a:t>mults</a:t>
            </a:r>
            <a:r>
              <a:rPr lang="en-US" dirty="0" smtClean="0"/>
              <a:t> can occur in one cycle</a:t>
            </a:r>
          </a:p>
          <a:p>
            <a:pPr lvl="1"/>
            <a:r>
              <a:rPr lang="en-US" dirty="0" smtClean="0"/>
              <a:t>If the timing allows</a:t>
            </a:r>
          </a:p>
          <a:p>
            <a:pPr lvl="2"/>
            <a:r>
              <a:rPr lang="en-US" dirty="0" smtClean="0"/>
              <a:t>The additions can also occur in the same cycle</a:t>
            </a:r>
          </a:p>
          <a:p>
            <a:pPr lvl="2"/>
            <a:r>
              <a:rPr lang="en-US" dirty="0" smtClean="0"/>
              <a:t>The write can be performed in the same cycles</a:t>
            </a:r>
          </a:p>
          <a:p>
            <a:pPr lvl="2"/>
            <a:r>
              <a:rPr lang="en-US" dirty="0" smtClean="0"/>
              <a:t>Optionally the port reads and writes could be registered</a:t>
            </a:r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after an Array Optimization</a:t>
            </a:r>
            <a:endParaRPr lang="en-US" dirty="0"/>
          </a:p>
        </p:txBody>
      </p:sp>
      <p:sp>
        <p:nvSpPr>
          <p:cNvPr id="56" name="Footer Placeholder 5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2016 Xilinx</a:t>
            </a:r>
            <a:endParaRPr lang="en-US" dirty="0"/>
          </a:p>
        </p:txBody>
      </p:sp>
      <p:sp>
        <p:nvSpPr>
          <p:cNvPr id="186" name="Rectangle 185"/>
          <p:cNvSpPr/>
          <p:nvPr/>
        </p:nvSpPr>
        <p:spPr>
          <a:xfrm>
            <a:off x="8346988" y="3083448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+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8344582" y="2161728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700" b="1" dirty="0" err="1" smtClean="0">
                <a:solidFill>
                  <a:sysClr val="windowText" lastClr="000000"/>
                </a:solidFill>
              </a:rPr>
              <a:t>RDx</a:t>
            </a:r>
            <a:endParaRPr lang="en-US" sz="700" b="1" dirty="0">
              <a:solidFill>
                <a:sysClr val="windowText" lastClr="000000"/>
              </a:solidFill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7783861" y="2392158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600" b="1" dirty="0" smtClean="0">
                <a:solidFill>
                  <a:sysClr val="windowText" lastClr="000000"/>
                </a:solidFill>
              </a:rPr>
              <a:t>*</a:t>
            </a:r>
            <a:endParaRPr lang="en-US" sz="16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4" name="Group 71"/>
          <p:cNvGrpSpPr/>
          <p:nvPr/>
        </p:nvGrpSpPr>
        <p:grpSpPr>
          <a:xfrm>
            <a:off x="7783798" y="1508754"/>
            <a:ext cx="563125" cy="115214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01" name="Straight Connector 200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71"/>
          <p:cNvGrpSpPr/>
          <p:nvPr/>
        </p:nvGrpSpPr>
        <p:grpSpPr>
          <a:xfrm>
            <a:off x="8346922" y="1508755"/>
            <a:ext cx="563125" cy="115214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06" name="Straight Connector 205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" name="Rectangle 265"/>
          <p:cNvSpPr/>
          <p:nvPr/>
        </p:nvSpPr>
        <p:spPr>
          <a:xfrm>
            <a:off x="8346988" y="2853018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+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270" name="Rectangle 269"/>
          <p:cNvSpPr/>
          <p:nvPr/>
        </p:nvSpPr>
        <p:spPr>
          <a:xfrm>
            <a:off x="7783861" y="2622588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600" b="1" dirty="0" smtClean="0">
                <a:solidFill>
                  <a:sysClr val="windowText" lastClr="000000"/>
                </a:solidFill>
              </a:rPr>
              <a:t>*</a:t>
            </a:r>
            <a:endParaRPr lang="en-US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290" name="Rectangle 289"/>
          <p:cNvSpPr/>
          <p:nvPr/>
        </p:nvSpPr>
        <p:spPr>
          <a:xfrm>
            <a:off x="8346988" y="2392158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600" b="1" dirty="0" smtClean="0">
                <a:solidFill>
                  <a:sysClr val="windowText" lastClr="000000"/>
                </a:solidFill>
              </a:rPr>
              <a:t>*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310" name="Rectangle 309"/>
          <p:cNvSpPr/>
          <p:nvPr/>
        </p:nvSpPr>
        <p:spPr>
          <a:xfrm>
            <a:off x="8346988" y="2622588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600" b="1" dirty="0" smtClean="0">
                <a:solidFill>
                  <a:sysClr val="windowText" lastClr="000000"/>
                </a:solidFill>
              </a:rPr>
              <a:t>*</a:t>
            </a:r>
            <a:endParaRPr lang="en-US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326" name="Rectangle 325"/>
          <p:cNvSpPr/>
          <p:nvPr/>
        </p:nvSpPr>
        <p:spPr>
          <a:xfrm>
            <a:off x="8346988" y="3313878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700" b="1" dirty="0" err="1" smtClean="0">
                <a:solidFill>
                  <a:sysClr val="windowText" lastClr="000000"/>
                </a:solidFill>
              </a:rPr>
              <a:t>WRy</a:t>
            </a:r>
            <a:endParaRPr lang="en-US" sz="700" b="1" dirty="0">
              <a:solidFill>
                <a:sysClr val="windowText" lastClr="000000"/>
              </a:solidFill>
            </a:endParaRPr>
          </a:p>
        </p:txBody>
      </p:sp>
      <p:sp>
        <p:nvSpPr>
          <p:cNvPr id="348" name="Rectangle 347"/>
          <p:cNvSpPr/>
          <p:nvPr/>
        </p:nvSpPr>
        <p:spPr>
          <a:xfrm>
            <a:off x="7781455" y="1700776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700" b="1" dirty="0" err="1" smtClean="0">
                <a:solidFill>
                  <a:sysClr val="windowText" lastClr="000000"/>
                </a:solidFill>
              </a:rPr>
              <a:t>RDc</a:t>
            </a:r>
            <a:endParaRPr lang="en-US" sz="700" b="1" dirty="0">
              <a:solidFill>
                <a:sysClr val="windowText" lastClr="000000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7781455" y="1931206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700" b="1" dirty="0" err="1" smtClean="0">
                <a:solidFill>
                  <a:sysClr val="windowText" lastClr="000000"/>
                </a:solidFill>
              </a:rPr>
              <a:t>RDc</a:t>
            </a:r>
            <a:endParaRPr lang="en-US" sz="700" b="1" dirty="0">
              <a:solidFill>
                <a:sysClr val="windowText" lastClr="000000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7783861" y="2853018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+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8344582" y="1700776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700" b="1" dirty="0" err="1" smtClean="0">
                <a:solidFill>
                  <a:sysClr val="windowText" lastClr="000000"/>
                </a:solidFill>
              </a:rPr>
              <a:t>RDc</a:t>
            </a:r>
            <a:endParaRPr lang="en-US" sz="700" b="1" dirty="0">
              <a:solidFill>
                <a:sysClr val="windowText" lastClr="000000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8344582" y="1931206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700" b="1" dirty="0" err="1" smtClean="0">
                <a:solidFill>
                  <a:sysClr val="windowText" lastClr="000000"/>
                </a:solidFill>
              </a:rPr>
              <a:t>RDc</a:t>
            </a:r>
            <a:endParaRPr lang="en-US" sz="700" b="1" dirty="0">
              <a:solidFill>
                <a:sysClr val="windowText" lastClr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424441" y="6155852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+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424441" y="4581243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700" b="1" dirty="0" err="1" smtClean="0">
                <a:solidFill>
                  <a:sysClr val="windowText" lastClr="000000"/>
                </a:solidFill>
              </a:rPr>
              <a:t>RDx</a:t>
            </a:r>
            <a:endParaRPr lang="en-US" sz="700" b="1" dirty="0">
              <a:solidFill>
                <a:sysClr val="windowText" lastClr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424447" y="4811673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600" b="1" dirty="0" smtClean="0">
                <a:solidFill>
                  <a:sysClr val="windowText" lastClr="000000"/>
                </a:solidFill>
              </a:rPr>
              <a:t>*</a:t>
            </a:r>
            <a:endParaRPr lang="en-US" sz="16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6" name="Group 71"/>
          <p:cNvGrpSpPr/>
          <p:nvPr/>
        </p:nvGrpSpPr>
        <p:grpSpPr>
          <a:xfrm>
            <a:off x="9424384" y="3582620"/>
            <a:ext cx="563125" cy="115214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32" name="Straight Connector 31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9424441" y="5925422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+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424447" y="5042103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600" b="1" dirty="0" smtClean="0">
                <a:solidFill>
                  <a:sysClr val="windowText" lastClr="000000"/>
                </a:solidFill>
              </a:rPr>
              <a:t>*</a:t>
            </a:r>
            <a:endParaRPr lang="en-US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424441" y="5272533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600" b="1" dirty="0" smtClean="0">
                <a:solidFill>
                  <a:sysClr val="windowText" lastClr="000000"/>
                </a:solidFill>
              </a:rPr>
              <a:t>*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424441" y="5502963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600" b="1" dirty="0" smtClean="0">
                <a:solidFill>
                  <a:sysClr val="windowText" lastClr="000000"/>
                </a:solidFill>
              </a:rPr>
              <a:t>*</a:t>
            </a:r>
            <a:endParaRPr lang="en-US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424441" y="6347873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700" b="1" dirty="0" err="1" smtClean="0">
                <a:solidFill>
                  <a:sysClr val="windowText" lastClr="000000"/>
                </a:solidFill>
              </a:rPr>
              <a:t>WRy</a:t>
            </a:r>
            <a:endParaRPr lang="en-US" sz="700" b="1" dirty="0">
              <a:solidFill>
                <a:sysClr val="windowText" lastClr="00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422041" y="3774643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700" b="1" dirty="0" err="1" smtClean="0">
                <a:solidFill>
                  <a:sysClr val="windowText" lastClr="000000"/>
                </a:solidFill>
              </a:rPr>
              <a:t>RDc</a:t>
            </a:r>
            <a:endParaRPr lang="en-US" sz="700" b="1" dirty="0">
              <a:solidFill>
                <a:sysClr val="windowText" lastClr="00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424447" y="5694988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sysClr val="windowText" lastClr="000000"/>
                </a:solidFill>
              </a:rPr>
              <a:t>+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424441" y="3966670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700" b="1" dirty="0" err="1" smtClean="0">
                <a:solidFill>
                  <a:sysClr val="windowText" lastClr="000000"/>
                </a:solidFill>
              </a:rPr>
              <a:t>RDc</a:t>
            </a:r>
            <a:endParaRPr lang="en-US" sz="700" b="1" dirty="0">
              <a:solidFill>
                <a:sysClr val="windowText" lastClr="00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424441" y="4158788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700" b="1" dirty="0" err="1" smtClean="0">
                <a:solidFill>
                  <a:sysClr val="windowText" lastClr="000000"/>
                </a:solidFill>
              </a:rPr>
              <a:t>RDc</a:t>
            </a:r>
            <a:endParaRPr lang="en-US" sz="700" b="1" dirty="0">
              <a:solidFill>
                <a:sysClr val="windowText" lastClr="00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9426840" y="4350817"/>
            <a:ext cx="514339" cy="192025"/>
          </a:xfrm>
          <a:prstGeom prst="rect">
            <a:avLst/>
          </a:prstGeom>
          <a:solidFill>
            <a:srgbClr val="91B8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700" b="1" dirty="0" err="1" smtClean="0">
                <a:solidFill>
                  <a:sysClr val="windowText" lastClr="000000"/>
                </a:solidFill>
              </a:rPr>
              <a:t>RDc</a:t>
            </a:r>
            <a:endParaRPr lang="en-US" sz="700" b="1" dirty="0">
              <a:solidFill>
                <a:sysClr val="windowText" lastClr="0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51931" y="2693535"/>
            <a:ext cx="5800323" cy="46166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1200" b="1" u="sng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Note</a:t>
            </a:r>
            <a:r>
              <a:rPr lang="en-US" sz="1200" b="1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: It could have performed 2 reads in the original rolled design but there was no advantage since the rolled loop forced a single read per cycle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370786" y="1470392"/>
            <a:ext cx="2659646" cy="1792798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457200"/>
            <a:endParaRPr lang="en-US" sz="1000" dirty="0" smtClean="0">
              <a:solidFill>
                <a:prstClr val="black"/>
              </a:solidFill>
            </a:endParaRP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loop: for (</a:t>
            </a:r>
            <a:r>
              <a:rPr lang="en-US" sz="1000" dirty="0" err="1" smtClean="0">
                <a:solidFill>
                  <a:prstClr val="black"/>
                </a:solidFill>
              </a:rPr>
              <a:t>i</a:t>
            </a:r>
            <a:r>
              <a:rPr lang="en-US" sz="1000" dirty="0" smtClean="0">
                <a:solidFill>
                  <a:prstClr val="black"/>
                </a:solidFill>
              </a:rPr>
              <a:t>=3;i&gt;=0;i--) {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   if (</a:t>
            </a:r>
            <a:r>
              <a:rPr lang="en-US" sz="1000" dirty="0" err="1" smtClean="0">
                <a:solidFill>
                  <a:prstClr val="black"/>
                </a:solidFill>
              </a:rPr>
              <a:t>i</a:t>
            </a:r>
            <a:r>
              <a:rPr lang="en-US" sz="1000" dirty="0" smtClean="0">
                <a:solidFill>
                  <a:prstClr val="black"/>
                </a:solidFill>
              </a:rPr>
              <a:t>==0) {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     acc+=</a:t>
            </a:r>
            <a:r>
              <a:rPr lang="en-US" sz="1050" b="1" dirty="0" smtClean="0">
                <a:solidFill>
                  <a:prstClr val="black"/>
                </a:solidFill>
              </a:rPr>
              <a:t>x</a:t>
            </a:r>
            <a:r>
              <a:rPr lang="en-US" sz="1000" dirty="0" smtClean="0">
                <a:solidFill>
                  <a:prstClr val="black"/>
                </a:solidFill>
              </a:rPr>
              <a:t>*c[0];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     </a:t>
            </a:r>
            <a:r>
              <a:rPr lang="en-US" sz="1000" dirty="0" err="1" smtClean="0">
                <a:solidFill>
                  <a:prstClr val="black"/>
                </a:solidFill>
              </a:rPr>
              <a:t>shift_reg</a:t>
            </a:r>
            <a:r>
              <a:rPr lang="en-US" sz="1000" dirty="0" smtClean="0">
                <a:solidFill>
                  <a:prstClr val="black"/>
                </a:solidFill>
              </a:rPr>
              <a:t>[0]=x;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   } else {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      </a:t>
            </a:r>
            <a:r>
              <a:rPr lang="en-US" sz="1000" dirty="0" err="1" smtClean="0">
                <a:solidFill>
                  <a:prstClr val="black"/>
                </a:solidFill>
              </a:rPr>
              <a:t>shift_reg</a:t>
            </a:r>
            <a:r>
              <a:rPr lang="en-US" sz="1000" dirty="0" smtClean="0">
                <a:solidFill>
                  <a:prstClr val="black"/>
                </a:solidFill>
              </a:rPr>
              <a:t>[</a:t>
            </a:r>
            <a:r>
              <a:rPr lang="en-US" sz="1000" dirty="0" err="1" smtClean="0">
                <a:solidFill>
                  <a:prstClr val="black"/>
                </a:solidFill>
              </a:rPr>
              <a:t>i</a:t>
            </a:r>
            <a:r>
              <a:rPr lang="en-US" sz="1000" dirty="0" smtClean="0">
                <a:solidFill>
                  <a:prstClr val="black"/>
                </a:solidFill>
              </a:rPr>
              <a:t>]=</a:t>
            </a:r>
            <a:r>
              <a:rPr lang="en-US" sz="1000" dirty="0" err="1" smtClean="0">
                <a:solidFill>
                  <a:prstClr val="black"/>
                </a:solidFill>
              </a:rPr>
              <a:t>shift_reg</a:t>
            </a:r>
            <a:r>
              <a:rPr lang="en-US" sz="1000" dirty="0" smtClean="0">
                <a:solidFill>
                  <a:prstClr val="black"/>
                </a:solidFill>
              </a:rPr>
              <a:t>[i-1];	        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      acc+=</a:t>
            </a:r>
            <a:r>
              <a:rPr lang="en-US" sz="1000" dirty="0" err="1" smtClean="0">
                <a:solidFill>
                  <a:prstClr val="black"/>
                </a:solidFill>
              </a:rPr>
              <a:t>shift_reg</a:t>
            </a:r>
            <a:r>
              <a:rPr lang="en-US" sz="1000" dirty="0" smtClean="0">
                <a:solidFill>
                  <a:prstClr val="black"/>
                </a:solidFill>
              </a:rPr>
              <a:t>[</a:t>
            </a:r>
            <a:r>
              <a:rPr lang="en-US" sz="1000" dirty="0" err="1" smtClean="0">
                <a:solidFill>
                  <a:prstClr val="black"/>
                </a:solidFill>
              </a:rPr>
              <a:t>i</a:t>
            </a:r>
            <a:r>
              <a:rPr lang="en-US" sz="1000" dirty="0" smtClean="0">
                <a:solidFill>
                  <a:prstClr val="black"/>
                </a:solidFill>
              </a:rPr>
              <a:t>]*c[</a:t>
            </a:r>
            <a:r>
              <a:rPr lang="en-US" sz="1000" dirty="0" err="1" smtClean="0">
                <a:solidFill>
                  <a:prstClr val="black"/>
                </a:solidFill>
              </a:rPr>
              <a:t>i</a:t>
            </a:r>
            <a:r>
              <a:rPr lang="en-US" sz="1000" dirty="0" smtClean="0">
                <a:solidFill>
                  <a:prstClr val="black"/>
                </a:solidFill>
              </a:rPr>
              <a:t>];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   }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}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*y=acc;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Operator sizes are defined by the type</a:t>
            </a:r>
          </a:p>
          <a:p>
            <a:pPr lvl="1"/>
            <a:r>
              <a:rPr lang="en-US" sz="1600" dirty="0" smtClean="0"/>
              <a:t>The variable type defines the size of the operator</a:t>
            </a:r>
          </a:p>
          <a:p>
            <a:r>
              <a:rPr lang="en-US" sz="1800" dirty="0" err="1" smtClean="0"/>
              <a:t>Vivado</a:t>
            </a:r>
            <a:r>
              <a:rPr lang="en-US" sz="1800" dirty="0" smtClean="0"/>
              <a:t> HLS will try to minimize the number of operators</a:t>
            </a:r>
          </a:p>
          <a:p>
            <a:pPr lvl="1"/>
            <a:r>
              <a:rPr lang="en-US" sz="1600" dirty="0" smtClean="0"/>
              <a:t>By default </a:t>
            </a:r>
            <a:r>
              <a:rPr lang="en-US" sz="1600" dirty="0" err="1" smtClean="0"/>
              <a:t>Vivado</a:t>
            </a:r>
            <a:r>
              <a:rPr lang="en-US" sz="1600" dirty="0" smtClean="0"/>
              <a:t> HLS will seek to minimize area </a:t>
            </a:r>
            <a:r>
              <a:rPr lang="en-US" sz="1600" u="sng" dirty="0" smtClean="0"/>
              <a:t>after</a:t>
            </a:r>
            <a:r>
              <a:rPr lang="en-US" sz="1600" dirty="0" smtClean="0"/>
              <a:t> constraints are satisfied</a:t>
            </a:r>
          </a:p>
          <a:p>
            <a:r>
              <a:rPr lang="en-US" sz="1800" dirty="0" smtClean="0"/>
              <a:t>User can set specific limits &amp; targets for the resources used</a:t>
            </a:r>
          </a:p>
          <a:p>
            <a:pPr lvl="1"/>
            <a:r>
              <a:rPr lang="en-US" sz="1600" dirty="0" smtClean="0"/>
              <a:t>Allocation can be controlled</a:t>
            </a:r>
          </a:p>
          <a:p>
            <a:pPr lvl="2"/>
            <a:r>
              <a:rPr lang="en-US" sz="1400" dirty="0" smtClean="0"/>
              <a:t>An upper limit can be set on the number of operators or cores allocated for the design: This can be used to force sharing</a:t>
            </a:r>
          </a:p>
          <a:p>
            <a:pPr lvl="2"/>
            <a:r>
              <a:rPr lang="en-US" sz="1400" dirty="0" err="1" smtClean="0"/>
              <a:t>e.g</a:t>
            </a:r>
            <a:r>
              <a:rPr lang="en-US" sz="1400" dirty="0" smtClean="0"/>
              <a:t> limit the number of multipliers to 1 will force </a:t>
            </a:r>
            <a:r>
              <a:rPr lang="en-US" sz="1400" dirty="0" err="1" smtClean="0"/>
              <a:t>Vivado</a:t>
            </a:r>
            <a:r>
              <a:rPr lang="en-US" sz="1400" dirty="0" smtClean="0"/>
              <a:t> HLS to share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sz="1600" dirty="0" smtClean="0"/>
              <a:t>Resources can be specified</a:t>
            </a:r>
          </a:p>
          <a:p>
            <a:pPr lvl="2"/>
            <a:r>
              <a:rPr lang="en-US" sz="1400" dirty="0" smtClean="0"/>
              <a:t>The cores used to implement each operator can be specified</a:t>
            </a:r>
          </a:p>
          <a:p>
            <a:pPr lvl="2"/>
            <a:r>
              <a:rPr lang="en-US" sz="1400" dirty="0" smtClean="0"/>
              <a:t>e.g.  Implement each multiplier using a 2 stage pipelined core (hardware)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Operators</a:t>
            </a:r>
            <a:endParaRPr lang="en-US" dirty="0"/>
          </a:p>
        </p:txBody>
      </p:sp>
      <p:sp>
        <p:nvSpPr>
          <p:cNvPr id="58" name="Footer Placeholder 5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2016 Xilinx</a:t>
            </a:r>
            <a:endParaRPr lang="en-US" dirty="0"/>
          </a:p>
        </p:txBody>
      </p:sp>
      <p:grpSp>
        <p:nvGrpSpPr>
          <p:cNvPr id="4" name="Group 71"/>
          <p:cNvGrpSpPr/>
          <p:nvPr/>
        </p:nvGrpSpPr>
        <p:grpSpPr>
          <a:xfrm>
            <a:off x="2562121" y="4053555"/>
            <a:ext cx="972673" cy="230430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6" name="Straight Connector 5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ounded Rectangle 9"/>
          <p:cNvSpPr/>
          <p:nvPr/>
        </p:nvSpPr>
        <p:spPr>
          <a:xfrm>
            <a:off x="2511287" y="4320881"/>
            <a:ext cx="223472" cy="1898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en-US" sz="800" b="1" dirty="0" smtClean="0">
                <a:solidFill>
                  <a:prstClr val="black"/>
                </a:solidFill>
              </a:rPr>
              <a:t>3</a:t>
            </a:r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34747" y="4320881"/>
            <a:ext cx="223472" cy="1898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en-US" sz="800" b="1" dirty="0" smtClean="0">
                <a:solidFill>
                  <a:prstClr val="black"/>
                </a:solidFill>
              </a:rPr>
              <a:t>2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07419" y="4320881"/>
            <a:ext cx="223472" cy="1898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en-US" sz="800" b="1" dirty="0" smtClean="0">
                <a:solidFill>
                  <a:prstClr val="black"/>
                </a:solidFill>
              </a:rPr>
              <a:t>1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12588" y="4320881"/>
            <a:ext cx="223472" cy="1898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en-US" sz="800" b="1" dirty="0" smtClean="0">
                <a:solidFill>
                  <a:prstClr val="black"/>
                </a:solidFill>
              </a:rPr>
              <a:t>0</a:t>
            </a:r>
            <a:endParaRPr lang="en-US" sz="800" dirty="0">
              <a:solidFill>
                <a:prstClr val="black"/>
              </a:solidFill>
            </a:endParaRPr>
          </a:p>
        </p:txBody>
      </p:sp>
      <p:grpSp>
        <p:nvGrpSpPr>
          <p:cNvPr id="5" name="Group 71"/>
          <p:cNvGrpSpPr/>
          <p:nvPr/>
        </p:nvGrpSpPr>
        <p:grpSpPr>
          <a:xfrm>
            <a:off x="3534795" y="4053555"/>
            <a:ext cx="972673" cy="230430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5" name="Straight Connector 14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71"/>
          <p:cNvGrpSpPr/>
          <p:nvPr/>
        </p:nvGrpSpPr>
        <p:grpSpPr>
          <a:xfrm>
            <a:off x="4516816" y="4051725"/>
            <a:ext cx="972673" cy="230430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0" name="Straight Connector 19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71"/>
          <p:cNvGrpSpPr/>
          <p:nvPr/>
        </p:nvGrpSpPr>
        <p:grpSpPr>
          <a:xfrm>
            <a:off x="5480141" y="4049895"/>
            <a:ext cx="972673" cy="230430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5" name="Straight Connector 24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6759927" y="3973158"/>
            <a:ext cx="4095467" cy="46166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1200" b="1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Use 1 mult, but take 4 cycle even if it could be done in 1 cycle using 4 </a:t>
            </a:r>
            <a:r>
              <a:rPr lang="en-US" sz="1200" b="1" dirty="0" err="1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mults</a:t>
            </a:r>
            <a:endParaRPr lang="en-US" sz="1200" b="1" dirty="0" smtClean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grpSp>
        <p:nvGrpSpPr>
          <p:cNvPr id="24" name="Group 71"/>
          <p:cNvGrpSpPr/>
          <p:nvPr/>
        </p:nvGrpSpPr>
        <p:grpSpPr>
          <a:xfrm>
            <a:off x="2561713" y="5566435"/>
            <a:ext cx="563535" cy="230430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31" name="Straight Connector 30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ounded Rectangle 34"/>
          <p:cNvSpPr/>
          <p:nvPr/>
        </p:nvSpPr>
        <p:spPr>
          <a:xfrm>
            <a:off x="2510927" y="5837493"/>
            <a:ext cx="1156729" cy="22827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en-US" sz="800" b="1" dirty="0" smtClean="0">
                <a:solidFill>
                  <a:prstClr val="black"/>
                </a:solidFill>
              </a:rPr>
              <a:t>3</a:t>
            </a:r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671392" y="5835270"/>
            <a:ext cx="1143000" cy="23043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en-US" sz="800" b="1" dirty="0" smtClean="0">
                <a:solidFill>
                  <a:prstClr val="black"/>
                </a:solidFill>
              </a:rPr>
              <a:t>1</a:t>
            </a:r>
            <a:endParaRPr lang="en-US" sz="800" dirty="0">
              <a:solidFill>
                <a:prstClr val="black"/>
              </a:solidFill>
            </a:endParaRPr>
          </a:p>
        </p:txBody>
      </p:sp>
      <p:grpSp>
        <p:nvGrpSpPr>
          <p:cNvPr id="30" name="Group 71"/>
          <p:cNvGrpSpPr/>
          <p:nvPr/>
        </p:nvGrpSpPr>
        <p:grpSpPr>
          <a:xfrm>
            <a:off x="3125248" y="5566435"/>
            <a:ext cx="563535" cy="230430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40" name="Straight Connector 39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71"/>
          <p:cNvGrpSpPr/>
          <p:nvPr/>
        </p:nvGrpSpPr>
        <p:grpSpPr>
          <a:xfrm>
            <a:off x="3697724" y="5564605"/>
            <a:ext cx="563535" cy="230430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45" name="Straight Connector 44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71"/>
          <p:cNvGrpSpPr/>
          <p:nvPr/>
        </p:nvGrpSpPr>
        <p:grpSpPr>
          <a:xfrm>
            <a:off x="4251501" y="5562775"/>
            <a:ext cx="563535" cy="230430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0" name="Straight Connector 49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6759519" y="5604108"/>
            <a:ext cx="4213281" cy="46166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1200" b="1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Same 4 mult operations could be done with 2 pipelined </a:t>
            </a:r>
            <a:r>
              <a:rPr lang="en-US" sz="1200" b="1" dirty="0" err="1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mults</a:t>
            </a:r>
            <a:r>
              <a:rPr lang="en-US" sz="1200" b="1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 (with allocation limiting the </a:t>
            </a:r>
            <a:r>
              <a:rPr lang="en-US" sz="1200" b="1" dirty="0" err="1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mults</a:t>
            </a:r>
            <a:r>
              <a:rPr lang="en-US" sz="1200" b="1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 to 2)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510928" y="6067924"/>
            <a:ext cx="1156729" cy="22827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en-US" sz="800" b="1" dirty="0" smtClean="0">
                <a:solidFill>
                  <a:prstClr val="black"/>
                </a:solidFill>
              </a:rPr>
              <a:t>2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669627" y="6065700"/>
            <a:ext cx="1144952" cy="2304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en-US" sz="800" b="1" dirty="0" smtClean="0">
                <a:solidFill>
                  <a:prstClr val="black"/>
                </a:solidFill>
              </a:rPr>
              <a:t>0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i="1" dirty="0" smtClean="0">
                <a:solidFill>
                  <a:schemeClr val="tx1"/>
                </a:solidFill>
              </a:rPr>
              <a:t>Introduction to High-Level Synthesis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High-Level Synthesis with </a:t>
            </a:r>
            <a:r>
              <a:rPr lang="en-US" dirty="0" err="1" smtClean="0">
                <a:solidFill>
                  <a:srgbClr val="FF0000"/>
                </a:solidFill>
              </a:rPr>
              <a:t>Vivado</a:t>
            </a:r>
            <a:r>
              <a:rPr lang="en-US" dirty="0" smtClean="0">
                <a:solidFill>
                  <a:srgbClr val="FF0000"/>
                </a:solidFill>
              </a:rPr>
              <a:t> HLS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Language Support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Validation Flow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2016 Xilinx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bg2"/>
                </a:solidFill>
              </a:rPr>
              <a:t>Introduction to High-Level Synthesis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bg2"/>
                </a:solidFill>
              </a:rPr>
              <a:t>High-Level Synthesis with </a:t>
            </a:r>
            <a:r>
              <a:rPr lang="en-US" dirty="0" err="1" smtClean="0">
                <a:solidFill>
                  <a:schemeClr val="bg2"/>
                </a:solidFill>
              </a:rPr>
              <a:t>Vivado</a:t>
            </a:r>
            <a:r>
              <a:rPr lang="en-US" dirty="0" smtClean="0">
                <a:solidFill>
                  <a:schemeClr val="bg2"/>
                </a:solidFill>
              </a:rPr>
              <a:t> HLS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i="1" dirty="0" smtClean="0">
                <a:solidFill>
                  <a:schemeClr val="tx1"/>
                </a:solidFill>
              </a:rPr>
              <a:t>Language Support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Validation Flow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2016 Xilinx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A Complete C Validation &amp; Verification Environment</a:t>
            </a:r>
            <a:endParaRPr lang="en-US" sz="2000" dirty="0" smtClean="0"/>
          </a:p>
          <a:p>
            <a:pPr lvl="1"/>
            <a:r>
              <a:rPr lang="en-US" sz="1600" dirty="0" err="1" smtClean="0"/>
              <a:t>Vivado</a:t>
            </a:r>
            <a:r>
              <a:rPr lang="en-US" sz="1600" dirty="0" smtClean="0"/>
              <a:t> HLS supports complete bit-accurate validation of the C model</a:t>
            </a:r>
          </a:p>
          <a:p>
            <a:pPr lvl="1"/>
            <a:r>
              <a:rPr lang="en-US" sz="1600" dirty="0" err="1" smtClean="0"/>
              <a:t>Vivado</a:t>
            </a:r>
            <a:r>
              <a:rPr lang="en-US" sz="1600" dirty="0" smtClean="0"/>
              <a:t> HLS provides a productive C-RTL co-simulation verification solution </a:t>
            </a:r>
          </a:p>
          <a:p>
            <a:r>
              <a:rPr lang="en-US" sz="1800" dirty="0" err="1" smtClean="0"/>
              <a:t>Vivado</a:t>
            </a:r>
            <a:r>
              <a:rPr lang="en-US" sz="1800" dirty="0" smtClean="0"/>
              <a:t> HLS supports C, C++, </a:t>
            </a:r>
            <a:r>
              <a:rPr lang="en-US" sz="1800" dirty="0" err="1" smtClean="0"/>
              <a:t>SystemC</a:t>
            </a:r>
            <a:r>
              <a:rPr lang="en-US" sz="1800" dirty="0" smtClean="0"/>
              <a:t> and OpenCL API C kernel</a:t>
            </a:r>
          </a:p>
          <a:p>
            <a:pPr lvl="1"/>
            <a:r>
              <a:rPr lang="en-US" sz="1600" dirty="0" smtClean="0"/>
              <a:t>Functions can be written in any version of C</a:t>
            </a:r>
          </a:p>
          <a:p>
            <a:pPr lvl="1"/>
            <a:r>
              <a:rPr lang="en-US" sz="1600" dirty="0" smtClean="0"/>
              <a:t>Wide support for coding constructs in all three variants of C</a:t>
            </a:r>
          </a:p>
          <a:p>
            <a:r>
              <a:rPr lang="en-US" sz="1800" dirty="0" smtClean="0"/>
              <a:t>Modeling with bit-accuracy</a:t>
            </a:r>
          </a:p>
          <a:p>
            <a:pPr lvl="1"/>
            <a:r>
              <a:rPr lang="en-US" sz="1600" dirty="0" smtClean="0"/>
              <a:t>Supports arbitrary precision types for all input languages</a:t>
            </a:r>
          </a:p>
          <a:p>
            <a:pPr lvl="1"/>
            <a:r>
              <a:rPr lang="en-US" sz="1600" dirty="0" smtClean="0"/>
              <a:t>Allowing the exact bit-widths to be modeled and synthesized</a:t>
            </a:r>
          </a:p>
          <a:p>
            <a:r>
              <a:rPr lang="en-US" sz="1800" dirty="0" smtClean="0"/>
              <a:t>Floating point support</a:t>
            </a:r>
          </a:p>
          <a:p>
            <a:pPr lvl="1"/>
            <a:r>
              <a:rPr lang="en-US" sz="1600" dirty="0" smtClean="0"/>
              <a:t>Support for the use of float and double in the code</a:t>
            </a:r>
          </a:p>
          <a:p>
            <a:pPr lvl="0"/>
            <a:r>
              <a:rPr lang="en-US" sz="1800" dirty="0"/>
              <a:t>Support for OpenCV functions</a:t>
            </a:r>
          </a:p>
          <a:p>
            <a:pPr lvl="1"/>
            <a:r>
              <a:rPr lang="en-US" sz="1600" dirty="0"/>
              <a:t>Enable migration of OpenCV designs into Xilinx FPGA</a:t>
            </a:r>
          </a:p>
          <a:p>
            <a:pPr lvl="1"/>
            <a:r>
              <a:rPr lang="en-US" sz="1600" dirty="0"/>
              <a:t>Libraries target real-time full HD video processing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Comprehensive C Support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2016 Xilinx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vast majority of C, C++ and SystemC is supported</a:t>
            </a:r>
          </a:p>
          <a:p>
            <a:pPr lvl="1"/>
            <a:r>
              <a:rPr lang="en-US" dirty="0" smtClean="0"/>
              <a:t>Provided it is statically defined at </a:t>
            </a:r>
            <a:r>
              <a:rPr lang="en-US" b="1" u="sng" dirty="0" smtClean="0"/>
              <a:t>compile time</a:t>
            </a:r>
          </a:p>
          <a:p>
            <a:pPr lvl="1"/>
            <a:r>
              <a:rPr lang="en-US" dirty="0" smtClean="0"/>
              <a:t>If it’s not defined until </a:t>
            </a:r>
            <a:r>
              <a:rPr lang="en-US" b="1" u="sng" dirty="0" smtClean="0"/>
              <a:t>run time</a:t>
            </a:r>
            <a:r>
              <a:rPr lang="en-US" dirty="0" smtClean="0"/>
              <a:t>, it won’ be synthesizable</a:t>
            </a:r>
          </a:p>
          <a:p>
            <a:endParaRPr lang="en-US" dirty="0" smtClean="0"/>
          </a:p>
          <a:p>
            <a:r>
              <a:rPr lang="en-US" dirty="0" smtClean="0"/>
              <a:t>Any of the three variants of C can be used</a:t>
            </a:r>
          </a:p>
          <a:p>
            <a:pPr lvl="1"/>
            <a:r>
              <a:rPr lang="en-US" dirty="0" smtClean="0"/>
              <a:t>If C is used, </a:t>
            </a:r>
            <a:r>
              <a:rPr lang="en-US" dirty="0" err="1" smtClean="0"/>
              <a:t>Vivado</a:t>
            </a:r>
            <a:r>
              <a:rPr lang="en-US" dirty="0" smtClean="0"/>
              <a:t> HLS expects the file extensions to be .c</a:t>
            </a:r>
          </a:p>
          <a:p>
            <a:pPr lvl="1"/>
            <a:r>
              <a:rPr lang="en-US" dirty="0" smtClean="0"/>
              <a:t>For C++ and SystemC it expects file extensions .</a:t>
            </a:r>
            <a:r>
              <a:rPr lang="en-US" dirty="0" err="1" smtClean="0"/>
              <a:t>cpp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C, C++ and SystemC Support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2016 Xilinx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OpenCl is essentially C with three main extensions:</a:t>
            </a:r>
          </a:p>
          <a:p>
            <a:pPr lvl="1"/>
            <a:r>
              <a:rPr lang="en-US" dirty="0" smtClean="0"/>
              <a:t>An implicit set of 6 loops over:</a:t>
            </a:r>
          </a:p>
          <a:p>
            <a:pPr lvl="2"/>
            <a:r>
              <a:rPr lang="en-US" dirty="0" smtClean="0"/>
              <a:t>Work </a:t>
            </a:r>
            <a:r>
              <a:rPr lang="en-US" dirty="0"/>
              <a:t>G</a:t>
            </a:r>
            <a:r>
              <a:rPr lang="en-US" dirty="0" smtClean="0"/>
              <a:t>roups  (WGs) in a kernel, over 3 dimensions, whose iterations can be executed </a:t>
            </a:r>
            <a:r>
              <a:rPr lang="en-US" b="1" i="1" dirty="0" smtClean="0"/>
              <a:t>in any order</a:t>
            </a:r>
            <a:endParaRPr lang="en-US" dirty="0" smtClean="0"/>
          </a:p>
          <a:p>
            <a:pPr lvl="2"/>
            <a:r>
              <a:rPr lang="en-US" dirty="0" smtClean="0"/>
              <a:t>Work Items (</a:t>
            </a:r>
            <a:r>
              <a:rPr lang="en-US" dirty="0" err="1" smtClean="0"/>
              <a:t>Wis</a:t>
            </a:r>
            <a:r>
              <a:rPr lang="en-US" dirty="0" smtClean="0"/>
              <a:t>) in a WG, over 3 dimensions, whose iterations can be executed </a:t>
            </a:r>
            <a:r>
              <a:rPr lang="en-US" b="1" i="1" dirty="0" smtClean="0"/>
              <a:t>in any order except when required by a barrier</a:t>
            </a:r>
            <a:endParaRPr lang="en-US" dirty="0" smtClean="0"/>
          </a:p>
          <a:p>
            <a:pPr lvl="1"/>
            <a:r>
              <a:rPr lang="en-US" dirty="0" smtClean="0"/>
              <a:t>An explicit definition of memory hierarchy:</a:t>
            </a:r>
          </a:p>
          <a:p>
            <a:pPr lvl="2"/>
            <a:r>
              <a:rPr lang="en-US" dirty="0" smtClean="0"/>
              <a:t>Global data, mapped in slow large external DRAM (typically via pointers or arrays), shared among all WGs</a:t>
            </a:r>
          </a:p>
          <a:p>
            <a:pPr lvl="2"/>
            <a:r>
              <a:rPr lang="en-US" dirty="0" smtClean="0"/>
              <a:t>Local data, mapped to fast but limited-port on-chip BRAM, shared among WIs in a WG</a:t>
            </a:r>
          </a:p>
          <a:p>
            <a:pPr lvl="2"/>
            <a:r>
              <a:rPr lang="en-US" dirty="0" smtClean="0"/>
              <a:t>Private data, mapped to registers, local to each WI</a:t>
            </a:r>
          </a:p>
          <a:p>
            <a:pPr lvl="1"/>
            <a:r>
              <a:rPr lang="en-US" dirty="0" smtClean="0"/>
              <a:t>Image processing-specific data types and functions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OpenCl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2016 Xilinx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034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WG size must be chosen at compile time</a:t>
            </a:r>
            <a:r>
              <a:rPr lang="en-US" dirty="0" smtClean="0"/>
              <a:t> via </a:t>
            </a:r>
            <a:br>
              <a:rPr lang="en-US" dirty="0" smtClean="0"/>
            </a:b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attribute__ ((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reqd_work_group_size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(X_SIZE, Y_SIZE, Z_SIZE)))</a:t>
            </a:r>
            <a:endParaRPr lang="en-US" sz="2000" b="1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The implicit loops over WGs and WIs are supported like on a GPU, with two very significant differences:</a:t>
            </a:r>
          </a:p>
          <a:p>
            <a:pPr lvl="1"/>
            <a:r>
              <a:rPr lang="en-US" dirty="0" smtClean="0"/>
              <a:t>The loops over WIs are typically pipelined, so they execute </a:t>
            </a:r>
            <a:r>
              <a:rPr lang="en-US" b="1" i="1" dirty="0" smtClean="0"/>
              <a:t>in order</a:t>
            </a:r>
            <a:r>
              <a:rPr lang="en-US" dirty="0" smtClean="0"/>
              <a:t> (very useful for debugging)</a:t>
            </a:r>
            <a:endParaRPr lang="en-US" b="1" i="1" dirty="0" smtClean="0"/>
          </a:p>
          <a:p>
            <a:pPr lvl="1"/>
            <a:r>
              <a:rPr lang="en-US" b="1" i="1" dirty="0" smtClean="0"/>
              <a:t>There is no divergence problem</a:t>
            </a:r>
            <a:r>
              <a:rPr lang="en-US" dirty="0" smtClean="0"/>
              <a:t>: on a GPU threads with different condition values for if-then-else, switch and data-dependent loops are </a:t>
            </a:r>
            <a:r>
              <a:rPr lang="en-US" dirty="0" err="1" smtClean="0"/>
              <a:t>sequentialized</a:t>
            </a:r>
            <a:r>
              <a:rPr lang="en-US" dirty="0" smtClean="0"/>
              <a:t>, while control on an FPGA does not have this issue</a:t>
            </a:r>
          </a:p>
          <a:p>
            <a:r>
              <a:rPr lang="en-US" dirty="0" smtClean="0"/>
              <a:t>The loop over WIs cannot be unrolled</a:t>
            </a:r>
          </a:p>
          <a:p>
            <a:r>
              <a:rPr lang="en-US" dirty="0" smtClean="0"/>
              <a:t>The best way to improve task parallelism is to instantiate multiple independent WGs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OpenCl support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2016 Xilinx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7267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SDAccel</a:t>
            </a:r>
            <a:r>
              <a:rPr lang="en-US" dirty="0" smtClean="0"/>
              <a:t> manages the host code compilation, driver creation, and simulation of OpenCl applications</a:t>
            </a:r>
          </a:p>
          <a:p>
            <a:r>
              <a:rPr lang="en-US" dirty="0" err="1" smtClean="0"/>
              <a:t>Vivado</a:t>
            </a:r>
            <a:r>
              <a:rPr lang="en-US" dirty="0" smtClean="0"/>
              <a:t> HLS (called automatically by </a:t>
            </a:r>
            <a:r>
              <a:rPr lang="en-US" dirty="0" err="1" smtClean="0"/>
              <a:t>SDAccel</a:t>
            </a:r>
            <a:r>
              <a:rPr lang="en-US" dirty="0" smtClean="0"/>
              <a:t>) synthesizes individual kernels</a:t>
            </a:r>
          </a:p>
          <a:p>
            <a:r>
              <a:rPr lang="en-US" dirty="0" err="1" smtClean="0"/>
              <a:t>SDAccel</a:t>
            </a:r>
            <a:r>
              <a:rPr lang="en-US" dirty="0" smtClean="0"/>
              <a:t> works pretty much like a compiler (it requires a lot of experience to understand how to optimize code)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Vivado</a:t>
            </a:r>
            <a:r>
              <a:rPr lang="en-US" dirty="0" smtClean="0"/>
              <a:t> HLS GUI provides much more information about how to solve performance bottlenecks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SDAccel</a:t>
            </a:r>
            <a:r>
              <a:rPr lang="en-US" dirty="0" smtClean="0"/>
              <a:t> versus </a:t>
            </a:r>
            <a:r>
              <a:rPr lang="en-US" dirty="0" err="1" smtClean="0"/>
              <a:t>Vivado</a:t>
            </a:r>
            <a:r>
              <a:rPr lang="en-US" dirty="0" smtClean="0"/>
              <a:t> HLS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2016 Xilinx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0561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8055" y="953772"/>
            <a:ext cx="10501328" cy="4268337"/>
          </a:xfrm>
        </p:spPr>
        <p:txBody>
          <a:bodyPr/>
          <a:lstStyle/>
          <a:p>
            <a:r>
              <a:rPr lang="en-US" sz="2000" dirty="0" err="1" smtClean="0"/>
              <a:t>SDAccel</a:t>
            </a:r>
            <a:r>
              <a:rPr lang="en-US" sz="2000" dirty="0" smtClean="0"/>
              <a:t> performs, via a TCL script or </a:t>
            </a:r>
            <a:r>
              <a:rPr lang="en-US" sz="2000" dirty="0" err="1" smtClean="0"/>
              <a:t>Makefiles</a:t>
            </a:r>
            <a:r>
              <a:rPr lang="en-US" sz="2000" dirty="0" smtClean="0"/>
              <a:t>, the following tasks:</a:t>
            </a:r>
          </a:p>
          <a:p>
            <a:pPr lvl="1"/>
            <a:r>
              <a:rPr lang="en-US" sz="2000" dirty="0" smtClean="0"/>
              <a:t>Estimate for each kernel</a:t>
            </a:r>
          </a:p>
          <a:p>
            <a:pPr lvl="2"/>
            <a:r>
              <a:rPr lang="en-US" sz="2000" dirty="0" smtClean="0"/>
              <a:t>cost (FPGA resource utilization, i.e. LUTs, FFs, DSPs, BRAMs)</a:t>
            </a:r>
          </a:p>
          <a:p>
            <a:pPr lvl="2"/>
            <a:r>
              <a:rPr lang="en-US" sz="2000" dirty="0" smtClean="0"/>
              <a:t>performance (clock cycle counts)</a:t>
            </a:r>
          </a:p>
          <a:p>
            <a:pPr lvl="3"/>
            <a:r>
              <a:rPr lang="en-US" sz="2000" dirty="0" smtClean="0"/>
              <a:t>possible only if all loops are bounded, </a:t>
            </a:r>
          </a:p>
          <a:p>
            <a:pPr lvl="3"/>
            <a:r>
              <a:rPr lang="en-US" sz="2000" dirty="0" smtClean="0"/>
              <a:t>use a very approximate model of global memory access</a:t>
            </a:r>
          </a:p>
          <a:p>
            <a:pPr lvl="1"/>
            <a:r>
              <a:rPr lang="en-US" sz="2000" dirty="0" smtClean="0"/>
              <a:t>Simulate the entire application:</a:t>
            </a:r>
          </a:p>
          <a:p>
            <a:pPr lvl="2"/>
            <a:r>
              <a:rPr lang="en-US" sz="2000" dirty="0" smtClean="0"/>
              <a:t>Functionally (“SW emulation”) for debugging via </a:t>
            </a:r>
          </a:p>
          <a:p>
            <a:pPr lvl="3"/>
            <a:r>
              <a:rPr lang="en-US" sz="2000" dirty="0" err="1"/>
              <a:t>g</a:t>
            </a:r>
            <a:r>
              <a:rPr lang="en-US" sz="2000" dirty="0" err="1" smtClean="0"/>
              <a:t>db</a:t>
            </a:r>
            <a:r>
              <a:rPr lang="en-US" sz="2000" dirty="0" smtClean="0"/>
              <a:t>, which currently does not work if the application contains more than 1 kernel</a:t>
            </a:r>
            <a:endParaRPr lang="en-US" sz="2000" dirty="0"/>
          </a:p>
          <a:p>
            <a:pPr lvl="3"/>
            <a:r>
              <a:rPr lang="en-US" sz="2000" dirty="0" err="1"/>
              <a:t>p</a:t>
            </a:r>
            <a:r>
              <a:rPr lang="en-US" sz="2000" dirty="0" err="1" smtClean="0"/>
              <a:t>rintf</a:t>
            </a:r>
            <a:r>
              <a:rPr lang="en-US" sz="2000" dirty="0" smtClean="0"/>
              <a:t>, which is useful because WGs and WIs execute </a:t>
            </a:r>
            <a:r>
              <a:rPr lang="en-US" sz="2000" b="1" i="1" dirty="0" smtClean="0"/>
              <a:t>in order</a:t>
            </a:r>
            <a:r>
              <a:rPr lang="en-US" sz="2000" dirty="0" smtClean="0"/>
              <a:t> on the FPGA</a:t>
            </a:r>
          </a:p>
          <a:p>
            <a:pPr lvl="2"/>
            <a:r>
              <a:rPr lang="en-US" sz="2000" dirty="0" smtClean="0"/>
              <a:t>At a cycle-accurate level (“HW emulation”) for precise (</a:t>
            </a:r>
            <a:r>
              <a:rPr lang="en-US" sz="2000" b="1" i="1" dirty="0" smtClean="0"/>
              <a:t>slow</a:t>
            </a:r>
            <a:r>
              <a:rPr lang="en-US" sz="2000" dirty="0" smtClean="0"/>
              <a:t>) performance analysis with data-dependent loops and with the real delays of the global memory interface</a:t>
            </a:r>
          </a:p>
          <a:p>
            <a:pPr lvl="1"/>
            <a:r>
              <a:rPr lang="en-US" sz="2000" dirty="0" smtClean="0"/>
              <a:t>Generate the </a:t>
            </a:r>
            <a:r>
              <a:rPr lang="en-US" sz="2000" dirty="0" err="1" smtClean="0"/>
              <a:t>bitstream</a:t>
            </a:r>
            <a:r>
              <a:rPr lang="en-US" sz="2000" dirty="0" smtClean="0"/>
              <a:t>, by calling </a:t>
            </a:r>
            <a:r>
              <a:rPr lang="en-US" sz="2000" dirty="0" err="1" smtClean="0"/>
              <a:t>Vivado</a:t>
            </a:r>
            <a:endParaRPr lang="en-US" sz="2000" dirty="0"/>
          </a:p>
          <a:p>
            <a:pPr lvl="2"/>
            <a:r>
              <a:rPr lang="en-US" sz="2000" dirty="0" smtClean="0"/>
              <a:t>P&amp;R is time consuming but running on the FPGA is </a:t>
            </a:r>
            <a:r>
              <a:rPr lang="en-US" sz="2000" b="1" i="1" dirty="0" smtClean="0"/>
              <a:t>much faster </a:t>
            </a:r>
            <a:r>
              <a:rPr lang="en-US" sz="2000" dirty="0" smtClean="0"/>
              <a:t>than RTL simulation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SDAccel</a:t>
            </a:r>
            <a:r>
              <a:rPr lang="en-US" dirty="0" smtClean="0"/>
              <a:t> versus </a:t>
            </a:r>
            <a:r>
              <a:rPr lang="en-US" dirty="0" err="1" smtClean="0"/>
              <a:t>Vivado</a:t>
            </a:r>
            <a:r>
              <a:rPr lang="en-US" dirty="0" smtClean="0"/>
              <a:t> HLS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2016 Xilinx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5094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83450" y="1129032"/>
            <a:ext cx="10501328" cy="4268337"/>
          </a:xfrm>
        </p:spPr>
        <p:txBody>
          <a:bodyPr/>
          <a:lstStyle/>
          <a:p>
            <a:r>
              <a:rPr lang="en-US" dirty="0" err="1" smtClean="0"/>
              <a:t>Vivado</a:t>
            </a:r>
            <a:r>
              <a:rPr lang="en-US" dirty="0" smtClean="0"/>
              <a:t> HLS can also directly synthesize OpenCl kernels</a:t>
            </a:r>
          </a:p>
          <a:p>
            <a:r>
              <a:rPr lang="en-US" dirty="0" smtClean="0"/>
              <a:t>Best option when performance bottleneck is unclear</a:t>
            </a:r>
          </a:p>
          <a:p>
            <a:r>
              <a:rPr lang="en-US" dirty="0" smtClean="0"/>
              <a:t>Since 2016.4, optimization directives are supported </a:t>
            </a:r>
            <a:r>
              <a:rPr lang="en-US" dirty="0" smtClean="0"/>
              <a:t>using both the </a:t>
            </a:r>
            <a:r>
              <a:rPr lang="en-US" dirty="0" smtClean="0"/>
              <a:t>OpenCl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__attribute__ </a:t>
            </a:r>
            <a:r>
              <a:rPr lang="en-US" dirty="0" smtClean="0"/>
              <a:t>style </a:t>
            </a:r>
            <a:r>
              <a:rPr lang="en-US" smtClean="0"/>
              <a:t>and the </a:t>
            </a:r>
            <a:r>
              <a:rPr lang="en-US" dirty="0" err="1" smtClean="0"/>
              <a:t>Vivado</a:t>
            </a:r>
            <a:r>
              <a:rPr lang="en-US" dirty="0" smtClean="0"/>
              <a:t> HLS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#pragma </a:t>
            </a:r>
            <a:r>
              <a:rPr lang="en-US" dirty="0" smtClean="0"/>
              <a:t>style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Note that the </a:t>
            </a:r>
            <a:r>
              <a:rPr lang="en-US" dirty="0" err="1" smtClean="0"/>
              <a:t>Vivado</a:t>
            </a:r>
            <a:r>
              <a:rPr lang="en-US" dirty="0" smtClean="0"/>
              <a:t> HLS simulator will only call one WG</a:t>
            </a:r>
          </a:p>
          <a:p>
            <a:pPr lvl="1"/>
            <a:r>
              <a:rPr lang="en-US" dirty="0" smtClean="0"/>
              <a:t>The full application simulation must still be done in </a:t>
            </a:r>
            <a:r>
              <a:rPr lang="en-US" dirty="0" err="1" smtClean="0"/>
              <a:t>SDAccel</a:t>
            </a:r>
            <a:endParaRPr lang="en-US" dirty="0" smtClean="0"/>
          </a:p>
          <a:p>
            <a:r>
              <a:rPr lang="en-US" dirty="0" smtClean="0"/>
              <a:t>Typical optimization flow: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SDAccel</a:t>
            </a:r>
            <a:r>
              <a:rPr lang="en-US" dirty="0" smtClean="0"/>
              <a:t> SW emulation and </a:t>
            </a:r>
            <a:r>
              <a:rPr lang="en-US" dirty="0" err="1" smtClean="0"/>
              <a:t>printfs</a:t>
            </a:r>
            <a:r>
              <a:rPr lang="en-US" dirty="0" smtClean="0"/>
              <a:t> to trace global memory accesses</a:t>
            </a:r>
          </a:p>
          <a:p>
            <a:pPr lvl="1"/>
            <a:r>
              <a:rPr lang="en-US" dirty="0" smtClean="0"/>
              <a:t>Optimize global-to-local memory burst transfers</a:t>
            </a:r>
          </a:p>
          <a:p>
            <a:pPr lvl="1"/>
            <a:r>
              <a:rPr lang="en-US" dirty="0" smtClean="0"/>
              <a:t>Pipeline the WI loop (via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__attribute__((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xcl_pipeline_workitems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If performance is still unsatisfactory, use the </a:t>
            </a:r>
            <a:r>
              <a:rPr lang="en-US" dirty="0" err="1" smtClean="0"/>
              <a:t>Vivado</a:t>
            </a:r>
            <a:r>
              <a:rPr lang="en-US" dirty="0" smtClean="0"/>
              <a:t> HLS GUI</a:t>
            </a:r>
          </a:p>
          <a:p>
            <a:pPr lvl="1"/>
            <a:r>
              <a:rPr lang="en-US" dirty="0" smtClean="0"/>
              <a:t>Go back to </a:t>
            </a:r>
            <a:r>
              <a:rPr lang="en-US" dirty="0" err="1" smtClean="0"/>
              <a:t>SDAccel</a:t>
            </a:r>
            <a:r>
              <a:rPr lang="en-US" dirty="0" smtClean="0"/>
              <a:t> for final performance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SDAccel</a:t>
            </a:r>
            <a:r>
              <a:rPr lang="en-US" dirty="0" smtClean="0"/>
              <a:t> versus </a:t>
            </a:r>
            <a:r>
              <a:rPr lang="en-US" dirty="0" err="1" smtClean="0"/>
              <a:t>Vivado</a:t>
            </a:r>
            <a:r>
              <a:rPr lang="en-US" dirty="0" smtClean="0"/>
              <a:t> HLS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2016 Xilinx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966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bg2"/>
                </a:solidFill>
              </a:rPr>
              <a:t>Introduction to High-Level Synthesis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bg2"/>
                </a:solidFill>
              </a:rPr>
              <a:t>High-Level Synthesis with </a:t>
            </a:r>
            <a:r>
              <a:rPr lang="en-US" dirty="0" err="1" smtClean="0">
                <a:solidFill>
                  <a:schemeClr val="bg2"/>
                </a:solidFill>
              </a:rPr>
              <a:t>Vivado</a:t>
            </a:r>
            <a:r>
              <a:rPr lang="en-US" dirty="0" smtClean="0">
                <a:solidFill>
                  <a:schemeClr val="bg2"/>
                </a:solidFill>
              </a:rPr>
              <a:t> HLS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bg2"/>
                </a:solidFill>
              </a:rPr>
              <a:t>Language Support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i="1" dirty="0" smtClean="0">
                <a:solidFill>
                  <a:schemeClr val="tx1"/>
                </a:solidFill>
              </a:rPr>
              <a:t>Validation Flow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2016 Xilinx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407" y="1884161"/>
            <a:ext cx="5344920" cy="451881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8CA8"/>
                </a:solidFill>
                <a:ea typeface="ＭＳ Ｐゴシック" pitchFamily="24" charset="-128"/>
                <a:cs typeface="ＭＳ Ｐゴシック" pitchFamily="24" charset="-128"/>
              </a:rPr>
              <a:t>There are two steps to verifying the </a:t>
            </a:r>
            <a:r>
              <a:rPr lang="en-US" dirty="0" smtClean="0">
                <a:solidFill>
                  <a:srgbClr val="008CA8"/>
                </a:solidFill>
                <a:ea typeface="ＭＳ Ｐゴシック" pitchFamily="24" charset="-128"/>
                <a:cs typeface="ＭＳ Ｐゴシック" pitchFamily="24" charset="-128"/>
              </a:rPr>
              <a:t>design</a:t>
            </a:r>
          </a:p>
          <a:p>
            <a:pPr marL="742950" lvl="1" indent="-285750" defTabSz="457200">
              <a:buFont typeface="Arial" charset="0"/>
              <a:buChar char="–"/>
              <a:defRPr/>
            </a:pPr>
            <a:r>
              <a:rPr lang="en-US" dirty="0">
                <a:solidFill>
                  <a:prstClr val="black"/>
                </a:solidFill>
                <a:ea typeface="ＭＳ Ｐゴシック" pitchFamily="24" charset="-128"/>
                <a:cs typeface="Arial" charset="0"/>
              </a:rPr>
              <a:t>Pre-synthesis: C </a:t>
            </a:r>
            <a:r>
              <a:rPr lang="en-US" b="1" i="1" dirty="0">
                <a:solidFill>
                  <a:prstClr val="black"/>
                </a:solidFill>
                <a:ea typeface="ＭＳ Ｐゴシック" pitchFamily="24" charset="-128"/>
                <a:cs typeface="Arial" charset="0"/>
              </a:rPr>
              <a:t>Validation</a:t>
            </a:r>
          </a:p>
          <a:p>
            <a:pPr marL="1143000" lvl="2" indent="-228600" defTabSz="457200"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ea typeface="ＭＳ Ｐゴシック" pitchFamily="24" charset="-128"/>
                <a:cs typeface="Arial" charset="0"/>
              </a:rPr>
              <a:t>Validate the algorithm is correct</a:t>
            </a:r>
          </a:p>
          <a:p>
            <a:pPr marL="742950" lvl="1" indent="-285750" defTabSz="457200">
              <a:buFont typeface="Arial" charset="0"/>
              <a:buChar char="–"/>
              <a:defRPr/>
            </a:pPr>
            <a:r>
              <a:rPr lang="en-US" dirty="0">
                <a:solidFill>
                  <a:prstClr val="black"/>
                </a:solidFill>
                <a:ea typeface="ＭＳ Ｐゴシック" pitchFamily="24" charset="-128"/>
                <a:cs typeface="Arial" charset="0"/>
              </a:rPr>
              <a:t>Post-synthesis: RTL </a:t>
            </a:r>
            <a:r>
              <a:rPr lang="en-US" b="1" i="1" dirty="0">
                <a:solidFill>
                  <a:prstClr val="black"/>
                </a:solidFill>
                <a:ea typeface="ＭＳ Ｐゴシック" pitchFamily="24" charset="-128"/>
                <a:cs typeface="Arial" charset="0"/>
              </a:rPr>
              <a:t>Verification</a:t>
            </a:r>
          </a:p>
          <a:p>
            <a:pPr marL="1143000" lvl="2" indent="-228600" defTabSz="457200"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ea typeface="ＭＳ Ｐゴシック" pitchFamily="24" charset="-128"/>
                <a:cs typeface="Arial" charset="0"/>
              </a:rPr>
              <a:t>Verify the RTL is correct</a:t>
            </a:r>
          </a:p>
          <a:p>
            <a:r>
              <a:rPr lang="en-US" dirty="0">
                <a:solidFill>
                  <a:srgbClr val="008CA8"/>
                </a:solidFill>
                <a:ea typeface="ＭＳ Ｐゴシック" pitchFamily="24" charset="-128"/>
                <a:cs typeface="ＭＳ Ｐゴシック" pitchFamily="24" charset="-128"/>
              </a:rPr>
              <a:t>C </a:t>
            </a:r>
            <a:r>
              <a:rPr lang="en-US" dirty="0" smtClean="0">
                <a:solidFill>
                  <a:srgbClr val="008CA8"/>
                </a:solidFill>
                <a:ea typeface="ＭＳ Ｐゴシック" pitchFamily="24" charset="-128"/>
                <a:cs typeface="ＭＳ Ｐゴシック" pitchFamily="24" charset="-128"/>
              </a:rPr>
              <a:t>validation</a:t>
            </a:r>
          </a:p>
          <a:p>
            <a:pPr marL="742950" lvl="1" indent="-285750" defTabSz="457200">
              <a:buFont typeface="Arial" charset="0"/>
              <a:buChar char="–"/>
              <a:defRPr/>
            </a:pPr>
            <a:r>
              <a:rPr lang="en-US" dirty="0">
                <a:solidFill>
                  <a:prstClr val="black"/>
                </a:solidFill>
                <a:ea typeface="ＭＳ Ｐゴシック" pitchFamily="24" charset="-128"/>
                <a:cs typeface="Arial" charset="0"/>
              </a:rPr>
              <a:t>A </a:t>
            </a:r>
            <a:r>
              <a:rPr lang="en-US" b="1" dirty="0">
                <a:solidFill>
                  <a:prstClr val="black"/>
                </a:solidFill>
                <a:ea typeface="ＭＳ Ｐゴシック" pitchFamily="24" charset="-128"/>
                <a:cs typeface="Arial" charset="0"/>
              </a:rPr>
              <a:t>HUGE</a:t>
            </a:r>
            <a:r>
              <a:rPr lang="en-US" dirty="0">
                <a:solidFill>
                  <a:prstClr val="black"/>
                </a:solidFill>
                <a:ea typeface="ＭＳ Ｐゴシック" pitchFamily="24" charset="-128"/>
                <a:cs typeface="Arial" charset="0"/>
              </a:rPr>
              <a:t> reason users want to use HLS</a:t>
            </a:r>
          </a:p>
          <a:p>
            <a:pPr marL="1143000" lvl="2" indent="-228600" defTabSz="457200"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ea typeface="ＭＳ Ｐゴシック" pitchFamily="24" charset="-128"/>
                <a:cs typeface="Arial" charset="0"/>
              </a:rPr>
              <a:t>Fast, free verification</a:t>
            </a:r>
          </a:p>
          <a:p>
            <a:pPr marL="685800" lvl="1" defTabSz="457200">
              <a:buFont typeface="Arial" pitchFamily="34" charset="0"/>
              <a:buChar char="−"/>
            </a:pPr>
            <a:r>
              <a:rPr lang="en-US" sz="1600" dirty="0">
                <a:solidFill>
                  <a:prstClr val="black"/>
                </a:solidFill>
                <a:ea typeface="ＭＳ Ｐゴシック" pitchFamily="24" charset="-128"/>
                <a:cs typeface="Arial" charset="0"/>
              </a:rPr>
              <a:t>Validate the algorithm is correct </a:t>
            </a:r>
            <a:r>
              <a:rPr lang="en-US" sz="1600" b="1" u="sng" dirty="0">
                <a:solidFill>
                  <a:prstClr val="black"/>
                </a:solidFill>
                <a:ea typeface="ＭＳ Ｐゴシック" pitchFamily="24" charset="-128"/>
                <a:cs typeface="Arial" charset="0"/>
              </a:rPr>
              <a:t>before</a:t>
            </a:r>
            <a:r>
              <a:rPr lang="en-US" sz="1600" dirty="0">
                <a:solidFill>
                  <a:prstClr val="black"/>
                </a:solidFill>
                <a:ea typeface="ＭＳ Ｐゴシック" pitchFamily="24" charset="-128"/>
                <a:cs typeface="Arial" charset="0"/>
              </a:rPr>
              <a:t> synthesis</a:t>
            </a:r>
          </a:p>
          <a:p>
            <a:pPr marL="1143000" lvl="2" indent="-228600" defTabSz="45720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ＭＳ Ｐゴシック" pitchFamily="24" charset="-128"/>
                <a:cs typeface="Arial" charset="0"/>
              </a:rPr>
              <a:t>Follow the test bench tips given over</a:t>
            </a:r>
          </a:p>
          <a:p>
            <a:r>
              <a:rPr lang="en-US" dirty="0">
                <a:solidFill>
                  <a:srgbClr val="008CA8"/>
                </a:solidFill>
                <a:ea typeface="ＭＳ Ｐゴシック" pitchFamily="24" charset="-128"/>
                <a:cs typeface="ＭＳ Ｐゴシック" pitchFamily="24" charset="-128"/>
              </a:rPr>
              <a:t>RTL Verification</a:t>
            </a:r>
          </a:p>
          <a:p>
            <a:pPr lvl="1"/>
            <a:r>
              <a:rPr lang="en-US" dirty="0" err="1">
                <a:solidFill>
                  <a:prstClr val="black"/>
                </a:solidFill>
                <a:ea typeface="ＭＳ Ｐゴシック" pitchFamily="24" charset="-128"/>
                <a:cs typeface="Arial" charset="0"/>
              </a:rPr>
              <a:t>Vivado</a:t>
            </a:r>
            <a:r>
              <a:rPr lang="en-US" dirty="0">
                <a:solidFill>
                  <a:prstClr val="black"/>
                </a:solidFill>
                <a:ea typeface="ＭＳ Ｐゴシック" pitchFamily="24" charset="-128"/>
                <a:cs typeface="Arial" charset="0"/>
              </a:rPr>
              <a:t> HLS can co-simulate the RTL with the </a:t>
            </a:r>
            <a:r>
              <a:rPr lang="en-US" dirty="0" smtClean="0">
                <a:solidFill>
                  <a:prstClr val="black"/>
                </a:solidFill>
                <a:ea typeface="ＭＳ Ｐゴシック" pitchFamily="24" charset="-128"/>
                <a:cs typeface="Arial" charset="0"/>
              </a:rPr>
              <a:t/>
            </a:r>
            <a:br>
              <a:rPr lang="en-US" dirty="0" smtClean="0">
                <a:solidFill>
                  <a:prstClr val="black"/>
                </a:solidFill>
                <a:ea typeface="ＭＳ Ｐゴシック" pitchFamily="24" charset="-128"/>
                <a:cs typeface="Arial" charset="0"/>
              </a:rPr>
            </a:br>
            <a:r>
              <a:rPr lang="en-US" dirty="0" smtClean="0">
                <a:solidFill>
                  <a:prstClr val="black"/>
                </a:solidFill>
                <a:ea typeface="ＭＳ Ｐゴシック" pitchFamily="24" charset="-128"/>
                <a:cs typeface="Arial" charset="0"/>
              </a:rPr>
              <a:t>original </a:t>
            </a:r>
            <a:r>
              <a:rPr lang="en-US" dirty="0">
                <a:solidFill>
                  <a:prstClr val="black"/>
                </a:solidFill>
                <a:ea typeface="ＭＳ Ｐゴシック" pitchFamily="24" charset="-128"/>
                <a:cs typeface="Arial" charset="0"/>
              </a:rPr>
              <a:t>test bench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Validation and RTL Verification</a:t>
            </a:r>
            <a:endParaRPr lang="en-US" dirty="0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Copyright 2016 Xilinx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854502" y="3384186"/>
            <a:ext cx="913471" cy="26922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Validate C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827761" y="5070310"/>
            <a:ext cx="940212" cy="26922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Verify RTL</a:t>
            </a:r>
            <a:endParaRPr lang="en-US" sz="1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Algorithmic-based approaches are getting popular due to accelerated design time and time to market (TTM)</a:t>
            </a:r>
          </a:p>
          <a:p>
            <a:pPr lvl="1"/>
            <a:r>
              <a:rPr lang="en-US" dirty="0"/>
              <a:t>Larger designs pose challenges in design and verification of </a:t>
            </a:r>
            <a:r>
              <a:rPr lang="en-US" dirty="0" smtClean="0"/>
              <a:t>hardware at HDL level</a:t>
            </a:r>
            <a:endParaRPr lang="en-US" dirty="0"/>
          </a:p>
          <a:p>
            <a:pPr lvl="0"/>
            <a:r>
              <a:rPr lang="en-US" dirty="0"/>
              <a:t>Industry trend is moving towards hardware acceleration to enhance performance and productivity</a:t>
            </a:r>
          </a:p>
          <a:p>
            <a:pPr lvl="1"/>
            <a:r>
              <a:rPr lang="en-US" dirty="0"/>
              <a:t>CPU-intensive tasks </a:t>
            </a:r>
            <a:r>
              <a:rPr lang="en-US" dirty="0" smtClean="0"/>
              <a:t>can be offloaded </a:t>
            </a:r>
            <a:r>
              <a:rPr lang="en-US" dirty="0"/>
              <a:t>to hardware </a:t>
            </a:r>
            <a:r>
              <a:rPr lang="en-US" dirty="0" smtClean="0"/>
              <a:t>accelerator in FPGA</a:t>
            </a:r>
            <a:endParaRPr lang="en-US" dirty="0"/>
          </a:p>
          <a:p>
            <a:pPr lvl="1"/>
            <a:r>
              <a:rPr lang="en-US" dirty="0"/>
              <a:t>Hardware accelerators require a lot of time to understand and design</a:t>
            </a:r>
          </a:p>
          <a:p>
            <a:pPr lvl="0"/>
            <a:r>
              <a:rPr lang="en-US" dirty="0"/>
              <a:t>Vivado HLS tool converts algorithmic description written in C-based design flow into hardware description (RTL)</a:t>
            </a:r>
          </a:p>
          <a:p>
            <a:pPr lvl="1"/>
            <a:r>
              <a:rPr lang="en-US" dirty="0"/>
              <a:t>Elevates the abstraction level from RTL to algorithms</a:t>
            </a:r>
          </a:p>
          <a:p>
            <a:pPr lvl="0"/>
            <a:r>
              <a:rPr lang="en-US" dirty="0"/>
              <a:t>High-level synthesis is essential for maintaining design productivity for large designs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High-Level Synthesis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2016 Xilinx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40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test bench is the level above the function</a:t>
            </a:r>
          </a:p>
          <a:p>
            <a:pPr lvl="1"/>
            <a:r>
              <a:rPr lang="en-US" dirty="0" smtClean="0"/>
              <a:t>The main() function is </a:t>
            </a:r>
            <a:r>
              <a:rPr lang="en-US" u="sng" dirty="0" smtClean="0"/>
              <a:t>above</a:t>
            </a:r>
            <a:r>
              <a:rPr lang="en-US" dirty="0" smtClean="0"/>
              <a:t> the function to be synthesized</a:t>
            </a:r>
          </a:p>
          <a:p>
            <a:r>
              <a:rPr lang="en-US" dirty="0" smtClean="0"/>
              <a:t>Good Practices</a:t>
            </a:r>
          </a:p>
          <a:p>
            <a:pPr lvl="1"/>
            <a:r>
              <a:rPr lang="en-US" dirty="0" smtClean="0"/>
              <a:t>The test bench should compare the results with golden data</a:t>
            </a:r>
          </a:p>
          <a:p>
            <a:pPr lvl="2"/>
            <a:r>
              <a:rPr lang="en-US" dirty="0" smtClean="0"/>
              <a:t>Automatically confirms any changes to the C are validated and verifies the RTL is correct</a:t>
            </a:r>
          </a:p>
          <a:p>
            <a:pPr lvl="1"/>
            <a:r>
              <a:rPr lang="en-US" dirty="0" smtClean="0"/>
              <a:t>The test bench should return a 0 if the self-checking is correct</a:t>
            </a:r>
          </a:p>
          <a:p>
            <a:pPr lvl="2"/>
            <a:r>
              <a:rPr lang="en-US" dirty="0" smtClean="0"/>
              <a:t>Anything but a 0 (zero) will cause RTL verification to issue a FAIL message</a:t>
            </a:r>
          </a:p>
          <a:p>
            <a:pPr lvl="2"/>
            <a:r>
              <a:rPr lang="en-US" dirty="0" smtClean="0"/>
              <a:t>Function main() should expect an integer return (non-void)</a:t>
            </a:r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Function Test Bench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2016 Xilinx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26411" y="4341083"/>
            <a:ext cx="6296780" cy="2092881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457200"/>
            <a:r>
              <a:rPr lang="en-US" sz="1000" b="1" dirty="0" err="1" smtClean="0">
                <a:solidFill>
                  <a:prstClr val="black"/>
                </a:solidFill>
              </a:rPr>
              <a:t>int</a:t>
            </a:r>
            <a:r>
              <a:rPr lang="en-US" sz="1000" b="1" dirty="0" smtClean="0">
                <a:solidFill>
                  <a:prstClr val="black"/>
                </a:solidFill>
              </a:rPr>
              <a:t> main </a:t>
            </a:r>
            <a:r>
              <a:rPr lang="en-US" sz="1000" dirty="0" smtClean="0">
                <a:solidFill>
                  <a:prstClr val="black"/>
                </a:solidFill>
              </a:rPr>
              <a:t>() { </a:t>
            </a:r>
          </a:p>
          <a:p>
            <a:pPr algn="l" defTabSz="457200"/>
            <a:r>
              <a:rPr lang="en-US" sz="1000" b="1" dirty="0" smtClean="0">
                <a:solidFill>
                  <a:prstClr val="black"/>
                </a:solidFill>
              </a:rPr>
              <a:t>  int ret=0;</a:t>
            </a:r>
          </a:p>
          <a:p>
            <a:pPr algn="l" defTabSz="457200"/>
            <a:r>
              <a:rPr lang="en-US" sz="1000" b="1" dirty="0" smtClean="0">
                <a:solidFill>
                  <a:prstClr val="black"/>
                </a:solidFill>
              </a:rPr>
              <a:t>  …</a:t>
            </a:r>
          </a:p>
          <a:p>
            <a:pPr algn="l" defTabSz="457200"/>
            <a:r>
              <a:rPr lang="en-US" sz="1000" b="1" dirty="0" smtClean="0">
                <a:solidFill>
                  <a:prstClr val="black"/>
                </a:solidFill>
              </a:rPr>
              <a:t>  ret = system("diff --brief  -w output.dat </a:t>
            </a:r>
            <a:r>
              <a:rPr lang="en-US" sz="1000" b="1" dirty="0" err="1" smtClean="0">
                <a:solidFill>
                  <a:prstClr val="black"/>
                </a:solidFill>
              </a:rPr>
              <a:t>output.golden.dat</a:t>
            </a:r>
            <a:r>
              <a:rPr lang="en-US" sz="1000" b="1" dirty="0" smtClean="0">
                <a:solidFill>
                  <a:prstClr val="black"/>
                </a:solidFill>
              </a:rPr>
              <a:t>"); 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if (ret != 0) {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      printf("Test failed  !!!\n"); </a:t>
            </a:r>
          </a:p>
          <a:p>
            <a:pPr algn="l" defTabSz="457200"/>
            <a:r>
              <a:rPr lang="en-US" sz="1000" b="1" dirty="0" smtClean="0">
                <a:solidFill>
                  <a:prstClr val="black"/>
                </a:solidFill>
              </a:rPr>
              <a:t>        ret=1;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} else {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      printf("Test passed !\n");</a:t>
            </a:r>
            <a:endParaRPr lang="en-US" sz="1000" b="1" dirty="0" smtClean="0">
              <a:solidFill>
                <a:prstClr val="black"/>
              </a:solidFill>
            </a:endParaRP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}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…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  return ret;</a:t>
            </a:r>
          </a:p>
          <a:p>
            <a:pPr algn="l" defTabSz="457200"/>
            <a:r>
              <a:rPr lang="en-US" sz="1000" dirty="0" smtClean="0">
                <a:solidFill>
                  <a:prstClr val="black"/>
                </a:solidFill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the top-level function for synthesis</a:t>
            </a:r>
          </a:p>
          <a:p>
            <a:r>
              <a:rPr lang="en-US" dirty="0" smtClean="0"/>
              <a:t>If there are Multiple functions, they must be merged</a:t>
            </a:r>
          </a:p>
          <a:p>
            <a:pPr lvl="1"/>
            <a:r>
              <a:rPr lang="en-US" dirty="0" smtClean="0"/>
              <a:t>There can only be 1 top-level function for synthesis</a:t>
            </a:r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Determine or Create the Top-level Function</a:t>
            </a:r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2016 Xilinx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28694" y="3572847"/>
            <a:ext cx="3327567" cy="1200329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457200"/>
            <a:r>
              <a:rPr lang="en-US" sz="900" b="1" dirty="0" smtClean="0">
                <a:solidFill>
                  <a:prstClr val="black"/>
                </a:solidFill>
              </a:rPr>
              <a:t>int main () {</a:t>
            </a:r>
          </a:p>
          <a:p>
            <a:pPr lvl="1" algn="l" defTabSz="457200"/>
            <a:r>
              <a:rPr lang="en-US" sz="900" b="1" dirty="0" smtClean="0">
                <a:solidFill>
                  <a:prstClr val="black"/>
                </a:solidFill>
              </a:rPr>
              <a:t>  ...</a:t>
            </a:r>
          </a:p>
          <a:p>
            <a:pPr lvl="1" algn="l" defTabSz="457200"/>
            <a:r>
              <a:rPr lang="en-US" sz="900" b="1" dirty="0" smtClean="0">
                <a:solidFill>
                  <a:prstClr val="black"/>
                </a:solidFill>
              </a:rPr>
              <a:t>  </a:t>
            </a:r>
            <a:r>
              <a:rPr lang="en-US" sz="900" b="1" dirty="0" err="1" smtClean="0">
                <a:solidFill>
                  <a:prstClr val="black"/>
                </a:solidFill>
              </a:rPr>
              <a:t>func_A</a:t>
            </a:r>
            <a:r>
              <a:rPr lang="en-US" sz="900" b="1" dirty="0" smtClean="0">
                <a:solidFill>
                  <a:prstClr val="black"/>
                </a:solidFill>
              </a:rPr>
              <a:t>(</a:t>
            </a:r>
            <a:r>
              <a:rPr lang="en-US" sz="900" b="1" dirty="0" err="1" smtClean="0">
                <a:solidFill>
                  <a:prstClr val="black"/>
                </a:solidFill>
              </a:rPr>
              <a:t>a,b</a:t>
            </a:r>
            <a:r>
              <a:rPr lang="en-US" sz="900" b="1" dirty="0" smtClean="0">
                <a:solidFill>
                  <a:prstClr val="black"/>
                </a:solidFill>
              </a:rPr>
              <a:t>,*i1);</a:t>
            </a:r>
          </a:p>
          <a:p>
            <a:pPr lvl="1" algn="l" defTabSz="457200"/>
            <a:r>
              <a:rPr lang="en-US" sz="900" b="1" dirty="0" smtClean="0">
                <a:solidFill>
                  <a:prstClr val="black"/>
                </a:solidFill>
              </a:rPr>
              <a:t>  </a:t>
            </a:r>
            <a:r>
              <a:rPr lang="en-US" sz="900" b="1" dirty="0" err="1" smtClean="0">
                <a:solidFill>
                  <a:prstClr val="black"/>
                </a:solidFill>
              </a:rPr>
              <a:t>func_B</a:t>
            </a:r>
            <a:r>
              <a:rPr lang="en-US" sz="900" b="1" dirty="0" smtClean="0">
                <a:solidFill>
                  <a:prstClr val="black"/>
                </a:solidFill>
              </a:rPr>
              <a:t>(c,*i1,*i2);</a:t>
            </a:r>
          </a:p>
          <a:p>
            <a:pPr lvl="1" algn="l" defTabSz="457200"/>
            <a:r>
              <a:rPr lang="en-US" sz="900" b="1" dirty="0" smtClean="0">
                <a:solidFill>
                  <a:prstClr val="black"/>
                </a:solidFill>
              </a:rPr>
              <a:t>  </a:t>
            </a:r>
            <a:r>
              <a:rPr lang="en-US" sz="900" b="1" dirty="0" err="1" smtClean="0">
                <a:solidFill>
                  <a:prstClr val="black"/>
                </a:solidFill>
              </a:rPr>
              <a:t>func_C</a:t>
            </a:r>
            <a:r>
              <a:rPr lang="en-US" sz="900" b="1" dirty="0" smtClean="0">
                <a:solidFill>
                  <a:prstClr val="black"/>
                </a:solidFill>
              </a:rPr>
              <a:t>(*i2,ret)</a:t>
            </a:r>
          </a:p>
          <a:p>
            <a:pPr lvl="1" algn="l" defTabSz="457200"/>
            <a:endParaRPr lang="en-US" sz="900" b="1" dirty="0" smtClean="0">
              <a:solidFill>
                <a:prstClr val="black"/>
              </a:solidFill>
            </a:endParaRPr>
          </a:p>
          <a:p>
            <a:pPr lvl="1" algn="l" defTabSz="457200"/>
            <a:r>
              <a:rPr lang="en-US" sz="900" b="1" dirty="0" smtClean="0">
                <a:solidFill>
                  <a:prstClr val="black"/>
                </a:solidFill>
              </a:rPr>
              <a:t>  return ret;</a:t>
            </a:r>
          </a:p>
          <a:p>
            <a:pPr algn="l" defTabSz="457200"/>
            <a:r>
              <a:rPr lang="en-US" sz="900" b="1" dirty="0" smtClean="0">
                <a:solidFill>
                  <a:prstClr val="black"/>
                </a:solidFill>
              </a:rPr>
              <a:t>}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381166" y="3882526"/>
            <a:ext cx="812588" cy="1524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800" b="1" dirty="0" smtClean="0">
                <a:solidFill>
                  <a:prstClr val="white"/>
                </a:solidFill>
              </a:rPr>
              <a:t>func_A</a:t>
            </a:r>
            <a:endParaRPr lang="en-US" sz="800" b="1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81166" y="4034926"/>
            <a:ext cx="812588" cy="152400"/>
          </a:xfrm>
          <a:prstGeom prst="roundRect">
            <a:avLst/>
          </a:prstGeom>
          <a:solidFill>
            <a:srgbClr val="91B8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800" b="1" dirty="0" smtClean="0">
                <a:solidFill>
                  <a:prstClr val="white"/>
                </a:solidFill>
              </a:rPr>
              <a:t>func_B</a:t>
            </a:r>
            <a:endParaRPr lang="en-US" sz="800" b="1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81166" y="4187326"/>
            <a:ext cx="812588" cy="152400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800" b="1" dirty="0" smtClean="0">
                <a:solidFill>
                  <a:prstClr val="white"/>
                </a:solidFill>
              </a:rPr>
              <a:t>func_C</a:t>
            </a:r>
            <a:endParaRPr lang="en-US" sz="800" b="1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6397" y="3333140"/>
            <a:ext cx="611065" cy="253916"/>
          </a:xfrm>
          <a:prstGeom prst="rect">
            <a:avLst/>
          </a:prstGeom>
          <a:solidFill>
            <a:srgbClr val="91B8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 defTabSz="457200"/>
            <a:r>
              <a:rPr lang="en-US" sz="1050" b="1" dirty="0" err="1" smtClean="0">
                <a:solidFill>
                  <a:prstClr val="white"/>
                </a:solidFill>
              </a:rPr>
              <a:t>main.c</a:t>
            </a:r>
            <a:endParaRPr lang="en-US" sz="1050" b="1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67121" y="5219169"/>
            <a:ext cx="3327567" cy="1061829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457200"/>
            <a:r>
              <a:rPr lang="en-US" sz="900" b="1" dirty="0" smtClean="0">
                <a:solidFill>
                  <a:prstClr val="black"/>
                </a:solidFill>
              </a:rPr>
              <a:t>#include </a:t>
            </a:r>
            <a:r>
              <a:rPr lang="en-US" sz="900" b="1" dirty="0" err="1" smtClean="0">
                <a:solidFill>
                  <a:prstClr val="black"/>
                </a:solidFill>
              </a:rPr>
              <a:t>func_AB.h</a:t>
            </a:r>
            <a:endParaRPr lang="en-US" sz="900" b="1" dirty="0" smtClean="0">
              <a:solidFill>
                <a:prstClr val="black"/>
              </a:solidFill>
            </a:endParaRPr>
          </a:p>
          <a:p>
            <a:pPr algn="l" defTabSz="457200"/>
            <a:r>
              <a:rPr lang="en-US" sz="900" b="1" dirty="0" err="1" smtClean="0">
                <a:solidFill>
                  <a:prstClr val="black"/>
                </a:solidFill>
              </a:rPr>
              <a:t>func_AB</a:t>
            </a:r>
            <a:r>
              <a:rPr lang="en-US" sz="900" b="1" dirty="0" smtClean="0">
                <a:solidFill>
                  <a:prstClr val="black"/>
                </a:solidFill>
              </a:rPr>
              <a:t>(</a:t>
            </a:r>
            <a:r>
              <a:rPr lang="en-US" sz="900" b="1" dirty="0" err="1" smtClean="0">
                <a:solidFill>
                  <a:prstClr val="black"/>
                </a:solidFill>
              </a:rPr>
              <a:t>a,b,c</a:t>
            </a:r>
            <a:r>
              <a:rPr lang="en-US" sz="900" b="1" dirty="0" smtClean="0">
                <a:solidFill>
                  <a:prstClr val="black"/>
                </a:solidFill>
              </a:rPr>
              <a:t>, *i1, *i2) {</a:t>
            </a:r>
          </a:p>
          <a:p>
            <a:pPr lvl="1" algn="l" defTabSz="457200"/>
            <a:r>
              <a:rPr lang="en-US" sz="900" b="1" dirty="0" smtClean="0">
                <a:solidFill>
                  <a:prstClr val="black"/>
                </a:solidFill>
              </a:rPr>
              <a:t> ...</a:t>
            </a:r>
          </a:p>
          <a:p>
            <a:pPr lvl="1" algn="l" defTabSz="457200"/>
            <a:r>
              <a:rPr lang="en-US" sz="900" b="1" dirty="0" smtClean="0">
                <a:solidFill>
                  <a:prstClr val="black"/>
                </a:solidFill>
              </a:rPr>
              <a:t> </a:t>
            </a:r>
            <a:r>
              <a:rPr lang="en-US" sz="900" b="1" dirty="0" err="1" smtClean="0">
                <a:solidFill>
                  <a:prstClr val="black"/>
                </a:solidFill>
              </a:rPr>
              <a:t>func_A</a:t>
            </a:r>
            <a:r>
              <a:rPr lang="en-US" sz="900" b="1" dirty="0" smtClean="0">
                <a:solidFill>
                  <a:prstClr val="black"/>
                </a:solidFill>
              </a:rPr>
              <a:t>(</a:t>
            </a:r>
            <a:r>
              <a:rPr lang="en-US" sz="900" b="1" dirty="0" err="1" smtClean="0">
                <a:solidFill>
                  <a:prstClr val="black"/>
                </a:solidFill>
              </a:rPr>
              <a:t>a,b</a:t>
            </a:r>
            <a:r>
              <a:rPr lang="en-US" sz="900" b="1" dirty="0" smtClean="0">
                <a:solidFill>
                  <a:prstClr val="black"/>
                </a:solidFill>
              </a:rPr>
              <a:t>,*i1);</a:t>
            </a:r>
          </a:p>
          <a:p>
            <a:pPr lvl="1" algn="l" defTabSz="457200"/>
            <a:r>
              <a:rPr lang="en-US" sz="900" b="1" dirty="0" smtClean="0">
                <a:solidFill>
                  <a:prstClr val="black"/>
                </a:solidFill>
              </a:rPr>
              <a:t> </a:t>
            </a:r>
            <a:r>
              <a:rPr lang="en-US" sz="900" b="1" dirty="0" err="1" smtClean="0">
                <a:solidFill>
                  <a:prstClr val="black"/>
                </a:solidFill>
              </a:rPr>
              <a:t>func_B</a:t>
            </a:r>
            <a:r>
              <a:rPr lang="en-US" sz="900" b="1" dirty="0" smtClean="0">
                <a:solidFill>
                  <a:prstClr val="black"/>
                </a:solidFill>
              </a:rPr>
              <a:t>(c,*i1,*i2); </a:t>
            </a:r>
          </a:p>
          <a:p>
            <a:pPr lvl="1" algn="l" defTabSz="457200"/>
            <a:r>
              <a:rPr lang="en-US" sz="900" b="1" dirty="0" smtClean="0">
                <a:solidFill>
                  <a:prstClr val="black"/>
                </a:solidFill>
              </a:rPr>
              <a:t> …</a:t>
            </a:r>
          </a:p>
          <a:p>
            <a:pPr algn="l" defTabSz="457200"/>
            <a:r>
              <a:rPr lang="en-US" sz="900" b="1" dirty="0" smtClean="0">
                <a:solidFill>
                  <a:prstClr val="black"/>
                </a:solidFill>
              </a:rPr>
              <a:t>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67122" y="3505810"/>
            <a:ext cx="3327567" cy="1477328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457200"/>
            <a:r>
              <a:rPr lang="en-US" sz="900" b="1" dirty="0" smtClean="0">
                <a:solidFill>
                  <a:prstClr val="black"/>
                </a:solidFill>
              </a:rPr>
              <a:t>#include </a:t>
            </a:r>
            <a:r>
              <a:rPr lang="en-US" sz="900" b="1" dirty="0" err="1" smtClean="0">
                <a:solidFill>
                  <a:prstClr val="black"/>
                </a:solidFill>
              </a:rPr>
              <a:t>func_AB.h</a:t>
            </a:r>
            <a:endParaRPr lang="en-US" sz="900" b="1" dirty="0" smtClean="0">
              <a:solidFill>
                <a:prstClr val="black"/>
              </a:solidFill>
            </a:endParaRPr>
          </a:p>
          <a:p>
            <a:pPr algn="l" defTabSz="457200"/>
            <a:r>
              <a:rPr lang="en-US" sz="900" b="1" dirty="0" err="1" smtClean="0">
                <a:solidFill>
                  <a:prstClr val="black"/>
                </a:solidFill>
              </a:rPr>
              <a:t>int</a:t>
            </a:r>
            <a:r>
              <a:rPr lang="en-US" sz="900" b="1" dirty="0" smtClean="0">
                <a:solidFill>
                  <a:prstClr val="black"/>
                </a:solidFill>
              </a:rPr>
              <a:t> main (</a:t>
            </a:r>
            <a:r>
              <a:rPr lang="en-US" sz="900" b="1" dirty="0" err="1" smtClean="0">
                <a:solidFill>
                  <a:prstClr val="black"/>
                </a:solidFill>
              </a:rPr>
              <a:t>a,b,c,d</a:t>
            </a:r>
            <a:r>
              <a:rPr lang="en-US" sz="900" b="1" dirty="0" smtClean="0">
                <a:solidFill>
                  <a:prstClr val="black"/>
                </a:solidFill>
              </a:rPr>
              <a:t>) {</a:t>
            </a:r>
          </a:p>
          <a:p>
            <a:pPr lvl="1" algn="l" defTabSz="457200"/>
            <a:r>
              <a:rPr lang="en-US" sz="900" b="1" dirty="0" smtClean="0">
                <a:solidFill>
                  <a:prstClr val="black"/>
                </a:solidFill>
              </a:rPr>
              <a:t>  ...</a:t>
            </a:r>
          </a:p>
          <a:p>
            <a:pPr lvl="1" algn="l" defTabSz="457200"/>
            <a:r>
              <a:rPr lang="en-US" sz="900" b="1" dirty="0" smtClean="0">
                <a:solidFill>
                  <a:prstClr val="white">
                    <a:lumMod val="65000"/>
                  </a:prstClr>
                </a:solidFill>
              </a:rPr>
              <a:t> // func_A(a,b,i1);</a:t>
            </a:r>
          </a:p>
          <a:p>
            <a:pPr lvl="1" algn="l" defTabSz="457200"/>
            <a:r>
              <a:rPr lang="en-US" sz="900" b="1" dirty="0" smtClean="0">
                <a:solidFill>
                  <a:prstClr val="white">
                    <a:lumMod val="65000"/>
                  </a:prstClr>
                </a:solidFill>
              </a:rPr>
              <a:t> // </a:t>
            </a:r>
            <a:r>
              <a:rPr lang="en-US" sz="900" b="1" dirty="0" err="1" smtClean="0">
                <a:solidFill>
                  <a:prstClr val="white">
                    <a:lumMod val="65000"/>
                  </a:prstClr>
                </a:solidFill>
              </a:rPr>
              <a:t>func_B</a:t>
            </a:r>
            <a:r>
              <a:rPr lang="en-US" sz="900" b="1" dirty="0" smtClean="0">
                <a:solidFill>
                  <a:prstClr val="white">
                    <a:lumMod val="65000"/>
                  </a:prstClr>
                </a:solidFill>
              </a:rPr>
              <a:t>(c,i1,i2);</a:t>
            </a:r>
          </a:p>
          <a:p>
            <a:pPr lvl="1" algn="l" defTabSz="457200"/>
            <a:r>
              <a:rPr lang="en-US" sz="900" b="1" dirty="0" smtClean="0">
                <a:solidFill>
                  <a:prstClr val="black"/>
                </a:solidFill>
              </a:rPr>
              <a:t>  </a:t>
            </a:r>
            <a:r>
              <a:rPr lang="en-US" sz="900" b="1" dirty="0" err="1" smtClean="0">
                <a:solidFill>
                  <a:prstClr val="black"/>
                </a:solidFill>
              </a:rPr>
              <a:t>func_AB</a:t>
            </a:r>
            <a:r>
              <a:rPr lang="en-US" sz="900" b="1" dirty="0" smtClean="0">
                <a:solidFill>
                  <a:prstClr val="black"/>
                </a:solidFill>
              </a:rPr>
              <a:t> (</a:t>
            </a:r>
            <a:r>
              <a:rPr lang="en-US" sz="900" b="1" dirty="0" err="1" smtClean="0">
                <a:solidFill>
                  <a:prstClr val="black"/>
                </a:solidFill>
              </a:rPr>
              <a:t>a,b,c</a:t>
            </a:r>
            <a:r>
              <a:rPr lang="en-US" sz="900" b="1" dirty="0" smtClean="0">
                <a:solidFill>
                  <a:prstClr val="black"/>
                </a:solidFill>
              </a:rPr>
              <a:t>, *i1, *i2); </a:t>
            </a:r>
          </a:p>
          <a:p>
            <a:pPr lvl="1" algn="l" defTabSz="457200"/>
            <a:r>
              <a:rPr lang="en-US" sz="900" b="1" dirty="0" smtClean="0">
                <a:solidFill>
                  <a:prstClr val="black"/>
                </a:solidFill>
              </a:rPr>
              <a:t>  </a:t>
            </a:r>
            <a:r>
              <a:rPr lang="en-US" sz="900" b="1" dirty="0" err="1" smtClean="0">
                <a:solidFill>
                  <a:prstClr val="black"/>
                </a:solidFill>
              </a:rPr>
              <a:t>func_C</a:t>
            </a:r>
            <a:r>
              <a:rPr lang="en-US" sz="900" b="1" dirty="0" smtClean="0">
                <a:solidFill>
                  <a:prstClr val="black"/>
                </a:solidFill>
              </a:rPr>
              <a:t>(*i2,ret)</a:t>
            </a:r>
          </a:p>
          <a:p>
            <a:pPr lvl="1" algn="l" defTabSz="457200"/>
            <a:endParaRPr lang="en-US" sz="900" b="1" dirty="0" smtClean="0">
              <a:solidFill>
                <a:prstClr val="black"/>
              </a:solidFill>
            </a:endParaRPr>
          </a:p>
          <a:p>
            <a:pPr lvl="1" algn="l" defTabSz="457200"/>
            <a:r>
              <a:rPr lang="en-US" sz="900" b="1" dirty="0" smtClean="0">
                <a:solidFill>
                  <a:prstClr val="black"/>
                </a:solidFill>
              </a:rPr>
              <a:t>  return ret;</a:t>
            </a:r>
          </a:p>
          <a:p>
            <a:pPr algn="l" defTabSz="457200"/>
            <a:r>
              <a:rPr lang="en-US" sz="900" b="1" dirty="0" smtClean="0">
                <a:solidFill>
                  <a:prstClr val="black"/>
                </a:solidFill>
              </a:rPr>
              <a:t>}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882720" y="5642791"/>
            <a:ext cx="921480" cy="15362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800" b="1" dirty="0" smtClean="0">
                <a:solidFill>
                  <a:prstClr val="white"/>
                </a:solidFill>
              </a:rPr>
              <a:t>func_A</a:t>
            </a:r>
            <a:endParaRPr lang="en-US" sz="800" b="1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882720" y="5795191"/>
            <a:ext cx="921480" cy="153620"/>
          </a:xfrm>
          <a:prstGeom prst="roundRect">
            <a:avLst/>
          </a:prstGeom>
          <a:solidFill>
            <a:srgbClr val="91B8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800" b="1" dirty="0" smtClean="0">
                <a:solidFill>
                  <a:prstClr val="white"/>
                </a:solidFill>
              </a:rPr>
              <a:t>func_B</a:t>
            </a:r>
            <a:endParaRPr lang="en-US" sz="800" b="1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882720" y="4235505"/>
            <a:ext cx="921480" cy="15362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800" b="1" dirty="0" err="1" smtClean="0">
                <a:solidFill>
                  <a:prstClr val="white"/>
                </a:solidFill>
              </a:rPr>
              <a:t>func_AB</a:t>
            </a:r>
            <a:endParaRPr lang="en-US" sz="800" b="1" dirty="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882720" y="4387905"/>
            <a:ext cx="921480" cy="153620"/>
          </a:xfrm>
          <a:prstGeom prst="roundRect">
            <a:avLst/>
          </a:prstGeom>
          <a:solidFill>
            <a:srgbClr val="91B8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800" b="1" dirty="0" smtClean="0">
                <a:solidFill>
                  <a:prstClr val="white"/>
                </a:solidFill>
              </a:rPr>
              <a:t>func_C</a:t>
            </a:r>
            <a:endParaRPr lang="en-US" sz="800" b="1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70599" y="3275380"/>
            <a:ext cx="611065" cy="253916"/>
          </a:xfrm>
          <a:prstGeom prst="rect">
            <a:avLst/>
          </a:prstGeom>
          <a:solidFill>
            <a:srgbClr val="91B8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 defTabSz="457200"/>
            <a:r>
              <a:rPr lang="en-US" sz="1050" b="1" dirty="0" err="1" smtClean="0">
                <a:solidFill>
                  <a:prstClr val="white"/>
                </a:solidFill>
              </a:rPr>
              <a:t>main.c</a:t>
            </a:r>
            <a:endParaRPr lang="en-US" sz="1050" b="1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17210" y="5042010"/>
            <a:ext cx="851515" cy="253916"/>
          </a:xfrm>
          <a:prstGeom prst="rect">
            <a:avLst/>
          </a:prstGeom>
          <a:solidFill>
            <a:srgbClr val="91B8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 defTabSz="457200"/>
            <a:r>
              <a:rPr lang="en-US" sz="1050" b="1" dirty="0" err="1" smtClean="0">
                <a:solidFill>
                  <a:prstClr val="white"/>
                </a:solidFill>
              </a:rPr>
              <a:t>func_AB.c</a:t>
            </a:r>
            <a:endParaRPr lang="en-US" sz="1050" b="1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2728" y="2793030"/>
            <a:ext cx="404427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prstClr val="black"/>
                </a:solidFill>
              </a:rPr>
              <a:t>Given a case where functions </a:t>
            </a:r>
            <a:r>
              <a:rPr lang="en-US" sz="1400" dirty="0" err="1" smtClean="0">
                <a:solidFill>
                  <a:prstClr val="black"/>
                </a:solidFill>
              </a:rPr>
              <a:t>func_A</a:t>
            </a:r>
            <a:r>
              <a:rPr lang="en-US" sz="1400" dirty="0" smtClean="0">
                <a:solidFill>
                  <a:prstClr val="black"/>
                </a:solidFill>
              </a:rPr>
              <a:t> and </a:t>
            </a:r>
            <a:r>
              <a:rPr lang="en-US" sz="1400" dirty="0" err="1" smtClean="0">
                <a:solidFill>
                  <a:prstClr val="black"/>
                </a:solidFill>
              </a:rPr>
              <a:t>func_B</a:t>
            </a:r>
            <a:r>
              <a:rPr lang="en-US" sz="1400" dirty="0" smtClean="0">
                <a:solidFill>
                  <a:prstClr val="black"/>
                </a:solidFill>
              </a:rPr>
              <a:t> are to be implemented in FPGA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08768" y="2793030"/>
            <a:ext cx="404427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prstClr val="black"/>
                </a:solidFill>
              </a:rPr>
              <a:t>Re-partition the design to create a </a:t>
            </a:r>
            <a:r>
              <a:rPr lang="en-US" sz="1400" b="1" dirty="0" smtClean="0">
                <a:solidFill>
                  <a:prstClr val="black"/>
                </a:solidFill>
              </a:rPr>
              <a:t>new</a:t>
            </a:r>
            <a:r>
              <a:rPr lang="en-US" sz="1400" dirty="0" smtClean="0">
                <a:solidFill>
                  <a:prstClr val="black"/>
                </a:solidFill>
              </a:rPr>
              <a:t> single top-level function inside main()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46714" y="5694921"/>
            <a:ext cx="2713247" cy="43088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1100" b="1" dirty="0" smtClean="0">
                <a:solidFill>
                  <a:prstClr val="black"/>
                </a:solidFill>
                <a:latin typeface="Arial"/>
                <a:ea typeface="ＭＳ Ｐゴシック" pitchFamily="34" charset="-128"/>
                <a:cs typeface="Arial" charset="0"/>
              </a:rPr>
              <a:t>Recommendation is to separate test bench and design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bg2"/>
                </a:solidFill>
              </a:rPr>
              <a:t>Introduction to High-Level Synthesis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bg2"/>
                </a:solidFill>
              </a:rPr>
              <a:t>High-Level Synthesis with </a:t>
            </a:r>
            <a:r>
              <a:rPr lang="en-US" dirty="0" err="1" smtClean="0">
                <a:solidFill>
                  <a:schemeClr val="bg2"/>
                </a:solidFill>
              </a:rPr>
              <a:t>Vivado</a:t>
            </a:r>
            <a:r>
              <a:rPr lang="en-US" dirty="0" smtClean="0">
                <a:solidFill>
                  <a:schemeClr val="bg2"/>
                </a:solidFill>
              </a:rPr>
              <a:t> HLS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bg2"/>
                </a:solidFill>
              </a:rPr>
              <a:t>Language Support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Validation Flow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i="1" dirty="0" smtClean="0">
                <a:solidFill>
                  <a:schemeClr val="tx1"/>
                </a:solidFill>
              </a:rPr>
              <a:t>Summary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2016 Xilinx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 HLS</a:t>
            </a:r>
          </a:p>
          <a:p>
            <a:pPr lvl="1"/>
            <a:r>
              <a:rPr lang="en-US" dirty="0" smtClean="0"/>
              <a:t>C becomes RTL</a:t>
            </a:r>
          </a:p>
          <a:p>
            <a:pPr lvl="1"/>
            <a:r>
              <a:rPr lang="en-US" dirty="0" smtClean="0"/>
              <a:t>Operations in the code map to hardware resources</a:t>
            </a:r>
          </a:p>
          <a:p>
            <a:pPr lvl="1"/>
            <a:r>
              <a:rPr lang="en-US" dirty="0" smtClean="0"/>
              <a:t>Understand how constructs such as functions, loops and arrays are synthesized</a:t>
            </a:r>
          </a:p>
          <a:p>
            <a:r>
              <a:rPr lang="en-US" dirty="0" smtClean="0"/>
              <a:t>HLS design involves</a:t>
            </a:r>
          </a:p>
          <a:p>
            <a:pPr lvl="1"/>
            <a:r>
              <a:rPr lang="en-US" dirty="0" smtClean="0"/>
              <a:t>Synthesize the initial design</a:t>
            </a:r>
          </a:p>
          <a:p>
            <a:pPr lvl="1"/>
            <a:r>
              <a:rPr lang="en-US" dirty="0" smtClean="0"/>
              <a:t>Analyze to see what limits the performance</a:t>
            </a:r>
          </a:p>
          <a:p>
            <a:pPr lvl="2"/>
            <a:r>
              <a:rPr lang="en-US" dirty="0" smtClean="0"/>
              <a:t>User directives to change the default behaviors</a:t>
            </a:r>
          </a:p>
          <a:p>
            <a:pPr lvl="2"/>
            <a:r>
              <a:rPr lang="en-US" dirty="0" smtClean="0"/>
              <a:t>Remove bottlenecks</a:t>
            </a:r>
          </a:p>
          <a:p>
            <a:pPr lvl="1"/>
            <a:r>
              <a:rPr lang="en-US" dirty="0" smtClean="0"/>
              <a:t>Analyze to see what limits the area</a:t>
            </a:r>
          </a:p>
          <a:p>
            <a:pPr lvl="2"/>
            <a:r>
              <a:rPr lang="en-US" dirty="0" smtClean="0"/>
              <a:t>The types used define the size of operators</a:t>
            </a:r>
          </a:p>
          <a:p>
            <a:pPr lvl="2"/>
            <a:r>
              <a:rPr lang="en-US" dirty="0" smtClean="0"/>
              <a:t>This can have an impact on what operations can fit in a clock cycle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2016 Xilinx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Use directives to shape the initial design to meet performance</a:t>
            </a:r>
          </a:p>
          <a:p>
            <a:pPr lvl="1"/>
            <a:r>
              <a:rPr lang="en-US" dirty="0" smtClean="0"/>
              <a:t>Increase parallelism to improve performance</a:t>
            </a:r>
          </a:p>
          <a:p>
            <a:pPr lvl="1"/>
            <a:r>
              <a:rPr lang="en-US" dirty="0" smtClean="0"/>
              <a:t>Refine bit sizes and sharing to reduce area</a:t>
            </a:r>
          </a:p>
          <a:p>
            <a:r>
              <a:rPr lang="en-US" dirty="0" err="1" smtClean="0"/>
              <a:t>Vivado</a:t>
            </a:r>
            <a:r>
              <a:rPr lang="en-US" dirty="0" smtClean="0"/>
              <a:t> HLS benefits</a:t>
            </a:r>
          </a:p>
          <a:p>
            <a:pPr lvl="1"/>
            <a:r>
              <a:rPr lang="en-US" dirty="0" smtClean="0"/>
              <a:t>Productivity</a:t>
            </a:r>
          </a:p>
          <a:p>
            <a:pPr lvl="1"/>
            <a:r>
              <a:rPr lang="en-US" dirty="0" smtClean="0"/>
              <a:t>Portability</a:t>
            </a:r>
          </a:p>
          <a:p>
            <a:pPr lvl="1"/>
            <a:r>
              <a:rPr lang="en-US" dirty="0" err="1" smtClean="0"/>
              <a:t>Permutability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2016 Xilinx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450" y="1327152"/>
            <a:ext cx="5088750" cy="5125603"/>
          </a:xfrm>
        </p:spPr>
        <p:txBody>
          <a:bodyPr>
            <a:normAutofit/>
          </a:bodyPr>
          <a:lstStyle/>
          <a:p>
            <a:r>
              <a:rPr lang="en-US" dirty="0" smtClean="0"/>
              <a:t>High-Level Synthesis</a:t>
            </a:r>
          </a:p>
          <a:p>
            <a:pPr lvl="1"/>
            <a:r>
              <a:rPr lang="en-US" dirty="0" smtClean="0"/>
              <a:t>Creates an RTL implementation from C, C++, System C, OpenCL API C kernel code</a:t>
            </a:r>
          </a:p>
          <a:p>
            <a:pPr lvl="1"/>
            <a:r>
              <a:rPr lang="en-US" dirty="0" smtClean="0"/>
              <a:t>Extracts control and dataflow from the source code</a:t>
            </a:r>
          </a:p>
          <a:p>
            <a:pPr lvl="1"/>
            <a:r>
              <a:rPr lang="en-US" dirty="0" smtClean="0"/>
              <a:t>Implements the design based on defaults and user applied directives</a:t>
            </a:r>
          </a:p>
          <a:p>
            <a:r>
              <a:rPr lang="en-US" dirty="0" smtClean="0"/>
              <a:t>Many implementation are possible from </a:t>
            </a:r>
            <a:br>
              <a:rPr lang="en-US" dirty="0" smtClean="0"/>
            </a:br>
            <a:r>
              <a:rPr lang="en-US" dirty="0" smtClean="0"/>
              <a:t>the same source description</a:t>
            </a:r>
          </a:p>
          <a:p>
            <a:pPr lvl="1"/>
            <a:r>
              <a:rPr lang="en-US" dirty="0" smtClean="0"/>
              <a:t>Smaller designs, faster designs, optimal designs</a:t>
            </a:r>
          </a:p>
          <a:p>
            <a:pPr lvl="1"/>
            <a:r>
              <a:rPr lang="en-US" dirty="0" smtClean="0"/>
              <a:t>Enables design exploration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Synthesis: HLS</a:t>
            </a:r>
            <a:endParaRPr lang="en-US" dirty="0"/>
          </a:p>
        </p:txBody>
      </p:sp>
      <p:sp>
        <p:nvSpPr>
          <p:cNvPr id="49" name="Footer Placeholder 4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2016 Xilinx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36754"/>
            <a:ext cx="5783789" cy="3639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Exploration with Directives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2016 Xilinx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4341" y="2660900"/>
            <a:ext cx="3225180" cy="86177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en-US" sz="1000" b="1" dirty="0" smtClean="0">
                <a:solidFill>
                  <a:prstClr val="black"/>
                </a:solidFill>
              </a:rPr>
              <a:t>The same hardware is used for each iteration of the loop:</a:t>
            </a:r>
          </a:p>
          <a:p>
            <a:pPr defTabSz="457200">
              <a:buFont typeface="Arial" pitchFamily="34" charset="0"/>
              <a:buChar char="•"/>
            </a:pPr>
            <a:r>
              <a:rPr lang="en-US" sz="1000" b="1" dirty="0" smtClean="0">
                <a:solidFill>
                  <a:prstClr val="black"/>
                </a:solidFill>
              </a:rPr>
              <a:t>Small area</a:t>
            </a:r>
          </a:p>
          <a:p>
            <a:pPr defTabSz="457200">
              <a:buFont typeface="Arial" pitchFamily="34" charset="0"/>
              <a:buChar char="•"/>
            </a:pPr>
            <a:r>
              <a:rPr lang="en-US" sz="1000" b="1" dirty="0" smtClean="0">
                <a:solidFill>
                  <a:prstClr val="black"/>
                </a:solidFill>
              </a:rPr>
              <a:t>Long latency </a:t>
            </a:r>
          </a:p>
          <a:p>
            <a:pPr defTabSz="457200">
              <a:buFont typeface="Arial" pitchFamily="34" charset="0"/>
              <a:buChar char="•"/>
            </a:pPr>
            <a:r>
              <a:rPr lang="en-US" sz="1000" b="1" dirty="0" smtClean="0">
                <a:solidFill>
                  <a:prstClr val="black"/>
                </a:solidFill>
              </a:rPr>
              <a:t>Low throughput</a:t>
            </a:r>
            <a:endParaRPr lang="en-US" sz="10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02886" y="2660900"/>
            <a:ext cx="3225180" cy="70788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en-US" sz="1000" b="1" dirty="0" smtClean="0">
                <a:solidFill>
                  <a:prstClr val="black"/>
                </a:solidFill>
              </a:rPr>
              <a:t>Different iterations are executed concurrently:</a:t>
            </a:r>
          </a:p>
          <a:p>
            <a:pPr defTabSz="457200">
              <a:buFont typeface="Arial" pitchFamily="34" charset="0"/>
              <a:buChar char="•"/>
            </a:pPr>
            <a:r>
              <a:rPr lang="en-US" sz="1000" b="1" dirty="0" smtClean="0">
                <a:solidFill>
                  <a:prstClr val="black"/>
                </a:solidFill>
              </a:rPr>
              <a:t>Higher area</a:t>
            </a:r>
          </a:p>
          <a:p>
            <a:pPr defTabSz="457200">
              <a:buFont typeface="Arial" pitchFamily="34" charset="0"/>
              <a:buChar char="•"/>
            </a:pPr>
            <a:r>
              <a:rPr lang="en-US" sz="1000" b="1" dirty="0" smtClean="0">
                <a:solidFill>
                  <a:prstClr val="black"/>
                </a:solidFill>
              </a:rPr>
              <a:t>Short latency </a:t>
            </a:r>
          </a:p>
          <a:p>
            <a:pPr defTabSz="457200">
              <a:buFont typeface="Arial" pitchFamily="34" charset="0"/>
              <a:buChar char="•"/>
            </a:pPr>
            <a:r>
              <a:rPr lang="en-US" sz="1000" b="1" dirty="0" smtClean="0">
                <a:solidFill>
                  <a:prstClr val="black"/>
                </a:solidFill>
              </a:rPr>
              <a:t>Best throughput</a:t>
            </a:r>
            <a:endParaRPr lang="en-US" sz="10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4581" y="1086295"/>
            <a:ext cx="2559668" cy="144655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457200"/>
            <a:r>
              <a:rPr lang="en-US" sz="800" dirty="0" smtClean="0">
                <a:solidFill>
                  <a:prstClr val="black"/>
                </a:solidFill>
              </a:rPr>
              <a:t>  …</a:t>
            </a:r>
          </a:p>
          <a:p>
            <a:pPr algn="l" defTabSz="457200"/>
            <a:r>
              <a:rPr lang="en-US" sz="800" dirty="0" smtClean="0">
                <a:solidFill>
                  <a:prstClr val="black"/>
                </a:solidFill>
              </a:rPr>
              <a:t>  loop: for (</a:t>
            </a:r>
            <a:r>
              <a:rPr lang="en-US" sz="800" dirty="0" err="1" smtClean="0">
                <a:solidFill>
                  <a:prstClr val="black"/>
                </a:solidFill>
              </a:rPr>
              <a:t>i</a:t>
            </a:r>
            <a:r>
              <a:rPr lang="en-US" sz="800" dirty="0" smtClean="0">
                <a:solidFill>
                  <a:prstClr val="black"/>
                </a:solidFill>
              </a:rPr>
              <a:t>=3;i&gt;=0;i--) {</a:t>
            </a:r>
          </a:p>
          <a:p>
            <a:pPr algn="l" defTabSz="457200"/>
            <a:r>
              <a:rPr lang="en-US" sz="800" dirty="0" smtClean="0">
                <a:solidFill>
                  <a:prstClr val="black"/>
                </a:solidFill>
              </a:rPr>
              <a:t>     if (</a:t>
            </a:r>
            <a:r>
              <a:rPr lang="en-US" sz="800" dirty="0" err="1" smtClean="0">
                <a:solidFill>
                  <a:prstClr val="black"/>
                </a:solidFill>
              </a:rPr>
              <a:t>i</a:t>
            </a:r>
            <a:r>
              <a:rPr lang="en-US" sz="800" dirty="0" smtClean="0">
                <a:solidFill>
                  <a:prstClr val="black"/>
                </a:solidFill>
              </a:rPr>
              <a:t>==0) {</a:t>
            </a:r>
          </a:p>
          <a:p>
            <a:pPr algn="l" defTabSz="457200"/>
            <a:r>
              <a:rPr lang="en-US" sz="800" dirty="0" smtClean="0">
                <a:solidFill>
                  <a:prstClr val="black"/>
                </a:solidFill>
              </a:rPr>
              <a:t>       acc+=x*c[0];</a:t>
            </a:r>
          </a:p>
          <a:p>
            <a:pPr algn="l" defTabSz="457200"/>
            <a:r>
              <a:rPr lang="en-US" sz="800" dirty="0" smtClean="0">
                <a:solidFill>
                  <a:prstClr val="black"/>
                </a:solidFill>
              </a:rPr>
              <a:t>       </a:t>
            </a:r>
            <a:r>
              <a:rPr lang="en-US" sz="800" dirty="0" err="1" smtClean="0">
                <a:solidFill>
                  <a:prstClr val="black"/>
                </a:solidFill>
              </a:rPr>
              <a:t>shift_reg</a:t>
            </a:r>
            <a:r>
              <a:rPr lang="en-US" sz="800" dirty="0" smtClean="0">
                <a:solidFill>
                  <a:prstClr val="black"/>
                </a:solidFill>
              </a:rPr>
              <a:t>[0]=x;</a:t>
            </a:r>
          </a:p>
          <a:p>
            <a:pPr algn="l" defTabSz="457200"/>
            <a:r>
              <a:rPr lang="en-US" sz="800" dirty="0" smtClean="0">
                <a:solidFill>
                  <a:prstClr val="black"/>
                </a:solidFill>
              </a:rPr>
              <a:t>     } else {</a:t>
            </a:r>
          </a:p>
          <a:p>
            <a:pPr algn="l" defTabSz="457200"/>
            <a:r>
              <a:rPr lang="en-US" sz="800" dirty="0" smtClean="0">
                <a:solidFill>
                  <a:prstClr val="black"/>
                </a:solidFill>
              </a:rPr>
              <a:t>        </a:t>
            </a:r>
            <a:r>
              <a:rPr lang="en-US" sz="800" dirty="0" err="1" smtClean="0">
                <a:solidFill>
                  <a:prstClr val="black"/>
                </a:solidFill>
              </a:rPr>
              <a:t>shift_reg</a:t>
            </a:r>
            <a:r>
              <a:rPr lang="en-US" sz="800" dirty="0" smtClean="0">
                <a:solidFill>
                  <a:prstClr val="black"/>
                </a:solidFill>
              </a:rPr>
              <a:t>[</a:t>
            </a:r>
            <a:r>
              <a:rPr lang="en-US" sz="800" dirty="0" err="1" smtClean="0">
                <a:solidFill>
                  <a:prstClr val="black"/>
                </a:solidFill>
              </a:rPr>
              <a:t>i</a:t>
            </a:r>
            <a:r>
              <a:rPr lang="en-US" sz="800" dirty="0" smtClean="0">
                <a:solidFill>
                  <a:prstClr val="black"/>
                </a:solidFill>
              </a:rPr>
              <a:t>]=</a:t>
            </a:r>
            <a:r>
              <a:rPr lang="en-US" sz="800" dirty="0" err="1" smtClean="0">
                <a:solidFill>
                  <a:prstClr val="black"/>
                </a:solidFill>
              </a:rPr>
              <a:t>shift_reg</a:t>
            </a:r>
            <a:r>
              <a:rPr lang="en-US" sz="800" dirty="0" smtClean="0">
                <a:solidFill>
                  <a:prstClr val="black"/>
                </a:solidFill>
              </a:rPr>
              <a:t>[i-1];   </a:t>
            </a:r>
          </a:p>
          <a:p>
            <a:pPr algn="l" defTabSz="457200"/>
            <a:r>
              <a:rPr lang="en-US" sz="800" dirty="0" smtClean="0">
                <a:solidFill>
                  <a:prstClr val="black"/>
                </a:solidFill>
              </a:rPr>
              <a:t>        acc+=</a:t>
            </a:r>
            <a:r>
              <a:rPr lang="en-US" sz="800" dirty="0" err="1" smtClean="0">
                <a:solidFill>
                  <a:prstClr val="black"/>
                </a:solidFill>
              </a:rPr>
              <a:t>shift_reg</a:t>
            </a:r>
            <a:r>
              <a:rPr lang="en-US" sz="800" dirty="0" smtClean="0">
                <a:solidFill>
                  <a:prstClr val="black"/>
                </a:solidFill>
              </a:rPr>
              <a:t>[</a:t>
            </a:r>
            <a:r>
              <a:rPr lang="en-US" sz="800" dirty="0" err="1" smtClean="0">
                <a:solidFill>
                  <a:prstClr val="black"/>
                </a:solidFill>
              </a:rPr>
              <a:t>i</a:t>
            </a:r>
            <a:r>
              <a:rPr lang="en-US" sz="800" dirty="0" smtClean="0">
                <a:solidFill>
                  <a:prstClr val="black"/>
                </a:solidFill>
              </a:rPr>
              <a:t>]*c[</a:t>
            </a:r>
            <a:r>
              <a:rPr lang="en-US" sz="800" dirty="0" err="1" smtClean="0">
                <a:solidFill>
                  <a:prstClr val="black"/>
                </a:solidFill>
              </a:rPr>
              <a:t>i</a:t>
            </a:r>
            <a:r>
              <a:rPr lang="en-US" sz="800" dirty="0" smtClean="0">
                <a:solidFill>
                  <a:prstClr val="black"/>
                </a:solidFill>
              </a:rPr>
              <a:t>];</a:t>
            </a:r>
          </a:p>
          <a:p>
            <a:pPr algn="l" defTabSz="457200"/>
            <a:r>
              <a:rPr lang="en-US" sz="800" dirty="0" smtClean="0">
                <a:solidFill>
                  <a:prstClr val="black"/>
                </a:solidFill>
              </a:rPr>
              <a:t>     }</a:t>
            </a:r>
          </a:p>
          <a:p>
            <a:pPr algn="l" defTabSz="457200"/>
            <a:r>
              <a:rPr lang="en-US" sz="800" dirty="0" smtClean="0">
                <a:solidFill>
                  <a:prstClr val="black"/>
                </a:solidFill>
              </a:rPr>
              <a:t>  }</a:t>
            </a:r>
          </a:p>
          <a:p>
            <a:pPr algn="l" defTabSz="457200"/>
            <a:r>
              <a:rPr lang="en-US" sz="800" dirty="0" smtClean="0">
                <a:solidFill>
                  <a:prstClr val="black"/>
                </a:solidFill>
              </a:rPr>
              <a:t>….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58613" y="2660900"/>
            <a:ext cx="3225180" cy="86177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en-US" sz="1000" b="1" dirty="0" smtClean="0">
                <a:solidFill>
                  <a:prstClr val="black"/>
                </a:solidFill>
              </a:rPr>
              <a:t>Different hardware is used for each iteration of the loop:</a:t>
            </a:r>
          </a:p>
          <a:p>
            <a:pPr defTabSz="457200">
              <a:buFont typeface="Arial" pitchFamily="34" charset="0"/>
              <a:buChar char="•"/>
            </a:pPr>
            <a:r>
              <a:rPr lang="en-US" sz="1000" b="1" dirty="0" smtClean="0">
                <a:solidFill>
                  <a:prstClr val="black"/>
                </a:solidFill>
              </a:rPr>
              <a:t>Higher area</a:t>
            </a:r>
          </a:p>
          <a:p>
            <a:pPr defTabSz="457200">
              <a:buFont typeface="Arial" pitchFamily="34" charset="0"/>
              <a:buChar char="•"/>
            </a:pPr>
            <a:r>
              <a:rPr lang="en-US" sz="1000" b="1" dirty="0" smtClean="0">
                <a:solidFill>
                  <a:prstClr val="black"/>
                </a:solidFill>
              </a:rPr>
              <a:t>Short latency </a:t>
            </a:r>
          </a:p>
          <a:p>
            <a:pPr defTabSz="457200">
              <a:buFont typeface="Arial" pitchFamily="34" charset="0"/>
              <a:buChar char="•"/>
            </a:pPr>
            <a:r>
              <a:rPr lang="en-US" sz="1000" b="1" dirty="0" smtClean="0">
                <a:solidFill>
                  <a:prstClr val="black"/>
                </a:solidFill>
              </a:rPr>
              <a:t>Better throughput</a:t>
            </a:r>
            <a:endParaRPr lang="en-US" sz="1000" b="1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147" y="3440003"/>
            <a:ext cx="11782531" cy="318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193339" y="1393535"/>
            <a:ext cx="3481147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1400" b="1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Before we get into details, let’s look under the hood ….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5787253" y="2315428"/>
            <a:ext cx="460740" cy="422455"/>
          </a:xfrm>
          <a:prstGeom prst="downArrow">
            <a:avLst/>
          </a:prstGeom>
          <a:solidFill>
            <a:srgbClr val="0070C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 rot="5400000">
            <a:off x="8558112" y="926738"/>
            <a:ext cx="729695" cy="2892425"/>
          </a:xfrm>
          <a:prstGeom prst="bentArrow">
            <a:avLst/>
          </a:prstGeom>
          <a:solidFill>
            <a:srgbClr val="0070C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Bent Arrow 13"/>
          <p:cNvSpPr/>
          <p:nvPr/>
        </p:nvSpPr>
        <p:spPr>
          <a:xfrm rot="16200000" flipH="1">
            <a:off x="2901247" y="926736"/>
            <a:ext cx="729695" cy="2892425"/>
          </a:xfrm>
          <a:prstGeom prst="bentArrow">
            <a:avLst/>
          </a:prstGeom>
          <a:solidFill>
            <a:srgbClr val="0070C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6727" y="1393535"/>
            <a:ext cx="3481147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1400" b="1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One body of code:</a:t>
            </a:r>
          </a:p>
          <a:p>
            <a:pPr defTabSz="457200"/>
            <a:r>
              <a:rPr lang="en-US" sz="1400" b="1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 Many hardware outcomes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is hardware extracted from C code?</a:t>
            </a:r>
          </a:p>
          <a:p>
            <a:pPr lvl="1"/>
            <a:r>
              <a:rPr lang="en-US" dirty="0" smtClean="0"/>
              <a:t>Control and datapath can be extracted from C code at the top level</a:t>
            </a:r>
          </a:p>
          <a:p>
            <a:pPr lvl="1"/>
            <a:r>
              <a:rPr lang="en-US" dirty="0" smtClean="0"/>
              <a:t>The same principles used in the example can be applied to sub-functions</a:t>
            </a:r>
          </a:p>
          <a:p>
            <a:pPr lvl="2"/>
            <a:r>
              <a:rPr lang="en-US" dirty="0" smtClean="0"/>
              <a:t>At some point in the top-level control flow, control is passed to a sub-function</a:t>
            </a:r>
          </a:p>
          <a:p>
            <a:pPr lvl="2"/>
            <a:r>
              <a:rPr lang="en-US" dirty="0" smtClean="0"/>
              <a:t>Sub-function may be implemented to execute concurrently with the top-level and or other sub-functions</a:t>
            </a:r>
          </a:p>
          <a:p>
            <a:r>
              <a:rPr lang="en-US" dirty="0" smtClean="0"/>
              <a:t>How is this control and dataflow turned into a hardware design?</a:t>
            </a:r>
          </a:p>
          <a:p>
            <a:pPr lvl="1"/>
            <a:r>
              <a:rPr lang="en-US" dirty="0" err="1" smtClean="0"/>
              <a:t>Vivado</a:t>
            </a:r>
            <a:r>
              <a:rPr lang="en-US" dirty="0" smtClean="0"/>
              <a:t> HLS maps this to hardware through scheduling and binding processes</a:t>
            </a:r>
          </a:p>
          <a:p>
            <a:r>
              <a:rPr lang="en-US" dirty="0" smtClean="0"/>
              <a:t>How is my design created?</a:t>
            </a:r>
          </a:p>
          <a:p>
            <a:pPr lvl="1"/>
            <a:r>
              <a:rPr lang="en-US" dirty="0" smtClean="0"/>
              <a:t>How functions, loops, arrays and IO ports are mapped?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High-Level Synthesis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2016 Xilinx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HLS: Control Extraction</a:t>
            </a:r>
            <a:endParaRPr lang="en-US" dirty="0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2016 Xilinx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8373" y="2161636"/>
            <a:ext cx="3532340" cy="3477875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000" dirty="0" smtClean="0"/>
              <a:t>void fir (</a:t>
            </a:r>
          </a:p>
          <a:p>
            <a:pPr algn="l"/>
            <a:r>
              <a:rPr lang="en-US" sz="1000" dirty="0" smtClean="0"/>
              <a:t>  </a:t>
            </a:r>
            <a:r>
              <a:rPr lang="en-US" sz="1000" dirty="0" err="1" smtClean="0"/>
              <a:t>data_t</a:t>
            </a:r>
            <a:r>
              <a:rPr lang="en-US" sz="1000" dirty="0" smtClean="0"/>
              <a:t> *y,</a:t>
            </a:r>
          </a:p>
          <a:p>
            <a:pPr algn="l"/>
            <a:r>
              <a:rPr lang="en-US" sz="1000" dirty="0" smtClean="0"/>
              <a:t>  </a:t>
            </a:r>
            <a:r>
              <a:rPr lang="en-US" sz="1000" dirty="0" err="1" smtClean="0"/>
              <a:t>coef_t</a:t>
            </a:r>
            <a:r>
              <a:rPr lang="en-US" sz="1000" dirty="0" smtClean="0"/>
              <a:t> c[4],</a:t>
            </a:r>
          </a:p>
          <a:p>
            <a:pPr algn="l"/>
            <a:r>
              <a:rPr lang="en-US" sz="1000" dirty="0" smtClean="0"/>
              <a:t>  </a:t>
            </a:r>
            <a:r>
              <a:rPr lang="en-US" sz="1000" dirty="0" err="1" smtClean="0"/>
              <a:t>data_t</a:t>
            </a:r>
            <a:r>
              <a:rPr lang="en-US" sz="1000" dirty="0" smtClean="0"/>
              <a:t> x</a:t>
            </a:r>
          </a:p>
          <a:p>
            <a:pPr algn="l"/>
            <a:r>
              <a:rPr lang="en-US" sz="1000" dirty="0" smtClean="0"/>
              <a:t>  ) {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1000" dirty="0" smtClean="0"/>
              <a:t>  static </a:t>
            </a:r>
            <a:r>
              <a:rPr lang="en-US" sz="1000" dirty="0" err="1" smtClean="0"/>
              <a:t>data_t</a:t>
            </a:r>
            <a:r>
              <a:rPr lang="en-US" sz="1000" dirty="0" smtClean="0"/>
              <a:t> </a:t>
            </a:r>
            <a:r>
              <a:rPr lang="en-US" sz="1000" dirty="0" err="1" smtClean="0"/>
              <a:t>shift_reg</a:t>
            </a:r>
            <a:r>
              <a:rPr lang="en-US" sz="1000" dirty="0" smtClean="0"/>
              <a:t>[4];</a:t>
            </a:r>
          </a:p>
          <a:p>
            <a:pPr algn="l"/>
            <a:r>
              <a:rPr lang="en-US" sz="1000" dirty="0" smtClean="0"/>
              <a:t>  </a:t>
            </a:r>
            <a:r>
              <a:rPr lang="en-US" sz="1000" dirty="0" err="1" smtClean="0"/>
              <a:t>acc_t</a:t>
            </a:r>
            <a:r>
              <a:rPr lang="en-US" sz="1000" dirty="0" smtClean="0"/>
              <a:t> acc;</a:t>
            </a:r>
          </a:p>
          <a:p>
            <a:pPr algn="l"/>
            <a:r>
              <a:rPr lang="en-US" sz="1000" dirty="0" smtClean="0"/>
              <a:t>  </a:t>
            </a:r>
            <a:r>
              <a:rPr lang="en-US" sz="1000" dirty="0" err="1" smtClean="0"/>
              <a:t>int</a:t>
            </a:r>
            <a:r>
              <a:rPr lang="en-US" sz="1000" dirty="0" smtClean="0"/>
              <a:t> </a:t>
            </a:r>
            <a:r>
              <a:rPr lang="en-US" sz="1000" dirty="0" err="1" smtClean="0"/>
              <a:t>i</a:t>
            </a:r>
            <a:r>
              <a:rPr lang="en-US" sz="1000" dirty="0" smtClean="0"/>
              <a:t>;</a:t>
            </a:r>
          </a:p>
          <a:p>
            <a:pPr algn="l"/>
            <a:r>
              <a:rPr lang="en-US" sz="1000" dirty="0" smtClean="0"/>
              <a:t>  </a:t>
            </a:r>
          </a:p>
          <a:p>
            <a:pPr algn="l"/>
            <a:r>
              <a:rPr lang="en-US" sz="1000" dirty="0" smtClean="0"/>
              <a:t>  acc=0;</a:t>
            </a:r>
          </a:p>
          <a:p>
            <a:pPr algn="l"/>
            <a:r>
              <a:rPr lang="en-US" sz="1000" dirty="0" smtClean="0"/>
              <a:t>  loop: for (</a:t>
            </a:r>
            <a:r>
              <a:rPr lang="en-US" sz="1000" dirty="0" err="1" smtClean="0"/>
              <a:t>i</a:t>
            </a:r>
            <a:r>
              <a:rPr lang="en-US" sz="1000" dirty="0" smtClean="0"/>
              <a:t>=3;i&gt;=0;i--) {</a:t>
            </a:r>
          </a:p>
          <a:p>
            <a:pPr algn="l"/>
            <a:r>
              <a:rPr lang="en-US" sz="1000" dirty="0" smtClean="0"/>
              <a:t>     if (</a:t>
            </a:r>
            <a:r>
              <a:rPr lang="en-US" sz="1000" dirty="0" err="1" smtClean="0"/>
              <a:t>i</a:t>
            </a:r>
            <a:r>
              <a:rPr lang="en-US" sz="1000" dirty="0" smtClean="0"/>
              <a:t>==0) {</a:t>
            </a:r>
          </a:p>
          <a:p>
            <a:pPr algn="l"/>
            <a:r>
              <a:rPr lang="en-US" sz="1000" dirty="0" smtClean="0"/>
              <a:t>       acc+=x*c[0];</a:t>
            </a:r>
          </a:p>
          <a:p>
            <a:pPr algn="l"/>
            <a:r>
              <a:rPr lang="en-US" sz="1000" dirty="0" smtClean="0"/>
              <a:t>       </a:t>
            </a:r>
            <a:r>
              <a:rPr lang="en-US" sz="1000" dirty="0" err="1" smtClean="0"/>
              <a:t>shift_reg</a:t>
            </a:r>
            <a:r>
              <a:rPr lang="en-US" sz="1000" dirty="0" smtClean="0"/>
              <a:t>[0]=x;</a:t>
            </a:r>
          </a:p>
          <a:p>
            <a:pPr algn="l"/>
            <a:r>
              <a:rPr lang="en-US" sz="1000" dirty="0" smtClean="0"/>
              <a:t>     } else {</a:t>
            </a:r>
          </a:p>
          <a:p>
            <a:pPr algn="l"/>
            <a:r>
              <a:rPr lang="en-US" sz="1000" dirty="0" smtClean="0"/>
              <a:t>        </a:t>
            </a:r>
            <a:r>
              <a:rPr lang="en-US" sz="1000" dirty="0" err="1" smtClean="0"/>
              <a:t>shift_reg</a:t>
            </a:r>
            <a:r>
              <a:rPr lang="en-US" sz="1000" dirty="0" smtClean="0"/>
              <a:t>[</a:t>
            </a:r>
            <a:r>
              <a:rPr lang="en-US" sz="1000" dirty="0" err="1" smtClean="0"/>
              <a:t>i</a:t>
            </a:r>
            <a:r>
              <a:rPr lang="en-US" sz="1000" dirty="0" smtClean="0"/>
              <a:t>]=</a:t>
            </a:r>
            <a:r>
              <a:rPr lang="en-US" sz="1000" dirty="0" err="1" smtClean="0"/>
              <a:t>shift_reg</a:t>
            </a:r>
            <a:r>
              <a:rPr lang="en-US" sz="1000" dirty="0" smtClean="0"/>
              <a:t>[i-1];	        </a:t>
            </a:r>
          </a:p>
          <a:p>
            <a:pPr algn="l"/>
            <a:r>
              <a:rPr lang="en-US" sz="1000" dirty="0" smtClean="0"/>
              <a:t>        acc+=</a:t>
            </a:r>
            <a:r>
              <a:rPr lang="en-US" sz="1000" dirty="0" err="1" smtClean="0"/>
              <a:t>shift_reg</a:t>
            </a:r>
            <a:r>
              <a:rPr lang="en-US" sz="1000" dirty="0" smtClean="0"/>
              <a:t>[</a:t>
            </a:r>
            <a:r>
              <a:rPr lang="en-US" sz="1000" dirty="0" err="1" smtClean="0"/>
              <a:t>i</a:t>
            </a:r>
            <a:r>
              <a:rPr lang="en-US" sz="1000" dirty="0" smtClean="0"/>
              <a:t>]*c[</a:t>
            </a:r>
            <a:r>
              <a:rPr lang="en-US" sz="1000" dirty="0" err="1" smtClean="0"/>
              <a:t>i</a:t>
            </a:r>
            <a:r>
              <a:rPr lang="en-US" sz="1000" dirty="0" smtClean="0"/>
              <a:t>];</a:t>
            </a:r>
          </a:p>
          <a:p>
            <a:pPr algn="l"/>
            <a:r>
              <a:rPr lang="en-US" sz="1000" dirty="0" smtClean="0"/>
              <a:t>     }</a:t>
            </a:r>
          </a:p>
          <a:p>
            <a:pPr algn="l"/>
            <a:r>
              <a:rPr lang="en-US" sz="1000" dirty="0" smtClean="0"/>
              <a:t>  }</a:t>
            </a:r>
          </a:p>
          <a:p>
            <a:pPr algn="l"/>
            <a:r>
              <a:rPr lang="en-US" sz="1000" dirty="0" smtClean="0"/>
              <a:t>  *y=acc;</a:t>
            </a:r>
          </a:p>
          <a:p>
            <a:pPr algn="l"/>
            <a:r>
              <a:rPr lang="en-US" sz="1000" dirty="0" smtClean="0"/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1500" y="1623428"/>
            <a:ext cx="2182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Code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1500" y="5810111"/>
            <a:ext cx="2354892" cy="276999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From any C code example ..</a:t>
            </a:r>
            <a:endParaRPr lang="en-US" sz="1200" b="1" dirty="0"/>
          </a:p>
        </p:txBody>
      </p:sp>
      <p:grpSp>
        <p:nvGrpSpPr>
          <p:cNvPr id="4" name="Group 54"/>
          <p:cNvGrpSpPr/>
          <p:nvPr/>
        </p:nvGrpSpPr>
        <p:grpSpPr>
          <a:xfrm>
            <a:off x="719113" y="2776115"/>
            <a:ext cx="6859906" cy="3495660"/>
            <a:chOff x="539475" y="2776115"/>
            <a:chExt cx="5146270" cy="3495660"/>
          </a:xfrm>
        </p:grpSpPr>
        <p:sp>
          <p:nvSpPr>
            <p:cNvPr id="9" name="TextBox 8"/>
            <p:cNvSpPr txBox="1"/>
            <p:nvPr/>
          </p:nvSpPr>
          <p:spPr>
            <a:xfrm>
              <a:off x="3151015" y="5810110"/>
              <a:ext cx="2534730" cy="461665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The loops in the C code correlated to states of behavior</a:t>
              </a:r>
              <a:endParaRPr lang="en-US" sz="1200" b="1" dirty="0"/>
            </a:p>
          </p:txBody>
        </p:sp>
        <p:grpSp>
          <p:nvGrpSpPr>
            <p:cNvPr id="8" name="Group 52"/>
            <p:cNvGrpSpPr/>
            <p:nvPr/>
          </p:nvGrpSpPr>
          <p:grpSpPr>
            <a:xfrm>
              <a:off x="539475" y="2776115"/>
              <a:ext cx="4382191" cy="2895764"/>
              <a:chOff x="539475" y="2776115"/>
              <a:chExt cx="4382191" cy="2895764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539475" y="5502870"/>
                <a:ext cx="3302830" cy="0"/>
              </a:xfrm>
              <a:prstGeom prst="line">
                <a:avLst/>
              </a:prstGeom>
              <a:ln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654690" y="5195630"/>
                <a:ext cx="3187615" cy="0"/>
              </a:xfrm>
              <a:prstGeom prst="line">
                <a:avLst/>
              </a:prstGeom>
              <a:ln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730030" y="4005075"/>
                <a:ext cx="2112275" cy="1"/>
              </a:xfrm>
              <a:prstGeom prst="line">
                <a:avLst/>
              </a:prstGeom>
              <a:ln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885120" y="2891330"/>
                <a:ext cx="2957185" cy="0"/>
              </a:xfrm>
              <a:prstGeom prst="line">
                <a:avLst/>
              </a:prstGeom>
              <a:ln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3989434" y="2776115"/>
                <a:ext cx="9226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smtClean="0">
                    <a:latin typeface="+mn-lt"/>
                  </a:rPr>
                  <a:t>Function Start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979817" y="3858680"/>
                <a:ext cx="94184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smtClean="0">
                    <a:latin typeface="+mn-lt"/>
                  </a:rPr>
                  <a:t>For-Loop Start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001462" y="5042010"/>
                <a:ext cx="89855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smtClean="0">
                    <a:latin typeface="+mn-lt"/>
                  </a:rPr>
                  <a:t>For-Loop End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011081" y="5394880"/>
                <a:ext cx="8793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smtClean="0">
                    <a:latin typeface="+mn-lt"/>
                  </a:rPr>
                  <a:t>Function End</a:t>
                </a:r>
              </a:p>
            </p:txBody>
          </p:sp>
        </p:grpSp>
      </p:grpSp>
      <p:grpSp>
        <p:nvGrpSpPr>
          <p:cNvPr id="10" name="Group 53"/>
          <p:cNvGrpSpPr/>
          <p:nvPr/>
        </p:nvGrpSpPr>
        <p:grpSpPr>
          <a:xfrm>
            <a:off x="6657540" y="1623429"/>
            <a:ext cx="4658593" cy="4648347"/>
            <a:chOff x="4994455" y="1623428"/>
            <a:chExt cx="3494855" cy="4648347"/>
          </a:xfrm>
        </p:grpSpPr>
        <p:sp>
          <p:nvSpPr>
            <p:cNvPr id="20" name="Rectangle 19"/>
            <p:cNvSpPr/>
            <p:nvPr/>
          </p:nvSpPr>
          <p:spPr>
            <a:xfrm>
              <a:off x="6093772" y="2161635"/>
              <a:ext cx="1651415" cy="3456450"/>
            </a:xfrm>
            <a:prstGeom prst="rect">
              <a:avLst/>
            </a:prstGeom>
            <a:gradFill flip="none" rotWithShape="1">
              <a:gsLst>
                <a:gs pos="0">
                  <a:srgbClr val="663300">
                    <a:tint val="66000"/>
                    <a:satMod val="160000"/>
                  </a:srgbClr>
                </a:gs>
                <a:gs pos="50000">
                  <a:srgbClr val="663300">
                    <a:tint val="44500"/>
                    <a:satMod val="160000"/>
                  </a:srgbClr>
                </a:gs>
                <a:gs pos="100000">
                  <a:srgbClr val="6633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6"/>
            <p:cNvSpPr/>
            <p:nvPr/>
          </p:nvSpPr>
          <p:spPr>
            <a:xfrm>
              <a:off x="6593889" y="3178465"/>
              <a:ext cx="304800" cy="304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6593889" y="5159665"/>
              <a:ext cx="304800" cy="304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5400000">
              <a:off x="6555790" y="2987966"/>
              <a:ext cx="380998" cy="158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0"/>
            <p:cNvCxnSpPr>
              <a:stCxn id="22" idx="6"/>
            </p:cNvCxnSpPr>
            <p:nvPr/>
          </p:nvCxnSpPr>
          <p:spPr>
            <a:xfrm flipV="1">
              <a:off x="6898689" y="3330865"/>
              <a:ext cx="1588" cy="1981200"/>
            </a:xfrm>
            <a:prstGeom prst="curvedConnector3">
              <a:avLst>
                <a:gd name="adj1" fmla="val 24519781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069795" y="1623428"/>
              <a:ext cx="16369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u="sng" dirty="0" smtClean="0"/>
                <a:t>Control Behavior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6593889" y="4107200"/>
              <a:ext cx="304800" cy="304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27" name="Curved Connector 20"/>
            <p:cNvCxnSpPr>
              <a:stCxn id="26" idx="4"/>
              <a:endCxn id="26" idx="6"/>
            </p:cNvCxnSpPr>
            <p:nvPr/>
          </p:nvCxnSpPr>
          <p:spPr>
            <a:xfrm rot="5400000" flipH="1" flipV="1">
              <a:off x="6746289" y="4259600"/>
              <a:ext cx="152400" cy="152400"/>
            </a:xfrm>
            <a:prstGeom prst="curvedConnector4">
              <a:avLst>
                <a:gd name="adj1" fmla="val -150000"/>
                <a:gd name="adj2" fmla="val 250000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>
              <a:off x="6441489" y="3788065"/>
              <a:ext cx="609600" cy="158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endCxn id="22" idx="0"/>
            </p:cNvCxnSpPr>
            <p:nvPr/>
          </p:nvCxnSpPr>
          <p:spPr>
            <a:xfrm rot="5400000">
              <a:off x="6365289" y="4778665"/>
              <a:ext cx="762000" cy="158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170582" y="2200040"/>
              <a:ext cx="14977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latin typeface="+mn-lt"/>
                </a:rPr>
                <a:t>Finite State Machine (FSM) states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77770" y="5810110"/>
              <a:ext cx="2611540" cy="461665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This behavior is extracted into a hardware state machine</a:t>
              </a:r>
              <a:endParaRPr lang="en-US" sz="1200" b="1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4994455" y="2891330"/>
              <a:ext cx="1382580" cy="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032860" y="5502870"/>
              <a:ext cx="1305770" cy="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032860" y="5157225"/>
              <a:ext cx="1305770" cy="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032860" y="4005075"/>
              <a:ext cx="1305770" cy="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HLS: Control &amp; </a:t>
            </a:r>
            <a:r>
              <a:rPr lang="en-US" dirty="0" err="1" smtClean="0"/>
              <a:t>Datapath</a:t>
            </a:r>
            <a:r>
              <a:rPr lang="en-US" dirty="0" smtClean="0"/>
              <a:t> Extraction</a:t>
            </a:r>
            <a:endParaRPr lang="en-US" dirty="0"/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2016 Xilinx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8373" y="2161636"/>
            <a:ext cx="3532340" cy="3477875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000" dirty="0" smtClean="0"/>
              <a:t>void fir (</a:t>
            </a:r>
          </a:p>
          <a:p>
            <a:pPr algn="l"/>
            <a:r>
              <a:rPr lang="en-US" sz="1000" dirty="0" smtClean="0"/>
              <a:t>  </a:t>
            </a:r>
            <a:r>
              <a:rPr lang="en-US" sz="1000" dirty="0" err="1" smtClean="0"/>
              <a:t>data_t</a:t>
            </a:r>
            <a:r>
              <a:rPr lang="en-US" sz="1000" dirty="0" smtClean="0"/>
              <a:t> *y,</a:t>
            </a:r>
          </a:p>
          <a:p>
            <a:pPr algn="l"/>
            <a:r>
              <a:rPr lang="en-US" sz="1000" dirty="0" smtClean="0"/>
              <a:t>  </a:t>
            </a:r>
            <a:r>
              <a:rPr lang="en-US" sz="1000" dirty="0" err="1" smtClean="0"/>
              <a:t>coef_t</a:t>
            </a:r>
            <a:r>
              <a:rPr lang="en-US" sz="1000" dirty="0" smtClean="0"/>
              <a:t> c[4],</a:t>
            </a:r>
          </a:p>
          <a:p>
            <a:pPr algn="l"/>
            <a:r>
              <a:rPr lang="en-US" sz="1000" dirty="0" smtClean="0"/>
              <a:t>  </a:t>
            </a:r>
            <a:r>
              <a:rPr lang="en-US" sz="1000" dirty="0" err="1" smtClean="0"/>
              <a:t>data_t</a:t>
            </a:r>
            <a:r>
              <a:rPr lang="en-US" sz="1000" dirty="0" smtClean="0"/>
              <a:t> x</a:t>
            </a:r>
          </a:p>
          <a:p>
            <a:pPr algn="l"/>
            <a:r>
              <a:rPr lang="en-US" sz="1000" dirty="0" smtClean="0"/>
              <a:t>  ) {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1000" dirty="0" smtClean="0"/>
              <a:t>  static </a:t>
            </a:r>
            <a:r>
              <a:rPr lang="en-US" sz="1000" dirty="0" err="1" smtClean="0"/>
              <a:t>data_t</a:t>
            </a:r>
            <a:r>
              <a:rPr lang="en-US" sz="1000" dirty="0" smtClean="0"/>
              <a:t> </a:t>
            </a:r>
            <a:r>
              <a:rPr lang="en-US" sz="1000" dirty="0" err="1" smtClean="0"/>
              <a:t>shift_reg</a:t>
            </a:r>
            <a:r>
              <a:rPr lang="en-US" sz="1000" dirty="0" smtClean="0"/>
              <a:t>[4];</a:t>
            </a:r>
          </a:p>
          <a:p>
            <a:pPr algn="l"/>
            <a:r>
              <a:rPr lang="en-US" sz="1000" dirty="0" smtClean="0"/>
              <a:t>  </a:t>
            </a:r>
            <a:r>
              <a:rPr lang="en-US" sz="1000" dirty="0" err="1" smtClean="0"/>
              <a:t>acc_t</a:t>
            </a:r>
            <a:r>
              <a:rPr lang="en-US" sz="1000" dirty="0" smtClean="0"/>
              <a:t> acc;</a:t>
            </a:r>
          </a:p>
          <a:p>
            <a:pPr algn="l"/>
            <a:r>
              <a:rPr lang="en-US" sz="1000" dirty="0" smtClean="0"/>
              <a:t>  </a:t>
            </a:r>
            <a:r>
              <a:rPr lang="en-US" sz="1000" dirty="0" err="1" smtClean="0"/>
              <a:t>int</a:t>
            </a:r>
            <a:r>
              <a:rPr lang="en-US" sz="1000" dirty="0" smtClean="0"/>
              <a:t> </a:t>
            </a:r>
            <a:r>
              <a:rPr lang="en-US" sz="1000" dirty="0" err="1" smtClean="0"/>
              <a:t>i</a:t>
            </a:r>
            <a:r>
              <a:rPr lang="en-US" sz="1000" dirty="0" smtClean="0"/>
              <a:t>;</a:t>
            </a:r>
          </a:p>
          <a:p>
            <a:pPr algn="l"/>
            <a:r>
              <a:rPr lang="en-US" sz="1000" dirty="0" smtClean="0"/>
              <a:t>  </a:t>
            </a:r>
          </a:p>
          <a:p>
            <a:pPr algn="l"/>
            <a:r>
              <a:rPr lang="en-US" sz="1000" dirty="0" smtClean="0"/>
              <a:t>  acc=0;</a:t>
            </a:r>
          </a:p>
          <a:p>
            <a:pPr algn="l"/>
            <a:r>
              <a:rPr lang="en-US" sz="1000" dirty="0" smtClean="0"/>
              <a:t>  loop: for (</a:t>
            </a:r>
            <a:r>
              <a:rPr lang="en-US" sz="1000" dirty="0" err="1" smtClean="0"/>
              <a:t>i</a:t>
            </a:r>
            <a:r>
              <a:rPr lang="en-US" sz="1000" dirty="0" smtClean="0"/>
              <a:t>=3;i&gt;=0;i--) {</a:t>
            </a:r>
          </a:p>
          <a:p>
            <a:pPr algn="l"/>
            <a:r>
              <a:rPr lang="en-US" sz="1000" dirty="0" smtClean="0"/>
              <a:t>     if (</a:t>
            </a:r>
            <a:r>
              <a:rPr lang="en-US" sz="1000" dirty="0" err="1" smtClean="0"/>
              <a:t>i</a:t>
            </a:r>
            <a:r>
              <a:rPr lang="en-US" sz="1000" dirty="0" smtClean="0"/>
              <a:t>==0) {</a:t>
            </a:r>
          </a:p>
          <a:p>
            <a:pPr algn="l"/>
            <a:r>
              <a:rPr lang="en-US" sz="1000" dirty="0" smtClean="0"/>
              <a:t>       acc+=x*c[0];</a:t>
            </a:r>
          </a:p>
          <a:p>
            <a:pPr algn="l"/>
            <a:r>
              <a:rPr lang="en-US" sz="1000" dirty="0" smtClean="0"/>
              <a:t>       </a:t>
            </a:r>
            <a:r>
              <a:rPr lang="en-US" sz="1000" dirty="0" err="1" smtClean="0"/>
              <a:t>shift_reg</a:t>
            </a:r>
            <a:r>
              <a:rPr lang="en-US" sz="1000" dirty="0" smtClean="0"/>
              <a:t>[0]=x;</a:t>
            </a:r>
          </a:p>
          <a:p>
            <a:pPr algn="l"/>
            <a:r>
              <a:rPr lang="en-US" sz="1000" dirty="0" smtClean="0"/>
              <a:t>     } else {</a:t>
            </a:r>
          </a:p>
          <a:p>
            <a:pPr algn="l"/>
            <a:r>
              <a:rPr lang="en-US" sz="1000" dirty="0" smtClean="0"/>
              <a:t>        </a:t>
            </a:r>
            <a:r>
              <a:rPr lang="en-US" sz="1000" dirty="0" err="1" smtClean="0"/>
              <a:t>shift_reg</a:t>
            </a:r>
            <a:r>
              <a:rPr lang="en-US" sz="1000" dirty="0" smtClean="0"/>
              <a:t>[</a:t>
            </a:r>
            <a:r>
              <a:rPr lang="en-US" sz="1000" dirty="0" err="1" smtClean="0"/>
              <a:t>i</a:t>
            </a:r>
            <a:r>
              <a:rPr lang="en-US" sz="1000" dirty="0" smtClean="0"/>
              <a:t>]=</a:t>
            </a:r>
            <a:r>
              <a:rPr lang="en-US" sz="1000" dirty="0" err="1" smtClean="0"/>
              <a:t>shift_reg</a:t>
            </a:r>
            <a:r>
              <a:rPr lang="en-US" sz="1000" dirty="0" smtClean="0"/>
              <a:t>[i-1];	        </a:t>
            </a:r>
          </a:p>
          <a:p>
            <a:pPr algn="l"/>
            <a:r>
              <a:rPr lang="en-US" sz="1000" dirty="0" smtClean="0"/>
              <a:t>        acc+=</a:t>
            </a:r>
            <a:r>
              <a:rPr lang="en-US" sz="1000" dirty="0" err="1" smtClean="0"/>
              <a:t>shift_reg</a:t>
            </a:r>
            <a:r>
              <a:rPr lang="en-US" sz="1000" dirty="0" smtClean="0"/>
              <a:t>[</a:t>
            </a:r>
            <a:r>
              <a:rPr lang="en-US" sz="1000" dirty="0" err="1" smtClean="0"/>
              <a:t>i</a:t>
            </a:r>
            <a:r>
              <a:rPr lang="en-US" sz="1000" dirty="0" smtClean="0"/>
              <a:t>]*c[</a:t>
            </a:r>
            <a:r>
              <a:rPr lang="en-US" sz="1000" dirty="0" err="1" smtClean="0"/>
              <a:t>i</a:t>
            </a:r>
            <a:r>
              <a:rPr lang="en-US" sz="1000" dirty="0" smtClean="0"/>
              <a:t>];</a:t>
            </a:r>
          </a:p>
          <a:p>
            <a:pPr algn="l"/>
            <a:r>
              <a:rPr lang="en-US" sz="1000" dirty="0" smtClean="0"/>
              <a:t>     }</a:t>
            </a:r>
          </a:p>
          <a:p>
            <a:pPr algn="l"/>
            <a:r>
              <a:rPr lang="en-US" sz="1000" dirty="0" smtClean="0"/>
              <a:t>  }</a:t>
            </a:r>
          </a:p>
          <a:p>
            <a:pPr algn="l"/>
            <a:r>
              <a:rPr lang="en-US" sz="1000" dirty="0" smtClean="0"/>
              <a:t>  *y=acc;</a:t>
            </a:r>
          </a:p>
          <a:p>
            <a:pPr algn="l"/>
            <a:r>
              <a:rPr lang="en-US" sz="1000" dirty="0" smtClean="0"/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1500" y="1623966"/>
            <a:ext cx="2182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Code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1500" y="5810111"/>
            <a:ext cx="2354892" cy="276999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From any C code example ..</a:t>
            </a:r>
            <a:endParaRPr lang="en-US" sz="1200" b="1" dirty="0"/>
          </a:p>
        </p:txBody>
      </p:sp>
      <p:grpSp>
        <p:nvGrpSpPr>
          <p:cNvPr id="4" name="Group 133"/>
          <p:cNvGrpSpPr/>
          <p:nvPr/>
        </p:nvGrpSpPr>
        <p:grpSpPr>
          <a:xfrm>
            <a:off x="6164838" y="1623429"/>
            <a:ext cx="2233274" cy="4648347"/>
            <a:chOff x="4624833" y="1623428"/>
            <a:chExt cx="1675392" cy="4648347"/>
          </a:xfrm>
        </p:grpSpPr>
        <p:sp>
          <p:nvSpPr>
            <p:cNvPr id="9" name="Rectangle 8"/>
            <p:cNvSpPr/>
            <p:nvPr/>
          </p:nvSpPr>
          <p:spPr>
            <a:xfrm>
              <a:off x="4648810" y="2161635"/>
              <a:ext cx="1651415" cy="3456450"/>
            </a:xfrm>
            <a:prstGeom prst="rect">
              <a:avLst/>
            </a:prstGeom>
            <a:gradFill flip="none" rotWithShape="1">
              <a:gsLst>
                <a:gs pos="0">
                  <a:srgbClr val="663300">
                    <a:tint val="66000"/>
                    <a:satMod val="160000"/>
                  </a:srgbClr>
                </a:gs>
                <a:gs pos="50000">
                  <a:srgbClr val="663300">
                    <a:tint val="44500"/>
                    <a:satMod val="160000"/>
                  </a:srgbClr>
                </a:gs>
                <a:gs pos="100000">
                  <a:srgbClr val="6633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148927" y="3178465"/>
              <a:ext cx="304800" cy="304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5148927" y="5159665"/>
              <a:ext cx="304800" cy="304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12" name="Straight Arrow Connector 11"/>
            <p:cNvCxnSpPr>
              <a:endCxn id="10" idx="0"/>
            </p:cNvCxnSpPr>
            <p:nvPr/>
          </p:nvCxnSpPr>
          <p:spPr>
            <a:xfrm rot="5400000">
              <a:off x="5110828" y="2987966"/>
              <a:ext cx="380998" cy="158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20"/>
            <p:cNvCxnSpPr>
              <a:stCxn id="11" idx="6"/>
              <a:endCxn id="10" idx="6"/>
            </p:cNvCxnSpPr>
            <p:nvPr/>
          </p:nvCxnSpPr>
          <p:spPr>
            <a:xfrm flipV="1">
              <a:off x="5453727" y="3330865"/>
              <a:ext cx="1588" cy="1981200"/>
            </a:xfrm>
            <a:prstGeom prst="curvedConnector3">
              <a:avLst>
                <a:gd name="adj1" fmla="val 24519781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624833" y="1623428"/>
              <a:ext cx="16369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u="sng" dirty="0" smtClean="0"/>
                <a:t>Control Behavior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5148927" y="4107200"/>
              <a:ext cx="304800" cy="304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16" name="Curved Connector 20"/>
            <p:cNvCxnSpPr>
              <a:stCxn id="15" idx="4"/>
              <a:endCxn id="15" idx="6"/>
            </p:cNvCxnSpPr>
            <p:nvPr/>
          </p:nvCxnSpPr>
          <p:spPr>
            <a:xfrm rot="5400000" flipH="1" flipV="1">
              <a:off x="5301327" y="4259600"/>
              <a:ext cx="152400" cy="152400"/>
            </a:xfrm>
            <a:prstGeom prst="curvedConnector4">
              <a:avLst>
                <a:gd name="adj1" fmla="val -150000"/>
                <a:gd name="adj2" fmla="val 250000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4"/>
            </p:cNvCxnSpPr>
            <p:nvPr/>
          </p:nvCxnSpPr>
          <p:spPr>
            <a:xfrm rot="5400000">
              <a:off x="4996527" y="3788065"/>
              <a:ext cx="609600" cy="158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11" idx="0"/>
            </p:cNvCxnSpPr>
            <p:nvPr/>
          </p:nvCxnSpPr>
          <p:spPr>
            <a:xfrm rot="5400000">
              <a:off x="4920327" y="4778665"/>
              <a:ext cx="762000" cy="158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725620" y="2200040"/>
              <a:ext cx="14977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latin typeface="+mn-lt"/>
                </a:rPr>
                <a:t>Finite State Machine (FSM) states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55262" y="5810110"/>
              <a:ext cx="1228961" cy="461665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The control is known</a:t>
              </a:r>
              <a:endParaRPr lang="en-US" sz="1200" b="1" dirty="0"/>
            </a:p>
          </p:txBody>
        </p:sp>
      </p:grpSp>
      <p:grpSp>
        <p:nvGrpSpPr>
          <p:cNvPr id="8" name="Group 151"/>
          <p:cNvGrpSpPr/>
          <p:nvPr/>
        </p:nvGrpSpPr>
        <p:grpSpPr>
          <a:xfrm>
            <a:off x="1589399" y="1623429"/>
            <a:ext cx="4709787" cy="4648347"/>
            <a:chOff x="1192360" y="1623428"/>
            <a:chExt cx="3533260" cy="4648347"/>
          </a:xfrm>
        </p:grpSpPr>
        <p:sp>
          <p:nvSpPr>
            <p:cNvPr id="22" name="TextBox 21"/>
            <p:cNvSpPr txBox="1"/>
            <p:nvPr/>
          </p:nvSpPr>
          <p:spPr>
            <a:xfrm>
              <a:off x="3088633" y="1623428"/>
              <a:ext cx="16369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u="sng" dirty="0" smtClean="0"/>
                <a:t>Operations</a:t>
              </a:r>
            </a:p>
          </p:txBody>
        </p:sp>
        <p:grpSp>
          <p:nvGrpSpPr>
            <p:cNvPr id="21" name="Group 149"/>
            <p:cNvGrpSpPr/>
            <p:nvPr/>
          </p:nvGrpSpPr>
          <p:grpSpPr>
            <a:xfrm>
              <a:off x="1192360" y="2545685"/>
              <a:ext cx="3341235" cy="3726090"/>
              <a:chOff x="1192360" y="2545685"/>
              <a:chExt cx="3341235" cy="3726090"/>
            </a:xfrm>
          </p:grpSpPr>
          <p:cxnSp>
            <p:nvCxnSpPr>
              <p:cNvPr id="24" name="Curved Connector 24"/>
              <p:cNvCxnSpPr/>
              <p:nvPr/>
            </p:nvCxnSpPr>
            <p:spPr>
              <a:xfrm rot="5400000" flipH="1" flipV="1">
                <a:off x="2008466" y="2209642"/>
                <a:ext cx="940922" cy="2342705"/>
              </a:xfrm>
              <a:prstGeom prst="curvedConnector2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urved Connector 24"/>
              <p:cNvCxnSpPr/>
              <p:nvPr/>
            </p:nvCxnSpPr>
            <p:spPr>
              <a:xfrm rot="5400000" flipH="1" flipV="1">
                <a:off x="2399988" y="2629284"/>
                <a:ext cx="623398" cy="1877186"/>
              </a:xfrm>
              <a:prstGeom prst="curvedConnector2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3035800" y="4888390"/>
                <a:ext cx="57607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3035800" y="4579562"/>
                <a:ext cx="57607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3035800" y="4197100"/>
                <a:ext cx="57607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3035800" y="3889860"/>
                <a:ext cx="57607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3035800" y="3544215"/>
                <a:ext cx="57607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1192360" y="5234035"/>
                <a:ext cx="241951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3266229" y="5810110"/>
                <a:ext cx="1267366" cy="461665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Operations are extracted…</a:t>
                </a:r>
                <a:endParaRPr lang="en-US" sz="1200" b="1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688685" y="3467405"/>
                <a:ext cx="537670" cy="26883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-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688685" y="3774645"/>
                <a:ext cx="537670" cy="26883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==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688685" y="4081885"/>
                <a:ext cx="537670" cy="26883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+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688685" y="3160165"/>
                <a:ext cx="537670" cy="26883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&gt;=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688685" y="4389125"/>
                <a:ext cx="537670" cy="26883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*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686880" y="4696365"/>
                <a:ext cx="537670" cy="26883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+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686880" y="5003605"/>
                <a:ext cx="537670" cy="26883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*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688685" y="2545685"/>
                <a:ext cx="537670" cy="26883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 smtClean="0">
                    <a:solidFill>
                      <a:sysClr val="windowText" lastClr="000000"/>
                    </a:solidFill>
                  </a:rPr>
                  <a:t>RDx</a:t>
                </a:r>
                <a:endParaRPr lang="en-US" sz="12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688685" y="5310845"/>
                <a:ext cx="537670" cy="26883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 smtClean="0">
                    <a:solidFill>
                      <a:sysClr val="windowText" lastClr="000000"/>
                    </a:solidFill>
                  </a:rPr>
                  <a:t>WRy</a:t>
                </a:r>
                <a:endParaRPr lang="en-US" sz="12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688685" y="2852925"/>
                <a:ext cx="537670" cy="26883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 smtClean="0">
                    <a:solidFill>
                      <a:sysClr val="windowText" lastClr="000000"/>
                    </a:solidFill>
                  </a:rPr>
                  <a:t>RDc</a:t>
                </a:r>
                <a:endParaRPr lang="en-US" sz="12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23" name="Group 150"/>
          <p:cNvGrpSpPr/>
          <p:nvPr/>
        </p:nvGrpSpPr>
        <p:grpSpPr>
          <a:xfrm>
            <a:off x="8756467" y="1623965"/>
            <a:ext cx="2918019" cy="4647810"/>
            <a:chOff x="6569061" y="1623965"/>
            <a:chExt cx="2189084" cy="4647810"/>
          </a:xfrm>
        </p:grpSpPr>
        <p:sp>
          <p:nvSpPr>
            <p:cNvPr id="44" name="Rectangle 43"/>
            <p:cNvSpPr/>
            <p:nvPr/>
          </p:nvSpPr>
          <p:spPr>
            <a:xfrm>
              <a:off x="6684276" y="2161635"/>
              <a:ext cx="1958654" cy="3456450"/>
            </a:xfrm>
            <a:prstGeom prst="rect">
              <a:avLst/>
            </a:prstGeom>
            <a:gradFill flip="none" rotWithShape="1">
              <a:gsLst>
                <a:gs pos="0">
                  <a:srgbClr val="663300">
                    <a:tint val="66000"/>
                    <a:satMod val="160000"/>
                  </a:srgbClr>
                </a:gs>
                <a:gs pos="50000">
                  <a:srgbClr val="663300">
                    <a:tint val="44500"/>
                    <a:satMod val="160000"/>
                  </a:srgbClr>
                </a:gs>
                <a:gs pos="100000">
                  <a:srgbClr val="6633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645871" y="1623965"/>
              <a:ext cx="19970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u="sng" dirty="0" smtClean="0"/>
                <a:t>Control &amp; Datapath Behavior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569061" y="5810110"/>
              <a:ext cx="2189084" cy="461665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A unified control dataflow behavior is created.</a:t>
              </a:r>
              <a:endParaRPr lang="en-US" sz="1200" b="1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914706" y="3275381"/>
              <a:ext cx="1075340" cy="138258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Arrow Connector 47"/>
            <p:cNvCxnSpPr>
              <a:stCxn id="53" idx="2"/>
              <a:endCxn id="47" idx="0"/>
            </p:cNvCxnSpPr>
            <p:nvPr/>
          </p:nvCxnSpPr>
          <p:spPr>
            <a:xfrm rot="5400000">
              <a:off x="7337161" y="3160165"/>
              <a:ext cx="230431" cy="1588"/>
            </a:xfrm>
            <a:prstGeom prst="straightConnector1">
              <a:avLst/>
            </a:prstGeom>
            <a:ln>
              <a:solidFill>
                <a:schemeClr val="accent1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47" idx="2"/>
              <a:endCxn id="50" idx="0"/>
            </p:cNvCxnSpPr>
            <p:nvPr/>
          </p:nvCxnSpPr>
          <p:spPr>
            <a:xfrm rot="5400000">
              <a:off x="7241149" y="4869188"/>
              <a:ext cx="42245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6914705" y="5080415"/>
              <a:ext cx="1075341" cy="42245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Elbow Connector 125"/>
            <p:cNvCxnSpPr>
              <a:stCxn id="47" idx="2"/>
              <a:endCxn id="47" idx="3"/>
            </p:cNvCxnSpPr>
            <p:nvPr/>
          </p:nvCxnSpPr>
          <p:spPr>
            <a:xfrm rot="5400000" flipH="1" flipV="1">
              <a:off x="7375566" y="4043481"/>
              <a:ext cx="691290" cy="537670"/>
            </a:xfrm>
            <a:prstGeom prst="bentConnector4">
              <a:avLst>
                <a:gd name="adj1" fmla="val -33069"/>
                <a:gd name="adj2" fmla="val 142517"/>
              </a:avLst>
            </a:prstGeom>
            <a:ln>
              <a:solidFill>
                <a:schemeClr val="accent1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6684275" y="2200040"/>
              <a:ext cx="149779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latin typeface="+mn-lt"/>
                </a:rPr>
                <a:t>Control Dataflow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914705" y="2776115"/>
              <a:ext cx="1075341" cy="26883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Elbow Connector 125"/>
            <p:cNvCxnSpPr>
              <a:stCxn id="50" idx="3"/>
              <a:endCxn id="53" idx="3"/>
            </p:cNvCxnSpPr>
            <p:nvPr/>
          </p:nvCxnSpPr>
          <p:spPr>
            <a:xfrm flipV="1">
              <a:off x="7990046" y="2910533"/>
              <a:ext cx="1588" cy="2381110"/>
            </a:xfrm>
            <a:prstGeom prst="bentConnector3">
              <a:avLst>
                <a:gd name="adj1" fmla="val 25192073"/>
              </a:avLst>
            </a:prstGeom>
            <a:ln>
              <a:solidFill>
                <a:schemeClr val="accent1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7028115" y="3659430"/>
              <a:ext cx="385855" cy="1920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ysClr val="windowText" lastClr="000000"/>
                  </a:solidFill>
                </a:rPr>
                <a:t>&gt;=</a:t>
              </a:r>
              <a:endParaRPr lang="en-US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452375" y="3889860"/>
              <a:ext cx="385855" cy="1920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ysClr val="windowText" lastClr="000000"/>
                  </a:solidFill>
                </a:rPr>
                <a:t>-</a:t>
              </a:r>
              <a:endParaRPr lang="en-US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029920" y="4158695"/>
              <a:ext cx="385855" cy="1920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ysClr val="windowText" lastClr="000000"/>
                  </a:solidFill>
                </a:rPr>
                <a:t>+</a:t>
              </a:r>
              <a:endParaRPr lang="en-US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029920" y="3889860"/>
              <a:ext cx="385855" cy="1920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ysClr val="windowText" lastClr="000000"/>
                  </a:solidFill>
                </a:rPr>
                <a:t>==</a:t>
              </a:r>
              <a:endParaRPr lang="en-US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452375" y="4158695"/>
              <a:ext cx="385855" cy="1920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ysClr val="windowText" lastClr="000000"/>
                  </a:solidFill>
                </a:rPr>
                <a:t>*</a:t>
              </a:r>
              <a:endParaRPr lang="en-US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029920" y="4427530"/>
              <a:ext cx="385855" cy="1920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ysClr val="windowText" lastClr="000000"/>
                  </a:solidFill>
                </a:rPr>
                <a:t>+</a:t>
              </a:r>
              <a:endParaRPr lang="en-US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52375" y="4427530"/>
              <a:ext cx="385855" cy="1920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ysClr val="windowText" lastClr="000000"/>
                  </a:solidFill>
                </a:rPr>
                <a:t>*</a:t>
              </a:r>
              <a:endParaRPr lang="en-US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183540" y="5195629"/>
              <a:ext cx="460860" cy="23043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err="1" smtClean="0">
                  <a:solidFill>
                    <a:sysClr val="windowText" lastClr="000000"/>
                  </a:solidFill>
                </a:rPr>
                <a:t>WRy</a:t>
              </a:r>
              <a:endParaRPr lang="en-US" sz="8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450570" y="3659430"/>
              <a:ext cx="385855" cy="1920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ysClr val="windowText" lastClr="000000"/>
                  </a:solidFill>
                </a:rPr>
                <a:t>-</a:t>
              </a:r>
              <a:endParaRPr lang="en-US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029920" y="3429000"/>
              <a:ext cx="385855" cy="1920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b="1" dirty="0" err="1" smtClean="0">
                  <a:solidFill>
                    <a:sysClr val="windowText" lastClr="000000"/>
                  </a:solidFill>
                </a:rPr>
                <a:t>RDx</a:t>
              </a:r>
              <a:endParaRPr lang="en-US" sz="7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452375" y="3429000"/>
              <a:ext cx="385855" cy="1920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b="1" dirty="0" err="1" smtClean="0">
                  <a:solidFill>
                    <a:sysClr val="windowText" lastClr="000000"/>
                  </a:solidFill>
                </a:rPr>
                <a:t>RDc</a:t>
              </a:r>
              <a:endParaRPr lang="en-US" sz="700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to HLS 11- </a:t>
            </a:r>
            <a:fld id="{060BD193-E118-4B16-863C-C8C12C675E3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Xilinx_All_Programmable_Template_08-01-12">
  <a:themeElements>
    <a:clrScheme name="Xilinx All Programmable">
      <a:dk1>
        <a:srgbClr val="000000"/>
      </a:dk1>
      <a:lt1>
        <a:srgbClr val="FFFFFF"/>
      </a:lt1>
      <a:dk2>
        <a:srgbClr val="EC891D"/>
      </a:dk2>
      <a:lt2>
        <a:srgbClr val="EE3424"/>
      </a:lt2>
      <a:accent1>
        <a:srgbClr val="008CA8"/>
      </a:accent1>
      <a:accent2>
        <a:srgbClr val="B20838"/>
      </a:accent2>
      <a:accent3>
        <a:srgbClr val="6D7076"/>
      </a:accent3>
      <a:accent4>
        <a:srgbClr val="3F3F3F"/>
      </a:accent4>
      <a:accent5>
        <a:srgbClr val="D9DA56"/>
      </a:accent5>
      <a:accent6>
        <a:srgbClr val="8B8D09"/>
      </a:accent6>
      <a:hlink>
        <a:srgbClr val="008CA8"/>
      </a:hlink>
      <a:folHlink>
        <a:srgbClr val="004654"/>
      </a:folHlink>
    </a:clrScheme>
    <a:fontScheme name="Xilinx Template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762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rgbClr val="000000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45720" rIns="91440" bIns="45720" numCol="1" anchor="t" anchorCtr="0" compatLnSpc="1">
        <a:prstTxWarp prst="textNoShape">
          <a:avLst/>
        </a:prstTxWarp>
      </a:bodyPr>
      <a:lstStyle>
        <a:defPPr>
          <a:lnSpc>
            <a:spcPct val="100000"/>
          </a:lnSpc>
          <a:defRPr kern="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>
    <a:extraClrScheme>
      <a:clrScheme name="Xilinx Template_light 1">
        <a:dk1>
          <a:srgbClr val="000000"/>
        </a:dk1>
        <a:lt1>
          <a:srgbClr val="FFFFFF"/>
        </a:lt1>
        <a:dk2>
          <a:srgbClr val="008CA8"/>
        </a:dk2>
        <a:lt2>
          <a:srgbClr val="EE3424"/>
        </a:lt2>
        <a:accent1>
          <a:srgbClr val="EC891D"/>
        </a:accent1>
        <a:accent2>
          <a:srgbClr val="B20838"/>
        </a:accent2>
        <a:accent3>
          <a:srgbClr val="FFFFFF"/>
        </a:accent3>
        <a:accent4>
          <a:srgbClr val="000000"/>
        </a:accent4>
        <a:accent5>
          <a:srgbClr val="F4C4AB"/>
        </a:accent5>
        <a:accent6>
          <a:srgbClr val="A10632"/>
        </a:accent6>
        <a:hlink>
          <a:srgbClr val="D9DA56"/>
        </a:hlink>
        <a:folHlink>
          <a:srgbClr val="8B8D0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ilinx Template_light 2">
        <a:dk1>
          <a:srgbClr val="EE3423"/>
        </a:dk1>
        <a:lt1>
          <a:srgbClr val="FFFFFF"/>
        </a:lt1>
        <a:dk2>
          <a:srgbClr val="333333"/>
        </a:dk2>
        <a:lt2>
          <a:srgbClr val="008CA8"/>
        </a:lt2>
        <a:accent1>
          <a:srgbClr val="EC891D"/>
        </a:accent1>
        <a:accent2>
          <a:srgbClr val="B20838"/>
        </a:accent2>
        <a:accent3>
          <a:srgbClr val="ADADAD"/>
        </a:accent3>
        <a:accent4>
          <a:srgbClr val="DADADA"/>
        </a:accent4>
        <a:accent5>
          <a:srgbClr val="F4C4AB"/>
        </a:accent5>
        <a:accent6>
          <a:srgbClr val="A10632"/>
        </a:accent6>
        <a:hlink>
          <a:srgbClr val="D9DA56"/>
        </a:hlink>
        <a:folHlink>
          <a:srgbClr val="8B8D0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ilinx Template_light 3">
        <a:dk1>
          <a:srgbClr val="EE3424"/>
        </a:dk1>
        <a:lt1>
          <a:srgbClr val="FFFFFF"/>
        </a:lt1>
        <a:dk2>
          <a:srgbClr val="333333"/>
        </a:dk2>
        <a:lt2>
          <a:srgbClr val="008CA8"/>
        </a:lt2>
        <a:accent1>
          <a:srgbClr val="EC891D"/>
        </a:accent1>
        <a:accent2>
          <a:srgbClr val="B20838"/>
        </a:accent2>
        <a:accent3>
          <a:srgbClr val="ADADAD"/>
        </a:accent3>
        <a:accent4>
          <a:srgbClr val="DADADA"/>
        </a:accent4>
        <a:accent5>
          <a:srgbClr val="F4C4AB"/>
        </a:accent5>
        <a:accent6>
          <a:srgbClr val="A10632"/>
        </a:accent6>
        <a:hlink>
          <a:srgbClr val="D9DA56"/>
        </a:hlink>
        <a:folHlink>
          <a:srgbClr val="8B8D0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idescreen.pptx" id="{72839ABC-D661-41AF-B109-471F90B8C646}" vid="{E68386C8-37FD-4FC1-81C7-8B5FA836719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7F6AD44C380A4BB6CB1869FF28952A" ma:contentTypeVersion="0" ma:contentTypeDescription="Create a new document." ma:contentTypeScope="" ma:versionID="cbec7fb8faa159a01dcec9b5572a4f9b">
  <xsd:schema xmlns:xsd="http://www.w3.org/2001/XMLSchema" xmlns:p="http://schemas.microsoft.com/office/2006/metadata/properties" xmlns:ns2="D46A7F71-384C-4B0A-B6CB-1869FF28952A" targetNamespace="http://schemas.microsoft.com/office/2006/metadata/properties" ma:root="true" ma:fieldsID="e6a1f69f03052b316a7875f7c9741570" ns2:_="">
    <xsd:import namespace="D46A7F71-384C-4B0A-B6CB-1869FF28952A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D46A7F71-384C-4B0A-B6CB-1869FF28952A" elementFormDefault="qualified">
    <xsd:import namespace="http://schemas.microsoft.com/office/2006/documentManagement/types"/>
    <xsd:element name="Description0" ma:index="8" nillable="true" ma:displayName="Description" ma:internalName="Description0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Description0 xmlns="D46A7F71-384C-4B0A-B6CB-1869FF28952A">The wide-frame format of the new All Programmable template.</Description0>
  </documentManagement>
</p:properties>
</file>

<file path=customXml/itemProps1.xml><?xml version="1.0" encoding="utf-8"?>
<ds:datastoreItem xmlns:ds="http://schemas.openxmlformats.org/officeDocument/2006/customXml" ds:itemID="{A2570465-C410-4C49-BB43-C779FFF280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6A7F71-384C-4B0A-B6CB-1869FF28952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645E401-49A1-479D-B023-F249450A84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47654C-B272-4B15-B46C-BB332E6C5466}">
  <ds:schemaRefs>
    <ds:schemaRef ds:uri="http://purl.org/dc/terms/"/>
    <ds:schemaRef ds:uri="http://purl.org/dc/elements/1.1/"/>
    <ds:schemaRef ds:uri="D46A7F71-384C-4B0A-B6CB-1869FF28952A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Xilinx_All_Programmable_Template</Template>
  <TotalTime>1906</TotalTime>
  <Words>4534</Words>
  <Application>Microsoft Office PowerPoint</Application>
  <PresentationFormat>Custom</PresentationFormat>
  <Paragraphs>1104</Paragraphs>
  <Slides>44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ＭＳ Ｐゴシック</vt:lpstr>
      <vt:lpstr>宋体</vt:lpstr>
      <vt:lpstr>宋体</vt:lpstr>
      <vt:lpstr>Arial</vt:lpstr>
      <vt:lpstr>Arial</vt:lpstr>
      <vt:lpstr>Calibri</vt:lpstr>
      <vt:lpstr>Consolas</vt:lpstr>
      <vt:lpstr>Courier New</vt:lpstr>
      <vt:lpstr>Wingdings</vt:lpstr>
      <vt:lpstr>1_Xilinx_All_Programmable_Template_08-01-12</vt:lpstr>
      <vt:lpstr>Introduction to High-Level Synthesis with Vivado HLS</vt:lpstr>
      <vt:lpstr>Objectives</vt:lpstr>
      <vt:lpstr>Outline</vt:lpstr>
      <vt:lpstr>Need for High-Level Synthesis</vt:lpstr>
      <vt:lpstr>High-Level Synthesis: HLS</vt:lpstr>
      <vt:lpstr>Design Exploration with Directives</vt:lpstr>
      <vt:lpstr>Introduction to High-Level Synthesis</vt:lpstr>
      <vt:lpstr>HLS: Control Extraction</vt:lpstr>
      <vt:lpstr>HLS: Control &amp; Datapath Extraction</vt:lpstr>
      <vt:lpstr>High-Level Synthesis: Scheduling &amp; Binding</vt:lpstr>
      <vt:lpstr>Scheduling</vt:lpstr>
      <vt:lpstr>Binding</vt:lpstr>
      <vt:lpstr>Outline</vt:lpstr>
      <vt:lpstr>RTL vs High-Level Language</vt:lpstr>
      <vt:lpstr>Vivado HLS Benefits</vt:lpstr>
      <vt:lpstr>Vivado HLS Benefits</vt:lpstr>
      <vt:lpstr>Vivado HLS Benefits</vt:lpstr>
      <vt:lpstr>Understanding Vivado HLS Synthesis</vt:lpstr>
      <vt:lpstr>The Key Attributes of C code</vt:lpstr>
      <vt:lpstr>Functions &amp; RTL Hierarchy</vt:lpstr>
      <vt:lpstr>Types = Operator Bit-sizes</vt:lpstr>
      <vt:lpstr>Loops </vt:lpstr>
      <vt:lpstr>Data Dependencies: Good </vt:lpstr>
      <vt:lpstr>Data Dependencies: Bad</vt:lpstr>
      <vt:lpstr>Schedule after Loop Optimization</vt:lpstr>
      <vt:lpstr>Arrays in HLS</vt:lpstr>
      <vt:lpstr>Top-Level IO Ports</vt:lpstr>
      <vt:lpstr>Schedule after an Array Optimization</vt:lpstr>
      <vt:lpstr>Operators</vt:lpstr>
      <vt:lpstr>Outline</vt:lpstr>
      <vt:lpstr>Comprehensive C Support</vt:lpstr>
      <vt:lpstr>C, C++ and SystemC Support</vt:lpstr>
      <vt:lpstr>OpenCl</vt:lpstr>
      <vt:lpstr>OpenCl support</vt:lpstr>
      <vt:lpstr>SDAccel versus Vivado HLS</vt:lpstr>
      <vt:lpstr>SDAccel versus Vivado HLS</vt:lpstr>
      <vt:lpstr>SDAccel versus Vivado HLS</vt:lpstr>
      <vt:lpstr>Outline</vt:lpstr>
      <vt:lpstr>C Validation and RTL Verification</vt:lpstr>
      <vt:lpstr>C Function Test Bench</vt:lpstr>
      <vt:lpstr>Determine or Create the Top-level Function</vt:lpstr>
      <vt:lpstr>Outline</vt:lpstr>
      <vt:lpstr>Summary</vt:lpstr>
      <vt:lpstr>Summary</vt:lpstr>
    </vt:vector>
  </TitlesOfParts>
  <Company>Xilinx Inc,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Xilinx All Programmable  PowerPoint Template</dc:title>
  <dc:creator>Xilinx</dc:creator>
  <cp:keywords>Public</cp:keywords>
  <cp:lastModifiedBy>Luciano Lavagno</cp:lastModifiedBy>
  <cp:revision>126</cp:revision>
  <cp:lastPrinted>2017-03-08T15:48:38Z</cp:lastPrinted>
  <dcterms:created xsi:type="dcterms:W3CDTF">2012-07-11T02:34:09Z</dcterms:created>
  <dcterms:modified xsi:type="dcterms:W3CDTF">2017-03-11T19:03:46Z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/>
  </property>
  <property fmtid="{D5CDD505-2E9C-101B-9397-08002B2CF9AE}" pid="3" name="ContentTypeId">
    <vt:lpwstr>0x010100717F6AD44C380A4BB6CB1869FF28952A</vt:lpwstr>
  </property>
  <property fmtid="{D5CDD505-2E9C-101B-9397-08002B2CF9AE}" pid="4" name="TitusGUID">
    <vt:lpwstr>0f20a118-c8ae-4c99-8d54-5a7a4f891a4b</vt:lpwstr>
  </property>
  <property fmtid="{D5CDD505-2E9C-101B-9397-08002B2CF9AE}" pid="5" name="TITUSCustom1">
    <vt:lpwstr>1</vt:lpwstr>
  </property>
  <property fmtid="{D5CDD505-2E9C-101B-9397-08002B2CF9AE}" pid="6" name="XilinxClassification">
    <vt:lpwstr>Public</vt:lpwstr>
  </property>
  <property fmtid="{D5CDD505-2E9C-101B-9397-08002B2CF9AE}" pid="7" name="XilinxVisual Markings">
    <vt:lpwstr>No</vt:lpwstr>
  </property>
  <property fmtid="{D5CDD505-2E9C-101B-9397-08002B2CF9AE}" pid="8" name="XilinxPublication Year">
    <vt:lpwstr>2012</vt:lpwstr>
  </property>
  <property fmtid="{D5CDD505-2E9C-101B-9397-08002B2CF9AE}" pid="9" name="XilinxRemoveLegacyFooters">
    <vt:lpwstr>Yes</vt:lpwstr>
  </property>
</Properties>
</file>