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6" r:id="rId3"/>
    <p:sldId id="395" r:id="rId4"/>
    <p:sldId id="367" r:id="rId5"/>
    <p:sldId id="399" r:id="rId6"/>
    <p:sldId id="414" r:id="rId7"/>
    <p:sldId id="439" r:id="rId8"/>
    <p:sldId id="424" r:id="rId9"/>
    <p:sldId id="425" r:id="rId10"/>
    <p:sldId id="441" r:id="rId11"/>
    <p:sldId id="415" r:id="rId12"/>
    <p:sldId id="437" r:id="rId13"/>
    <p:sldId id="438" r:id="rId14"/>
    <p:sldId id="442" r:id="rId15"/>
    <p:sldId id="444" r:id="rId16"/>
    <p:sldId id="445" r:id="rId17"/>
    <p:sldId id="432" r:id="rId18"/>
    <p:sldId id="392" r:id="rId19"/>
    <p:sldId id="435" r:id="rId20"/>
    <p:sldId id="325" r:id="rId21"/>
    <p:sldId id="433" r:id="rId22"/>
    <p:sldId id="416" r:id="rId23"/>
    <p:sldId id="436" r:id="rId24"/>
    <p:sldId id="378" r:id="rId25"/>
    <p:sldId id="346" r:id="rId26"/>
    <p:sldId id="446" r:id="rId27"/>
    <p:sldId id="410" r:id="rId28"/>
    <p:sldId id="412" r:id="rId29"/>
    <p:sldId id="279" r:id="rId30"/>
    <p:sldId id="411" r:id="rId31"/>
    <p:sldId id="42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6" autoAdjust="0"/>
    <p:restoredTop sz="94634" autoAdjust="0"/>
  </p:normalViewPr>
  <p:slideViewPr>
    <p:cSldViewPr snapToGrid="0" snapToObjects="1">
      <p:cViewPr>
        <p:scale>
          <a:sx n="121" d="100"/>
          <a:sy n="121" d="100"/>
        </p:scale>
        <p:origin x="-744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F26B-541A-E548-9A8D-D084120CED7B}" type="datetimeFigureOut">
              <a:rPr lang="en-US" smtClean="0"/>
              <a:t>02/03/17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E8E5-1EB1-714C-B9BC-8C57D616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6936-2AFC-2344-9015-82E660E4634B}" type="datetimeFigureOut">
              <a:rPr lang="en-US" smtClean="0"/>
              <a:t>02/03/17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9026-5059-AF42-A970-2D9B57B3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4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030" y="0"/>
            <a:ext cx="7779970" cy="9247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24747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75" y="6528816"/>
            <a:ext cx="23178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3426" y="653534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1216" y="6535346"/>
            <a:ext cx="91278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logoinfn-piccol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9007" cy="9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vur.org/rapporto-2016/files/RapportoCompleto_VQR2011-2014.pdf" TargetMode="External"/><Relationship Id="rId4" Type="http://schemas.openxmlformats.org/officeDocument/2006/relationships/hyperlink" Target="http://www.anvur.org/rapporto-2016/files/Enti/108.INFN.pdf" TargetMode="External"/><Relationship Id="rId5" Type="http://schemas.openxmlformats.org/officeDocument/2006/relationships/hyperlink" Target="http://www.anvur.org/rapporto-2016/tabelle/tabella6.1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vur.org/rapporto-2016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.mi.infn.i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.infn.it/~amminist/amministrazione/mod_proc__rich_determina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60" y="2009625"/>
            <a:ext cx="7779970" cy="924747"/>
          </a:xfrm>
        </p:spPr>
        <p:txBody>
          <a:bodyPr/>
          <a:lstStyle/>
          <a:p>
            <a:r>
              <a:rPr lang="en-US" dirty="0" err="1" smtClean="0"/>
              <a:t>Cds</a:t>
            </a:r>
            <a:r>
              <a:rPr lang="en-US" dirty="0"/>
              <a:t> </a:t>
            </a:r>
            <a:r>
              <a:rPr lang="en-US" dirty="0" err="1" smtClean="0"/>
              <a:t>Marzo</a:t>
            </a:r>
            <a:r>
              <a:rPr lang="en-US" dirty="0" smtClean="0"/>
              <a:t> 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402874"/>
            <a:ext cx="8229600" cy="2519395"/>
          </a:xfrm>
        </p:spPr>
        <p:txBody>
          <a:bodyPr>
            <a:normAutofit/>
          </a:bodyPr>
          <a:lstStyle/>
          <a:p>
            <a:r>
              <a:rPr lang="en-US" dirty="0" err="1" smtClean="0"/>
              <a:t>Comunicazioni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Trasferimento</a:t>
            </a:r>
            <a:r>
              <a:rPr lang="en-US" dirty="0" smtClean="0"/>
              <a:t> </a:t>
            </a:r>
            <a:r>
              <a:rPr lang="en-US" dirty="0" err="1" smtClean="0"/>
              <a:t>Unimi</a:t>
            </a:r>
            <a:r>
              <a:rPr lang="en-US" dirty="0" smtClean="0"/>
              <a:t> a campus expo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Dicembre</a:t>
            </a:r>
            <a:r>
              <a:rPr lang="en-US" dirty="0" smtClean="0"/>
              <a:t> 2016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924747"/>
            <a:ext cx="8682797" cy="546201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Carletti</a:t>
            </a:r>
            <a:r>
              <a:rPr lang="en-US" dirty="0" smtClean="0"/>
              <a:t> : </a:t>
            </a:r>
            <a:r>
              <a:rPr lang="en-US" dirty="0" err="1" smtClean="0"/>
              <a:t>informativa</a:t>
            </a:r>
            <a:r>
              <a:rPr lang="en-US" dirty="0" smtClean="0"/>
              <a:t> sui </a:t>
            </a:r>
            <a:r>
              <a:rPr lang="en-US" dirty="0" err="1" smtClean="0"/>
              <a:t>permessi</a:t>
            </a:r>
            <a:r>
              <a:rPr lang="en-US" dirty="0" smtClean="0"/>
              <a:t> </a:t>
            </a:r>
            <a:r>
              <a:rPr lang="en-US" dirty="0" err="1" smtClean="0"/>
              <a:t>sindacali</a:t>
            </a:r>
            <a:endParaRPr lang="en-US" dirty="0" smtClean="0"/>
          </a:p>
          <a:p>
            <a:pPr lvl="2"/>
            <a:r>
              <a:rPr lang="en-US" dirty="0"/>
              <a:t>Da </a:t>
            </a:r>
            <a:r>
              <a:rPr lang="en-US" dirty="0" err="1"/>
              <a:t>gennaio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permessi</a:t>
            </a:r>
            <a:r>
              <a:rPr lang="en-US" dirty="0"/>
              <a:t> </a:t>
            </a:r>
            <a:r>
              <a:rPr lang="en-US" dirty="0" err="1"/>
              <a:t>sindacali</a:t>
            </a:r>
            <a:r>
              <a:rPr lang="en-US" dirty="0"/>
              <a:t> </a:t>
            </a:r>
            <a:r>
              <a:rPr lang="en-US" dirty="0" err="1"/>
              <a:t>passerà</a:t>
            </a:r>
            <a:r>
              <a:rPr lang="en-US" dirty="0"/>
              <a:t> </a:t>
            </a:r>
            <a:r>
              <a:rPr lang="en-US" dirty="0" err="1"/>
              <a:t>all’ARAN</a:t>
            </a:r>
            <a:r>
              <a:rPr lang="en-US" dirty="0"/>
              <a:t> (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FP) e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accurato</a:t>
            </a:r>
            <a:r>
              <a:rPr lang="en-US" dirty="0"/>
              <a:t>.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sigla</a:t>
            </a:r>
            <a:r>
              <a:rPr lang="en-US" dirty="0"/>
              <a:t> </a:t>
            </a:r>
            <a:r>
              <a:rPr lang="en-US" dirty="0" err="1"/>
              <a:t>sindacale</a:t>
            </a:r>
            <a:r>
              <a:rPr lang="en-US" dirty="0"/>
              <a:t> ha </a:t>
            </a:r>
            <a:r>
              <a:rPr lang="en-US" dirty="0" err="1"/>
              <a:t>diritto</a:t>
            </a:r>
            <a:r>
              <a:rPr lang="en-US" dirty="0"/>
              <a:t> ad un </a:t>
            </a:r>
            <a:r>
              <a:rPr lang="en-US" dirty="0" err="1"/>
              <a:t>contingente</a:t>
            </a:r>
            <a:r>
              <a:rPr lang="en-US" dirty="0"/>
              <a:t> di ore di </a:t>
            </a:r>
            <a:r>
              <a:rPr lang="en-US" dirty="0" err="1"/>
              <a:t>permesso</a:t>
            </a:r>
            <a:r>
              <a:rPr lang="en-US" dirty="0"/>
              <a:t> </a:t>
            </a:r>
            <a:r>
              <a:rPr lang="en-US" dirty="0" err="1"/>
              <a:t>retribuito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base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 </a:t>
            </a:r>
            <a:r>
              <a:rPr lang="en-US" dirty="0" err="1"/>
              <a:t>rappresentatività</a:t>
            </a:r>
            <a:r>
              <a:rPr lang="en-US" dirty="0"/>
              <a:t>.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permessi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di 3 tipi: 1. </a:t>
            </a:r>
            <a:r>
              <a:rPr lang="en-US" dirty="0" err="1"/>
              <a:t>espletamento</a:t>
            </a:r>
            <a:r>
              <a:rPr lang="en-US" dirty="0"/>
              <a:t> </a:t>
            </a:r>
            <a:r>
              <a:rPr lang="en-US" dirty="0" err="1"/>
              <a:t>funzioni</a:t>
            </a:r>
            <a:r>
              <a:rPr lang="en-US" dirty="0"/>
              <a:t> </a:t>
            </a:r>
            <a:r>
              <a:rPr lang="en-US" dirty="0" err="1"/>
              <a:t>sindacali</a:t>
            </a:r>
            <a:r>
              <a:rPr lang="en-US" dirty="0"/>
              <a:t>; 2. </a:t>
            </a:r>
            <a:r>
              <a:rPr lang="en-US" dirty="0" err="1"/>
              <a:t>Partecipazione</a:t>
            </a:r>
            <a:r>
              <a:rPr lang="en-US" dirty="0"/>
              <a:t> </a:t>
            </a:r>
            <a:r>
              <a:rPr lang="en-US" dirty="0" err="1"/>
              <a:t>organi</a:t>
            </a:r>
            <a:r>
              <a:rPr lang="en-US" dirty="0"/>
              <a:t> </a:t>
            </a:r>
            <a:r>
              <a:rPr lang="en-US" dirty="0" err="1"/>
              <a:t>statutari</a:t>
            </a:r>
            <a:r>
              <a:rPr lang="en-US" dirty="0"/>
              <a:t>; 3. RSU. Per le </a:t>
            </a:r>
            <a:r>
              <a:rPr lang="en-US" dirty="0" err="1"/>
              <a:t>tipologie</a:t>
            </a:r>
            <a:r>
              <a:rPr lang="en-US" dirty="0"/>
              <a:t> 1 e 3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di </a:t>
            </a:r>
            <a:r>
              <a:rPr lang="en-US" dirty="0" err="1"/>
              <a:t>capienza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in AC, </a:t>
            </a:r>
            <a:r>
              <a:rPr lang="en-US" dirty="0" err="1"/>
              <a:t>mentre</a:t>
            </a:r>
            <a:r>
              <a:rPr lang="en-US" dirty="0"/>
              <a:t> per la </a:t>
            </a:r>
            <a:r>
              <a:rPr lang="en-US" dirty="0" err="1"/>
              <a:t>tipologia</a:t>
            </a:r>
            <a:r>
              <a:rPr lang="en-US" dirty="0"/>
              <a:t> 2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all’ARAN</a:t>
            </a:r>
            <a:r>
              <a:rPr lang="en-US" dirty="0"/>
              <a:t>.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permessi</a:t>
            </a:r>
            <a:r>
              <a:rPr lang="en-US" dirty="0"/>
              <a:t> </a:t>
            </a:r>
            <a:r>
              <a:rPr lang="en-US" dirty="0" err="1"/>
              <a:t>vanno</a:t>
            </a:r>
            <a:r>
              <a:rPr lang="en-US" dirty="0"/>
              <a:t> </a:t>
            </a:r>
            <a:r>
              <a:rPr lang="en-US" dirty="0" err="1"/>
              <a:t>inseriti</a:t>
            </a:r>
            <a:r>
              <a:rPr lang="en-US" dirty="0"/>
              <a:t> </a:t>
            </a:r>
            <a:r>
              <a:rPr lang="en-US" dirty="0" err="1"/>
              <a:t>nell’applicativo</a:t>
            </a:r>
            <a:r>
              <a:rPr lang="en-US" dirty="0"/>
              <a:t> ARAN  </a:t>
            </a:r>
            <a:r>
              <a:rPr lang="en-US" dirty="0" err="1"/>
              <a:t>almeno</a:t>
            </a:r>
            <a:r>
              <a:rPr lang="en-US" dirty="0"/>
              <a:t> 48 ore prima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fruizione</a:t>
            </a:r>
            <a:r>
              <a:rPr lang="en-US" dirty="0"/>
              <a:t>. Per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vanno</a:t>
            </a:r>
            <a:r>
              <a:rPr lang="en-US" dirty="0"/>
              <a:t> </a:t>
            </a:r>
            <a:r>
              <a:rPr lang="en-US" dirty="0" err="1"/>
              <a:t>richiesti</a:t>
            </a:r>
            <a:r>
              <a:rPr lang="en-US" dirty="0"/>
              <a:t> con </a:t>
            </a:r>
            <a:r>
              <a:rPr lang="en-US" dirty="0" err="1"/>
              <a:t>congruo</a:t>
            </a:r>
            <a:r>
              <a:rPr lang="en-US" dirty="0"/>
              <a:t> </a:t>
            </a:r>
            <a:r>
              <a:rPr lang="en-US" dirty="0" err="1"/>
              <a:t>anticipo</a:t>
            </a:r>
            <a:r>
              <a:rPr lang="en-US" dirty="0"/>
              <a:t>, </a:t>
            </a:r>
            <a:r>
              <a:rPr lang="en-US" dirty="0" err="1"/>
              <a:t>specificandone</a:t>
            </a:r>
            <a:r>
              <a:rPr lang="en-US" dirty="0"/>
              <a:t> la </a:t>
            </a:r>
            <a:r>
              <a:rPr lang="en-US" dirty="0" err="1"/>
              <a:t>tipologia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Assunzioni</a:t>
            </a:r>
            <a:r>
              <a:rPr lang="en-US" dirty="0" smtClean="0"/>
              <a:t> </a:t>
            </a:r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protette</a:t>
            </a:r>
            <a:endParaRPr lang="en-US" dirty="0" smtClean="0"/>
          </a:p>
          <a:p>
            <a:r>
              <a:rPr lang="en-US" dirty="0" smtClean="0"/>
              <a:t>A 2015 INFN </a:t>
            </a:r>
            <a:r>
              <a:rPr lang="en-US" dirty="0" err="1" smtClean="0"/>
              <a:t>doveva</a:t>
            </a:r>
            <a:r>
              <a:rPr lang="en-US" dirty="0" smtClean="0"/>
              <a:t> </a:t>
            </a:r>
            <a:r>
              <a:rPr lang="en-US" dirty="0" err="1" smtClean="0"/>
              <a:t>assumere</a:t>
            </a:r>
            <a:r>
              <a:rPr lang="en-US" dirty="0" smtClean="0"/>
              <a:t> 141 </a:t>
            </a:r>
            <a:r>
              <a:rPr lang="en-US" dirty="0" err="1" smtClean="0"/>
              <a:t>unita</a:t>
            </a:r>
            <a:r>
              <a:rPr lang="en-US" dirty="0" smtClean="0"/>
              <a:t>’, e 9 in </a:t>
            </a:r>
            <a:r>
              <a:rPr lang="en-US" dirty="0" err="1" smtClean="0"/>
              <a:t>servizio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dicembre</a:t>
            </a:r>
            <a:r>
              <a:rPr lang="en-US" dirty="0" smtClean="0"/>
              <a:t> 14 </a:t>
            </a:r>
            <a:r>
              <a:rPr lang="en-US" dirty="0" err="1" smtClean="0"/>
              <a:t>assunti</a:t>
            </a:r>
            <a:r>
              <a:rPr lang="en-US" dirty="0" smtClean="0"/>
              <a:t> (di cui 8 </a:t>
            </a:r>
            <a:r>
              <a:rPr lang="en-US" dirty="0" err="1" smtClean="0"/>
              <a:t>riconoscimenti</a:t>
            </a:r>
            <a:r>
              <a:rPr lang="en-US" dirty="0" smtClean="0"/>
              <a:t>), 44 in </a:t>
            </a:r>
            <a:r>
              <a:rPr lang="en-US" dirty="0" err="1" smtClean="0"/>
              <a:t>corso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Zoccoli</a:t>
            </a:r>
            <a:r>
              <a:rPr lang="en-US" dirty="0" smtClean="0"/>
              <a:t> – </a:t>
            </a:r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Calcolo</a:t>
            </a:r>
            <a:endParaRPr lang="en-US" dirty="0" smtClean="0"/>
          </a:p>
          <a:p>
            <a:r>
              <a:rPr lang="en-US" dirty="0" smtClean="0"/>
              <a:t>LHC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aumento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costi</a:t>
            </a:r>
            <a:r>
              <a:rPr lang="en-US" dirty="0" smtClean="0">
                <a:sym typeface="Wingdings"/>
              </a:rPr>
              <a:t> di 2M 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soluzioni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Centro </a:t>
            </a:r>
            <a:r>
              <a:rPr lang="en-US" dirty="0" err="1" smtClean="0">
                <a:sym typeface="Wingdings"/>
              </a:rPr>
              <a:t>europeo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calcolo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spostare</a:t>
            </a:r>
            <a:r>
              <a:rPr lang="en-US" dirty="0" smtClean="0">
                <a:sym typeface="Wingdings"/>
              </a:rPr>
              <a:t> da reading (UK) Emilia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e’ </a:t>
            </a:r>
            <a:r>
              <a:rPr lang="en-US" dirty="0" err="1" smtClean="0">
                <a:sym typeface="Wingdings"/>
              </a:rPr>
              <a:t>candidata</a:t>
            </a:r>
            <a:r>
              <a:rPr lang="en-US" dirty="0" smtClean="0">
                <a:sym typeface="Wingdings"/>
              </a:rPr>
              <a:t>. In </a:t>
            </a:r>
            <a:r>
              <a:rPr lang="en-US" dirty="0" err="1" smtClean="0">
                <a:sym typeface="Wingdings"/>
              </a:rPr>
              <a:t>previsione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dottorato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big data</a:t>
            </a:r>
          </a:p>
          <a:p>
            <a:r>
              <a:rPr lang="en-US" dirty="0" err="1" smtClean="0">
                <a:sym typeface="Wingdings"/>
              </a:rPr>
              <a:t>Calcolo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teorico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servono</a:t>
            </a:r>
            <a:r>
              <a:rPr lang="en-US" dirty="0" smtClean="0">
                <a:sym typeface="Wingdings"/>
              </a:rPr>
              <a:t> 2 </a:t>
            </a:r>
            <a:r>
              <a:rPr lang="en-US" dirty="0" err="1" smtClean="0">
                <a:sym typeface="Wingdings"/>
              </a:rPr>
              <a:t>petaflop</a:t>
            </a:r>
            <a:r>
              <a:rPr lang="en-US" dirty="0" smtClean="0">
                <a:sym typeface="Wingdings"/>
              </a:rPr>
              <a:t>, 1 </a:t>
            </a:r>
            <a:r>
              <a:rPr lang="en-US" dirty="0" err="1" smtClean="0">
                <a:sym typeface="Wingdings"/>
              </a:rPr>
              <a:t>garantito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Cineca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senza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costi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IPCEI </a:t>
            </a:r>
            <a:r>
              <a:rPr lang="en-US" dirty="0" err="1" smtClean="0">
                <a:sym typeface="Wingdings"/>
              </a:rPr>
              <a:t>progetto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approvato</a:t>
            </a:r>
            <a:r>
              <a:rPr lang="en-US" dirty="0" smtClean="0">
                <a:sym typeface="Wingdings"/>
              </a:rPr>
              <a:t> dal CIPE per 12.5ML </a:t>
            </a:r>
            <a:r>
              <a:rPr lang="en-US" dirty="0" err="1" smtClean="0">
                <a:sym typeface="Wingdings"/>
              </a:rPr>
              <a:t>servizi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calcolo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privati</a:t>
            </a:r>
            <a:r>
              <a:rPr lang="en-US" dirty="0" smtClean="0">
                <a:sym typeface="Wingdings"/>
              </a:rPr>
              <a:t> (Smart……</a:t>
            </a:r>
            <a:r>
              <a:rPr lang="en-US" sz="1400" dirty="0" err="1" smtClean="0">
                <a:sym typeface="Wingdings"/>
              </a:rPr>
              <a:t>tutto</a:t>
            </a:r>
            <a:r>
              <a:rPr lang="en-US" sz="1400" dirty="0" smtClean="0">
                <a:sym typeface="Wingdings"/>
              </a:rPr>
              <a:t>.</a:t>
            </a:r>
            <a:r>
              <a:rPr lang="en-US" dirty="0" smtClean="0">
                <a:sym typeface="Wingdings"/>
              </a:rPr>
              <a:t>.)</a:t>
            </a:r>
          </a:p>
          <a:p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comitato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calcolo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scientifico</a:t>
            </a:r>
            <a:r>
              <a:rPr lang="en-US" dirty="0" smtClean="0">
                <a:sym typeface="Wingdings"/>
              </a:rPr>
              <a:t> (C3S), </a:t>
            </a:r>
            <a:r>
              <a:rPr lang="en-US" dirty="0" err="1" smtClean="0">
                <a:sym typeface="Wingdings"/>
              </a:rPr>
              <a:t>separato</a:t>
            </a:r>
            <a:r>
              <a:rPr lang="en-US" dirty="0" smtClean="0">
                <a:sym typeface="Wingdings"/>
              </a:rPr>
              <a:t> da CCR, </a:t>
            </a:r>
            <a:r>
              <a:rPr lang="en-US" dirty="0" err="1" smtClean="0">
                <a:sym typeface="Wingdings"/>
              </a:rPr>
              <a:t>Lucchesi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, (L. Perini)</a:t>
            </a:r>
            <a:endParaRPr lang="en-US" dirty="0" smtClean="0"/>
          </a:p>
          <a:p>
            <a:endParaRPr lang="en-US" dirty="0"/>
          </a:p>
          <a:p>
            <a:pPr>
              <a:buFont typeface="Wingdings" charset="0"/>
              <a:buChar char="à"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21" y="1066800"/>
            <a:ext cx="8697828" cy="54620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Nominato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GdL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approfondire</a:t>
            </a:r>
            <a:r>
              <a:rPr lang="en-US" dirty="0" smtClean="0">
                <a:sym typeface="Wingdings"/>
              </a:rPr>
              <a:t> studio </a:t>
            </a:r>
            <a:r>
              <a:rPr lang="en-US" dirty="0" err="1" smtClean="0">
                <a:sym typeface="Wingdings"/>
              </a:rPr>
              <a:t>statistico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2 </a:t>
            </a:r>
            <a:r>
              <a:rPr lang="en-US" dirty="0" err="1" smtClean="0">
                <a:sym typeface="Wingdings"/>
              </a:rPr>
              <a:t>concorsi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ricercatore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Zwirner</a:t>
            </a:r>
            <a:r>
              <a:rPr lang="en-US" dirty="0" smtClean="0">
                <a:sym typeface="Wingdings"/>
              </a:rPr>
              <a:t>, 2 </a:t>
            </a:r>
            <a:r>
              <a:rPr lang="en-US" dirty="0" err="1" smtClean="0">
                <a:sym typeface="Wingdings"/>
              </a:rPr>
              <a:t>presidenti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commissione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 CUG, </a:t>
            </a:r>
            <a:r>
              <a:rPr lang="en-US" dirty="0" err="1" smtClean="0">
                <a:sym typeface="Wingdings"/>
              </a:rPr>
              <a:t>Passeri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>
                <a:sym typeface="Wingdings"/>
              </a:rPr>
              <a:t>Presentata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lista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conferenze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approvate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Trattativa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sindacale</a:t>
            </a:r>
            <a:r>
              <a:rPr lang="en-US" dirty="0" smtClean="0">
                <a:sym typeface="Wingdings"/>
              </a:rPr>
              <a:t> – ARAN ha </a:t>
            </a:r>
            <a:r>
              <a:rPr lang="en-US" dirty="0" err="1" smtClean="0">
                <a:sym typeface="Wingdings"/>
              </a:rPr>
              <a:t>stabilito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</a:t>
            </a:r>
            <a:r>
              <a:rPr lang="en-US" dirty="0" err="1" smtClean="0">
                <a:sym typeface="Wingdings"/>
              </a:rPr>
              <a:t>ndennita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direzione</a:t>
            </a:r>
            <a:r>
              <a:rPr lang="en-US" dirty="0" smtClean="0">
                <a:sym typeface="Wingdings"/>
              </a:rPr>
              <a:t> et al per I—III non </a:t>
            </a:r>
            <a:r>
              <a:rPr lang="en-US" dirty="0" err="1" smtClean="0">
                <a:sym typeface="Wingdings"/>
              </a:rPr>
              <a:t>sono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salario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accessorio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quindi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liberano</a:t>
            </a:r>
            <a:r>
              <a:rPr lang="en-US" dirty="0" smtClean="0">
                <a:sym typeface="Wingdings"/>
              </a:rPr>
              <a:t> 650ke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saranno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distribuiti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rictec</a:t>
            </a:r>
            <a:r>
              <a:rPr lang="en-US" dirty="0" smtClean="0">
                <a:sym typeface="Wingdings"/>
              </a:rPr>
              <a:t> , </a:t>
            </a:r>
            <a:r>
              <a:rPr lang="en-US" dirty="0" err="1" smtClean="0">
                <a:sym typeface="Wingdings"/>
              </a:rPr>
              <a:t>compresi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arretrati</a:t>
            </a:r>
            <a:r>
              <a:rPr lang="en-US" dirty="0" smtClean="0">
                <a:sym typeface="Wingdings"/>
              </a:rPr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Salario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accessorio</a:t>
            </a:r>
            <a:r>
              <a:rPr lang="en-US" dirty="0" smtClean="0">
                <a:sym typeface="Wingdings"/>
              </a:rPr>
              <a:t> 2017 IV-VIII </a:t>
            </a:r>
            <a:r>
              <a:rPr lang="en-US" dirty="0" err="1" smtClean="0">
                <a:sym typeface="Wingdings"/>
              </a:rPr>
              <a:t>inizio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revisione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indennita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ripristino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turni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straordinari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Nominato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GdL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Cuttone</a:t>
            </a:r>
            <a:r>
              <a:rPr lang="en-US" dirty="0" smtClean="0">
                <a:sym typeface="Wingdings"/>
              </a:rPr>
              <a:t>, Di </a:t>
            </a:r>
            <a:r>
              <a:rPr lang="en-US" dirty="0" err="1" smtClean="0">
                <a:sym typeface="Wingdings"/>
              </a:rPr>
              <a:t>Ciaccio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Adriani</a:t>
            </a:r>
            <a:r>
              <a:rPr lang="en-US" dirty="0" smtClean="0">
                <a:sym typeface="Wingdings"/>
              </a:rPr>
              <a:t>,  </a:t>
            </a:r>
            <a:r>
              <a:rPr lang="en-US" dirty="0" err="1" smtClean="0">
                <a:sym typeface="Wingdings"/>
              </a:rPr>
              <a:t>Gomezel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Passeri</a:t>
            </a:r>
            <a:endParaRPr lang="en-US" dirty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con </a:t>
            </a:r>
            <a:r>
              <a:rPr lang="en-US" dirty="0" err="1" smtClean="0">
                <a:sym typeface="Wingdings"/>
              </a:rPr>
              <a:t>Maxxi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mostra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instein </a:t>
            </a:r>
            <a:r>
              <a:rPr lang="en-US" dirty="0" err="1" smtClean="0">
                <a:sym typeface="Wingdings"/>
              </a:rPr>
              <a:t>oggi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Prolungato</a:t>
            </a:r>
            <a:r>
              <a:rPr lang="en-US" dirty="0" smtClean="0">
                <a:sym typeface="Wingdings"/>
              </a:rPr>
              <a:t> piano </a:t>
            </a:r>
            <a:r>
              <a:rPr lang="en-US" dirty="0" err="1" smtClean="0">
                <a:sym typeface="Wingdings"/>
              </a:rPr>
              <a:t>azioni</a:t>
            </a:r>
            <a:r>
              <a:rPr lang="en-US" dirty="0" smtClean="0">
                <a:sym typeface="Wingdings"/>
              </a:rPr>
              <a:t> positive del CUG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Recesso</a:t>
            </a:r>
            <a:r>
              <a:rPr lang="en-US" dirty="0" smtClean="0">
                <a:sym typeface="Wingdings"/>
              </a:rPr>
              <a:t> da Milano </a:t>
            </a:r>
            <a:r>
              <a:rPr lang="en-US" dirty="0" err="1" smtClean="0">
                <a:sym typeface="Wingdings"/>
              </a:rPr>
              <a:t>Ricerche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indennita</a:t>
            </a:r>
            <a:r>
              <a:rPr lang="en-US" dirty="0" smtClean="0">
                <a:sym typeface="Wingdings"/>
              </a:rPr>
              <a:t>’ di </a:t>
            </a:r>
            <a:r>
              <a:rPr lang="en-US" dirty="0" err="1" smtClean="0">
                <a:sym typeface="Wingdings"/>
              </a:rPr>
              <a:t>responsabilita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livelli</a:t>
            </a:r>
            <a:r>
              <a:rPr lang="en-US" dirty="0" smtClean="0">
                <a:sym typeface="Wingdings"/>
              </a:rPr>
              <a:t> I-III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 smtClean="0">
              <a:solidFill>
                <a:srgbClr val="103154"/>
              </a:solidFill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sym typeface="Wingdings"/>
              </a:rPr>
              <a:t>Tutte</a:t>
            </a:r>
            <a:r>
              <a:rPr lang="en-US" dirty="0">
                <a:sym typeface="Wingdings"/>
              </a:rPr>
              <a:t> 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Dicembre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0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Gennaio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05" y="1066800"/>
            <a:ext cx="8803091" cy="5462016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Si </a:t>
            </a:r>
            <a:r>
              <a:rPr lang="en-US" dirty="0" err="1" smtClean="0">
                <a:sym typeface="Wingdings"/>
              </a:rPr>
              <a:t>discute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lungamente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fabbisogno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personale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valutazione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costi</a:t>
            </a:r>
            <a:r>
              <a:rPr lang="en-US" dirty="0" smtClean="0">
                <a:sym typeface="Wingdings"/>
              </a:rPr>
              <a:t>, ma </a:t>
            </a:r>
            <a:r>
              <a:rPr lang="en-US" dirty="0" err="1" smtClean="0">
                <a:sym typeface="Wingdings"/>
              </a:rPr>
              <a:t>discussione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riservata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elaborazione</a:t>
            </a:r>
            <a:r>
              <a:rPr lang="en-US" dirty="0" smtClean="0">
                <a:sym typeface="Wingdings"/>
              </a:rPr>
              <a:t> di un piano </a:t>
            </a:r>
            <a:r>
              <a:rPr lang="en-US" dirty="0" err="1" smtClean="0">
                <a:sym typeface="Wingdings"/>
              </a:rPr>
              <a:t>finanziario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serio</a:t>
            </a:r>
            <a:r>
              <a:rPr lang="en-US" dirty="0" smtClean="0">
                <a:sym typeface="Wingdings"/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MEF </a:t>
            </a:r>
            <a:r>
              <a:rPr lang="en-US" dirty="0" err="1" smtClean="0">
                <a:sym typeface="Wingdings"/>
              </a:rPr>
              <a:t>fa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obiezione</a:t>
            </a:r>
            <a:r>
              <a:rPr lang="en-US" dirty="0" smtClean="0">
                <a:sym typeface="Wingdings"/>
              </a:rPr>
              <a:t> all </a:t>
            </a: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salario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accessorio</a:t>
            </a:r>
            <a:r>
              <a:rPr lang="en-US" dirty="0" smtClean="0">
                <a:sym typeface="Wingdings"/>
              </a:rPr>
              <a:t> IV-VIII, </a:t>
            </a:r>
            <a:r>
              <a:rPr lang="en-US" dirty="0" err="1" smtClean="0">
                <a:sym typeface="Wingdings"/>
              </a:rPr>
              <a:t>perche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usano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incerte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fondi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esterni</a:t>
            </a:r>
            <a:r>
              <a:rPr lang="en-US" dirty="0" smtClean="0">
                <a:sym typeface="Wingdings"/>
              </a:rPr>
              <a:t>) per </a:t>
            </a:r>
            <a:r>
              <a:rPr lang="en-US" dirty="0" err="1" smtClean="0">
                <a:sym typeface="Wingdings"/>
              </a:rPr>
              <a:t>coprire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certe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indennita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ente</a:t>
            </a:r>
            <a:r>
              <a:rPr lang="en-US" dirty="0" smtClean="0">
                <a:sym typeface="Wingdings"/>
              </a:rPr>
              <a:t>) </a:t>
            </a:r>
            <a:r>
              <a:rPr lang="en-US" dirty="0" err="1" smtClean="0">
                <a:sym typeface="Wingdings"/>
              </a:rPr>
              <a:t>probabilmente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cifra</a:t>
            </a:r>
            <a:r>
              <a:rPr lang="en-US" dirty="0" smtClean="0">
                <a:sym typeface="Wingdings"/>
              </a:rPr>
              <a:t> di 1.8ML </a:t>
            </a:r>
            <a:r>
              <a:rPr lang="en-US" dirty="0" err="1" smtClean="0">
                <a:sym typeface="Wingdings"/>
              </a:rPr>
              <a:t>recuperata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l’accordo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potra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essere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usata</a:t>
            </a:r>
            <a:r>
              <a:rPr lang="en-US" dirty="0" smtClean="0">
                <a:sym typeface="Wingdings"/>
              </a:rPr>
              <a:t> solo per </a:t>
            </a:r>
            <a:r>
              <a:rPr lang="en-US" dirty="0" err="1" smtClean="0">
                <a:sym typeface="Wingdings"/>
              </a:rPr>
              <a:t>premialita</a:t>
            </a:r>
            <a:r>
              <a:rPr lang="en-US" dirty="0" smtClean="0">
                <a:sym typeface="Wingdings"/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Si </a:t>
            </a:r>
            <a:r>
              <a:rPr lang="en-US" dirty="0" err="1" smtClean="0">
                <a:sym typeface="Wingdings"/>
              </a:rPr>
              <a:t>intendono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implementare</a:t>
            </a:r>
            <a:r>
              <a:rPr lang="en-US" dirty="0" smtClean="0">
                <a:sym typeface="Wingdings"/>
              </a:rPr>
              <a:t> I </a:t>
            </a:r>
            <a:r>
              <a:rPr lang="en-US" dirty="0" err="1" smtClean="0">
                <a:sym typeface="Wingdings"/>
              </a:rPr>
              <a:t>passagggi</a:t>
            </a:r>
            <a:r>
              <a:rPr lang="en-US" dirty="0" smtClean="0">
                <a:sym typeface="Wingdings"/>
              </a:rPr>
              <a:t> ex art 54 , ma serve </a:t>
            </a: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Funz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pubblica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>
                <a:sym typeface="Wingdings"/>
              </a:rPr>
              <a:t>Pubblicati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risultati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prodotti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individuali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VQR. </a:t>
            </a:r>
            <a:r>
              <a:rPr lang="en-US" dirty="0" err="1">
                <a:sym typeface="Wingdings"/>
              </a:rPr>
              <a:t>Anche</a:t>
            </a:r>
            <a:r>
              <a:rPr lang="en-US" dirty="0">
                <a:sym typeface="Wingdings"/>
              </a:rPr>
              <a:t> in </a:t>
            </a:r>
            <a:r>
              <a:rPr lang="en-US" dirty="0" err="1">
                <a:sym typeface="Wingdings"/>
              </a:rPr>
              <a:t>questa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tornata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Ente</a:t>
            </a:r>
            <a:r>
              <a:rPr lang="en-US" dirty="0">
                <a:sym typeface="Wingdings"/>
              </a:rPr>
              <a:t> e’ </a:t>
            </a:r>
            <a:r>
              <a:rPr lang="en-US" dirty="0" err="1">
                <a:sym typeface="Wingdings"/>
              </a:rPr>
              <a:t>andato</a:t>
            </a:r>
            <a:r>
              <a:rPr lang="en-US" dirty="0">
                <a:sym typeface="Wingdings"/>
              </a:rPr>
              <a:t> molto </a:t>
            </a:r>
            <a:r>
              <a:rPr lang="en-US" dirty="0" err="1" smtClean="0">
                <a:sym typeface="Wingdings"/>
              </a:rPr>
              <a:t>bene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Si e’ </a:t>
            </a:r>
            <a:r>
              <a:rPr lang="en-US" dirty="0" err="1" smtClean="0">
                <a:sym typeface="Wingdings"/>
              </a:rPr>
              <a:t>riunito</a:t>
            </a:r>
            <a:r>
              <a:rPr lang="en-US" dirty="0" smtClean="0">
                <a:sym typeface="Wingdings"/>
              </a:rPr>
              <a:t> per la prima </a:t>
            </a:r>
            <a:r>
              <a:rPr lang="en-US" dirty="0" err="1" smtClean="0">
                <a:sym typeface="Wingdings"/>
              </a:rPr>
              <a:t>volta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COPER (</a:t>
            </a:r>
            <a:r>
              <a:rPr lang="en-US" dirty="0" err="1" smtClean="0">
                <a:sym typeface="Wingdings"/>
              </a:rPr>
              <a:t>consulta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presidenti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enti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</a:t>
            </a:r>
            <a:r>
              <a:rPr lang="en-US" dirty="0" err="1" smtClean="0">
                <a:sym typeface="Wingdings"/>
              </a:rPr>
              <a:t>Inguscio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eletto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Priorita</a:t>
            </a:r>
            <a:r>
              <a:rPr lang="en-US" dirty="0" smtClean="0">
                <a:sym typeface="Wingdings"/>
              </a:rPr>
              <a:t>’ a </a:t>
            </a:r>
            <a:r>
              <a:rPr lang="en-US" dirty="0" err="1" smtClean="0">
                <a:sym typeface="Wingdings"/>
              </a:rPr>
              <a:t>modifiche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decreto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semplificazione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necessarie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Relazione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futuro</a:t>
            </a:r>
            <a:r>
              <a:rPr lang="en-US" dirty="0" smtClean="0">
                <a:sym typeface="Wingdings"/>
              </a:rPr>
              <a:t> LNF</a:t>
            </a:r>
          </a:p>
          <a:p>
            <a:r>
              <a:rPr lang="en-US" dirty="0" smtClean="0">
                <a:sym typeface="Wingdings"/>
              </a:rPr>
              <a:t>DAFNE in </a:t>
            </a:r>
            <a:r>
              <a:rPr lang="en-US" dirty="0" err="1" smtClean="0">
                <a:sym typeface="Wingdings"/>
              </a:rPr>
              <a:t>funzione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fino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luglio</a:t>
            </a:r>
            <a:r>
              <a:rPr lang="en-US" dirty="0" smtClean="0">
                <a:sym typeface="Wingdings"/>
              </a:rPr>
              <a:t> 2019 per kloe2 e siddartha-2, </a:t>
            </a:r>
            <a:r>
              <a:rPr lang="en-US" dirty="0" err="1" smtClean="0">
                <a:sym typeface="Wingdings"/>
              </a:rPr>
              <a:t>intervallato</a:t>
            </a:r>
            <a:r>
              <a:rPr lang="en-US" dirty="0" smtClean="0">
                <a:sym typeface="Wingdings"/>
              </a:rPr>
              <a:t> da run del solo </a:t>
            </a:r>
            <a:r>
              <a:rPr lang="en-US" dirty="0" err="1" smtClean="0">
                <a:sym typeface="Wingdings"/>
              </a:rPr>
              <a:t>linac</a:t>
            </a:r>
            <a:r>
              <a:rPr lang="en-US" dirty="0" smtClean="0">
                <a:sym typeface="Wingdings"/>
              </a:rPr>
              <a:t> per PADME</a:t>
            </a:r>
          </a:p>
          <a:p>
            <a:r>
              <a:rPr lang="en-US" dirty="0" smtClean="0">
                <a:sym typeface="Wingdings"/>
              </a:rPr>
              <a:t>Per 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futuro</a:t>
            </a:r>
            <a:r>
              <a:rPr lang="en-US" dirty="0" smtClean="0">
                <a:sym typeface="Wingdings"/>
              </a:rPr>
              <a:t> LNF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propone come </a:t>
            </a:r>
            <a:r>
              <a:rPr lang="en-US" dirty="0" err="1" smtClean="0">
                <a:sym typeface="Wingdings"/>
              </a:rPr>
              <a:t>sito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Eupraxia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rimane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attiva</a:t>
            </a:r>
            <a:r>
              <a:rPr lang="en-US" dirty="0" smtClean="0">
                <a:sym typeface="Wingdings"/>
              </a:rPr>
              <a:t> BTF</a:t>
            </a:r>
          </a:p>
          <a:p>
            <a:endParaRPr lang="en-US" dirty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Relazione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difficolta</a:t>
            </a:r>
            <a:r>
              <a:rPr lang="en-US" dirty="0" smtClean="0">
                <a:sym typeface="Wingdings"/>
              </a:rPr>
              <a:t>’ di LNGS legate a </a:t>
            </a:r>
            <a:r>
              <a:rPr lang="en-US" dirty="0" err="1" smtClean="0">
                <a:sym typeface="Wingdings"/>
              </a:rPr>
              <a:t>nevicata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terremoto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Rivelate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criticita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saranno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risolte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 </a:t>
            </a:r>
            <a:r>
              <a:rPr lang="en-US" dirty="0" err="1" smtClean="0">
                <a:sym typeface="Wingdings"/>
              </a:rPr>
              <a:t>ritardo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pagamento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tutorati</a:t>
            </a:r>
            <a:r>
              <a:rPr lang="en-US" dirty="0" smtClean="0">
                <a:sym typeface="Wingdings"/>
              </a:rPr>
              <a:t> per le </a:t>
            </a:r>
            <a:r>
              <a:rPr lang="en-US" dirty="0" err="1" smtClean="0">
                <a:sym typeface="Wingdings"/>
              </a:rPr>
              <a:t>attivita</a:t>
            </a:r>
            <a:r>
              <a:rPr lang="en-US" dirty="0" smtClean="0">
                <a:sym typeface="Wingdings"/>
              </a:rPr>
              <a:t>’ di outreach. </a:t>
            </a:r>
            <a:r>
              <a:rPr lang="en-US" dirty="0" err="1" smtClean="0">
                <a:sym typeface="Wingdings"/>
              </a:rPr>
              <a:t>Saranno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pagati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passato</a:t>
            </a:r>
            <a:r>
              <a:rPr lang="en-US" dirty="0" smtClean="0">
                <a:sym typeface="Wingdings"/>
              </a:rPr>
              <a:t>. Il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decreto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divulgazione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risultati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compiti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ricercatore</a:t>
            </a:r>
            <a:r>
              <a:rPr lang="en-US" dirty="0" smtClean="0">
                <a:sym typeface="Wingdings"/>
              </a:rPr>
              <a:t> , </a:t>
            </a:r>
            <a:r>
              <a:rPr lang="en-US" dirty="0" err="1" smtClean="0">
                <a:sym typeface="Wingdings"/>
              </a:rPr>
              <a:t>quindi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sarannno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rielaborare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8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Gennaio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066800"/>
            <a:ext cx="8682797" cy="5462016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D.Bettoni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direttore</a:t>
            </a:r>
            <a:r>
              <a:rPr lang="en-US" dirty="0" smtClean="0">
                <a:sym typeface="Wingdings"/>
              </a:rPr>
              <a:t> di LNL e R. </a:t>
            </a:r>
            <a:r>
              <a:rPr lang="en-US" dirty="0" err="1" smtClean="0">
                <a:sym typeface="Wingdings"/>
              </a:rPr>
              <a:t>Tripiccione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direttore</a:t>
            </a:r>
            <a:r>
              <a:rPr lang="en-US" dirty="0" smtClean="0">
                <a:sym typeface="Wingdings"/>
              </a:rPr>
              <a:t> Ferrara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20 </a:t>
            </a:r>
            <a:r>
              <a:rPr lang="en-US" dirty="0" err="1" smtClean="0">
                <a:sym typeface="Wingdings"/>
              </a:rPr>
              <a:t>febbraio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inaugura</a:t>
            </a:r>
            <a:r>
              <a:rPr lang="en-US" dirty="0" smtClean="0">
                <a:sym typeface="Wingdings"/>
              </a:rPr>
              <a:t> EGO advanced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ACTRIS per lo studio </a:t>
            </a:r>
            <a:r>
              <a:rPr lang="en-US" dirty="0" err="1" smtClean="0">
                <a:sym typeface="Wingdings"/>
              </a:rPr>
              <a:t>atmosfera</a:t>
            </a:r>
            <a:r>
              <a:rPr lang="en-US" dirty="0" smtClean="0">
                <a:sym typeface="Wingdings"/>
              </a:rPr>
              <a:t> (ESFRI) (</a:t>
            </a:r>
            <a:r>
              <a:rPr lang="en-US" dirty="0" err="1" smtClean="0">
                <a:sym typeface="Wingdings"/>
              </a:rPr>
              <a:t>Vecchi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Si propone di </a:t>
            </a:r>
            <a:r>
              <a:rPr lang="en-US" dirty="0" err="1" smtClean="0">
                <a:sym typeface="Wingdings"/>
              </a:rPr>
              <a:t>delegare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direttori</a:t>
            </a:r>
            <a:r>
              <a:rPr lang="en-US" dirty="0" smtClean="0">
                <a:sym typeface="Wingdings"/>
              </a:rPr>
              <a:t> ad </a:t>
            </a:r>
            <a:r>
              <a:rPr lang="en-US" dirty="0" err="1" smtClean="0">
                <a:sym typeface="Wingdings"/>
              </a:rPr>
              <a:t>approvare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direttamente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borse</a:t>
            </a:r>
            <a:r>
              <a:rPr lang="en-US" dirty="0" smtClean="0">
                <a:sym typeface="Wingdings"/>
              </a:rPr>
              <a:t> di studio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Banditi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altri</a:t>
            </a:r>
            <a:r>
              <a:rPr lang="en-US" dirty="0" smtClean="0">
                <a:sym typeface="Wingdings"/>
              </a:rPr>
              <a:t> 2 </a:t>
            </a:r>
            <a:r>
              <a:rPr lang="en-US" dirty="0" err="1" smtClean="0">
                <a:sym typeface="Wingdings"/>
              </a:rPr>
              <a:t>tecnologi</a:t>
            </a:r>
            <a:r>
              <a:rPr lang="en-US" dirty="0" smtClean="0">
                <a:sym typeface="Wingdings"/>
              </a:rPr>
              <a:t> (20/24)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Chiuso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gruppo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collegato</a:t>
            </a:r>
            <a:r>
              <a:rPr lang="en-US" dirty="0" smtClean="0">
                <a:sym typeface="Wingdings"/>
              </a:rPr>
              <a:t> di Messina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Approvato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primo </a:t>
            </a:r>
            <a:r>
              <a:rPr lang="en-US" dirty="0" err="1" smtClean="0">
                <a:sym typeface="Wingdings"/>
              </a:rPr>
              <a:t>contingente</a:t>
            </a:r>
            <a:r>
              <a:rPr lang="en-US" dirty="0" smtClean="0">
                <a:sym typeface="Wingdings"/>
              </a:rPr>
              <a:t> ore </a:t>
            </a:r>
            <a:r>
              <a:rPr lang="en-US" dirty="0" err="1" smtClean="0">
                <a:sym typeface="Wingdings"/>
              </a:rPr>
              <a:t>straordinario</a:t>
            </a:r>
            <a:r>
              <a:rPr lang="en-US" dirty="0" smtClean="0">
                <a:sym typeface="Wingdings"/>
              </a:rPr>
              <a:t> (1/3)</a:t>
            </a:r>
            <a:r>
              <a:rPr lang="en-US" dirty="0" err="1" smtClean="0">
                <a:sym typeface="Wingdings"/>
              </a:rPr>
              <a:t>inviatemi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richieste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particolari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asap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Bandite</a:t>
            </a:r>
            <a:r>
              <a:rPr lang="en-US" dirty="0" smtClean="0">
                <a:sym typeface="Wingdings"/>
              </a:rPr>
              <a:t> 12 </a:t>
            </a:r>
            <a:r>
              <a:rPr lang="en-US" dirty="0" err="1" smtClean="0">
                <a:sym typeface="Wingdings"/>
              </a:rPr>
              <a:t>borse</a:t>
            </a:r>
            <a:r>
              <a:rPr lang="en-US" dirty="0" smtClean="0">
                <a:sym typeface="Wingdings"/>
              </a:rPr>
              <a:t> post </a:t>
            </a:r>
            <a:r>
              <a:rPr lang="en-US" dirty="0" err="1" smtClean="0">
                <a:sym typeface="Wingdings"/>
              </a:rPr>
              <a:t>laurea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calcolo</a:t>
            </a:r>
            <a:r>
              <a:rPr lang="en-US" dirty="0" smtClean="0">
                <a:sym typeface="Wingdings"/>
              </a:rPr>
              <a:t> HPC-HTC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Approvata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graduatoria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borse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sperimentali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stranieri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Approvata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graduatoria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progetti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giovani</a:t>
            </a:r>
            <a:r>
              <a:rPr lang="en-US" dirty="0" smtClean="0">
                <a:sym typeface="Wingdings"/>
              </a:rPr>
              <a:t> csn5 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Assunti</a:t>
            </a:r>
            <a:r>
              <a:rPr lang="en-US" dirty="0" smtClean="0">
                <a:sym typeface="Wingdings"/>
              </a:rPr>
              <a:t> 22 </a:t>
            </a:r>
            <a:r>
              <a:rPr lang="en-US" dirty="0" err="1" smtClean="0">
                <a:sym typeface="Wingdings"/>
              </a:rPr>
              <a:t>ric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sperimentali</a:t>
            </a:r>
            <a:r>
              <a:rPr lang="en-US" dirty="0" smtClean="0">
                <a:sym typeface="Wingdings"/>
              </a:rPr>
              <a:t> e 1 </a:t>
            </a:r>
            <a:r>
              <a:rPr lang="en-US" dirty="0" err="1" smtClean="0">
                <a:sym typeface="Wingdings"/>
              </a:rPr>
              <a:t>teorico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>
                <a:sym typeface="Wingdings"/>
              </a:rPr>
              <a:t>Tutte</a:t>
            </a:r>
            <a:r>
              <a:rPr lang="en-US" dirty="0">
                <a:sym typeface="Wingdings"/>
              </a:rPr>
              <a:t> 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>
              <a:buFont typeface="Arial"/>
              <a:buChar char="•"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Febbraio</a:t>
            </a:r>
            <a:r>
              <a:rPr lang="en-US" dirty="0" smtClean="0"/>
              <a:t> 2017 2016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066800"/>
            <a:ext cx="8682797" cy="5462016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Ulteriore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decreto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riforma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Madia</a:t>
            </a:r>
            <a:r>
              <a:rPr lang="en-US" dirty="0" smtClean="0">
                <a:sym typeface="Wingdings"/>
              </a:rPr>
              <a:t>  include un </a:t>
            </a:r>
            <a:r>
              <a:rPr lang="en-US" dirty="0" err="1" smtClean="0">
                <a:sym typeface="Wingdings"/>
              </a:rPr>
              <a:t>vasto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programma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stabilizzaioni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precari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della</a:t>
            </a:r>
            <a:r>
              <a:rPr lang="en-US" dirty="0" smtClean="0">
                <a:sym typeface="Wingdings"/>
              </a:rPr>
              <a:t> PA. </a:t>
            </a:r>
            <a:r>
              <a:rPr lang="en-US" dirty="0" err="1" smtClean="0">
                <a:sym typeface="Wingdings"/>
              </a:rPr>
              <a:t>avra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sicuramente</a:t>
            </a:r>
            <a:r>
              <a:rPr lang="en-US" dirty="0" smtClean="0">
                <a:sym typeface="Wingdings"/>
              </a:rPr>
              <a:t> un </a:t>
            </a:r>
            <a:r>
              <a:rPr lang="en-US" dirty="0" err="1" smtClean="0">
                <a:sym typeface="Wingdings"/>
              </a:rPr>
              <a:t>impatto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sulla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programmazione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personale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prossimi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anni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Deve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ancora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passare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commissioni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parlamentari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Ottimi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risultati</a:t>
            </a:r>
            <a:r>
              <a:rPr lang="en-US" dirty="0" smtClean="0">
                <a:sym typeface="Wingdings"/>
              </a:rPr>
              <a:t> INFN </a:t>
            </a:r>
            <a:r>
              <a:rPr lang="en-US" dirty="0" err="1" smtClean="0">
                <a:sym typeface="Wingdings"/>
              </a:rPr>
              <a:t>nella</a:t>
            </a:r>
            <a:r>
              <a:rPr lang="en-US" dirty="0" smtClean="0">
                <a:sym typeface="Wingdings"/>
              </a:rPr>
              <a:t> VQR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Linee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guida</a:t>
            </a:r>
            <a:r>
              <a:rPr lang="en-US" dirty="0" smtClean="0">
                <a:sym typeface="Wingdings"/>
              </a:rPr>
              <a:t> ANAC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commissioni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gara</a:t>
            </a:r>
            <a:r>
              <a:rPr lang="en-US" dirty="0" smtClean="0">
                <a:sym typeface="Wingdings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/>
              <a:t>esperti</a:t>
            </a:r>
            <a:r>
              <a:rPr lang="en-US" dirty="0"/>
              <a:t> </a:t>
            </a:r>
            <a:r>
              <a:rPr lang="en-US" dirty="0" err="1" smtClean="0"/>
              <a:t>selezionabili</a:t>
            </a:r>
            <a:r>
              <a:rPr lang="en-US" dirty="0" smtClean="0"/>
              <a:t> </a:t>
            </a:r>
            <a:r>
              <a:rPr lang="en-US" dirty="0" err="1" smtClean="0"/>
              <a:t>iscritti</a:t>
            </a:r>
            <a:r>
              <a:rPr lang="en-US" dirty="0" smtClean="0"/>
              <a:t> </a:t>
            </a:r>
            <a:r>
              <a:rPr lang="en-US" dirty="0"/>
              <a:t>ad un </a:t>
            </a:r>
            <a:r>
              <a:rPr lang="en-US" dirty="0" err="1"/>
              <a:t>apposito</a:t>
            </a:r>
            <a:r>
              <a:rPr lang="en-US" dirty="0"/>
              <a:t> </a:t>
            </a:r>
            <a:r>
              <a:rPr lang="en-US" dirty="0" err="1"/>
              <a:t>albo</a:t>
            </a:r>
            <a:r>
              <a:rPr lang="en-US" dirty="0"/>
              <a:t> </a:t>
            </a:r>
            <a:r>
              <a:rPr lang="en-US" dirty="0" err="1"/>
              <a:t>presso</a:t>
            </a:r>
            <a:r>
              <a:rPr lang="en-US" dirty="0"/>
              <a:t> </a:t>
            </a:r>
            <a:r>
              <a:rPr lang="en-US" dirty="0" err="1"/>
              <a:t>l'ANAC</a:t>
            </a:r>
            <a:r>
              <a:rPr lang="en-US" dirty="0"/>
              <a:t>,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componenti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commissioni</a:t>
            </a:r>
            <a:r>
              <a:rPr lang="en-US" dirty="0"/>
              <a:t> per </a:t>
            </a:r>
            <a:r>
              <a:rPr lang="en-US" dirty="0" err="1"/>
              <a:t>gare</a:t>
            </a:r>
            <a:r>
              <a:rPr lang="en-US" dirty="0"/>
              <a:t> </a:t>
            </a:r>
            <a:r>
              <a:rPr lang="en-US" dirty="0" err="1"/>
              <a:t>sopra</a:t>
            </a:r>
            <a:r>
              <a:rPr lang="en-US" dirty="0"/>
              <a:t> 209 </a:t>
            </a:r>
            <a:r>
              <a:rPr lang="en-US" dirty="0" err="1"/>
              <a:t>keuro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soli </a:t>
            </a:r>
            <a:r>
              <a:rPr lang="en-US" dirty="0" err="1"/>
              <a:t>presidenti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commissioni</a:t>
            </a:r>
            <a:r>
              <a:rPr lang="en-US" dirty="0"/>
              <a:t> per </a:t>
            </a:r>
            <a:r>
              <a:rPr lang="en-US" dirty="0" err="1"/>
              <a:t>gare</a:t>
            </a:r>
            <a:r>
              <a:rPr lang="en-US" dirty="0"/>
              <a:t> di </a:t>
            </a:r>
            <a:r>
              <a:rPr lang="en-US" dirty="0" err="1"/>
              <a:t>importo</a:t>
            </a:r>
            <a:r>
              <a:rPr lang="en-US" dirty="0"/>
              <a:t> </a:t>
            </a:r>
            <a:r>
              <a:rPr lang="en-US" dirty="0" err="1"/>
              <a:t>inferiore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dipendenti</a:t>
            </a:r>
            <a:r>
              <a:rPr lang="en-US" dirty="0"/>
              <a:t> </a:t>
            </a:r>
            <a:r>
              <a:rPr lang="en-US" dirty="0" smtClean="0"/>
              <a:t>INFN con </a:t>
            </a:r>
            <a:r>
              <a:rPr lang="en-US" dirty="0" err="1" smtClean="0"/>
              <a:t>qualifiche</a:t>
            </a:r>
            <a:r>
              <a:rPr lang="en-US" dirty="0" smtClean="0"/>
              <a:t> </a:t>
            </a:r>
            <a:r>
              <a:rPr lang="en-US" dirty="0" err="1" smtClean="0"/>
              <a:t>adeguate</a:t>
            </a:r>
            <a:r>
              <a:rPr lang="en-US" dirty="0" smtClean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incoraggiati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aiutati</a:t>
            </a:r>
            <a:r>
              <a:rPr lang="en-US" dirty="0"/>
              <a:t> ad </a:t>
            </a:r>
            <a:r>
              <a:rPr lang="en-US" dirty="0" err="1"/>
              <a:t>iscriversi</a:t>
            </a:r>
            <a:r>
              <a:rPr lang="en-US" dirty="0"/>
              <a:t> a tale </a:t>
            </a:r>
            <a:r>
              <a:rPr lang="en-US" dirty="0" err="1"/>
              <a:t>albo</a:t>
            </a:r>
            <a:r>
              <a:rPr lang="en-US" dirty="0"/>
              <a:t>, in </a:t>
            </a:r>
            <a:r>
              <a:rPr lang="en-US" dirty="0" err="1"/>
              <a:t>modo</a:t>
            </a:r>
            <a:r>
              <a:rPr lang="en-US" dirty="0"/>
              <a:t> da </a:t>
            </a:r>
            <a:r>
              <a:rPr lang="en-US" dirty="0" err="1"/>
              <a:t>avere</a:t>
            </a:r>
            <a:r>
              <a:rPr lang="en-US" dirty="0"/>
              <a:t> un </a:t>
            </a:r>
            <a:r>
              <a:rPr lang="en-US" dirty="0" err="1"/>
              <a:t>buon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possibili</a:t>
            </a:r>
            <a:r>
              <a:rPr lang="en-US" dirty="0"/>
              <a:t> </a:t>
            </a:r>
            <a:r>
              <a:rPr lang="en-US" dirty="0" err="1"/>
              <a:t>commissari</a:t>
            </a:r>
            <a:r>
              <a:rPr lang="en-US" dirty="0"/>
              <a:t> </a:t>
            </a:r>
            <a:r>
              <a:rPr lang="en-US" dirty="0" err="1"/>
              <a:t>interni</a:t>
            </a:r>
            <a:r>
              <a:rPr lang="en-US" dirty="0" smtClean="0"/>
              <a:t>.  </a:t>
            </a:r>
            <a:r>
              <a:rPr lang="en-US" dirty="0" err="1" smtClean="0"/>
              <a:t>Inoltre</a:t>
            </a:r>
            <a:r>
              <a:rPr lang="en-US" dirty="0" smtClean="0"/>
              <a:t> </a:t>
            </a:r>
            <a:r>
              <a:rPr lang="en-US" dirty="0" err="1" smtClean="0"/>
              <a:t>ente</a:t>
            </a:r>
            <a:r>
              <a:rPr lang="en-US" dirty="0" smtClean="0"/>
              <a:t> </a:t>
            </a:r>
            <a:r>
              <a:rPr lang="en-US" dirty="0" err="1" smtClean="0"/>
              <a:t>applica</a:t>
            </a:r>
            <a:r>
              <a:rPr lang="en-US" dirty="0" smtClean="0"/>
              <a:t> per </a:t>
            </a:r>
            <a:r>
              <a:rPr lang="en-US" dirty="0" err="1" smtClean="0"/>
              <a:t>diventare</a:t>
            </a:r>
            <a:r>
              <a:rPr lang="en-US" dirty="0" smtClean="0"/>
              <a:t> </a:t>
            </a:r>
            <a:r>
              <a:rPr lang="en-US" dirty="0" err="1" smtClean="0"/>
              <a:t>stazione</a:t>
            </a:r>
            <a:r>
              <a:rPr lang="en-US" dirty="0" smtClean="0"/>
              <a:t> </a:t>
            </a:r>
            <a:r>
              <a:rPr lang="en-US" dirty="0" err="1" smtClean="0"/>
              <a:t>appaltante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Disguidi</a:t>
            </a:r>
            <a:r>
              <a:rPr lang="en-US" dirty="0" smtClean="0"/>
              <a:t> </a:t>
            </a:r>
            <a:r>
              <a:rPr lang="en-US" dirty="0" err="1" smtClean="0"/>
              <a:t>tecnici</a:t>
            </a:r>
            <a:r>
              <a:rPr lang="en-US" dirty="0" smtClean="0"/>
              <a:t> con 3 </a:t>
            </a:r>
            <a:r>
              <a:rPr lang="en-US" dirty="0" err="1" smtClean="0"/>
              <a:t>domande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concorsi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. </a:t>
            </a:r>
            <a:r>
              <a:rPr lang="en-US" dirty="0" err="1" smtClean="0"/>
              <a:t>Candidati</a:t>
            </a:r>
            <a:r>
              <a:rPr lang="en-US" dirty="0" smtClean="0"/>
              <a:t> </a:t>
            </a:r>
            <a:r>
              <a:rPr lang="en-US" dirty="0" err="1" smtClean="0"/>
              <a:t>riammessi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portale</a:t>
            </a:r>
            <a:r>
              <a:rPr lang="en-US" dirty="0" smtClean="0"/>
              <a:t> </a:t>
            </a:r>
            <a:r>
              <a:rPr lang="en-US" dirty="0" err="1" smtClean="0"/>
              <a:t>concorsi</a:t>
            </a:r>
            <a:r>
              <a:rPr lang="en-US" dirty="0" smtClean="0"/>
              <a:t> </a:t>
            </a:r>
            <a:r>
              <a:rPr lang="en-US" dirty="0" err="1" smtClean="0"/>
              <a:t>gradualmente</a:t>
            </a:r>
            <a:r>
              <a:rPr lang="en-US" dirty="0" smtClean="0"/>
              <a:t>  </a:t>
            </a:r>
            <a:r>
              <a:rPr lang="en-US" dirty="0" err="1" smtClean="0"/>
              <a:t>entra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Incontro</a:t>
            </a:r>
            <a:r>
              <a:rPr lang="en-US" dirty="0" smtClean="0"/>
              <a:t> con </a:t>
            </a:r>
            <a:r>
              <a:rPr lang="en-US" dirty="0" err="1" smtClean="0"/>
              <a:t>dipendenti</a:t>
            </a:r>
            <a:r>
              <a:rPr lang="en-US" dirty="0" smtClean="0"/>
              <a:t> LNGS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vivono</a:t>
            </a:r>
            <a:r>
              <a:rPr lang="en-US" dirty="0" smtClean="0"/>
              <a:t> </a:t>
            </a:r>
            <a:r>
              <a:rPr lang="en-US" dirty="0" err="1" smtClean="0"/>
              <a:t>periodo</a:t>
            </a:r>
            <a:r>
              <a:rPr lang="en-US" dirty="0" smtClean="0"/>
              <a:t> di forte </a:t>
            </a:r>
            <a:r>
              <a:rPr lang="en-US" dirty="0" err="1" smtClean="0"/>
              <a:t>disagio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laboratorio</a:t>
            </a:r>
            <a:r>
              <a:rPr lang="en-US" dirty="0" smtClean="0"/>
              <a:t> e’ </a:t>
            </a:r>
            <a:r>
              <a:rPr lang="en-US" dirty="0" err="1" smtClean="0"/>
              <a:t>considerato</a:t>
            </a:r>
            <a:r>
              <a:rPr lang="en-US" dirty="0" smtClean="0"/>
              <a:t> </a:t>
            </a:r>
            <a:r>
              <a:rPr lang="en-US" dirty="0" err="1" smtClean="0"/>
              <a:t>strategico</a:t>
            </a:r>
            <a:r>
              <a:rPr lang="en-US" dirty="0" smtClean="0"/>
              <a:t>. GE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strumenti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Preparazione</a:t>
            </a:r>
            <a:r>
              <a:rPr lang="en-US" dirty="0" smtClean="0"/>
              <a:t> Piano </a:t>
            </a:r>
            <a:r>
              <a:rPr lang="en-US" dirty="0" err="1" smtClean="0"/>
              <a:t>Triennale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prossimo</a:t>
            </a:r>
            <a:r>
              <a:rPr lang="en-US" dirty="0" smtClean="0"/>
              <a:t> </a:t>
            </a: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Febbraio</a:t>
            </a:r>
            <a:r>
              <a:rPr lang="en-US" dirty="0" smtClean="0"/>
              <a:t> 2017 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066800"/>
            <a:ext cx="8682797" cy="546201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D.Bettoni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direttore</a:t>
            </a:r>
            <a:r>
              <a:rPr lang="en-US" dirty="0" smtClean="0">
                <a:sym typeface="Wingdings"/>
              </a:rPr>
              <a:t> di LNL e R. </a:t>
            </a:r>
            <a:r>
              <a:rPr lang="en-US" dirty="0" err="1" smtClean="0">
                <a:sym typeface="Wingdings"/>
              </a:rPr>
              <a:t>Tripiccione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direttore</a:t>
            </a:r>
            <a:r>
              <a:rPr lang="en-US" dirty="0" smtClean="0">
                <a:sym typeface="Wingdings"/>
              </a:rPr>
              <a:t> Ferrara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20 </a:t>
            </a:r>
            <a:r>
              <a:rPr lang="en-US" dirty="0" err="1" smtClean="0">
                <a:sym typeface="Wingdings"/>
              </a:rPr>
              <a:t>febbraio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inaugura</a:t>
            </a:r>
            <a:r>
              <a:rPr lang="en-US" dirty="0" smtClean="0">
                <a:sym typeface="Wingdings"/>
              </a:rPr>
              <a:t> EGO advanced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Approvato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ciclo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dottorato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acceleratori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Sapienza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Borse</a:t>
            </a:r>
            <a:r>
              <a:rPr lang="en-US" dirty="0" smtClean="0">
                <a:sym typeface="Wingdings"/>
              </a:rPr>
              <a:t> di studio per </a:t>
            </a:r>
            <a:r>
              <a:rPr lang="en-US" dirty="0" err="1" smtClean="0">
                <a:sym typeface="Wingdings"/>
              </a:rPr>
              <a:t>figli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dipendenti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Assunzioni</a:t>
            </a:r>
            <a:r>
              <a:rPr lang="en-US" dirty="0" smtClean="0">
                <a:sym typeface="Wingdings"/>
              </a:rPr>
              <a:t> 12 </a:t>
            </a:r>
            <a:r>
              <a:rPr lang="en-US" dirty="0" err="1" smtClean="0">
                <a:sym typeface="Wingdings"/>
              </a:rPr>
              <a:t>ricercatori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Approvata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graduatoria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telelavoro</a:t>
            </a:r>
            <a:r>
              <a:rPr lang="en-US" dirty="0" smtClean="0">
                <a:sym typeface="Wingdings"/>
              </a:rPr>
              <a:t> per 2017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Adesione</a:t>
            </a:r>
            <a:r>
              <a:rPr lang="en-US" dirty="0" smtClean="0">
                <a:sym typeface="Wingdings"/>
              </a:rPr>
              <a:t> al </a:t>
            </a:r>
            <a:r>
              <a:rPr lang="en-US" dirty="0" err="1" smtClean="0">
                <a:sym typeface="Wingdings"/>
              </a:rPr>
              <a:t>consorzio</a:t>
            </a:r>
            <a:r>
              <a:rPr lang="en-US" dirty="0" smtClean="0">
                <a:sym typeface="Wingdings"/>
              </a:rPr>
              <a:t> CINECA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ym typeface="Wingdings"/>
              </a:rPr>
              <a:t>MoU</a:t>
            </a:r>
            <a:r>
              <a:rPr lang="en-US" dirty="0" smtClean="0">
                <a:sym typeface="Wingdings"/>
              </a:rPr>
              <a:t> di JUNO con IHEP-CAS</a:t>
            </a: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Addendum </a:t>
            </a: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XFEL e INFN per </a:t>
            </a:r>
            <a:r>
              <a:rPr lang="en-US" dirty="0" err="1" smtClean="0">
                <a:sym typeface="Wingdings"/>
              </a:rPr>
              <a:t>pagamento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ultima</a:t>
            </a:r>
            <a:r>
              <a:rPr lang="en-US" dirty="0" smtClean="0">
                <a:sym typeface="Wingdings"/>
              </a:rPr>
              <a:t> tranche </a:t>
            </a:r>
            <a:r>
              <a:rPr lang="en-US" dirty="0" err="1" smtClean="0">
                <a:sym typeface="Wingdings"/>
              </a:rPr>
              <a:t>costruzione</a:t>
            </a: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dirty="0">
              <a:sym typeface="Wingdings"/>
            </a:endParaRPr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err="1">
                <a:sym typeface="Wingdings"/>
              </a:rPr>
              <a:t>Tutte</a:t>
            </a:r>
            <a:r>
              <a:rPr lang="en-US" dirty="0">
                <a:sym typeface="Wingdings"/>
              </a:rPr>
              <a:t> 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>
              <a:buFont typeface="Arial"/>
              <a:buChar char="•"/>
            </a:pPr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VQR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066800"/>
            <a:ext cx="8682797" cy="54620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Dal </a:t>
            </a:r>
            <a:r>
              <a:rPr lang="en-US" dirty="0" err="1" smtClean="0">
                <a:sym typeface="Wingdings"/>
              </a:rPr>
              <a:t>rappresentante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ricercatori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completi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VQR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possomo</a:t>
            </a:r>
            <a:r>
              <a:rPr lang="en-US" dirty="0"/>
              <a:t> </a:t>
            </a:r>
            <a:r>
              <a:rPr lang="en-US" dirty="0" err="1"/>
              <a:t>leggere</a:t>
            </a:r>
            <a:r>
              <a:rPr lang="en-US" dirty="0"/>
              <a:t> qui </a:t>
            </a:r>
            <a:br>
              <a:rPr lang="en-US" dirty="0"/>
            </a:br>
            <a:r>
              <a:rPr lang="en-US" dirty="0">
                <a:hlinkClick r:id="rId2"/>
              </a:rPr>
              <a:t>http://www.anvur.org/rapporto-2016/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complicato</a:t>
            </a:r>
            <a:r>
              <a:rPr lang="en-US" dirty="0"/>
              <a:t> da </a:t>
            </a:r>
            <a:r>
              <a:rPr lang="en-US" dirty="0" err="1"/>
              <a:t>leggere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tutto</a:t>
            </a:r>
            <a:r>
              <a:rPr lang="en-US" dirty="0"/>
              <a:t> in un file </a:t>
            </a:r>
            <a:r>
              <a:rPr lang="en-US" dirty="0" err="1"/>
              <a:t>unico</a:t>
            </a:r>
            <a:r>
              <a:rPr lang="en-US" dirty="0"/>
              <a:t> (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tabelle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>
                <a:hlinkClick r:id="rId3"/>
              </a:rPr>
              <a:t>http://www.anvur.org/rapporto-2016/files/RapportoCompleto_VQR2011-2014.pdf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scheda</a:t>
            </a:r>
            <a:r>
              <a:rPr lang="en-US" dirty="0"/>
              <a:t> di </a:t>
            </a:r>
            <a:r>
              <a:rPr lang="en-US" dirty="0" err="1"/>
              <a:t>dettaglio</a:t>
            </a:r>
            <a:r>
              <a:rPr lang="en-US" dirty="0"/>
              <a:t> INFN: </a:t>
            </a:r>
            <a:br>
              <a:rPr lang="en-US" dirty="0"/>
            </a:br>
            <a:r>
              <a:rPr lang="en-US" dirty="0">
                <a:hlinkClick r:id="rId4"/>
              </a:rPr>
              <a:t>http://www.anvur.org/rapporto-2016/files/Enti/108.INFN.pdf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il</a:t>
            </a:r>
            <a:r>
              <a:rPr lang="en-US" dirty="0"/>
              <a:t> ranking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calcolato</a:t>
            </a:r>
            <a:r>
              <a:rPr lang="en-US" dirty="0"/>
              <a:t> </a:t>
            </a:r>
            <a:r>
              <a:rPr lang="en-US" dirty="0" err="1"/>
              <a:t>sull’indicatore</a:t>
            </a:r>
            <a:r>
              <a:rPr lang="en-US" dirty="0"/>
              <a:t> R 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trova</a:t>
            </a:r>
            <a:r>
              <a:rPr lang="en-US" dirty="0"/>
              <a:t> qui: </a:t>
            </a:r>
            <a:br>
              <a:rPr lang="en-US" dirty="0"/>
            </a:br>
            <a:r>
              <a:rPr lang="en-US" dirty="0">
                <a:hlinkClick r:id="rId5"/>
              </a:rPr>
              <a:t>http://www.anvur.org/rapporto-2016/tabelle/tabella6.10.html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Gara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catalogo</a:t>
            </a:r>
            <a:r>
              <a:rPr lang="en-US" dirty="0" smtClean="0"/>
              <a:t> </a:t>
            </a:r>
            <a:r>
              <a:rPr lang="en-US" dirty="0" err="1" smtClean="0"/>
              <a:t>elettronica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747"/>
            <a:ext cx="9144000" cy="2045099"/>
          </a:xfrm>
        </p:spPr>
        <p:txBody>
          <a:bodyPr>
            <a:normAutofit/>
          </a:bodyPr>
          <a:lstStyle/>
          <a:p>
            <a:r>
              <a:rPr lang="en-US" dirty="0" err="1" smtClean="0"/>
              <a:t>Aggiudicata</a:t>
            </a:r>
            <a:r>
              <a:rPr lang="en-US" dirty="0" smtClean="0"/>
              <a:t> la </a:t>
            </a:r>
            <a:r>
              <a:rPr lang="en-US" dirty="0" err="1" smtClean="0"/>
              <a:t>gara</a:t>
            </a:r>
            <a:r>
              <a:rPr lang="en-US" dirty="0" smtClean="0"/>
              <a:t> </a:t>
            </a:r>
            <a:r>
              <a:rPr lang="en-US" dirty="0"/>
              <a:t>per la </a:t>
            </a:r>
            <a:r>
              <a:rPr lang="en-US" dirty="0" err="1"/>
              <a:t>fornitura</a:t>
            </a:r>
            <a:r>
              <a:rPr lang="en-US" dirty="0"/>
              <a:t> a </a:t>
            </a:r>
            <a:r>
              <a:rPr lang="en-US" dirty="0" err="1"/>
              <a:t>catalogo</a:t>
            </a:r>
            <a:r>
              <a:rPr lang="en-US" dirty="0"/>
              <a:t> del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vario</a:t>
            </a:r>
            <a:r>
              <a:rPr lang="en-US" dirty="0"/>
              <a:t> per </a:t>
            </a:r>
            <a:r>
              <a:rPr lang="en-US" dirty="0" err="1"/>
              <a:t>officine</a:t>
            </a:r>
            <a:r>
              <a:rPr lang="en-US" dirty="0"/>
              <a:t> e </a:t>
            </a:r>
            <a:r>
              <a:rPr lang="en-US" dirty="0" err="1"/>
              <a:t>laboratori</a:t>
            </a:r>
            <a:r>
              <a:rPr lang="en-US" dirty="0"/>
              <a:t> INFN </a:t>
            </a:r>
            <a:r>
              <a:rPr lang="en-US" dirty="0" err="1"/>
              <a:t>Gara</a:t>
            </a:r>
            <a:r>
              <a:rPr lang="en-US" dirty="0"/>
              <a:t> GE 11124/16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 </a:t>
            </a:r>
            <a:r>
              <a:rPr lang="en-US" dirty="0" err="1"/>
              <a:t>ditta</a:t>
            </a:r>
            <a:r>
              <a:rPr lang="en-US" dirty="0"/>
              <a:t> RS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aggiudicata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lotti</a:t>
            </a:r>
            <a:r>
              <a:rPr lang="en-US" dirty="0"/>
              <a:t> 1-2-3-4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ditta</a:t>
            </a:r>
            <a:r>
              <a:rPr lang="en-US" dirty="0"/>
              <a:t> ABCTOOLS 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aggiudicata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lotto </a:t>
            </a:r>
            <a:r>
              <a:rPr lang="en-US" dirty="0" smtClean="0"/>
              <a:t>5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preparazione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web , </a:t>
            </a:r>
            <a:r>
              <a:rPr lang="en-US" dirty="0" err="1" smtClean="0"/>
              <a:t>istruzioni</a:t>
            </a:r>
            <a:r>
              <a:rPr lang="en-US" dirty="0" smtClean="0"/>
              <a:t>, </a:t>
            </a:r>
            <a:r>
              <a:rPr lang="en-US" dirty="0" err="1" smtClean="0"/>
              <a:t>nomina</a:t>
            </a:r>
            <a:r>
              <a:rPr lang="en-US" dirty="0" smtClean="0"/>
              <a:t> </a:t>
            </a:r>
            <a:r>
              <a:rPr lang="en-US" dirty="0" err="1" smtClean="0"/>
              <a:t>punti</a:t>
            </a:r>
            <a:r>
              <a:rPr lang="en-US" dirty="0" smtClean="0"/>
              <a:t> </a:t>
            </a:r>
            <a:r>
              <a:rPr lang="en-US" dirty="0" err="1" smtClean="0"/>
              <a:t>istruttori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Metodo</a:t>
            </a:r>
            <a:r>
              <a:rPr lang="en-US" dirty="0" smtClean="0"/>
              <a:t> </a:t>
            </a:r>
            <a:r>
              <a:rPr lang="en-US" dirty="0" err="1" smtClean="0"/>
              <a:t>prioritario</a:t>
            </a:r>
            <a:r>
              <a:rPr lang="en-US" dirty="0" smtClean="0"/>
              <a:t> di </a:t>
            </a:r>
            <a:r>
              <a:rPr lang="en-US" dirty="0" err="1" smtClean="0"/>
              <a:t>acquisto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shot 2017-03-01 18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233812"/>
            <a:ext cx="8572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agenzia</a:t>
            </a:r>
            <a:r>
              <a:rPr lang="en-US" dirty="0" smtClean="0"/>
              <a:t> </a:t>
            </a:r>
            <a:r>
              <a:rPr lang="en-US" dirty="0" err="1" smtClean="0"/>
              <a:t>viaggi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Cisalpina</a:t>
            </a:r>
            <a:r>
              <a:rPr lang="en-US" dirty="0" smtClean="0">
                <a:solidFill>
                  <a:schemeClr val="tx1"/>
                </a:solidFill>
              </a:rPr>
              <a:t> e’ la </a:t>
            </a:r>
            <a:r>
              <a:rPr lang="en-US" dirty="0" err="1" smtClean="0">
                <a:solidFill>
                  <a:schemeClr val="tx1"/>
                </a:solidFill>
              </a:rPr>
              <a:t>nuova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agenzia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viaggi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Accesso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integrato</a:t>
            </a:r>
            <a:r>
              <a:rPr lang="en-US" dirty="0" smtClean="0">
                <a:solidFill>
                  <a:schemeClr val="tx1"/>
                </a:solidFill>
              </a:rPr>
              <a:t> dal </a:t>
            </a:r>
            <a:r>
              <a:rPr lang="en-US" dirty="0" err="1" smtClean="0">
                <a:solidFill>
                  <a:schemeClr val="tx1"/>
                </a:solidFill>
              </a:rPr>
              <a:t>portale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applicazioni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Fornisce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pagato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direttamente</a:t>
            </a:r>
            <a:r>
              <a:rPr lang="en-US" dirty="0" smtClean="0">
                <a:solidFill>
                  <a:schemeClr val="tx1"/>
                </a:solidFill>
              </a:rPr>
              <a:t> da INFN,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biglietti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 smtClean="0">
                <a:solidFill>
                  <a:schemeClr val="tx1"/>
                </a:solidFill>
              </a:rPr>
              <a:t>tutto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trenitalia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Alberghi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Auto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Visti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Da </a:t>
            </a:r>
            <a:r>
              <a:rPr lang="en-US" dirty="0" err="1" smtClean="0">
                <a:solidFill>
                  <a:schemeClr val="tx1"/>
                </a:solidFill>
              </a:rPr>
              <a:t>usare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maniera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prioritaria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Selfbooking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funzione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giorni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dirty="0" err="1" smtClean="0">
                <a:solidFill>
                  <a:schemeClr val="tx1"/>
                </a:solidFill>
              </a:rPr>
              <a:t>integrazione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richiesta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missioni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Per </a:t>
            </a:r>
            <a:r>
              <a:rPr lang="en-US" dirty="0" err="1" smtClean="0">
                <a:solidFill>
                  <a:schemeClr val="tx1"/>
                </a:solidFill>
              </a:rPr>
              <a:t>trenitalia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rimane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attiva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convenzione</a:t>
            </a:r>
            <a:r>
              <a:rPr lang="en-US" dirty="0" smtClean="0">
                <a:solidFill>
                  <a:schemeClr val="tx1"/>
                </a:solidFill>
              </a:rPr>
              <a:t> con INFN (</a:t>
            </a:r>
            <a:r>
              <a:rPr lang="en-US" dirty="0" err="1" smtClean="0">
                <a:solidFill>
                  <a:schemeClr val="tx1"/>
                </a:solidFill>
              </a:rPr>
              <a:t>accesso</a:t>
            </a:r>
            <a:r>
              <a:rPr lang="en-US" dirty="0" smtClean="0">
                <a:solidFill>
                  <a:schemeClr val="tx1"/>
                </a:solidFill>
              </a:rPr>
              <a:t> via </a:t>
            </a:r>
            <a:r>
              <a:rPr lang="en-US" dirty="0" err="1" smtClean="0">
                <a:solidFill>
                  <a:schemeClr val="tx1"/>
                </a:solidFill>
              </a:rPr>
              <a:t>codice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utente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Bandi</a:t>
            </a:r>
            <a:r>
              <a:rPr lang="en-US" dirty="0" smtClean="0"/>
              <a:t> e </a:t>
            </a:r>
            <a:r>
              <a:rPr lang="en-US" dirty="0" err="1" smtClean="0"/>
              <a:t>Trasferimento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Concorsi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Ricercatori</a:t>
            </a:r>
            <a:endParaRPr lang="en-US" dirty="0" smtClean="0"/>
          </a:p>
          <a:p>
            <a:r>
              <a:rPr lang="en-US" dirty="0" smtClean="0"/>
              <a:t>58 </a:t>
            </a:r>
            <a:r>
              <a:rPr lang="en-US" dirty="0" err="1" smtClean="0"/>
              <a:t>posti</a:t>
            </a:r>
            <a:r>
              <a:rPr lang="en-US" dirty="0" smtClean="0"/>
              <a:t> x </a:t>
            </a:r>
            <a:r>
              <a:rPr lang="en-US" dirty="0" err="1" smtClean="0"/>
              <a:t>sperimentali</a:t>
            </a:r>
            <a:r>
              <a:rPr lang="en-US" dirty="0" smtClean="0"/>
              <a:t>,   15 </a:t>
            </a:r>
            <a:r>
              <a:rPr lang="en-US" dirty="0" err="1" smtClean="0"/>
              <a:t>posti</a:t>
            </a:r>
            <a:r>
              <a:rPr lang="en-US" dirty="0" smtClean="0"/>
              <a:t> x </a:t>
            </a:r>
            <a:r>
              <a:rPr lang="en-US" dirty="0" err="1" smtClean="0"/>
              <a:t>teorici</a:t>
            </a:r>
            <a:endParaRPr lang="en-US" dirty="0" smtClean="0"/>
          </a:p>
          <a:p>
            <a:r>
              <a:rPr lang="en-US" dirty="0" err="1" smtClean="0"/>
              <a:t>Nominati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vincitori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29 </a:t>
            </a:r>
            <a:r>
              <a:rPr lang="en-US" dirty="0" err="1" smtClean="0"/>
              <a:t>dicembre</a:t>
            </a:r>
            <a:r>
              <a:rPr lang="en-US" dirty="0" smtClean="0"/>
              <a:t>, </a:t>
            </a:r>
            <a:r>
              <a:rPr lang="en-US" dirty="0" err="1" smtClean="0"/>
              <a:t>assunzioni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 </a:t>
            </a:r>
            <a:r>
              <a:rPr lang="en-US" dirty="0" err="1" smtClean="0"/>
              <a:t>entro</a:t>
            </a:r>
            <a:r>
              <a:rPr lang="en-US" dirty="0" smtClean="0"/>
              <a:t> </a:t>
            </a:r>
            <a:r>
              <a:rPr lang="en-US" dirty="0" err="1" smtClean="0"/>
              <a:t>settembre</a:t>
            </a:r>
            <a:endParaRPr lang="en-US" dirty="0" smtClean="0"/>
          </a:p>
          <a:p>
            <a:r>
              <a:rPr lang="en-US" dirty="0" err="1" smtClean="0"/>
              <a:t>Avranno</a:t>
            </a:r>
            <a:r>
              <a:rPr lang="en-US" dirty="0" smtClean="0"/>
              <a:t> </a:t>
            </a:r>
            <a:r>
              <a:rPr lang="en-US" dirty="0" err="1" smtClean="0"/>
              <a:t>assegnato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start-up grant</a:t>
            </a:r>
          </a:p>
          <a:p>
            <a:r>
              <a:rPr lang="en-US" dirty="0" err="1" smtClean="0"/>
              <a:t>Corso</a:t>
            </a:r>
            <a:r>
              <a:rPr lang="en-US" dirty="0" smtClean="0"/>
              <a:t> per neo </a:t>
            </a:r>
            <a:r>
              <a:rPr lang="en-US" dirty="0" err="1" smtClean="0"/>
              <a:t>assunti</a:t>
            </a:r>
            <a:r>
              <a:rPr lang="en-US" dirty="0" smtClean="0"/>
              <a:t> , 5-6 </a:t>
            </a:r>
            <a:r>
              <a:rPr lang="en-US" dirty="0" err="1" smtClean="0"/>
              <a:t>giugno</a:t>
            </a:r>
            <a:r>
              <a:rPr lang="en-US" dirty="0" smtClean="0"/>
              <a:t> LNF</a:t>
            </a:r>
          </a:p>
          <a:p>
            <a:endParaRPr lang="en-US" dirty="0"/>
          </a:p>
          <a:p>
            <a:r>
              <a:rPr lang="en-US" dirty="0" err="1" smtClean="0"/>
              <a:t>Ruggero</a:t>
            </a:r>
            <a:r>
              <a:rPr lang="en-US" dirty="0" smtClean="0"/>
              <a:t> </a:t>
            </a:r>
            <a:r>
              <a:rPr lang="en-US" dirty="0" err="1" smtClean="0"/>
              <a:t>Turra</a:t>
            </a:r>
            <a:r>
              <a:rPr lang="en-US" dirty="0" smtClean="0"/>
              <a:t> – ATLAS – 1 </a:t>
            </a:r>
            <a:r>
              <a:rPr lang="en-US" dirty="0" err="1" smtClean="0"/>
              <a:t>Marzo</a:t>
            </a:r>
            <a:endParaRPr lang="en-US" dirty="0" smtClean="0"/>
          </a:p>
          <a:p>
            <a:r>
              <a:rPr lang="en-US" dirty="0" smtClean="0"/>
              <a:t>Paolo </a:t>
            </a:r>
            <a:r>
              <a:rPr lang="en-US" dirty="0" err="1" smtClean="0"/>
              <a:t>Gandini</a:t>
            </a:r>
            <a:r>
              <a:rPr lang="en-US" dirty="0" smtClean="0"/>
              <a:t> – LHCB – </a:t>
            </a:r>
            <a:r>
              <a:rPr lang="en-US" dirty="0" err="1" smtClean="0"/>
              <a:t>Luglio</a:t>
            </a:r>
            <a:endParaRPr lang="en-US" dirty="0" smtClean="0"/>
          </a:p>
          <a:p>
            <a:r>
              <a:rPr lang="en-US" dirty="0" smtClean="0"/>
              <a:t>Antonio </a:t>
            </a:r>
            <a:r>
              <a:rPr lang="en-US" dirty="0" err="1" smtClean="0"/>
              <a:t>Amaniti</a:t>
            </a:r>
            <a:r>
              <a:rPr lang="en-US" dirty="0" smtClean="0"/>
              <a:t> – csn4 - </a:t>
            </a:r>
            <a:r>
              <a:rPr lang="en-US" dirty="0" err="1" smtClean="0"/>
              <a:t>Settembre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Dirigenti</a:t>
            </a:r>
            <a:r>
              <a:rPr lang="en-US" dirty="0"/>
              <a:t>: </a:t>
            </a:r>
          </a:p>
          <a:p>
            <a:r>
              <a:rPr lang="en-US" dirty="0" err="1"/>
              <a:t>Concorso</a:t>
            </a:r>
            <a:r>
              <a:rPr lang="en-US" dirty="0"/>
              <a:t> </a:t>
            </a:r>
            <a:r>
              <a:rPr lang="en-US" dirty="0" err="1"/>
              <a:t>concluso</a:t>
            </a:r>
            <a:r>
              <a:rPr lang="en-US" dirty="0"/>
              <a:t> </a:t>
            </a:r>
            <a:r>
              <a:rPr lang="en-US" dirty="0" err="1"/>
              <a:t>recentemente</a:t>
            </a:r>
            <a:endParaRPr lang="en-US" dirty="0"/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ricercatore</a:t>
            </a:r>
            <a:endParaRPr lang="en-US" dirty="0"/>
          </a:p>
          <a:p>
            <a:r>
              <a:rPr lang="en-US" dirty="0"/>
              <a:t>Circa 80 </a:t>
            </a:r>
            <a:r>
              <a:rPr lang="en-US" dirty="0" err="1"/>
              <a:t>ammessi</a:t>
            </a:r>
            <a:endParaRPr lang="en-US" dirty="0"/>
          </a:p>
          <a:p>
            <a:r>
              <a:rPr lang="en-US" dirty="0" err="1"/>
              <a:t>Iniziati</a:t>
            </a:r>
            <a:r>
              <a:rPr lang="en-US" dirty="0"/>
              <a:t> </a:t>
            </a:r>
            <a:r>
              <a:rPr lang="en-US" dirty="0" err="1"/>
              <a:t>orali</a:t>
            </a:r>
            <a:r>
              <a:rPr lang="en-US" dirty="0"/>
              <a:t>, </a:t>
            </a:r>
            <a:r>
              <a:rPr lang="en-US" dirty="0" err="1" smtClean="0"/>
              <a:t>programmati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/>
              <a:t>a fine </a:t>
            </a:r>
            <a:r>
              <a:rPr lang="en-US" dirty="0" err="1"/>
              <a:t>marzo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1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 smtClean="0"/>
              <a:t>Borse</a:t>
            </a:r>
            <a:r>
              <a:rPr lang="en-US" dirty="0" smtClean="0"/>
              <a:t> </a:t>
            </a:r>
            <a:r>
              <a:rPr lang="en-US" dirty="0" err="1" smtClean="0"/>
              <a:t>neodiplomati</a:t>
            </a:r>
            <a:r>
              <a:rPr lang="en-US" dirty="0" smtClean="0"/>
              <a:t>, </a:t>
            </a:r>
          </a:p>
          <a:p>
            <a:pPr marL="0" indent="0">
              <a:buNone/>
              <a:defRPr/>
            </a:pPr>
            <a:r>
              <a:rPr lang="en-US" dirty="0" err="1" smtClean="0"/>
              <a:t>Amministrativo</a:t>
            </a:r>
            <a:r>
              <a:rPr lang="en-US" dirty="0" smtClean="0"/>
              <a:t>   Enrico </a:t>
            </a:r>
            <a:r>
              <a:rPr lang="en-US" dirty="0" err="1" smtClean="0"/>
              <a:t>Zanone</a:t>
            </a:r>
            <a:r>
              <a:rPr lang="en-US" dirty="0" smtClean="0"/>
              <a:t>, 2 y,   23 </a:t>
            </a:r>
            <a:r>
              <a:rPr lang="en-US" dirty="0" err="1" smtClean="0"/>
              <a:t>nov</a:t>
            </a:r>
            <a:r>
              <a:rPr lang="en-US" dirty="0" smtClean="0"/>
              <a:t> 2016</a:t>
            </a:r>
          </a:p>
          <a:p>
            <a:pPr marL="0" indent="0">
              <a:buNone/>
              <a:defRPr/>
            </a:pPr>
            <a:r>
              <a:rPr lang="en-US" dirty="0" err="1" smtClean="0"/>
              <a:t>Elettronico-Informatico</a:t>
            </a:r>
            <a:r>
              <a:rPr lang="en-US" dirty="0" smtClean="0"/>
              <a:t> 5 </a:t>
            </a:r>
            <a:r>
              <a:rPr lang="en-US" dirty="0" err="1" smtClean="0"/>
              <a:t>domande</a:t>
            </a:r>
            <a:r>
              <a:rPr lang="en-US" dirty="0" smtClean="0"/>
              <a:t> , 2 </a:t>
            </a:r>
            <a:r>
              <a:rPr lang="en-US" dirty="0" err="1" smtClean="0"/>
              <a:t>ammessi</a:t>
            </a:r>
            <a:r>
              <a:rPr lang="en-US" dirty="0" smtClean="0"/>
              <a:t>, 2 </a:t>
            </a:r>
            <a:r>
              <a:rPr lang="en-US" dirty="0" err="1" smtClean="0"/>
              <a:t>vincitori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rifiutato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 smtClean="0"/>
              <a:t>Assegni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AR       , SOX, Laura </a:t>
            </a:r>
            <a:r>
              <a:rPr lang="en-US" dirty="0" err="1" smtClean="0"/>
              <a:t>Collica</a:t>
            </a:r>
            <a:r>
              <a:rPr lang="en-US" dirty="0" smtClean="0"/>
              <a:t>, 17mesi,  2 </a:t>
            </a:r>
            <a:r>
              <a:rPr lang="en-US" dirty="0" err="1" smtClean="0"/>
              <a:t>gennaio</a:t>
            </a:r>
            <a:r>
              <a:rPr lang="en-US" dirty="0" smtClean="0"/>
              <a:t> 2017</a:t>
            </a:r>
          </a:p>
          <a:p>
            <a:pPr>
              <a:defRPr/>
            </a:pPr>
            <a:r>
              <a:rPr lang="en-US" dirty="0"/>
              <a:t>AR </a:t>
            </a:r>
            <a:r>
              <a:rPr lang="en-US" dirty="0" err="1"/>
              <a:t>tecn</a:t>
            </a:r>
            <a:r>
              <a:rPr lang="en-US" dirty="0" smtClean="0"/>
              <a:t>, Vittorio </a:t>
            </a:r>
            <a:r>
              <a:rPr lang="en-US" dirty="0" err="1" smtClean="0"/>
              <a:t>Marinozzi</a:t>
            </a:r>
            <a:r>
              <a:rPr lang="en-US" dirty="0" smtClean="0"/>
              <a:t>, </a:t>
            </a:r>
            <a:r>
              <a:rPr lang="en-US" dirty="0" err="1" smtClean="0"/>
              <a:t>eurocircol</a:t>
            </a:r>
            <a:r>
              <a:rPr lang="en-US" dirty="0" smtClean="0"/>
              <a:t>, 1y</a:t>
            </a:r>
            <a:r>
              <a:rPr lang="en-US" dirty="0"/>
              <a:t>, 2</a:t>
            </a:r>
            <a:r>
              <a:rPr lang="en-US" dirty="0" smtClean="0"/>
              <a:t> </a:t>
            </a:r>
            <a:r>
              <a:rPr lang="en-US" dirty="0" err="1" smtClean="0"/>
              <a:t>gennaio</a:t>
            </a:r>
            <a:r>
              <a:rPr lang="en-US" dirty="0" smtClean="0"/>
              <a:t> 2017 </a:t>
            </a:r>
          </a:p>
          <a:p>
            <a:pPr>
              <a:defRPr/>
            </a:pPr>
            <a:r>
              <a:rPr lang="en-US" dirty="0" smtClean="0"/>
              <a:t>AR </a:t>
            </a:r>
            <a:r>
              <a:rPr lang="en-US" dirty="0" err="1"/>
              <a:t>tecn</a:t>
            </a:r>
            <a:r>
              <a:rPr lang="en-US" dirty="0"/>
              <a:t>, </a:t>
            </a:r>
            <a:r>
              <a:rPr lang="en-US" dirty="0" smtClean="0"/>
              <a:t>XFEL, 2y, </a:t>
            </a:r>
            <a:r>
              <a:rPr lang="en-US" dirty="0" err="1" smtClean="0"/>
              <a:t>bando</a:t>
            </a:r>
            <a:r>
              <a:rPr lang="en-US" dirty="0" smtClean="0"/>
              <a:t> </a:t>
            </a:r>
            <a:r>
              <a:rPr lang="en-US" dirty="0" err="1" smtClean="0"/>
              <a:t>scade</a:t>
            </a:r>
            <a:r>
              <a:rPr lang="en-US" dirty="0" smtClean="0"/>
              <a:t> 15Ottobre</a:t>
            </a:r>
            <a:r>
              <a:rPr lang="en-US" dirty="0" smtClean="0">
                <a:sym typeface="Wingdings"/>
              </a:rPr>
              <a:t>deserto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AR       , </a:t>
            </a:r>
            <a:r>
              <a:rPr lang="en-US" dirty="0" err="1" smtClean="0">
                <a:sym typeface="Wingdings"/>
              </a:rPr>
              <a:t>Ilaria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Mattei</a:t>
            </a:r>
            <a:r>
              <a:rPr lang="en-US" dirty="0" smtClean="0">
                <a:sym typeface="Wingdings"/>
              </a:rPr>
              <a:t>, IRPT_MIUR, </a:t>
            </a:r>
            <a:r>
              <a:rPr lang="en-US" dirty="0" err="1" smtClean="0">
                <a:sym typeface="Wingdings"/>
              </a:rPr>
              <a:t>inizio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apr.</a:t>
            </a:r>
            <a:r>
              <a:rPr lang="en-US" dirty="0" smtClean="0">
                <a:sym typeface="Wingdings"/>
              </a:rPr>
              <a:t> 2017</a:t>
            </a:r>
          </a:p>
          <a:p>
            <a:pPr>
              <a:defRPr/>
            </a:pPr>
            <a:r>
              <a:rPr lang="en-US" dirty="0" smtClean="0">
                <a:sym typeface="Wingdings"/>
              </a:rPr>
              <a:t>AR </a:t>
            </a:r>
            <a:r>
              <a:rPr lang="en-US" dirty="0" err="1" smtClean="0">
                <a:sym typeface="Wingdings"/>
              </a:rPr>
              <a:t>tecn</a:t>
            </a:r>
            <a:r>
              <a:rPr lang="en-US" dirty="0" smtClean="0">
                <a:sym typeface="Wingdings"/>
              </a:rPr>
              <a:t>, AIDA 2020, 2y, </a:t>
            </a:r>
            <a:r>
              <a:rPr lang="en-US" dirty="0" err="1"/>
              <a:t>bando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smtClean="0"/>
              <a:t>22 </a:t>
            </a:r>
            <a:r>
              <a:rPr lang="en-US" dirty="0" err="1" smtClean="0"/>
              <a:t>marzo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B</a:t>
            </a:r>
            <a:r>
              <a:rPr lang="en-US" dirty="0" err="1" smtClean="0"/>
              <a:t>orsisti</a:t>
            </a:r>
            <a:r>
              <a:rPr lang="en-US" dirty="0" smtClean="0"/>
              <a:t> </a:t>
            </a:r>
            <a:r>
              <a:rPr lang="en-US" dirty="0" err="1"/>
              <a:t>stranieri</a:t>
            </a:r>
            <a:r>
              <a:rPr lang="en-US" dirty="0"/>
              <a:t> </a:t>
            </a:r>
            <a:r>
              <a:rPr lang="en-US" dirty="0" smtClean="0"/>
              <a:t>,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err="1" smtClean="0"/>
              <a:t>teorico</a:t>
            </a:r>
            <a:r>
              <a:rPr lang="en-US" dirty="0" smtClean="0"/>
              <a:t>, 2 </a:t>
            </a:r>
            <a:r>
              <a:rPr lang="en-US" dirty="0" err="1" smtClean="0"/>
              <a:t>posizioni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Vincitori</a:t>
            </a:r>
            <a:r>
              <a:rPr lang="en-US" dirty="0" smtClean="0"/>
              <a:t> Stefano di </a:t>
            </a:r>
            <a:r>
              <a:rPr lang="en-US" dirty="0" err="1" smtClean="0"/>
              <a:t>Viata</a:t>
            </a:r>
            <a:r>
              <a:rPr lang="en-US" dirty="0" smtClean="0"/>
              <a:t>(MS) e Pedro F. Ramirez (</a:t>
            </a:r>
            <a:r>
              <a:rPr lang="en-US" dirty="0" err="1"/>
              <a:t>S</a:t>
            </a:r>
            <a:r>
              <a:rPr lang="en-US" dirty="0" err="1" smtClean="0"/>
              <a:t>tringhe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D. Bravo, </a:t>
            </a:r>
            <a:r>
              <a:rPr lang="en-US" dirty="0" err="1" smtClean="0"/>
              <a:t>sperimentale</a:t>
            </a:r>
            <a:r>
              <a:rPr lang="en-US" dirty="0" smtClean="0"/>
              <a:t>, 11 </a:t>
            </a:r>
            <a:r>
              <a:rPr lang="en-US" dirty="0" err="1" smtClean="0"/>
              <a:t>genn</a:t>
            </a:r>
            <a:r>
              <a:rPr lang="en-US" dirty="0" smtClean="0"/>
              <a:t> 2017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2 </a:t>
            </a:r>
            <a:r>
              <a:rPr lang="en-US" dirty="0" err="1" smtClean="0"/>
              <a:t>vincitori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 smtClean="0"/>
              <a:t>borse</a:t>
            </a:r>
            <a:r>
              <a:rPr lang="en-US" dirty="0" smtClean="0"/>
              <a:t> </a:t>
            </a:r>
            <a:r>
              <a:rPr lang="en-US" dirty="0" err="1" smtClean="0"/>
              <a:t>dottorato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Premio</a:t>
            </a:r>
            <a:r>
              <a:rPr lang="en-US" dirty="0" smtClean="0"/>
              <a:t> Villi    Simone </a:t>
            </a:r>
            <a:r>
              <a:rPr lang="en-US" dirty="0" err="1" smtClean="0"/>
              <a:t>Caruti</a:t>
            </a:r>
            <a:r>
              <a:rPr lang="en-US" dirty="0" smtClean="0"/>
              <a:t>    </a:t>
            </a:r>
            <a:r>
              <a:rPr lang="en-US" dirty="0" err="1" smtClean="0"/>
              <a:t>violazione</a:t>
            </a:r>
            <a:r>
              <a:rPr lang="en-US" dirty="0" smtClean="0"/>
              <a:t> </a:t>
            </a:r>
            <a:r>
              <a:rPr lang="en-US" dirty="0" err="1" smtClean="0"/>
              <a:t>simmetria</a:t>
            </a:r>
            <a:r>
              <a:rPr lang="en-US" dirty="0" smtClean="0"/>
              <a:t> di </a:t>
            </a:r>
            <a:r>
              <a:rPr lang="en-US" dirty="0" err="1" smtClean="0"/>
              <a:t>isospin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Premio</a:t>
            </a:r>
            <a:r>
              <a:rPr lang="en-US" dirty="0" smtClean="0"/>
              <a:t> </a:t>
            </a:r>
            <a:r>
              <a:rPr lang="en-US" dirty="0" err="1" smtClean="0"/>
              <a:t>Fubini</a:t>
            </a:r>
            <a:r>
              <a:rPr lang="en-US" dirty="0" smtClean="0"/>
              <a:t> Stefano </a:t>
            </a:r>
            <a:r>
              <a:rPr lang="en-US" dirty="0" err="1" smtClean="0"/>
              <a:t>Carrazza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  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Art 36</a:t>
            </a:r>
          </a:p>
          <a:p>
            <a:pPr>
              <a:defRPr/>
            </a:pPr>
            <a:r>
              <a:rPr lang="en-US" dirty="0" err="1"/>
              <a:t>Tecnologo</a:t>
            </a:r>
            <a:r>
              <a:rPr lang="en-US" dirty="0"/>
              <a:t> </a:t>
            </a:r>
            <a:r>
              <a:rPr lang="en-US" dirty="0" err="1"/>
              <a:t>gestionale</a:t>
            </a:r>
            <a:r>
              <a:rPr lang="en-US" dirty="0"/>
              <a:t> per ESS, </a:t>
            </a:r>
            <a:r>
              <a:rPr lang="en-US" dirty="0" err="1" smtClean="0"/>
              <a:t>selezione</a:t>
            </a:r>
            <a:r>
              <a:rPr lang="en-US" dirty="0" smtClean="0"/>
              <a:t> in </a:t>
            </a:r>
            <a:r>
              <a:rPr lang="en-US" dirty="0" err="1" smtClean="0"/>
              <a:t>uscita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Art 15 , XFEL, </a:t>
            </a:r>
            <a:r>
              <a:rPr lang="en-US" dirty="0" err="1" smtClean="0"/>
              <a:t>disegnatore</a:t>
            </a:r>
            <a:r>
              <a:rPr lang="en-US" dirty="0" smtClean="0"/>
              <a:t> , Marco </a:t>
            </a:r>
            <a:r>
              <a:rPr lang="en-US" dirty="0" err="1" smtClean="0"/>
              <a:t>Chiodini</a:t>
            </a:r>
            <a:r>
              <a:rPr lang="en-US" dirty="0" smtClean="0"/>
              <a:t>, 2 </a:t>
            </a:r>
            <a:r>
              <a:rPr lang="en-US" dirty="0" err="1" smtClean="0"/>
              <a:t>febbr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Concorsi</a:t>
            </a:r>
            <a:r>
              <a:rPr lang="en-US" dirty="0" smtClean="0"/>
              <a:t> TI: 2 </a:t>
            </a:r>
            <a:r>
              <a:rPr lang="en-US" dirty="0" err="1" smtClean="0"/>
              <a:t>posti</a:t>
            </a:r>
            <a:r>
              <a:rPr lang="en-US" dirty="0" smtClean="0"/>
              <a:t> </a:t>
            </a:r>
            <a:r>
              <a:rPr lang="en-US" dirty="0" err="1" smtClean="0"/>
              <a:t>Tecnologi</a:t>
            </a:r>
            <a:r>
              <a:rPr lang="en-US" dirty="0" smtClean="0"/>
              <a:t> per LASA</a:t>
            </a:r>
          </a:p>
          <a:p>
            <a:pPr>
              <a:defRPr/>
            </a:pPr>
            <a:r>
              <a:rPr lang="en-US" dirty="0" smtClean="0"/>
              <a:t>Bando in GU 10 </a:t>
            </a:r>
            <a:r>
              <a:rPr lang="en-US" dirty="0" err="1" smtClean="0"/>
              <a:t>Marzo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r>
              <a:rPr lang="en-US" dirty="0" err="1" smtClean="0"/>
              <a:t>Convenzione</a:t>
            </a:r>
            <a:r>
              <a:rPr lang="en-US" dirty="0" smtClean="0"/>
              <a:t> </a:t>
            </a:r>
            <a:r>
              <a:rPr lang="en-US" dirty="0" err="1"/>
              <a:t>disabili</a:t>
            </a:r>
            <a:r>
              <a:rPr lang="en-US" dirty="0"/>
              <a:t> </a:t>
            </a:r>
            <a:r>
              <a:rPr lang="en-US" dirty="0" err="1"/>
              <a:t>inviata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in </a:t>
            </a:r>
            <a:r>
              <a:rPr lang="en-US" dirty="0" err="1"/>
              <a:t>analisi</a:t>
            </a:r>
            <a:r>
              <a:rPr lang="en-US" dirty="0"/>
              <a:t> al 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dell'impiego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poi </a:t>
            </a:r>
            <a:r>
              <a:rPr lang="en-US" dirty="0" err="1"/>
              <a:t>dovrà</a:t>
            </a:r>
            <a:r>
              <a:rPr lang="en-US" dirty="0"/>
              <a:t> </a:t>
            </a:r>
            <a:r>
              <a:rPr lang="en-US" dirty="0" err="1"/>
              <a:t>rinviarcela</a:t>
            </a:r>
            <a:r>
              <a:rPr lang="en-US" dirty="0"/>
              <a:t> per la firma del </a:t>
            </a:r>
            <a:r>
              <a:rPr lang="en-US" dirty="0" err="1"/>
              <a:t>Presidente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Proposta</a:t>
            </a:r>
            <a:r>
              <a:rPr lang="en-US" dirty="0" smtClean="0"/>
              <a:t> 3 </a:t>
            </a:r>
            <a:r>
              <a:rPr lang="en-US" dirty="0" err="1" smtClean="0"/>
              <a:t>posti</a:t>
            </a:r>
            <a:r>
              <a:rPr lang="en-US" dirty="0" smtClean="0"/>
              <a:t> per op </a:t>
            </a:r>
            <a:r>
              <a:rPr lang="en-US" dirty="0" err="1" smtClean="0"/>
              <a:t>tecnico</a:t>
            </a:r>
            <a:r>
              <a:rPr lang="en-US" dirty="0" smtClean="0"/>
              <a:t> e 2 </a:t>
            </a:r>
            <a:r>
              <a:rPr lang="en-US" dirty="0" err="1" smtClean="0"/>
              <a:t>posti</a:t>
            </a:r>
            <a:r>
              <a:rPr lang="en-US" dirty="0" smtClean="0"/>
              <a:t> per </a:t>
            </a:r>
            <a:r>
              <a:rPr lang="en-US" dirty="0" err="1" smtClean="0"/>
              <a:t>oper</a:t>
            </a:r>
            <a:r>
              <a:rPr lang="en-US" dirty="0" smtClean="0"/>
              <a:t> </a:t>
            </a:r>
            <a:r>
              <a:rPr lang="en-US" dirty="0" err="1" smtClean="0"/>
              <a:t>amm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valutare</a:t>
            </a:r>
            <a:r>
              <a:rPr lang="en-US" dirty="0" smtClean="0"/>
              <a:t> e </a:t>
            </a:r>
            <a:r>
              <a:rPr lang="en-US" dirty="0" err="1" smtClean="0"/>
              <a:t>contrattare</a:t>
            </a:r>
            <a:r>
              <a:rPr lang="en-US" dirty="0" smtClean="0"/>
              <a:t> con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impiego</a:t>
            </a:r>
            <a:r>
              <a:rPr lang="en-US" dirty="0" smtClean="0"/>
              <a:t> </a:t>
            </a:r>
            <a:r>
              <a:rPr lang="en-US" dirty="0" err="1" smtClean="0"/>
              <a:t>inserimento</a:t>
            </a:r>
            <a:r>
              <a:rPr lang="en-US" dirty="0" smtClean="0"/>
              <a:t> </a:t>
            </a:r>
            <a:r>
              <a:rPr lang="en-US" dirty="0" err="1" smtClean="0"/>
              <a:t>invece</a:t>
            </a:r>
            <a:r>
              <a:rPr lang="en-US" dirty="0" smtClean="0"/>
              <a:t> come </a:t>
            </a:r>
            <a:r>
              <a:rPr lang="en-US" dirty="0" err="1" smtClean="0"/>
              <a:t>cter</a:t>
            </a:r>
            <a:r>
              <a:rPr lang="en-US" dirty="0" smtClean="0"/>
              <a:t> o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amm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Prossimi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consigli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Sezione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8 </a:t>
            </a:r>
            <a:r>
              <a:rPr lang="en-US" dirty="0" err="1" smtClean="0">
                <a:solidFill>
                  <a:schemeClr val="tx1"/>
                </a:solidFill>
              </a:rPr>
              <a:t>maggio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30 </a:t>
            </a:r>
            <a:r>
              <a:rPr lang="en-US" dirty="0" err="1" smtClean="0">
                <a:solidFill>
                  <a:schemeClr val="tx1"/>
                </a:solidFill>
              </a:rPr>
              <a:t>giugno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mattina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consuntivi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preventivi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servizi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13 e/o14 </a:t>
            </a:r>
            <a:r>
              <a:rPr lang="en-US" dirty="0" err="1" smtClean="0">
                <a:solidFill>
                  <a:schemeClr val="tx1"/>
                </a:solidFill>
              </a:rPr>
              <a:t>luglio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sessione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preventivi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interferenza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lauree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magistrali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r>
              <a:rPr lang="en-US" smtClean="0">
                <a:solidFill>
                  <a:schemeClr val="tx1"/>
                </a:solidFill>
              </a:rPr>
              <a:t>3 o </a:t>
            </a: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dirty="0" err="1" smtClean="0">
                <a:solidFill>
                  <a:schemeClr val="tx1"/>
                </a:solidFill>
              </a:rPr>
              <a:t>ottobre</a:t>
            </a:r>
            <a:r>
              <a:rPr lang="en-US" dirty="0" smtClean="0">
                <a:solidFill>
                  <a:schemeClr val="tx1"/>
                </a:solidFill>
              </a:rPr>
              <a:t> , pome</a:t>
            </a: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30 </a:t>
            </a:r>
            <a:r>
              <a:rPr lang="en-US" dirty="0" err="1" smtClean="0">
                <a:solidFill>
                  <a:schemeClr val="tx1"/>
                </a:solidFill>
              </a:rPr>
              <a:t>novembre</a:t>
            </a:r>
            <a:r>
              <a:rPr lang="en-US" dirty="0" smtClean="0">
                <a:solidFill>
                  <a:schemeClr val="tx1"/>
                </a:solidFill>
              </a:rPr>
              <a:t>, pome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Chiusure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  </a:t>
            </a:r>
            <a:r>
              <a:rPr lang="en-US" dirty="0" err="1" smtClean="0">
                <a:solidFill>
                  <a:schemeClr val="tx1"/>
                </a:solidFill>
                <a:sym typeface="Wingdings"/>
              </a:rPr>
              <a:t>ferie</a:t>
            </a:r>
            <a:endParaRPr lang="en-US" dirty="0" smtClean="0">
              <a:solidFill>
                <a:schemeClr val="tx1"/>
              </a:solidFill>
              <a:sym typeface="Wingdings"/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24 </a:t>
            </a:r>
            <a:r>
              <a:rPr lang="en-US" dirty="0" err="1" smtClean="0">
                <a:solidFill>
                  <a:schemeClr val="tx1"/>
                </a:solidFill>
              </a:rPr>
              <a:t>Aprile</a:t>
            </a:r>
            <a:r>
              <a:rPr lang="en-US" dirty="0" smtClean="0">
                <a:solidFill>
                  <a:schemeClr val="tx1"/>
                </a:solidFill>
              </a:rPr>
              <a:t>, 14-22 </a:t>
            </a:r>
            <a:r>
              <a:rPr lang="en-US" dirty="0" err="1" smtClean="0">
                <a:solidFill>
                  <a:schemeClr val="tx1"/>
                </a:solidFill>
              </a:rPr>
              <a:t>Agosto</a:t>
            </a:r>
            <a:r>
              <a:rPr lang="en-US" dirty="0" smtClean="0">
                <a:solidFill>
                  <a:schemeClr val="tx1"/>
                </a:solidFill>
              </a:rPr>
              <a:t> (6gg </a:t>
            </a:r>
            <a:r>
              <a:rPr lang="en-US" dirty="0" err="1" smtClean="0">
                <a:solidFill>
                  <a:schemeClr val="tx1"/>
                </a:solidFill>
              </a:rPr>
              <a:t>lavorativi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7-11 </a:t>
            </a:r>
            <a:r>
              <a:rPr lang="en-US" dirty="0" err="1" smtClean="0">
                <a:solidFill>
                  <a:schemeClr val="tx1"/>
                </a:solidFill>
              </a:rPr>
              <a:t>Agosto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orario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ridotto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previste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eccezioni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esigenze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turni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centro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calcolo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Nuovo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portale</a:t>
            </a:r>
            <a:r>
              <a:rPr lang="en-US" dirty="0" smtClean="0">
                <a:solidFill>
                  <a:schemeClr val="tx1"/>
                </a:solidFill>
              </a:rPr>
              <a:t> web </a:t>
            </a:r>
            <a:r>
              <a:rPr lang="en-US" dirty="0" err="1" smtClean="0">
                <a:solidFill>
                  <a:schemeClr val="tx1"/>
                </a:solidFill>
              </a:rPr>
              <a:t>della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sezione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h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ome.mi.infn.it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dirty="0" err="1" smtClean="0">
                <a:solidFill>
                  <a:schemeClr val="tx1"/>
                </a:solidFill>
              </a:rPr>
              <a:t>omelasa.mi.infn.it</a:t>
            </a: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Molto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Benedicte</a:t>
            </a:r>
            <a:r>
              <a:rPr lang="en-US" dirty="0" smtClean="0">
                <a:solidFill>
                  <a:schemeClr val="tx1"/>
                </a:solidFill>
              </a:rPr>
              <a:t> Million, Andrea </a:t>
            </a:r>
            <a:r>
              <a:rPr lang="en-US" dirty="0" err="1" smtClean="0">
                <a:solidFill>
                  <a:schemeClr val="tx1"/>
                </a:solidFill>
              </a:rPr>
              <a:t>Baldini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</a:rPr>
              <a:t>ianpietro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Spada</a:t>
            </a:r>
            <a:r>
              <a:rPr lang="en-US" dirty="0" smtClean="0">
                <a:solidFill>
                  <a:schemeClr val="tx1"/>
                </a:solidFill>
              </a:rPr>
              <a:t>, Andrea </a:t>
            </a:r>
            <a:r>
              <a:rPr lang="en-US" dirty="0" err="1" smtClean="0">
                <a:solidFill>
                  <a:schemeClr val="tx1"/>
                </a:solidFill>
              </a:rPr>
              <a:t>Taglia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buon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contenuti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l’esterno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dirty="0" err="1" smtClean="0">
                <a:solidFill>
                  <a:schemeClr val="tx1"/>
                </a:solidFill>
              </a:rPr>
              <a:t>Occorre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finire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completare</a:t>
            </a:r>
            <a:r>
              <a:rPr lang="en-US" dirty="0" smtClean="0">
                <a:solidFill>
                  <a:schemeClr val="tx1"/>
                </a:solidFill>
              </a:rPr>
              <a:t> le </a:t>
            </a:r>
            <a:r>
              <a:rPr lang="en-US" dirty="0" err="1" smtClean="0">
                <a:solidFill>
                  <a:schemeClr val="tx1"/>
                </a:solidFill>
              </a:rPr>
              <a:t>informazioni</a:t>
            </a:r>
            <a:r>
              <a:rPr lang="en-US" dirty="0" smtClean="0">
                <a:solidFill>
                  <a:schemeClr val="tx1"/>
                </a:solidFill>
              </a:rPr>
              <a:t> per la community. </a:t>
            </a:r>
            <a:r>
              <a:rPr lang="en-US" dirty="0" err="1" smtClean="0">
                <a:solidFill>
                  <a:schemeClr val="tx1"/>
                </a:solidFill>
              </a:rPr>
              <a:t>Nel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frattempo</a:t>
            </a:r>
            <a:r>
              <a:rPr lang="en-US" dirty="0" smtClean="0">
                <a:solidFill>
                  <a:schemeClr val="tx1"/>
                </a:solidFill>
              </a:rPr>
              <a:t> ci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stati</a:t>
            </a:r>
            <a:r>
              <a:rPr lang="en-US" dirty="0" smtClean="0">
                <a:solidFill>
                  <a:schemeClr val="tx1"/>
                </a:solidFill>
              </a:rPr>
              <a:t> 2 tutorial per </a:t>
            </a:r>
            <a:r>
              <a:rPr lang="en-US" dirty="0" err="1" smtClean="0">
                <a:solidFill>
                  <a:schemeClr val="tx1"/>
                </a:solidFill>
              </a:rPr>
              <a:t>segreterie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responsabili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0786" y="946347"/>
            <a:ext cx="839651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Lavori</a:t>
            </a:r>
            <a:r>
              <a:rPr lang="en-US" dirty="0" smtClean="0"/>
              <a:t> al LASA- </a:t>
            </a:r>
          </a:p>
          <a:p>
            <a:r>
              <a:rPr lang="en-US" dirty="0" err="1" smtClean="0"/>
              <a:t>Mi</a:t>
            </a:r>
            <a:r>
              <a:rPr lang="en-US" dirty="0" smtClean="0"/>
              <a:t> e’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annunciato</a:t>
            </a:r>
            <a:r>
              <a:rPr lang="en-US" dirty="0" smtClean="0"/>
              <a:t> a </a:t>
            </a:r>
            <a:r>
              <a:rPr lang="en-US" dirty="0" err="1" smtClean="0"/>
              <a:t>inizio</a:t>
            </a:r>
            <a:r>
              <a:rPr lang="en-US" dirty="0" smtClean="0"/>
              <a:t> </a:t>
            </a:r>
            <a:r>
              <a:rPr lang="en-US" dirty="0" err="1" smtClean="0"/>
              <a:t>marzo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lavori</a:t>
            </a:r>
            <a:r>
              <a:rPr lang="en-US" dirty="0" smtClean="0"/>
              <a:t> per </a:t>
            </a:r>
            <a:r>
              <a:rPr lang="en-US" dirty="0" err="1" smtClean="0"/>
              <a:t>perfezionamento</a:t>
            </a:r>
            <a:r>
              <a:rPr lang="en-US" dirty="0" smtClean="0"/>
              <a:t> </a:t>
            </a:r>
            <a:r>
              <a:rPr lang="en-US" dirty="0" err="1" smtClean="0"/>
              <a:t>contratto</a:t>
            </a:r>
            <a:r>
              <a:rPr lang="en-US" dirty="0" smtClean="0"/>
              <a:t> di </a:t>
            </a:r>
            <a:r>
              <a:rPr lang="en-US" dirty="0" err="1" smtClean="0"/>
              <a:t>appalto</a:t>
            </a:r>
            <a:r>
              <a:rPr lang="en-US" dirty="0" smtClean="0"/>
              <a:t> di </a:t>
            </a:r>
            <a:r>
              <a:rPr lang="en-US" dirty="0" err="1" smtClean="0"/>
              <a:t>sistemazione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stavano</a:t>
            </a:r>
            <a:r>
              <a:rPr lang="en-US" dirty="0" smtClean="0"/>
              <a:t> per </a:t>
            </a:r>
            <a:r>
              <a:rPr lang="en-US" dirty="0" err="1" smtClean="0"/>
              <a:t>ripartire</a:t>
            </a:r>
            <a:r>
              <a:rPr lang="en-US" dirty="0" smtClean="0"/>
              <a:t> ma poi non ho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avuto</a:t>
            </a:r>
            <a:r>
              <a:rPr lang="en-US" dirty="0" smtClean="0"/>
              <a:t> </a:t>
            </a:r>
            <a:r>
              <a:rPr lang="en-US" dirty="0" err="1" smtClean="0"/>
              <a:t>notizie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5 Maggio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Sopralluogo</a:t>
            </a:r>
            <a:r>
              <a:rPr lang="en-US" dirty="0" smtClean="0"/>
              <a:t> per 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esecutivo</a:t>
            </a:r>
            <a:endParaRPr lang="is-IS" dirty="0"/>
          </a:p>
          <a:p>
            <a:r>
              <a:rPr lang="is-IS" dirty="0" smtClean="0">
                <a:solidFill>
                  <a:srgbClr val="FF0000"/>
                </a:solidFill>
              </a:rPr>
              <a:t>13 Luglio  </a:t>
            </a:r>
            <a:r>
              <a:rPr lang="is-IS" dirty="0" smtClean="0"/>
              <a:t>secondo sopralluogo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is-IS" dirty="0" smtClean="0">
                <a:solidFill>
                  <a:srgbClr val="FF0000"/>
                </a:solidFill>
              </a:rPr>
              <a:t>ine settembre </a:t>
            </a:r>
            <a:r>
              <a:rPr lang="is-IS" dirty="0" smtClean="0"/>
              <a:t>Unimi riceve progetto esecutivo , per metà ottobre cronoprogramma ?</a:t>
            </a:r>
          </a:p>
          <a:p>
            <a:r>
              <a:rPr lang="is-IS" dirty="0">
                <a:solidFill>
                  <a:srgbClr val="FF0000"/>
                </a:solidFill>
              </a:rPr>
              <a:t>13 </a:t>
            </a:r>
            <a:r>
              <a:rPr lang="is-IS" dirty="0" smtClean="0">
                <a:solidFill>
                  <a:srgbClr val="FF0000"/>
                </a:solidFill>
              </a:rPr>
              <a:t>Ottobre  </a:t>
            </a:r>
            <a:r>
              <a:rPr lang="is-IS" dirty="0" smtClean="0"/>
              <a:t>sopralluogo per stabilire cantiere</a:t>
            </a:r>
            <a:endParaRPr lang="is-IS" dirty="0"/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Iniziata procedura per sostituzione portiere LASA.</a:t>
            </a:r>
          </a:p>
          <a:p>
            <a:r>
              <a:rPr lang="is-IS" dirty="0" smtClean="0"/>
              <a:t>2 turni sorveglianza + sistema di allarmi notturno e festivo</a:t>
            </a:r>
          </a:p>
          <a:p>
            <a:r>
              <a:rPr lang="en-US" dirty="0" err="1" smtClean="0"/>
              <a:t>Attivato</a:t>
            </a:r>
            <a:r>
              <a:rPr lang="en-US" dirty="0" smtClean="0"/>
              <a:t> dal 1 </a:t>
            </a:r>
            <a:r>
              <a:rPr lang="en-US" dirty="0" err="1" smtClean="0"/>
              <a:t>Ottobre</a:t>
            </a:r>
            <a:r>
              <a:rPr lang="en-US" dirty="0" smtClean="0"/>
              <a:t> ?</a:t>
            </a:r>
          </a:p>
          <a:p>
            <a:endParaRPr lang="en-US" dirty="0" err="1" smtClean="0"/>
          </a:p>
        </p:txBody>
      </p:sp>
      <p:sp>
        <p:nvSpPr>
          <p:cNvPr id="5" name="Multiply 4"/>
          <p:cNvSpPr/>
          <p:nvPr/>
        </p:nvSpPr>
        <p:spPr>
          <a:xfrm>
            <a:off x="0" y="732586"/>
            <a:ext cx="9143999" cy="4738077"/>
          </a:xfrm>
          <a:prstGeom prst="mathMultiply">
            <a:avLst/>
          </a:prstGeom>
          <a:solidFill>
            <a:srgbClr val="FF00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23" y="5607538"/>
            <a:ext cx="881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finanziamento</a:t>
            </a:r>
            <a:r>
              <a:rPr lang="en-US" dirty="0" smtClean="0"/>
              <a:t> del </a:t>
            </a:r>
            <a:r>
              <a:rPr lang="en-US" dirty="0" err="1" smtClean="0"/>
              <a:t>trasferimento</a:t>
            </a:r>
            <a:r>
              <a:rPr lang="en-US" dirty="0" smtClean="0"/>
              <a:t> </a:t>
            </a:r>
            <a:r>
              <a:rPr lang="en-US" dirty="0" err="1" smtClean="0"/>
              <a:t>unimi</a:t>
            </a:r>
            <a:r>
              <a:rPr lang="en-US" dirty="0" smtClean="0"/>
              <a:t> a expo </a:t>
            </a:r>
            <a:r>
              <a:rPr lang="en-US" dirty="0" err="1" smtClean="0"/>
              <a:t>sembra</a:t>
            </a:r>
            <a:r>
              <a:rPr lang="en-US" dirty="0" smtClean="0"/>
              <a:t> aver </a:t>
            </a:r>
            <a:r>
              <a:rPr lang="en-US" dirty="0" err="1" smtClean="0"/>
              <a:t>bloccato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lavori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compenso</a:t>
            </a:r>
            <a:r>
              <a:rPr lang="en-US" dirty="0" smtClean="0"/>
              <a:t>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edificio</a:t>
            </a:r>
            <a:r>
              <a:rPr lang="en-US" dirty="0" smtClean="0"/>
              <a:t> </a:t>
            </a:r>
            <a:r>
              <a:rPr lang="en-US" dirty="0" err="1" smtClean="0"/>
              <a:t>informatica</a:t>
            </a:r>
            <a:r>
              <a:rPr lang="en-US" dirty="0" smtClean="0"/>
              <a:t> in </a:t>
            </a:r>
            <a:r>
              <a:rPr lang="en-US" dirty="0" err="1" smtClean="0"/>
              <a:t>completamento</a:t>
            </a:r>
            <a:r>
              <a:rPr lang="en-US" dirty="0" smtClean="0"/>
              <a:t> </a:t>
            </a:r>
            <a:r>
              <a:rPr lang="en-US" dirty="0" err="1" smtClean="0"/>
              <a:t>entro</a:t>
            </a:r>
            <a:r>
              <a:rPr lang="en-US" dirty="0" smtClean="0"/>
              <a:t> 2018.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0726"/>
            <a:ext cx="9144000" cy="396963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Dalla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stampa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libera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definitivo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decreto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che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attua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riforma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Madia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L’assenteista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pagherà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anche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danni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all’immagine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dell’ufficio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la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sanzione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legata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dal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clamore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caso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Furbetti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cartellino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sospensione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immediata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licenziamento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veloce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Ricordo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pratiche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timbratura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Inasprimento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controlli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sanzioni</a:t>
            </a:r>
            <a:r>
              <a:rPr lang="en-US" dirty="0" smtClean="0">
                <a:solidFill>
                  <a:schemeClr val="tx1"/>
                </a:solidFill>
              </a:rPr>
              <a:t> se le </a:t>
            </a:r>
            <a:r>
              <a:rPr lang="en-US" dirty="0" err="1" smtClean="0">
                <a:solidFill>
                  <a:schemeClr val="tx1"/>
                </a:solidFill>
              </a:rPr>
              <a:t>persone</a:t>
            </a:r>
            <a:r>
              <a:rPr lang="en-US" dirty="0" smtClean="0">
                <a:solidFill>
                  <a:schemeClr val="tx1"/>
                </a:solidFill>
              </a:rPr>
              <a:t> non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trovate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luogo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locali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Dipartimento</a:t>
            </a:r>
            <a:r>
              <a:rPr lang="en-US" dirty="0" smtClean="0">
                <a:solidFill>
                  <a:schemeClr val="tx1"/>
                </a:solidFill>
              </a:rPr>
              <a:t> o del LASA , </a:t>
            </a:r>
            <a:r>
              <a:rPr lang="en-US" dirty="0" err="1" smtClean="0">
                <a:solidFill>
                  <a:schemeClr val="tx1"/>
                </a:solidFill>
              </a:rPr>
              <a:t>anche</a:t>
            </a:r>
            <a:r>
              <a:rPr lang="en-US" dirty="0" smtClean="0">
                <a:solidFill>
                  <a:schemeClr val="tx1"/>
                </a:solidFill>
              </a:rPr>
              <a:t> per </a:t>
            </a:r>
            <a:r>
              <a:rPr lang="en-US" dirty="0" err="1" smtClean="0">
                <a:solidFill>
                  <a:schemeClr val="tx1"/>
                </a:solidFill>
              </a:rPr>
              <a:t>delle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commissioni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 o per </a:t>
            </a:r>
            <a:r>
              <a:rPr lang="en-US" dirty="0" err="1" smtClean="0">
                <a:solidFill>
                  <a:schemeClr val="tx1"/>
                </a:solidFill>
              </a:rPr>
              <a:t>trasferimenti</a:t>
            </a:r>
            <a:r>
              <a:rPr lang="en-US" dirty="0" smtClean="0">
                <a:solidFill>
                  <a:schemeClr val="tx1"/>
                </a:solidFill>
              </a:rPr>
              <a:t> da e per LASA </a:t>
            </a:r>
            <a:r>
              <a:rPr lang="en-US" dirty="0" err="1" smtClean="0">
                <a:solidFill>
                  <a:schemeClr val="tx1"/>
                </a:solidFill>
              </a:rPr>
              <a:t>occorre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timbrare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uscita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reingresso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Esiste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possibilita</a:t>
            </a:r>
            <a:r>
              <a:rPr lang="en-US" dirty="0" smtClean="0">
                <a:solidFill>
                  <a:schemeClr val="tx1"/>
                </a:solidFill>
              </a:rPr>
              <a:t>’ di </a:t>
            </a:r>
            <a:r>
              <a:rPr lang="en-US" dirty="0" err="1" smtClean="0">
                <a:solidFill>
                  <a:schemeClr val="tx1"/>
                </a:solidFill>
              </a:rPr>
              <a:t>utilizzare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‘</a:t>
            </a:r>
            <a:r>
              <a:rPr lang="en-US" dirty="0" err="1" smtClean="0">
                <a:solidFill>
                  <a:schemeClr val="tx1"/>
                </a:solidFill>
              </a:rPr>
              <a:t>permesso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servizio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 err="1" smtClean="0">
                <a:solidFill>
                  <a:schemeClr val="tx1"/>
                </a:solidFill>
              </a:rPr>
              <a:t>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permette</a:t>
            </a:r>
            <a:r>
              <a:rPr lang="en-US" dirty="0" smtClean="0">
                <a:solidFill>
                  <a:schemeClr val="tx1"/>
                </a:solidFill>
              </a:rPr>
              <a:t> di non </a:t>
            </a:r>
            <a:r>
              <a:rPr lang="en-US" dirty="0" err="1" smtClean="0">
                <a:solidFill>
                  <a:schemeClr val="tx1"/>
                </a:solidFill>
              </a:rPr>
              <a:t>perdere</a:t>
            </a:r>
            <a:r>
              <a:rPr lang="en-US" dirty="0" smtClean="0">
                <a:solidFill>
                  <a:schemeClr val="tx1"/>
                </a:solidFill>
              </a:rPr>
              <a:t> ore di </a:t>
            </a:r>
            <a:r>
              <a:rPr lang="en-US" dirty="0" err="1" smtClean="0">
                <a:solidFill>
                  <a:schemeClr val="tx1"/>
                </a:solidFill>
              </a:rPr>
              <a:t>lavoro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Pausa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pranzo</a:t>
            </a:r>
            <a:r>
              <a:rPr lang="en-US" dirty="0" smtClean="0">
                <a:solidFill>
                  <a:schemeClr val="tx1"/>
                </a:solidFill>
              </a:rPr>
              <a:t> di default a 45 min </a:t>
            </a:r>
            <a:r>
              <a:rPr lang="en-US" dirty="0" err="1" smtClean="0">
                <a:solidFill>
                  <a:schemeClr val="tx1"/>
                </a:solidFill>
              </a:rPr>
              <a:t>applicata</a:t>
            </a:r>
            <a:r>
              <a:rPr lang="en-US" dirty="0" smtClean="0">
                <a:solidFill>
                  <a:schemeClr val="tx1"/>
                </a:solidFill>
              </a:rPr>
              <a:t> dal  1 </a:t>
            </a:r>
            <a:r>
              <a:rPr lang="en-US" dirty="0" err="1" smtClean="0">
                <a:solidFill>
                  <a:schemeClr val="tx1"/>
                </a:solidFill>
              </a:rPr>
              <a:t>maggio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615" y="5105029"/>
            <a:ext cx="883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messaggio</a:t>
            </a:r>
            <a:r>
              <a:rPr lang="en-US" dirty="0" smtClean="0"/>
              <a:t> e’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ripetuto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volte </a:t>
            </a:r>
          </a:p>
          <a:p>
            <a:r>
              <a:rPr lang="en-US" dirty="0" err="1" smtClean="0"/>
              <a:t>Alcuni</a:t>
            </a:r>
            <a:r>
              <a:rPr lang="en-US" dirty="0" smtClean="0"/>
              <a:t> lo </a:t>
            </a:r>
            <a:r>
              <a:rPr lang="en-US" dirty="0" err="1" smtClean="0"/>
              <a:t>disattendono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sistematica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69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Varie</a:t>
            </a:r>
            <a:endParaRPr lang="en-US" dirty="0" smtClean="0"/>
          </a:p>
          <a:p>
            <a:r>
              <a:rPr lang="en-US" dirty="0" err="1" smtClean="0"/>
              <a:t>Congressino</a:t>
            </a:r>
            <a:r>
              <a:rPr lang="en-US" dirty="0" smtClean="0"/>
              <a:t> </a:t>
            </a:r>
            <a:r>
              <a:rPr lang="en-US" dirty="0" err="1" smtClean="0"/>
              <a:t>dipartimento</a:t>
            </a:r>
            <a:r>
              <a:rPr lang="en-US" dirty="0" smtClean="0"/>
              <a:t> 28-29 </a:t>
            </a:r>
            <a:r>
              <a:rPr lang="en-US" dirty="0" err="1" smtClean="0"/>
              <a:t>Giugno</a:t>
            </a:r>
            <a:endParaRPr lang="en-US" dirty="0" smtClean="0"/>
          </a:p>
          <a:p>
            <a:r>
              <a:rPr lang="en-US" dirty="0" err="1" smtClean="0"/>
              <a:t>Convenzione</a:t>
            </a:r>
            <a:r>
              <a:rPr lang="en-US" dirty="0" smtClean="0"/>
              <a:t> UNIMI  ( </a:t>
            </a:r>
            <a:r>
              <a:rPr lang="en-US" dirty="0" err="1" smtClean="0"/>
              <a:t>quadro</a:t>
            </a:r>
            <a:r>
              <a:rPr lang="en-US" dirty="0" smtClean="0"/>
              <a:t> e per </a:t>
            </a:r>
            <a:r>
              <a:rPr lang="en-US" dirty="0" err="1" smtClean="0"/>
              <a:t>dottorato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Trasferimento</a:t>
            </a:r>
            <a:r>
              <a:rPr lang="en-US" dirty="0" smtClean="0"/>
              <a:t> UNIMI a EXPO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9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scorta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4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Ordini.mi.infn.it</a:t>
            </a:r>
            <a:r>
              <a:rPr lang="en-US" dirty="0" smtClean="0"/>
              <a:t> – </a:t>
            </a:r>
            <a:r>
              <a:rPr lang="en-US" dirty="0" err="1" smtClean="0"/>
              <a:t>dettagli</a:t>
            </a:r>
            <a:r>
              <a:rPr lang="en-US" dirty="0" smtClean="0"/>
              <a:t> per </a:t>
            </a:r>
            <a:r>
              <a:rPr lang="en-US" dirty="0" err="1" smtClean="0"/>
              <a:t>determina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1600200"/>
            <a:ext cx="9051323" cy="4876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Nuovo</a:t>
            </a:r>
            <a:r>
              <a:rPr lang="en-US" dirty="0" smtClean="0">
                <a:solidFill>
                  <a:srgbClr val="FF0000"/>
                </a:solidFill>
              </a:rPr>
              <a:t> tool </a:t>
            </a:r>
            <a:r>
              <a:rPr lang="en-US" dirty="0" err="1" smtClean="0">
                <a:solidFill>
                  <a:srgbClr val="FF0000"/>
                </a:solidFill>
              </a:rPr>
              <a:t>disponibile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iniziare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acquisti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Ordini.mi.infn.it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Istruzioni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pagina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http://www.mi.infn.it/~amminist/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amministrazione/mod_proc__rich_determina.htm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Compilate</a:t>
            </a:r>
            <a:r>
              <a:rPr lang="en-US" dirty="0" smtClean="0">
                <a:solidFill>
                  <a:srgbClr val="FF0000"/>
                </a:solidFill>
              </a:rPr>
              <a:t> campo ‘</a:t>
            </a:r>
            <a:r>
              <a:rPr lang="en-US" dirty="0" err="1" smtClean="0">
                <a:solidFill>
                  <a:srgbClr val="FF0000"/>
                </a:solidFill>
              </a:rPr>
              <a:t>oggetto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acquisto</a:t>
            </a:r>
            <a:r>
              <a:rPr lang="en-US" dirty="0" smtClean="0">
                <a:solidFill>
                  <a:srgbClr val="FF0000"/>
                </a:solidFill>
              </a:rPr>
              <a:t>’ in </a:t>
            </a:r>
            <a:r>
              <a:rPr lang="en-US" dirty="0" err="1" smtClean="0">
                <a:solidFill>
                  <a:srgbClr val="FF0000"/>
                </a:solidFill>
              </a:rPr>
              <a:t>maniera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sintetica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Usate</a:t>
            </a:r>
            <a:r>
              <a:rPr lang="en-US" dirty="0" smtClean="0">
                <a:solidFill>
                  <a:srgbClr val="FF0000"/>
                </a:solidFill>
              </a:rPr>
              <a:t> campo ‘</a:t>
            </a:r>
            <a:r>
              <a:rPr lang="en-US" dirty="0" err="1" smtClean="0">
                <a:solidFill>
                  <a:srgbClr val="FF0000"/>
                </a:solidFill>
              </a:rPr>
              <a:t>url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documenti</a:t>
            </a:r>
            <a:r>
              <a:rPr lang="en-US" dirty="0" smtClean="0">
                <a:solidFill>
                  <a:srgbClr val="FF0000"/>
                </a:solidFill>
              </a:rPr>
              <a:t>’ per </a:t>
            </a:r>
            <a:r>
              <a:rPr lang="en-US" dirty="0" err="1" smtClean="0">
                <a:solidFill>
                  <a:srgbClr val="FF0000"/>
                </a:solidFill>
              </a:rPr>
              <a:t>inserire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motivazione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ordine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altra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documentazione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necessaria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Prossima</a:t>
            </a:r>
            <a:r>
              <a:rPr lang="en-US" dirty="0" smtClean="0">
                <a:solidFill>
                  <a:srgbClr val="FF0000"/>
                </a:solidFill>
              </a:rPr>
              <a:t> release, campo </a:t>
            </a:r>
            <a:r>
              <a:rPr lang="en-US" dirty="0" err="1" smtClean="0">
                <a:solidFill>
                  <a:srgbClr val="FF0000"/>
                </a:solidFill>
              </a:rPr>
              <a:t>commenti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introdurre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motivazione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acquisto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Ordini.mi.infn.it</a:t>
            </a:r>
            <a:r>
              <a:rPr lang="en-US" dirty="0"/>
              <a:t> – </a:t>
            </a:r>
            <a:r>
              <a:rPr lang="en-US" dirty="0" err="1"/>
              <a:t>dettagli</a:t>
            </a:r>
            <a:r>
              <a:rPr lang="en-US" dirty="0"/>
              <a:t> per </a:t>
            </a:r>
            <a:r>
              <a:rPr lang="en-US" dirty="0" err="1"/>
              <a:t>determina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 descr="Screenshot 2016-10-10 18.4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" y="1082026"/>
            <a:ext cx="9144000" cy="45852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84609" y="1989810"/>
            <a:ext cx="1130768" cy="1095888"/>
            <a:chOff x="6923780" y="2278752"/>
            <a:chExt cx="1130768" cy="1095888"/>
          </a:xfrm>
        </p:grpSpPr>
        <p:sp>
          <p:nvSpPr>
            <p:cNvPr id="11" name="TextBox 10"/>
            <p:cNvSpPr txBox="1"/>
            <p:nvPr/>
          </p:nvSpPr>
          <p:spPr>
            <a:xfrm>
              <a:off x="7167330" y="2522283"/>
              <a:ext cx="748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SI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3780" y="2278752"/>
              <a:ext cx="1130768" cy="1095888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22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RIFORMA EPR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308"/>
            <a:ext cx="8229600" cy="543169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Decreto</a:t>
            </a:r>
            <a:r>
              <a:rPr lang="en-US" b="1" dirty="0" smtClean="0"/>
              <a:t> </a:t>
            </a:r>
            <a:r>
              <a:rPr lang="en-US" b="1" dirty="0" err="1"/>
              <a:t>legislativo</a:t>
            </a:r>
            <a:r>
              <a:rPr lang="en-US" b="1" dirty="0"/>
              <a:t> </a:t>
            </a:r>
            <a:r>
              <a:rPr lang="en-US" b="1" dirty="0" err="1"/>
              <a:t>recante</a:t>
            </a:r>
            <a:r>
              <a:rPr lang="en-US" b="1" dirty="0"/>
              <a:t> </a:t>
            </a:r>
            <a:r>
              <a:rPr lang="en-US" b="1" dirty="0" err="1"/>
              <a:t>semplificazione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attività</a:t>
            </a:r>
            <a:r>
              <a:rPr lang="en-US" b="1" dirty="0"/>
              <a:t> </a:t>
            </a:r>
            <a:r>
              <a:rPr lang="en-US" b="1" dirty="0" err="1"/>
              <a:t>degli</a:t>
            </a:r>
            <a:r>
              <a:rPr lang="en-US" b="1" dirty="0"/>
              <a:t> </a:t>
            </a:r>
            <a:r>
              <a:rPr lang="en-US" b="1" dirty="0" err="1"/>
              <a:t>enti</a:t>
            </a:r>
            <a:r>
              <a:rPr lang="en-US" b="1" dirty="0"/>
              <a:t> </a:t>
            </a:r>
            <a:r>
              <a:rPr lang="en-US" b="1" dirty="0" err="1"/>
              <a:t>pubblici</a:t>
            </a:r>
            <a:r>
              <a:rPr lang="en-US" b="1" dirty="0"/>
              <a:t> di </a:t>
            </a:r>
            <a:r>
              <a:rPr lang="en-US" b="1" dirty="0" err="1" smtClean="0"/>
              <a:t>ricerca</a:t>
            </a:r>
            <a:r>
              <a:rPr lang="en-US" b="1" dirty="0"/>
              <a:t> </a:t>
            </a:r>
            <a:r>
              <a:rPr lang="en-US" b="1" dirty="0" smtClean="0"/>
              <a:t>.</a:t>
            </a:r>
            <a:r>
              <a:rPr lang="en-US" dirty="0" smtClean="0"/>
              <a:t>D.Lg.218 del 25 </a:t>
            </a:r>
            <a:r>
              <a:rPr lang="en-US" dirty="0" err="1" smtClean="0"/>
              <a:t>Novembre</a:t>
            </a:r>
            <a:r>
              <a:rPr lang="en-US" dirty="0" smtClean="0"/>
              <a:t> 2016</a:t>
            </a:r>
          </a:p>
          <a:p>
            <a:endParaRPr lang="en-US" dirty="0" smtClean="0"/>
          </a:p>
          <a:p>
            <a:r>
              <a:rPr lang="en-US" dirty="0" err="1" smtClean="0"/>
              <a:t>Introdotta</a:t>
            </a:r>
            <a:r>
              <a:rPr lang="en-US" dirty="0" smtClean="0"/>
              <a:t> </a:t>
            </a:r>
            <a:r>
              <a:rPr lang="en-US" dirty="0" err="1" smtClean="0"/>
              <a:t>autonomia</a:t>
            </a:r>
            <a:r>
              <a:rPr lang="en-US" dirty="0" smtClean="0"/>
              <a:t> </a:t>
            </a:r>
            <a:r>
              <a:rPr lang="en-US" dirty="0" err="1" smtClean="0"/>
              <a:t>statutaria</a:t>
            </a:r>
            <a:r>
              <a:rPr lang="en-US" dirty="0" smtClean="0"/>
              <a:t> e </a:t>
            </a:r>
            <a:r>
              <a:rPr lang="en-US" dirty="0" err="1" smtClean="0"/>
              <a:t>regolamentare</a:t>
            </a:r>
            <a:r>
              <a:rPr lang="en-US" dirty="0" smtClean="0"/>
              <a:t> EPR, </a:t>
            </a:r>
            <a:r>
              <a:rPr lang="en-US" dirty="0" smtClean="0">
                <a:sym typeface="Wingdings"/>
              </a:rPr>
              <a:t>6mesi per </a:t>
            </a:r>
            <a:r>
              <a:rPr lang="en-US" dirty="0" err="1" smtClean="0">
                <a:sym typeface="Wingdings"/>
              </a:rPr>
              <a:t>scriverli</a:t>
            </a:r>
            <a:endParaRPr lang="en-US" dirty="0" smtClean="0"/>
          </a:p>
          <a:p>
            <a:r>
              <a:rPr lang="en-US" dirty="0" err="1" smtClean="0"/>
              <a:t>Recepita</a:t>
            </a:r>
            <a:r>
              <a:rPr lang="en-US" dirty="0" smtClean="0"/>
              <a:t> </a:t>
            </a:r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(2005/251/CE)</a:t>
            </a:r>
          </a:p>
          <a:p>
            <a:r>
              <a:rPr lang="en-US" dirty="0" err="1" smtClean="0"/>
              <a:t>Miur</a:t>
            </a:r>
            <a:r>
              <a:rPr lang="en-US" dirty="0" smtClean="0"/>
              <a:t> ha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indirizzo</a:t>
            </a:r>
            <a:r>
              <a:rPr lang="en-US" dirty="0" smtClean="0"/>
              <a:t> </a:t>
            </a:r>
            <a:r>
              <a:rPr lang="en-US" dirty="0" err="1" smtClean="0"/>
              <a:t>strategico</a:t>
            </a:r>
            <a:endParaRPr lang="en-US" dirty="0" smtClean="0"/>
          </a:p>
          <a:p>
            <a:r>
              <a:rPr lang="en-US" dirty="0" err="1" smtClean="0"/>
              <a:t>Piani</a:t>
            </a:r>
            <a:r>
              <a:rPr lang="en-US" dirty="0" smtClean="0"/>
              <a:t> </a:t>
            </a:r>
            <a:r>
              <a:rPr lang="en-US" dirty="0" err="1" smtClean="0"/>
              <a:t>triennali</a:t>
            </a:r>
            <a:r>
              <a:rPr lang="en-US" dirty="0" smtClean="0"/>
              <a:t> </a:t>
            </a:r>
            <a:r>
              <a:rPr lang="en-US" dirty="0" err="1" smtClean="0"/>
              <a:t>determinano</a:t>
            </a:r>
            <a:r>
              <a:rPr lang="en-US" dirty="0" smtClean="0"/>
              <a:t> </a:t>
            </a:r>
            <a:r>
              <a:rPr lang="en-US" dirty="0" err="1" smtClean="0"/>
              <a:t>consistenza</a:t>
            </a:r>
            <a:r>
              <a:rPr lang="en-US" dirty="0" smtClean="0"/>
              <a:t> e </a:t>
            </a:r>
            <a:r>
              <a:rPr lang="en-US" dirty="0" err="1" smtClean="0"/>
              <a:t>variazione</a:t>
            </a:r>
            <a:r>
              <a:rPr lang="en-US" dirty="0" smtClean="0"/>
              <a:t> del </a:t>
            </a:r>
            <a:r>
              <a:rPr lang="en-US" dirty="0" err="1" smtClean="0"/>
              <a:t>personale</a:t>
            </a:r>
            <a:endParaRPr lang="en-US" dirty="0" smtClean="0"/>
          </a:p>
          <a:p>
            <a:r>
              <a:rPr lang="en-US" dirty="0" err="1" smtClean="0"/>
              <a:t>Eliminata</a:t>
            </a:r>
            <a:r>
              <a:rPr lang="en-US" dirty="0" smtClean="0"/>
              <a:t> </a:t>
            </a:r>
            <a:r>
              <a:rPr lang="en-US" dirty="0" err="1" smtClean="0"/>
              <a:t>pianta</a:t>
            </a:r>
            <a:r>
              <a:rPr lang="en-US" dirty="0" smtClean="0"/>
              <a:t> </a:t>
            </a:r>
            <a:r>
              <a:rPr lang="en-US" dirty="0" err="1" smtClean="0"/>
              <a:t>organica</a:t>
            </a:r>
            <a:r>
              <a:rPr lang="en-US" dirty="0" smtClean="0"/>
              <a:t>,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80% budget.  </a:t>
            </a:r>
          </a:p>
          <a:p>
            <a:r>
              <a:rPr lang="en-US" dirty="0" err="1" smtClean="0"/>
              <a:t>Istituita</a:t>
            </a:r>
            <a:r>
              <a:rPr lang="en-US" dirty="0" smtClean="0"/>
              <a:t> </a:t>
            </a:r>
            <a:r>
              <a:rPr lang="en-US" dirty="0" err="1" smtClean="0"/>
              <a:t>consulta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presidenti</a:t>
            </a:r>
            <a:r>
              <a:rPr lang="en-US" dirty="0" smtClean="0"/>
              <a:t> e </a:t>
            </a:r>
            <a:r>
              <a:rPr lang="en-US" dirty="0" err="1" smtClean="0"/>
              <a:t>consiglio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 e </a:t>
            </a:r>
            <a:r>
              <a:rPr lang="en-US" dirty="0" err="1" smtClean="0"/>
              <a:t>tecnologi</a:t>
            </a:r>
            <a:endParaRPr lang="en-US" dirty="0" smtClean="0"/>
          </a:p>
          <a:p>
            <a:r>
              <a:rPr lang="en-US" dirty="0" err="1" smtClean="0"/>
              <a:t>Introdotto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contabilita</a:t>
            </a:r>
            <a:r>
              <a:rPr lang="en-US" dirty="0" smtClean="0"/>
              <a:t>’ </a:t>
            </a:r>
            <a:r>
              <a:rPr lang="en-US" dirty="0" err="1" smtClean="0"/>
              <a:t>economico-patrimoniale</a:t>
            </a:r>
            <a:endParaRPr lang="en-US" dirty="0" smtClean="0"/>
          </a:p>
          <a:p>
            <a:r>
              <a:rPr lang="en-US" dirty="0" err="1" smtClean="0"/>
              <a:t>Eliminato</a:t>
            </a:r>
            <a:r>
              <a:rPr lang="en-US" dirty="0" smtClean="0"/>
              <a:t> </a:t>
            </a:r>
            <a:r>
              <a:rPr lang="en-US" dirty="0" err="1" smtClean="0"/>
              <a:t>obbligo</a:t>
            </a:r>
            <a:r>
              <a:rPr lang="en-US" dirty="0" smtClean="0"/>
              <a:t> </a:t>
            </a:r>
            <a:r>
              <a:rPr lang="en-US" dirty="0" err="1" smtClean="0"/>
              <a:t>Mepa</a:t>
            </a:r>
            <a:r>
              <a:rPr lang="en-US" dirty="0" smtClean="0"/>
              <a:t> per </a:t>
            </a:r>
            <a:r>
              <a:rPr lang="en-US" dirty="0" err="1" smtClean="0"/>
              <a:t>acquisti</a:t>
            </a:r>
            <a:r>
              <a:rPr lang="en-US" dirty="0" smtClean="0"/>
              <a:t> di </a:t>
            </a:r>
            <a:r>
              <a:rPr lang="en-US" dirty="0" err="1" smtClean="0"/>
              <a:t>beni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funzionalmente</a:t>
            </a:r>
            <a:r>
              <a:rPr lang="en-US" dirty="0" smtClean="0"/>
              <a:t> </a:t>
            </a:r>
            <a:r>
              <a:rPr lang="en-US" dirty="0" err="1" smtClean="0"/>
              <a:t>destinati</a:t>
            </a:r>
            <a:r>
              <a:rPr lang="en-US" dirty="0" smtClean="0"/>
              <a:t> </a:t>
            </a:r>
            <a:r>
              <a:rPr lang="en-US" dirty="0" err="1" smtClean="0"/>
              <a:t>all’attivita</a:t>
            </a:r>
            <a:r>
              <a:rPr lang="en-US" dirty="0" smtClean="0"/>
              <a:t>’ di </a:t>
            </a:r>
            <a:r>
              <a:rPr lang="en-US" dirty="0" err="1" smtClean="0"/>
              <a:t>ricerca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scrivere</a:t>
            </a:r>
            <a:r>
              <a:rPr lang="en-US" dirty="0" smtClean="0"/>
              <a:t> </a:t>
            </a:r>
            <a:r>
              <a:rPr lang="en-US" dirty="0" err="1" smtClean="0"/>
              <a:t>regolamento</a:t>
            </a:r>
            <a:r>
              <a:rPr lang="en-US" dirty="0" smtClean="0"/>
              <a:t> </a:t>
            </a:r>
            <a:r>
              <a:rPr lang="en-US" dirty="0" err="1" smtClean="0"/>
              <a:t>missioni</a:t>
            </a:r>
            <a:r>
              <a:rPr lang="en-US" dirty="0" smtClean="0"/>
              <a:t> </a:t>
            </a:r>
            <a:r>
              <a:rPr lang="en-US" dirty="0" err="1" smtClean="0"/>
              <a:t>semplificato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congedi</a:t>
            </a:r>
            <a:r>
              <a:rPr lang="en-US" dirty="0" smtClean="0"/>
              <a:t> solo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assegni</a:t>
            </a:r>
            <a:r>
              <a:rPr lang="en-US" dirty="0" smtClean="0"/>
              <a:t>? </a:t>
            </a:r>
            <a:r>
              <a:rPr lang="en-US" dirty="0" err="1" smtClean="0"/>
              <a:t>Premi</a:t>
            </a:r>
            <a:r>
              <a:rPr lang="en-US" dirty="0" smtClean="0"/>
              <a:t> al </a:t>
            </a:r>
            <a:r>
              <a:rPr lang="en-US" dirty="0" err="1" smtClean="0"/>
              <a:t>merito</a:t>
            </a:r>
            <a:r>
              <a:rPr lang="en-US" dirty="0" smtClean="0"/>
              <a:t> ?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Ordini.mi.infn.it</a:t>
            </a:r>
            <a:r>
              <a:rPr lang="en-US" dirty="0" smtClean="0"/>
              <a:t> – </a:t>
            </a:r>
            <a:r>
              <a:rPr lang="en-US" dirty="0" err="1" smtClean="0"/>
              <a:t>dettagli</a:t>
            </a:r>
            <a:r>
              <a:rPr lang="en-US" dirty="0" smtClean="0"/>
              <a:t> per </a:t>
            </a:r>
            <a:r>
              <a:rPr lang="en-US" dirty="0" err="1" smtClean="0"/>
              <a:t>determina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Picture 10" descr="Screenshot 2016-10-10 19.2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028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74624" y="3990241"/>
            <a:ext cx="1791833" cy="1451841"/>
            <a:chOff x="6923780" y="2278752"/>
            <a:chExt cx="1130768" cy="1566970"/>
          </a:xfrm>
        </p:grpSpPr>
        <p:sp>
          <p:nvSpPr>
            <p:cNvPr id="14" name="TextBox 13"/>
            <p:cNvSpPr txBox="1"/>
            <p:nvPr/>
          </p:nvSpPr>
          <p:spPr>
            <a:xfrm>
              <a:off x="7167330" y="2522283"/>
              <a:ext cx="7480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NO!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23780" y="2278752"/>
              <a:ext cx="1130768" cy="1095888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4200" y="4435739"/>
            <a:ext cx="2383312" cy="173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5440" y="4274743"/>
            <a:ext cx="172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vuoto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782839" y="2206417"/>
            <a:ext cx="8361160" cy="1309456"/>
          </a:xfrm>
          <a:custGeom>
            <a:avLst/>
            <a:gdLst>
              <a:gd name="connsiteX0" fmla="*/ 3504474 w 9450180"/>
              <a:gd name="connsiteY0" fmla="*/ 107125 h 1309456"/>
              <a:gd name="connsiteX1" fmla="*/ 8375475 w 9450180"/>
              <a:gd name="connsiteY1" fmla="*/ 107125 h 1309456"/>
              <a:gd name="connsiteX2" fmla="*/ 8775593 w 9450180"/>
              <a:gd name="connsiteY2" fmla="*/ 1220409 h 1309456"/>
              <a:gd name="connsiteX3" fmla="*/ 599270 w 9450180"/>
              <a:gd name="connsiteY3" fmla="*/ 1116038 h 1309456"/>
              <a:gd name="connsiteX4" fmla="*/ 964595 w 9450180"/>
              <a:gd name="connsiteY4" fmla="*/ 124520 h 1309456"/>
              <a:gd name="connsiteX5" fmla="*/ 3713231 w 9450180"/>
              <a:gd name="connsiteY5" fmla="*/ 89730 h 1309456"/>
              <a:gd name="connsiteX6" fmla="*/ 7401275 w 9450180"/>
              <a:gd name="connsiteY6" fmla="*/ 2755 h 1309456"/>
              <a:gd name="connsiteX7" fmla="*/ 7401275 w 9450180"/>
              <a:gd name="connsiteY7" fmla="*/ 2755 h 1309456"/>
              <a:gd name="connsiteX8" fmla="*/ 7505654 w 9450180"/>
              <a:gd name="connsiteY8" fmla="*/ 20150 h 1309456"/>
              <a:gd name="connsiteX9" fmla="*/ 7505654 w 9450180"/>
              <a:gd name="connsiteY9" fmla="*/ 20150 h 1309456"/>
              <a:gd name="connsiteX10" fmla="*/ 7505654 w 9450180"/>
              <a:gd name="connsiteY10" fmla="*/ 20150 h 130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50180" h="1309456">
                <a:moveTo>
                  <a:pt x="3504474" y="107125"/>
                </a:moveTo>
                <a:cubicBezTo>
                  <a:pt x="5500714" y="14351"/>
                  <a:pt x="7496955" y="-78422"/>
                  <a:pt x="8375475" y="107125"/>
                </a:cubicBezTo>
                <a:cubicBezTo>
                  <a:pt x="9253995" y="292672"/>
                  <a:pt x="10071627" y="1052257"/>
                  <a:pt x="8775593" y="1220409"/>
                </a:cubicBezTo>
                <a:cubicBezTo>
                  <a:pt x="7479559" y="1388561"/>
                  <a:pt x="1901103" y="1298686"/>
                  <a:pt x="599270" y="1116038"/>
                </a:cubicBezTo>
                <a:cubicBezTo>
                  <a:pt x="-702563" y="933390"/>
                  <a:pt x="445601" y="295571"/>
                  <a:pt x="964595" y="124520"/>
                </a:cubicBezTo>
                <a:cubicBezTo>
                  <a:pt x="1483588" y="-46531"/>
                  <a:pt x="3713231" y="89730"/>
                  <a:pt x="3713231" y="89730"/>
                </a:cubicBezTo>
                <a:lnTo>
                  <a:pt x="7401275" y="2755"/>
                </a:lnTo>
                <a:lnTo>
                  <a:pt x="7401275" y="2755"/>
                </a:lnTo>
                <a:lnTo>
                  <a:pt x="7505654" y="20150"/>
                </a:lnTo>
                <a:lnTo>
                  <a:pt x="7505654" y="20150"/>
                </a:lnTo>
                <a:lnTo>
                  <a:pt x="7505654" y="2015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63" y="0"/>
            <a:ext cx="7780337" cy="925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Notizie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Locali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1073363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Fondi</a:t>
            </a:r>
            <a:r>
              <a:rPr lang="en-US" dirty="0" smtClean="0"/>
              <a:t> FAI 2016 </a:t>
            </a:r>
            <a:r>
              <a:rPr lang="en-US" dirty="0" err="1" smtClean="0"/>
              <a:t>spesi</a:t>
            </a:r>
            <a:r>
              <a:rPr lang="en-US" dirty="0" smtClean="0"/>
              <a:t> o </a:t>
            </a:r>
            <a:r>
              <a:rPr lang="en-US" dirty="0" err="1" smtClean="0"/>
              <a:t>impegnati</a:t>
            </a:r>
            <a:r>
              <a:rPr lang="en-US" dirty="0" smtClean="0"/>
              <a:t> .</a:t>
            </a:r>
          </a:p>
          <a:p>
            <a:pPr>
              <a:defRPr/>
            </a:pPr>
            <a:r>
              <a:rPr lang="en-US" dirty="0" smtClean="0"/>
              <a:t>&lt;meta </a:t>
            </a:r>
            <a:r>
              <a:rPr lang="en-US" dirty="0" err="1" smtClean="0"/>
              <a:t>Novembre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per 2017 , </a:t>
            </a:r>
            <a:r>
              <a:rPr lang="en-US" dirty="0" err="1" smtClean="0"/>
              <a:t>possibile</a:t>
            </a:r>
            <a:r>
              <a:rPr lang="en-US" dirty="0" smtClean="0"/>
              <a:t> un </a:t>
            </a:r>
            <a:r>
              <a:rPr lang="en-US" dirty="0" err="1" smtClean="0"/>
              <a:t>taglio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Evitate</a:t>
            </a:r>
            <a:r>
              <a:rPr lang="en-US" dirty="0" smtClean="0"/>
              <a:t> di fare </a:t>
            </a:r>
            <a:r>
              <a:rPr lang="en-US" dirty="0" err="1" smtClean="0"/>
              <a:t>richieste</a:t>
            </a:r>
            <a:r>
              <a:rPr lang="en-US" dirty="0" smtClean="0"/>
              <a:t> per 86ke come </a:t>
            </a:r>
            <a:r>
              <a:rPr lang="en-US" dirty="0" err="1" smtClean="0"/>
              <a:t>l’anno</a:t>
            </a:r>
            <a:r>
              <a:rPr lang="en-US" dirty="0" smtClean="0"/>
              <a:t> </a:t>
            </a:r>
            <a:r>
              <a:rPr lang="en-US" dirty="0" err="1" smtClean="0"/>
              <a:t>scorso</a:t>
            </a:r>
            <a:r>
              <a:rPr lang="en-US" dirty="0" smtClean="0"/>
              <a:t>     DA SISTEMARE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/>
              <a:t>Giovedi' 2 Marzo 2017</a:t>
            </a:r>
            <a:endParaRPr lang="en-US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78EE7-C8B6-324D-88C1-0447B045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44793"/>
              </p:ext>
            </p:extLst>
          </p:nvPr>
        </p:nvGraphicFramePr>
        <p:xfrm>
          <a:off x="270621" y="2782415"/>
          <a:ext cx="42799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Worksheet" r:id="rId4" imgW="4279900" imgH="2819400" progId="Excel.Sheet.12">
                  <p:embed/>
                </p:oleObj>
              </mc:Choice>
              <mc:Fallback>
                <p:oleObj name="Worksheet" r:id="rId4" imgW="4279900" imgH="28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621" y="2782415"/>
                        <a:ext cx="42799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5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Ottobre</a:t>
            </a:r>
            <a:r>
              <a:rPr lang="en-US" dirty="0" smtClean="0"/>
              <a:t> 2016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1073330"/>
            <a:ext cx="8682797" cy="54620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Premiali</a:t>
            </a:r>
            <a:r>
              <a:rPr lang="en-US" dirty="0" smtClean="0"/>
              <a:t> 2015 –</a:t>
            </a:r>
          </a:p>
          <a:p>
            <a:pPr marL="0" indent="0">
              <a:buNone/>
            </a:pPr>
            <a:r>
              <a:rPr lang="en-US" dirty="0" smtClean="0"/>
              <a:t>budget 100ML, 70Ml </a:t>
            </a:r>
            <a:r>
              <a:rPr lang="en-US" dirty="0" err="1" smtClean="0"/>
              <a:t>distribuiti</a:t>
            </a:r>
            <a:r>
              <a:rPr lang="en-US" dirty="0" smtClean="0"/>
              <a:t> secondo </a:t>
            </a:r>
            <a:r>
              <a:rPr lang="en-US" dirty="0" err="1" smtClean="0"/>
              <a:t>Anvur</a:t>
            </a:r>
            <a:r>
              <a:rPr lang="en-US" dirty="0" smtClean="0"/>
              <a:t> e 30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INFN </a:t>
            </a:r>
            <a:r>
              <a:rPr lang="en-US" dirty="0" err="1" smtClean="0"/>
              <a:t>capofila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4 </a:t>
            </a:r>
            <a:r>
              <a:rPr lang="en-US" dirty="0" err="1" smtClean="0"/>
              <a:t>progetti</a:t>
            </a:r>
            <a:r>
              <a:rPr lang="en-US" dirty="0" smtClean="0"/>
              <a:t> (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gravitazionali</a:t>
            </a:r>
            <a:r>
              <a:rPr lang="en-US" dirty="0" smtClean="0"/>
              <a:t> ASI E </a:t>
            </a:r>
            <a:r>
              <a:rPr lang="en-US" dirty="0" err="1" smtClean="0"/>
              <a:t>INAF,nuove</a:t>
            </a:r>
            <a:r>
              <a:rPr lang="en-US" dirty="0" smtClean="0"/>
              <a:t> </a:t>
            </a:r>
            <a:r>
              <a:rPr lang="en-US" dirty="0" err="1" smtClean="0"/>
              <a:t>tecniche</a:t>
            </a:r>
            <a:r>
              <a:rPr lang="en-US" dirty="0" smtClean="0"/>
              <a:t> </a:t>
            </a:r>
            <a:r>
              <a:rPr lang="en-US" dirty="0" err="1" smtClean="0"/>
              <a:t>acceleraz</a:t>
            </a:r>
            <a:r>
              <a:rPr lang="en-US" dirty="0" smtClean="0"/>
              <a:t> LNF, ARIA con ENEA, </a:t>
            </a:r>
            <a:r>
              <a:rPr lang="en-US" dirty="0" err="1" smtClean="0"/>
              <a:t>materiali</a:t>
            </a:r>
            <a:r>
              <a:rPr lang="en-US" dirty="0" smtClean="0"/>
              <a:t> </a:t>
            </a:r>
            <a:r>
              <a:rPr lang="en-US" dirty="0" err="1" smtClean="0"/>
              <a:t>soggetti</a:t>
            </a:r>
            <a:r>
              <a:rPr lang="en-US" dirty="0" smtClean="0"/>
              <a:t> a </a:t>
            </a:r>
            <a:r>
              <a:rPr lang="en-US" dirty="0" err="1" smtClean="0"/>
              <a:t>radiazione</a:t>
            </a:r>
            <a:r>
              <a:rPr lang="en-US" dirty="0" smtClean="0"/>
              <a:t> </a:t>
            </a:r>
            <a:r>
              <a:rPr lang="en-US" dirty="0" err="1" smtClean="0"/>
              <a:t>nello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r>
              <a:rPr lang="en-US" dirty="0" smtClean="0"/>
              <a:t> e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fermi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partner </a:t>
            </a:r>
            <a:r>
              <a:rPr lang="en-US" dirty="0" err="1" smtClean="0"/>
              <a:t>su</a:t>
            </a:r>
            <a:r>
              <a:rPr lang="en-US" dirty="0" smtClean="0"/>
              <a:t> 3, (</a:t>
            </a:r>
            <a:r>
              <a:rPr lang="en-US" dirty="0" err="1" smtClean="0"/>
              <a:t>astronomia</a:t>
            </a:r>
            <a:r>
              <a:rPr lang="en-US" dirty="0" smtClean="0"/>
              <a:t> </a:t>
            </a:r>
            <a:r>
              <a:rPr lang="en-US" dirty="0" err="1" smtClean="0"/>
              <a:t>multimessenger</a:t>
            </a:r>
            <a:r>
              <a:rPr lang="en-US" dirty="0" smtClean="0"/>
              <a:t> </a:t>
            </a:r>
            <a:r>
              <a:rPr lang="en-US" dirty="0" err="1" smtClean="0"/>
              <a:t>inaf</a:t>
            </a:r>
            <a:r>
              <a:rPr lang="en-US" dirty="0" smtClean="0"/>
              <a:t>, </a:t>
            </a:r>
            <a:r>
              <a:rPr lang="en-US" dirty="0" err="1" smtClean="0"/>
              <a:t>rivelatori</a:t>
            </a:r>
            <a:r>
              <a:rPr lang="en-US" dirty="0" smtClean="0"/>
              <a:t> X </a:t>
            </a:r>
            <a:r>
              <a:rPr lang="en-US" dirty="0" err="1" smtClean="0"/>
              <a:t>spazio</a:t>
            </a:r>
            <a:r>
              <a:rPr lang="en-US" dirty="0" smtClean="0"/>
              <a:t> ASI, </a:t>
            </a:r>
            <a:r>
              <a:rPr lang="en-US" dirty="0" err="1" smtClean="0"/>
              <a:t>tomografia</a:t>
            </a:r>
            <a:r>
              <a:rPr lang="en-US" dirty="0" smtClean="0"/>
              <a:t> a </a:t>
            </a:r>
            <a:r>
              <a:rPr lang="en-US" dirty="0" err="1" smtClean="0"/>
              <a:t>raggi</a:t>
            </a:r>
            <a:r>
              <a:rPr lang="en-US" dirty="0" smtClean="0"/>
              <a:t> X INRIM e </a:t>
            </a:r>
            <a:r>
              <a:rPr lang="en-US" dirty="0" err="1" smtClean="0"/>
              <a:t>elettra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Masiero</a:t>
            </a:r>
            <a:r>
              <a:rPr lang="en-US" dirty="0" smtClean="0"/>
              <a:t> </a:t>
            </a:r>
            <a:r>
              <a:rPr lang="en-US" dirty="0" err="1" smtClean="0"/>
              <a:t>invita</a:t>
            </a:r>
            <a:r>
              <a:rPr lang="en-US" dirty="0" smtClean="0"/>
              <a:t> chi ha </a:t>
            </a:r>
            <a:r>
              <a:rPr lang="en-US" dirty="0" err="1" smtClean="0"/>
              <a:t>proposto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a </a:t>
            </a:r>
            <a:r>
              <a:rPr lang="en-US" dirty="0" err="1" smtClean="0"/>
              <a:t>riproporli</a:t>
            </a:r>
            <a:r>
              <a:rPr lang="en-US" dirty="0" smtClean="0"/>
              <a:t> per </a:t>
            </a:r>
            <a:r>
              <a:rPr lang="en-US" dirty="0" err="1" smtClean="0"/>
              <a:t>successivi</a:t>
            </a:r>
            <a:r>
              <a:rPr lang="en-US" dirty="0" smtClean="0"/>
              <a:t> </a:t>
            </a:r>
            <a:r>
              <a:rPr lang="en-US" dirty="0" err="1" smtClean="0"/>
              <a:t>bandi</a:t>
            </a:r>
            <a:r>
              <a:rPr lang="en-US" dirty="0" smtClean="0"/>
              <a:t> o </a:t>
            </a:r>
            <a:r>
              <a:rPr lang="en-US" dirty="0" err="1" smtClean="0"/>
              <a:t>contesti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Legge</a:t>
            </a:r>
            <a:r>
              <a:rPr lang="en-US" dirty="0" smtClean="0"/>
              <a:t> </a:t>
            </a:r>
            <a:r>
              <a:rPr lang="en-US" dirty="0" err="1" smtClean="0"/>
              <a:t>stabilita</a:t>
            </a:r>
            <a:r>
              <a:rPr lang="en-US" dirty="0" smtClean="0"/>
              <a:t>’ </a:t>
            </a:r>
            <a:r>
              <a:rPr lang="en-US" dirty="0" err="1" smtClean="0"/>
              <a:t>aggiungera</a:t>
            </a:r>
            <a:r>
              <a:rPr lang="en-US" dirty="0" smtClean="0"/>
              <a:t>’ 25ml al FOE.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Presentazione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linee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ANAC in parte </a:t>
            </a:r>
            <a:r>
              <a:rPr lang="en-US" dirty="0" err="1" smtClean="0"/>
              <a:t>superata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Introdotto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meccanismo</a:t>
            </a:r>
            <a:r>
              <a:rPr lang="en-US" dirty="0" smtClean="0"/>
              <a:t> di </a:t>
            </a:r>
            <a:r>
              <a:rPr lang="en-US" dirty="0" err="1" smtClean="0"/>
              <a:t>gare</a:t>
            </a:r>
            <a:r>
              <a:rPr lang="en-US" dirty="0" smtClean="0"/>
              <a:t> a step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Bilancio</a:t>
            </a:r>
            <a:r>
              <a:rPr lang="en-US" dirty="0" smtClean="0"/>
              <a:t> 2017 (</a:t>
            </a:r>
            <a:r>
              <a:rPr lang="en-US" dirty="0" err="1"/>
              <a:t>F</a:t>
            </a:r>
            <a:r>
              <a:rPr lang="en-US" dirty="0" err="1" smtClean="0"/>
              <a:t>iori</a:t>
            </a:r>
            <a:r>
              <a:rPr lang="en-US" dirty="0" smtClean="0"/>
              <a:t>) – include </a:t>
            </a:r>
            <a:r>
              <a:rPr lang="en-US" dirty="0" err="1" smtClean="0"/>
              <a:t>oltre</a:t>
            </a:r>
            <a:r>
              <a:rPr lang="en-US" dirty="0" smtClean="0"/>
              <a:t> al FOE la </a:t>
            </a:r>
            <a:r>
              <a:rPr lang="en-US" dirty="0" err="1" smtClean="0"/>
              <a:t>serie</a:t>
            </a:r>
            <a:r>
              <a:rPr lang="en-US" dirty="0" smtClean="0"/>
              <a:t> di </a:t>
            </a:r>
            <a:r>
              <a:rPr lang="en-US" dirty="0" err="1" smtClean="0"/>
              <a:t>entrate</a:t>
            </a:r>
            <a:r>
              <a:rPr lang="en-US" dirty="0" smtClean="0"/>
              <a:t> </a:t>
            </a:r>
            <a:r>
              <a:rPr lang="en-US" dirty="0" err="1" smtClean="0"/>
              <a:t>storiche</a:t>
            </a:r>
            <a:r>
              <a:rPr lang="en-US" dirty="0" smtClean="0"/>
              <a:t> </a:t>
            </a:r>
            <a:r>
              <a:rPr lang="en-US" dirty="0" err="1" smtClean="0"/>
              <a:t>dell’ultimo</a:t>
            </a:r>
            <a:r>
              <a:rPr lang="en-US" dirty="0" smtClean="0"/>
              <a:t> </a:t>
            </a:r>
            <a:r>
              <a:rPr lang="en-US" dirty="0" err="1" smtClean="0"/>
              <a:t>triennio</a:t>
            </a:r>
            <a:r>
              <a:rPr lang="en-US" dirty="0" smtClean="0"/>
              <a:t>, per </a:t>
            </a:r>
            <a:r>
              <a:rPr lang="en-US" dirty="0" err="1" smtClean="0"/>
              <a:t>semplificare</a:t>
            </a:r>
            <a:r>
              <a:rPr lang="en-US" dirty="0" smtClean="0"/>
              <a:t> la </a:t>
            </a:r>
            <a:r>
              <a:rPr lang="en-US" dirty="0" err="1" smtClean="0"/>
              <a:t>fase</a:t>
            </a:r>
            <a:r>
              <a:rPr lang="en-US" dirty="0" smtClean="0"/>
              <a:t> di </a:t>
            </a:r>
            <a:r>
              <a:rPr lang="en-US" dirty="0" err="1" smtClean="0"/>
              <a:t>accertamento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entrate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Come </a:t>
            </a:r>
            <a:r>
              <a:rPr lang="en-US" dirty="0" err="1" smtClean="0"/>
              <a:t>conseguenza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sara</a:t>
            </a:r>
            <a:r>
              <a:rPr lang="en-US" dirty="0" smtClean="0"/>
              <a:t>’ </a:t>
            </a:r>
            <a:r>
              <a:rPr lang="en-US" dirty="0" err="1" smtClean="0"/>
              <a:t>accertato</a:t>
            </a:r>
            <a:r>
              <a:rPr lang="en-US" dirty="0" smtClean="0"/>
              <a:t> solo </a:t>
            </a:r>
            <a:r>
              <a:rPr lang="en-US" dirty="0" err="1" smtClean="0"/>
              <a:t>il</a:t>
            </a:r>
            <a:r>
              <a:rPr lang="en-US" dirty="0" smtClean="0"/>
              <a:t> 80-85% e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attiva</a:t>
            </a:r>
            <a:r>
              <a:rPr lang="en-US" dirty="0" smtClean="0"/>
              <a:t> un </a:t>
            </a:r>
            <a:r>
              <a:rPr lang="en-US" dirty="0" err="1" smtClean="0"/>
              <a:t>fondo</a:t>
            </a:r>
            <a:r>
              <a:rPr lang="en-US" dirty="0" smtClean="0"/>
              <a:t> di </a:t>
            </a:r>
            <a:r>
              <a:rPr lang="en-US" dirty="0" err="1" smtClean="0"/>
              <a:t>rischio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Iniziata</a:t>
            </a:r>
            <a:r>
              <a:rPr lang="en-US" dirty="0" smtClean="0"/>
              <a:t> </a:t>
            </a:r>
            <a:r>
              <a:rPr lang="en-US" dirty="0" err="1" smtClean="0"/>
              <a:t>trattativa</a:t>
            </a:r>
            <a:r>
              <a:rPr lang="en-US" dirty="0" smtClean="0"/>
              <a:t> </a:t>
            </a:r>
            <a:r>
              <a:rPr lang="en-US" dirty="0" err="1" smtClean="0"/>
              <a:t>sindacale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revisione</a:t>
            </a:r>
            <a:r>
              <a:rPr lang="en-US" dirty="0" smtClean="0"/>
              <a:t> </a:t>
            </a:r>
            <a:r>
              <a:rPr lang="en-US" dirty="0" err="1" smtClean="0"/>
              <a:t>indennita</a:t>
            </a:r>
            <a:r>
              <a:rPr lang="en-US" dirty="0" smtClean="0"/>
              <a:t>’ e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orario</a:t>
            </a:r>
            <a:r>
              <a:rPr lang="en-US" dirty="0" smtClean="0"/>
              <a:t> di </a:t>
            </a:r>
            <a:r>
              <a:rPr lang="en-US" dirty="0" err="1" smtClean="0"/>
              <a:t>lavoro</a:t>
            </a:r>
            <a:r>
              <a:rPr lang="en-US" dirty="0" smtClean="0"/>
              <a:t>. E’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perfino</a:t>
            </a:r>
            <a:r>
              <a:rPr lang="en-US" dirty="0" smtClean="0"/>
              <a:t>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eliminazione</a:t>
            </a:r>
            <a:r>
              <a:rPr lang="en-US" dirty="0" smtClean="0"/>
              <a:t> </a:t>
            </a:r>
            <a:r>
              <a:rPr lang="en-US" dirty="0" err="1" smtClean="0"/>
              <a:t>cartellino</a:t>
            </a:r>
            <a:r>
              <a:rPr lang="en-US" dirty="0" smtClean="0"/>
              <a:t> per </a:t>
            </a:r>
            <a:r>
              <a:rPr lang="en-US" dirty="0" err="1" smtClean="0"/>
              <a:t>tutti</a:t>
            </a:r>
            <a:r>
              <a:rPr lang="en-US" dirty="0" smtClean="0"/>
              <a:t>. Non </a:t>
            </a:r>
            <a:r>
              <a:rPr lang="en-US" dirty="0" err="1" smtClean="0"/>
              <a:t>c’e</a:t>
            </a:r>
            <a:r>
              <a:rPr lang="en-US" dirty="0" smtClean="0"/>
              <a:t>’ </a:t>
            </a:r>
            <a:r>
              <a:rPr lang="en-US" dirty="0" err="1" smtClean="0"/>
              <a:t>accordo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0"/>
              <a:buChar char="à"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21" y="1066800"/>
            <a:ext cx="8697828" cy="54620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bando</a:t>
            </a:r>
            <a:r>
              <a:rPr lang="en-US" dirty="0" smtClean="0">
                <a:sym typeface="Wingdings"/>
              </a:rPr>
              <a:t> FARE </a:t>
            </a:r>
            <a:r>
              <a:rPr lang="en-US" dirty="0" err="1" smtClean="0">
                <a:sym typeface="Wingdings"/>
              </a:rPr>
              <a:t>riservato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vincitori</a:t>
            </a:r>
            <a:r>
              <a:rPr lang="en-US" dirty="0" smtClean="0">
                <a:sym typeface="Wingdings"/>
              </a:rPr>
              <a:t> ERC 2020 per </a:t>
            </a:r>
            <a:r>
              <a:rPr lang="en-US" dirty="0" err="1" smtClean="0">
                <a:sym typeface="Wingdings"/>
              </a:rPr>
              <a:t>estensione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progetti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ricorda</a:t>
            </a:r>
            <a:r>
              <a:rPr lang="en-US" dirty="0" smtClean="0">
                <a:sym typeface="Wingdings"/>
              </a:rPr>
              <a:t> Giovanni </a:t>
            </a:r>
            <a:r>
              <a:rPr lang="en-US" dirty="0" err="1" smtClean="0">
                <a:sym typeface="Wingdings"/>
              </a:rPr>
              <a:t>Volpini</a:t>
            </a:r>
            <a:r>
              <a:rPr lang="en-US" dirty="0" smtClean="0">
                <a:sym typeface="Wingdings"/>
              </a:rPr>
              <a:t>,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Al LASA </a:t>
            </a:r>
            <a:r>
              <a:rPr lang="en-US" dirty="0" err="1" smtClean="0">
                <a:sym typeface="Wingdings"/>
              </a:rPr>
              <a:t>giornata</a:t>
            </a:r>
            <a:r>
              <a:rPr lang="en-US" dirty="0" smtClean="0">
                <a:sym typeface="Wingdings"/>
              </a:rPr>
              <a:t> in </a:t>
            </a:r>
            <a:r>
              <a:rPr lang="en-US" dirty="0" err="1" smtClean="0">
                <a:sym typeface="Wingdings"/>
              </a:rPr>
              <a:t>memoria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maggio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giugno</a:t>
            </a:r>
            <a:endParaRPr lang="en-US" dirty="0" smtClean="0">
              <a:sym typeface="Wingdings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Assunti</a:t>
            </a:r>
            <a:r>
              <a:rPr lang="en-US" dirty="0" smtClean="0">
                <a:sym typeface="Wingdings"/>
              </a:rPr>
              <a:t> 6 </a:t>
            </a:r>
            <a:r>
              <a:rPr lang="en-US" dirty="0" err="1" smtClean="0">
                <a:sym typeface="Wingdings"/>
              </a:rPr>
              <a:t>tecnologi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graduatorie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valide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dei</a:t>
            </a:r>
            <a:r>
              <a:rPr lang="en-US" dirty="0" smtClean="0">
                <a:sym typeface="Wingdings"/>
              </a:rPr>
              <a:t> 24 </a:t>
            </a:r>
            <a:r>
              <a:rPr lang="en-US" dirty="0" err="1" smtClean="0">
                <a:sym typeface="Wingdings"/>
              </a:rPr>
              <a:t>previsti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</a:t>
            </a:r>
            <a:r>
              <a:rPr lang="en-US" dirty="0" smtClean="0">
                <a:sym typeface="Wingdings"/>
              </a:rPr>
              <a:t> PT)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Tutte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Ottobre</a:t>
            </a:r>
            <a:r>
              <a:rPr lang="en-US" dirty="0" smtClean="0"/>
              <a:t> 2016</a:t>
            </a:r>
            <a:r>
              <a:rPr lang="en-US" strike="sngStrike" dirty="0"/>
              <a:t/>
            </a:r>
            <a:br>
              <a:rPr lang="en-US" strike="sngStrik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Novembre</a:t>
            </a:r>
            <a:r>
              <a:rPr lang="en-US" dirty="0" smtClean="0"/>
              <a:t> 2016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066800"/>
            <a:ext cx="8682797" cy="5462016"/>
          </a:xfrm>
        </p:spPr>
        <p:txBody>
          <a:bodyPr>
            <a:normAutofit/>
          </a:bodyPr>
          <a:lstStyle/>
          <a:p>
            <a:r>
              <a:rPr lang="en-US" dirty="0" err="1" smtClean="0">
                <a:sym typeface="Wingdings"/>
              </a:rPr>
              <a:t>chiamate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tutto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bloccato</a:t>
            </a:r>
            <a:r>
              <a:rPr lang="en-US" dirty="0" smtClean="0">
                <a:sym typeface="Wingdings"/>
              </a:rPr>
              <a:t>, CEPR </a:t>
            </a:r>
            <a:r>
              <a:rPr lang="en-US" dirty="0" err="1" smtClean="0">
                <a:sym typeface="Wingdings"/>
              </a:rPr>
              <a:t>scade</a:t>
            </a:r>
            <a:r>
              <a:rPr lang="en-US" dirty="0" smtClean="0">
                <a:sym typeface="Wingdings"/>
              </a:rPr>
              <a:t> fine </a:t>
            </a:r>
            <a:r>
              <a:rPr lang="en-US" dirty="0" err="1" smtClean="0">
                <a:sym typeface="Wingdings"/>
              </a:rPr>
              <a:t>dicembre</a:t>
            </a:r>
            <a:r>
              <a:rPr lang="en-US" dirty="0" smtClean="0">
                <a:sym typeface="Wingdings"/>
              </a:rPr>
              <a:t> (ad </a:t>
            </a:r>
            <a:r>
              <a:rPr lang="en-US" dirty="0" err="1" smtClean="0">
                <a:sym typeface="Wingdings"/>
              </a:rPr>
              <a:t>oggi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ancora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cosi</a:t>
            </a:r>
            <a:r>
              <a:rPr lang="en-US" dirty="0" smtClean="0">
                <a:sym typeface="Wingdings"/>
              </a:rPr>
              <a:t>’)</a:t>
            </a:r>
          </a:p>
          <a:p>
            <a:r>
              <a:rPr lang="en-US" dirty="0" err="1" smtClean="0">
                <a:sym typeface="Wingdings"/>
              </a:rPr>
              <a:t>Nominata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commissione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valutazione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progetti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premiali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Mazzei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oncologa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b="1" dirty="0" err="1" smtClean="0">
                <a:sym typeface="Wingdings"/>
              </a:rPr>
              <a:t>Corso</a:t>
            </a:r>
            <a:r>
              <a:rPr lang="en-US" b="1" dirty="0" smtClean="0">
                <a:sym typeface="Wingdings"/>
              </a:rPr>
              <a:t> in e-learning </a:t>
            </a:r>
            <a:r>
              <a:rPr lang="en-US" b="1" dirty="0" err="1" smtClean="0">
                <a:sym typeface="Wingdings"/>
              </a:rPr>
              <a:t>su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prevenzione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corruzione,per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dipendenti</a:t>
            </a:r>
            <a:endParaRPr lang="en-US" b="1" dirty="0" smtClean="0">
              <a:sym typeface="Wingdings"/>
            </a:endParaRPr>
          </a:p>
          <a:p>
            <a:r>
              <a:rPr lang="en-US" b="1" dirty="0" err="1" smtClean="0">
                <a:sym typeface="Wingdings"/>
              </a:rPr>
              <a:t>Obbligatorio</a:t>
            </a:r>
            <a:r>
              <a:rPr lang="en-US" b="1" dirty="0" smtClean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moduli </a:t>
            </a:r>
            <a:r>
              <a:rPr lang="en-US" dirty="0" err="1" smtClean="0">
                <a:sym typeface="Wingdings"/>
              </a:rPr>
              <a:t>diversi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seconda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responsabilita</a:t>
            </a:r>
            <a:r>
              <a:rPr lang="en-US" dirty="0" smtClean="0">
                <a:sym typeface="Wingdings"/>
              </a:rPr>
              <a:t>,</a:t>
            </a:r>
          </a:p>
          <a:p>
            <a:r>
              <a:rPr lang="en-US" dirty="0" smtClean="0">
                <a:sym typeface="Wingdings"/>
              </a:rPr>
              <a:t>Circa 30 </a:t>
            </a:r>
            <a:r>
              <a:rPr lang="en-US" dirty="0" err="1" smtClean="0">
                <a:sym typeface="Wingdings"/>
              </a:rPr>
              <a:t>minuti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piu</a:t>
            </a:r>
            <a:r>
              <a:rPr lang="en-US" dirty="0" smtClean="0">
                <a:sym typeface="Wingdings"/>
              </a:rPr>
              <a:t>’ test</a:t>
            </a:r>
            <a:r>
              <a:rPr lang="en-US" b="1" dirty="0" smtClean="0">
                <a:sym typeface="Wingdings"/>
              </a:rPr>
              <a:t> ,&lt; 21 </a:t>
            </a:r>
            <a:r>
              <a:rPr lang="en-US" b="1" dirty="0" err="1" smtClean="0">
                <a:sym typeface="Wingdings"/>
              </a:rPr>
              <a:t>Aprile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Esteso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agli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associati</a:t>
            </a:r>
            <a:r>
              <a:rPr lang="en-US" dirty="0" smtClean="0">
                <a:sym typeface="Wingdings"/>
              </a:rPr>
              <a:t> con </a:t>
            </a:r>
            <a:r>
              <a:rPr lang="en-US" dirty="0" err="1" smtClean="0">
                <a:sym typeface="Wingdings"/>
              </a:rPr>
              <a:t>incarichi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responsabilita</a:t>
            </a:r>
            <a:r>
              <a:rPr lang="en-US" dirty="0" smtClean="0">
                <a:sym typeface="Wingdings"/>
              </a:rPr>
              <a:t>’</a:t>
            </a:r>
          </a:p>
          <a:p>
            <a:r>
              <a:rPr lang="en-US" dirty="0" err="1" smtClean="0">
                <a:sym typeface="Wingdings"/>
              </a:rPr>
              <a:t>Discussione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durata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degli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incarichi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elettivi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Si </a:t>
            </a:r>
            <a:r>
              <a:rPr lang="en-US" dirty="0" err="1" smtClean="0">
                <a:sym typeface="Wingdings"/>
              </a:rPr>
              <a:t>vuole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forzare</a:t>
            </a:r>
            <a:r>
              <a:rPr lang="en-US" dirty="0" smtClean="0">
                <a:sym typeface="Wingdings"/>
              </a:rPr>
              <a:t> non </a:t>
            </a:r>
            <a:r>
              <a:rPr lang="en-US" dirty="0" err="1" smtClean="0">
                <a:sym typeface="Wingdings"/>
              </a:rPr>
              <a:t>piu</a:t>
            </a:r>
            <a:r>
              <a:rPr lang="en-US" dirty="0" smtClean="0">
                <a:sym typeface="Wingdings"/>
              </a:rPr>
              <a:t>’ di 2 </a:t>
            </a:r>
            <a:r>
              <a:rPr lang="en-US" dirty="0" err="1" smtClean="0">
                <a:sym typeface="Wingdings"/>
              </a:rPr>
              <a:t>mandati</a:t>
            </a:r>
            <a:r>
              <a:rPr lang="en-US" dirty="0" smtClean="0">
                <a:sym typeface="Wingdings"/>
              </a:rPr>
              <a:t> per la </a:t>
            </a:r>
            <a:r>
              <a:rPr lang="en-US" dirty="0" err="1" smtClean="0">
                <a:sym typeface="Wingdings"/>
              </a:rPr>
              <a:t>stessa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carica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tutta</a:t>
            </a:r>
            <a:r>
              <a:rPr lang="en-US" dirty="0" smtClean="0">
                <a:sym typeface="Wingdings"/>
              </a:rPr>
              <a:t> la vita </a:t>
            </a:r>
            <a:r>
              <a:rPr lang="en-US" dirty="0" err="1" smtClean="0">
                <a:sym typeface="Wingdings"/>
              </a:rPr>
              <a:t>lavorativa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critico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sedi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piccole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rappresentanze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personale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Ritardo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indennita</a:t>
            </a:r>
            <a:r>
              <a:rPr lang="en-US" dirty="0" smtClean="0">
                <a:sym typeface="Wingdings"/>
              </a:rPr>
              <a:t>’ IV-VIII, </a:t>
            </a:r>
            <a:r>
              <a:rPr lang="en-US" dirty="0" err="1" smtClean="0">
                <a:sym typeface="Wingdings"/>
              </a:rPr>
              <a:t>saranno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pagate</a:t>
            </a:r>
            <a:r>
              <a:rPr lang="en-US" dirty="0" smtClean="0">
                <a:sym typeface="Wingdings"/>
              </a:rPr>
              <a:t> a </a:t>
            </a:r>
            <a:r>
              <a:rPr lang="en-US" dirty="0" err="1" smtClean="0">
                <a:sym typeface="Wingdings"/>
              </a:rPr>
              <a:t>dicembre</a:t>
            </a:r>
            <a:r>
              <a:rPr lang="en-US" dirty="0" smtClean="0">
                <a:sym typeface="Wingdings"/>
              </a:rPr>
              <a:t>, per </a:t>
            </a:r>
            <a:r>
              <a:rPr lang="en-US" dirty="0" err="1" smtClean="0">
                <a:sym typeface="Wingdings"/>
              </a:rPr>
              <a:t>calcolare</a:t>
            </a:r>
            <a:r>
              <a:rPr lang="en-US" dirty="0" smtClean="0">
                <a:sym typeface="Wingdings"/>
              </a:rPr>
              <a:t> 10% </a:t>
            </a:r>
            <a:r>
              <a:rPr lang="en-US" dirty="0" err="1" smtClean="0">
                <a:sym typeface="Wingdings"/>
              </a:rPr>
              <a:t>premialita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basata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presenze</a:t>
            </a:r>
            <a:r>
              <a:rPr lang="en-US" dirty="0" smtClean="0">
                <a:sym typeface="Wingdings"/>
              </a:rPr>
              <a:t> in </a:t>
            </a:r>
            <a:r>
              <a:rPr lang="en-US" dirty="0" err="1" smtClean="0">
                <a:sym typeface="Wingdings"/>
              </a:rPr>
              <a:t>servizio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21" y="1066800"/>
            <a:ext cx="8697828" cy="54620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 Prof P </a:t>
            </a:r>
            <a:r>
              <a:rPr lang="en-US" dirty="0" err="1" smtClean="0">
                <a:sym typeface="Wingdings"/>
              </a:rPr>
              <a:t>Picozza</a:t>
            </a:r>
            <a:r>
              <a:rPr lang="en-US" dirty="0" smtClean="0">
                <a:sym typeface="Wingdings"/>
              </a:rPr>
              <a:t> ,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rappresentante</a:t>
            </a:r>
            <a:r>
              <a:rPr lang="en-US" dirty="0" smtClean="0">
                <a:sym typeface="Wingdings"/>
              </a:rPr>
              <a:t> MISE </a:t>
            </a:r>
            <a:r>
              <a:rPr lang="en-US" dirty="0" err="1" smtClean="0">
                <a:sym typeface="Wingdings"/>
              </a:rPr>
              <a:t>inCD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A. </a:t>
            </a:r>
            <a:r>
              <a:rPr lang="en-US" dirty="0" err="1" smtClean="0">
                <a:sym typeface="Wingdings"/>
              </a:rPr>
              <a:t>Zoccoli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eletto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vicepresidente</a:t>
            </a:r>
            <a:r>
              <a:rPr lang="en-US" dirty="0" smtClean="0">
                <a:sym typeface="Wingdings"/>
              </a:rPr>
              <a:t> per un anno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Isitituito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comitato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coordinamento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Terza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Missione</a:t>
            </a:r>
            <a:r>
              <a:rPr lang="en-US" dirty="0" smtClean="0">
                <a:sym typeface="Wingdings"/>
              </a:rPr>
              <a:t> (CC3M), </a:t>
            </a:r>
            <a:r>
              <a:rPr lang="en-US" dirty="0" err="1" smtClean="0">
                <a:sym typeface="Wingdings"/>
              </a:rPr>
              <a:t>falciano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scianitti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previtali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chiarelli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pres</a:t>
            </a:r>
            <a:r>
              <a:rPr lang="en-US" dirty="0" smtClean="0">
                <a:sym typeface="Wingdings"/>
              </a:rPr>
              <a:t>), </a:t>
            </a:r>
            <a:r>
              <a:rPr lang="en-US" dirty="0" err="1" smtClean="0">
                <a:sym typeface="Wingdings"/>
              </a:rPr>
              <a:t>masciulli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CNTT – </a:t>
            </a:r>
            <a:r>
              <a:rPr lang="en-US" dirty="0" err="1" smtClean="0">
                <a:sym typeface="Wingdings"/>
              </a:rPr>
              <a:t>Previtali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presidente</a:t>
            </a:r>
            <a:r>
              <a:rPr lang="en-US" dirty="0" smtClean="0">
                <a:sym typeface="Wingdings"/>
              </a:rPr>
              <a:t>. Si </a:t>
            </a:r>
            <a:r>
              <a:rPr lang="en-US" dirty="0" err="1" smtClean="0">
                <a:sym typeface="Wingdings"/>
              </a:rPr>
              <a:t>vuole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ampliare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delega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direttori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collaborazioni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territorio</a:t>
            </a:r>
            <a:endParaRPr lang="en-US" dirty="0" smtClean="0">
              <a:sym typeface="Wingdings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delibere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MoU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installazione</a:t>
            </a:r>
            <a:r>
              <a:rPr lang="en-US" dirty="0" smtClean="0">
                <a:sym typeface="Wingdings"/>
              </a:rPr>
              <a:t> ICARUS a FNAL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collaborazione</a:t>
            </a:r>
            <a:r>
              <a:rPr lang="en-US" dirty="0" smtClean="0">
                <a:sym typeface="Wingdings"/>
              </a:rPr>
              <a:t> per Open science Cloud con </a:t>
            </a:r>
            <a:r>
              <a:rPr lang="en-US" dirty="0" err="1" smtClean="0">
                <a:sym typeface="Wingdings"/>
              </a:rPr>
              <a:t>Istituto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scienze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fondamentali</a:t>
            </a:r>
            <a:r>
              <a:rPr lang="en-US" dirty="0" smtClean="0">
                <a:sym typeface="Wingdings"/>
              </a:rPr>
              <a:t> in Iran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Approvazione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programma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costruzione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cavita</a:t>
            </a:r>
            <a:r>
              <a:rPr lang="en-US" dirty="0" smtClean="0">
                <a:sym typeface="Wingdings"/>
              </a:rPr>
              <a:t>’ per ESS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Agreement INFN-DESY per </a:t>
            </a:r>
            <a:r>
              <a:rPr lang="en-US" dirty="0" err="1" smtClean="0">
                <a:sym typeface="Wingdings"/>
              </a:rPr>
              <a:t>integrazione</a:t>
            </a:r>
            <a:r>
              <a:rPr lang="en-US" dirty="0" smtClean="0">
                <a:sym typeface="Wingdings"/>
              </a:rPr>
              <a:t> moduli XFEL , 620kE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Delibera</a:t>
            </a:r>
            <a:r>
              <a:rPr lang="en-US" dirty="0" smtClean="0">
                <a:sym typeface="Wingdings"/>
              </a:rPr>
              <a:t> 41 </a:t>
            </a:r>
            <a:r>
              <a:rPr lang="en-US" dirty="0" err="1" smtClean="0">
                <a:sym typeface="Wingdings"/>
              </a:rPr>
              <a:t>sedi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possibili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telelavoro</a:t>
            </a:r>
            <a:r>
              <a:rPr lang="en-US" dirty="0" smtClean="0">
                <a:sym typeface="Wingdings"/>
              </a:rPr>
              <a:t> . </a:t>
            </a:r>
            <a:r>
              <a:rPr lang="en-US" dirty="0" err="1" smtClean="0">
                <a:sym typeface="Wingdings"/>
              </a:rPr>
              <a:t>Direttori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commentano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telelavoro</a:t>
            </a:r>
            <a:r>
              <a:rPr lang="en-US" dirty="0" smtClean="0">
                <a:sym typeface="Wingdings"/>
              </a:rPr>
              <a:t> e’ </a:t>
            </a:r>
            <a:r>
              <a:rPr lang="en-US" dirty="0" err="1" smtClean="0">
                <a:sym typeface="Wingdings"/>
              </a:rPr>
              <a:t>stato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generalmente</a:t>
            </a:r>
            <a:r>
              <a:rPr lang="en-US" dirty="0" smtClean="0">
                <a:sym typeface="Wingdings"/>
              </a:rPr>
              <a:t> utile e ha </a:t>
            </a:r>
            <a:r>
              <a:rPr lang="en-US" dirty="0" err="1" smtClean="0">
                <a:sym typeface="Wingdings"/>
              </a:rPr>
              <a:t>aumentato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produttivita</a:t>
            </a:r>
            <a:r>
              <a:rPr lang="en-US" dirty="0" smtClean="0">
                <a:sym typeface="Wingdings"/>
              </a:rPr>
              <a:t>’. </a:t>
            </a:r>
            <a:r>
              <a:rPr lang="en-US" dirty="0" err="1" smtClean="0">
                <a:sym typeface="Wingdings"/>
              </a:rPr>
              <a:t>Sperimentazione</a:t>
            </a:r>
            <a:r>
              <a:rPr lang="en-US" dirty="0" smtClean="0">
                <a:sym typeface="Wingdings"/>
              </a:rPr>
              <a:t> per 2 </a:t>
            </a:r>
            <a:r>
              <a:rPr lang="en-US" dirty="0" err="1" smtClean="0">
                <a:sym typeface="Wingdings"/>
              </a:rPr>
              <a:t>anni</a:t>
            </a:r>
            <a:r>
              <a:rPr lang="en-US" dirty="0" smtClean="0">
                <a:sym typeface="Wingdings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Assunzioni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categorie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protette</a:t>
            </a:r>
            <a:r>
              <a:rPr lang="en-US" dirty="0" smtClean="0">
                <a:sym typeface="Wingdings"/>
              </a:rPr>
              <a:t>.   </a:t>
            </a:r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i </a:t>
            </a:r>
            <a:r>
              <a:rPr lang="en-US" dirty="0" err="1" smtClean="0">
                <a:sym typeface="Wingdings"/>
              </a:rPr>
              <a:t>sottolinea</a:t>
            </a:r>
            <a:r>
              <a:rPr lang="en-US" dirty="0" smtClean="0">
                <a:sym typeface="Wingdings"/>
              </a:rPr>
              <a:t> di far </a:t>
            </a:r>
            <a:r>
              <a:rPr lang="en-US" dirty="0" err="1" smtClean="0">
                <a:sym typeface="Wingdings"/>
              </a:rPr>
              <a:t>riconoscere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dipendenti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abbiano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diritto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all’invalidita</a:t>
            </a:r>
            <a:r>
              <a:rPr lang="en-US" dirty="0" smtClean="0">
                <a:sym typeface="Wingdings"/>
              </a:rPr>
              <a:t>’.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Banditi</a:t>
            </a:r>
            <a:r>
              <a:rPr lang="en-US" dirty="0" smtClean="0">
                <a:sym typeface="Wingdings"/>
              </a:rPr>
              <a:t> 12 </a:t>
            </a:r>
            <a:r>
              <a:rPr lang="en-US" dirty="0" err="1" smtClean="0">
                <a:sym typeface="Wingdings"/>
              </a:rPr>
              <a:t>posti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tecnologo</a:t>
            </a:r>
            <a:r>
              <a:rPr lang="en-US" dirty="0" smtClean="0">
                <a:sym typeface="Wingdings"/>
              </a:rPr>
              <a:t> (18/ 24 </a:t>
            </a:r>
            <a:r>
              <a:rPr lang="en-US" dirty="0" err="1" smtClean="0">
                <a:sym typeface="Wingdings"/>
              </a:rPr>
              <a:t>previsti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</a:t>
            </a:r>
            <a:r>
              <a:rPr lang="en-US" dirty="0" smtClean="0">
                <a:sym typeface="Wingdings"/>
              </a:rPr>
              <a:t> PT)segue </a:t>
            </a:r>
            <a:r>
              <a:rPr lang="en-US" dirty="0" err="1" smtClean="0">
                <a:sym typeface="Wingdings"/>
              </a:rPr>
              <a:t>bando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err="1" smtClean="0">
                <a:sym typeface="Wingdings"/>
              </a:rPr>
              <a:t>Contratti</a:t>
            </a:r>
            <a:r>
              <a:rPr lang="en-US" dirty="0" smtClean="0">
                <a:sym typeface="Wingdings"/>
              </a:rPr>
              <a:t> a TD </a:t>
            </a:r>
            <a:r>
              <a:rPr lang="en-US" dirty="0" err="1" smtClean="0">
                <a:sym typeface="Wingdings"/>
              </a:rPr>
              <a:t>massimo</a:t>
            </a:r>
            <a:r>
              <a:rPr lang="en-US" dirty="0" smtClean="0">
                <a:sym typeface="Wingdings"/>
              </a:rPr>
              <a:t> per 3 </a:t>
            </a:r>
            <a:r>
              <a:rPr lang="en-US" dirty="0" err="1" smtClean="0">
                <a:sym typeface="Wingdings"/>
              </a:rPr>
              <a:t>anni</a:t>
            </a:r>
            <a:r>
              <a:rPr lang="en-US" dirty="0" smtClean="0">
                <a:sym typeface="Wingdings"/>
              </a:rPr>
              <a:t> (e non </a:t>
            </a:r>
            <a:r>
              <a:rPr lang="en-US" dirty="0" err="1" smtClean="0">
                <a:sym typeface="Wingdings"/>
              </a:rPr>
              <a:t>piu</a:t>
            </a:r>
            <a:r>
              <a:rPr lang="en-US" dirty="0" smtClean="0">
                <a:sym typeface="Wingdings"/>
              </a:rPr>
              <a:t>’ 5), </a:t>
            </a:r>
            <a:r>
              <a:rPr lang="en-US" dirty="0" err="1" smtClean="0">
                <a:sym typeface="Wingdings"/>
              </a:rPr>
              <a:t>voluto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revisori</a:t>
            </a:r>
            <a:r>
              <a:rPr lang="en-US" dirty="0" smtClean="0">
                <a:sym typeface="Wingdings"/>
              </a:rPr>
              <a:t> per jobs act, TA </a:t>
            </a:r>
            <a:r>
              <a:rPr lang="en-US" dirty="0" err="1" smtClean="0">
                <a:sym typeface="Wingdings"/>
              </a:rPr>
              <a:t>protetti</a:t>
            </a:r>
            <a:r>
              <a:rPr lang="en-US" dirty="0" smtClean="0">
                <a:sym typeface="Wingdings"/>
              </a:rPr>
              <a:t> da </a:t>
            </a:r>
            <a:r>
              <a:rPr lang="en-US" dirty="0" err="1" smtClean="0">
                <a:sym typeface="Wingdings"/>
              </a:rPr>
              <a:t>accordo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sindacale</a:t>
            </a: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conta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procedere</a:t>
            </a:r>
            <a:r>
              <a:rPr lang="en-US" dirty="0" smtClean="0">
                <a:sym typeface="Wingdings"/>
              </a:rPr>
              <a:t> ad </a:t>
            </a:r>
            <a:r>
              <a:rPr lang="en-US" dirty="0" err="1" smtClean="0">
                <a:sym typeface="Wingdings"/>
              </a:rPr>
              <a:t>assunzione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questa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categoria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personale</a:t>
            </a:r>
            <a:r>
              <a:rPr lang="en-US" dirty="0" smtClean="0">
                <a:sym typeface="Wingdings"/>
              </a:rPr>
              <a:t>)</a:t>
            </a: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Tutte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le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sono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disponibili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sul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sito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della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Presidenza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nel</a:t>
            </a:r>
            <a:r>
              <a:rPr lang="en-US" dirty="0">
                <a:sym typeface="Wingdings"/>
              </a:rPr>
              <a:t> DB </a:t>
            </a:r>
            <a:r>
              <a:rPr lang="en-US" dirty="0" err="1">
                <a:sym typeface="Wingdings"/>
              </a:rPr>
              <a:t>delibere</a:t>
            </a:r>
            <a:r>
              <a:rPr lang="en-US" dirty="0">
                <a:sym typeface="Wingdings"/>
              </a:rPr>
              <a:t> o </a:t>
            </a:r>
            <a:r>
              <a:rPr lang="en-US" dirty="0" err="1">
                <a:sym typeface="Wingdings"/>
              </a:rPr>
              <a:t>tramite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  (https://</a:t>
            </a:r>
            <a:r>
              <a:rPr lang="en-US" dirty="0" err="1">
                <a:sym typeface="Wingdings"/>
              </a:rPr>
              <a:t>iam.infn.it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Portale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Novembre</a:t>
            </a:r>
            <a:r>
              <a:rPr lang="en-US" dirty="0" smtClean="0"/>
              <a:t> 2016</a:t>
            </a:r>
            <a:r>
              <a:rPr lang="en-US" strike="sngStrike" dirty="0"/>
              <a:t/>
            </a:r>
            <a:br>
              <a:rPr lang="en-US" strike="sngStrik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Dicembre</a:t>
            </a:r>
            <a:r>
              <a:rPr lang="en-US" dirty="0" smtClean="0"/>
              <a:t> 2016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" y="924747"/>
            <a:ext cx="9051325" cy="54620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G. </a:t>
            </a:r>
            <a:r>
              <a:rPr lang="en-US" dirty="0" err="1" smtClean="0"/>
              <a:t>Fiorentini</a:t>
            </a:r>
            <a:r>
              <a:rPr lang="en-US" dirty="0" smtClean="0"/>
              <a:t>, </a:t>
            </a:r>
            <a:r>
              <a:rPr lang="en-US" dirty="0" err="1" smtClean="0"/>
              <a:t>candidato</a:t>
            </a:r>
            <a:r>
              <a:rPr lang="en-US" dirty="0" smtClean="0"/>
              <a:t> al CUN, (poi </a:t>
            </a:r>
            <a:r>
              <a:rPr lang="en-US" dirty="0" err="1" smtClean="0"/>
              <a:t>eletto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Congedi</a:t>
            </a:r>
            <a:r>
              <a:rPr lang="en-US" dirty="0" smtClean="0"/>
              <a:t>: per </a:t>
            </a:r>
            <a:r>
              <a:rPr lang="en-US" dirty="0" err="1" smtClean="0"/>
              <a:t>ricercatori</a:t>
            </a:r>
            <a:r>
              <a:rPr lang="en-US" dirty="0" smtClean="0"/>
              <a:t> </a:t>
            </a:r>
            <a:r>
              <a:rPr lang="en-US" dirty="0" err="1" smtClean="0"/>
              <a:t>valutare</a:t>
            </a:r>
            <a:r>
              <a:rPr lang="en-US" dirty="0" smtClean="0"/>
              <a:t> </a:t>
            </a:r>
            <a:r>
              <a:rPr lang="en-US" dirty="0" err="1" smtClean="0"/>
              <a:t>decreto</a:t>
            </a:r>
            <a:r>
              <a:rPr lang="en-US" dirty="0" smtClean="0"/>
              <a:t> </a:t>
            </a:r>
            <a:r>
              <a:rPr lang="en-US" dirty="0" err="1" smtClean="0"/>
              <a:t>Profumo</a:t>
            </a:r>
            <a:r>
              <a:rPr lang="en-US" dirty="0" smtClean="0"/>
              <a:t> per fare </a:t>
            </a:r>
            <a:r>
              <a:rPr lang="en-US" dirty="0" err="1" smtClean="0"/>
              <a:t>convenzioni</a:t>
            </a:r>
            <a:r>
              <a:rPr lang="en-US" dirty="0" smtClean="0"/>
              <a:t> con </a:t>
            </a:r>
            <a:r>
              <a:rPr lang="en-US" dirty="0" err="1" smtClean="0"/>
              <a:t>istituti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esteri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Nominato</a:t>
            </a:r>
            <a:r>
              <a:rPr lang="en-US" dirty="0" smtClean="0"/>
              <a:t> </a:t>
            </a:r>
            <a:r>
              <a:rPr lang="en-US" dirty="0" err="1" smtClean="0"/>
              <a:t>GdL</a:t>
            </a:r>
            <a:r>
              <a:rPr lang="en-US" dirty="0" smtClean="0"/>
              <a:t> </a:t>
            </a:r>
            <a:r>
              <a:rPr lang="en-US" dirty="0" err="1" smtClean="0"/>
              <a:t>revisione</a:t>
            </a:r>
            <a:r>
              <a:rPr lang="en-US" dirty="0" smtClean="0"/>
              <a:t> </a:t>
            </a:r>
            <a:r>
              <a:rPr lang="en-US" dirty="0" err="1" smtClean="0"/>
              <a:t>statuto</a:t>
            </a:r>
            <a:r>
              <a:rPr lang="en-US" dirty="0" smtClean="0"/>
              <a:t> , (</a:t>
            </a:r>
            <a:r>
              <a:rPr lang="en-US" dirty="0" err="1" smtClean="0"/>
              <a:t>Mando</a:t>
            </a:r>
            <a:r>
              <a:rPr lang="en-US" dirty="0" smtClean="0"/>
              <a:t>’, </a:t>
            </a:r>
            <a:r>
              <a:rPr lang="en-US" dirty="0" err="1" smtClean="0"/>
              <a:t>Diemoz,Meroni</a:t>
            </a:r>
            <a:r>
              <a:rPr lang="en-US" dirty="0" smtClean="0"/>
              <a:t>, </a:t>
            </a:r>
            <a:r>
              <a:rPr lang="en-US" dirty="0" err="1" smtClean="0"/>
              <a:t>Bettoni</a:t>
            </a:r>
            <a:r>
              <a:rPr lang="en-US" dirty="0" smtClean="0"/>
              <a:t>, </a:t>
            </a:r>
            <a:r>
              <a:rPr lang="en-US" dirty="0" err="1" smtClean="0"/>
              <a:t>Gomezel</a:t>
            </a:r>
            <a:r>
              <a:rPr lang="en-US" dirty="0" smtClean="0"/>
              <a:t>, </a:t>
            </a:r>
            <a:r>
              <a:rPr lang="en-US" dirty="0" err="1" smtClean="0"/>
              <a:t>Passeri</a:t>
            </a:r>
            <a:r>
              <a:rPr lang="en-US" dirty="0" smtClean="0"/>
              <a:t>) da </a:t>
            </a:r>
            <a:r>
              <a:rPr lang="en-US" dirty="0" err="1" smtClean="0"/>
              <a:t>portare</a:t>
            </a:r>
            <a:r>
              <a:rPr lang="en-US" dirty="0" smtClean="0"/>
              <a:t> in CD </a:t>
            </a:r>
            <a:r>
              <a:rPr lang="en-US" dirty="0" err="1" smtClean="0"/>
              <a:t>entro</a:t>
            </a:r>
            <a:r>
              <a:rPr lang="en-US" dirty="0" smtClean="0"/>
              <a:t> </a:t>
            </a:r>
            <a:r>
              <a:rPr lang="en-US" dirty="0" err="1" smtClean="0"/>
              <a:t>Aprile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>
                <a:sym typeface="Wingdings"/>
              </a:rPr>
              <a:t>Fiori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Bilancio</a:t>
            </a:r>
            <a:r>
              <a:rPr lang="en-US" dirty="0" smtClean="0">
                <a:sym typeface="Wingdings"/>
              </a:rPr>
              <a:t> 2017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Entrate</a:t>
            </a:r>
            <a:r>
              <a:rPr lang="en-US" dirty="0" smtClean="0">
                <a:sym typeface="Wingdings"/>
              </a:rPr>
              <a:t> : tot 412.6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certe</a:t>
            </a:r>
            <a:r>
              <a:rPr lang="en-US" dirty="0" smtClean="0">
                <a:sym typeface="Wingdings"/>
              </a:rPr>
              <a:t> 246ML [228 (FOE) +3.2 (</a:t>
            </a:r>
            <a:r>
              <a:rPr lang="en-US" dirty="0" err="1" smtClean="0">
                <a:sym typeface="Wingdings"/>
              </a:rPr>
              <a:t>ricercatori</a:t>
            </a:r>
            <a:r>
              <a:rPr lang="en-US" dirty="0" smtClean="0">
                <a:sym typeface="Wingdings"/>
              </a:rPr>
              <a:t>) + 15 (</a:t>
            </a:r>
            <a:r>
              <a:rPr lang="en-US" dirty="0" err="1" smtClean="0">
                <a:sym typeface="Wingdings"/>
              </a:rPr>
              <a:t>Renzi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Presunte</a:t>
            </a:r>
            <a:r>
              <a:rPr lang="en-US" dirty="0" smtClean="0">
                <a:sym typeface="Wingdings"/>
              </a:rPr>
              <a:t> 100.6 ML (</a:t>
            </a:r>
            <a:r>
              <a:rPr lang="en-US" dirty="0" err="1" smtClean="0">
                <a:sym typeface="Wingdings"/>
              </a:rPr>
              <a:t>includono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premiali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ricerca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internazionale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Partite di </a:t>
            </a:r>
            <a:r>
              <a:rPr lang="en-US" dirty="0" err="1" smtClean="0">
                <a:sym typeface="Wingdings"/>
              </a:rPr>
              <a:t>giro</a:t>
            </a:r>
            <a:r>
              <a:rPr lang="en-US" dirty="0" smtClean="0">
                <a:sym typeface="Wingdings"/>
              </a:rPr>
              <a:t> 66ML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sym typeface="Wingdings"/>
              </a:rPr>
              <a:t>Uscite</a:t>
            </a:r>
            <a:r>
              <a:rPr lang="en-US" dirty="0" smtClean="0">
                <a:sym typeface="Wingdings"/>
              </a:rPr>
              <a:t>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 281ML </a:t>
            </a:r>
            <a:r>
              <a:rPr lang="en-US" dirty="0" err="1" smtClean="0">
                <a:sym typeface="Wingdings"/>
              </a:rPr>
              <a:t>spese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fisse</a:t>
            </a:r>
            <a:r>
              <a:rPr lang="en-US" dirty="0" smtClean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(164 </a:t>
            </a:r>
            <a:r>
              <a:rPr lang="en-US" sz="1600" dirty="0" err="1" smtClean="0">
                <a:sym typeface="Wingdings"/>
              </a:rPr>
              <a:t>pers</a:t>
            </a:r>
            <a:r>
              <a:rPr lang="en-US" sz="1600" dirty="0" smtClean="0">
                <a:sym typeface="Wingdings"/>
              </a:rPr>
              <a:t>, 57servizie consumo,26 missioni,18 </a:t>
            </a:r>
            <a:r>
              <a:rPr lang="en-US" sz="1600" dirty="0" err="1" smtClean="0">
                <a:sym typeface="Wingdings"/>
              </a:rPr>
              <a:t>convenzioni</a:t>
            </a:r>
            <a:r>
              <a:rPr lang="en-US" sz="1600" dirty="0" smtClean="0">
                <a:sym typeface="Wingdings"/>
              </a:rPr>
              <a:t>, 11 </a:t>
            </a:r>
            <a:r>
              <a:rPr lang="en-US" sz="1600" dirty="0" err="1" smtClean="0">
                <a:sym typeface="Wingdings"/>
              </a:rPr>
              <a:t>tasse</a:t>
            </a:r>
            <a:r>
              <a:rPr lang="en-US" sz="1600" dirty="0" smtClean="0">
                <a:sym typeface="Wingding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66.6ML </a:t>
            </a:r>
            <a:r>
              <a:rPr lang="en-US" dirty="0" err="1" smtClean="0">
                <a:sym typeface="Wingdings"/>
              </a:rPr>
              <a:t>inventariabile</a:t>
            </a:r>
            <a:endParaRPr lang="en-US" dirty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66ML  partite di </a:t>
            </a:r>
            <a:r>
              <a:rPr lang="en-US" dirty="0" err="1" smtClean="0">
                <a:sym typeface="Wingdings"/>
              </a:rPr>
              <a:t>giro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ym typeface="Wingdings"/>
              </a:rPr>
              <a:t>-</a:t>
            </a:r>
            <a:r>
              <a:rPr lang="en-US" dirty="0" err="1" smtClean="0">
                <a:sym typeface="Wingdings"/>
              </a:rPr>
              <a:t>Proiezione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bilancio</a:t>
            </a:r>
            <a:r>
              <a:rPr lang="en-US" dirty="0" smtClean="0">
                <a:sym typeface="Wingdings"/>
              </a:rPr>
              <a:t> 2019 </a:t>
            </a:r>
            <a:r>
              <a:rPr lang="en-US" dirty="0" err="1" smtClean="0">
                <a:sym typeface="Wingdings"/>
              </a:rPr>
              <a:t>prevede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aumento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spesa</a:t>
            </a:r>
            <a:r>
              <a:rPr lang="en-US" dirty="0" smtClean="0">
                <a:sym typeface="Wingdings"/>
              </a:rPr>
              <a:t> del 5%, </a:t>
            </a:r>
            <a:r>
              <a:rPr lang="en-US" dirty="0" err="1" smtClean="0">
                <a:sym typeface="Wingdings"/>
              </a:rPr>
              <a:t>manchera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bonus 15ML </a:t>
            </a:r>
            <a:r>
              <a:rPr lang="en-US" dirty="0" err="1" smtClean="0">
                <a:sym typeface="Wingdings"/>
              </a:rPr>
              <a:t>trovare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nuove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entrate</a:t>
            </a: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  <a:p>
            <a:pPr marL="457200" indent="-457200">
              <a:lnSpc>
                <a:spcPct val="120000"/>
              </a:lnSpc>
              <a:buAutoNum type="arabicPlain" startAt="66"/>
            </a:pPr>
            <a:endParaRPr lang="en-US" dirty="0" smtClean="0">
              <a:sym typeface="Wingding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Direttori</a:t>
            </a:r>
            <a:r>
              <a:rPr lang="en-US" dirty="0" smtClean="0"/>
              <a:t>  </a:t>
            </a:r>
            <a:r>
              <a:rPr lang="en-US" dirty="0" err="1" smtClean="0"/>
              <a:t>Dicembre</a:t>
            </a:r>
            <a:r>
              <a:rPr lang="en-US" dirty="0" smtClean="0"/>
              <a:t> 2016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27" y="924747"/>
            <a:ext cx="8682797" cy="5462016"/>
          </a:xfrm>
        </p:spPr>
        <p:txBody>
          <a:bodyPr>
            <a:normAutofit/>
          </a:bodyPr>
          <a:lstStyle/>
          <a:p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agenzia</a:t>
            </a:r>
            <a:r>
              <a:rPr lang="en-US" dirty="0" smtClean="0"/>
              <a:t> </a:t>
            </a:r>
            <a:r>
              <a:rPr lang="en-US" dirty="0" err="1" smtClean="0"/>
              <a:t>Cisalpina</a:t>
            </a:r>
            <a:endParaRPr lang="en-US" dirty="0" smtClean="0"/>
          </a:p>
          <a:p>
            <a:pPr lvl="2"/>
            <a:r>
              <a:rPr lang="en-US" dirty="0"/>
              <a:t>advanced booking </a:t>
            </a:r>
            <a:r>
              <a:rPr lang="en-US" dirty="0" err="1" smtClean="0"/>
              <a:t>fino</a:t>
            </a:r>
            <a:r>
              <a:rPr lang="en-US" dirty="0" smtClean="0"/>
              <a:t> a </a:t>
            </a:r>
            <a:r>
              <a:rPr lang="en-US" dirty="0"/>
              <a:t>2 </a:t>
            </a:r>
            <a:r>
              <a:rPr lang="en-US" dirty="0" err="1"/>
              <a:t>gg</a:t>
            </a:r>
            <a:r>
              <a:rPr lang="en-US" dirty="0"/>
              <a:t> prima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partenza</a:t>
            </a:r>
            <a:r>
              <a:rPr lang="en-US" dirty="0"/>
              <a:t>, </a:t>
            </a:r>
            <a:r>
              <a:rPr lang="en-US" dirty="0" err="1"/>
              <a:t>mentre</a:t>
            </a:r>
            <a:r>
              <a:rPr lang="en-US" dirty="0"/>
              <a:t> la </a:t>
            </a:r>
            <a:r>
              <a:rPr lang="en-US" dirty="0" err="1"/>
              <a:t>procedura</a:t>
            </a:r>
            <a:r>
              <a:rPr lang="en-US" dirty="0"/>
              <a:t> </a:t>
            </a:r>
            <a:r>
              <a:rPr lang="en-US" dirty="0" err="1"/>
              <a:t>d’urgenza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6 ore prima. I tempi di </a:t>
            </a:r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molto </a:t>
            </a:r>
            <a:r>
              <a:rPr lang="en-US" dirty="0" err="1"/>
              <a:t>rapidi</a:t>
            </a:r>
            <a:r>
              <a:rPr lang="en-US" dirty="0"/>
              <a:t>, </a:t>
            </a:r>
            <a:r>
              <a:rPr lang="en-US" dirty="0" err="1"/>
              <a:t>immediati</a:t>
            </a:r>
            <a:r>
              <a:rPr lang="en-US" dirty="0"/>
              <a:t> 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emergenza</a:t>
            </a:r>
            <a:r>
              <a:rPr lang="en-US" dirty="0"/>
              <a:t>. </a:t>
            </a:r>
            <a:r>
              <a:rPr lang="en-US" dirty="0" err="1"/>
              <a:t>Modalità</a:t>
            </a:r>
            <a:r>
              <a:rPr lang="en-US" dirty="0"/>
              <a:t> self service H24 </a:t>
            </a:r>
            <a:r>
              <a:rPr lang="en-US" dirty="0" err="1"/>
              <a:t>sempre</a:t>
            </a:r>
            <a:r>
              <a:rPr lang="en-US" dirty="0"/>
              <a:t>. </a:t>
            </a:r>
            <a:r>
              <a:rPr lang="en-US" dirty="0" err="1"/>
              <a:t>Modalità</a:t>
            </a:r>
            <a:r>
              <a:rPr lang="en-US" dirty="0"/>
              <a:t> </a:t>
            </a:r>
            <a:r>
              <a:rPr lang="en-US" dirty="0" err="1"/>
              <a:t>assistita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8 </a:t>
            </a:r>
            <a:r>
              <a:rPr lang="en-US" dirty="0" err="1"/>
              <a:t>alle</a:t>
            </a:r>
            <a:r>
              <a:rPr lang="en-US" dirty="0"/>
              <a:t> 21.</a:t>
            </a:r>
            <a:endParaRPr lang="it-IT" dirty="0"/>
          </a:p>
          <a:p>
            <a:pPr lvl="2"/>
            <a:r>
              <a:rPr lang="en-US" dirty="0" err="1"/>
              <a:t>Ci</a:t>
            </a:r>
            <a:r>
              <a:rPr lang="en-US" dirty="0"/>
              <a:t> </a:t>
            </a:r>
            <a:r>
              <a:rPr lang="en-US" dirty="0" err="1"/>
              <a:t>potranno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600 </a:t>
            </a:r>
            <a:r>
              <a:rPr lang="en-US" dirty="0" err="1"/>
              <a:t>utenti</a:t>
            </a:r>
            <a:r>
              <a:rPr lang="en-US" dirty="0"/>
              <a:t> “top” (</a:t>
            </a:r>
            <a:r>
              <a:rPr lang="en-US" dirty="0" err="1"/>
              <a:t>Inizialmente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direttori</a:t>
            </a:r>
            <a:r>
              <a:rPr lang="en-US" dirty="0"/>
              <a:t> e GE),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quali</a:t>
            </a:r>
            <a:r>
              <a:rPr lang="en-US" dirty="0"/>
              <a:t> ci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maggiori</a:t>
            </a:r>
            <a:r>
              <a:rPr lang="en-US" dirty="0"/>
              <a:t>.</a:t>
            </a:r>
            <a:endParaRPr lang="it-IT" dirty="0"/>
          </a:p>
          <a:p>
            <a:pPr lvl="2"/>
            <a:r>
              <a:rPr lang="en-US" dirty="0"/>
              <a:t>In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ci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“travel arranger”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avranno</a:t>
            </a:r>
            <a:r>
              <a:rPr lang="en-US" dirty="0"/>
              <a:t> le </a:t>
            </a:r>
            <a:r>
              <a:rPr lang="en-US" dirty="0" err="1"/>
              <a:t>credenziali</a:t>
            </a:r>
            <a:r>
              <a:rPr lang="en-US" dirty="0"/>
              <a:t> per </a:t>
            </a:r>
            <a:r>
              <a:rPr lang="en-US" dirty="0" err="1"/>
              <a:t>acquistare</a:t>
            </a:r>
            <a:r>
              <a:rPr lang="en-US" dirty="0"/>
              <a:t> </a:t>
            </a:r>
            <a:r>
              <a:rPr lang="en-US" dirty="0" err="1"/>
              <a:t>biglietti</a:t>
            </a:r>
            <a:r>
              <a:rPr lang="en-US" dirty="0"/>
              <a:t> e hotel </a:t>
            </a:r>
            <a:r>
              <a:rPr lang="en-US" dirty="0" err="1"/>
              <a:t>anche</a:t>
            </a:r>
            <a:r>
              <a:rPr lang="en-US" dirty="0"/>
              <a:t> per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 (</a:t>
            </a:r>
            <a:r>
              <a:rPr lang="en-US" dirty="0" err="1"/>
              <a:t>ospiti</a:t>
            </a:r>
            <a:r>
              <a:rPr lang="en-US" dirty="0"/>
              <a:t>).</a:t>
            </a:r>
            <a:endParaRPr lang="it-IT" dirty="0"/>
          </a:p>
          <a:p>
            <a:pPr lvl="2"/>
            <a:r>
              <a:rPr lang="en-US" dirty="0" err="1"/>
              <a:t>Gli</a:t>
            </a:r>
            <a:r>
              <a:rPr lang="en-US" dirty="0"/>
              <a:t> hotel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potranno</a:t>
            </a:r>
            <a:r>
              <a:rPr lang="en-US" dirty="0"/>
              <a:t> </a:t>
            </a:r>
            <a:r>
              <a:rPr lang="en-US" dirty="0" err="1"/>
              <a:t>prenotare</a:t>
            </a:r>
            <a:r>
              <a:rPr lang="en-US" dirty="0"/>
              <a:t> e </a:t>
            </a:r>
            <a:r>
              <a:rPr lang="en-US" dirty="0" err="1"/>
              <a:t>pagare</a:t>
            </a:r>
            <a:r>
              <a:rPr lang="en-US" dirty="0"/>
              <a:t> </a:t>
            </a:r>
            <a:r>
              <a:rPr lang="en-US" dirty="0" err="1"/>
              <a:t>direttamente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missione</a:t>
            </a:r>
            <a:r>
              <a:rPr lang="en-US" dirty="0"/>
              <a:t> (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anticipare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).</a:t>
            </a:r>
            <a:endParaRPr lang="it-IT" dirty="0"/>
          </a:p>
          <a:p>
            <a:pPr lvl="2"/>
            <a:r>
              <a:rPr lang="en-US" dirty="0" err="1"/>
              <a:t>Nel</a:t>
            </a:r>
            <a:r>
              <a:rPr lang="en-US" dirty="0"/>
              <a:t> tool di </a:t>
            </a:r>
            <a:r>
              <a:rPr lang="en-US" dirty="0" err="1"/>
              <a:t>prenotazione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inseriti</a:t>
            </a:r>
            <a:r>
              <a:rPr lang="en-US" dirty="0"/>
              <a:t>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hotel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utilizzati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luoghi</a:t>
            </a:r>
            <a:r>
              <a:rPr lang="en-US" dirty="0"/>
              <a:t> di </a:t>
            </a:r>
            <a:r>
              <a:rPr lang="en-US" dirty="0" err="1"/>
              <a:t>missione</a:t>
            </a:r>
            <a:r>
              <a:rPr lang="en-US" dirty="0"/>
              <a:t> </a:t>
            </a:r>
            <a:r>
              <a:rPr lang="en-US" dirty="0" err="1"/>
              <a:t>abituali</a:t>
            </a:r>
            <a:r>
              <a:rPr lang="en-US" dirty="0"/>
              <a:t>.</a:t>
            </a:r>
            <a:endParaRPr lang="it-IT" dirty="0"/>
          </a:p>
          <a:p>
            <a:pPr lvl="2"/>
            <a:r>
              <a:rPr lang="en-US" dirty="0"/>
              <a:t>Il tool di </a:t>
            </a:r>
            <a:r>
              <a:rPr lang="en-US" dirty="0" err="1"/>
              <a:t>agenzia</a:t>
            </a:r>
            <a:r>
              <a:rPr lang="en-US" dirty="0"/>
              <a:t> </a:t>
            </a:r>
            <a:r>
              <a:rPr lang="en-US" dirty="0" err="1"/>
              <a:t>sarà</a:t>
            </a:r>
            <a:r>
              <a:rPr lang="en-US" dirty="0"/>
              <a:t> </a:t>
            </a:r>
            <a:r>
              <a:rPr lang="en-US" dirty="0" err="1"/>
              <a:t>integrato</a:t>
            </a:r>
            <a:r>
              <a:rPr lang="en-US" dirty="0"/>
              <a:t> con </a:t>
            </a:r>
            <a:r>
              <a:rPr lang="en-US" dirty="0" err="1"/>
              <a:t>portale</a:t>
            </a:r>
            <a:r>
              <a:rPr lang="en-US" dirty="0"/>
              <a:t> </a:t>
            </a:r>
            <a:r>
              <a:rPr lang="en-US" dirty="0" err="1"/>
              <a:t>missioni</a:t>
            </a:r>
            <a:endParaRPr lang="it-IT" dirty="0"/>
          </a:p>
          <a:p>
            <a:pPr lvl="2"/>
            <a:r>
              <a:rPr lang="en-US" dirty="0" err="1"/>
              <a:t>Estratti</a:t>
            </a:r>
            <a:r>
              <a:rPr lang="en-US" dirty="0"/>
              <a:t>  </a:t>
            </a:r>
            <a:r>
              <a:rPr lang="en-US" dirty="0" err="1"/>
              <a:t>conto</a:t>
            </a:r>
            <a:r>
              <a:rPr lang="en-US" dirty="0"/>
              <a:t>  e  </a:t>
            </a:r>
            <a:r>
              <a:rPr lang="en-US" dirty="0" err="1"/>
              <a:t>fattura</a:t>
            </a:r>
            <a:r>
              <a:rPr lang="en-US" dirty="0"/>
              <a:t>  </a:t>
            </a:r>
            <a:r>
              <a:rPr lang="en-US" dirty="0" err="1"/>
              <a:t>dell’agenzia</a:t>
            </a:r>
            <a:r>
              <a:rPr lang="en-US" dirty="0"/>
              <a:t>  </a:t>
            </a:r>
            <a:r>
              <a:rPr lang="en-US" dirty="0" err="1"/>
              <a:t>saranno</a:t>
            </a:r>
            <a:r>
              <a:rPr lang="en-US" dirty="0"/>
              <a:t>  </a:t>
            </a:r>
            <a:r>
              <a:rPr lang="en-US" dirty="0" err="1"/>
              <a:t>caricate</a:t>
            </a:r>
            <a:r>
              <a:rPr lang="en-US" dirty="0"/>
              <a:t>  </a:t>
            </a:r>
            <a:r>
              <a:rPr lang="en-US" dirty="0" err="1"/>
              <a:t>automaticamente</a:t>
            </a:r>
            <a:r>
              <a:rPr lang="en-US" dirty="0"/>
              <a:t>  </a:t>
            </a:r>
            <a:r>
              <a:rPr lang="en-US" dirty="0" err="1"/>
              <a:t>nella</a:t>
            </a:r>
            <a:r>
              <a:rPr lang="en-US" dirty="0"/>
              <a:t>  </a:t>
            </a:r>
            <a:r>
              <a:rPr lang="en-US" dirty="0" err="1"/>
              <a:t>contabilità</a:t>
            </a:r>
            <a:r>
              <a:rPr lang="en-US" dirty="0"/>
              <a:t>:  </a:t>
            </a:r>
            <a:r>
              <a:rPr lang="en-US" dirty="0" err="1"/>
              <a:t>gli</a:t>
            </a:r>
            <a:r>
              <a:rPr lang="en-US" dirty="0"/>
              <a:t>  </a:t>
            </a:r>
            <a:r>
              <a:rPr lang="en-US" dirty="0" err="1"/>
              <a:t>uffici</a:t>
            </a:r>
            <a:r>
              <a:rPr lang="en-US" dirty="0"/>
              <a:t> </a:t>
            </a:r>
            <a:r>
              <a:rPr lang="en-US" dirty="0" err="1"/>
              <a:t>missioni</a:t>
            </a:r>
            <a:r>
              <a:rPr lang="en-US" dirty="0"/>
              <a:t> </a:t>
            </a:r>
            <a:r>
              <a:rPr lang="en-US" dirty="0" err="1"/>
              <a:t>dovranno</a:t>
            </a:r>
            <a:r>
              <a:rPr lang="en-US" dirty="0"/>
              <a:t> solo </a:t>
            </a:r>
            <a:r>
              <a:rPr lang="en-US" dirty="0" err="1"/>
              <a:t>controllare</a:t>
            </a:r>
            <a:r>
              <a:rPr lang="en-US" dirty="0"/>
              <a:t>. Non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anticipi</a:t>
            </a:r>
            <a:r>
              <a:rPr lang="en-US" dirty="0"/>
              <a:t>.</a:t>
            </a:r>
            <a:endParaRPr lang="it-IT" dirty="0"/>
          </a:p>
          <a:p>
            <a:pPr lvl="2"/>
            <a:r>
              <a:rPr lang="en-US" dirty="0"/>
              <a:t>Per 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treni</a:t>
            </a:r>
            <a:r>
              <a:rPr lang="en-US" dirty="0"/>
              <a:t>  </a:t>
            </a:r>
            <a:r>
              <a:rPr lang="en-US" dirty="0" err="1"/>
              <a:t>è</a:t>
            </a:r>
            <a:r>
              <a:rPr lang="en-US" dirty="0"/>
              <a:t>  </a:t>
            </a:r>
            <a:r>
              <a:rPr lang="en-US" dirty="0" err="1"/>
              <a:t>stato</a:t>
            </a:r>
            <a:r>
              <a:rPr lang="en-US" dirty="0"/>
              <a:t>  </a:t>
            </a:r>
            <a:r>
              <a:rPr lang="en-US" dirty="0" err="1"/>
              <a:t>aggiunto</a:t>
            </a:r>
            <a:r>
              <a:rPr lang="en-US" dirty="0"/>
              <a:t>  “</a:t>
            </a:r>
            <a:r>
              <a:rPr lang="en-US" dirty="0" err="1"/>
              <a:t>Italo</a:t>
            </a:r>
            <a:r>
              <a:rPr lang="en-US" dirty="0"/>
              <a:t>”  </a:t>
            </a:r>
            <a:r>
              <a:rPr lang="en-US" dirty="0" err="1"/>
              <a:t>nel</a:t>
            </a:r>
            <a:r>
              <a:rPr lang="en-US" dirty="0"/>
              <a:t>  tool  di  </a:t>
            </a:r>
            <a:r>
              <a:rPr lang="en-US" dirty="0" err="1"/>
              <a:t>Cisalpina</a:t>
            </a:r>
            <a:r>
              <a:rPr lang="en-US" dirty="0"/>
              <a:t>,  </a:t>
            </a:r>
            <a:r>
              <a:rPr lang="en-US" dirty="0" err="1"/>
              <a:t>mentre</a:t>
            </a:r>
            <a:r>
              <a:rPr lang="en-US" dirty="0"/>
              <a:t>  per  </a:t>
            </a:r>
            <a:r>
              <a:rPr lang="en-US" dirty="0" err="1"/>
              <a:t>Trenitalia</a:t>
            </a:r>
            <a:r>
              <a:rPr lang="en-US" dirty="0"/>
              <a:t>  </a:t>
            </a:r>
            <a:r>
              <a:rPr lang="en-US" dirty="0" err="1"/>
              <a:t>continueremo</a:t>
            </a:r>
            <a:r>
              <a:rPr lang="en-US" dirty="0"/>
              <a:t>  a </a:t>
            </a:r>
            <a:r>
              <a:rPr lang="en-US" dirty="0" err="1"/>
              <a:t>prenotare</a:t>
            </a:r>
            <a:r>
              <a:rPr lang="en-US" dirty="0"/>
              <a:t> dal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funziona</a:t>
            </a:r>
            <a:r>
              <a:rPr lang="en-US" dirty="0"/>
              <a:t> molto </a:t>
            </a:r>
            <a:r>
              <a:rPr lang="en-US" dirty="0" err="1"/>
              <a:t>bene</a:t>
            </a:r>
            <a:r>
              <a:rPr lang="en-US" dirty="0"/>
              <a:t>.</a:t>
            </a:r>
            <a:endParaRPr lang="it-IT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charset="0"/>
              <a:buChar char="à"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Giovedi' 2 Marzo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30337</TotalTime>
  <Words>3028</Words>
  <Application>Microsoft Macintosh PowerPoint</Application>
  <PresentationFormat>On-screen Show (4:3)</PresentationFormat>
  <Paragraphs>434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Clarity</vt:lpstr>
      <vt:lpstr>Worksheet</vt:lpstr>
      <vt:lpstr>Cds Marzo  2017</vt:lpstr>
      <vt:lpstr>Concorsi ricercatori</vt:lpstr>
      <vt:lpstr>RIFORMA EPR</vt:lpstr>
      <vt:lpstr>Direttori  Ottobre 2016</vt:lpstr>
      <vt:lpstr> Direttivo Ottobre 2016 </vt:lpstr>
      <vt:lpstr>Direttori  Novembre 2016</vt:lpstr>
      <vt:lpstr> Direttivo Novembre 2016 </vt:lpstr>
      <vt:lpstr>Direttori  Dicembre 2016</vt:lpstr>
      <vt:lpstr>Direttori  Dicembre 2016</vt:lpstr>
      <vt:lpstr>Direttori  Dicembre 2016</vt:lpstr>
      <vt:lpstr> Direttivo Dicembre 2016</vt:lpstr>
      <vt:lpstr>Direttori  Gennaio 2017 </vt:lpstr>
      <vt:lpstr>Direttivo Gennaio 2017 </vt:lpstr>
      <vt:lpstr>Direttori  Febbraio 2017 2016</vt:lpstr>
      <vt:lpstr>Direttivo Febbraio 2017 </vt:lpstr>
      <vt:lpstr>VQR</vt:lpstr>
      <vt:lpstr>Gara Centrale catalogo elettronica</vt:lpstr>
      <vt:lpstr>Nuova agenzia viaggi</vt:lpstr>
      <vt:lpstr>Bandi e Trasferimento tecnologico</vt:lpstr>
      <vt:lpstr>Notizie Locali</vt:lpstr>
      <vt:lpstr>Notizie Locali</vt:lpstr>
      <vt:lpstr>Notizie Locali</vt:lpstr>
      <vt:lpstr>Notizie Locali</vt:lpstr>
      <vt:lpstr>Notizie Locali</vt:lpstr>
      <vt:lpstr>Notizie Locali  </vt:lpstr>
      <vt:lpstr>Notizie Locali</vt:lpstr>
      <vt:lpstr>Di scorta</vt:lpstr>
      <vt:lpstr>Ordini.mi.infn.it – dettagli per determina</vt:lpstr>
      <vt:lpstr>Ordini.mi.infn.it – dettagli per determina</vt:lpstr>
      <vt:lpstr>Ordini.mi.infn.it – dettagli per determina</vt:lpstr>
      <vt:lpstr>Notizie Locali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luglio 2012</dc:title>
  <dc:creator>Chiara Meroni</dc:creator>
  <cp:lastModifiedBy>Chiara Meroni</cp:lastModifiedBy>
  <cp:revision>670</cp:revision>
  <cp:lastPrinted>2016-04-08T09:48:16Z</cp:lastPrinted>
  <dcterms:created xsi:type="dcterms:W3CDTF">2012-07-01T07:42:44Z</dcterms:created>
  <dcterms:modified xsi:type="dcterms:W3CDTF">2017-03-02T13:27:23Z</dcterms:modified>
</cp:coreProperties>
</file>