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4" r:id="rId4"/>
    <p:sldId id="275" r:id="rId5"/>
    <p:sldId id="291" r:id="rId6"/>
    <p:sldId id="276" r:id="rId7"/>
    <p:sldId id="277" r:id="rId8"/>
    <p:sldId id="278" r:id="rId9"/>
    <p:sldId id="279" r:id="rId10"/>
    <p:sldId id="280" r:id="rId11"/>
    <p:sldId id="281" r:id="rId12"/>
    <p:sldId id="293" r:id="rId13"/>
    <p:sldId id="282" r:id="rId14"/>
    <p:sldId id="284" r:id="rId15"/>
    <p:sldId id="285" r:id="rId16"/>
    <p:sldId id="286" r:id="rId17"/>
    <p:sldId id="299" r:id="rId18"/>
    <p:sldId id="294" r:id="rId19"/>
    <p:sldId id="297" r:id="rId20"/>
    <p:sldId id="298" r:id="rId21"/>
    <p:sldId id="290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8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/>
    <p:restoredTop sz="94690"/>
  </p:normalViewPr>
  <p:slideViewPr>
    <p:cSldViewPr snapToGrid="0" snapToObjects="1">
      <p:cViewPr>
        <p:scale>
          <a:sx n="90" d="100"/>
          <a:sy n="90" d="100"/>
        </p:scale>
        <p:origin x="-56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CD6C-2E28-014B-8048-5F093EAD1BFB}" type="datetimeFigureOut">
              <a:rPr lang="en-US" smtClean="0"/>
              <a:t>20/05/17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38B9E-4FC7-FC4E-B266-C858FC38E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2A56-5A51-EF40-9E44-B3BFE7C96CC1}" type="datetimeFigureOut">
              <a:rPr lang="it-IT" smtClean="0"/>
              <a:pPr/>
              <a:t>20/05/17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73E0-F6CC-E742-86C4-1B00CD180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23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6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toglierei</a:t>
            </a:r>
            <a:r>
              <a:rPr lang="en-US" dirty="0" smtClean="0"/>
              <a:t> </a:t>
            </a:r>
            <a:r>
              <a:rPr lang="en-US" dirty="0" err="1" smtClean="0"/>
              <a:t>sostituita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0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il</a:t>
            </a:r>
            <a:r>
              <a:rPr lang="en-US" dirty="0" smtClean="0"/>
              <a:t> merge con la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4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TIER-0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Francia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Marsiglia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Tolone</a:t>
            </a:r>
            <a:r>
              <a:rPr lang="en-US" baseline="0" dirty="0" smtClean="0"/>
              <a:t>? Uno a Catania/</a:t>
            </a:r>
            <a:r>
              <a:rPr lang="en-US" baseline="0" dirty="0" err="1" smtClean="0"/>
              <a:t>Portopalo</a:t>
            </a:r>
            <a:r>
              <a:rPr lang="en-US" baseline="0" dirty="0" smtClean="0"/>
              <a:t>? </a:t>
            </a:r>
          </a:p>
          <a:p>
            <a:r>
              <a:rPr lang="en-GB" sz="1200" dirty="0" smtClean="0">
                <a:effectLst/>
              </a:rPr>
              <a:t>HOU dove </a:t>
            </a:r>
            <a:r>
              <a:rPr lang="en-GB" sz="1200" dirty="0" err="1" smtClean="0">
                <a:effectLst/>
              </a:rPr>
              <a:t>si</a:t>
            </a:r>
            <a:r>
              <a:rPr lang="en-GB" sz="1200" dirty="0" smtClean="0">
                <a:effectLst/>
              </a:rPr>
              <a:t> </a:t>
            </a:r>
            <a:r>
              <a:rPr lang="en-GB" sz="1200" dirty="0" err="1" smtClean="0">
                <a:effectLst/>
              </a:rPr>
              <a:t>trova</a:t>
            </a:r>
            <a:r>
              <a:rPr lang="en-GB" sz="1200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8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ripensare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1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</a:t>
            </a:r>
            <a:r>
              <a:rPr lang="en-US" baseline="0" dirty="0" smtClean="0"/>
              <a:t> “per processing”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differenza</a:t>
            </a:r>
            <a:r>
              <a:rPr lang="en-US" baseline="0" dirty="0" smtClean="0"/>
              <a:t> con per anno?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0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rifare</a:t>
            </a:r>
            <a:r>
              <a:rPr lang="en-US" dirty="0" smtClean="0"/>
              <a:t> </a:t>
            </a:r>
            <a:r>
              <a:rPr lang="en-US" dirty="0" err="1" smtClean="0"/>
              <a:t>inserendo</a:t>
            </a:r>
            <a:r>
              <a:rPr lang="en-US" dirty="0" smtClean="0"/>
              <a:t> I </a:t>
            </a:r>
            <a:r>
              <a:rPr lang="en-US" dirty="0" err="1" smtClean="0"/>
              <a:t>vari</a:t>
            </a:r>
            <a:r>
              <a:rPr lang="en-US" dirty="0" smtClean="0"/>
              <a:t> tier-2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2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D55E-2AA8-E74E-BB0F-52FFAD61358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calcolo per KM3NeT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Agnese Martini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INFN LNF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distribution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1783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The raw data must be transferred from Tier0s (detector sites) to Tier1s: CC-IN2P3 and CNAF. The 2 storages must be mirrored.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The data resulting from all the processing tasks have to be transferred to the Tier1s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main task is to implement an efficient data distribution and mirroring system between these 2 centers that implement different data transfer protocol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err="1" smtClean="0"/>
              <a:t>iRODS</a:t>
            </a:r>
            <a:r>
              <a:rPr lang="en-US" sz="2400" dirty="0" smtClean="0"/>
              <a:t> (</a:t>
            </a:r>
            <a:r>
              <a:rPr lang="en-US" sz="2400" dirty="0"/>
              <a:t>Integrated Rule-Oriented Data System </a:t>
            </a:r>
            <a:r>
              <a:rPr lang="en-US" sz="2400" dirty="0" smtClean="0"/>
              <a:t>) at CC-IN2P3 </a:t>
            </a:r>
          </a:p>
          <a:p>
            <a:r>
              <a:rPr lang="en-US" sz="2400" dirty="0" err="1" smtClean="0"/>
              <a:t>GridFTP</a:t>
            </a:r>
            <a:r>
              <a:rPr lang="en-US" sz="2400" dirty="0" smtClean="0"/>
              <a:t> (</a:t>
            </a:r>
            <a:r>
              <a:rPr lang="en-US" sz="2400" dirty="0"/>
              <a:t>File Transfer Protocol </a:t>
            </a:r>
            <a:r>
              <a:rPr lang="en-US" sz="2400" dirty="0" smtClean="0"/>
              <a:t>for </a:t>
            </a:r>
            <a:r>
              <a:rPr lang="en-US" sz="2400" dirty="0"/>
              <a:t>grid </a:t>
            </a:r>
            <a:r>
              <a:rPr lang="en-US" sz="2400" dirty="0" smtClean="0"/>
              <a:t>computing) at CNAF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44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Detector Deployment </a:t>
            </a:r>
            <a:r>
              <a:rPr lang="en-GB" sz="2800" dirty="0" smtClean="0"/>
              <a:t>(DUs at beginning of the year)</a:t>
            </a:r>
            <a:endParaRPr lang="en-GB" sz="28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62833"/>
              </p:ext>
            </p:extLst>
          </p:nvPr>
        </p:nvGraphicFramePr>
        <p:xfrm>
          <a:off x="1564024" y="1613579"/>
          <a:ext cx="6015951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882"/>
                <a:gridCol w="2606565"/>
                <a:gridCol w="2543504"/>
              </a:tblGrid>
              <a:tr h="279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year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     Detector </a:t>
                      </a:r>
                      <a:r>
                        <a:rPr lang="en-GB" sz="1600" dirty="0">
                          <a:effectLst/>
                        </a:rPr>
                        <a:t>Layout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No. of 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2018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Dus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Dus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ARCA</a:t>
                      </a:r>
                      <a:endParaRPr lang="en-GB" sz="16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6 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0,3 building block ORCA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0,25 building block ARCA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65DUs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2020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1building block ORCA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1/2 building block ARCA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170 </a:t>
                      </a:r>
                      <a:r>
                        <a:rPr lang="en-GB" sz="1600" dirty="0">
                          <a:effectLst/>
                        </a:rPr>
                        <a:t>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2021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building </a:t>
                      </a:r>
                      <a:r>
                        <a:rPr lang="en-GB" sz="1600" dirty="0" smtClean="0">
                          <a:effectLst/>
                        </a:rPr>
                        <a:t>block ORCA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1,3 building block ARCA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260 </a:t>
                      </a:r>
                      <a:r>
                        <a:rPr lang="en-GB" sz="1600" dirty="0">
                          <a:effectLst/>
                        </a:rPr>
                        <a:t>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2022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1 building block ORCA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2 building block ARCA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345 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3890" y="5118538"/>
            <a:ext cx="266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Building </a:t>
            </a:r>
            <a:r>
              <a:rPr lang="en-US" dirty="0" smtClean="0"/>
              <a:t>block </a:t>
            </a:r>
            <a:r>
              <a:rPr lang="en-US" dirty="0" smtClean="0"/>
              <a:t>= 115 DUs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86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Overview on computing requirements </a:t>
            </a:r>
            <a:r>
              <a:rPr lang="en-GB" sz="2800" dirty="0" smtClean="0"/>
              <a:t>at T1s per </a:t>
            </a:r>
            <a:r>
              <a:rPr lang="en-GB" sz="2800" dirty="0"/>
              <a:t>year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83889"/>
              </p:ext>
            </p:extLst>
          </p:nvPr>
        </p:nvGraphicFramePr>
        <p:xfrm>
          <a:off x="457200" y="1545529"/>
          <a:ext cx="8229600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957"/>
                <a:gridCol w="2057843"/>
                <a:gridCol w="2056957"/>
                <a:gridCol w="2057843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 year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size (TB</a:t>
                      </a:r>
                      <a:r>
                        <a:rPr lang="en-GB" sz="2000" dirty="0" smtClean="0">
                          <a:effectLst/>
                        </a:rPr>
                        <a:t>) 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computing time (HS06.h)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computing resources (HS06)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One Building Block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1000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350 M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40 k</a:t>
                      </a:r>
                      <a:endParaRPr lang="en-GB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2018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250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25 </a:t>
                      </a:r>
                      <a:r>
                        <a:rPr lang="en-GB" sz="2000" dirty="0">
                          <a:effectLst/>
                        </a:rPr>
                        <a:t>M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 k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2019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750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350 </a:t>
                      </a:r>
                      <a:r>
                        <a:rPr lang="en-GB" sz="2000" dirty="0">
                          <a:effectLst/>
                        </a:rPr>
                        <a:t>M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40 </a:t>
                      </a:r>
                      <a:r>
                        <a:rPr lang="en-GB" sz="2000" dirty="0">
                          <a:effectLst/>
                        </a:rPr>
                        <a:t>k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2020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150 </a:t>
                      </a:r>
                      <a:r>
                        <a:rPr lang="en-GB" sz="2000" dirty="0">
                          <a:effectLst/>
                        </a:rPr>
                        <a:t>M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 </a:t>
                      </a:r>
                      <a:r>
                        <a:rPr lang="en-GB" sz="2000" dirty="0">
                          <a:effectLst/>
                        </a:rPr>
                        <a:t>k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2021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 </a:t>
                      </a:r>
                      <a:r>
                        <a:rPr lang="en-GB" sz="2000" dirty="0">
                          <a:effectLst/>
                        </a:rPr>
                        <a:t>k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2022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700</a:t>
                      </a:r>
                      <a:r>
                        <a:rPr lang="en-GB" sz="2000" baseline="0" dirty="0" smtClean="0">
                          <a:effectLst/>
                        </a:rPr>
                        <a:t> M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 </a:t>
                      </a:r>
                      <a:r>
                        <a:rPr lang="en-GB" sz="2000" dirty="0">
                          <a:effectLst/>
                        </a:rPr>
                        <a:t>k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908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2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3075"/>
            <a:ext cx="8229600" cy="715108"/>
          </a:xfrm>
        </p:spPr>
        <p:txBody>
          <a:bodyPr>
            <a:noAutofit/>
          </a:bodyPr>
          <a:lstStyle/>
          <a:p>
            <a:r>
              <a:rPr lang="en-GB" sz="2400" dirty="0"/>
              <a:t>Detailed expectations of necessary storage and computing time for </a:t>
            </a:r>
            <a:r>
              <a:rPr lang="en-GB" sz="2400" b="1" dirty="0"/>
              <a:t>one building block</a:t>
            </a:r>
            <a:r>
              <a:rPr lang="en-GB" sz="2400" dirty="0"/>
              <a:t> (per processing and per year)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44014"/>
              </p:ext>
            </p:extLst>
          </p:nvPr>
        </p:nvGraphicFramePr>
        <p:xfrm>
          <a:off x="316525" y="1177564"/>
          <a:ext cx="8714587" cy="499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031"/>
                <a:gridCol w="889000"/>
                <a:gridCol w="1199444"/>
                <a:gridCol w="1072444"/>
                <a:gridCol w="1208509"/>
                <a:gridCol w="1035159"/>
              </a:tblGrid>
              <a:tr h="62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processing stage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size per proc. (TB)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time per proc. (HS06.h)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Size per period </a:t>
                      </a:r>
                      <a:r>
                        <a:rPr lang="en-GB" sz="1400" dirty="0">
                          <a:effectLst/>
                        </a:rPr>
                        <a:t>(TB)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time per year (HS06.h)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periodicity </a:t>
                      </a:r>
                      <a:r>
                        <a:rPr lang="en-GB" sz="1400" dirty="0" smtClean="0">
                          <a:effectLst/>
                        </a:rPr>
                        <a:t>( </a:t>
                      </a:r>
                      <a:r>
                        <a:rPr lang="en-GB" sz="1400" dirty="0">
                          <a:effectLst/>
                        </a:rPr>
                        <a:t>year)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/>
                </a:tc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Raw Data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1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Raw Filtered Data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56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Monitoring and Minimum Bias Data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356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Experimental Data Processing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37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Calibration (incl. Raw Data)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750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 M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1500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48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37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Reconstructed Data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119 M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238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1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DST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75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34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Simulation Data Processing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1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 showers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 M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1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atm. </a:t>
                      </a:r>
                      <a:r>
                        <a:rPr lang="en-GB" sz="1800" dirty="0" err="1">
                          <a:effectLst/>
                        </a:rPr>
                        <a:t>Myons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M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638 k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1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neutrinos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 k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220 k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  <a:tr h="2043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  <a:cs typeface="DejaVu Sans"/>
                        </a:rPr>
                        <a:t>total</a:t>
                      </a:r>
                      <a:r>
                        <a:rPr kumimoji="0" lang="it-IT" sz="2000" b="1" i="0" u="none" strike="noStrike" kern="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DejaVu Sans"/>
                          <a:cs typeface="DejaVu Sans"/>
                        </a:rPr>
                        <a:t>: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827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188 M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995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353 M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1516" marR="61516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4270" y="6141114"/>
            <a:ext cx="287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building block deployed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8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Networking</a:t>
            </a:r>
            <a:endParaRPr lang="en-GB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91034"/>
              </p:ext>
            </p:extLst>
          </p:nvPr>
        </p:nvGraphicFramePr>
        <p:xfrm>
          <a:off x="868059" y="1368023"/>
          <a:ext cx="755540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342"/>
                <a:gridCol w="2194090"/>
                <a:gridCol w="1698455"/>
                <a:gridCol w="1843519"/>
              </a:tblGrid>
              <a:tr h="488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connection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data transfer (MB/s)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data transfer (MB/s)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Building Block: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Tier-0 to Tier-1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125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Tier-1 to Tier-1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Tier-1 to Tier-2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Final Phase: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Tier-0 to Tier-1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Tier-1 to Tier-1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Tier-1 to Tier-2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15108" y="4795276"/>
            <a:ext cx="7186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ough </a:t>
            </a:r>
            <a:r>
              <a:rPr lang="en-GB" sz="2400" dirty="0"/>
              <a:t>estimate of </a:t>
            </a:r>
            <a:r>
              <a:rPr lang="en-GB" sz="2400" dirty="0" smtClean="0"/>
              <a:t>the required  bandwidth.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ote </a:t>
            </a:r>
            <a:r>
              <a:rPr lang="en-GB" sz="2400" dirty="0"/>
              <a:t>that the connection from Tier-1 to Tier-2 has the largest fluctuation, driven by the analyses of data (i.e. by users)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2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KM3NeT on the GRID</a:t>
            </a:r>
            <a:br>
              <a:rPr lang="en-GB" dirty="0" smtClean="0"/>
            </a:br>
            <a:r>
              <a:rPr lang="en-GB" dirty="0" smtClean="0"/>
              <a:t>VO Central Services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58154"/>
            <a:ext cx="57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KM3NeT is starting on the GRID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use case: CORSIKA simulation </a:t>
            </a:r>
          </a:p>
        </p:txBody>
      </p:sp>
      <p:graphicFrame>
        <p:nvGraphicFramePr>
          <p:cNvPr id="5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12930"/>
              </p:ext>
            </p:extLst>
          </p:nvPr>
        </p:nvGraphicFramePr>
        <p:xfrm>
          <a:off x="406399" y="1545529"/>
          <a:ext cx="8398933" cy="245364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450037"/>
                <a:gridCol w="494889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Service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Site 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Authentication/authorization</a:t>
                      </a:r>
                      <a:r>
                        <a:rPr lang="en-GB" sz="2000" baseline="0" dirty="0" smtClean="0">
                          <a:effectLst/>
                        </a:rPr>
                        <a:t> system VOMS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RECAS-NAPOLI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User Interface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RECAS-NAPOLI, </a:t>
                      </a:r>
                      <a:r>
                        <a:rPr lang="en-GB" sz="1800" dirty="0" err="1" smtClean="0">
                          <a:effectLst/>
                        </a:rPr>
                        <a:t>HellasGrid-Okeanos</a:t>
                      </a:r>
                      <a:r>
                        <a:rPr lang="en-GB" sz="1800" dirty="0" smtClean="0">
                          <a:effectLst/>
                        </a:rPr>
                        <a:t>, CNAF, </a:t>
                      </a:r>
                      <a:r>
                        <a:rPr lang="en-GB" sz="1800" dirty="0" err="1" smtClean="0">
                          <a:effectLst/>
                        </a:rPr>
                        <a:t>Frascati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Logical File </a:t>
                      </a:r>
                      <a:r>
                        <a:rPr lang="en-GB" sz="2000" dirty="0" err="1" smtClean="0">
                          <a:effectLst/>
                        </a:rPr>
                        <a:t>Catalog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RECAS-NAPOLI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Job submission and management</a:t>
                      </a:r>
                      <a:r>
                        <a:rPr lang="en-GB" sz="2000" baseline="0" dirty="0" smtClean="0">
                          <a:effectLst/>
                        </a:rPr>
                        <a:t> system (WMS)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HellasGrid-Afroditi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45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GRID sites supporting the VO KM3NeT</a:t>
            </a:r>
            <a:endParaRPr lang="en-GB" dirty="0"/>
          </a:p>
        </p:txBody>
      </p:sp>
      <p:graphicFrame>
        <p:nvGraphicFramePr>
          <p:cNvPr id="5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05061"/>
              </p:ext>
            </p:extLst>
          </p:nvPr>
        </p:nvGraphicFramePr>
        <p:xfrm>
          <a:off x="1600200" y="1985799"/>
          <a:ext cx="5943601" cy="309067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077606"/>
                <a:gridCol w="1210897"/>
                <a:gridCol w="265509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Site name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Storage (TB)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CPU (not pledged)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HG-03-AUTH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440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HG-08-Okeanos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-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120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INFN-BARI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654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INFN-FRASCATI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2016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INFN-T1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200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25504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RECAS-NAPOLI</a:t>
                      </a:r>
                      <a:endParaRPr lang="en-US" b="0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320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1500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UNINA-EGEE</a:t>
                      </a:r>
                      <a:endParaRPr lang="en-US" b="0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64</a:t>
                      </a:r>
                      <a:endParaRPr lang="en-GB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8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HS06.h the last year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pic>
        <p:nvPicPr>
          <p:cNvPr id="4" name="Picture 3" descr="Schermata 2017-05-22 alle 15.47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0" y="3698344"/>
            <a:ext cx="4594580" cy="2552942"/>
          </a:xfrm>
          <a:prstGeom prst="rect">
            <a:avLst/>
          </a:prstGeom>
        </p:spPr>
      </p:pic>
      <p:pic>
        <p:nvPicPr>
          <p:cNvPr id="5" name="Picture 4" descr="Schermata 2017-05-22 alle 15.4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6" y="1417638"/>
            <a:ext cx="4608687" cy="2655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778" y="204611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HS06.h at Tier1  CNAF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111" y="4713111"/>
            <a:ext cx="216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HS06.h at Tier2s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1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INFN for OBELICS 3.4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692696"/>
            <a:ext cx="644420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/>
              <a:t>Activities in WP 3.4 (1/3)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47717" y="1367537"/>
            <a:ext cx="9298154" cy="538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CORELib</a:t>
            </a:r>
            <a:r>
              <a:rPr lang="en-US" b="1" dirty="0" smtClean="0"/>
              <a:t>: </a:t>
            </a:r>
            <a:r>
              <a:rPr lang="en-US" b="1" dirty="0" err="1" smtClean="0"/>
              <a:t>COsmic</a:t>
            </a:r>
            <a:r>
              <a:rPr lang="en-US" b="1" dirty="0" smtClean="0"/>
              <a:t> Ray Event Library</a:t>
            </a:r>
            <a:endParaRPr lang="en-US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Background to many experiments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Also a tuning benchmark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Potentially useful to other communities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Currently using CORSIKA as </a:t>
            </a:r>
            <a:r>
              <a:rPr lang="en-US" sz="1400" dirty="0" smtClean="0"/>
              <a:t>generator</a:t>
            </a:r>
            <a:endParaRPr lang="it-IT" sz="1400" b="1" dirty="0" smtClean="0"/>
          </a:p>
          <a:p>
            <a:pPr marL="742950" lvl="1" indent="-285750">
              <a:buFont typeface="Arial" charset="0"/>
              <a:buChar char="•"/>
            </a:pPr>
            <a:endParaRPr lang="it-IT" sz="1400" b="1" dirty="0" smtClean="0"/>
          </a:p>
          <a:p>
            <a:pPr lvl="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 Status of production</a:t>
            </a:r>
          </a:p>
          <a:p>
            <a:pPr marL="742950" lvl="1" indent="-252000">
              <a:buFont typeface="Arial" charset="0"/>
              <a:buChar char="•"/>
            </a:pPr>
            <a:r>
              <a:rPr lang="it-IT" sz="1400" b="1" dirty="0"/>
              <a:t>Proton-</a:t>
            </a:r>
            <a:r>
              <a:rPr lang="it-IT" sz="1400" b="1" dirty="0" err="1"/>
              <a:t>induced</a:t>
            </a:r>
            <a:r>
              <a:rPr lang="it-IT" sz="1400" b="1" dirty="0"/>
              <a:t> </a:t>
            </a:r>
            <a:r>
              <a:rPr lang="it-IT" sz="1400" b="1" dirty="0" err="1"/>
              <a:t>showers</a:t>
            </a:r>
            <a:r>
              <a:rPr lang="it-IT" sz="1400" b="1" dirty="0"/>
              <a:t>: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HEMODELS</a:t>
            </a:r>
            <a:r>
              <a:rPr lang="it-IT" sz="1400" i="1" dirty="0"/>
              <a:t>: QGSJET01 with CHARM, QGSJET01 with TAULEP, QGSJET-II with TAULEP, EPOSLHC with TAULEP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LEMODEL</a:t>
            </a:r>
            <a:r>
              <a:rPr lang="it-IT" sz="1400" i="1" dirty="0"/>
              <a:t>: GHEISHA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err="1" smtClean="0"/>
              <a:t>about</a:t>
            </a:r>
            <a:r>
              <a:rPr lang="it-IT" sz="1400" i="1" dirty="0" smtClean="0"/>
              <a:t> </a:t>
            </a:r>
            <a:r>
              <a:rPr lang="it-IT" sz="1400" i="1" dirty="0"/>
              <a:t>21M </a:t>
            </a:r>
            <a:r>
              <a:rPr lang="it-IT" sz="1400" i="1" dirty="0" err="1"/>
              <a:t>Evts</a:t>
            </a:r>
            <a:r>
              <a:rPr lang="it-IT" sz="1400" i="1" dirty="0"/>
              <a:t> per HEMODEL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7 </a:t>
            </a:r>
            <a:r>
              <a:rPr lang="it-IT" sz="1400" i="1" dirty="0" err="1"/>
              <a:t>energy</a:t>
            </a:r>
            <a:r>
              <a:rPr lang="it-IT" sz="1400" i="1" dirty="0"/>
              <a:t> </a:t>
            </a:r>
            <a:r>
              <a:rPr lang="it-IT" sz="1400" i="1" dirty="0" err="1"/>
              <a:t>bins</a:t>
            </a:r>
            <a:r>
              <a:rPr lang="it-IT" sz="1400" i="1" dirty="0"/>
              <a:t> (2×102GeV-103GeV+equally </a:t>
            </a:r>
            <a:r>
              <a:rPr lang="it-IT" sz="1400" i="1" dirty="0" err="1"/>
              <a:t>logarithmically</a:t>
            </a:r>
            <a:r>
              <a:rPr lang="it-IT" sz="1400" i="1" dirty="0"/>
              <a:t> </a:t>
            </a:r>
            <a:r>
              <a:rPr lang="it-IT" sz="1400" i="1" dirty="0" err="1"/>
              <a:t>spaced</a:t>
            </a:r>
            <a:r>
              <a:rPr lang="it-IT" sz="1400" i="1" dirty="0"/>
              <a:t> from 1TeV to 109GeV)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err="1" smtClean="0"/>
              <a:t>power</a:t>
            </a:r>
            <a:r>
              <a:rPr lang="it-IT" sz="1400" i="1" dirty="0" smtClean="0"/>
              <a:t>-law </a:t>
            </a:r>
            <a:r>
              <a:rPr lang="it-IT" sz="1400" i="1" dirty="0" err="1"/>
              <a:t>spectrum</a:t>
            </a:r>
            <a:r>
              <a:rPr lang="it-IT" sz="1400" i="1" dirty="0"/>
              <a:t> with -2 </a:t>
            </a:r>
            <a:r>
              <a:rPr lang="it-IT" sz="1400" i="1" dirty="0" err="1"/>
              <a:t>spectral</a:t>
            </a:r>
            <a:r>
              <a:rPr lang="it-IT" sz="1400" i="1" dirty="0"/>
              <a:t> </a:t>
            </a:r>
            <a:r>
              <a:rPr lang="it-IT" sz="1400" i="1" dirty="0" err="1"/>
              <a:t>index</a:t>
            </a:r>
            <a:endParaRPr lang="it-IT" sz="1400" i="1" dirty="0"/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err="1" smtClean="0"/>
              <a:t>zenith</a:t>
            </a:r>
            <a:r>
              <a:rPr lang="it-IT" sz="1400" i="1" dirty="0" smtClean="0"/>
              <a:t> </a:t>
            </a:r>
            <a:r>
              <a:rPr lang="it-IT" sz="1400" i="1" dirty="0"/>
              <a:t>angle from 0 to 89 </a:t>
            </a:r>
            <a:r>
              <a:rPr lang="it-IT" sz="1400" i="1" dirty="0" err="1"/>
              <a:t>degrees</a:t>
            </a:r>
            <a:r>
              <a:rPr lang="it-IT" sz="1400" i="1" dirty="0"/>
              <a:t> </a:t>
            </a:r>
            <a:endParaRPr lang="it-IT" sz="1400" i="1" dirty="0" smtClean="0"/>
          </a:p>
          <a:p>
            <a:pPr marL="1200150" lvl="2" indent="-252000">
              <a:buFont typeface="Courier New" charset="0"/>
              <a:buChar char="o"/>
            </a:pPr>
            <a:endParaRPr lang="it-IT" sz="1400" i="1" dirty="0" smtClean="0"/>
          </a:p>
          <a:p>
            <a:pPr marL="742950" lvl="1" indent="-252000">
              <a:buFont typeface="Arial" charset="0"/>
              <a:buChar char="•"/>
            </a:pPr>
            <a:r>
              <a:rPr lang="it-IT" sz="1400" b="1" dirty="0"/>
              <a:t>Nuclei-</a:t>
            </a:r>
            <a:r>
              <a:rPr lang="it-IT" sz="1400" b="1" dirty="0" err="1"/>
              <a:t>induced</a:t>
            </a:r>
            <a:r>
              <a:rPr lang="it-IT" sz="1400" b="1" dirty="0"/>
              <a:t> </a:t>
            </a:r>
            <a:r>
              <a:rPr lang="it-IT" sz="1400" b="1" dirty="0" err="1" smtClean="0">
                <a:solidFill>
                  <a:prstClr val="black"/>
                </a:solidFill>
              </a:rPr>
              <a:t>showers</a:t>
            </a:r>
            <a:r>
              <a:rPr lang="it-IT" sz="1400" b="1" dirty="0">
                <a:solidFill>
                  <a:prstClr val="black"/>
                </a:solidFill>
              </a:rPr>
              <a:t>: </a:t>
            </a:r>
            <a:endParaRPr lang="it-IT" sz="1400" b="1" dirty="0" smtClean="0"/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HEMODELS</a:t>
            </a:r>
            <a:r>
              <a:rPr lang="it-IT" sz="1400" dirty="0"/>
              <a:t>: QGSJET01 with CHARM, QGSJET01 with TAULEP, QGSJET-II with TAULEP, EPOS-LHC with TAULEP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LEMODEL</a:t>
            </a:r>
            <a:r>
              <a:rPr lang="it-IT" sz="1400" dirty="0"/>
              <a:t>: GHEISHA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err="1" smtClean="0"/>
              <a:t>about</a:t>
            </a:r>
            <a:r>
              <a:rPr lang="it-IT" sz="1400" dirty="0" smtClean="0"/>
              <a:t> </a:t>
            </a:r>
            <a:r>
              <a:rPr lang="it-IT" sz="1400" dirty="0"/>
              <a:t>21M </a:t>
            </a:r>
            <a:r>
              <a:rPr lang="it-IT" sz="1400" dirty="0" err="1"/>
              <a:t>Evts</a:t>
            </a:r>
            <a:r>
              <a:rPr lang="it-IT" sz="1400" dirty="0"/>
              <a:t> per HEMODEL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7 </a:t>
            </a:r>
            <a:r>
              <a:rPr lang="it-IT" sz="1400" dirty="0" err="1"/>
              <a:t>energy</a:t>
            </a:r>
            <a:r>
              <a:rPr lang="it-IT" sz="1400" dirty="0"/>
              <a:t> </a:t>
            </a:r>
            <a:r>
              <a:rPr lang="it-IT" sz="1400" dirty="0" err="1"/>
              <a:t>bins</a:t>
            </a:r>
            <a:r>
              <a:rPr lang="it-IT" sz="1400" dirty="0"/>
              <a:t> (A×2×102GeV-A×103GeV+equally </a:t>
            </a:r>
            <a:r>
              <a:rPr lang="it-IT" sz="1400" dirty="0" err="1"/>
              <a:t>logarithmically</a:t>
            </a:r>
            <a:r>
              <a:rPr lang="it-IT" sz="1400" dirty="0"/>
              <a:t> </a:t>
            </a:r>
            <a:r>
              <a:rPr lang="it-IT" sz="1400" dirty="0" err="1"/>
              <a:t>spaced</a:t>
            </a:r>
            <a:r>
              <a:rPr lang="it-IT" sz="1400" dirty="0"/>
              <a:t> from A×1TeV to A×109GeV)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err="1" smtClean="0"/>
              <a:t>power</a:t>
            </a:r>
            <a:r>
              <a:rPr lang="it-IT" sz="1400" dirty="0" smtClean="0"/>
              <a:t>-law </a:t>
            </a:r>
            <a:r>
              <a:rPr lang="it-IT" sz="1400" dirty="0" err="1"/>
              <a:t>spectrum</a:t>
            </a:r>
            <a:r>
              <a:rPr lang="it-IT" sz="1400" dirty="0"/>
              <a:t> with -2 </a:t>
            </a:r>
            <a:r>
              <a:rPr lang="it-IT" sz="1400" dirty="0" err="1"/>
              <a:t>spectral</a:t>
            </a:r>
            <a:r>
              <a:rPr lang="it-IT" sz="1400" dirty="0"/>
              <a:t> </a:t>
            </a:r>
            <a:r>
              <a:rPr lang="it-IT" sz="1400" dirty="0" err="1"/>
              <a:t>index</a:t>
            </a:r>
            <a:endParaRPr lang="it-IT" sz="1400" dirty="0"/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err="1" smtClean="0"/>
              <a:t>zenith</a:t>
            </a:r>
            <a:r>
              <a:rPr lang="it-IT" sz="1400" dirty="0" smtClean="0"/>
              <a:t> </a:t>
            </a:r>
            <a:r>
              <a:rPr lang="it-IT" sz="1400" dirty="0"/>
              <a:t>angle from 0 to 89 </a:t>
            </a:r>
            <a:r>
              <a:rPr lang="it-IT" sz="1400" dirty="0" err="1"/>
              <a:t>degrees</a:t>
            </a:r>
            <a:r>
              <a:rPr lang="it-IT" sz="1400" dirty="0"/>
              <a:t> </a:t>
            </a:r>
          </a:p>
          <a:p>
            <a:pPr marL="285750" indent="-252000">
              <a:buFont typeface="Arial" charset="0"/>
              <a:buChar char="•"/>
            </a:pPr>
            <a:endParaRPr lang="en-US" sz="1400" dirty="0"/>
          </a:p>
          <a:p>
            <a:pPr marL="742950" lvl="1" indent="-285750">
              <a:buFont typeface="Arial" charset="0"/>
              <a:buChar char="•"/>
            </a:pPr>
            <a:endParaRPr lang="en-US" sz="14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0"/>
            <a:ext cx="6443280" cy="6915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INFN for OBELICS 3.4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0" y="692640"/>
            <a:ext cx="6443280" cy="69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Activities in WP 3.4 (1/3)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127800" y="1268640"/>
            <a:ext cx="35920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CORELib: COsmic Ray Event Library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magine 8"/>
          <p:cNvPicPr/>
          <p:nvPr/>
        </p:nvPicPr>
        <p:blipFill>
          <a:blip r:embed="rId2"/>
          <a:stretch/>
        </p:blipFill>
        <p:spPr>
          <a:xfrm>
            <a:off x="7956360" y="0"/>
            <a:ext cx="1186560" cy="754200"/>
          </a:xfrm>
          <a:prstGeom prst="rect">
            <a:avLst/>
          </a:prstGeom>
          <a:ln>
            <a:noFill/>
          </a:ln>
        </p:spPr>
      </p:pic>
      <p:pic>
        <p:nvPicPr>
          <p:cNvPr id="166" name="Immagine 10"/>
          <p:cNvPicPr/>
          <p:nvPr/>
        </p:nvPicPr>
        <p:blipFill>
          <a:blip r:embed="rId3"/>
          <a:stretch/>
        </p:blipFill>
        <p:spPr>
          <a:xfrm>
            <a:off x="6588360" y="14040"/>
            <a:ext cx="1266120" cy="89388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251640" y="1755720"/>
            <a:ext cx="8712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production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8" name="Table 6"/>
          <p:cNvGraphicFramePr/>
          <p:nvPr>
            <p:extLst>
              <p:ext uri="{D42A27DB-BD31-4B8C-83A1-F6EECF244321}">
                <p14:modId xmlns:p14="http://schemas.microsoft.com/office/powerpoint/2010/main" val="1695642780"/>
              </p:ext>
            </p:extLst>
          </p:nvPr>
        </p:nvGraphicFramePr>
        <p:xfrm>
          <a:off x="222703" y="2210902"/>
          <a:ext cx="6047280" cy="2926080"/>
        </p:xfrm>
        <a:graphic>
          <a:graphicData uri="http://schemas.openxmlformats.org/drawingml/2006/table">
            <a:tbl>
              <a:tblPr/>
              <a:tblGrid>
                <a:gridCol w="2981880"/>
                <a:gridCol w="3065400"/>
              </a:tblGrid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 range (GeV)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Number</a:t>
                      </a:r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of </a:t>
                      </a:r>
                      <a:r>
                        <a:rPr lang="it-IT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events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200-1000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it-IT" sz="17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9" name="Table 7"/>
          <p:cNvGraphicFramePr/>
          <p:nvPr>
            <p:extLst>
              <p:ext uri="{D42A27DB-BD31-4B8C-83A1-F6EECF244321}">
                <p14:modId xmlns:p14="http://schemas.microsoft.com/office/powerpoint/2010/main" val="3312136046"/>
              </p:ext>
            </p:extLst>
          </p:nvPr>
        </p:nvGraphicFramePr>
        <p:xfrm>
          <a:off x="3847112" y="3778002"/>
          <a:ext cx="5254560" cy="2557800"/>
        </p:xfrm>
        <a:graphic>
          <a:graphicData uri="http://schemas.openxmlformats.org/drawingml/2006/table">
            <a:tbl>
              <a:tblPr/>
              <a:tblGrid>
                <a:gridCol w="1230480"/>
                <a:gridCol w="1268280"/>
                <a:gridCol w="1355040"/>
                <a:gridCol w="1400760"/>
              </a:tblGrid>
              <a:tr h="72900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High energy model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Low energy model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TAULEP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CHARM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1732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QGSJETII-04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EPOS LHC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70" name="TextShape 8"/>
          <p:cNvSpPr txBox="1"/>
          <p:nvPr/>
        </p:nvSpPr>
        <p:spPr>
          <a:xfrm>
            <a:off x="6984000" y="2232000"/>
            <a:ext cx="1944000" cy="100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Production done with and without Cherenkov radiation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4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KM3NeT infrastructure (I)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KM3NeT research infrastructure will comprise a deep-sea neutrino telescope (</a:t>
            </a:r>
            <a:r>
              <a:rPr lang="en-GB" dirty="0" smtClean="0"/>
              <a:t>ARCA) and the </a:t>
            </a:r>
            <a:r>
              <a:rPr lang="en-GB" dirty="0"/>
              <a:t>neutrino-mass-hierarchy detector ORCA </a:t>
            </a:r>
            <a:r>
              <a:rPr lang="en-GB" dirty="0">
                <a:solidFill>
                  <a:prstClr val="black"/>
                </a:solidFill>
              </a:rPr>
              <a:t>at different sites </a:t>
            </a:r>
            <a:r>
              <a:rPr lang="en-GB" dirty="0" smtClean="0"/>
              <a:t>and </a:t>
            </a:r>
            <a:r>
              <a:rPr lang="en-GB" dirty="0"/>
              <a:t>nodes for instrumentation for measurements of earth and sea science (ESS) </a:t>
            </a:r>
            <a:r>
              <a:rPr lang="en-GB" dirty="0" smtClean="0"/>
              <a:t>communities.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cable(s) to shore and the shore infrastructure will be constructed and operated by the KM3NeT collaboration.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6443280" cy="6915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it-I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INFN for OBELICS 3.4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0" y="692640"/>
            <a:ext cx="6443280" cy="69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Activities in WP 3.4 (2/3)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63080" y="1268640"/>
            <a:ext cx="8635680" cy="12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ROAst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ROot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extension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for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Astronomy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Classes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to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access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astronomical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catalogues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Coordinate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transformation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Moon position and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motion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Generators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primary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particles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(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neutrinos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will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be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implemented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others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will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be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supported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only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placeholders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Immagine 8"/>
          <p:cNvPicPr/>
          <p:nvPr/>
        </p:nvPicPr>
        <p:blipFill>
          <a:blip r:embed="rId2"/>
          <a:stretch/>
        </p:blipFill>
        <p:spPr>
          <a:xfrm>
            <a:off x="7956360" y="0"/>
            <a:ext cx="1186560" cy="754200"/>
          </a:xfrm>
          <a:prstGeom prst="rect">
            <a:avLst/>
          </a:prstGeom>
          <a:ln>
            <a:noFill/>
          </a:ln>
        </p:spPr>
      </p:pic>
      <p:pic>
        <p:nvPicPr>
          <p:cNvPr id="176" name="Immagine 10"/>
          <p:cNvPicPr/>
          <p:nvPr/>
        </p:nvPicPr>
        <p:blipFill>
          <a:blip r:embed="rId3"/>
          <a:stretch/>
        </p:blipFill>
        <p:spPr>
          <a:xfrm>
            <a:off x="6588360" y="14040"/>
            <a:ext cx="1266120" cy="893880"/>
          </a:xfrm>
          <a:prstGeom prst="rect">
            <a:avLst/>
          </a:prstGeom>
          <a:ln>
            <a:noFill/>
          </a:ln>
        </p:spPr>
      </p:pic>
      <p:graphicFrame>
        <p:nvGraphicFramePr>
          <p:cNvPr id="178" name="Table 6"/>
          <p:cNvGraphicFramePr/>
          <p:nvPr>
            <p:extLst>
              <p:ext uri="{D42A27DB-BD31-4B8C-83A1-F6EECF244321}">
                <p14:modId xmlns:p14="http://schemas.microsoft.com/office/powerpoint/2010/main" val="1311153144"/>
              </p:ext>
            </p:extLst>
          </p:nvPr>
        </p:nvGraphicFramePr>
        <p:xfrm>
          <a:off x="356400" y="2782334"/>
          <a:ext cx="5187600" cy="1828799"/>
        </p:xfrm>
        <a:graphic>
          <a:graphicData uri="http://schemas.openxmlformats.org/drawingml/2006/table">
            <a:tbl>
              <a:tblPr/>
              <a:tblGrid>
                <a:gridCol w="2553840"/>
                <a:gridCol w="2633760"/>
              </a:tblGrid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Catalogue</a:t>
                      </a: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name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Status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UCAC4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Supported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URAT1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Supported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GSC-II (Guide Star Catalog)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Supported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Fermi-LAT 3FGL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Supported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TeVCat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Supported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Table 7"/>
          <p:cNvGraphicFramePr/>
          <p:nvPr>
            <p:extLst>
              <p:ext uri="{D42A27DB-BD31-4B8C-83A1-F6EECF244321}">
                <p14:modId xmlns:p14="http://schemas.microsoft.com/office/powerpoint/2010/main" val="3523385690"/>
              </p:ext>
            </p:extLst>
          </p:nvPr>
        </p:nvGraphicFramePr>
        <p:xfrm>
          <a:off x="2877470" y="4541865"/>
          <a:ext cx="6047280" cy="1896120"/>
        </p:xfrm>
        <a:graphic>
          <a:graphicData uri="http://schemas.openxmlformats.org/drawingml/2006/table">
            <a:tbl>
              <a:tblPr/>
              <a:tblGrid>
                <a:gridCol w="2247840"/>
                <a:gridCol w="1767240"/>
                <a:gridCol w="2032200"/>
              </a:tblGrid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Astronomical coordinate system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Geographical coordinate system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Time coordinate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Equatorial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</a:t>
                      </a:r>
                      <a:r>
                        <a:rPr lang="it-IT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Galactic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</a:t>
                      </a:r>
                      <a:r>
                        <a:rPr lang="it-IT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Horizontal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Lat-Long/UTM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Unix time/UTC/Local Sidereal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Eclyptic rectangular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</a:t>
                      </a:r>
                      <a:r>
                        <a:rPr lang="it-IT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/A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80" name="CustomShape 8"/>
          <p:cNvSpPr/>
          <p:nvPr/>
        </p:nvSpPr>
        <p:spPr>
          <a:xfrm>
            <a:off x="5760000" y="3258720"/>
            <a:ext cx="2569680" cy="26856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LUNAR MOTION: DONE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451557" y="2356558"/>
            <a:ext cx="7873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/>
              <a:t>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72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461022" cy="5023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data distribution model of KM3NeT is based on the LHC computing model. The estimates of the required bandwidths and computing power are well within current standards. A high bandwidth Ethernet link to the shore station is necessary for data archival and remote operation of the infrastructure.</a:t>
            </a:r>
          </a:p>
          <a:p>
            <a:r>
              <a:rPr lang="en-GB" dirty="0" smtClean="0"/>
              <a:t>KM3NeT-INFN already addressed requests to </a:t>
            </a:r>
            <a:r>
              <a:rPr lang="en-GB" dirty="0" smtClean="0"/>
              <a:t>CCR</a:t>
            </a:r>
            <a:endParaRPr lang="en-GB" dirty="0" smtClean="0"/>
          </a:p>
          <a:p>
            <a:r>
              <a:rPr lang="en-GB" dirty="0" smtClean="0"/>
              <a:t>KM3NET is already operative on GRID</a:t>
            </a:r>
          </a:p>
          <a:p>
            <a:r>
              <a:rPr lang="en-GB" dirty="0" smtClean="0"/>
              <a:t>We are also active on Big Data future challenges, i.e. </a:t>
            </a:r>
            <a:r>
              <a:rPr lang="en-GB" dirty="0" err="1" smtClean="0"/>
              <a:t>Asterics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9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KM3NeT infrastructure (</a:t>
            </a:r>
            <a:r>
              <a:rPr lang="en-GB" dirty="0" smtClean="0"/>
              <a:t>II)</a:t>
            </a:r>
            <a:endParaRPr lang="en-GB" dirty="0"/>
          </a:p>
        </p:txBody>
      </p:sp>
      <p:pic>
        <p:nvPicPr>
          <p:cNvPr id="5" name="Picture 6" descr="KM3NeT_structure-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5" y="1814047"/>
            <a:ext cx="4689231" cy="44929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5122984" y="1838890"/>
            <a:ext cx="3845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Both the detection units of ARCA/ORCA and the ESS nodes are connected via a deep-sea cable network to shore.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22984" y="3321866"/>
            <a:ext cx="3845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Note that KM3NeT will be constructed at multiple sites (France (FR), Italy (IT) and Greece (GR)) as a distributed infrastructure. The set-up </a:t>
            </a:r>
            <a:r>
              <a:rPr lang="en-GB" dirty="0" smtClean="0"/>
              <a:t>shown </a:t>
            </a:r>
            <a:r>
              <a:rPr lang="en-GB" dirty="0"/>
              <a:t>in Figure </a:t>
            </a:r>
            <a:r>
              <a:rPr lang="en-GB" dirty="0" smtClean="0"/>
              <a:t>will </a:t>
            </a:r>
            <a:r>
              <a:rPr lang="en-GB" dirty="0"/>
              <a:t>be installed at each of the sites.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1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lang="en-GB" dirty="0" smtClean="0"/>
              <a:t>The detector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993913" y="1057037"/>
            <a:ext cx="7156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ARCA/ORCA will consist of building blocks (BB) containing 115 detection units (vertical structures supporting 18 optical modules each).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</a:t>
            </a:r>
            <a:r>
              <a:rPr lang="en-GB" dirty="0"/>
              <a:t>optical module holds 31 3-inch photomultipliers together with readout electronics and instrumentation within a glass sphere. One building block thus contains approximately 65,000 photomultipliers.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</a:t>
            </a:r>
            <a:r>
              <a:rPr lang="en-GB" dirty="0"/>
              <a:t>installation site will contain an integer number of building blocks.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data transmitted from the detector to the shore station include the PMT signals (time-over-threshold and timing), calibration and monitoring data.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81718"/>
              </p:ext>
            </p:extLst>
          </p:nvPr>
        </p:nvGraphicFramePr>
        <p:xfrm>
          <a:off x="1962724" y="3800576"/>
          <a:ext cx="5526582" cy="2439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344"/>
                <a:gridCol w="1916773"/>
                <a:gridCol w="1317465"/>
              </a:tblGrid>
              <a:tr h="3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Phase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Detector Layout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No. of DUs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Phase 1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approx. 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¼ BB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 DUs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Phase 2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 BB ARCA/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1 BB ORCA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345 DUs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Final Phase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 building blocks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690 DUs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Reference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 building block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115 DUs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9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2084"/>
            <a:ext cx="8229600" cy="1143000"/>
          </a:xfrm>
        </p:spPr>
        <p:txBody>
          <a:bodyPr/>
          <a:lstStyle/>
          <a:p>
            <a:r>
              <a:rPr lang="en-GB" dirty="0" smtClean="0"/>
              <a:t>The detector status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859" y="1015999"/>
            <a:ext cx="7973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/>
              <a:t>Status Italian Seafloor </a:t>
            </a:r>
            <a:r>
              <a:rPr lang="en-US" dirty="0" smtClean="0"/>
              <a:t>Network: down since 16</a:t>
            </a:r>
            <a:r>
              <a:rPr lang="en-US" baseline="30000" dirty="0" smtClean="0"/>
              <a:t>th</a:t>
            </a:r>
            <a:r>
              <a:rPr lang="en-US" dirty="0" smtClean="0"/>
              <a:t> of April for power failure. After investigations The network will be powered off until a ROV inspection that we are investigating the possibilities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Status of the French seafloor Network: A repair operation of the cable that connects the infrastructure is currently ongoing. The fault was located in a joint close to the node and the repair should be completed in the next few weeks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2 </a:t>
            </a:r>
            <a:r>
              <a:rPr lang="en-US" dirty="0"/>
              <a:t>DU are being prepared for deployment in France this </a:t>
            </a:r>
            <a:r>
              <a:rPr lang="en-US" dirty="0" smtClean="0"/>
              <a:t>summer.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DOM/DU integration: </a:t>
            </a:r>
            <a:r>
              <a:rPr lang="en-US" dirty="0"/>
              <a:t>The overall integration of DOM’s and DU’s is not affected by any of the network problems and will be pursued without delay.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8" y="3629545"/>
            <a:ext cx="5484313" cy="28794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49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453"/>
            <a:ext cx="8229600" cy="1143000"/>
          </a:xfrm>
        </p:spPr>
        <p:txBody>
          <a:bodyPr/>
          <a:lstStyle/>
          <a:p>
            <a:r>
              <a:rPr lang="en-GB" dirty="0" smtClean="0"/>
              <a:t>The KM3NeT Computing Model</a:t>
            </a:r>
            <a:endParaRPr lang="en-GB" dirty="0"/>
          </a:p>
        </p:txBody>
      </p:sp>
      <p:pic>
        <p:nvPicPr>
          <p:cNvPr id="3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129714"/>
            <a:ext cx="7924800" cy="4226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457200" y="112456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KM3NeT computing model (data distribution and data processing system) is based on the LHC computing </a:t>
            </a:r>
            <a:r>
              <a:rPr lang="en-GB" sz="2000" dirty="0" smtClean="0"/>
              <a:t>model. </a:t>
            </a:r>
            <a:r>
              <a:rPr lang="en-GB" sz="2000" dirty="0"/>
              <a:t>The general concept consists of a hierarchical data processing system, commonly referred to as Tier structure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1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Data processing steps at the different tiers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19145"/>
              </p:ext>
            </p:extLst>
          </p:nvPr>
        </p:nvGraphicFramePr>
        <p:xfrm>
          <a:off x="398583" y="1609469"/>
          <a:ext cx="8505528" cy="4626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043"/>
                <a:gridCol w="2693041"/>
                <a:gridCol w="2370666"/>
                <a:gridCol w="2257778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Tier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Computing Facility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Processing steps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Access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Tier-0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at detector site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triggering, online-calibration, quasi-online reconstruction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direct access, direct processing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Tier-1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computing </a:t>
                      </a:r>
                      <a:r>
                        <a:rPr lang="en-GB" sz="2400" dirty="0" err="1" smtClean="0">
                          <a:effectLst/>
                        </a:rPr>
                        <a:t>centers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calibration and reconstruction, simulation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direct access, batch processing and/or grid access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Tier-2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local computing clusters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simulation and analysis</a:t>
                      </a:r>
                      <a:endParaRPr lang="en-GB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varying</a:t>
                      </a:r>
                      <a:endParaRPr lang="en-GB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23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7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omputing </a:t>
            </a:r>
            <a:r>
              <a:rPr lang="en-GB" dirty="0"/>
              <a:t>centres and pools provide resources for the KM3NeT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38646"/>
              </p:ext>
            </p:extLst>
          </p:nvPr>
        </p:nvGraphicFramePr>
        <p:xfrm>
          <a:off x="528008" y="1628295"/>
          <a:ext cx="8065008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222"/>
                <a:gridCol w="2304770"/>
                <a:gridCol w="2664269"/>
                <a:gridCol w="2245747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Tier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Computing Facility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Main Task 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Access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Tier-0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at detector site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online processing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direct access, </a:t>
                      </a:r>
                      <a:endParaRPr lang="en-GB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direct processing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Tier-1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CC-IN2P3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general offline processing and central data storage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direct access, batch processing and grid access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CNAF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general offline processing and central </a:t>
                      </a:r>
                      <a:r>
                        <a:rPr lang="en-GB" sz="1800" dirty="0">
                          <a:effectLst/>
                        </a:rPr>
                        <a:t>data storage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grid access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ReCaS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general offline </a:t>
                      </a:r>
                      <a:r>
                        <a:rPr lang="en-GB" sz="1800" dirty="0" smtClean="0">
                          <a:effectLst/>
                        </a:rPr>
                        <a:t>processing, </a:t>
                      </a:r>
                      <a:r>
                        <a:rPr lang="en-GB" sz="1800" dirty="0">
                          <a:effectLst/>
                        </a:rPr>
                        <a:t/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interim data storage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grid access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HellasGrid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reconstruction of data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grid access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HOU computing cluster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simulation processing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direct access, 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batch processing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Tier-2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local computing clusters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simulation and analysis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varying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0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7846"/>
          </a:xfrm>
        </p:spPr>
        <p:txBody>
          <a:bodyPr/>
          <a:lstStyle/>
          <a:p>
            <a:r>
              <a:rPr lang="en-US" dirty="0"/>
              <a:t>Detailed Computing Model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8" y="937846"/>
            <a:ext cx="7542701" cy="54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60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22547</TotalTime>
  <Words>1961</Words>
  <Application>Microsoft Macintosh PowerPoint</Application>
  <PresentationFormat>On-screen Show (4:3)</PresentationFormat>
  <Paragraphs>441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Presentation1</vt:lpstr>
      <vt:lpstr>Il calcolo per KM3NeT</vt:lpstr>
      <vt:lpstr>The KM3NeT infrastructure (I)</vt:lpstr>
      <vt:lpstr>The KM3NeT infrastructure (II)</vt:lpstr>
      <vt:lpstr>The detector</vt:lpstr>
      <vt:lpstr>The detector status</vt:lpstr>
      <vt:lpstr>The KM3NeT Computing Model</vt:lpstr>
      <vt:lpstr>Data processing steps at the different tiers</vt:lpstr>
      <vt:lpstr>Computing centres and pools provide resources for the KM3NeT</vt:lpstr>
      <vt:lpstr>Detailed Computing Model</vt:lpstr>
      <vt:lpstr>Data distribution</vt:lpstr>
      <vt:lpstr>Detector Deployment (DUs at beginning of the year)</vt:lpstr>
      <vt:lpstr>Overview on computing requirements at T1s per year</vt:lpstr>
      <vt:lpstr>Detailed expectations of necessary storage and computing time for one building block (per processing and per year)</vt:lpstr>
      <vt:lpstr>Networking</vt:lpstr>
      <vt:lpstr>KM3NeT on the GRID VO Central Services</vt:lpstr>
      <vt:lpstr>GRID sites supporting the VO KM3NeT</vt:lpstr>
      <vt:lpstr>HS06.h the last year</vt:lpstr>
      <vt:lpstr>INFN for OBELICS 3.4</vt:lpstr>
      <vt:lpstr>PowerPoint Presentation</vt:lpstr>
      <vt:lpstr>PowerPoint Presentation</vt:lpstr>
      <vt:lpstr>Summary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mglpql</dc:creator>
  <cp:lastModifiedBy>Microsoft Office User</cp:lastModifiedBy>
  <cp:revision>105</cp:revision>
  <cp:lastPrinted>2015-04-27T14:34:07Z</cp:lastPrinted>
  <dcterms:created xsi:type="dcterms:W3CDTF">2015-05-25T15:13:36Z</dcterms:created>
  <dcterms:modified xsi:type="dcterms:W3CDTF">2017-05-22T14:12:11Z</dcterms:modified>
</cp:coreProperties>
</file>