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98" r:id="rId4"/>
    <p:sldId id="311" r:id="rId5"/>
    <p:sldId id="310" r:id="rId6"/>
    <p:sldId id="381" r:id="rId7"/>
    <p:sldId id="312" r:id="rId8"/>
    <p:sldId id="383" r:id="rId9"/>
    <p:sldId id="399" r:id="rId10"/>
    <p:sldId id="335" r:id="rId11"/>
    <p:sldId id="382" r:id="rId12"/>
    <p:sldId id="387" r:id="rId13"/>
    <p:sldId id="400" r:id="rId14"/>
    <p:sldId id="33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40771"/>
    <a:srgbClr val="8BFFFF"/>
    <a:srgbClr val="33FF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C1670-DC53-A74B-B94B-14E509EED85A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D0D0C-C5D5-1842-9932-A0FD878DF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AA753-FAA2-3C44-B027-563C65AD0F95}" type="datetimeFigureOut">
              <a:rPr lang="en-US" smtClean="0"/>
              <a:pPr/>
              <a:t>7/15/17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8EAB-78D6-3349-BDEF-628C99347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F9A8-A8E8-41EA-B260-D01AD0AE4FE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997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901-C4F3-A04F-93EF-4B446C2C4C2D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252-72F3-474F-8582-32D765D3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5815-11DC-3F42-AE8B-F931F263F29D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4A5-FC79-9E4B-B935-B4A47565509F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9BC-4D50-4542-9E2A-6B26F3C8485A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26D9-DF81-124F-9E64-6FA217A507E2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50B9D9-2BCF-AE46-8713-145A89D7AA41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0D451F-9B7F-8144-A541-E9E65ECBB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77CB-8B2D-8140-BA23-44CCF5432576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87C-65A5-496D-87B3-2194CD173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C045-ED0F-9948-A905-D946B4EB13AC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47EB-0BA5-9245-B5CF-74B5D9B1AF7B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FB58-94C6-A24E-BF96-C2C9F5E5342D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933-6E83-7D4B-8B8E-9AE80380E046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9166-316F-F041-80D1-5802946F4955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2A5A9A6-FB3E-7F40-9E5A-B6409C6B8958}" type="datetime1">
              <a:rPr lang="en-US" smtClean="0"/>
              <a:pPr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10D451F-9B7F-8144-A541-E9E65ECBB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hf hdr="0" ftr="0" dt="0"/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ilat@jlab.org" TargetMode="External"/><Relationship Id="rId3" Type="http://schemas.openxmlformats.org/officeDocument/2006/relationships/hyperlink" Target="mailto:willecke@bnl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758949"/>
            <a:ext cx="4712202" cy="3744161"/>
          </a:xfrm>
          <a:prstGeom prst="rect">
            <a:avLst/>
          </a:prstGeom>
        </p:spPr>
      </p:pic>
      <p:pic>
        <p:nvPicPr>
          <p:cNvPr id="5" name="Picture 64" descr="Complex.pdf"/>
          <p:cNvPicPr>
            <a:picLocks noChangeAspect="1"/>
          </p:cNvPicPr>
          <p:nvPr/>
        </p:nvPicPr>
        <p:blipFill>
          <a:blip r:embed="rId3"/>
          <a:srcRect l="7928" t="29008" r="5040" b="23157"/>
          <a:stretch>
            <a:fillRect/>
          </a:stretch>
        </p:blipFill>
        <p:spPr bwMode="auto">
          <a:xfrm>
            <a:off x="2391124" y="4116497"/>
            <a:ext cx="6530056" cy="27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9160" y="1854574"/>
            <a:ext cx="4434840" cy="2578996"/>
          </a:xfrm>
          <a:solidFill>
            <a:schemeClr val="accent4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4400" dirty="0" smtClean="0">
                <a:solidFill>
                  <a:srgbClr val="FFFFFF"/>
                </a:solidFill>
              </a:rPr>
              <a:t/>
            </a:r>
            <a:br>
              <a:rPr lang="en-US" sz="4400" dirty="0" smtClean="0">
                <a:solidFill>
                  <a:srgbClr val="FFFFFF"/>
                </a:solidFill>
              </a:rPr>
            </a:br>
            <a:r>
              <a:rPr lang="en-US" sz="4400" dirty="0" smtClean="0">
                <a:solidFill>
                  <a:srgbClr val="FFFFFF"/>
                </a:solidFill>
              </a:rPr>
              <a:t/>
            </a:r>
            <a:br>
              <a:rPr lang="en-US" sz="4400" dirty="0" smtClean="0">
                <a:solidFill>
                  <a:srgbClr val="FFFFFF"/>
                </a:solidFill>
              </a:rPr>
            </a:br>
            <a:r>
              <a:rPr lang="en-US" sz="3556" dirty="0" smtClean="0">
                <a:solidFill>
                  <a:srgbClr val="FFFFFF"/>
                </a:solidFill>
              </a:rPr>
              <a:t>EIC and Workshop</a:t>
            </a:r>
            <a:br>
              <a:rPr lang="en-US" sz="3556" dirty="0" smtClean="0">
                <a:solidFill>
                  <a:srgbClr val="FFFFFF"/>
                </a:solidFill>
              </a:rPr>
            </a:br>
            <a:r>
              <a:rPr lang="en-US" sz="3556" dirty="0" smtClean="0">
                <a:solidFill>
                  <a:srgbClr val="FFFFFF"/>
                </a:solidFill>
              </a:rPr>
              <a:t>Intro</a:t>
            </a:r>
            <a:r>
              <a:rPr lang="en-US" sz="4400" dirty="0" smtClean="0">
                <a:solidFill>
                  <a:srgbClr val="FFFFFF"/>
                </a:solidFill>
              </a:rPr>
              <a:t/>
            </a:r>
            <a:br>
              <a:rPr lang="en-US" sz="4400" dirty="0" smtClean="0">
                <a:solidFill>
                  <a:srgbClr val="FFFFFF"/>
                </a:solidFill>
              </a:rPr>
            </a:br>
            <a:r>
              <a:rPr lang="en-US" sz="2667" dirty="0" smtClean="0">
                <a:solidFill>
                  <a:srgbClr val="FFFFFF"/>
                </a:solidFill>
              </a:rPr>
              <a:t>Fulvia </a:t>
            </a:r>
            <a:r>
              <a:rPr lang="en-US" sz="2667" dirty="0" smtClean="0">
                <a:solidFill>
                  <a:srgbClr val="FFFFFF"/>
                </a:solidFill>
              </a:rPr>
              <a:t>Pilat, </a:t>
            </a:r>
            <a:r>
              <a:rPr lang="en-US" sz="2667" dirty="0" smtClean="0">
                <a:solidFill>
                  <a:srgbClr val="FFFFFF"/>
                </a:solidFill>
              </a:rPr>
              <a:t>JLAB</a:t>
            </a:r>
            <a:br>
              <a:rPr lang="en-US" sz="2667" dirty="0" smtClean="0">
                <a:solidFill>
                  <a:srgbClr val="FFFFFF"/>
                </a:solidFill>
              </a:rPr>
            </a:br>
            <a:r>
              <a:rPr lang="en-US" sz="2667" dirty="0" smtClean="0">
                <a:solidFill>
                  <a:srgbClr val="FFFFFF"/>
                </a:solidFill>
              </a:rPr>
              <a:t>Ferdinand </a:t>
            </a:r>
            <a:r>
              <a:rPr lang="en-US" sz="2667" dirty="0" err="1" smtClean="0">
                <a:solidFill>
                  <a:srgbClr val="FFFFFF"/>
                </a:solidFill>
              </a:rPr>
              <a:t>Willecke</a:t>
            </a:r>
            <a:r>
              <a:rPr lang="en-US" sz="2667" dirty="0" smtClean="0">
                <a:solidFill>
                  <a:srgbClr val="FFFFFF"/>
                </a:solidFill>
              </a:rPr>
              <a:t/>
            </a:r>
            <a:br>
              <a:rPr lang="en-US" sz="2667" dirty="0" smtClean="0">
                <a:solidFill>
                  <a:srgbClr val="FFFFFF"/>
                </a:solidFill>
              </a:rPr>
            </a:br>
            <a:r>
              <a:rPr lang="en-US" sz="2667" dirty="0" smtClean="0">
                <a:solidFill>
                  <a:srgbClr val="FFFFFF"/>
                </a:solidFill>
              </a:rPr>
              <a:t>   </a:t>
            </a:r>
            <a:br>
              <a:rPr lang="en-US" sz="2667" dirty="0" smtClean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6" name="Picture 5" descr="Screen Shot 2015-09-30 at 3.18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68394"/>
            <a:ext cx="1430080" cy="187089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252-72F3-474F-8582-32D765D3064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 descr="Screen Shot 2017-07-15 at 3.20.5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64193" cy="1824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831932"/>
          </a:xfrm>
        </p:spPr>
        <p:txBody>
          <a:bodyPr/>
          <a:lstStyle/>
          <a:p>
            <a:r>
              <a:rPr lang="en-US" sz="2800" dirty="0" smtClean="0">
                <a:solidFill>
                  <a:srgbClr val="7F7F7F"/>
                </a:solidFill>
              </a:rPr>
              <a:t>Project development and collaborations</a:t>
            </a: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6163"/>
            <a:ext cx="7313613" cy="481501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JLAB and BNL have been developing their designs in close collaboration with other US laboratories and Universities for </a:t>
            </a:r>
            <a:r>
              <a:rPr lang="en-US" b="1" dirty="0" smtClean="0">
                <a:solidFill>
                  <a:srgbClr val="7F7F7F"/>
                </a:solidFill>
              </a:rPr>
              <a:t>10+ years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</a:t>
            </a:r>
            <a:r>
              <a:rPr lang="en-US" b="1" dirty="0" smtClean="0">
                <a:solidFill>
                  <a:srgbClr val="7F7F7F"/>
                </a:solidFill>
              </a:rPr>
              <a:t>Long Range Plan </a:t>
            </a:r>
            <a:r>
              <a:rPr lang="en-US" dirty="0" smtClean="0">
                <a:solidFill>
                  <a:srgbClr val="7F7F7F"/>
                </a:solidFill>
              </a:rPr>
              <a:t>endorsement of the EIC has motivated an increased collaboration in the US and a reach to expand the collaboration internationally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An 800+ member international EIC  Users Group has been established, next meeting in Trieste in </a:t>
            </a:r>
            <a:r>
              <a:rPr lang="en-US" b="1" dirty="0" smtClean="0">
                <a:solidFill>
                  <a:srgbClr val="7F7F7F"/>
                </a:solidFill>
              </a:rPr>
              <a:t>July 18-22 2017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EIC accelerator community is encouraging </a:t>
            </a:r>
            <a:r>
              <a:rPr lang="en-US" b="1" dirty="0" smtClean="0">
                <a:solidFill>
                  <a:srgbClr val="7F7F7F"/>
                </a:solidFill>
              </a:rPr>
              <a:t>national and international collaboration</a:t>
            </a:r>
            <a:endParaRPr lang="en-US" b="1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Users Group</a:t>
            </a:r>
            <a:endParaRPr lang="en-US" dirty="0"/>
          </a:p>
        </p:txBody>
      </p:sp>
      <p:pic>
        <p:nvPicPr>
          <p:cNvPr id="5" name="Content Placeholder 4" descr="Screen Shot 2017-07-03 at 2.47.25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80" b="-1480"/>
          <a:stretch>
            <a:fillRect/>
          </a:stretch>
        </p:blipFill>
        <p:spPr>
          <a:xfrm>
            <a:off x="254000" y="1541582"/>
            <a:ext cx="8432800" cy="49623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25" y="228601"/>
            <a:ext cx="8056563" cy="530077"/>
          </a:xfrm>
        </p:spPr>
        <p:txBody>
          <a:bodyPr/>
          <a:lstStyle/>
          <a:p>
            <a:r>
              <a:rPr lang="en-US" dirty="0" smtClean="0"/>
              <a:t>EIC Accelerator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081087"/>
            <a:ext cx="2844800" cy="5262563"/>
          </a:xfrm>
          <a:solidFill>
            <a:srgbClr val="FFF2CC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Outreach to EU institutions/funding agencies</a:t>
            </a:r>
          </a:p>
          <a:p>
            <a:r>
              <a:rPr lang="en-US" dirty="0" smtClean="0"/>
              <a:t>EIC event at INFN </a:t>
            </a:r>
            <a:r>
              <a:rPr lang="en-US" dirty="0" err="1" smtClean="0"/>
              <a:t>Genova</a:t>
            </a:r>
            <a:r>
              <a:rPr lang="en-US" dirty="0" smtClean="0"/>
              <a:t> in January 2017</a:t>
            </a:r>
          </a:p>
          <a:p>
            <a:r>
              <a:rPr lang="en-US" dirty="0" smtClean="0"/>
              <a:t>EIC event at LNF </a:t>
            </a:r>
            <a:r>
              <a:rPr lang="en-US" dirty="0" err="1" smtClean="0"/>
              <a:t>Frascati</a:t>
            </a:r>
            <a:r>
              <a:rPr lang="en-US" dirty="0" smtClean="0"/>
              <a:t> in March 2017</a:t>
            </a:r>
          </a:p>
          <a:p>
            <a:r>
              <a:rPr lang="en-US" dirty="0" smtClean="0"/>
              <a:t>Presence at EPS high energy physics conference in July 2017</a:t>
            </a:r>
          </a:p>
          <a:p>
            <a:r>
              <a:rPr lang="en-US" dirty="0" smtClean="0"/>
              <a:t>Accelerator workshop at the EICUG in Trieste</a:t>
            </a:r>
          </a:p>
          <a:p>
            <a:r>
              <a:rPr lang="en-US" dirty="0" smtClean="0"/>
              <a:t>Planned outreach in Asia in 2018-19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" name="Picture 3" descr="Screen Shot 2017-07-02 at 4.27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50" y="914400"/>
            <a:ext cx="5543550" cy="5429250"/>
          </a:xfrm>
          <a:prstGeom prst="rect">
            <a:avLst/>
          </a:prstGeom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Accelerator R&amp;D program in Europe and the </a:t>
            </a:r>
            <a:r>
              <a:rPr lang="en-US" dirty="0" err="1" smtClean="0"/>
              <a:t>LHeC</a:t>
            </a:r>
            <a:endParaRPr lang="en-US" dirty="0" smtClean="0"/>
          </a:p>
          <a:p>
            <a:r>
              <a:rPr lang="en-US" dirty="0" smtClean="0"/>
              <a:t>Review </a:t>
            </a:r>
            <a:r>
              <a:rPr lang="en-US" dirty="0" err="1" smtClean="0"/>
              <a:t>eRHIC</a:t>
            </a:r>
            <a:r>
              <a:rPr lang="en-US" dirty="0" smtClean="0"/>
              <a:t> and JLAB design</a:t>
            </a:r>
          </a:p>
          <a:p>
            <a:r>
              <a:rPr lang="en-US" dirty="0" smtClean="0"/>
              <a:t>Discuss key EIC  R&amp;D and technology</a:t>
            </a:r>
          </a:p>
          <a:p>
            <a:r>
              <a:rPr lang="en-US" dirty="0" smtClean="0"/>
              <a:t>Establish a collaboration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The recognition in the US of the EIC as the highest priority for new construction in nuclear physics has set firm foundations to build this challenging accelerator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We are looking forward to engaging the national and international scientific communities 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Contact info for Fulvia and Ferdinand</a:t>
            </a:r>
          </a:p>
          <a:p>
            <a:pPr>
              <a:buNone/>
            </a:pPr>
            <a:r>
              <a:rPr lang="en-US" dirty="0" smtClean="0">
                <a:solidFill>
                  <a:srgbClr val="7F7F7F"/>
                </a:solidFill>
              </a:rPr>
              <a:t>	Fulvia Pilat, JLAB, </a:t>
            </a:r>
            <a:r>
              <a:rPr lang="en-US" dirty="0" smtClean="0">
                <a:solidFill>
                  <a:srgbClr val="7F7F7F"/>
                </a:solidFill>
                <a:hlinkClick r:id="rId2"/>
              </a:rPr>
              <a:t>pilat@jlab.org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7F7F7F"/>
                </a:solidFill>
              </a:rPr>
              <a:t>	Ferdinand </a:t>
            </a:r>
            <a:r>
              <a:rPr lang="en-US" dirty="0" err="1" smtClean="0">
                <a:solidFill>
                  <a:srgbClr val="7F7F7F"/>
                </a:solidFill>
              </a:rPr>
              <a:t>Willecke</a:t>
            </a:r>
            <a:r>
              <a:rPr lang="en-US" dirty="0" smtClean="0">
                <a:solidFill>
                  <a:srgbClr val="7F7F7F"/>
                </a:solidFill>
              </a:rPr>
              <a:t>, </a:t>
            </a:r>
            <a:r>
              <a:rPr lang="en-US" dirty="0" smtClean="0">
                <a:solidFill>
                  <a:srgbClr val="7F7F7F"/>
                </a:solidFill>
                <a:hlinkClick r:id="rId3"/>
              </a:rPr>
              <a:t>willecke@bnl.gov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21525"/>
            <a:ext cx="7313613" cy="4929651"/>
          </a:xfrm>
        </p:spPr>
        <p:txBody>
          <a:bodyPr/>
          <a:lstStyle/>
          <a:p>
            <a:r>
              <a:rPr lang="en-US" dirty="0" smtClean="0"/>
              <a:t>EIC: an introduction</a:t>
            </a:r>
          </a:p>
          <a:p>
            <a:r>
              <a:rPr lang="en-US" dirty="0" smtClean="0"/>
              <a:t>EIC accelerator challenges and parameters</a:t>
            </a:r>
          </a:p>
          <a:p>
            <a:r>
              <a:rPr lang="en-US" dirty="0" smtClean="0"/>
              <a:t>EIC </a:t>
            </a:r>
            <a:r>
              <a:rPr lang="en-US" dirty="0" smtClean="0"/>
              <a:t>concepts</a:t>
            </a:r>
          </a:p>
          <a:p>
            <a:r>
              <a:rPr lang="en-US" dirty="0" smtClean="0"/>
              <a:t>EIC R&amp;D</a:t>
            </a:r>
            <a:endParaRPr lang="en-US" dirty="0" smtClean="0"/>
          </a:p>
          <a:p>
            <a:r>
              <a:rPr lang="en-US" dirty="0" smtClean="0"/>
              <a:t>Collaborative </a:t>
            </a:r>
            <a:r>
              <a:rPr lang="en-US" dirty="0" smtClean="0"/>
              <a:t>frame, US and international</a:t>
            </a:r>
            <a:endParaRPr lang="en-US" dirty="0" smtClean="0"/>
          </a:p>
          <a:p>
            <a:r>
              <a:rPr lang="en-US" dirty="0" smtClean="0"/>
              <a:t>Goals for this workshop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15" name="Picture 14" descr="cover_v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663" y="2133600"/>
            <a:ext cx="1964966" cy="254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/>
          <p:cNvSpPr txBox="1"/>
          <p:nvPr/>
        </p:nvSpPr>
        <p:spPr>
          <a:xfrm>
            <a:off x="152400" y="1295400"/>
            <a:ext cx="2971800" cy="738664"/>
          </a:xfrm>
          <a:prstGeom prst="rect">
            <a:avLst/>
          </a:prstGeom>
          <a:solidFill>
            <a:srgbClr val="313EBD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prstClr val="white"/>
                </a:solidFill>
                <a:latin typeface="Arial" charset="0"/>
              </a:rPr>
              <a:t>Decade of Experiments Approved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charset="0"/>
              </a:rPr>
              <a:t>First 12 GeV Science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charset="0"/>
              </a:rPr>
              <a:t>Experiments </a:t>
            </a:r>
            <a:r>
              <a:rPr lang="en-US" sz="1400" b="1" dirty="0" smtClean="0">
                <a:solidFill>
                  <a:prstClr val="white"/>
                </a:solidFill>
                <a:latin typeface="Arial" charset="0"/>
              </a:rPr>
              <a:t>Complete</a:t>
            </a:r>
            <a:endParaRPr lang="en-US" sz="1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462" y="4821674"/>
            <a:ext cx="2620338" cy="1169551"/>
          </a:xfrm>
          <a:prstGeom prst="rect">
            <a:avLst/>
          </a:prstGeom>
          <a:solidFill>
            <a:srgbClr val="FFF4CE"/>
          </a:solidFill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itchFamily="34" charset="0"/>
              <a:buChar char="•"/>
            </a:pPr>
            <a:r>
              <a:rPr 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Confinement</a:t>
            </a:r>
          </a:p>
          <a:p>
            <a:pPr marL="171450" indent="-171450" defTabSz="457200">
              <a:buFont typeface="Arial" pitchFamily="34" charset="0"/>
              <a:buChar char="•"/>
            </a:pPr>
            <a:r>
              <a:rPr 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Hadron Structure</a:t>
            </a:r>
          </a:p>
          <a:p>
            <a:pPr marL="171450" indent="-171450" defTabSz="457200">
              <a:buFont typeface="Arial" pitchFamily="34" charset="0"/>
              <a:buChar char="•"/>
            </a:pPr>
            <a:r>
              <a:rPr 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Nuclear Structure and Astrophysics</a:t>
            </a:r>
          </a:p>
          <a:p>
            <a:pPr marL="171450" indent="-171450" defTabSz="457200">
              <a:buFont typeface="Arial" pitchFamily="34" charset="0"/>
              <a:buChar char="•"/>
            </a:pPr>
            <a:r>
              <a:rPr 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Fundamental Symmetries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6197600" y="1370591"/>
            <a:ext cx="2771705" cy="4192009"/>
            <a:chOff x="6197600" y="1561002"/>
            <a:chExt cx="2771705" cy="41920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0" y="2224475"/>
              <a:ext cx="1921803" cy="2457306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/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6197600" y="1561002"/>
              <a:ext cx="2771705" cy="523220"/>
            </a:xfrm>
            <a:prstGeom prst="rect">
              <a:avLst/>
            </a:prstGeom>
            <a:solidFill>
              <a:srgbClr val="313EBD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prstClr val="white"/>
                  </a:solidFill>
                  <a:latin typeface="Arial" charset="0"/>
                </a:rPr>
                <a:t>Electron Ion Collider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Arial" charset="0"/>
                </a:rPr>
                <a:t>The Next QCD Frontier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8400" y="5014347"/>
              <a:ext cx="2557216" cy="738664"/>
            </a:xfrm>
            <a:prstGeom prst="rect">
              <a:avLst/>
            </a:prstGeom>
            <a:solidFill>
              <a:srgbClr val="FFF4CE"/>
            </a:solidFill>
          </p:spPr>
          <p:txBody>
            <a:bodyPr wrap="square" rtlCol="0">
              <a:spAutoFit/>
            </a:bodyPr>
            <a:lstStyle/>
            <a:p>
              <a:pPr marL="171450" indent="-171450" defTabSz="457200">
                <a:buFont typeface="Arial" pitchFamily="34" charset="0"/>
                <a:buChar char="•"/>
              </a:pPr>
              <a:r>
                <a:rPr lang="en-US" sz="14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Role of Gluons in Nucleon  and Nuclear Structure</a:t>
              </a:r>
            </a:p>
          </p:txBody>
        </p:sp>
      </p:grpSp>
      <p:sp>
        <p:nvSpPr>
          <p:cNvPr id="26" name="Slide Number Placeholder 5"/>
          <p:cNvSpPr txBox="1">
            <a:spLocks/>
          </p:cNvSpPr>
          <p:nvPr/>
        </p:nvSpPr>
        <p:spPr>
          <a:xfrm>
            <a:off x="4139317" y="6524706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3200400" y="1295400"/>
            <a:ext cx="2755648" cy="4061935"/>
            <a:chOff x="3318857" y="944410"/>
            <a:chExt cx="2755648" cy="4061935"/>
          </a:xfrm>
        </p:grpSpPr>
        <p:sp>
          <p:nvSpPr>
            <p:cNvPr id="3" name="Right Arrow 2"/>
            <p:cNvSpPr/>
            <p:nvPr/>
          </p:nvSpPr>
          <p:spPr bwMode="auto">
            <a:xfrm>
              <a:off x="3584434" y="2919984"/>
              <a:ext cx="2206766" cy="1347216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961" y="944410"/>
              <a:ext cx="1689782" cy="1874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318857" y="4513902"/>
              <a:ext cx="2755648" cy="492443"/>
            </a:xfrm>
            <a:prstGeom prst="rect">
              <a:avLst/>
            </a:prstGeom>
            <a:solidFill>
              <a:srgbClr val="313EBD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prstClr val="white"/>
                  </a:solidFill>
                  <a:latin typeface="Arial" charset="0"/>
                </a:rPr>
                <a:t>2015 NSAC Long Range Plan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white"/>
                  </a:solidFill>
                  <a:latin typeface="Arial" charset="0"/>
                </a:rPr>
                <a:t>Strong support for</a:t>
              </a:r>
              <a:r>
                <a:rPr lang="en-US" sz="1200" b="1" dirty="0" smtClean="0">
                  <a:solidFill>
                    <a:prstClr val="white"/>
                  </a:solidFill>
                  <a:latin typeface="Arial" charset="0"/>
                </a:rPr>
                <a:t> JLAB program</a:t>
              </a:r>
              <a:endParaRPr lang="en-US" sz="1200" b="1" dirty="0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22" name="Title 4"/>
          <p:cNvSpPr>
            <a:spLocks noGrp="1"/>
          </p:cNvSpPr>
          <p:nvPr/>
        </p:nvSpPr>
        <p:spPr bwMode="auto">
          <a:xfrm>
            <a:off x="508956" y="195400"/>
            <a:ext cx="81471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2800" dirty="0" smtClean="0">
                <a:solidFill>
                  <a:srgbClr val="7F7F7F"/>
                </a:solidFill>
                <a:latin typeface="+mj-lt"/>
              </a:rPr>
              <a:t>An electron-Ion collider is the highest priority for new construction in Nuclear Physics  </a:t>
            </a:r>
            <a:endParaRPr lang="en-US" sz="2800" dirty="0">
              <a:solidFill>
                <a:srgbClr val="7F7F7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74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EIC unique characteristics and challenge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47838"/>
            <a:ext cx="3440082" cy="430333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High </a:t>
            </a:r>
            <a:r>
              <a:rPr lang="en-US" b="1" dirty="0" smtClean="0"/>
              <a:t>luminosity </a:t>
            </a:r>
            <a:r>
              <a:rPr lang="en-US" dirty="0" smtClean="0"/>
              <a:t>(50 </a:t>
            </a:r>
            <a:r>
              <a:rPr lang="en-US" dirty="0" err="1" smtClean="0"/>
              <a:t>x</a:t>
            </a:r>
            <a:r>
              <a:rPr lang="en-US" dirty="0" smtClean="0"/>
              <a:t> Hera)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High </a:t>
            </a:r>
            <a:r>
              <a:rPr lang="en-US" b="1" dirty="0" smtClean="0"/>
              <a:t>polarization: first ever fully polarized collider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Wide range of </a:t>
            </a:r>
            <a:r>
              <a:rPr lang="en-US" b="1" dirty="0" smtClean="0"/>
              <a:t>collision energies and </a:t>
            </a:r>
            <a:r>
              <a:rPr lang="en-US" dirty="0" smtClean="0"/>
              <a:t>collision energy ratios</a:t>
            </a:r>
          </a:p>
          <a:p>
            <a:pPr>
              <a:spcBef>
                <a:spcPts val="1000"/>
              </a:spcBef>
            </a:pPr>
            <a:r>
              <a:rPr lang="en-US" b="1" dirty="0" smtClean="0"/>
              <a:t>Many species </a:t>
            </a:r>
            <a:r>
              <a:rPr lang="en-US" dirty="0" smtClean="0"/>
              <a:t>( polarized </a:t>
            </a:r>
            <a:r>
              <a:rPr lang="en-US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dirty="0" smtClean="0"/>
              <a:t>- and light nuclei, </a:t>
            </a:r>
            <a:r>
              <a:rPr lang="en-US" dirty="0" err="1" smtClean="0"/>
              <a:t>d</a:t>
            </a:r>
            <a:r>
              <a:rPr lang="en-US" dirty="0" smtClean="0"/>
              <a:t> to heaviest    nuclei)</a:t>
            </a:r>
          </a:p>
          <a:p>
            <a:pPr>
              <a:spcBef>
                <a:spcPts val="1000"/>
              </a:spcBef>
            </a:pPr>
            <a:r>
              <a:rPr lang="en-US" b="1" dirty="0" smtClean="0"/>
              <a:t>Large detector acceptance</a:t>
            </a:r>
            <a:r>
              <a:rPr lang="en-US" dirty="0" smtClean="0"/>
              <a:t>: first ever </a:t>
            </a:r>
            <a:r>
              <a:rPr lang="en-US" dirty="0" err="1" smtClean="0"/>
              <a:t>e-p</a:t>
            </a:r>
            <a:r>
              <a:rPr lang="en-US" dirty="0" smtClean="0"/>
              <a:t> and </a:t>
            </a:r>
            <a:r>
              <a:rPr lang="en-US" dirty="0" err="1" smtClean="0"/>
              <a:t>e</a:t>
            </a:r>
            <a:r>
              <a:rPr lang="en-US" dirty="0" smtClean="0"/>
              <a:t>-A studies with ~100% reconstruction of nuclei in the final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creen Shot 2017-07-03 at 2.41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36" y="1689071"/>
            <a:ext cx="4657564" cy="5168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parameters</a:t>
            </a:r>
            <a:endParaRPr lang="en-US" dirty="0"/>
          </a:p>
        </p:txBody>
      </p:sp>
      <p:pic>
        <p:nvPicPr>
          <p:cNvPr id="6" name="Picture 5" descr="Screen Shot 2017-01-11 at 10.41.1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31" y="1915160"/>
            <a:ext cx="8801100" cy="4942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31" y="1492625"/>
            <a:ext cx="8364902" cy="369332"/>
          </a:xfrm>
          <a:prstGeom prst="rect">
            <a:avLst/>
          </a:prstGeom>
          <a:solidFill>
            <a:srgbClr val="DDE1E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From the charge letter to the NP Panel Review of EIC design and R&amp;D, December 2016: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3391" y="4848945"/>
            <a:ext cx="8519280" cy="2009055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69369" y="3853723"/>
            <a:ext cx="6793464" cy="32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3391" y="4125113"/>
            <a:ext cx="7491371" cy="54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Physics</a:t>
            </a:r>
            <a:endParaRPr lang="en-US" dirty="0"/>
          </a:p>
        </p:txBody>
      </p:sp>
      <p:pic>
        <p:nvPicPr>
          <p:cNvPr id="5" name="Content Placeholder 4" descr="Screen Shot 2017-07-03 at 2.44.3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208" r="-6208"/>
          <a:stretch>
            <a:fillRect/>
          </a:stretch>
        </p:blipFill>
        <p:spPr>
          <a:xfrm>
            <a:off x="480660" y="1492625"/>
            <a:ext cx="8206140" cy="48285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927070"/>
          </a:xfrm>
        </p:spPr>
        <p:txBody>
          <a:bodyPr/>
          <a:lstStyle/>
          <a:p>
            <a:r>
              <a:rPr lang="en-US" sz="4800" dirty="0" smtClean="0"/>
              <a:t>EIC accelerator designs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3515" y="3977130"/>
            <a:ext cx="4171639" cy="230374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New </a:t>
            </a:r>
            <a:r>
              <a:rPr lang="en-US" dirty="0" err="1" smtClean="0">
                <a:solidFill>
                  <a:srgbClr val="3366FF"/>
                </a:solidFill>
              </a:rPr>
              <a:t>e</a:t>
            </a:r>
            <a:r>
              <a:rPr lang="en-US" dirty="0" smtClean="0">
                <a:solidFill>
                  <a:srgbClr val="3366FF"/>
                </a:solidFill>
              </a:rPr>
              <a:t>-ring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ion complex</a:t>
            </a:r>
          </a:p>
          <a:p>
            <a:pPr>
              <a:spcBef>
                <a:spcPts val="1000"/>
              </a:spcBef>
            </a:pPr>
            <a:r>
              <a:rPr lang="en-US" dirty="0" smtClean="0">
                <a:solidFill>
                  <a:srgbClr val="3366FF"/>
                </a:solidFill>
              </a:rPr>
              <a:t>CEBAF </a:t>
            </a:r>
            <a:r>
              <a:rPr lang="en-US" dirty="0" smtClean="0"/>
              <a:t>full </a:t>
            </a:r>
            <a:r>
              <a:rPr lang="en-US" dirty="0" err="1" smtClean="0"/>
              <a:t>e</a:t>
            </a:r>
            <a:r>
              <a:rPr lang="en-US" dirty="0" smtClean="0"/>
              <a:t>-energy injector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High initial luminosity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Increase energy reach</a:t>
            </a:r>
          </a:p>
          <a:p>
            <a:pPr>
              <a:spcBef>
                <a:spcPts val="1000"/>
              </a:spcBef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35725" y="3977130"/>
            <a:ext cx="4000851" cy="207197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New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-ring </a:t>
            </a:r>
            <a:r>
              <a:rPr lang="en-US" dirty="0" smtClean="0">
                <a:solidFill>
                  <a:schemeClr val="tx1"/>
                </a:solidFill>
              </a:rPr>
              <a:t>(or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-ERL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en-US" dirty="0" smtClean="0">
                <a:solidFill>
                  <a:srgbClr val="3366FF"/>
                </a:solidFill>
              </a:rPr>
              <a:t>RHIC </a:t>
            </a:r>
            <a:r>
              <a:rPr lang="en-US" dirty="0" smtClean="0"/>
              <a:t>ion complex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High initial collision energy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Increase luminosity</a:t>
            </a:r>
          </a:p>
          <a:p>
            <a:pPr>
              <a:spcBef>
                <a:spcPts val="1000"/>
              </a:spcBef>
            </a:pPr>
            <a:endParaRPr lang="en-US" dirty="0" smtClean="0"/>
          </a:p>
          <a:p>
            <a:pPr>
              <a:spcBef>
                <a:spcPts val="1000"/>
              </a:spcBef>
            </a:pPr>
            <a:endParaRPr lang="en-US" dirty="0" smtClean="0"/>
          </a:p>
          <a:p>
            <a:pPr>
              <a:spcBef>
                <a:spcPts val="1000"/>
              </a:spcBef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35751" y="1131025"/>
            <a:ext cx="3366135" cy="2674620"/>
          </a:xfrm>
          <a:prstGeom prst="rect">
            <a:avLst/>
          </a:prstGeom>
        </p:spPr>
      </p:pic>
      <p:pic>
        <p:nvPicPr>
          <p:cNvPr id="11" name="Picture 64" descr="Complex.pdf"/>
          <p:cNvPicPr>
            <a:picLocks noChangeAspect="1"/>
          </p:cNvPicPr>
          <p:nvPr/>
        </p:nvPicPr>
        <p:blipFill>
          <a:blip r:embed="rId3"/>
          <a:srcRect l="7928" t="29008" r="5040" b="23157"/>
          <a:stretch>
            <a:fillRect/>
          </a:stretch>
        </p:blipFill>
        <p:spPr bwMode="auto">
          <a:xfrm>
            <a:off x="463515" y="1297898"/>
            <a:ext cx="4531756" cy="192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73" y="0"/>
            <a:ext cx="7313613" cy="799911"/>
          </a:xfrm>
        </p:spPr>
        <p:txBody>
          <a:bodyPr/>
          <a:lstStyle/>
          <a:p>
            <a:r>
              <a:rPr lang="en-US" sz="4800" dirty="0" smtClean="0"/>
              <a:t>EIC detector designs</a:t>
            </a:r>
            <a:endParaRPr lang="en-US" sz="4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451F-9B7F-8144-A541-E9E65ECBB2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Screen Shot 2017-07-03 at 2.55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911"/>
            <a:ext cx="9144000" cy="553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R&amp;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Pre-project R&amp;D ongoing since 10+ years</a:t>
            </a:r>
          </a:p>
          <a:p>
            <a:r>
              <a:rPr lang="en-US" sz="2000" dirty="0" smtClean="0"/>
              <a:t>JLEIC R&amp;D overview was presented at the  </a:t>
            </a:r>
            <a:r>
              <a:rPr lang="en-US" sz="2000" u="sng" dirty="0" smtClean="0"/>
              <a:t>NP EIC Community Review Panel  (a.k.a. “Jones Panel”) </a:t>
            </a:r>
            <a:r>
              <a:rPr lang="en-US" sz="2000" dirty="0" smtClean="0"/>
              <a:t> in  November 2017</a:t>
            </a:r>
          </a:p>
          <a:p>
            <a:r>
              <a:rPr lang="en-US" sz="2000" dirty="0" smtClean="0"/>
              <a:t>Final </a:t>
            </a:r>
            <a:r>
              <a:rPr lang="en-US" sz="2000" u="sng" dirty="0" smtClean="0"/>
              <a:t>Review Panel Report </a:t>
            </a:r>
            <a:r>
              <a:rPr lang="en-US" sz="2000" dirty="0" smtClean="0"/>
              <a:t>and R&amp;D Priorities released in March 2017</a:t>
            </a:r>
          </a:p>
          <a:p>
            <a:r>
              <a:rPr lang="en-US" sz="2000" dirty="0" smtClean="0"/>
              <a:t>Identified EIC JLAB-BNL Common R&amp;D at JLEIC April Collaboration Meeting</a:t>
            </a:r>
          </a:p>
          <a:p>
            <a:r>
              <a:rPr lang="en-US" sz="2000" dirty="0" smtClean="0"/>
              <a:t>NP EIC R&amp;D </a:t>
            </a:r>
            <a:r>
              <a:rPr lang="en-US" sz="2000" dirty="0" err="1" smtClean="0"/>
              <a:t>FoA</a:t>
            </a:r>
            <a:r>
              <a:rPr lang="en-US" sz="2000" dirty="0" smtClean="0"/>
              <a:t> was tabled for FY’2017</a:t>
            </a:r>
          </a:p>
          <a:p>
            <a:r>
              <a:rPr lang="en-US" sz="2000" dirty="0" smtClean="0"/>
              <a:t>NP asked for a </a:t>
            </a:r>
            <a:r>
              <a:rPr lang="en-US" sz="2000" u="sng" dirty="0" smtClean="0"/>
              <a:t>plan for Accelerator R&amp;D </a:t>
            </a:r>
            <a:r>
              <a:rPr lang="en-US" sz="2000" dirty="0" smtClean="0"/>
              <a:t>to be submitted by May 31 2017</a:t>
            </a:r>
          </a:p>
          <a:p>
            <a:r>
              <a:rPr lang="en-US" sz="2000" dirty="0" smtClean="0"/>
              <a:t>Plans submitted by May 31 2017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5284</TotalTime>
  <Words>588</Words>
  <Application>Microsoft Macintosh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Studio</vt:lpstr>
      <vt:lpstr>  EIC and Workshop Intro Fulvia Pilat, JLAB Ferdinand Willecke     </vt:lpstr>
      <vt:lpstr>Outline </vt:lpstr>
      <vt:lpstr>Slide 3</vt:lpstr>
      <vt:lpstr>EIC unique characteristics and challenge</vt:lpstr>
      <vt:lpstr>EIC parameters</vt:lpstr>
      <vt:lpstr>EIC Physics</vt:lpstr>
      <vt:lpstr>EIC accelerator designs</vt:lpstr>
      <vt:lpstr>EIC detector designs</vt:lpstr>
      <vt:lpstr>EIC R&amp;D</vt:lpstr>
      <vt:lpstr>Project development and collaborations</vt:lpstr>
      <vt:lpstr>EIC Users Group</vt:lpstr>
      <vt:lpstr>EIC Accelerator outreach</vt:lpstr>
      <vt:lpstr>Goals for this workshop</vt:lpstr>
      <vt:lpstr>Summary</vt:lpstr>
    </vt:vector>
  </TitlesOfParts>
  <Company>Jefferson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Fulvia Pilat</dc:creator>
  <cp:lastModifiedBy>Fulvia Pilat</cp:lastModifiedBy>
  <cp:revision>99</cp:revision>
  <dcterms:created xsi:type="dcterms:W3CDTF">2017-07-15T13:22:00Z</dcterms:created>
  <dcterms:modified xsi:type="dcterms:W3CDTF">2017-07-15T13:59:54Z</dcterms:modified>
</cp:coreProperties>
</file>