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25"/>
  </p:notesMasterIdLst>
  <p:handoutMasterIdLst>
    <p:handoutMasterId r:id="rId26"/>
  </p:handoutMasterIdLst>
  <p:sldIdLst>
    <p:sldId id="256" r:id="rId3"/>
    <p:sldId id="329" r:id="rId4"/>
    <p:sldId id="330" r:id="rId5"/>
    <p:sldId id="320" r:id="rId6"/>
    <p:sldId id="333" r:id="rId7"/>
    <p:sldId id="338" r:id="rId8"/>
    <p:sldId id="339" r:id="rId9"/>
    <p:sldId id="336" r:id="rId10"/>
    <p:sldId id="337" r:id="rId11"/>
    <p:sldId id="334" r:id="rId12"/>
    <p:sldId id="342" r:id="rId13"/>
    <p:sldId id="341" r:id="rId14"/>
    <p:sldId id="345" r:id="rId15"/>
    <p:sldId id="344" r:id="rId16"/>
    <p:sldId id="343" r:id="rId17"/>
    <p:sldId id="346" r:id="rId18"/>
    <p:sldId id="321" r:id="rId19"/>
    <p:sldId id="325" r:id="rId20"/>
    <p:sldId id="326" r:id="rId21"/>
    <p:sldId id="327" r:id="rId22"/>
    <p:sldId id="331" r:id="rId23"/>
    <p:sldId id="324" r:id="rId24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0" autoAdjust="0"/>
    <p:restoredTop sz="94603" autoAdjust="0"/>
  </p:normalViewPr>
  <p:slideViewPr>
    <p:cSldViewPr>
      <p:cViewPr varScale="1">
        <p:scale>
          <a:sx n="69" d="100"/>
          <a:sy n="69" d="100"/>
        </p:scale>
        <p:origin x="15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9D1D8-144F-2744-9D44-F8994B3FA714}" type="datetimeFigureOut">
              <a:rPr lang="fr-FR" smtClean="0"/>
              <a:t>19/07/2017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C47C8-B949-0E48-BEE8-6FE72C489A3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5603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2B399-B352-6648-B8B0-55AAD346BC21}" type="datetimeFigureOut">
              <a:rPr lang="fr-FR" smtClean="0"/>
              <a:t>19/07/2017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40363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08C50-3405-5F42-AF09-03DBD9C9D83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4821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068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459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66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339752" y="0"/>
            <a:ext cx="6830164" cy="1470025"/>
          </a:xfrm>
        </p:spPr>
        <p:txBody>
          <a:bodyPr/>
          <a:lstStyle/>
          <a:p>
            <a:r>
              <a:rPr lang="fr-FR" dirty="0" smtClean="0"/>
              <a:t>Institut national de physique nucléaire et de physique des particules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403648" y="4149080"/>
            <a:ext cx="6400800" cy="144016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TITRE DE LA PRESENTATION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33E9-0906-9245-A5D4-46D642B58E03}" type="datetime1">
              <a:rPr lang="fr-FR" smtClean="0"/>
              <a:t>19/07/2017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t>‹N›</a:t>
            </a:fld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>
            <a:off x="5292080" y="56612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patrice.verdier@in2p3.fr</a:t>
            </a:r>
            <a:endParaRPr lang="fr-FR" dirty="0"/>
          </a:p>
        </p:txBody>
      </p:sp>
      <p:pic>
        <p:nvPicPr>
          <p:cNvPr id="14" name="Image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r="3683"/>
          <a:stretch>
            <a:fillRect/>
          </a:stretch>
        </p:blipFill>
        <p:spPr bwMode="auto">
          <a:xfrm flipV="1">
            <a:off x="0" y="3284984"/>
            <a:ext cx="9158400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Capture d’écran 2017-07-17 à 14.59.5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164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8"/>
          <p:cNvGrpSpPr>
            <a:grpSpLocks/>
          </p:cNvGrpSpPr>
          <p:nvPr userDrawn="1"/>
        </p:nvGrpSpPr>
        <p:grpSpPr bwMode="auto">
          <a:xfrm>
            <a:off x="0" y="4048125"/>
            <a:ext cx="9180513" cy="2813050"/>
            <a:chOff x="-1" y="4077072"/>
            <a:chExt cx="9180001" cy="2813414"/>
          </a:xfrm>
        </p:grpSpPr>
        <p:pic>
          <p:nvPicPr>
            <p:cNvPr id="4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>
              <a:fillRect/>
            </a:stretch>
          </p:blipFill>
          <p:spPr bwMode="auto">
            <a:xfrm>
              <a:off x="0" y="4077072"/>
              <a:ext cx="9179488" cy="88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-1" y="5589239"/>
              <a:ext cx="9180001" cy="130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0" y="4869159"/>
              <a:ext cx="9180000" cy="130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251519" y="4149080"/>
              <a:ext cx="4139611" cy="584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539552" y="4293096"/>
            <a:ext cx="5904656" cy="2232248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68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8"/>
          <p:cNvGrpSpPr>
            <a:grpSpLocks/>
          </p:cNvGrpSpPr>
          <p:nvPr userDrawn="1"/>
        </p:nvGrpSpPr>
        <p:grpSpPr bwMode="auto">
          <a:xfrm>
            <a:off x="0" y="4076700"/>
            <a:ext cx="9144000" cy="2808288"/>
            <a:chOff x="-1" y="4077072"/>
            <a:chExt cx="9144001" cy="2808312"/>
          </a:xfrm>
        </p:grpSpPr>
        <p:pic>
          <p:nvPicPr>
            <p:cNvPr id="4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>
              <a:fillRect/>
            </a:stretch>
          </p:blipFill>
          <p:spPr bwMode="auto">
            <a:xfrm>
              <a:off x="0" y="4077072"/>
              <a:ext cx="9143488" cy="87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-1" y="5589240"/>
              <a:ext cx="9144001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0" y="4869160"/>
              <a:ext cx="9144000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251519" y="4213082"/>
              <a:ext cx="4139611" cy="584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539552" y="4293096"/>
            <a:ext cx="2881312" cy="936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4"/>
          </p:nvPr>
        </p:nvSpPr>
        <p:spPr>
          <a:xfrm>
            <a:off x="2444750" y="6521450"/>
            <a:ext cx="5472113" cy="2603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5"/>
          </p:nvPr>
        </p:nvSpPr>
        <p:spPr>
          <a:xfrm>
            <a:off x="277813" y="6524625"/>
            <a:ext cx="2133600" cy="2619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 smtClean="0">
                <a:solidFill>
                  <a:srgbClr val="FFFFFF"/>
                </a:solidFill>
              </a:rPr>
              <a:t>March 27,2017</a:t>
            </a:r>
            <a:endParaRPr lang="fr-FR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Espace réservé du numéro de diapositive 9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712200" y="6526213"/>
            <a:ext cx="396875" cy="2873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fld id="{CB570B70-19E6-5649-B363-AC649F5971DF}" type="slidenum">
              <a:rPr lang="fr-FR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466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Cliquez</a:t>
            </a:r>
            <a:r>
              <a:rPr lang="en-GB" noProof="0" dirty="0" smtClean="0"/>
              <a:t> et </a:t>
            </a:r>
            <a:r>
              <a:rPr lang="en-GB" noProof="0" dirty="0" err="1" smtClean="0"/>
              <a:t>modifiez</a:t>
            </a:r>
            <a:r>
              <a:rPr lang="en-GB" noProof="0" dirty="0" smtClean="0"/>
              <a:t> le titre</a:t>
            </a:r>
            <a:endParaRPr lang="en-GB" noProof="0" dirty="0"/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0"/>
          </p:nvPr>
        </p:nvSpPr>
        <p:spPr>
          <a:xfrm>
            <a:off x="1908175" y="6453188"/>
            <a:ext cx="5472113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1"/>
          </p:nvPr>
        </p:nvSpPr>
        <p:spPr>
          <a:xfrm>
            <a:off x="206375" y="6453188"/>
            <a:ext cx="17018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FFFFFF"/>
                </a:solidFill>
              </a:rPr>
              <a:t>March 27,2017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8712200" y="6459538"/>
            <a:ext cx="396875" cy="2873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384CA22-6367-EA44-B647-20E2FBBA2D0E}" type="slidenum">
              <a:rPr lang="fr-FR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365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248472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6016" y="1600200"/>
            <a:ext cx="4248472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407C-759C-0E4D-A398-1F43CF6CD3E1}" type="datetime1">
              <a:rPr lang="fr-FR" smtClean="0"/>
              <a:t>19/07/2017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t>‹N›</a:t>
            </a:fld>
            <a:endParaRPr lang="fr-FR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987824" y="-27384"/>
            <a:ext cx="61926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fr-FR" dirty="0" smtClean="0"/>
              <a:t>Titre de la Présentation</a:t>
            </a:r>
            <a:br>
              <a:rPr lang="fr-FR" dirty="0" smtClean="0"/>
            </a:br>
            <a:r>
              <a:rPr lang="fr-FR" dirty="0" smtClean="0"/>
              <a:t>Titre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257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9512" y="6428358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E2CE91-526B-AD4D-A576-9CDFD0FAE3FB}" type="datetime1">
              <a:rPr lang="fr-FR" smtClean="0"/>
              <a:t>19/07/2017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699792" y="6428359"/>
            <a:ext cx="3744416" cy="3850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30888" y="6428358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88A1F8-06BA-4CB7-B4F7-C07C14CF58B7}" type="slidenum">
              <a:rPr lang="fr-FR" smtClean="0"/>
              <a:pPr/>
              <a:t>‹N›</a:t>
            </a:fld>
            <a:endParaRPr lang="fr-FR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Titre de la Présentation</a:t>
            </a:r>
            <a:br>
              <a:rPr lang="fr-FR" dirty="0" smtClean="0"/>
            </a:br>
            <a:r>
              <a:rPr lang="fr-FR" dirty="0" smtClean="0"/>
              <a:t>Titre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835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23FA-50CE-8D49-AB45-FDAAD37CA4B8}" type="datetime1">
              <a:rPr lang="fr-FR" smtClean="0"/>
              <a:t>19/07/2017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599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3174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1435100"/>
            <a:ext cx="328600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8C04-515B-2F47-A2F7-BCB4AD5BC179}" type="datetime1">
              <a:rPr lang="fr-FR" smtClean="0"/>
              <a:t>19/07/2017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t>‹N›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512" y="273050"/>
            <a:ext cx="3286001" cy="1162050"/>
          </a:xfrm>
          <a:solidFill>
            <a:schemeClr val="bg1"/>
          </a:solidFill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fr-FR" dirty="0" smtClean="0"/>
              <a:t>Titre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521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fr-FR" dirty="0" smtClean="0"/>
              <a:t>Titre de la Présentation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BD92-589E-E54B-BFE9-D25757501F93}" type="datetime1">
              <a:rPr lang="fr-FR" smtClean="0"/>
              <a:t>19/07/2017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28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FCD4-CC5E-4141-A62F-652142D90789}" type="datetime1">
              <a:rPr lang="fr-FR" smtClean="0"/>
              <a:t>19/07/2017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t>‹N›</a:t>
            </a:fld>
            <a:endParaRPr lang="fr-FR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Titre de la Présentation</a:t>
            </a:r>
            <a:br>
              <a:rPr lang="fr-FR" dirty="0" smtClean="0"/>
            </a:br>
            <a:r>
              <a:rPr lang="fr-FR" dirty="0" smtClean="0"/>
              <a:t>Titre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7160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fr-FR" dirty="0" smtClean="0"/>
              <a:t>Titre de la Présentation</a:t>
            </a:r>
            <a:br>
              <a:rPr lang="fr-FR" dirty="0" smtClean="0"/>
            </a:br>
            <a:r>
              <a:rPr lang="fr-FR" dirty="0" smtClean="0"/>
              <a:t>Titre de la diapositive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D1B7-C05E-AC40-9F46-1F54956B0918}" type="datetime1">
              <a:rPr lang="fr-FR" smtClean="0"/>
              <a:t>19/07/2017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86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Cliquez</a:t>
            </a:r>
            <a:r>
              <a:rPr lang="en-GB" noProof="0" dirty="0" smtClean="0"/>
              <a:t> et </a:t>
            </a:r>
            <a:r>
              <a:rPr lang="en-GB" noProof="0" dirty="0" err="1" smtClean="0"/>
              <a:t>modifiez</a:t>
            </a:r>
            <a:r>
              <a:rPr lang="en-GB" noProof="0" dirty="0" smtClean="0"/>
              <a:t> le titre</a:t>
            </a:r>
            <a:endParaRPr lang="en-GB" noProof="0" dirty="0"/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March 27,2017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4CA22-6367-EA44-B647-20E2FBBA2D0E}" type="slidenum">
              <a:rPr lang="fr-FR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100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Titre de la Présentation</a:t>
            </a:r>
            <a:br>
              <a:rPr lang="fr-FR" dirty="0" smtClean="0"/>
            </a:br>
            <a:r>
              <a:rPr lang="fr-FR" dirty="0" smtClean="0"/>
              <a:t>Titre de la Diapositive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556792"/>
            <a:ext cx="8784976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795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A6A4-F333-9C48-9A56-32993DBC6178}" type="datetime1">
              <a:rPr lang="fr-FR" smtClean="0"/>
              <a:t>19/07/2017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99792" y="6356351"/>
            <a:ext cx="3744416" cy="3850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8A1F8-06BA-4CB7-B4F7-C07C14CF58B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7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 baseline="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suite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2" b="67995"/>
          <a:stretch>
            <a:fillRect/>
          </a:stretch>
        </p:blipFill>
        <p:spPr bwMode="auto">
          <a:xfrm>
            <a:off x="7938" y="-1588"/>
            <a:ext cx="1279525" cy="14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15888"/>
            <a:ext cx="77057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</a:t>
            </a:r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268413"/>
            <a:ext cx="770572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1619672" y="836613"/>
            <a:ext cx="7164387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66"/>
          </a:solidFill>
          <a:latin typeface="Helvetica Neue"/>
          <a:ea typeface="MS PGothic" pitchFamily="34" charset="-128"/>
          <a:cs typeface="Helvetica Neue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66"/>
          </a:solidFill>
          <a:latin typeface="Helvetica Neue" charset="0"/>
          <a:ea typeface="MS PGothic" pitchFamily="34" charset="-128"/>
          <a:cs typeface="Helvetica Neue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66"/>
          </a:solidFill>
          <a:latin typeface="Helvetica Neue" charset="0"/>
          <a:ea typeface="MS PGothic" pitchFamily="34" charset="-128"/>
          <a:cs typeface="Helvetica Neue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66"/>
          </a:solidFill>
          <a:latin typeface="Helvetica Neue" charset="0"/>
          <a:ea typeface="MS PGothic" pitchFamily="34" charset="-128"/>
          <a:cs typeface="Helvetica Neue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66"/>
          </a:solidFill>
          <a:latin typeface="Helvetica Neue" charset="0"/>
          <a:ea typeface="MS PGothic" pitchFamily="34" charset="-128"/>
          <a:cs typeface="Helvetica Neue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Helvetica Neue"/>
          <a:ea typeface="MS PGothic" pitchFamily="34" charset="-128"/>
          <a:cs typeface="Helvetica Neue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0066"/>
          </a:solidFill>
          <a:latin typeface="Helvetica Neue"/>
          <a:ea typeface="MS PGothic" pitchFamily="34" charset="-128"/>
          <a:cs typeface="Helvetica Neue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66"/>
          </a:solidFill>
          <a:latin typeface="Helvetica Neue"/>
          <a:ea typeface="MS PGothic" pitchFamily="34" charset="-128"/>
          <a:cs typeface="Helvetica Neue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0066"/>
          </a:solidFill>
          <a:latin typeface="Helvetica Neue"/>
          <a:ea typeface="MS PGothic" pitchFamily="34" charset="-128"/>
          <a:cs typeface="Helvetica Neue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Helvetica Neue"/>
          <a:ea typeface="MS PGothic" pitchFamily="34" charset="-128"/>
          <a:cs typeface="Helvetica Neue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66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hyperlink" Target="https://agenda.infn.it/conferenceTimeTable.py?confId=13037#20170718.detailed" TargetMode="Externa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4.jpeg"/><Relationship Id="rId4" Type="http://schemas.microsoft.com/office/2007/relationships/hdphoto" Target="../media/hdphoto1.wdp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emf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25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21.jpg"/><Relationship Id="rId5" Type="http://schemas.openxmlformats.org/officeDocument/2006/relationships/image" Target="../media/image15.jpe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57033" y="116632"/>
            <a:ext cx="7772400" cy="1470025"/>
          </a:xfrm>
        </p:spPr>
        <p:txBody>
          <a:bodyPr>
            <a:normAutofit/>
          </a:bodyPr>
          <a:lstStyle/>
          <a:p>
            <a:r>
              <a:rPr lang="fr-FR" dirty="0" smtClean="0"/>
              <a:t>Institut</a:t>
            </a:r>
            <a:r>
              <a:rPr lang="fr-FR" baseline="0" dirty="0" smtClean="0"/>
              <a:t> national de </a:t>
            </a:r>
            <a:r>
              <a:rPr lang="fr-FR" baseline="0" dirty="0" smtClean="0">
                <a:solidFill>
                  <a:schemeClr val="tx2">
                    <a:lumMod val="75000"/>
                  </a:schemeClr>
                </a:solidFill>
              </a:rPr>
              <a:t>physique nucléaire </a:t>
            </a:r>
            <a:br>
              <a:rPr lang="fr-FR" baseline="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baseline="0" dirty="0" smtClean="0"/>
              <a:t>et de </a:t>
            </a:r>
            <a:r>
              <a:rPr lang="fr-FR" baseline="0" dirty="0" smtClean="0">
                <a:solidFill>
                  <a:schemeClr val="tx2">
                    <a:lumMod val="75000"/>
                  </a:schemeClr>
                </a:solidFill>
              </a:rPr>
              <a:t>physique des particules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6400800" cy="1944216"/>
          </a:xfrm>
        </p:spPr>
        <p:txBody>
          <a:bodyPr>
            <a:normAutofit fontScale="77500" lnSpcReduction="20000"/>
          </a:bodyPr>
          <a:lstStyle/>
          <a:p>
            <a:r>
              <a:rPr lang="en-GB" sz="4500" dirty="0" smtClean="0"/>
              <a:t>The IN2P3 visions and plans </a:t>
            </a:r>
          </a:p>
          <a:p>
            <a:r>
              <a:rPr lang="en-GB" sz="4500" dirty="0" smtClean="0"/>
              <a:t>for nuclear and particle physics</a:t>
            </a:r>
          </a:p>
          <a:p>
            <a:endParaRPr lang="en-GB" dirty="0" smtClean="0"/>
          </a:p>
          <a:p>
            <a:r>
              <a:rPr lang="en-GB" dirty="0" smtClean="0"/>
              <a:t>Electron Ion Collider User Group Meeting</a:t>
            </a:r>
          </a:p>
          <a:p>
            <a:r>
              <a:rPr lang="en-GB" dirty="0" smtClean="0"/>
              <a:t>Trieste, July 19</a:t>
            </a:r>
            <a:r>
              <a:rPr lang="en-GB" baseline="30000" dirty="0" smtClean="0"/>
              <a:t>th</a:t>
            </a:r>
            <a:r>
              <a:rPr lang="en-GB" dirty="0" smtClean="0"/>
              <a:t>, 2017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730473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5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Particle and hadronic physics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07504" y="965040"/>
            <a:ext cx="54006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Participation in all 4 major LHC experiments :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Physics of and beyond the standard model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B-physics and fundamental symmetries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Heavy-Ion physics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GB" dirty="0" smtClean="0">
              <a:solidFill>
                <a:srgbClr val="333399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Participation to Belle-II:</a:t>
            </a:r>
            <a:endParaRPr lang="en-GB" dirty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In discussion (July 2017)</a:t>
            </a:r>
            <a:endParaRPr lang="en-GB" dirty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 smtClean="0">
              <a:solidFill>
                <a:srgbClr val="333399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 err="1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Hadronic</a:t>
            </a:r>
            <a:r>
              <a:rPr lang="en-GB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 physics</a:t>
            </a:r>
            <a:endParaRPr lang="en-GB" dirty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J-Lab and Hades/GSI</a:t>
            </a:r>
            <a:endParaRPr lang="en-GB" dirty="0">
              <a:solidFill>
                <a:srgbClr val="333399"/>
              </a:solidFill>
              <a:latin typeface="Helvetica Neue"/>
              <a:ea typeface="MS PGothic" charset="0"/>
              <a:cs typeface="Helvetica Neue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 smtClean="0">
              <a:solidFill>
                <a:srgbClr val="333399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Participation in precision physics experiments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nEDM</a:t>
            </a: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 (PSI), GRANIT (ILL),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     Comet (J-</a:t>
            </a:r>
            <a:r>
              <a:rPr lang="en-GB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Parc</a:t>
            </a: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), </a:t>
            </a:r>
            <a:r>
              <a:rPr lang="en-GB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AEgIS</a:t>
            </a: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 &amp; </a:t>
            </a:r>
            <a:r>
              <a:rPr lang="en-GB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Gbar</a:t>
            </a: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 (CERN)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GB" dirty="0" smtClean="0">
              <a:solidFill>
                <a:srgbClr val="333399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Accelerator based neutrino physics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T2K, DUNE (</a:t>
            </a:r>
            <a:r>
              <a:rPr lang="en-GB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ProtoDUNE</a:t>
            </a: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-DP, WA105)</a:t>
            </a:r>
            <a:endParaRPr lang="en-GB" dirty="0" smtClean="0">
              <a:solidFill>
                <a:srgbClr val="333399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GB" dirty="0" smtClean="0">
              <a:solidFill>
                <a:srgbClr val="333399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Detector R&amp;D for ILC: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CALICE (</a:t>
            </a:r>
            <a:r>
              <a:rPr lang="en-GB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SiW</a:t>
            </a: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 and SDHCAL), CMOS technology for micro-vertex</a:t>
            </a:r>
            <a:endParaRPr lang="en-GB" dirty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14741" r="10019" b="6139"/>
          <a:stretch/>
        </p:blipFill>
        <p:spPr>
          <a:xfrm>
            <a:off x="6732240" y="2204864"/>
            <a:ext cx="2248362" cy="2243686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80728"/>
            <a:ext cx="1944216" cy="196989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 descr="T2K.jpg"/>
          <p:cNvPicPr>
            <a:picLocks noChangeAspect="1"/>
          </p:cNvPicPr>
          <p:nvPr/>
        </p:nvPicPr>
        <p:blipFill>
          <a:blip r:embed="rId4"/>
          <a:srcRect l="13334" r="15834"/>
          <a:stretch>
            <a:fillRect/>
          </a:stretch>
        </p:blipFill>
        <p:spPr>
          <a:xfrm>
            <a:off x="5940152" y="4221088"/>
            <a:ext cx="1965877" cy="1861148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10" name="Espace réservé du numéro de diapositive 8"/>
          <p:cNvSpPr txBox="1">
            <a:spLocks/>
          </p:cNvSpPr>
          <p:nvPr/>
        </p:nvSpPr>
        <p:spPr>
          <a:xfrm>
            <a:off x="8855645" y="6525344"/>
            <a:ext cx="396875" cy="2873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4CA22-6367-EA44-B647-20E2FBBA2D0E}" type="slidenum">
              <a:rPr lang="fr-FR" sz="1200" smtClean="0"/>
              <a:pPr/>
              <a:t>10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7783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705725" cy="633412"/>
          </a:xfrm>
        </p:spPr>
        <p:txBody>
          <a:bodyPr/>
          <a:lstStyle/>
          <a:p>
            <a:r>
              <a:rPr lang="en-GB" dirty="0" smtClean="0"/>
              <a:t>Computing and Data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08720"/>
            <a:ext cx="2232248" cy="20882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2253831" cy="2112549"/>
          </a:xfrm>
          <a:prstGeom prst="ellipse">
            <a:avLst/>
          </a:prstGeom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717032"/>
            <a:ext cx="2448272" cy="2176446"/>
          </a:xfrm>
          <a:prstGeom prst="ellipse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179512" y="1052736"/>
            <a:ext cx="49685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CC-IN2P3 in Lyon: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2000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National Data-</a:t>
            </a:r>
            <a:r>
              <a:rPr lang="en-GB" sz="2000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center</a:t>
            </a:r>
            <a:endParaRPr lang="en-GB" sz="2000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2000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Tier 1 for w-LCG, but also computing for 70 other projects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2000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Major challenge to come: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HL-LHC, LSST, Euclid and CTA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2000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France Grille: distributed grid and cloud computing over 9 regional site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2000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Participation in EOSC and </a:t>
            </a:r>
            <a:r>
              <a:rPr lang="en-GB" sz="2000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HelixNebula</a:t>
            </a:r>
            <a:r>
              <a:rPr lang="en-GB" sz="2000" dirty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projects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2000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Software developments</a:t>
            </a:r>
          </a:p>
        </p:txBody>
      </p:sp>
      <p:sp>
        <p:nvSpPr>
          <p:cNvPr id="9" name="Espace réservé du numéro de diapositive 8"/>
          <p:cNvSpPr txBox="1">
            <a:spLocks/>
          </p:cNvSpPr>
          <p:nvPr/>
        </p:nvSpPr>
        <p:spPr>
          <a:xfrm>
            <a:off x="8855645" y="6525344"/>
            <a:ext cx="396875" cy="2873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4CA22-6367-EA44-B647-20E2FBBA2D0E}" type="slidenum">
              <a:rPr lang="fr-FR" sz="1200" smtClean="0"/>
              <a:pPr/>
              <a:t>11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140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Accelerators R&amp;D at IN2P3</a:t>
            </a:r>
            <a:endParaRPr lang="en-GB" dirty="0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8855645" y="6525344"/>
            <a:ext cx="396875" cy="2873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4CA22-6367-EA44-B647-20E2FBBA2D0E}" type="slidenum">
              <a:rPr lang="fr-FR" sz="1200" smtClean="0"/>
              <a:pPr/>
              <a:t>12</a:t>
            </a:fld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980728"/>
            <a:ext cx="4481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hlinkClick r:id="rId2"/>
              </a:rPr>
              <a:t>[</a:t>
            </a:r>
            <a:r>
              <a:rPr lang="fr-FR" sz="1400" dirty="0" err="1" smtClean="0">
                <a:hlinkClick r:id="rId2"/>
              </a:rPr>
              <a:t>c.f</a:t>
            </a:r>
            <a:r>
              <a:rPr lang="fr-FR" sz="1400" dirty="0" smtClean="0">
                <a:hlinkClick r:id="rId2"/>
              </a:rPr>
              <a:t>. Jean-Luc </a:t>
            </a:r>
            <a:r>
              <a:rPr lang="fr-FR" sz="1400" dirty="0" err="1" smtClean="0">
                <a:hlinkClick r:id="rId2"/>
              </a:rPr>
              <a:t>Biarrotte</a:t>
            </a:r>
            <a:r>
              <a:rPr lang="fr-FR" sz="1400" dirty="0" smtClean="0">
                <a:hlinkClick r:id="rId2"/>
              </a:rPr>
              <a:t> </a:t>
            </a:r>
            <a:r>
              <a:rPr lang="fr-FR" sz="1400" dirty="0" err="1" smtClean="0">
                <a:hlinkClick r:id="rId2"/>
              </a:rPr>
              <a:t>presentation</a:t>
            </a:r>
            <a:r>
              <a:rPr lang="fr-FR" sz="1400" dirty="0" smtClean="0">
                <a:hlinkClick r:id="rId2"/>
              </a:rPr>
              <a:t> </a:t>
            </a:r>
            <a:r>
              <a:rPr lang="fr-FR" sz="1400" dirty="0" err="1" smtClean="0">
                <a:hlinkClick r:id="rId2"/>
              </a:rPr>
              <a:t>yesterday</a:t>
            </a:r>
            <a:r>
              <a:rPr lang="fr-FR" sz="1400" dirty="0" smtClean="0">
                <a:hlinkClick r:id="rId2"/>
              </a:rPr>
              <a:t>]</a:t>
            </a:r>
            <a:endParaRPr lang="fr-FR" sz="1400" dirty="0"/>
          </a:p>
        </p:txBody>
      </p:sp>
      <p:sp>
        <p:nvSpPr>
          <p:cNvPr id="41" name="Rectangle 40"/>
          <p:cNvSpPr/>
          <p:nvPr/>
        </p:nvSpPr>
        <p:spPr>
          <a:xfrm>
            <a:off x="0" y="2414736"/>
            <a:ext cx="9144000" cy="3276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/>
        </p:spPr>
      </p:pic>
      <p:sp>
        <p:nvSpPr>
          <p:cNvPr id="43" name="Titre 1"/>
          <p:cNvSpPr txBox="1">
            <a:spLocks/>
          </p:cNvSpPr>
          <p:nvPr/>
        </p:nvSpPr>
        <p:spPr>
          <a:xfrm>
            <a:off x="5796136" y="5671043"/>
            <a:ext cx="4608512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SUPERCONDUCTING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>
          <a:xfrm>
            <a:off x="5526668" y="5919936"/>
            <a:ext cx="3897543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CRYOTECHNOLOGY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5" name="Titre 1"/>
          <p:cNvSpPr txBox="1">
            <a:spLocks/>
          </p:cNvSpPr>
          <p:nvPr/>
        </p:nvSpPr>
        <p:spPr>
          <a:xfrm>
            <a:off x="3042619" y="5918559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PLATFORMS 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6" name="Titre 1"/>
          <p:cNvSpPr txBox="1">
            <a:spLocks/>
          </p:cNvSpPr>
          <p:nvPr/>
        </p:nvSpPr>
        <p:spPr>
          <a:xfrm>
            <a:off x="3771920" y="5698775"/>
            <a:ext cx="2533753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LASERS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4191000" y="2414736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644560" y="312985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-457200" y="2490936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7010400" y="3024336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-747678" y="1241933"/>
            <a:ext cx="9067800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ACCELERATOR R&amp;D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78922" y="5688563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INTENSE BEAMS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4" name="Titre 1"/>
          <p:cNvSpPr txBox="1">
            <a:spLocks/>
          </p:cNvSpPr>
          <p:nvPr/>
        </p:nvSpPr>
        <p:spPr>
          <a:xfrm>
            <a:off x="-376011" y="5919936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ION SOURCES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5" name="Arc 48"/>
          <p:cNvSpPr>
            <a:spLocks noChangeArrowheads="1"/>
          </p:cNvSpPr>
          <p:nvPr/>
        </p:nvSpPr>
        <p:spPr bwMode="auto">
          <a:xfrm rot="14966412">
            <a:off x="4666409" y="3918956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0" y="2340242"/>
            <a:ext cx="456780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High-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field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superconducting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magnets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Superconducting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accelerating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cavities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cryotechnology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ources &amp;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injectors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Radioactive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beams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Beam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dynamics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final focus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Plasma acceleration, laser/beam interactions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Beam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i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nstrumentation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Related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technologies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(RF,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vacuum…)</a:t>
            </a:r>
            <a:endParaRPr lang="en-US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57" name="Arc 68"/>
          <p:cNvSpPr>
            <a:spLocks noChangeArrowheads="1"/>
          </p:cNvSpPr>
          <p:nvPr/>
        </p:nvSpPr>
        <p:spPr bwMode="auto">
          <a:xfrm rot="14737404">
            <a:off x="6054136" y="2549274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58" name="Arc 69"/>
          <p:cNvSpPr>
            <a:spLocks noChangeArrowheads="1"/>
          </p:cNvSpPr>
          <p:nvPr/>
        </p:nvSpPr>
        <p:spPr bwMode="auto">
          <a:xfrm rot="4471234">
            <a:off x="6400126" y="4220439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59" name="Arc 70"/>
          <p:cNvSpPr>
            <a:spLocks noChangeArrowheads="1"/>
          </p:cNvSpPr>
          <p:nvPr/>
        </p:nvSpPr>
        <p:spPr bwMode="auto">
          <a:xfrm rot="7359564">
            <a:off x="7597367" y="2509988"/>
            <a:ext cx="1413123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01" y="2495473"/>
            <a:ext cx="2213949" cy="166046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ZoneTexte 60"/>
          <p:cNvSpPr txBox="1"/>
          <p:nvPr/>
        </p:nvSpPr>
        <p:spPr>
          <a:xfrm rot="16200000">
            <a:off x="7280530" y="3742452"/>
            <a:ext cx="3417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CSNSM/Jean François Dars,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Desy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Hamburg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Ganil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CNRS/IN2P3</a:t>
            </a:r>
            <a:b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cxnSp>
        <p:nvCxnSpPr>
          <p:cNvPr id="64" name="Connecteur droit 63"/>
          <p:cNvCxnSpPr/>
          <p:nvPr/>
        </p:nvCxnSpPr>
        <p:spPr>
          <a:xfrm flipV="1">
            <a:off x="-76200" y="836613"/>
            <a:ext cx="9220200" cy="11112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Picture 2" descr="D:\SPIRAL2_project\GANILphotos\SAM_19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04630"/>
            <a:ext cx="2432649" cy="1824488"/>
          </a:xfrm>
          <a:prstGeom prst="ellipse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Image 65" descr="DSC01763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591175" y="4024462"/>
            <a:ext cx="2319338" cy="1619249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955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Accelerators R&amp;D at IN2P3</a:t>
            </a:r>
            <a:endParaRPr lang="en-GB" dirty="0"/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>
          <a:xfrm>
            <a:off x="8855645" y="6525344"/>
            <a:ext cx="396875" cy="2873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4CA22-6367-EA44-B647-20E2FBBA2D0E}" type="slidenum">
              <a:rPr lang="fr-FR" sz="1200" smtClean="0"/>
              <a:pPr/>
              <a:t>13</a:t>
            </a:fld>
            <a:endParaRPr lang="fr-FR" sz="1200" dirty="0"/>
          </a:p>
        </p:txBody>
      </p:sp>
      <p:cxnSp>
        <p:nvCxnSpPr>
          <p:cNvPr id="64" name="Connecteur droit 63"/>
          <p:cNvCxnSpPr/>
          <p:nvPr/>
        </p:nvCxnSpPr>
        <p:spPr>
          <a:xfrm flipV="1">
            <a:off x="-76200" y="836613"/>
            <a:ext cx="9220200" cy="11112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2679700"/>
            <a:ext cx="3390900" cy="14859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8968"/>
            <a:ext cx="9144000" cy="547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Hadronic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IN2P3</a:t>
            </a:r>
            <a:endParaRPr lang="fr-FR" dirty="0"/>
          </a:p>
        </p:txBody>
      </p:sp>
      <p:sp>
        <p:nvSpPr>
          <p:cNvPr id="7" name="Espace réservé du numéro de diapositive 8"/>
          <p:cNvSpPr txBox="1">
            <a:spLocks/>
          </p:cNvSpPr>
          <p:nvPr/>
        </p:nvSpPr>
        <p:spPr>
          <a:xfrm>
            <a:off x="8855645" y="6525344"/>
            <a:ext cx="396875" cy="2873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4CA22-6367-EA44-B647-20E2FBBA2D0E}" type="slidenum">
              <a:rPr lang="fr-FR" sz="1200" smtClean="0"/>
              <a:pPr/>
              <a:t>14</a:t>
            </a:fld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1424964"/>
            <a:ext cx="9144000" cy="5078314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Most efforts are currently focused on the heavy </a:t>
            </a:r>
            <a:r>
              <a:rPr lang="en-GB" dirty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i</a:t>
            </a:r>
            <a:r>
              <a:rPr lang="en-GB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on program at CERN: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ALICE and its </a:t>
            </a:r>
            <a:r>
              <a:rPr lang="en-GB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ugrades</a:t>
            </a: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 (</a:t>
            </a:r>
            <a:r>
              <a:rPr lang="en-GB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Muons</a:t>
            </a: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, ITS, MFT)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CMS Heavy Ions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LHCb</a:t>
            </a: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 Heavy 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=&gt; Phase 1 upgrade during LS2 in 2019-2020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Physics program at GSI/FAIR: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Contribution to Hades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>
                <a:latin typeface="Helvetica Neue"/>
                <a:ea typeface="MS PGothic" charset="0"/>
                <a:cs typeface="Helvetica Neue"/>
              </a:rPr>
              <a:t>Discussion in progress concerning possible contributions to PANDA, CBM and </a:t>
            </a:r>
            <a:r>
              <a:rPr lang="en-GB" dirty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nuclear physics program at FAIR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chemeClr val="accent2"/>
                </a:solidFill>
                <a:latin typeface="Helvetica Neue"/>
                <a:ea typeface="MS PGothic" charset="0"/>
                <a:cs typeface="Helvetica Neue"/>
              </a:rPr>
              <a:t>Contribution to J-Lab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DVCS at CLAS &amp; proton tomography</a:t>
            </a:r>
            <a:endParaRPr lang="en-GB" dirty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Polarized Electrons for </a:t>
            </a:r>
            <a:r>
              <a:rPr lang="en-GB" dirty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Polarized Positrons	</a:t>
            </a:r>
            <a:endParaRPr lang="en-GB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Heavy Photon Search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Accelerator R&amp;D for EIC: </a:t>
            </a:r>
            <a:r>
              <a:rPr lang="fr-FR" b="1" dirty="0" smtClean="0">
                <a:cs typeface="Times New Roman" pitchFamily="18" charset="0"/>
              </a:rPr>
              <a:t> «</a:t>
            </a:r>
            <a:r>
              <a:rPr lang="fr-FR" b="1" dirty="0" err="1" smtClean="0">
                <a:cs typeface="Times New Roman" pitchFamily="18" charset="0"/>
              </a:rPr>
              <a:t>We</a:t>
            </a:r>
            <a:r>
              <a:rPr lang="fr-FR" b="1" dirty="0" smtClean="0">
                <a:cs typeface="Times New Roman" pitchFamily="18" charset="0"/>
              </a:rPr>
              <a:t> </a:t>
            </a:r>
            <a:r>
              <a:rPr lang="fr-FR" b="1" dirty="0" err="1">
                <a:cs typeface="Times New Roman" pitchFamily="18" charset="0"/>
              </a:rPr>
              <a:t>would</a:t>
            </a:r>
            <a:r>
              <a:rPr lang="fr-FR" b="1" dirty="0">
                <a:cs typeface="Times New Roman" pitchFamily="18" charset="0"/>
              </a:rPr>
              <a:t> </a:t>
            </a:r>
            <a:r>
              <a:rPr lang="fr-FR" b="1" dirty="0" err="1">
                <a:cs typeface="Times New Roman" pitchFamily="18" charset="0"/>
              </a:rPr>
              <a:t>be</a:t>
            </a:r>
            <a:r>
              <a:rPr lang="fr-FR" b="1" dirty="0">
                <a:cs typeface="Times New Roman" pitchFamily="18" charset="0"/>
              </a:rPr>
              <a:t> </a:t>
            </a:r>
            <a:r>
              <a:rPr lang="fr-FR" b="1" dirty="0" err="1">
                <a:cs typeface="Times New Roman" pitchFamily="18" charset="0"/>
              </a:rPr>
              <a:t>glad</a:t>
            </a:r>
            <a:r>
              <a:rPr lang="fr-FR" b="1" dirty="0">
                <a:cs typeface="Times New Roman" pitchFamily="18" charset="0"/>
              </a:rPr>
              <a:t> to help on </a:t>
            </a:r>
            <a:r>
              <a:rPr lang="fr-FR" b="1" dirty="0" smtClean="0">
                <a:cs typeface="Times New Roman" pitchFamily="18" charset="0"/>
              </a:rPr>
              <a:t>EIC »</a:t>
            </a:r>
            <a:endParaRPr lang="en-GB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 smtClean="0">
              <a:solidFill>
                <a:srgbClr val="FF0000"/>
              </a:solidFill>
              <a:latin typeface="Helvetica Neue"/>
              <a:ea typeface="MS PGothic" charset="0"/>
              <a:cs typeface="Helvetica Neue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0000"/>
                </a:solidFill>
                <a:latin typeface="Helvetica Neue"/>
                <a:ea typeface="MS PGothic" charset="0"/>
                <a:cs typeface="Helvetica Neue"/>
              </a:rPr>
              <a:t>Strong scientific interest </a:t>
            </a:r>
            <a:r>
              <a:rPr lang="en-GB" dirty="0">
                <a:solidFill>
                  <a:srgbClr val="FF0000"/>
                </a:solidFill>
                <a:latin typeface="Helvetica Neue"/>
                <a:ea typeface="MS PGothic" charset="0"/>
                <a:cs typeface="Helvetica Neue"/>
              </a:rPr>
              <a:t>for EIC </a:t>
            </a:r>
            <a:r>
              <a:rPr lang="en-GB" dirty="0" smtClean="0">
                <a:solidFill>
                  <a:srgbClr val="FF0000"/>
                </a:solidFill>
                <a:latin typeface="Helvetica Neue"/>
                <a:ea typeface="MS PGothic" charset="0"/>
                <a:cs typeface="Helvetica Neue"/>
              </a:rPr>
              <a:t>physics</a:t>
            </a:r>
            <a:endParaRPr lang="en-GB" dirty="0">
              <a:solidFill>
                <a:srgbClr val="FF0000"/>
              </a:solidFill>
              <a:latin typeface="Helvetica Neue"/>
              <a:ea typeface="MS PGothic" charset="0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35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1907704" y="4797152"/>
            <a:ext cx="5904656" cy="1152128"/>
          </a:xfrm>
        </p:spPr>
        <p:txBody>
          <a:bodyPr/>
          <a:lstStyle/>
          <a:p>
            <a:pPr algn="ctr"/>
            <a:r>
              <a:rPr lang="fr-FR" sz="5400" dirty="0" err="1" smtClean="0"/>
              <a:t>Thank</a:t>
            </a:r>
            <a:r>
              <a:rPr lang="fr-FR" sz="5400" dirty="0" smtClean="0"/>
              <a:t> </a:t>
            </a:r>
            <a:r>
              <a:rPr lang="fr-FR" sz="5400" dirty="0" err="1" smtClean="0"/>
              <a:t>you</a:t>
            </a:r>
            <a:r>
              <a:rPr lang="fr-FR" sz="5400" dirty="0" smtClean="0"/>
              <a:t> !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2506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Accelerator </a:t>
            </a:r>
            <a:r>
              <a:rPr lang="fr-FR" dirty="0" err="1" smtClean="0"/>
              <a:t>roadmap</a:t>
            </a:r>
            <a:r>
              <a:rPr lang="fr-FR" dirty="0" smtClean="0"/>
              <a:t> @ CNRS/IN2P3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712"/>
            <a:ext cx="9144000" cy="59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>
          <a:xfrm>
            <a:off x="179512" y="548680"/>
            <a:ext cx="4032448" cy="5904656"/>
          </a:xfrm>
          <a:ln w="25400">
            <a:solidFill>
              <a:schemeClr val="tx2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Energy Frontier physic: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ATLAS, CMS</a:t>
            </a:r>
          </a:p>
          <a:p>
            <a:pPr marL="457200" lvl="1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b="1" dirty="0" err="1" smtClean="0"/>
              <a:t>Flavor</a:t>
            </a:r>
            <a:r>
              <a:rPr lang="en-GB" b="1" dirty="0" smtClean="0"/>
              <a:t> physic:</a:t>
            </a:r>
          </a:p>
          <a:p>
            <a:pPr marL="457200" lvl="1" indent="0">
              <a:buNone/>
            </a:pPr>
            <a:r>
              <a:rPr lang="en-GB" dirty="0" err="1" smtClean="0">
                <a:solidFill>
                  <a:srgbClr val="000000"/>
                </a:solidFill>
              </a:rPr>
              <a:t>LHCb</a:t>
            </a:r>
            <a:r>
              <a:rPr lang="en-GB" dirty="0" smtClean="0">
                <a:solidFill>
                  <a:srgbClr val="000000"/>
                </a:solidFill>
              </a:rPr>
              <a:t>, </a:t>
            </a:r>
            <a:r>
              <a:rPr lang="en-GB" b="1" u="sng" dirty="0" smtClean="0">
                <a:solidFill>
                  <a:srgbClr val="000000"/>
                </a:solidFill>
              </a:rPr>
              <a:t>interest for Belle-2</a:t>
            </a:r>
          </a:p>
          <a:p>
            <a:pPr marL="457200" lvl="1" indent="0">
              <a:buNone/>
            </a:pPr>
            <a:endParaRPr lang="en-GB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b="1" dirty="0" err="1" smtClean="0"/>
              <a:t>Hadronic</a:t>
            </a:r>
            <a:r>
              <a:rPr lang="en-GB" b="1" dirty="0" smtClean="0"/>
              <a:t> physic:</a:t>
            </a:r>
            <a:endParaRPr lang="en-GB" b="1" dirty="0"/>
          </a:p>
          <a:p>
            <a:pPr marL="457200" lvl="1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ALICE, J-Lab</a:t>
            </a:r>
          </a:p>
          <a:p>
            <a:pPr marL="457200" lvl="1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Beyond Colliders:</a:t>
            </a:r>
          </a:p>
          <a:p>
            <a:pPr marL="457200" lvl="1" indent="0">
              <a:buNone/>
            </a:pPr>
            <a:r>
              <a:rPr lang="en-GB" dirty="0" err="1" smtClean="0">
                <a:solidFill>
                  <a:srgbClr val="000000"/>
                </a:solidFill>
              </a:rPr>
              <a:t>nEDM</a:t>
            </a:r>
            <a:r>
              <a:rPr lang="en-GB" dirty="0" smtClean="0">
                <a:solidFill>
                  <a:srgbClr val="000000"/>
                </a:solidFill>
              </a:rPr>
              <a:t>, GRANIT, </a:t>
            </a:r>
            <a:r>
              <a:rPr lang="en-GB" dirty="0" err="1" smtClean="0">
                <a:solidFill>
                  <a:srgbClr val="000000"/>
                </a:solidFill>
              </a:rPr>
              <a:t>AEgIS</a:t>
            </a:r>
            <a:r>
              <a:rPr lang="en-GB" dirty="0" smtClean="0">
                <a:solidFill>
                  <a:srgbClr val="000000"/>
                </a:solidFill>
              </a:rPr>
              <a:t>, </a:t>
            </a:r>
            <a:r>
              <a:rPr lang="en-GB" dirty="0" err="1" smtClean="0">
                <a:solidFill>
                  <a:srgbClr val="000000"/>
                </a:solidFill>
              </a:rPr>
              <a:t>Gbar</a:t>
            </a:r>
            <a:r>
              <a:rPr lang="en-GB" dirty="0" smtClean="0">
                <a:solidFill>
                  <a:srgbClr val="000000"/>
                </a:solidFill>
              </a:rPr>
              <a:t>, 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COMET-g-2/EDM</a:t>
            </a:r>
          </a:p>
          <a:p>
            <a:pPr marL="457200" lvl="1" indent="0">
              <a:buNone/>
            </a:pPr>
            <a:endParaRPr lang="en-GB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b="1" dirty="0" smtClean="0"/>
              <a:t>Neutrinos: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T2K</a:t>
            </a:r>
            <a:r>
              <a:rPr lang="en-GB" dirty="0">
                <a:solidFill>
                  <a:srgbClr val="000000"/>
                </a:solidFill>
              </a:rPr>
              <a:t>/Super-</a:t>
            </a:r>
            <a:r>
              <a:rPr lang="en-GB" dirty="0" smtClean="0">
                <a:solidFill>
                  <a:srgbClr val="000000"/>
                </a:solidFill>
              </a:rPr>
              <a:t>K, </a:t>
            </a:r>
            <a:r>
              <a:rPr lang="en-GB" dirty="0">
                <a:solidFill>
                  <a:srgbClr val="000000"/>
                </a:solidFill>
              </a:rPr>
              <a:t>DUNE-</a:t>
            </a:r>
            <a:r>
              <a:rPr lang="en-GB" dirty="0" smtClean="0">
                <a:solidFill>
                  <a:srgbClr val="000000"/>
                </a:solidFill>
              </a:rPr>
              <a:t>WA105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Double-</a:t>
            </a:r>
            <a:r>
              <a:rPr lang="en-GB" dirty="0" err="1" smtClean="0">
                <a:solidFill>
                  <a:srgbClr val="000000"/>
                </a:solidFill>
              </a:rPr>
              <a:t>Chooz</a:t>
            </a:r>
            <a:r>
              <a:rPr lang="en-GB" dirty="0" smtClean="0">
                <a:solidFill>
                  <a:srgbClr val="000000"/>
                </a:solidFill>
              </a:rPr>
              <a:t>, JUNO, SOLID, STEREO</a:t>
            </a:r>
            <a:endParaRPr lang="en-GB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Super-</a:t>
            </a:r>
            <a:r>
              <a:rPr lang="en-GB" dirty="0" err="1" smtClean="0">
                <a:solidFill>
                  <a:srgbClr val="000000"/>
                </a:solidFill>
              </a:rPr>
              <a:t>Nemo</a:t>
            </a:r>
            <a:r>
              <a:rPr lang="en-GB" dirty="0" smtClean="0">
                <a:solidFill>
                  <a:srgbClr val="000000"/>
                </a:solidFill>
              </a:rPr>
              <a:t>, Antares</a:t>
            </a:r>
            <a:r>
              <a:rPr lang="en-GB" dirty="0">
                <a:solidFill>
                  <a:srgbClr val="000000"/>
                </a:solidFill>
              </a:rPr>
              <a:t>/</a:t>
            </a:r>
            <a:r>
              <a:rPr lang="en-GB" dirty="0" smtClean="0">
                <a:solidFill>
                  <a:srgbClr val="000000"/>
                </a:solidFill>
              </a:rPr>
              <a:t>Km3net</a:t>
            </a:r>
          </a:p>
          <a:p>
            <a:pPr marL="457200" lvl="1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b="1" dirty="0" smtClean="0"/>
              <a:t>Dark Matter: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Edelweiss, Xenon-1 T, </a:t>
            </a:r>
            <a:r>
              <a:rPr lang="en-GB" dirty="0" err="1" smtClean="0">
                <a:solidFill>
                  <a:srgbClr val="000000"/>
                </a:solidFill>
              </a:rPr>
              <a:t>DarkSide</a:t>
            </a:r>
            <a:r>
              <a:rPr lang="en-GB" dirty="0" smtClean="0">
                <a:solidFill>
                  <a:srgbClr val="000000"/>
                </a:solidFill>
              </a:rPr>
              <a:t>, DAMIC R&amp;D</a:t>
            </a:r>
          </a:p>
          <a:p>
            <a:pPr marL="457200" lvl="1" indent="0">
              <a:buNone/>
            </a:pPr>
            <a:endParaRPr lang="en-GB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b="1" dirty="0"/>
              <a:t>ILC R&amp;</a:t>
            </a:r>
            <a:r>
              <a:rPr lang="en-GB" b="1" dirty="0" smtClean="0"/>
              <a:t>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t>17</a:t>
            </a:fld>
            <a:endParaRPr lang="fr-FR"/>
          </a:p>
        </p:txBody>
      </p:sp>
      <p:sp>
        <p:nvSpPr>
          <p:cNvPr id="7" name="Titre 4"/>
          <p:cNvSpPr txBox="1">
            <a:spLocks/>
          </p:cNvSpPr>
          <p:nvPr/>
        </p:nvSpPr>
        <p:spPr>
          <a:xfrm>
            <a:off x="2051720" y="-27384"/>
            <a:ext cx="712879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chemeClr val="tx2"/>
                </a:solidFill>
              </a:rPr>
              <a:t>Particle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physics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at</a:t>
            </a:r>
            <a:r>
              <a:rPr lang="fr-FR" dirty="0" smtClean="0">
                <a:solidFill>
                  <a:schemeClr val="tx2"/>
                </a:solidFill>
              </a:rPr>
              <a:t> IN2P3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8" name="Image 7" descr="ET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58" y="1772816"/>
            <a:ext cx="4801146" cy="351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7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C:\Users\jeremy.lescene@cnrs-dir.fr\Desktop\Sans titr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1"/>
          <a:stretch>
            <a:fillRect/>
          </a:stretch>
        </p:blipFill>
        <p:spPr bwMode="auto">
          <a:xfrm>
            <a:off x="0" y="1012825"/>
            <a:ext cx="91440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itre 1"/>
          <p:cNvSpPr>
            <a:spLocks noGrp="1"/>
          </p:cNvSpPr>
          <p:nvPr>
            <p:ph type="ctrTitle"/>
          </p:nvPr>
        </p:nvSpPr>
        <p:spPr bwMode="auto">
          <a:xfrm>
            <a:off x="971550" y="188640"/>
            <a:ext cx="7772400" cy="90872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Helvetica Neue" charset="0"/>
                <a:ea typeface="MS PGothic" charset="0"/>
              </a:rPr>
              <a:t>Major Research</a:t>
            </a:r>
            <a:r>
              <a:rPr lang="en-US" sz="2800" b="0" dirty="0" smtClean="0">
                <a:solidFill>
                  <a:schemeClr val="accent2">
                    <a:lumMod val="75000"/>
                  </a:schemeClr>
                </a:solidFill>
                <a:latin typeface="Helvetica Neue" charset="0"/>
                <a:ea typeface="MS PGothic" charset="0"/>
              </a:rPr>
              <a:t> Infrastructures in France</a:t>
            </a:r>
            <a:endParaRPr lang="en-US" sz="2800" b="0" dirty="0">
              <a:solidFill>
                <a:schemeClr val="accent2">
                  <a:lumMod val="75000"/>
                </a:schemeClr>
              </a:solidFill>
              <a:latin typeface="Helvetica Neue" charset="0"/>
              <a:ea typeface="MS PGothic" charset="0"/>
            </a:endParaRPr>
          </a:p>
        </p:txBody>
      </p:sp>
      <p:sp>
        <p:nvSpPr>
          <p:cNvPr id="39" name="Titre 1"/>
          <p:cNvSpPr txBox="1">
            <a:spLocks/>
          </p:cNvSpPr>
          <p:nvPr/>
        </p:nvSpPr>
        <p:spPr bwMode="auto">
          <a:xfrm>
            <a:off x="800100" y="2579688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GANIL /Spiral2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2" name="Ellipse 41"/>
          <p:cNvSpPr>
            <a:spLocks noChangeArrowheads="1"/>
          </p:cNvSpPr>
          <p:nvPr/>
        </p:nvSpPr>
        <p:spPr bwMode="auto">
          <a:xfrm>
            <a:off x="2209800" y="30480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 bwMode="auto">
          <a:xfrm>
            <a:off x="3017838" y="3624263"/>
            <a:ext cx="284956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LSM / Edelweiss, </a:t>
            </a:r>
            <a:r>
              <a:rPr lang="fr-FR" sz="2000" b="1" dirty="0" err="1" smtClean="0">
                <a:solidFill>
                  <a:schemeClr val="bg1"/>
                </a:solidFill>
              </a:rPr>
              <a:t>SuperNemo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5" name="Ellipse 44"/>
          <p:cNvSpPr>
            <a:spLocks noChangeArrowheads="1"/>
          </p:cNvSpPr>
          <p:nvPr/>
        </p:nvSpPr>
        <p:spPr bwMode="auto">
          <a:xfrm>
            <a:off x="2667000" y="39624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pic>
        <p:nvPicPr>
          <p:cNvPr id="46" name="Image 45" descr="EDW Fisheye.jpg"/>
          <p:cNvPicPr>
            <a:picLocks noChangeAspect="1"/>
          </p:cNvPicPr>
          <p:nvPr/>
        </p:nvPicPr>
        <p:blipFill>
          <a:blip r:embed="rId3"/>
          <a:srcRect l="18333" r="10833"/>
          <a:stretch>
            <a:fillRect/>
          </a:stretch>
        </p:blipFill>
        <p:spPr>
          <a:xfrm>
            <a:off x="4283968" y="4005064"/>
            <a:ext cx="1507232" cy="1420598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65" name="Image 64" descr="Spiral2.png"/>
          <p:cNvPicPr>
            <a:picLocks noChangeAspect="1"/>
          </p:cNvPicPr>
          <p:nvPr/>
        </p:nvPicPr>
        <p:blipFill>
          <a:blip r:embed="rId4"/>
          <a:srcRect l="1667" r="20833"/>
          <a:stretch>
            <a:fillRect/>
          </a:stretch>
        </p:blipFill>
        <p:spPr>
          <a:xfrm>
            <a:off x="1487731" y="1159688"/>
            <a:ext cx="1561613" cy="1467221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66" name="Ellipse 65"/>
          <p:cNvSpPr>
            <a:spLocks noChangeArrowheads="1"/>
          </p:cNvSpPr>
          <p:nvPr/>
        </p:nvSpPr>
        <p:spPr bwMode="auto">
          <a:xfrm>
            <a:off x="2789238" y="318928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7" t="-24" r="1270" b="-2931"/>
          <a:stretch/>
        </p:blipFill>
        <p:spPr>
          <a:xfrm>
            <a:off x="4155838" y="2007689"/>
            <a:ext cx="1489904" cy="1421311"/>
          </a:xfrm>
          <a:prstGeom prst="ellipse">
            <a:avLst/>
          </a:prstGeom>
          <a:ln w="635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Ellipse 68"/>
          <p:cNvSpPr>
            <a:spLocks noChangeArrowheads="1"/>
          </p:cNvSpPr>
          <p:nvPr/>
        </p:nvSpPr>
        <p:spPr bwMode="auto">
          <a:xfrm>
            <a:off x="2438400" y="4303713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70" name="Titre 1"/>
          <p:cNvSpPr txBox="1">
            <a:spLocks/>
          </p:cNvSpPr>
          <p:nvPr/>
        </p:nvSpPr>
        <p:spPr bwMode="auto">
          <a:xfrm>
            <a:off x="2806700" y="4292600"/>
            <a:ext cx="11176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Antares KM3NET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49" y="4739270"/>
            <a:ext cx="1558903" cy="1354026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3" name="Ellipse 22"/>
          <p:cNvSpPr>
            <a:spLocks noChangeArrowheads="1"/>
          </p:cNvSpPr>
          <p:nvPr/>
        </p:nvSpPr>
        <p:spPr bwMode="auto">
          <a:xfrm>
            <a:off x="2362200" y="3814763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4" name="Titre 1"/>
          <p:cNvSpPr txBox="1">
            <a:spLocks/>
          </p:cNvSpPr>
          <p:nvPr/>
        </p:nvSpPr>
        <p:spPr bwMode="auto">
          <a:xfrm>
            <a:off x="1376363" y="3429000"/>
            <a:ext cx="132556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CC-IN2P3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2463099"/>
            <a:ext cx="1477033" cy="1374586"/>
          </a:xfrm>
          <a:prstGeom prst="ellipse">
            <a:avLst/>
          </a:prstGeom>
          <a:ln>
            <a:solidFill>
              <a:srgbClr val="FFFFFF"/>
            </a:solidFill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67" name="Titre 1"/>
          <p:cNvSpPr txBox="1">
            <a:spLocks/>
          </p:cNvSpPr>
          <p:nvPr/>
        </p:nvSpPr>
        <p:spPr bwMode="auto">
          <a:xfrm>
            <a:off x="3094038" y="2981325"/>
            <a:ext cx="212566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LNCA / </a:t>
            </a:r>
            <a:r>
              <a:rPr lang="fr-FR" sz="2000" b="1" dirty="0" err="1" smtClean="0">
                <a:solidFill>
                  <a:schemeClr val="bg1"/>
                </a:solidFill>
              </a:rPr>
              <a:t>DChooz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jeremy.lescene@cnrs-dir.fr\Desktop\Sans titr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8"/>
          <a:stretch>
            <a:fillRect/>
          </a:stretch>
        </p:blipFill>
        <p:spPr bwMode="auto">
          <a:xfrm>
            <a:off x="0" y="1085850"/>
            <a:ext cx="9144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ZoneTexte 46"/>
          <p:cNvSpPr txBox="1">
            <a:spLocks noChangeArrowheads="1"/>
          </p:cNvSpPr>
          <p:nvPr/>
        </p:nvSpPr>
        <p:spPr bwMode="auto">
          <a:xfrm rot="-5400000">
            <a:off x="7135813" y="4203700"/>
            <a:ext cx="3810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700">
                <a:latin typeface="Arial Narrow" charset="0"/>
                <a:ea typeface="ＭＳ Ｐゴシック" charset="0"/>
                <a:cs typeface="ＭＳ Ｐゴシック" charset="0"/>
              </a:rPr>
              <a:t>© Cern, Nasa, Opera, GSI, JINR Dubna, Profilmedia 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1475656" y="3284984"/>
            <a:ext cx="241776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LHC, Isolde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/ CERN 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7" name="Ellipse 16"/>
          <p:cNvSpPr>
            <a:spLocks noChangeArrowheads="1"/>
          </p:cNvSpPr>
          <p:nvPr/>
        </p:nvSpPr>
        <p:spPr bwMode="auto">
          <a:xfrm>
            <a:off x="2597150" y="3759200"/>
            <a:ext cx="628650" cy="611188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9933"/>
              </a:solidFill>
              <a:latin typeface="Calibri" pitchFamily="34" charset="0"/>
            </a:endParaRPr>
          </a:p>
        </p:txBody>
      </p:sp>
      <p:sp>
        <p:nvSpPr>
          <p:cNvPr id="18" name="Ellipse 17"/>
          <p:cNvSpPr>
            <a:spLocks noChangeArrowheads="1"/>
          </p:cNvSpPr>
          <p:nvPr/>
        </p:nvSpPr>
        <p:spPr bwMode="auto">
          <a:xfrm>
            <a:off x="3347864" y="4797152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 bwMode="auto">
          <a:xfrm>
            <a:off x="3384550" y="5229225"/>
            <a:ext cx="1475481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Gran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Sasso</a:t>
            </a:r>
            <a:endParaRPr lang="fr-FR" sz="2000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FR" sz="2000" dirty="0" smtClean="0">
                <a:solidFill>
                  <a:schemeClr val="bg1"/>
                </a:solidFill>
              </a:rPr>
              <a:t>(Italie)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" name="Image 19" descr="EDW Fisheye.jpg"/>
          <p:cNvPicPr>
            <a:picLocks/>
          </p:cNvPicPr>
          <p:nvPr/>
        </p:nvPicPr>
        <p:blipFill>
          <a:blip r:embed="rId4"/>
          <a:srcRect l="18326" t="5405" r="16927"/>
          <a:stretch>
            <a:fillRect/>
          </a:stretch>
        </p:blipFill>
        <p:spPr>
          <a:xfrm>
            <a:off x="179512" y="3068960"/>
            <a:ext cx="1437890" cy="1439998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2" name="Ellipse 21"/>
          <p:cNvSpPr>
            <a:spLocks noChangeArrowheads="1"/>
          </p:cNvSpPr>
          <p:nvPr/>
        </p:nvSpPr>
        <p:spPr bwMode="auto">
          <a:xfrm>
            <a:off x="3505200" y="297815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 bwMode="auto">
          <a:xfrm>
            <a:off x="650875" y="2620963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FAIR/</a:t>
            </a:r>
            <a:r>
              <a:rPr lang="fr-FR" sz="2000" dirty="0" smtClean="0">
                <a:solidFill>
                  <a:schemeClr val="bg1"/>
                </a:solidFill>
              </a:rPr>
              <a:t>GSI (Allemagne)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4" name="Image 2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1439998" cy="1438077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5" name="Ellipse 24"/>
          <p:cNvSpPr>
            <a:spLocks noChangeArrowheads="1"/>
          </p:cNvSpPr>
          <p:nvPr/>
        </p:nvSpPr>
        <p:spPr bwMode="auto">
          <a:xfrm>
            <a:off x="6300788" y="2532063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4788024" y="2276872"/>
            <a:ext cx="1870075" cy="461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JINR </a:t>
            </a:r>
            <a:r>
              <a:rPr lang="fr-FR" sz="2000" b="1" dirty="0" err="1" smtClean="0">
                <a:solidFill>
                  <a:schemeClr val="bg1"/>
                </a:solidFill>
              </a:rPr>
              <a:t>Dubna</a:t>
            </a:r>
            <a:r>
              <a:rPr lang="fr-FR" sz="2000" b="1" dirty="0">
                <a:solidFill>
                  <a:schemeClr val="bg1"/>
                </a:solidFill>
              </a:rPr>
              <a:t/>
            </a:r>
            <a:br>
              <a:rPr lang="fr-FR" sz="2000" b="1" dirty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(Russie)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8" name="Ellipse 27"/>
          <p:cNvSpPr>
            <a:spLocks noChangeArrowheads="1"/>
          </p:cNvSpPr>
          <p:nvPr/>
        </p:nvSpPr>
        <p:spPr bwMode="auto">
          <a:xfrm>
            <a:off x="5370513" y="164623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9" name="Titre 1"/>
          <p:cNvSpPr txBox="1">
            <a:spLocks/>
          </p:cNvSpPr>
          <p:nvPr/>
        </p:nvSpPr>
        <p:spPr bwMode="auto">
          <a:xfrm>
            <a:off x="4672013" y="1085850"/>
            <a:ext cx="15113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Jyväskylä</a:t>
            </a:r>
            <a:br>
              <a:rPr lang="fr-FR" sz="2000" b="1" dirty="0" smtClean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(Finlande)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6882" name="Titre 1"/>
          <p:cNvSpPr>
            <a:spLocks noGrp="1"/>
          </p:cNvSpPr>
          <p:nvPr>
            <p:ph type="ctrTitle"/>
          </p:nvPr>
        </p:nvSpPr>
        <p:spPr bwMode="auto">
          <a:xfrm>
            <a:off x="1115616" y="188640"/>
            <a:ext cx="7920038" cy="10080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262673"/>
                </a:solidFill>
                <a:latin typeface="Helvetica Neue" charset="0"/>
                <a:ea typeface="MS PGothic" charset="0"/>
              </a:rPr>
              <a:t>European Collaborations</a:t>
            </a:r>
            <a:endParaRPr lang="en-US" sz="3200" b="0" dirty="0">
              <a:solidFill>
                <a:srgbClr val="262673"/>
              </a:solidFill>
              <a:latin typeface="Helvetica Neue" charset="0"/>
              <a:ea typeface="MS PGothic" charset="0"/>
            </a:endParaRPr>
          </a:p>
        </p:txBody>
      </p:sp>
      <p:sp>
        <p:nvSpPr>
          <p:cNvPr id="36" name="Ellipse 35"/>
          <p:cNvSpPr>
            <a:spLocks noChangeArrowheads="1"/>
          </p:cNvSpPr>
          <p:nvPr/>
        </p:nvSpPr>
        <p:spPr bwMode="auto">
          <a:xfrm>
            <a:off x="2987824" y="456436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pic>
        <p:nvPicPr>
          <p:cNvPr id="37" name="Image 36" descr="Virg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085184"/>
            <a:ext cx="1655999" cy="1534024"/>
          </a:xfrm>
          <a:prstGeom prst="ellipse">
            <a:avLst/>
          </a:prstGeom>
          <a:ln w="6350" cap="rnd" cmpd="sng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" name="Titre 1"/>
          <p:cNvSpPr txBox="1">
            <a:spLocks/>
          </p:cNvSpPr>
          <p:nvPr/>
        </p:nvSpPr>
        <p:spPr bwMode="auto">
          <a:xfrm>
            <a:off x="1547664" y="4551784"/>
            <a:ext cx="1512168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Virgo</a:t>
            </a:r>
            <a:r>
              <a:rPr lang="fr-FR" sz="2000" b="1" dirty="0" smtClean="0">
                <a:solidFill>
                  <a:schemeClr val="bg1"/>
                </a:solidFill>
              </a:rPr>
              <a:t>/</a:t>
            </a:r>
            <a:r>
              <a:rPr lang="fr-FR" sz="2000" dirty="0" smtClean="0">
                <a:solidFill>
                  <a:schemeClr val="bg1"/>
                </a:solidFill>
              </a:rPr>
              <a:t>EGO</a:t>
            </a:r>
            <a:endParaRPr lang="fr-FR" sz="2000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FR" sz="2000" dirty="0" smtClean="0">
                <a:solidFill>
                  <a:schemeClr val="bg1"/>
                </a:solidFill>
              </a:rPr>
              <a:t>(Italie)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9" name="Ellipse 38"/>
          <p:cNvSpPr>
            <a:spLocks noChangeArrowheads="1"/>
          </p:cNvSpPr>
          <p:nvPr/>
        </p:nvSpPr>
        <p:spPr bwMode="auto">
          <a:xfrm>
            <a:off x="3203848" y="3717032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0" name="Titre 1"/>
          <p:cNvSpPr txBox="1">
            <a:spLocks/>
          </p:cNvSpPr>
          <p:nvPr/>
        </p:nvSpPr>
        <p:spPr bwMode="auto">
          <a:xfrm>
            <a:off x="3563888" y="3717032"/>
            <a:ext cx="241776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err="1" smtClean="0">
                <a:solidFill>
                  <a:schemeClr val="bg1"/>
                </a:solidFill>
              </a:rPr>
              <a:t>nEDM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/ PSI</a:t>
            </a:r>
          </a:p>
          <a:p>
            <a:pPr>
              <a:defRPr/>
            </a:pPr>
            <a:r>
              <a:rPr lang="fr-FR" sz="2000" dirty="0" smtClean="0">
                <a:solidFill>
                  <a:schemeClr val="bg1"/>
                </a:solidFill>
              </a:rPr>
              <a:t>(Suisse</a:t>
            </a:r>
            <a:r>
              <a:rPr lang="fr-FR" sz="20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Image 2"/>
          <p:cNvPicPr>
            <a:picLocks/>
          </p:cNvPicPr>
          <p:nvPr/>
        </p:nvPicPr>
        <p:blipFill rotWithShape="1">
          <a:blip r:embed="rId7"/>
          <a:srcRect l="11046" r="33128"/>
          <a:stretch/>
        </p:blipFill>
        <p:spPr>
          <a:xfrm>
            <a:off x="4644008" y="5229200"/>
            <a:ext cx="1441005" cy="1443178"/>
          </a:xfrm>
          <a:prstGeom prst="ellipse">
            <a:avLst/>
          </a:prstGeom>
          <a:ln w="3175" cap="rnd" cmpd="sng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 3"/>
          <p:cNvPicPr>
            <a:picLocks/>
          </p:cNvPicPr>
          <p:nvPr/>
        </p:nvPicPr>
        <p:blipFill rotWithShape="1">
          <a:blip r:embed="rId8"/>
          <a:srcRect l="16591" t="10546" r="19580" b="3918"/>
          <a:stretch/>
        </p:blipFill>
        <p:spPr>
          <a:xfrm>
            <a:off x="4932040" y="2852936"/>
            <a:ext cx="1440000" cy="1440000"/>
          </a:xfrm>
          <a:prstGeom prst="ellipse">
            <a:avLst/>
          </a:prstGeom>
          <a:ln w="317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856" y="1052736"/>
            <a:ext cx="1440000" cy="1432044"/>
          </a:xfrm>
          <a:prstGeom prst="ellipse">
            <a:avLst/>
          </a:prstGeom>
          <a:ln w="317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0"/>
          <a:srcRect r="19706"/>
          <a:stretch/>
        </p:blipFill>
        <p:spPr>
          <a:xfrm>
            <a:off x="6372200" y="1196752"/>
            <a:ext cx="1423694" cy="1439998"/>
          </a:xfrm>
          <a:prstGeom prst="ellipse">
            <a:avLst/>
          </a:prstGeom>
          <a:ln w="317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Ellipse 29"/>
          <p:cNvSpPr>
            <a:spLocks noChangeArrowheads="1"/>
          </p:cNvSpPr>
          <p:nvPr/>
        </p:nvSpPr>
        <p:spPr bwMode="auto">
          <a:xfrm>
            <a:off x="5436096" y="486916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 bwMode="auto">
          <a:xfrm>
            <a:off x="4067944" y="4653136"/>
            <a:ext cx="172819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ELI-NP</a:t>
            </a:r>
            <a:endParaRPr lang="fr-FR" sz="20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FR" sz="2000" dirty="0" smtClean="0">
                <a:solidFill>
                  <a:schemeClr val="bg1"/>
                </a:solidFill>
              </a:rPr>
              <a:t>(Roumanie)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11"/>
          <a:srcRect l="22223" t="811" r="15751"/>
          <a:stretch/>
        </p:blipFill>
        <p:spPr>
          <a:xfrm>
            <a:off x="5868144" y="4149080"/>
            <a:ext cx="1436938" cy="1439998"/>
          </a:xfrm>
          <a:prstGeom prst="ellipse">
            <a:avLst/>
          </a:prstGeom>
          <a:ln w="3175" cap="rnd" cmpd="sng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448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2" b="22110"/>
          <a:stretch/>
        </p:blipFill>
        <p:spPr>
          <a:xfrm>
            <a:off x="2483768" y="1556793"/>
            <a:ext cx="6118365" cy="5301208"/>
          </a:xfrm>
          <a:prstGeom prst="ellipse">
            <a:avLst/>
          </a:prstGeom>
          <a:noFill/>
          <a:ln w="63500" cap="rnd">
            <a:noFill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>
                <a:ea typeface="ＭＳ Ｐゴシック" charset="0"/>
              </a:rPr>
              <a:t>IN2P3 : </a:t>
            </a:r>
            <a:r>
              <a:rPr lang="en-US" sz="3200" dirty="0">
                <a:ea typeface="ＭＳ Ｐゴシック" charset="0"/>
              </a:rPr>
              <a:t>A</a:t>
            </a:r>
            <a:r>
              <a:rPr lang="en-US" sz="3200" dirty="0" smtClean="0">
                <a:ea typeface="ＭＳ Ｐゴシック" charset="0"/>
              </a:rPr>
              <a:t> </a:t>
            </a:r>
            <a:r>
              <a:rPr lang="en-US" sz="3200" dirty="0">
                <a:ea typeface="ＭＳ Ｐゴシック" charset="0"/>
              </a:rPr>
              <a:t>N</a:t>
            </a:r>
            <a:r>
              <a:rPr lang="en-US" sz="3200" dirty="0" smtClean="0">
                <a:ea typeface="ＭＳ Ｐゴシック" charset="0"/>
              </a:rPr>
              <a:t>ational Institute</a:t>
            </a:r>
            <a:endParaRPr lang="en-US" sz="3200" dirty="0">
              <a:ea typeface="ＭＳ Ｐゴシック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6531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28196" b="43608"/>
          <a:stretch/>
        </p:blipFill>
        <p:spPr>
          <a:xfrm>
            <a:off x="-638" y="3130973"/>
            <a:ext cx="7609780" cy="23145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5" b="9067"/>
          <a:stretch/>
        </p:blipFill>
        <p:spPr>
          <a:xfrm>
            <a:off x="5144386" y="3372489"/>
            <a:ext cx="3998976" cy="2073072"/>
          </a:xfrm>
          <a:prstGeom prst="rect">
            <a:avLst/>
          </a:prstGeom>
        </p:spPr>
      </p:pic>
      <p:sp>
        <p:nvSpPr>
          <p:cNvPr id="10" name="Ellipse 9"/>
          <p:cNvSpPr>
            <a:spLocks noChangeArrowheads="1"/>
          </p:cNvSpPr>
          <p:nvPr/>
        </p:nvSpPr>
        <p:spPr bwMode="auto">
          <a:xfrm>
            <a:off x="250825" y="2395538"/>
            <a:ext cx="2959100" cy="2840037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llipse 10"/>
          <p:cNvSpPr>
            <a:spLocks noChangeArrowheads="1"/>
          </p:cNvSpPr>
          <p:nvPr/>
        </p:nvSpPr>
        <p:spPr bwMode="auto">
          <a:xfrm>
            <a:off x="5816600" y="1143000"/>
            <a:ext cx="3098800" cy="2971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1259632" y="836613"/>
            <a:ext cx="7596336" cy="99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56" name="ZoneTexte 16"/>
          <p:cNvSpPr txBox="1">
            <a:spLocks noChangeArrowheads="1"/>
          </p:cNvSpPr>
          <p:nvPr/>
        </p:nvSpPr>
        <p:spPr bwMode="auto">
          <a:xfrm>
            <a:off x="5747072" y="1988840"/>
            <a:ext cx="3073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0" dirty="0">
                <a:solidFill>
                  <a:srgbClr val="222268"/>
                </a:solidFill>
                <a:latin typeface="Arial Narrow" charset="0"/>
              </a:rPr>
              <a:t>Associated </a:t>
            </a:r>
            <a:r>
              <a:rPr lang="en-GB" b="0" dirty="0" smtClean="0">
                <a:solidFill>
                  <a:srgbClr val="222268"/>
                </a:solidFill>
                <a:latin typeface="Arial Narrow" charset="0"/>
              </a:rPr>
              <a:t>technologies, Applications and Interdisciplinary research</a:t>
            </a:r>
            <a:endParaRPr lang="en-GB" b="0" dirty="0">
              <a:solidFill>
                <a:srgbClr val="222268"/>
              </a:solidFill>
              <a:latin typeface="Arial Narrow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b="0" dirty="0">
              <a:solidFill>
                <a:srgbClr val="222268"/>
              </a:solidFill>
              <a:latin typeface="Arial Narrow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0" dirty="0" smtClean="0">
                <a:solidFill>
                  <a:srgbClr val="222268"/>
                </a:solidFill>
                <a:latin typeface="Arial Narrow" charset="0"/>
              </a:rPr>
              <a:t>Expertise</a:t>
            </a:r>
            <a:endParaRPr lang="en-GB" b="0" dirty="0">
              <a:solidFill>
                <a:srgbClr val="222268"/>
              </a:solidFill>
              <a:latin typeface="Arial Narrow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0" dirty="0">
                <a:solidFill>
                  <a:srgbClr val="222268"/>
                </a:solidFill>
                <a:latin typeface="Arial Narrow" charset="0"/>
              </a:rPr>
              <a:t>Teaching Training</a:t>
            </a:r>
          </a:p>
        </p:txBody>
      </p:sp>
      <p:sp>
        <p:nvSpPr>
          <p:cNvPr id="6157" name="ZoneTexte 15"/>
          <p:cNvSpPr txBox="1">
            <a:spLocks noChangeArrowheads="1"/>
          </p:cNvSpPr>
          <p:nvPr/>
        </p:nvSpPr>
        <p:spPr bwMode="auto">
          <a:xfrm>
            <a:off x="395288" y="3141663"/>
            <a:ext cx="2514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0" dirty="0">
                <a:solidFill>
                  <a:srgbClr val="222268"/>
                </a:solidFill>
              </a:rPr>
              <a:t>Research </a:t>
            </a:r>
            <a:r>
              <a:rPr lang="en-GB" b="0" dirty="0" smtClean="0">
                <a:solidFill>
                  <a:srgbClr val="222268"/>
                </a:solidFill>
              </a:rPr>
              <a:t>Programs </a:t>
            </a:r>
            <a:r>
              <a:rPr lang="en-GB" b="0" dirty="0">
                <a:solidFill>
                  <a:srgbClr val="222268"/>
                </a:solidFill>
              </a:rPr>
              <a:t>on behalf </a:t>
            </a:r>
            <a:r>
              <a:rPr lang="en-GB" b="0" dirty="0" smtClean="0">
                <a:solidFill>
                  <a:srgbClr val="222268"/>
                </a:solidFill>
              </a:rPr>
              <a:t>of CNRS</a:t>
            </a:r>
            <a:r>
              <a:rPr lang="en-GB" b="0" dirty="0">
                <a:solidFill>
                  <a:srgbClr val="222268"/>
                </a:solidFill>
              </a:rPr>
              <a:t>, </a:t>
            </a:r>
            <a:r>
              <a:rPr lang="en-GB" b="0" dirty="0" smtClean="0">
                <a:solidFill>
                  <a:srgbClr val="222268"/>
                </a:solidFill>
              </a:rPr>
              <a:t>in partnership with CEA and </a:t>
            </a:r>
            <a:r>
              <a:rPr lang="en-GB" b="0" dirty="0">
                <a:solidFill>
                  <a:srgbClr val="222268"/>
                </a:solidFill>
              </a:rPr>
              <a:t>Universities</a:t>
            </a:r>
          </a:p>
        </p:txBody>
      </p:sp>
      <p:sp>
        <p:nvSpPr>
          <p:cNvPr id="6159" name="Titre 1"/>
          <p:cNvSpPr txBox="1">
            <a:spLocks/>
          </p:cNvSpPr>
          <p:nvPr/>
        </p:nvSpPr>
        <p:spPr bwMode="auto">
          <a:xfrm>
            <a:off x="254000" y="2579688"/>
            <a:ext cx="1941513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srgbClr val="FF750B"/>
                </a:solidFill>
                <a:latin typeface="Arial Narrow" charset="0"/>
              </a:rPr>
              <a:t>COORDINATION</a:t>
            </a:r>
            <a:r>
              <a:rPr lang="fr-FR">
                <a:solidFill>
                  <a:srgbClr val="FF750B"/>
                </a:solidFill>
                <a:latin typeface="Calibri" charset="0"/>
              </a:rPr>
              <a:t> </a:t>
            </a:r>
          </a:p>
        </p:txBody>
      </p:sp>
      <p:sp>
        <p:nvSpPr>
          <p:cNvPr id="20" name="Ellipse 19"/>
          <p:cNvSpPr>
            <a:spLocks noChangeArrowheads="1"/>
          </p:cNvSpPr>
          <p:nvPr/>
        </p:nvSpPr>
        <p:spPr bwMode="auto">
          <a:xfrm>
            <a:off x="3378200" y="3113088"/>
            <a:ext cx="3098800" cy="2971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61" name="ZoneTexte 16"/>
          <p:cNvSpPr txBox="1">
            <a:spLocks noChangeArrowheads="1"/>
          </p:cNvSpPr>
          <p:nvPr/>
        </p:nvSpPr>
        <p:spPr bwMode="auto">
          <a:xfrm>
            <a:off x="3371850" y="4149725"/>
            <a:ext cx="307181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b="0" dirty="0">
                <a:solidFill>
                  <a:srgbClr val="222268"/>
                </a:solidFill>
              </a:rPr>
              <a:t>The </a:t>
            </a:r>
            <a:r>
              <a:rPr lang="en-GB" b="0" dirty="0">
                <a:solidFill>
                  <a:srgbClr val="222268"/>
                </a:solidFill>
              </a:rPr>
              <a:t>Physics of the </a:t>
            </a:r>
            <a:r>
              <a:rPr lang="en-GB" b="0" i="1" dirty="0">
                <a:solidFill>
                  <a:srgbClr val="222268"/>
                </a:solidFill>
              </a:rPr>
              <a:t>two infinities: </a:t>
            </a:r>
            <a:r>
              <a:rPr lang="en-GB" b="0" dirty="0" smtClean="0">
                <a:solidFill>
                  <a:srgbClr val="222268"/>
                </a:solidFill>
              </a:rPr>
              <a:t>from </a:t>
            </a:r>
            <a:r>
              <a:rPr lang="en-GB" b="0" dirty="0">
                <a:solidFill>
                  <a:srgbClr val="222268"/>
                </a:solidFill>
              </a:rPr>
              <a:t>elementary particles to cosmology  </a:t>
            </a:r>
          </a:p>
        </p:txBody>
      </p:sp>
      <p:sp>
        <p:nvSpPr>
          <p:cNvPr id="6162" name="Titre 1"/>
          <p:cNvSpPr txBox="1">
            <a:spLocks/>
          </p:cNvSpPr>
          <p:nvPr/>
        </p:nvSpPr>
        <p:spPr bwMode="auto">
          <a:xfrm>
            <a:off x="4000500" y="3524250"/>
            <a:ext cx="1722438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FF750B"/>
                </a:solidFill>
                <a:latin typeface="Arial Narrow" charset="0"/>
              </a:rPr>
              <a:t>EXPLORATION</a:t>
            </a:r>
          </a:p>
        </p:txBody>
      </p:sp>
      <p:sp>
        <p:nvSpPr>
          <p:cNvPr id="6163" name="Titre 1"/>
          <p:cNvSpPr txBox="1">
            <a:spLocks/>
          </p:cNvSpPr>
          <p:nvPr/>
        </p:nvSpPr>
        <p:spPr bwMode="auto">
          <a:xfrm>
            <a:off x="5830888" y="1400175"/>
            <a:ext cx="1370012" cy="498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srgbClr val="FF750B"/>
                </a:solidFill>
                <a:latin typeface="Arial Narrow" charset="0"/>
              </a:rPr>
              <a:t>PROVIDING</a:t>
            </a:r>
          </a:p>
        </p:txBody>
      </p:sp>
      <p:sp>
        <p:nvSpPr>
          <p:cNvPr id="24" name="ZoneTexte 23"/>
          <p:cNvSpPr txBox="1"/>
          <p:nvPr/>
        </p:nvSpPr>
        <p:spPr>
          <a:xfrm rot="8705393">
            <a:off x="6561177" y="1358630"/>
            <a:ext cx="2047245" cy="2310742"/>
          </a:xfrm>
          <a:prstGeom prst="rect">
            <a:avLst/>
          </a:prstGeom>
          <a:noFill/>
        </p:spPr>
        <p:txBody>
          <a:bodyPr spcFirstLastPara="1">
            <a:prstTxWarp prst="textCircle">
              <a:avLst>
                <a:gd name="adj" fmla="val 6382954"/>
              </a:avLst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FF840C">
                    <a:alpha val="70000"/>
                  </a:srgbClr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LINKS WITH SOCIETY</a:t>
            </a:r>
            <a:endParaRPr lang="fr-FR" sz="2400" b="1" dirty="0">
              <a:solidFill>
                <a:srgbClr val="31859C"/>
              </a:solidFill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11560" y="1052736"/>
            <a:ext cx="51117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dirty="0" smtClean="0">
                <a:solidFill>
                  <a:srgbClr val="2D2D8A">
                    <a:lumMod val="75000"/>
                  </a:srgbClr>
                </a:solidFill>
                <a:latin typeface="Helvetica Neue"/>
                <a:ea typeface="ＭＳ Ｐゴシック" charset="0"/>
                <a:cs typeface="Helvetica Neue"/>
              </a:rPr>
              <a:t>ANIMATE </a:t>
            </a:r>
            <a:r>
              <a:rPr lang="fr-FR" sz="2400" dirty="0">
                <a:solidFill>
                  <a:srgbClr val="2D2D8A">
                    <a:lumMod val="75000"/>
                  </a:srgbClr>
                </a:solidFill>
                <a:latin typeface="Helvetica Neue"/>
                <a:ea typeface="ＭＳ Ｐゴシック" charset="0"/>
                <a:cs typeface="Helvetica Neue"/>
              </a:rPr>
              <a:t>AND COORDINATE  RESEARCH IN THE FIELDS OF SUBATOMIC PHYSICS</a:t>
            </a:r>
          </a:p>
        </p:txBody>
      </p:sp>
      <p:sp>
        <p:nvSpPr>
          <p:cNvPr id="2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855645" y="6526039"/>
            <a:ext cx="396875" cy="287337"/>
          </a:xfrm>
        </p:spPr>
        <p:txBody>
          <a:bodyPr/>
          <a:lstStyle/>
          <a:p>
            <a:fld id="{D384CA22-6367-EA44-B647-20E2FBBA2D0E}" type="slidenum">
              <a:rPr lang="fr-FR" sz="1200" smtClean="0"/>
              <a:pPr/>
              <a:t>2</a:t>
            </a:fld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jeremy.lescene@cnrs-dir.fr\Desktop\Sans titr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10550"/>
          <a:stretch>
            <a:fillRect/>
          </a:stretch>
        </p:blipFill>
        <p:spPr bwMode="auto">
          <a:xfrm>
            <a:off x="0" y="1155700"/>
            <a:ext cx="91789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7" descr="eucl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756" y="4202596"/>
            <a:ext cx="3061804" cy="3061804"/>
          </a:xfrm>
          <a:prstGeom prst="ellipse">
            <a:avLst/>
          </a:prstGeom>
        </p:spPr>
      </p:pic>
      <p:sp>
        <p:nvSpPr>
          <p:cNvPr id="31" name="Ellipse 30"/>
          <p:cNvSpPr>
            <a:spLocks noChangeArrowheads="1"/>
          </p:cNvSpPr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2" name="Titre 1"/>
          <p:cNvSpPr txBox="1">
            <a:spLocks/>
          </p:cNvSpPr>
          <p:nvPr/>
        </p:nvSpPr>
        <p:spPr bwMode="auto">
          <a:xfrm>
            <a:off x="6121400" y="2806700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T2K, </a:t>
            </a:r>
            <a:r>
              <a:rPr lang="fr-FR" sz="2000" b="1" dirty="0" err="1" smtClean="0">
                <a:solidFill>
                  <a:schemeClr val="bg1"/>
                </a:solidFill>
              </a:rPr>
              <a:t>Riken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(Japon)</a:t>
            </a:r>
          </a:p>
        </p:txBody>
      </p:sp>
      <p:pic>
        <p:nvPicPr>
          <p:cNvPr id="34" name="Image 33" descr="T2K.jpg"/>
          <p:cNvPicPr>
            <a:picLocks noChangeAspect="1"/>
          </p:cNvPicPr>
          <p:nvPr/>
        </p:nvPicPr>
        <p:blipFill>
          <a:blip r:embed="rId4"/>
          <a:srcRect l="13334" r="15834"/>
          <a:stretch>
            <a:fillRect/>
          </a:stretch>
        </p:blipFill>
        <p:spPr>
          <a:xfrm>
            <a:off x="7002919" y="1556792"/>
            <a:ext cx="1281337" cy="1213076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42" name="Image 41" descr="600px-SN1994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038600"/>
            <a:ext cx="1217092" cy="1217092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45" name="Ellipse 44"/>
          <p:cNvSpPr>
            <a:spLocks noChangeArrowheads="1"/>
          </p:cNvSpPr>
          <p:nvPr/>
        </p:nvSpPr>
        <p:spPr bwMode="auto">
          <a:xfrm>
            <a:off x="4724400" y="4906963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6" name="Titre 1"/>
          <p:cNvSpPr txBox="1">
            <a:spLocks/>
          </p:cNvSpPr>
          <p:nvPr/>
        </p:nvSpPr>
        <p:spPr bwMode="auto">
          <a:xfrm>
            <a:off x="3654425" y="4408488"/>
            <a:ext cx="1905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Hess </a:t>
            </a:r>
            <a:r>
              <a:rPr lang="fr-FR" sz="2000" dirty="0" smtClean="0">
                <a:solidFill>
                  <a:schemeClr val="bg1"/>
                </a:solidFill>
              </a:rPr>
              <a:t>(Namibie)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09120"/>
            <a:ext cx="1340531" cy="1278585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49" name="Ellipse 48"/>
          <p:cNvSpPr>
            <a:spLocks noChangeArrowheads="1"/>
          </p:cNvSpPr>
          <p:nvPr/>
        </p:nvSpPr>
        <p:spPr bwMode="auto">
          <a:xfrm>
            <a:off x="2552700" y="561975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530225" y="5530850"/>
            <a:ext cx="2098675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Auger </a:t>
            </a:r>
            <a:r>
              <a:rPr lang="fr-FR" sz="2000" dirty="0" smtClean="0">
                <a:solidFill>
                  <a:schemeClr val="bg1"/>
                </a:solidFill>
              </a:rPr>
              <a:t>(Argentine)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04" y="4803397"/>
            <a:ext cx="1318984" cy="1261300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53" name="Ellipse 52"/>
          <p:cNvSpPr>
            <a:spLocks noChangeArrowheads="1"/>
          </p:cNvSpPr>
          <p:nvPr/>
        </p:nvSpPr>
        <p:spPr bwMode="auto">
          <a:xfrm>
            <a:off x="2268538" y="31877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4" name="Titre 1"/>
          <p:cNvSpPr txBox="1">
            <a:spLocks/>
          </p:cNvSpPr>
          <p:nvPr/>
        </p:nvSpPr>
        <p:spPr bwMode="auto">
          <a:xfrm>
            <a:off x="2408238" y="3397250"/>
            <a:ext cx="2009775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err="1" smtClean="0">
                <a:solidFill>
                  <a:schemeClr val="bg1"/>
                </a:solidFill>
              </a:rPr>
              <a:t>Jlab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7" name="Titre 1"/>
          <p:cNvSpPr txBox="1">
            <a:spLocks/>
          </p:cNvSpPr>
          <p:nvPr/>
        </p:nvSpPr>
        <p:spPr bwMode="auto">
          <a:xfrm>
            <a:off x="6864350" y="4686300"/>
            <a:ext cx="2387600" cy="1377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rgbClr val="FFFFFF"/>
                </a:solidFill>
              </a:rPr>
              <a:t>Planck, AMS, </a:t>
            </a:r>
            <a:r>
              <a:rPr lang="fr-FR" sz="2000" b="1" dirty="0" err="1" smtClean="0">
                <a:solidFill>
                  <a:srgbClr val="FFFFFF"/>
                </a:solidFill>
              </a:rPr>
              <a:t>Lisapathfinder</a:t>
            </a:r>
            <a:r>
              <a:rPr lang="fr-FR" sz="2000" b="1" dirty="0" smtClean="0">
                <a:solidFill>
                  <a:srgbClr val="FFFFFF"/>
                </a:solidFill>
              </a:rPr>
              <a:t>, Euclid</a:t>
            </a:r>
            <a:r>
              <a:rPr lang="fr-FR" sz="2000" b="1" i="1" dirty="0" smtClean="0">
                <a:solidFill>
                  <a:srgbClr val="FFFFFF"/>
                </a:solidFill>
              </a:rPr>
              <a:t>, </a:t>
            </a:r>
            <a:r>
              <a:rPr lang="is-IS" sz="2000" b="1" i="1" dirty="0" smtClean="0">
                <a:solidFill>
                  <a:srgbClr val="FFFFFF"/>
                </a:solidFill>
              </a:rPr>
              <a:t>…</a:t>
            </a:r>
            <a:r>
              <a:rPr lang="fr-FR" sz="2000" b="1" i="1" dirty="0">
                <a:solidFill>
                  <a:srgbClr val="FFFFFF"/>
                </a:solidFill>
              </a:rPr>
              <a:t> </a:t>
            </a:r>
            <a:r>
              <a:rPr lang="fr-FR" sz="2000" dirty="0" smtClean="0">
                <a:solidFill>
                  <a:srgbClr val="FFFFFF"/>
                </a:solidFill>
              </a:rPr>
              <a:t>(</a:t>
            </a:r>
            <a:r>
              <a:rPr lang="fr-FR" sz="2000" dirty="0" err="1" smtClean="0">
                <a:solidFill>
                  <a:srgbClr val="FFFFFF"/>
                </a:solidFill>
              </a:rPr>
              <a:t>Space</a:t>
            </a:r>
            <a:r>
              <a:rPr lang="fr-FR" sz="2000" dirty="0" smtClean="0">
                <a:solidFill>
                  <a:srgbClr val="FFFFFF"/>
                </a:solidFill>
              </a:rPr>
              <a:t>)</a:t>
            </a:r>
            <a:endParaRPr lang="fr-FR" sz="2000" dirty="0">
              <a:solidFill>
                <a:srgbClr val="FFFFFF"/>
              </a:solidFill>
            </a:endParaRPr>
          </a:p>
        </p:txBody>
      </p:sp>
      <p:sp>
        <p:nvSpPr>
          <p:cNvPr id="59" name="Ellipse 58"/>
          <p:cNvSpPr>
            <a:spLocks noChangeArrowheads="1"/>
          </p:cNvSpPr>
          <p:nvPr/>
        </p:nvSpPr>
        <p:spPr bwMode="auto">
          <a:xfrm>
            <a:off x="2400300" y="5151438"/>
            <a:ext cx="304800" cy="304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60" name="Titre 1"/>
          <p:cNvSpPr txBox="1">
            <a:spLocks/>
          </p:cNvSpPr>
          <p:nvPr/>
        </p:nvSpPr>
        <p:spPr bwMode="auto">
          <a:xfrm>
            <a:off x="1135063" y="5030788"/>
            <a:ext cx="210026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i="1" dirty="0" smtClean="0">
                <a:solidFill>
                  <a:schemeClr val="bg1"/>
                </a:solidFill>
              </a:rPr>
              <a:t>LSST </a:t>
            </a:r>
            <a:r>
              <a:rPr lang="fr-FR" sz="2000" i="1" dirty="0" smtClean="0">
                <a:solidFill>
                  <a:schemeClr val="bg1"/>
                </a:solidFill>
              </a:rPr>
              <a:t>(Chili)</a:t>
            </a:r>
            <a:endParaRPr lang="fr-FR" sz="2000" i="1" dirty="0">
              <a:solidFill>
                <a:schemeClr val="bg1"/>
              </a:solidFill>
            </a:endParaRPr>
          </a:p>
        </p:txBody>
      </p:sp>
      <p:sp>
        <p:nvSpPr>
          <p:cNvPr id="64" name="Titre 1"/>
          <p:cNvSpPr txBox="1">
            <a:spLocks/>
          </p:cNvSpPr>
          <p:nvPr/>
        </p:nvSpPr>
        <p:spPr bwMode="auto">
          <a:xfrm>
            <a:off x="1789113" y="-292100"/>
            <a:ext cx="7772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933" name="Titre 1"/>
          <p:cNvSpPr>
            <a:spLocks noGrp="1"/>
          </p:cNvSpPr>
          <p:nvPr>
            <p:ph type="ctrTitle"/>
          </p:nvPr>
        </p:nvSpPr>
        <p:spPr bwMode="auto">
          <a:xfrm>
            <a:off x="971351" y="116632"/>
            <a:ext cx="8785225" cy="89443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3400" b="0" dirty="0" smtClean="0">
                <a:solidFill>
                  <a:srgbClr val="1B4367"/>
                </a:solidFill>
                <a:latin typeface="Helvetica Neue" charset="0"/>
                <a:ea typeface="MS PGothic" charset="0"/>
              </a:rPr>
              <a:t>International Collaborations </a:t>
            </a:r>
            <a:endParaRPr lang="fr-FR" sz="3400" b="0" dirty="0">
              <a:solidFill>
                <a:srgbClr val="1B4367"/>
              </a:solidFill>
              <a:latin typeface="Helvetica Neue" charset="0"/>
              <a:ea typeface="MS PGothic" charset="0"/>
            </a:endParaRPr>
          </a:p>
        </p:txBody>
      </p:sp>
      <p:sp>
        <p:nvSpPr>
          <p:cNvPr id="29" name="Ellipse 28"/>
          <p:cNvSpPr>
            <a:spLocks noChangeArrowheads="1"/>
          </p:cNvSpPr>
          <p:nvPr/>
        </p:nvSpPr>
        <p:spPr bwMode="auto">
          <a:xfrm>
            <a:off x="7377113" y="37719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0" name="Titre 1"/>
          <p:cNvSpPr txBox="1">
            <a:spLocks/>
          </p:cNvSpPr>
          <p:nvPr/>
        </p:nvSpPr>
        <p:spPr bwMode="auto">
          <a:xfrm>
            <a:off x="5675313" y="3340100"/>
            <a:ext cx="2560637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r>
              <a:rPr lang="fr-FR" sz="2000" b="1" dirty="0" smtClean="0">
                <a:solidFill>
                  <a:srgbClr val="FFFFFF"/>
                </a:solidFill>
              </a:rPr>
              <a:t>JUNO </a:t>
            </a:r>
            <a:r>
              <a:rPr lang="fr-FR" sz="2000" dirty="0" smtClean="0">
                <a:solidFill>
                  <a:srgbClr val="FFFFFF"/>
                </a:solidFill>
              </a:rPr>
              <a:t>(Chine)</a:t>
            </a:r>
            <a:endParaRPr lang="fr-FR" sz="2000" dirty="0">
              <a:solidFill>
                <a:srgbClr val="FFFFFF"/>
              </a:solidFill>
            </a:endParaRPr>
          </a:p>
        </p:txBody>
      </p:sp>
      <p:sp>
        <p:nvSpPr>
          <p:cNvPr id="35" name="Titre 1"/>
          <p:cNvSpPr txBox="1">
            <a:spLocks/>
          </p:cNvSpPr>
          <p:nvPr/>
        </p:nvSpPr>
        <p:spPr bwMode="auto">
          <a:xfrm>
            <a:off x="1908175" y="2420938"/>
            <a:ext cx="2009775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err="1" smtClean="0">
                <a:solidFill>
                  <a:schemeClr val="bg1"/>
                </a:solidFill>
              </a:rPr>
              <a:t>Fermilab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6" name="Ellipse 35"/>
          <p:cNvSpPr>
            <a:spLocks noChangeArrowheads="1"/>
          </p:cNvSpPr>
          <p:nvPr/>
        </p:nvSpPr>
        <p:spPr bwMode="auto">
          <a:xfrm>
            <a:off x="1619672" y="276416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3" name="Ellipse 32"/>
          <p:cNvSpPr>
            <a:spLocks noChangeArrowheads="1"/>
          </p:cNvSpPr>
          <p:nvPr/>
        </p:nvSpPr>
        <p:spPr bwMode="auto">
          <a:xfrm>
            <a:off x="827584" y="283616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 bwMode="auto">
          <a:xfrm>
            <a:off x="-36512" y="2391544"/>
            <a:ext cx="144016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TRIUMF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8" name="Ellipse 37"/>
          <p:cNvSpPr>
            <a:spLocks noChangeArrowheads="1"/>
          </p:cNvSpPr>
          <p:nvPr/>
        </p:nvSpPr>
        <p:spPr bwMode="auto">
          <a:xfrm>
            <a:off x="1403648" y="2564904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9" name="Titre 1"/>
          <p:cNvSpPr txBox="1">
            <a:spLocks/>
          </p:cNvSpPr>
          <p:nvPr/>
        </p:nvSpPr>
        <p:spPr bwMode="auto">
          <a:xfrm>
            <a:off x="1619672" y="2103512"/>
            <a:ext cx="144016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err="1" smtClean="0">
                <a:solidFill>
                  <a:schemeClr val="bg1"/>
                </a:solidFill>
              </a:rPr>
              <a:t>SNOLab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43" name="Ellipse 42"/>
          <p:cNvSpPr>
            <a:spLocks noChangeArrowheads="1"/>
          </p:cNvSpPr>
          <p:nvPr/>
        </p:nvSpPr>
        <p:spPr bwMode="auto">
          <a:xfrm>
            <a:off x="1170856" y="3284984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 bwMode="auto">
          <a:xfrm>
            <a:off x="618009" y="3039616"/>
            <a:ext cx="2009775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LBNL,   SLAC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>
                <a:ea typeface="ＭＳ Ｐゴシック" charset="0"/>
              </a:rPr>
              <a:t>IN2P3: Key Figures</a:t>
            </a:r>
            <a:endParaRPr lang="en-US" sz="3200" dirty="0">
              <a:ea typeface="ＭＳ Ｐゴシック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FFE0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9"/>
          <a:stretch/>
        </p:blipFill>
        <p:spPr>
          <a:xfrm>
            <a:off x="2396071" y="1249799"/>
            <a:ext cx="6425887" cy="560820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8" name="Ellipse 7"/>
          <p:cNvSpPr>
            <a:spLocks noChangeAspect="1"/>
          </p:cNvSpPr>
          <p:nvPr/>
        </p:nvSpPr>
        <p:spPr>
          <a:xfrm>
            <a:off x="5029200" y="914400"/>
            <a:ext cx="3962400" cy="373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 smtClean="0">
              <a:solidFill>
                <a:srgbClr val="FFFFFF"/>
              </a:solidFill>
            </a:endParaRPr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130544" y="1865671"/>
            <a:ext cx="3486912" cy="32857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 smtClean="0">
              <a:solidFill>
                <a:srgbClr val="FFFFFF"/>
              </a:solidFill>
            </a:endParaRPr>
          </a:p>
        </p:txBody>
      </p:sp>
      <p:sp>
        <p:nvSpPr>
          <p:cNvPr id="10" name="Arc 33"/>
          <p:cNvSpPr>
            <a:spLocks noChangeArrowheads="1"/>
          </p:cNvSpPr>
          <p:nvPr/>
        </p:nvSpPr>
        <p:spPr bwMode="auto">
          <a:xfrm rot="-3317323">
            <a:off x="843757" y="1251744"/>
            <a:ext cx="2870200" cy="3690937"/>
          </a:xfrm>
          <a:custGeom>
            <a:avLst/>
            <a:gdLst>
              <a:gd name="T0" fmla="*/ 2633858 w 2048941"/>
              <a:gd name="T1" fmla="*/ 110693 h 3034857"/>
              <a:gd name="T2" fmla="*/ 2010320 w 2048941"/>
              <a:gd name="T3" fmla="*/ 2244425 h 3034857"/>
              <a:gd name="T4" fmla="*/ 2558178 w 2048941"/>
              <a:gd name="T5" fmla="*/ 4403895 h 3034857"/>
              <a:gd name="T6" fmla="*/ 0 60000 65536"/>
              <a:gd name="T7" fmla="*/ 0 60000 65536"/>
              <a:gd name="T8" fmla="*/ 0 60000 65536"/>
              <a:gd name="T9" fmla="*/ 1303663 w 2048941"/>
              <a:gd name="T10" fmla="*/ 74838 h 3034857"/>
              <a:gd name="T11" fmla="*/ 2048941 w 2048941"/>
              <a:gd name="T12" fmla="*/ 2977421 h 3034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034857" stroke="0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  <a:lnTo>
                  <a:pt x="1024471" y="1517429"/>
                </a:lnTo>
                <a:lnTo>
                  <a:pt x="1342230" y="74838"/>
                </a:lnTo>
                <a:close/>
              </a:path>
              <a:path w="2048941" h="3034857" fill="none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</a:path>
            </a:pathLst>
          </a:custGeom>
          <a:noFill/>
          <a:ln w="44450">
            <a:solidFill>
              <a:srgbClr val="953735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1" name="Arc 36"/>
          <p:cNvSpPr>
            <a:spLocks noChangeArrowheads="1"/>
          </p:cNvSpPr>
          <p:nvPr/>
        </p:nvSpPr>
        <p:spPr bwMode="auto">
          <a:xfrm rot="-9806373">
            <a:off x="4878388" y="936625"/>
            <a:ext cx="2095500" cy="3176588"/>
          </a:xfrm>
          <a:custGeom>
            <a:avLst/>
            <a:gdLst>
              <a:gd name="T0" fmla="*/ 1428906 w 2048941"/>
              <a:gd name="T1" fmla="*/ 87775 h 3290402"/>
              <a:gd name="T2" fmla="*/ 1071560 w 2048941"/>
              <a:gd name="T3" fmla="*/ 1533355 h 3290402"/>
              <a:gd name="T4" fmla="*/ 1386131 w 2048941"/>
              <a:gd name="T5" fmla="*/ 2999149 h 3290402"/>
              <a:gd name="T6" fmla="*/ 0 60000 65536"/>
              <a:gd name="T7" fmla="*/ 0 60000 65536"/>
              <a:gd name="T8" fmla="*/ 0 60000 65536"/>
              <a:gd name="T9" fmla="*/ 1325219 w 2048941"/>
              <a:gd name="T10" fmla="*/ 94178 h 3290402"/>
              <a:gd name="T11" fmla="*/ 2048941 w 2048941"/>
              <a:gd name="T12" fmla="*/ 3217913 h 32904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290402" stroke="0">
                <a:moveTo>
                  <a:pt x="1366115" y="94178"/>
                </a:moveTo>
                <a:lnTo>
                  <a:pt x="1366115" y="94177"/>
                </a:lnTo>
                <a:cubicBezTo>
                  <a:pt x="1775359" y="326653"/>
                  <a:pt x="2048942" y="948088"/>
                  <a:pt x="2048942" y="1645201"/>
                </a:cubicBezTo>
                <a:cubicBezTo>
                  <a:pt x="2048942" y="2367783"/>
                  <a:pt x="1755348" y="3005788"/>
                  <a:pt x="1325219" y="3217913"/>
                </a:cubicBezTo>
                <a:lnTo>
                  <a:pt x="1024471" y="1645201"/>
                </a:lnTo>
                <a:lnTo>
                  <a:pt x="1366115" y="94178"/>
                </a:lnTo>
                <a:close/>
              </a:path>
              <a:path w="2048941" h="3290402" fill="none">
                <a:moveTo>
                  <a:pt x="1366115" y="94178"/>
                </a:moveTo>
                <a:lnTo>
                  <a:pt x="1366115" y="94177"/>
                </a:lnTo>
                <a:cubicBezTo>
                  <a:pt x="1775359" y="326653"/>
                  <a:pt x="2048942" y="948088"/>
                  <a:pt x="2048942" y="1645201"/>
                </a:cubicBezTo>
                <a:cubicBezTo>
                  <a:pt x="2048942" y="2367783"/>
                  <a:pt x="1755348" y="3005788"/>
                  <a:pt x="1325219" y="3217913"/>
                </a:cubicBezTo>
              </a:path>
            </a:pathLst>
          </a:custGeom>
          <a:noFill/>
          <a:ln w="44450">
            <a:solidFill>
              <a:srgbClr val="4597A0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7183" name="ZoneTexte 11"/>
          <p:cNvSpPr txBox="1">
            <a:spLocks noChangeArrowheads="1"/>
          </p:cNvSpPr>
          <p:nvPr/>
        </p:nvSpPr>
        <p:spPr bwMode="auto">
          <a:xfrm>
            <a:off x="571500" y="2724150"/>
            <a:ext cx="36464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FFFFFF"/>
                </a:solidFill>
                <a:latin typeface="Arial Narrow" charset="0"/>
              </a:rPr>
              <a:t>30 </a:t>
            </a:r>
            <a:r>
              <a:rPr lang="en-GB" sz="2400" b="0" dirty="0" smtClean="0">
                <a:solidFill>
                  <a:srgbClr val="FFFFFF"/>
                </a:solidFill>
                <a:latin typeface="Arial Narrow" charset="0"/>
              </a:rPr>
              <a:t>major international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0" dirty="0" smtClean="0">
                <a:solidFill>
                  <a:srgbClr val="FFFFFF"/>
                </a:solidFill>
                <a:latin typeface="Arial Narrow" charset="0"/>
              </a:rPr>
              <a:t>research programs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FFFFFF"/>
                </a:solidFill>
                <a:latin typeface="Arial Narrow" charset="0"/>
              </a:rPr>
              <a:t>17 </a:t>
            </a:r>
            <a:r>
              <a:rPr lang="en-GB" sz="2400" b="0" i="1" dirty="0" smtClean="0">
                <a:solidFill>
                  <a:srgbClr val="FFFFFF"/>
                </a:solidFill>
                <a:latin typeface="Arial Narrow" charset="0"/>
              </a:rPr>
              <a:t>international research networks</a:t>
            </a:r>
            <a:endParaRPr lang="en-GB" sz="2400" b="0" i="1" dirty="0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7184" name="ZoneTexte 12"/>
          <p:cNvSpPr txBox="1">
            <a:spLocks noChangeArrowheads="1"/>
          </p:cNvSpPr>
          <p:nvPr/>
        </p:nvSpPr>
        <p:spPr bwMode="auto">
          <a:xfrm>
            <a:off x="5448300" y="1484784"/>
            <a:ext cx="33718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0" smtClean="0">
                <a:solidFill>
                  <a:srgbClr val="FFFFFF"/>
                </a:solidFill>
                <a:latin typeface="Arial Narrow" charset="0"/>
              </a:rPr>
              <a:t>About 1000 </a:t>
            </a:r>
            <a:r>
              <a:rPr lang="en-GB" sz="2400" b="0" dirty="0" smtClean="0">
                <a:solidFill>
                  <a:srgbClr val="FFFFFF"/>
                </a:solidFill>
                <a:latin typeface="Arial Narrow" charset="0"/>
              </a:rPr>
              <a:t>CNRS </a:t>
            </a:r>
            <a:r>
              <a:rPr lang="en-GB" sz="2400" b="0" dirty="0">
                <a:solidFill>
                  <a:srgbClr val="FFFFFF"/>
                </a:solidFill>
                <a:latin typeface="Arial Narrow" charset="0"/>
              </a:rPr>
              <a:t>and University </a:t>
            </a:r>
            <a:r>
              <a:rPr lang="en-GB" sz="2400" b="0" dirty="0" smtClean="0">
                <a:solidFill>
                  <a:srgbClr val="FFFFFF"/>
                </a:solidFill>
                <a:latin typeface="Arial Narrow" charset="0"/>
              </a:rPr>
              <a:t>researchers, </a:t>
            </a:r>
            <a:endParaRPr lang="en-GB" sz="2400" b="0" dirty="0">
              <a:solidFill>
                <a:srgbClr val="FFFFFF"/>
              </a:solidFill>
              <a:latin typeface="Arial Narrow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0" dirty="0">
                <a:solidFill>
                  <a:srgbClr val="FFFFFF"/>
                </a:solidFill>
                <a:latin typeface="Arial Narrow" charset="0"/>
              </a:rPr>
              <a:t>1500 engineers, technicians and administrative staff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0" dirty="0" smtClean="0">
                <a:solidFill>
                  <a:srgbClr val="FFFFFF"/>
                </a:solidFill>
                <a:latin typeface="Arial Narrow" charset="0"/>
              </a:rPr>
              <a:t>About 700 postdocs and </a:t>
            </a:r>
            <a:r>
              <a:rPr lang="en-GB" sz="2400" b="0" dirty="0" err="1" smtClean="0">
                <a:solidFill>
                  <a:srgbClr val="FFFFFF"/>
                </a:solidFill>
                <a:latin typeface="Arial Narrow" charset="0"/>
              </a:rPr>
              <a:t>Ph.D</a:t>
            </a:r>
            <a:r>
              <a:rPr lang="en-GB" sz="2400" b="0" dirty="0" smtClean="0">
                <a:solidFill>
                  <a:srgbClr val="FFFFFF"/>
                </a:solidFill>
                <a:latin typeface="Arial Narrow" charset="0"/>
              </a:rPr>
              <a:t> students </a:t>
            </a:r>
            <a:endParaRPr lang="en-GB" sz="2400" b="0" dirty="0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732742" y="3781006"/>
            <a:ext cx="3015722" cy="288835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 smtClean="0">
              <a:solidFill>
                <a:srgbClr val="FFFFFF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268010" y="3893406"/>
            <a:ext cx="2175451" cy="21336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000" dirty="0">
              <a:solidFill>
                <a:srgbClr val="2D2D8A">
                  <a:lumMod val="60000"/>
                  <a:lumOff val="40000"/>
                </a:srgbClr>
              </a:solidFill>
              <a:latin typeface="Arial Narrow" pitchFamily="34" charset="0"/>
            </a:endParaRPr>
          </a:p>
        </p:txBody>
      </p:sp>
      <p:sp>
        <p:nvSpPr>
          <p:cNvPr id="7191" name="ZoneTexte 15"/>
          <p:cNvSpPr txBox="1">
            <a:spLocks noChangeArrowheads="1"/>
          </p:cNvSpPr>
          <p:nvPr/>
        </p:nvSpPr>
        <p:spPr bwMode="auto">
          <a:xfrm>
            <a:off x="6084169" y="4226312"/>
            <a:ext cx="295232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 Narrow" charset="0"/>
              </a:rPr>
              <a:t>17 </a:t>
            </a:r>
            <a:r>
              <a:rPr lang="en-US" sz="2400" b="0" i="1" dirty="0" smtClean="0">
                <a:solidFill>
                  <a:srgbClr val="FFFFFF"/>
                </a:solidFill>
                <a:latin typeface="Arial Narrow" charset="0"/>
              </a:rPr>
              <a:t>laboratories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0" i="1" dirty="0" smtClean="0">
                <a:solidFill>
                  <a:srgbClr val="FFFFFF"/>
                </a:solidFill>
                <a:latin typeface="Arial Narrow" charset="0"/>
              </a:rPr>
              <a:t>8 technical support labs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0" i="1" dirty="0">
                <a:solidFill>
                  <a:srgbClr val="FFFFFF"/>
                </a:solidFill>
                <a:latin typeface="Arial Narrow" charset="0"/>
              </a:rPr>
              <a:t>8</a:t>
            </a:r>
            <a:r>
              <a:rPr lang="en-US" sz="2400" b="0" i="1" dirty="0" smtClean="0">
                <a:solidFill>
                  <a:srgbClr val="FFFFFF"/>
                </a:solidFill>
                <a:latin typeface="Arial Narrow" charset="0"/>
              </a:rPr>
              <a:t> interdisciplinary accelerator based  platforms </a:t>
            </a:r>
            <a:endParaRPr lang="en-US" sz="2400" b="0" i="1" dirty="0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7192" name="ZoneTexte 16"/>
          <p:cNvSpPr txBox="1">
            <a:spLocks noChangeArrowheads="1"/>
          </p:cNvSpPr>
          <p:nvPr/>
        </p:nvSpPr>
        <p:spPr bwMode="auto">
          <a:xfrm>
            <a:off x="3571875" y="4292600"/>
            <a:ext cx="20367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>
                <a:solidFill>
                  <a:srgbClr val="FFFFFF"/>
                </a:solidFill>
                <a:latin typeface="Arial Narrow" charset="0"/>
              </a:rPr>
              <a:t>70 M</a:t>
            </a:r>
            <a:r>
              <a:rPr lang="fr-FR" sz="2400">
                <a:solidFill>
                  <a:srgbClr val="FFFFFF"/>
                </a:solidFill>
                <a:latin typeface="Arial Narrow" charset="0"/>
                <a:cs typeface="Times New Roman" charset="0"/>
              </a:rPr>
              <a:t>€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0" i="1">
                <a:solidFill>
                  <a:srgbClr val="FFFFFF"/>
                </a:solidFill>
                <a:latin typeface="Arial Narrow" charset="0"/>
                <a:cs typeface="Times New Roman" charset="0"/>
              </a:rPr>
              <a:t>annual budget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000" b="0">
                <a:solidFill>
                  <a:srgbClr val="FFFFFF"/>
                </a:solidFill>
                <a:latin typeface="Arial Narrow" charset="0"/>
                <a:cs typeface="Times New Roman" charset="0"/>
              </a:rPr>
              <a:t>(excluding salaries)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000" b="0">
              <a:solidFill>
                <a:srgbClr val="FFFFFF"/>
              </a:solidFill>
              <a:latin typeface="Arial Narrow" charset="0"/>
              <a:cs typeface="Times New Roman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0" i="1">
                <a:solidFill>
                  <a:srgbClr val="FFFFFF"/>
                </a:solidFill>
                <a:latin typeface="Arial Narrow" charset="0"/>
                <a:cs typeface="Times New Roman" charset="0"/>
              </a:rPr>
              <a:t>TGIR</a:t>
            </a:r>
          </a:p>
        </p:txBody>
      </p:sp>
      <p:sp>
        <p:nvSpPr>
          <p:cNvPr id="18" name="Arc 33"/>
          <p:cNvSpPr>
            <a:spLocks noChangeArrowheads="1"/>
          </p:cNvSpPr>
          <p:nvPr/>
        </p:nvSpPr>
        <p:spPr bwMode="auto">
          <a:xfrm rot="6293928">
            <a:off x="3357563" y="4254500"/>
            <a:ext cx="1720850" cy="2219325"/>
          </a:xfrm>
          <a:custGeom>
            <a:avLst/>
            <a:gdLst>
              <a:gd name="T0" fmla="*/ 946791 w 2048941"/>
              <a:gd name="T1" fmla="*/ 40021 h 3034857"/>
              <a:gd name="T2" fmla="*/ 722648 w 2048941"/>
              <a:gd name="T3" fmla="*/ 811472 h 3034857"/>
              <a:gd name="T4" fmla="*/ 919586 w 2048941"/>
              <a:gd name="T5" fmla="*/ 1592229 h 3034857"/>
              <a:gd name="T6" fmla="*/ 0 60000 65536"/>
              <a:gd name="T7" fmla="*/ 0 60000 65536"/>
              <a:gd name="T8" fmla="*/ 0 60000 65536"/>
              <a:gd name="T9" fmla="*/ 1303663 w 2048941"/>
              <a:gd name="T10" fmla="*/ 74837 h 3034857"/>
              <a:gd name="T11" fmla="*/ 2048941 w 2048941"/>
              <a:gd name="T12" fmla="*/ 2977421 h 3034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034857" stroke="0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  <a:lnTo>
                  <a:pt x="1024471" y="1517429"/>
                </a:lnTo>
                <a:lnTo>
                  <a:pt x="1342230" y="74838"/>
                </a:lnTo>
                <a:close/>
              </a:path>
              <a:path w="2048941" h="3034857" fill="none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</a:path>
            </a:pathLst>
          </a:custGeom>
          <a:noFill/>
          <a:ln w="44450">
            <a:solidFill>
              <a:srgbClr val="3C8C93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7194" name="ZoneTexte 18"/>
          <p:cNvSpPr txBox="1">
            <a:spLocks noChangeArrowheads="1"/>
          </p:cNvSpPr>
          <p:nvPr/>
        </p:nvSpPr>
        <p:spPr bwMode="auto">
          <a:xfrm rot="-5400000">
            <a:off x="7135813" y="4203700"/>
            <a:ext cx="3810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b="0">
                <a:solidFill>
                  <a:srgbClr val="E9F4F5"/>
                </a:solidFill>
                <a:latin typeface="Arial Narrow" charset="0"/>
              </a:rPr>
              <a:t>© CENBG, LSM – Conception graphique : Anna Thibeau (IPNL)</a:t>
            </a:r>
            <a:endParaRPr lang="fr-FR" sz="700" b="0">
              <a:solidFill>
                <a:srgbClr val="E9F4F5"/>
              </a:solidFill>
              <a:latin typeface="Arial Narrow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1979613" y="836613"/>
            <a:ext cx="7164387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rapèze 23"/>
          <p:cNvSpPr/>
          <p:nvPr/>
        </p:nvSpPr>
        <p:spPr>
          <a:xfrm>
            <a:off x="468313" y="476250"/>
            <a:ext cx="1295400" cy="504825"/>
          </a:xfrm>
          <a:prstGeom prst="trapezoid">
            <a:avLst>
              <a:gd name="adj" fmla="val 4443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855645" y="6525344"/>
            <a:ext cx="396875" cy="287337"/>
          </a:xfrm>
        </p:spPr>
        <p:txBody>
          <a:bodyPr/>
          <a:lstStyle/>
          <a:p>
            <a:fld id="{D384CA22-6367-EA44-B647-20E2FBBA2D0E}" type="slidenum">
              <a:rPr lang="fr-FR" sz="1200" smtClean="0"/>
              <a:pPr/>
              <a:t>21</a:t>
            </a:fld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474" y="115888"/>
            <a:ext cx="2376438" cy="63341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IN2P3 </a:t>
            </a:r>
            <a:r>
              <a:rPr lang="fr-FR" dirty="0" err="1"/>
              <a:t>o</a:t>
            </a:r>
            <a:r>
              <a:rPr lang="fr-FR" dirty="0" err="1" smtClean="0"/>
              <a:t>rganization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CA22-6367-EA44-B647-20E2FBBA2D0E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Image 5" descr="Capture d’écran 2017-03-09 à 21.06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8" y="976476"/>
            <a:ext cx="8567936" cy="49269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44744"/>
            <a:ext cx="792000" cy="108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4744"/>
            <a:ext cx="820800" cy="108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5327513"/>
            <a:ext cx="820800" cy="108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9" y="5327393"/>
            <a:ext cx="828000" cy="108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7" y="5327513"/>
            <a:ext cx="784800" cy="108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193" y="5327393"/>
            <a:ext cx="792000" cy="108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0233" y="5300009"/>
            <a:ext cx="792088" cy="10801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8024" y="2807113"/>
            <a:ext cx="784800" cy="108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2368" y="1956048"/>
            <a:ext cx="792000" cy="108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0352" y="188760"/>
            <a:ext cx="792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30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IN2P3, ONE OF 10 CNRS INSTITUTES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5157"/>
          <a:stretch/>
        </p:blipFill>
        <p:spPr>
          <a:xfrm>
            <a:off x="3207864" y="1179231"/>
            <a:ext cx="5972648" cy="599418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30" y="1700808"/>
            <a:ext cx="4752815" cy="4712808"/>
          </a:xfrm>
          <a:prstGeom prst="ellipse">
            <a:avLst/>
          </a:prstGeom>
          <a:ln w="63500" cap="rnd">
            <a:noFill/>
          </a:ln>
          <a:effectLst>
            <a:glow>
              <a:schemeClr val="accent1">
                <a:alpha val="64000"/>
              </a:schemeClr>
            </a:glow>
          </a:effectLst>
        </p:spPr>
      </p:pic>
      <p:sp>
        <p:nvSpPr>
          <p:cNvPr id="8" name="Ellipse 7"/>
          <p:cNvSpPr>
            <a:spLocks noChangeAspect="1"/>
          </p:cNvSpPr>
          <p:nvPr/>
        </p:nvSpPr>
        <p:spPr>
          <a:xfrm>
            <a:off x="0" y="1124744"/>
            <a:ext cx="3653428" cy="344265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9552" y="1556792"/>
            <a:ext cx="29741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DAEDEF">
                    <a:lumMod val="60000"/>
                    <a:lumOff val="40000"/>
                  </a:srgbClr>
                </a:solidFill>
                <a:latin typeface="Arial Narrow" pitchFamily="34" charset="0"/>
                <a:cs typeface="MS PGothic" charset="0"/>
              </a:rPr>
              <a:t>CNRS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prstClr val="white"/>
                </a:solidFill>
                <a:latin typeface="Arial Narrow" pitchFamily="34" charset="0"/>
                <a:cs typeface="MS PGothic" charset="0"/>
              </a:rPr>
              <a:t>10</a:t>
            </a:r>
            <a:r>
              <a:rPr lang="en-GB" sz="2400" dirty="0" smtClean="0">
                <a:solidFill>
                  <a:prstClr val="white"/>
                </a:solidFill>
                <a:latin typeface="Arial Narrow" pitchFamily="34" charset="0"/>
                <a:cs typeface="MS PGothic" charset="0"/>
              </a:rPr>
              <a:t> institutes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prstClr val="white"/>
                </a:solidFill>
                <a:latin typeface="Arial Narrow" pitchFamily="34" charset="0"/>
                <a:cs typeface="MS PGothic" charset="0"/>
              </a:rPr>
              <a:t>1 100 </a:t>
            </a:r>
            <a:r>
              <a:rPr lang="en-GB" sz="2400" dirty="0" smtClean="0">
                <a:solidFill>
                  <a:prstClr val="white"/>
                </a:solidFill>
                <a:latin typeface="Arial Narrow" pitchFamily="34" charset="0"/>
                <a:cs typeface="MS PGothic" charset="0"/>
              </a:rPr>
              <a:t>laboratories :</a:t>
            </a:r>
            <a:br>
              <a:rPr lang="en-GB" sz="2400" dirty="0" smtClean="0">
                <a:solidFill>
                  <a:prstClr val="white"/>
                </a:solidFill>
                <a:latin typeface="Arial Narrow" pitchFamily="34" charset="0"/>
                <a:cs typeface="MS PGothic" charset="0"/>
              </a:rPr>
            </a:br>
            <a:r>
              <a:rPr lang="en-GB" sz="2400" dirty="0" smtClean="0">
                <a:solidFill>
                  <a:prstClr val="white"/>
                </a:solidFill>
                <a:latin typeface="Arial Narrow" pitchFamily="34" charset="0"/>
                <a:cs typeface="MS PGothic" charset="0"/>
              </a:rPr>
              <a:t>95% in partnership with Universities or other research organisations</a:t>
            </a:r>
          </a:p>
        </p:txBody>
      </p:sp>
      <p:sp>
        <p:nvSpPr>
          <p:cNvPr id="10" name="Ellipse 9"/>
          <p:cNvSpPr/>
          <p:nvPr/>
        </p:nvSpPr>
        <p:spPr>
          <a:xfrm>
            <a:off x="1331640" y="4030530"/>
            <a:ext cx="2778683" cy="2494814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0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03648" y="4678602"/>
            <a:ext cx="2789128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prstClr val="white"/>
                </a:solidFill>
                <a:latin typeface="Arial Narrow" pitchFamily="34" charset="0"/>
                <a:cs typeface="MS PGothic" charset="0"/>
              </a:rPr>
              <a:t>34 000 </a:t>
            </a:r>
            <a:r>
              <a:rPr lang="en-GB" sz="2400" i="1" dirty="0" smtClean="0">
                <a:solidFill>
                  <a:prstClr val="white"/>
                </a:solidFill>
                <a:latin typeface="Arial Narrow" pitchFamily="34" charset="0"/>
                <a:cs typeface="MS PGothic" charset="0"/>
              </a:rPr>
              <a:t>researchers,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i="1" dirty="0" smtClean="0">
                <a:solidFill>
                  <a:prstClr val="white"/>
                </a:solidFill>
                <a:latin typeface="Arial Narrow" pitchFamily="34" charset="0"/>
                <a:cs typeface="MS PGothic" charset="0"/>
              </a:rPr>
              <a:t>engineers, technicians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prstClr val="white"/>
                </a:solidFill>
                <a:latin typeface="Arial Narrow" pitchFamily="34" charset="0"/>
                <a:cs typeface="MS PGothic" charset="0"/>
              </a:rPr>
              <a:t> </a:t>
            </a:r>
            <a:r>
              <a:rPr lang="en-GB" sz="2400" dirty="0" smtClean="0">
                <a:solidFill>
                  <a:prstClr val="white"/>
                </a:solidFill>
                <a:latin typeface="Arial Narrow" pitchFamily="34" charset="0"/>
                <a:cs typeface="MS PGothic" charset="0"/>
              </a:rPr>
              <a:t>3.3 G€  </a:t>
            </a:r>
            <a:r>
              <a:rPr lang="en-GB" sz="2400" i="1" dirty="0" smtClean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budget</a:t>
            </a:r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1296144" y="836613"/>
            <a:ext cx="7596336" cy="99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855645" y="6525344"/>
            <a:ext cx="396875" cy="287337"/>
          </a:xfrm>
        </p:spPr>
        <p:txBody>
          <a:bodyPr/>
          <a:lstStyle/>
          <a:p>
            <a:fld id="{D384CA22-6367-EA44-B647-20E2FBBA2D0E}" type="slidenum">
              <a:rPr lang="fr-FR" sz="1200" smtClean="0"/>
              <a:pPr/>
              <a:t>3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8585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er 47"/>
          <p:cNvGrpSpPr/>
          <p:nvPr/>
        </p:nvGrpSpPr>
        <p:grpSpPr>
          <a:xfrm>
            <a:off x="2695425" y="980728"/>
            <a:ext cx="5837015" cy="5229200"/>
            <a:chOff x="611560" y="0"/>
            <a:chExt cx="7853239" cy="6858000"/>
          </a:xfrm>
        </p:grpSpPr>
        <p:pic>
          <p:nvPicPr>
            <p:cNvPr id="6" name="Image 5" descr="Capture d’écran 2017-03-09 à 18.28.3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0"/>
              <a:ext cx="7853239" cy="68580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260766" y="2564904"/>
              <a:ext cx="852333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SUBATECH</a:t>
              </a:r>
              <a:endParaRPr lang="fr-FR" sz="8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924857" y="1052736"/>
              <a:ext cx="766065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LPC Caen</a:t>
              </a:r>
              <a:endParaRPr lang="fr-FR" sz="8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236296" y="1556792"/>
              <a:ext cx="514134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IPHC</a:t>
              </a:r>
              <a:endParaRPr lang="fr-FR" sz="8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860032" y="3717032"/>
              <a:ext cx="451386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LPC</a:t>
              </a:r>
              <a:endParaRPr lang="fr-FR" sz="8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774214" y="3717032"/>
              <a:ext cx="507258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IPNL</a:t>
              </a:r>
              <a:endParaRPr lang="fr-FR" sz="8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444208" y="3573016"/>
              <a:ext cx="528961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LAPP</a:t>
              </a:r>
              <a:endParaRPr lang="fr-FR" sz="8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156176" y="4149080"/>
              <a:ext cx="514808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LPSC</a:t>
              </a:r>
              <a:endParaRPr lang="fr-FR" sz="800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732241" y="4149080"/>
              <a:ext cx="490005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LSM</a:t>
              </a:r>
              <a:endParaRPr lang="fr-FR" sz="8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834330" y="4437112"/>
              <a:ext cx="645288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CENBG</a:t>
              </a:r>
              <a:endParaRPr lang="fr-FR" sz="8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148065" y="5255623"/>
              <a:ext cx="593527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LUPM</a:t>
              </a:r>
              <a:endParaRPr lang="fr-FR" sz="8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012160" y="5517232"/>
              <a:ext cx="593527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CPPM</a:t>
              </a:r>
              <a:endParaRPr lang="fr-FR" sz="8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724128" y="332656"/>
              <a:ext cx="559019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LNCA</a:t>
              </a:r>
              <a:endParaRPr lang="fr-FR" sz="8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5364088" y="4005064"/>
              <a:ext cx="507258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LMA</a:t>
              </a:r>
              <a:endParaRPr lang="fr-FR" sz="8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406605" y="4293096"/>
              <a:ext cx="731558" cy="282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CCIN2P3</a:t>
              </a:r>
              <a:endParaRPr lang="fr-FR" sz="800" dirty="0"/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t>4</a:t>
            </a:fld>
            <a:endParaRPr lang="fr-FR"/>
          </a:p>
        </p:txBody>
      </p:sp>
      <p:sp>
        <p:nvSpPr>
          <p:cNvPr id="49" name="Espace réservé du contenu 7"/>
          <p:cNvSpPr>
            <a:spLocks noGrp="1"/>
          </p:cNvSpPr>
          <p:nvPr>
            <p:ph sz="half" idx="1"/>
          </p:nvPr>
        </p:nvSpPr>
        <p:spPr>
          <a:xfrm>
            <a:off x="35496" y="1988840"/>
            <a:ext cx="2592288" cy="3384376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25 labs in France</a:t>
            </a:r>
          </a:p>
          <a:p>
            <a:pPr marL="0" indent="0">
              <a:buNone/>
            </a:pPr>
            <a:endParaRPr lang="en-GB" sz="1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r>
              <a:rPr lang="en-GB" sz="1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3100 employees</a:t>
            </a:r>
          </a:p>
          <a:p>
            <a:pPr marL="0" indent="0" algn="ctr">
              <a:buNone/>
            </a:pPr>
            <a:endParaRPr lang="en-GB" sz="1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r>
              <a:rPr lang="en-GB" sz="1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525 CNRS researchers</a:t>
            </a:r>
          </a:p>
          <a:p>
            <a:pPr marL="0" indent="0" algn="ctr">
              <a:buNone/>
            </a:pPr>
            <a:r>
              <a:rPr lang="en-GB" sz="1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360 faculties</a:t>
            </a:r>
          </a:p>
          <a:p>
            <a:pPr marL="0" indent="0" algn="ctr">
              <a:buNone/>
            </a:pPr>
            <a:endParaRPr lang="en-GB" sz="1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r>
              <a:rPr lang="en-GB" sz="1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1100 engineers</a:t>
            </a:r>
          </a:p>
          <a:p>
            <a:pPr marL="0" indent="0" algn="ctr">
              <a:buNone/>
            </a:pPr>
            <a:r>
              <a:rPr lang="en-GB" sz="1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400 technicians/</a:t>
            </a:r>
            <a:r>
              <a:rPr lang="en-GB" sz="14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administratives</a:t>
            </a:r>
            <a:endParaRPr lang="en-GB" sz="1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endParaRPr lang="en-GB" sz="1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r>
              <a:rPr lang="en-GB" sz="1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en-GB" sz="1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00 non-permanents</a:t>
            </a:r>
          </a:p>
          <a:p>
            <a:pPr marL="0" indent="0" algn="ctr">
              <a:buNone/>
            </a:pPr>
            <a:r>
              <a:rPr lang="en-GB" sz="1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400 PhD students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" y="116632"/>
            <a:ext cx="2047776" cy="1139075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3779912" y="1124744"/>
            <a:ext cx="3528392" cy="3824507"/>
            <a:chOff x="2699792" y="260648"/>
            <a:chExt cx="4416983" cy="4807312"/>
          </a:xfrm>
        </p:grpSpPr>
        <p:grpSp>
          <p:nvGrpSpPr>
            <p:cNvPr id="30" name="Grouper 29"/>
            <p:cNvGrpSpPr/>
            <p:nvPr/>
          </p:nvGrpSpPr>
          <p:grpSpPr>
            <a:xfrm>
              <a:off x="2699792" y="260648"/>
              <a:ext cx="4416983" cy="4807312"/>
              <a:chOff x="9143999" y="476672"/>
              <a:chExt cx="4416982" cy="4807312"/>
            </a:xfrm>
          </p:grpSpPr>
          <p:pic>
            <p:nvPicPr>
              <p:cNvPr id="7" name="Image 6" descr="Capture d’écran 2017-03-09 à 18.37.25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3999" y="476672"/>
                <a:ext cx="4416982" cy="479715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10651641" y="1340769"/>
                <a:ext cx="873317" cy="2708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fr-FR" sz="800" dirty="0" smtClean="0"/>
                  <a:t>CNRS/IN2P3</a:t>
                </a:r>
                <a:endParaRPr lang="fr-FR" sz="800" dirty="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12218077" y="1268760"/>
                <a:ext cx="584351" cy="2708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fr-FR" sz="800" dirty="0" smtClean="0"/>
                  <a:t>LPNHE</a:t>
                </a:r>
                <a:endParaRPr lang="fr-FR" sz="800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12664615" y="1772816"/>
                <a:ext cx="440308" cy="2708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fr-FR" sz="800" dirty="0" smtClean="0"/>
                  <a:t>APC</a:t>
                </a:r>
                <a:endParaRPr lang="fr-FR" sz="800" dirty="0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11611307" y="1916832"/>
                <a:ext cx="889621" cy="2708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fr-FR" sz="800" dirty="0" smtClean="0"/>
                  <a:t>Musée Curie</a:t>
                </a:r>
                <a:endParaRPr lang="fr-FR" sz="800" dirty="0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10435527" y="4581129"/>
                <a:ext cx="408891" cy="2708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fr-FR" sz="800" dirty="0" smtClean="0"/>
                  <a:t>LLR</a:t>
                </a:r>
                <a:endParaRPr lang="fr-FR" sz="800" dirty="0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10267403" y="4293096"/>
                <a:ext cx="648567" cy="2708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fr-FR" sz="800" dirty="0" smtClean="0"/>
                  <a:t>OMEGA</a:t>
                </a:r>
                <a:endParaRPr lang="fr-FR" sz="800" dirty="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9324096" y="4653136"/>
                <a:ext cx="423815" cy="2708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fr-FR" sz="800" dirty="0" smtClean="0"/>
                  <a:t>LAL</a:t>
                </a:r>
                <a:endParaRPr lang="fr-FR" sz="800" dirty="0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9487772" y="4365104"/>
                <a:ext cx="524715" cy="2708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fr-FR" sz="800" dirty="0" smtClean="0"/>
                  <a:t>IMNC</a:t>
                </a:r>
                <a:endParaRPr lang="fr-FR" sz="800" dirty="0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9202446" y="4967590"/>
                <a:ext cx="497813" cy="2708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fr-FR" sz="800" dirty="0" smtClean="0"/>
                  <a:t>IPNO</a:t>
                </a:r>
                <a:endParaRPr lang="fr-FR" sz="800" dirty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9937107" y="5013176"/>
                <a:ext cx="616460" cy="2708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fr-FR" sz="800" dirty="0" smtClean="0"/>
                  <a:t>CSNSM</a:t>
                </a:r>
                <a:endParaRPr lang="fr-FR" sz="800" dirty="0"/>
              </a:p>
            </p:txBody>
          </p:sp>
        </p:grpSp>
        <p:sp>
          <p:nvSpPr>
            <p:cNvPr id="54" name="ZoneTexte 53"/>
            <p:cNvSpPr txBox="1"/>
            <p:nvPr/>
          </p:nvSpPr>
          <p:spPr>
            <a:xfrm>
              <a:off x="2873186" y="4437112"/>
              <a:ext cx="423816" cy="2708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800" dirty="0" smtClean="0"/>
                <a:t>LAL</a:t>
              </a:r>
              <a:endParaRPr lang="fr-FR" sz="1100" dirty="0"/>
            </a:p>
          </p:txBody>
        </p:sp>
      </p:grpSp>
      <p:sp>
        <p:nvSpPr>
          <p:cNvPr id="35" name="Titre 1"/>
          <p:cNvSpPr>
            <a:spLocks noGrp="1"/>
          </p:cNvSpPr>
          <p:nvPr>
            <p:ph type="title"/>
          </p:nvPr>
        </p:nvSpPr>
        <p:spPr>
          <a:xfrm>
            <a:off x="2339753" y="115888"/>
            <a:ext cx="6120680" cy="6334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ea typeface="ＭＳ Ｐゴシック" charset="0"/>
              </a:rPr>
              <a:t>IN2P3 : A “single” distributed laboratory </a:t>
            </a:r>
            <a:endParaRPr lang="en-US" sz="28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0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7000"/>
          </a:blip>
          <a:stretch>
            <a:fillRect/>
          </a:stretch>
        </p:blipFill>
        <p:spPr>
          <a:xfrm rot="21409366">
            <a:off x="-534229" y="970008"/>
            <a:ext cx="6320801" cy="57172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451" y="115888"/>
            <a:ext cx="4680693" cy="633412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a typeface="ＭＳ Ｐゴシック" charset="0"/>
              </a:rPr>
              <a:t>Research Areas</a:t>
            </a:r>
            <a:endParaRPr lang="en-US" sz="3200" dirty="0">
              <a:ea typeface="ＭＳ Ｐゴシック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7" y="3203786"/>
            <a:ext cx="2117657" cy="18473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7" name="Image 6" descr="stars_nasa.jpg"/>
          <p:cNvPicPr>
            <a:picLocks noChangeAspect="1"/>
          </p:cNvPicPr>
          <p:nvPr/>
        </p:nvPicPr>
        <p:blipFill>
          <a:blip r:embed="rId5">
            <a:alphaModFix amt="51000"/>
            <a:duotone>
              <a:prstClr val="black"/>
              <a:srgbClr val="FFE471">
                <a:tint val="45000"/>
                <a:satMod val="400000"/>
              </a:srgbClr>
            </a:duotone>
          </a:blip>
          <a:srcRect l="4167" t="12222" r="4167" b="14444"/>
          <a:stretch>
            <a:fillRect/>
          </a:stretch>
        </p:blipFill>
        <p:spPr>
          <a:xfrm>
            <a:off x="3707904" y="-675456"/>
            <a:ext cx="8077200" cy="8077200"/>
          </a:xfrm>
          <a:prstGeom prst="ellipse">
            <a:avLst/>
          </a:prstGeom>
          <a:effectLst/>
        </p:spPr>
      </p:pic>
      <p:sp>
        <p:nvSpPr>
          <p:cNvPr id="9225" name="ZoneTexte 9"/>
          <p:cNvSpPr txBox="1">
            <a:spLocks noChangeArrowheads="1"/>
          </p:cNvSpPr>
          <p:nvPr/>
        </p:nvSpPr>
        <p:spPr bwMode="auto">
          <a:xfrm>
            <a:off x="152400" y="1268413"/>
            <a:ext cx="218757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750B"/>
                </a:solidFill>
                <a:latin typeface="Arial Narrow" charset="0"/>
              </a:rPr>
              <a:t>Particles &amp; hadronic physics</a:t>
            </a:r>
            <a:endParaRPr lang="en-US" dirty="0">
              <a:solidFill>
                <a:srgbClr val="FF750B"/>
              </a:solidFill>
              <a:latin typeface="Arial Narrow" charset="0"/>
            </a:endParaRPr>
          </a:p>
        </p:txBody>
      </p:sp>
      <p:sp>
        <p:nvSpPr>
          <p:cNvPr id="9226" name="ZoneTexte 23"/>
          <p:cNvSpPr txBox="1">
            <a:spLocks noChangeArrowheads="1"/>
          </p:cNvSpPr>
          <p:nvPr/>
        </p:nvSpPr>
        <p:spPr bwMode="auto">
          <a:xfrm>
            <a:off x="179388" y="1935163"/>
            <a:ext cx="24034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b="0" dirty="0">
                <a:solidFill>
                  <a:srgbClr val="FF6600"/>
                </a:solidFill>
                <a:latin typeface="Arial Narrow" charset="0"/>
              </a:rPr>
              <a:t>Matter’s most elementary constituents and fundamental interactions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419649" y="3645024"/>
            <a:ext cx="2376487" cy="12065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00">
                    <a:lumMod val="75000"/>
                  </a:srgbClr>
                </a:solidFill>
                <a:latin typeface="Arial Narrow" pitchFamily="34" charset="0"/>
                <a:cs typeface="ＭＳ Ｐゴシック" charset="0"/>
              </a:rPr>
              <a:t>Accelerator &amp; Technology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Arial Narrow" pitchFamily="34" charset="0"/>
                <a:cs typeface="ＭＳ Ｐゴシック" charset="0"/>
              </a:rPr>
              <a:t>Major R&amp;D domains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FR" sz="2000" b="1" dirty="0">
              <a:solidFill>
                <a:srgbClr val="BBE0E3">
                  <a:lumMod val="75000"/>
                </a:srgbClr>
              </a:solidFill>
              <a:latin typeface="Arial Narrow" pitchFamily="34" charset="0"/>
              <a:cs typeface="ＭＳ Ｐゴシック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087688" y="2352675"/>
            <a:ext cx="2898775" cy="2919413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FF"/>
              </a:solidFill>
              <a:latin typeface="Verdana"/>
              <a:ea typeface="ＭＳ Ｐゴシック" pitchFamily="-109" charset="-128"/>
            </a:endParaRPr>
          </a:p>
        </p:txBody>
      </p:sp>
      <p:pic>
        <p:nvPicPr>
          <p:cNvPr id="9230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14300"/>
            <a:ext cx="129698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ZoneTexte 15"/>
          <p:cNvSpPr txBox="1">
            <a:spLocks noChangeArrowheads="1"/>
          </p:cNvSpPr>
          <p:nvPr/>
        </p:nvSpPr>
        <p:spPr bwMode="auto">
          <a:xfrm>
            <a:off x="5292725" y="938213"/>
            <a:ext cx="3430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dirty="0" err="1" smtClean="0">
                <a:solidFill>
                  <a:srgbClr val="333399">
                    <a:lumMod val="75000"/>
                  </a:srgbClr>
                </a:solidFill>
                <a:latin typeface="Arial Narrow" charset="0"/>
              </a:rPr>
              <a:t>Astroparticle</a:t>
            </a:r>
            <a:r>
              <a:rPr lang="en-US" dirty="0" smtClean="0">
                <a:solidFill>
                  <a:srgbClr val="333399">
                    <a:lumMod val="75000"/>
                  </a:srgbClr>
                </a:solidFill>
                <a:latin typeface="Arial Narrow" charset="0"/>
              </a:rPr>
              <a:t> physics and  Cosmology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b="0" dirty="0" smtClean="0">
                <a:solidFill>
                  <a:srgbClr val="333399">
                    <a:lumMod val="75000"/>
                  </a:srgbClr>
                </a:solidFill>
                <a:latin typeface="Arial Narrow" charset="0"/>
              </a:rPr>
              <a:t>Universe’s composition and </a:t>
            </a:r>
            <a:r>
              <a:rPr lang="en-US" b="0" dirty="0" err="1" smtClean="0">
                <a:solidFill>
                  <a:srgbClr val="333399">
                    <a:lumMod val="75000"/>
                  </a:srgbClr>
                </a:solidFill>
                <a:latin typeface="Arial Narrow" charset="0"/>
              </a:rPr>
              <a:t>behaviour</a:t>
            </a:r>
            <a:endParaRPr lang="en-US" b="0" dirty="0">
              <a:solidFill>
                <a:srgbClr val="333399">
                  <a:lumMod val="75000"/>
                </a:srgbClr>
              </a:solidFill>
              <a:latin typeface="Arial Narrow" charset="0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68150" y="4977278"/>
            <a:ext cx="1273301" cy="139078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939376"/>
            <a:ext cx="1368152" cy="122592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20" y="3983846"/>
            <a:ext cx="1553232" cy="153338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064642"/>
            <a:ext cx="2016224" cy="194775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149080"/>
            <a:ext cx="1557426" cy="13681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cxnSp>
        <p:nvCxnSpPr>
          <p:cNvPr id="23" name="Connecteur droit 22"/>
          <p:cNvCxnSpPr/>
          <p:nvPr/>
        </p:nvCxnSpPr>
        <p:spPr>
          <a:xfrm>
            <a:off x="1619672" y="836613"/>
            <a:ext cx="7164387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68463" y="1844824"/>
            <a:ext cx="3095625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1E4649"/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Nuclear physics &amp;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1E4649"/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Applications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1E4649"/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Structure of nuclear matter, nuclear energy and medical applications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FR" sz="2400" b="1" dirty="0">
              <a:solidFill>
                <a:srgbClr val="1E4649"/>
              </a:solidFill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21510" y="2534146"/>
            <a:ext cx="1582738" cy="1758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333399">
                    <a:lumMod val="75000"/>
                  </a:srgbClr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Computing &amp; Data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333399">
                    <a:lumMod val="75000"/>
                  </a:srgbClr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Data Science and Computing research</a:t>
            </a:r>
          </a:p>
        </p:txBody>
      </p:sp>
      <p:sp>
        <p:nvSpPr>
          <p:cNvPr id="30" name="Trapèze 29"/>
          <p:cNvSpPr/>
          <p:nvPr/>
        </p:nvSpPr>
        <p:spPr>
          <a:xfrm>
            <a:off x="539750" y="476250"/>
            <a:ext cx="1295400" cy="504825"/>
          </a:xfrm>
          <a:prstGeom prst="trapezoid">
            <a:avLst>
              <a:gd name="adj" fmla="val 4443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855645" y="6525344"/>
            <a:ext cx="396875" cy="287337"/>
          </a:xfrm>
        </p:spPr>
        <p:txBody>
          <a:bodyPr/>
          <a:lstStyle/>
          <a:p>
            <a:fld id="{D384CA22-6367-EA44-B647-20E2FBBA2D0E}" type="slidenum">
              <a:rPr lang="fr-FR" sz="1200" smtClean="0">
                <a:solidFill>
                  <a:schemeClr val="bg1"/>
                </a:solidFill>
              </a:rPr>
              <a:pPr/>
              <a:t>5</a:t>
            </a:fld>
            <a:endParaRPr lang="fr-F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Astroparticle</a:t>
            </a:r>
            <a:r>
              <a:rPr lang="en-GB" dirty="0" smtClean="0"/>
              <a:t> physics and Cosmology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29000"/>
            <a:ext cx="2078041" cy="1872208"/>
          </a:xfrm>
          <a:prstGeom prst="ellipse">
            <a:avLst/>
          </a:prstGeom>
          <a:ln w="3175" cap="rnd" cmpd="sng">
            <a:solidFill>
              <a:srgbClr val="00009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32856"/>
            <a:ext cx="1847538" cy="1656184"/>
          </a:xfrm>
          <a:prstGeom prst="ellipse">
            <a:avLst/>
          </a:prstGeom>
          <a:ln w="3175" cap="rnd" cmpd="sng">
            <a:solidFill>
              <a:srgbClr val="00009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-418" r="18088" b="418"/>
          <a:stretch/>
        </p:blipFill>
        <p:spPr>
          <a:xfrm>
            <a:off x="4427984" y="1018207"/>
            <a:ext cx="1800200" cy="1762721"/>
          </a:xfrm>
          <a:prstGeom prst="ellipse">
            <a:avLst/>
          </a:prstGeom>
          <a:ln w="3175" cap="rnd" cmpd="sng">
            <a:solidFill>
              <a:srgbClr val="000090"/>
            </a:solidFill>
          </a:ln>
          <a:effectLst/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941168"/>
            <a:ext cx="1512168" cy="1446035"/>
          </a:xfrm>
          <a:prstGeom prst="ellipse">
            <a:avLst/>
          </a:prstGeom>
          <a:ln w="63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14" name="Espace réservé du numéro de diapositive 8"/>
          <p:cNvSpPr txBox="1">
            <a:spLocks/>
          </p:cNvSpPr>
          <p:nvPr/>
        </p:nvSpPr>
        <p:spPr>
          <a:xfrm>
            <a:off x="8855645" y="6525344"/>
            <a:ext cx="396875" cy="2873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4CA22-6367-EA44-B647-20E2FBBA2D0E}" type="slidenum">
              <a:rPr lang="fr-FR" sz="1200" smtClean="0"/>
              <a:pPr/>
              <a:t>6</a:t>
            </a:fld>
            <a:endParaRPr lang="fr-FR" sz="1200" dirty="0"/>
          </a:p>
        </p:txBody>
      </p:sp>
      <p:sp>
        <p:nvSpPr>
          <p:cNvPr id="16" name="CustomShape 3"/>
          <p:cNvSpPr/>
          <p:nvPr/>
        </p:nvSpPr>
        <p:spPr>
          <a:xfrm>
            <a:off x="179512" y="1556792"/>
            <a:ext cx="4100760" cy="49685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5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</a:t>
            </a:r>
            <a:r>
              <a:rPr lang="en-US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-energy gamma rays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HESS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Fermi-LAT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CTA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HARPO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SVOM</a:t>
            </a:r>
          </a:p>
          <a:p>
            <a:pPr marL="36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15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</a:t>
            </a:r>
            <a:r>
              <a:rPr lang="en-US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-energy cosmic rays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AMS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Auger Prime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EUSO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CREAM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EXTASIS</a:t>
            </a:r>
          </a:p>
          <a:p>
            <a:pPr marL="36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Gravitational Waves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Virgo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LISA / LISA Pathfinder</a:t>
            </a:r>
          </a:p>
          <a:p>
            <a:pPr marL="36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Non-accelerator neutrinos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KM3NeT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SUPERNEMO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SuperKamiokande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LUMINEU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CustomShape 4"/>
          <p:cNvSpPr/>
          <p:nvPr/>
        </p:nvSpPr>
        <p:spPr>
          <a:xfrm>
            <a:off x="6237632" y="1972688"/>
            <a:ext cx="4023000" cy="368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5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Direct </a:t>
            </a:r>
            <a:r>
              <a:rPr lang="en-US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dark matter detection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Edelweiss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XENON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R&amp;D DAMIC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DARKSIDE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MIMAC</a:t>
            </a:r>
          </a:p>
          <a:p>
            <a:pPr marL="36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15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Inflation </a:t>
            </a:r>
            <a:r>
              <a:rPr lang="en-US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CMB 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QUBIC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NIKA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CORE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PLANCK</a:t>
            </a:r>
          </a:p>
          <a:p>
            <a:pPr marL="36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US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Dark Energy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LSST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SSP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DESI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SDSS/BOSS/</a:t>
            </a:r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eBOSS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EUCLID</a:t>
            </a:r>
          </a:p>
          <a:p>
            <a:pPr>
              <a:lnSpc>
                <a:spcPct val="100000"/>
              </a:lnSpc>
            </a:pP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5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Highlights: </a:t>
            </a:r>
            <a:r>
              <a:rPr lang="en-GB" dirty="0" err="1" smtClean="0"/>
              <a:t>astroparticles</a:t>
            </a:r>
            <a:r>
              <a:rPr lang="en-GB" dirty="0" smtClean="0"/>
              <a:t> physics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pic>
        <p:nvPicPr>
          <p:cNvPr id="17" name="Immagine 5" descr="KM3NeT-Telescop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21088"/>
            <a:ext cx="3491880" cy="2216917"/>
          </a:xfrm>
          <a:prstGeom prst="rect">
            <a:avLst/>
          </a:prstGeom>
          <a:ln>
            <a:solidFill>
              <a:srgbClr val="3366FF"/>
            </a:solidFill>
          </a:ln>
        </p:spPr>
      </p:pic>
      <p:grpSp>
        <p:nvGrpSpPr>
          <p:cNvPr id="16" name="Grouper 15"/>
          <p:cNvGrpSpPr/>
          <p:nvPr/>
        </p:nvGrpSpPr>
        <p:grpSpPr>
          <a:xfrm>
            <a:off x="1979713" y="3356992"/>
            <a:ext cx="3744416" cy="3096344"/>
            <a:chOff x="3148211" y="1675237"/>
            <a:chExt cx="5903413" cy="461969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211" y="1675237"/>
              <a:ext cx="5903413" cy="4619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15"/>
            <p:cNvSpPr/>
            <p:nvPr/>
          </p:nvSpPr>
          <p:spPr>
            <a:xfrm>
              <a:off x="5254103" y="2120135"/>
              <a:ext cx="1337766" cy="3259117"/>
            </a:xfrm>
            <a:custGeom>
              <a:avLst/>
              <a:gdLst>
                <a:gd name="connsiteX0" fmla="*/ 0 w 3422316"/>
                <a:gd name="connsiteY0" fmla="*/ 4505158 h 4505158"/>
                <a:gd name="connsiteX1" fmla="*/ 13368 w 3422316"/>
                <a:gd name="connsiteY1" fmla="*/ 4023895 h 4505158"/>
                <a:gd name="connsiteX2" fmla="*/ 106947 w 3422316"/>
                <a:gd name="connsiteY2" fmla="*/ 3315368 h 4505158"/>
                <a:gd name="connsiteX3" fmla="*/ 280737 w 3422316"/>
                <a:gd name="connsiteY3" fmla="*/ 2673684 h 4505158"/>
                <a:gd name="connsiteX4" fmla="*/ 467894 w 3422316"/>
                <a:gd name="connsiteY4" fmla="*/ 2232526 h 4505158"/>
                <a:gd name="connsiteX5" fmla="*/ 762000 w 3422316"/>
                <a:gd name="connsiteY5" fmla="*/ 1724526 h 4505158"/>
                <a:gd name="connsiteX6" fmla="*/ 1122947 w 3422316"/>
                <a:gd name="connsiteY6" fmla="*/ 1336842 h 4505158"/>
                <a:gd name="connsiteX7" fmla="*/ 1497263 w 3422316"/>
                <a:gd name="connsiteY7" fmla="*/ 1016000 h 4505158"/>
                <a:gd name="connsiteX8" fmla="*/ 1991894 w 3422316"/>
                <a:gd name="connsiteY8" fmla="*/ 655052 h 4505158"/>
                <a:gd name="connsiteX9" fmla="*/ 2499894 w 3422316"/>
                <a:gd name="connsiteY9" fmla="*/ 414421 h 4505158"/>
                <a:gd name="connsiteX10" fmla="*/ 2914316 w 3422316"/>
                <a:gd name="connsiteY10" fmla="*/ 187158 h 4505158"/>
                <a:gd name="connsiteX11" fmla="*/ 3422316 w 3422316"/>
                <a:gd name="connsiteY11" fmla="*/ 0 h 4505158"/>
                <a:gd name="connsiteX12" fmla="*/ 3408947 w 3422316"/>
                <a:gd name="connsiteY12" fmla="*/ 2032000 h 4505158"/>
                <a:gd name="connsiteX13" fmla="*/ 3074737 w 3422316"/>
                <a:gd name="connsiteY13" fmla="*/ 2112210 h 4505158"/>
                <a:gd name="connsiteX14" fmla="*/ 2660316 w 3422316"/>
                <a:gd name="connsiteY14" fmla="*/ 2286000 h 4505158"/>
                <a:gd name="connsiteX15" fmla="*/ 2326105 w 3422316"/>
                <a:gd name="connsiteY15" fmla="*/ 2419684 h 4505158"/>
                <a:gd name="connsiteX16" fmla="*/ 1884947 w 3422316"/>
                <a:gd name="connsiteY16" fmla="*/ 2620210 h 4505158"/>
                <a:gd name="connsiteX17" fmla="*/ 1577473 w 3422316"/>
                <a:gd name="connsiteY17" fmla="*/ 2780631 h 4505158"/>
                <a:gd name="connsiteX18" fmla="*/ 1243263 w 3422316"/>
                <a:gd name="connsiteY18" fmla="*/ 2981158 h 4505158"/>
                <a:gd name="connsiteX19" fmla="*/ 989263 w 3422316"/>
                <a:gd name="connsiteY19" fmla="*/ 3154947 h 4505158"/>
                <a:gd name="connsiteX20" fmla="*/ 681789 w 3422316"/>
                <a:gd name="connsiteY20" fmla="*/ 3408947 h 4505158"/>
                <a:gd name="connsiteX21" fmla="*/ 401052 w 3422316"/>
                <a:gd name="connsiteY21" fmla="*/ 3756526 h 4505158"/>
                <a:gd name="connsiteX22" fmla="*/ 160421 w 3422316"/>
                <a:gd name="connsiteY22" fmla="*/ 4117473 h 4505158"/>
                <a:gd name="connsiteX23" fmla="*/ 0 w 3422316"/>
                <a:gd name="connsiteY23" fmla="*/ 4505158 h 450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22316" h="4505158">
                  <a:moveTo>
                    <a:pt x="0" y="4505158"/>
                  </a:moveTo>
                  <a:lnTo>
                    <a:pt x="13368" y="4023895"/>
                  </a:lnTo>
                  <a:lnTo>
                    <a:pt x="106947" y="3315368"/>
                  </a:lnTo>
                  <a:lnTo>
                    <a:pt x="280737" y="2673684"/>
                  </a:lnTo>
                  <a:lnTo>
                    <a:pt x="467894" y="2232526"/>
                  </a:lnTo>
                  <a:lnTo>
                    <a:pt x="762000" y="1724526"/>
                  </a:lnTo>
                  <a:lnTo>
                    <a:pt x="1122947" y="1336842"/>
                  </a:lnTo>
                  <a:lnTo>
                    <a:pt x="1497263" y="1016000"/>
                  </a:lnTo>
                  <a:lnTo>
                    <a:pt x="1991894" y="655052"/>
                  </a:lnTo>
                  <a:lnTo>
                    <a:pt x="2499894" y="414421"/>
                  </a:lnTo>
                  <a:lnTo>
                    <a:pt x="2914316" y="187158"/>
                  </a:lnTo>
                  <a:lnTo>
                    <a:pt x="3422316" y="0"/>
                  </a:lnTo>
                  <a:cubicBezTo>
                    <a:pt x="3417860" y="677333"/>
                    <a:pt x="3413403" y="1354667"/>
                    <a:pt x="3408947" y="2032000"/>
                  </a:cubicBezTo>
                  <a:lnTo>
                    <a:pt x="3074737" y="2112210"/>
                  </a:lnTo>
                  <a:lnTo>
                    <a:pt x="2660316" y="2286000"/>
                  </a:lnTo>
                  <a:lnTo>
                    <a:pt x="2326105" y="2419684"/>
                  </a:lnTo>
                  <a:lnTo>
                    <a:pt x="1884947" y="2620210"/>
                  </a:lnTo>
                  <a:lnTo>
                    <a:pt x="1577473" y="2780631"/>
                  </a:lnTo>
                  <a:lnTo>
                    <a:pt x="1243263" y="2981158"/>
                  </a:lnTo>
                  <a:lnTo>
                    <a:pt x="989263" y="3154947"/>
                  </a:lnTo>
                  <a:lnTo>
                    <a:pt x="681789" y="3408947"/>
                  </a:lnTo>
                  <a:lnTo>
                    <a:pt x="401052" y="3756526"/>
                  </a:lnTo>
                  <a:lnTo>
                    <a:pt x="160421" y="4117473"/>
                  </a:lnTo>
                  <a:lnTo>
                    <a:pt x="0" y="450515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73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7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FF"/>
                </a:solidFill>
                <a:latin typeface="Verdana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82570" y="3378021"/>
              <a:ext cx="69762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FF"/>
                  </a:solidFill>
                  <a:latin typeface="Helvetica Neue"/>
                  <a:ea typeface="MS PGothic" charset="0"/>
                  <a:cs typeface="Helvetica Neue"/>
                </a:rPr>
                <a:t>ORCA</a:t>
              </a:r>
              <a:endParaRPr lang="en-US" sz="1400" dirty="0">
                <a:solidFill>
                  <a:srgbClr val="0000FF"/>
                </a:solidFill>
                <a:latin typeface="Helvetica Neue"/>
                <a:ea typeface="MS PGothic" charset="0"/>
                <a:cs typeface="Helvetica Neue"/>
              </a:endParaRPr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0373" t="8615" r="17651" b="1"/>
          <a:stretch/>
        </p:blipFill>
        <p:spPr>
          <a:xfrm>
            <a:off x="0" y="836712"/>
            <a:ext cx="3446311" cy="3384376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3563888" y="1057960"/>
            <a:ext cx="5580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KM3NET: included in the ESFRI-Roadmap with 2 sites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err="1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Arca</a:t>
            </a:r>
            <a:r>
              <a:rPr lang="en-GB" sz="2000" dirty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 (Italy) : </a:t>
            </a: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large volume dedicated to neutrino </a:t>
            </a:r>
            <a:r>
              <a:rPr lang="en-GB" sz="2000" dirty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astronomy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Orca (France) : dense array for the measurement of the neutrino mass hierarchy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796136" y="3742000"/>
            <a:ext cx="3347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Deployment of new optical strings has successfully started 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000" dirty="0" smtClean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Full array expected by 2019</a:t>
            </a:r>
          </a:p>
        </p:txBody>
      </p:sp>
      <p:sp>
        <p:nvSpPr>
          <p:cNvPr id="20" name="Espace réservé du numéro de diapositive 8"/>
          <p:cNvSpPr txBox="1">
            <a:spLocks/>
          </p:cNvSpPr>
          <p:nvPr/>
        </p:nvSpPr>
        <p:spPr>
          <a:xfrm>
            <a:off x="8855645" y="6525344"/>
            <a:ext cx="396875" cy="2873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4CA22-6367-EA44-B647-20E2FBBA2D0E}" type="slidenum">
              <a:rPr lang="fr-FR" sz="1200" smtClean="0"/>
              <a:pPr/>
              <a:t>7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95286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Nuclear physics and its application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107504" y="1340768"/>
            <a:ext cx="4608512" cy="504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Nuclear physics and astrophysics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Study of exotic nuclei 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Study of the nucleon structure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GB" dirty="0" smtClean="0">
              <a:solidFill>
                <a:srgbClr val="333399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Reactor based neutrino physics</a:t>
            </a:r>
            <a:endParaRPr lang="en-GB" dirty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Double-</a:t>
            </a:r>
            <a:r>
              <a:rPr lang="en-GB" dirty="0" err="1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Chooz</a:t>
            </a: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, JUNO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Sterile neutrinos : STEREO, Solid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endParaRPr lang="en-GB" dirty="0" smtClean="0">
              <a:solidFill>
                <a:srgbClr val="333399"/>
              </a:solidFill>
              <a:latin typeface="Helvetica Neue"/>
              <a:ea typeface="MS PGothic" charset="0"/>
              <a:cs typeface="Helvetica Neue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Applications for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Health and life-science 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( Radiotherapy, radioisotopes, dosimeters, imaging technics, simulations)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Nuclear Energy 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(ADS transmutation, studies for Thorium-cycle)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Radiochemistry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Cosmic ray tomography</a:t>
            </a:r>
            <a:endParaRPr lang="en-GB" dirty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81" y="2996952"/>
            <a:ext cx="2050519" cy="1944216"/>
          </a:xfrm>
          <a:prstGeom prst="ellipse">
            <a:avLst/>
          </a:prstGeom>
          <a:ln w="3175" cap="rnd" cmpd="sng">
            <a:solidFill>
              <a:srgbClr val="80008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76872"/>
            <a:ext cx="2072754" cy="1944216"/>
          </a:xfrm>
          <a:prstGeom prst="ellipse">
            <a:avLst/>
          </a:prstGeom>
          <a:ln w="31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3" name="Image 12" descr="jun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3096"/>
            <a:ext cx="2232248" cy="2160240"/>
          </a:xfrm>
          <a:prstGeom prst="ellipse">
            <a:avLst/>
          </a:prstGeom>
          <a:ln w="3175" cap="rnd" cmpd="sng">
            <a:solidFill>
              <a:srgbClr val="80008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44" y="836712"/>
            <a:ext cx="2347652" cy="2088232"/>
          </a:xfrm>
          <a:prstGeom prst="ellipse">
            <a:avLst/>
          </a:prstGeom>
          <a:ln w="3175" cap="rnd" cmpd="sng">
            <a:solidFill>
              <a:srgbClr val="800080"/>
            </a:solidFill>
          </a:ln>
          <a:effectLst/>
        </p:spPr>
      </p:pic>
      <p:sp>
        <p:nvSpPr>
          <p:cNvPr id="14" name="Espace réservé du numéro de diapositive 8"/>
          <p:cNvSpPr txBox="1">
            <a:spLocks/>
          </p:cNvSpPr>
          <p:nvPr/>
        </p:nvSpPr>
        <p:spPr>
          <a:xfrm>
            <a:off x="8855645" y="6525344"/>
            <a:ext cx="396875" cy="2873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4CA22-6367-EA44-B647-20E2FBBA2D0E}" type="slidenum">
              <a:rPr lang="fr-FR" sz="1200" smtClean="0"/>
              <a:pPr/>
              <a:t>8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92932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Highlights: nuclear physics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5150503" cy="3425085"/>
          </a:xfrm>
          <a:prstGeom prst="rect">
            <a:avLst/>
          </a:prstGeom>
          <a:ln>
            <a:solidFill>
              <a:srgbClr val="800080"/>
            </a:solidFill>
          </a:ln>
        </p:spPr>
      </p:pic>
      <p:pic>
        <p:nvPicPr>
          <p:cNvPr id="11" name="Image 10" descr="Capture d’écran 2017-03-26 à 17.23.5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031" b="7200"/>
          <a:stretch/>
        </p:blipFill>
        <p:spPr>
          <a:xfrm>
            <a:off x="6910" y="3789040"/>
            <a:ext cx="1899343" cy="2656604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5436096" y="963885"/>
            <a:ext cx="3600400" cy="55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333399"/>
                </a:solidFill>
                <a:latin typeface="Helvetica Neue"/>
                <a:ea typeface="MS PGothic" charset="0"/>
                <a:cs typeface="Helvetica Neue"/>
              </a:rPr>
              <a:t>Inauguration of Spiral 2 by the President </a:t>
            </a: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(November 3, 2016)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Aim: study of exotic nuclei, creating new super-heavy elements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December: first proton beam in the new injector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GANIL : national nuclear physics infrastructure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Budget : 30M€/year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250 physicists, engineers and technicians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700 users from 30 countries and 65 laboratories and universities each year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Helvetica Neue"/>
                <a:ea typeface="MS PGothic" charset="0"/>
                <a:cs typeface="Helvetica Neue"/>
              </a:rPr>
              <a:t>3000 publications since 1983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  <a:latin typeface="Helvetica Neue"/>
              <a:ea typeface="MS PGothic" charset="0"/>
              <a:cs typeface="Helvetica Neue"/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1907704" y="4437112"/>
            <a:ext cx="3240360" cy="1976076"/>
            <a:chOff x="683568" y="4365104"/>
            <a:chExt cx="3600400" cy="2048084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568" y="4365104"/>
              <a:ext cx="3600400" cy="2048084"/>
            </a:xfrm>
            <a:prstGeom prst="rect">
              <a:avLst/>
            </a:prstGeom>
            <a:ln>
              <a:solidFill>
                <a:srgbClr val="800080"/>
              </a:solidFill>
            </a:ln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568" y="4365104"/>
              <a:ext cx="360040" cy="293432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3608" y="4365104"/>
              <a:ext cx="360040" cy="269634"/>
            </a:xfrm>
            <a:prstGeom prst="rect">
              <a:avLst/>
            </a:prstGeom>
          </p:spPr>
        </p:pic>
      </p:grpSp>
      <p:sp>
        <p:nvSpPr>
          <p:cNvPr id="14" name="Espace réservé du numéro de diapositive 8"/>
          <p:cNvSpPr txBox="1">
            <a:spLocks/>
          </p:cNvSpPr>
          <p:nvPr/>
        </p:nvSpPr>
        <p:spPr>
          <a:xfrm>
            <a:off x="8855645" y="6525344"/>
            <a:ext cx="396875" cy="2873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4CA22-6367-EA44-B647-20E2FBBA2D0E}" type="slidenum">
              <a:rPr lang="fr-FR" sz="1200" smtClean="0"/>
              <a:pPr/>
              <a:t>9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444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25806</TotalTime>
  <Words>1023</Words>
  <Application>Microsoft Office PowerPoint</Application>
  <PresentationFormat>Presentazione su schermo (4:3)</PresentationFormat>
  <Paragraphs>312</Paragraphs>
  <Slides>22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34" baseType="lpstr">
      <vt:lpstr>MS PGothic</vt:lpstr>
      <vt:lpstr>MS PGothic</vt:lpstr>
      <vt:lpstr>Arial</vt:lpstr>
      <vt:lpstr>Arial Narrow</vt:lpstr>
      <vt:lpstr>Calibri</vt:lpstr>
      <vt:lpstr>Helvetica Neue</vt:lpstr>
      <vt:lpstr>Lucida Grande</vt:lpstr>
      <vt:lpstr>Times New Roman</vt:lpstr>
      <vt:lpstr>Verdana</vt:lpstr>
      <vt:lpstr>Wingdings</vt:lpstr>
      <vt:lpstr>Thème Office</vt:lpstr>
      <vt:lpstr>Conception personnalisée</vt:lpstr>
      <vt:lpstr>Institut national de physique nucléaire  et de physique des particules</vt:lpstr>
      <vt:lpstr>IN2P3 : A National Institute</vt:lpstr>
      <vt:lpstr>IN2P3, ONE OF 10 CNRS INSTITUTES</vt:lpstr>
      <vt:lpstr>IN2P3 : A “single” distributed laboratory </vt:lpstr>
      <vt:lpstr>Research Areas</vt:lpstr>
      <vt:lpstr>Astroparticle physics and Cosmology</vt:lpstr>
      <vt:lpstr>Some Highlights: astroparticles physics</vt:lpstr>
      <vt:lpstr>Nuclear physics and its application</vt:lpstr>
      <vt:lpstr>Some Highlights: nuclear physics</vt:lpstr>
      <vt:lpstr>Particle and hadronic physics</vt:lpstr>
      <vt:lpstr>Computing and Data</vt:lpstr>
      <vt:lpstr>Accelerators R&amp;D at IN2P3</vt:lpstr>
      <vt:lpstr>Accelerators R&amp;D at IN2P3</vt:lpstr>
      <vt:lpstr>Hadronic Physics at IN2P3</vt:lpstr>
      <vt:lpstr>Presentazione standard di PowerPoint</vt:lpstr>
      <vt:lpstr>Accelerator roadmap @ CNRS/IN2P3</vt:lpstr>
      <vt:lpstr>Presentazione standard di PowerPoint</vt:lpstr>
      <vt:lpstr>Major Research Infrastructures in France</vt:lpstr>
      <vt:lpstr>European Collaborations</vt:lpstr>
      <vt:lpstr>International Collaborations </vt:lpstr>
      <vt:lpstr>IN2P3: Key Figures</vt:lpstr>
      <vt:lpstr>IN2P3 organization</vt:lpstr>
    </vt:vector>
  </TitlesOfParts>
  <Company>CNRS DR16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 national de physique nucléaire et de physique des particules</dc:title>
  <dc:creator>HAROUTUNIAN Valerie</dc:creator>
  <cp:lastModifiedBy>Windows User</cp:lastModifiedBy>
  <cp:revision>1781</cp:revision>
  <cp:lastPrinted>2016-10-04T13:27:35Z</cp:lastPrinted>
  <dcterms:created xsi:type="dcterms:W3CDTF">2016-09-21T14:30:07Z</dcterms:created>
  <dcterms:modified xsi:type="dcterms:W3CDTF">2017-07-19T08:46:48Z</dcterms:modified>
</cp:coreProperties>
</file>