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319" r:id="rId3"/>
    <p:sldId id="320" r:id="rId4"/>
    <p:sldId id="333" r:id="rId5"/>
    <p:sldId id="321" r:id="rId6"/>
    <p:sldId id="322" r:id="rId7"/>
    <p:sldId id="324" r:id="rId8"/>
    <p:sldId id="323" r:id="rId9"/>
    <p:sldId id="327" r:id="rId10"/>
    <p:sldId id="328" r:id="rId11"/>
    <p:sldId id="334" r:id="rId12"/>
    <p:sldId id="335" r:id="rId13"/>
    <p:sldId id="332" r:id="rId14"/>
    <p:sldId id="329" r:id="rId15"/>
    <p:sldId id="330" r:id="rId16"/>
    <p:sldId id="33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000080"/>
    <a:srgbClr val="00FF00"/>
    <a:srgbClr val="00804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58" autoAdjust="0"/>
  </p:normalViewPr>
  <p:slideViewPr>
    <p:cSldViewPr snapToGrid="0" snapToObjects="1" showGuides="1">
      <p:cViewPr>
        <p:scale>
          <a:sx n="94" d="100"/>
          <a:sy n="94" d="100"/>
        </p:scale>
        <p:origin x="-528" y="-80"/>
      </p:cViewPr>
      <p:guideLst>
        <p:guide orient="horz" pos="4319"/>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02C358-2126-8E45-B756-EED64F5E3856}" type="datetimeFigureOut">
              <a:rPr lang="en-US" smtClean="0"/>
              <a:t>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0587F2-15CE-3B48-8FD0-F8A8DE1A435F}" type="slidenum">
              <a:rPr lang="en-US" smtClean="0"/>
              <a:t>‹#›</a:t>
            </a:fld>
            <a:endParaRPr lang="en-US"/>
          </a:p>
        </p:txBody>
      </p:sp>
    </p:spTree>
    <p:extLst>
      <p:ext uri="{BB962C8B-B14F-4D97-AF65-F5344CB8AC3E}">
        <p14:creationId xmlns:p14="http://schemas.microsoft.com/office/powerpoint/2010/main" val="1573305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26A33-27C9-4E44-8357-A5EBEB01B277}" type="datetimeFigureOut">
              <a:rPr lang="en-US" smtClean="0"/>
              <a:t>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08EBF-2233-CE4E-A001-2D4667C35E4C}" type="slidenum">
              <a:rPr lang="en-US" smtClean="0"/>
              <a:t>‹#›</a:t>
            </a:fld>
            <a:endParaRPr lang="en-US"/>
          </a:p>
        </p:txBody>
      </p:sp>
    </p:spTree>
    <p:extLst>
      <p:ext uri="{BB962C8B-B14F-4D97-AF65-F5344CB8AC3E}">
        <p14:creationId xmlns:p14="http://schemas.microsoft.com/office/powerpoint/2010/main" val="29943859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i="1">
                <a:solidFill>
                  <a:srgbClr val="000090"/>
                </a:solidFill>
                <a:effectLst>
                  <a:outerShdw blurRad="50800" dist="38100" dir="2700000" algn="tl" rotWithShape="0">
                    <a:srgbClr val="3366FF">
                      <a:alpha val="43000"/>
                    </a:srgbClr>
                  </a:outerShdw>
                  <a:reflection stA="50000" endPos="75000" dist="127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lgn="r">
              <a:defRPr/>
            </a:lvl1pPr>
          </a:lstStyle>
          <a:p>
            <a:fld id="{D8AB687D-7754-8045-A896-36BD23FBD8D8}" type="slidenum">
              <a:rPr lang="en-US" smtClean="0"/>
              <a:pPr/>
              <a:t>‹#›</a:t>
            </a:fld>
            <a:endParaRPr lang="en-US" dirty="0"/>
          </a:p>
        </p:txBody>
      </p:sp>
      <p:pic>
        <p:nvPicPr>
          <p:cNvPr id="9" name="Picture 8" descr="E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126" y="5805714"/>
            <a:ext cx="985747" cy="962370"/>
          </a:xfrm>
          <a:prstGeom prst="rect">
            <a:avLst/>
          </a:prstGeom>
        </p:spPr>
      </p:pic>
    </p:spTree>
    <p:extLst>
      <p:ext uri="{BB962C8B-B14F-4D97-AF65-F5344CB8AC3E}">
        <p14:creationId xmlns:p14="http://schemas.microsoft.com/office/powerpoint/2010/main" val="20729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page1_bkg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443567"/>
            <a:ext cx="9146410" cy="1362075"/>
          </a:xfrm>
        </p:spPr>
        <p:txBody>
          <a:bodyPr anchor="t">
            <a:normAutofit/>
          </a:bodyPr>
          <a:lstStyle>
            <a:lvl1pPr algn="ctr">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effectLst>
            <a:outerShdw blurRad="50800" dist="38100" dir="2700000" algn="tl" rotWithShape="0">
              <a:srgbClr val="0000FF">
                <a:alpha val="43000"/>
              </a:srgbClr>
            </a:outerShdw>
            <a:reflection stA="50000" endPos="70000" dir="5400000" sy="-100000" algn="bl" rotWithShape="0"/>
          </a:effectLst>
        </p:spPr>
        <p:txBody>
          <a:bodyPr anchor="t" anchorCtr="1"/>
          <a:lstStyle>
            <a:lvl1pPr marL="0" indent="0">
              <a:buNone/>
              <a:defRPr sz="2000" b="1" i="1">
                <a:solidFill>
                  <a:srgbClr val="000080"/>
                </a:solidFill>
                <a:effectLst>
                  <a:outerShdw blurRad="50800" dist="38100" dir="2700000" algn="tl" rotWithShape="0">
                    <a:srgbClr val="0000FF">
                      <a:alpha val="43000"/>
                    </a:srgbClr>
                  </a:outerShdw>
                  <a:reflection stA="50000" endPos="75000" dist="12700" dir="5400000" sy="-100000" algn="bl" rotWithShape="0"/>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lgn="r">
              <a:defRPr/>
            </a:lvl1pPr>
          </a:lstStyle>
          <a:p>
            <a:fld id="{D8AB687D-7754-8045-A896-36BD23FBD8D8}" type="slidenum">
              <a:rPr lang="en-US" smtClean="0"/>
              <a:pPr/>
              <a:t>‹#›</a:t>
            </a:fld>
            <a:endParaRPr lang="en-US" dirty="0"/>
          </a:p>
        </p:txBody>
      </p:sp>
      <p:pic>
        <p:nvPicPr>
          <p:cNvPr id="8" name="Picture 7" descr="E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126" y="5854094"/>
            <a:ext cx="985747" cy="962370"/>
          </a:xfrm>
          <a:prstGeom prst="rect">
            <a:avLst/>
          </a:prstGeom>
        </p:spPr>
      </p:pic>
    </p:spTree>
    <p:extLst>
      <p:ext uri="{BB962C8B-B14F-4D97-AF65-F5344CB8AC3E}">
        <p14:creationId xmlns:p14="http://schemas.microsoft.com/office/powerpoint/2010/main" val="238094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dirty="0" smtClean="0"/>
              <a:t>                  </a:t>
            </a:r>
            <a:fld id="{D8AB687D-7754-8045-A896-36BD23FBD8D8}" type="slidenum">
              <a:rPr lang="en-US" smtClean="0"/>
              <a:t>‹#›</a:t>
            </a:fld>
            <a:endParaRPr lang="en-US" dirty="0"/>
          </a:p>
        </p:txBody>
      </p:sp>
    </p:spTree>
    <p:extLst>
      <p:ext uri="{BB962C8B-B14F-4D97-AF65-F5344CB8AC3E}">
        <p14:creationId xmlns:p14="http://schemas.microsoft.com/office/powerpoint/2010/main" val="128014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EIC UG Steering Committee</a:t>
            </a:r>
            <a:endParaRPr lang="en-US" dirty="0"/>
          </a:p>
        </p:txBody>
      </p:sp>
      <p:sp>
        <p:nvSpPr>
          <p:cNvPr id="4" name="Footer Placeholder 3"/>
          <p:cNvSpPr>
            <a:spLocks noGrp="1"/>
          </p:cNvSpPr>
          <p:nvPr>
            <p:ph type="ftr" sz="quarter" idx="11"/>
          </p:nvPr>
        </p:nvSpPr>
        <p:spPr/>
        <p:txBody>
          <a:bodyPr/>
          <a:lstStyle/>
          <a:p>
            <a:r>
              <a:rPr lang="en-US" smtClean="0"/>
              <a:t>EIC UG Meeting 2017, Trieste</a:t>
            </a:r>
            <a:endParaRPr lang="en-US"/>
          </a:p>
        </p:txBody>
      </p:sp>
      <p:sp>
        <p:nvSpPr>
          <p:cNvPr id="5" name="Slide Number Placeholder 4"/>
          <p:cNvSpPr>
            <a:spLocks noGrp="1"/>
          </p:cNvSpPr>
          <p:nvPr>
            <p:ph type="sldNum" sz="quarter" idx="12"/>
          </p:nvPr>
        </p:nvSpPr>
        <p:spPr/>
        <p:txBody>
          <a:bodyPr/>
          <a:lstStyle/>
          <a:p>
            <a:r>
              <a:rPr lang="en-US" dirty="0" smtClean="0"/>
              <a:t>                </a:t>
            </a:r>
            <a:fld id="{D8AB687D-7754-8045-A896-36BD23FBD8D8}" type="slidenum">
              <a:rPr lang="en-US" smtClean="0"/>
              <a:t>‹#›</a:t>
            </a:fld>
            <a:endParaRPr lang="en-US" dirty="0"/>
          </a:p>
        </p:txBody>
      </p:sp>
    </p:spTree>
    <p:extLst>
      <p:ext uri="{BB962C8B-B14F-4D97-AF65-F5344CB8AC3E}">
        <p14:creationId xmlns:p14="http://schemas.microsoft.com/office/powerpoint/2010/main" val="329506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EIC UG Steering Committee</a:t>
            </a:r>
            <a:endParaRPr lang="en-US" dirty="0"/>
          </a:p>
        </p:txBody>
      </p:sp>
      <p:sp>
        <p:nvSpPr>
          <p:cNvPr id="3" name="Footer Placeholder 2"/>
          <p:cNvSpPr>
            <a:spLocks noGrp="1"/>
          </p:cNvSpPr>
          <p:nvPr>
            <p:ph type="ftr" sz="quarter" idx="11"/>
          </p:nvPr>
        </p:nvSpPr>
        <p:spPr/>
        <p:txBody>
          <a:bodyPr/>
          <a:lstStyle/>
          <a:p>
            <a:r>
              <a:rPr lang="en-US" smtClean="0"/>
              <a:t>EIC UG Meeting 2017, Trieste</a:t>
            </a:r>
            <a:endParaRPr lang="en-US"/>
          </a:p>
        </p:txBody>
      </p:sp>
      <p:sp>
        <p:nvSpPr>
          <p:cNvPr id="4" name="Slide Number Placeholder 3"/>
          <p:cNvSpPr>
            <a:spLocks noGrp="1"/>
          </p:cNvSpPr>
          <p:nvPr>
            <p:ph type="sldNum" sz="quarter" idx="12"/>
          </p:nvPr>
        </p:nvSpPr>
        <p:spPr/>
        <p:txBody>
          <a:bodyPr/>
          <a:lstStyle/>
          <a:p>
            <a:r>
              <a:rPr lang="en-US" dirty="0" smtClean="0"/>
              <a:t>                   </a:t>
            </a:r>
            <a:fld id="{D8AB687D-7754-8045-A896-36BD23FBD8D8}" type="slidenum">
              <a:rPr lang="en-US" smtClean="0"/>
              <a:t>‹#›</a:t>
            </a:fld>
            <a:endParaRPr lang="en-US" dirty="0"/>
          </a:p>
        </p:txBody>
      </p:sp>
    </p:spTree>
    <p:extLst>
      <p:ext uri="{BB962C8B-B14F-4D97-AF65-F5344CB8AC3E}">
        <p14:creationId xmlns:p14="http://schemas.microsoft.com/office/powerpoint/2010/main" val="337595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192" y="774096"/>
            <a:ext cx="4535713" cy="567901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774097"/>
            <a:ext cx="4495800" cy="567863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EIC UG Steering Committee</a:t>
            </a:r>
            <a:endParaRPr lang="en-US" dirty="0"/>
          </a:p>
        </p:txBody>
      </p:sp>
      <p:sp>
        <p:nvSpPr>
          <p:cNvPr id="6" name="Footer Placeholder 5"/>
          <p:cNvSpPr>
            <a:spLocks noGrp="1"/>
          </p:cNvSpPr>
          <p:nvPr>
            <p:ph type="ftr" sz="quarter" idx="11"/>
          </p:nvPr>
        </p:nvSpPr>
        <p:spPr/>
        <p:txBody>
          <a:bodyPr/>
          <a:lstStyle/>
          <a:p>
            <a:r>
              <a:rPr lang="en-US" smtClean="0"/>
              <a:t>EIC UG Meeting 2017, Trieste</a:t>
            </a:r>
            <a:endParaRPr lang="en-US"/>
          </a:p>
        </p:txBody>
      </p:sp>
      <p:sp>
        <p:nvSpPr>
          <p:cNvPr id="7" name="Slide Number Placeholder 6"/>
          <p:cNvSpPr>
            <a:spLocks noGrp="1"/>
          </p:cNvSpPr>
          <p:nvPr>
            <p:ph type="sldNum" sz="quarter" idx="12"/>
          </p:nvPr>
        </p:nvSpPr>
        <p:spPr/>
        <p:txBody>
          <a:bodyPr/>
          <a:lstStyle/>
          <a:p>
            <a:r>
              <a:rPr lang="en-US" dirty="0" smtClean="0"/>
              <a:t>                 </a:t>
            </a:r>
            <a:fld id="{D8AB687D-7754-8045-A896-36BD23FBD8D8}" type="slidenum">
              <a:rPr lang="en-US" smtClean="0"/>
              <a:t>‹#›</a:t>
            </a:fld>
            <a:endParaRPr lang="en-US" dirty="0"/>
          </a:p>
        </p:txBody>
      </p:sp>
    </p:spTree>
    <p:extLst>
      <p:ext uri="{BB962C8B-B14F-4D97-AF65-F5344CB8AC3E}">
        <p14:creationId xmlns:p14="http://schemas.microsoft.com/office/powerpoint/2010/main" val="297004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70" y="677333"/>
            <a:ext cx="4475617" cy="411238"/>
          </a:xfrm>
        </p:spPr>
        <p:txBody>
          <a:bodyPr anchor="b">
            <a:norm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095" y="1088572"/>
            <a:ext cx="4497388" cy="538872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08285" y="748923"/>
            <a:ext cx="4535715" cy="327553"/>
          </a:xfrm>
        </p:spPr>
        <p:txBody>
          <a:bodyPr anchor="b">
            <a:norm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2930" y="1088572"/>
            <a:ext cx="4511070" cy="538872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EIC UG Steering Committee</a:t>
            </a:r>
            <a:endParaRPr lang="en-US" dirty="0"/>
          </a:p>
        </p:txBody>
      </p:sp>
      <p:sp>
        <p:nvSpPr>
          <p:cNvPr id="8" name="Footer Placeholder 7"/>
          <p:cNvSpPr>
            <a:spLocks noGrp="1"/>
          </p:cNvSpPr>
          <p:nvPr>
            <p:ph type="ftr" sz="quarter" idx="11"/>
          </p:nvPr>
        </p:nvSpPr>
        <p:spPr/>
        <p:txBody>
          <a:bodyPr/>
          <a:lstStyle/>
          <a:p>
            <a:r>
              <a:rPr lang="en-US" smtClean="0"/>
              <a:t>EIC UG Meeting 2017, Trieste</a:t>
            </a:r>
            <a:endParaRPr lang="en-US"/>
          </a:p>
        </p:txBody>
      </p:sp>
      <p:sp>
        <p:nvSpPr>
          <p:cNvPr id="9" name="Slide Number Placeholder 8"/>
          <p:cNvSpPr>
            <a:spLocks noGrp="1"/>
          </p:cNvSpPr>
          <p:nvPr>
            <p:ph type="sldNum" sz="quarter" idx="12"/>
          </p:nvPr>
        </p:nvSpPr>
        <p:spPr/>
        <p:txBody>
          <a:bodyPr/>
          <a:lstStyle/>
          <a:p>
            <a:r>
              <a:rPr lang="en-US" dirty="0" smtClean="0"/>
              <a:t>                  </a:t>
            </a:r>
            <a:fld id="{D8AB687D-7754-8045-A896-36BD23FBD8D8}" type="slidenum">
              <a:rPr lang="en-US" smtClean="0"/>
              <a:t>‹#›</a:t>
            </a:fld>
            <a:endParaRPr lang="en-US" dirty="0"/>
          </a:p>
        </p:txBody>
      </p:sp>
    </p:spTree>
    <p:extLst>
      <p:ext uri="{BB962C8B-B14F-4D97-AF65-F5344CB8AC3E}">
        <p14:creationId xmlns:p14="http://schemas.microsoft.com/office/powerpoint/2010/main" val="268909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dirty="0" smtClean="0"/>
              <a:t>                  </a:t>
            </a:r>
            <a:fld id="{D8AB687D-7754-8045-A896-36BD23FBD8D8}" type="slidenum">
              <a:rPr lang="en-US" smtClean="0"/>
              <a:t>‹#›</a:t>
            </a:fld>
            <a:endParaRPr lang="en-US" dirty="0"/>
          </a:p>
        </p:txBody>
      </p:sp>
    </p:spTree>
    <p:extLst>
      <p:ext uri="{BB962C8B-B14F-4D97-AF65-F5344CB8AC3E}">
        <p14:creationId xmlns:p14="http://schemas.microsoft.com/office/powerpoint/2010/main" val="156581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age2_bkgd.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14590"/>
            <a:ext cx="9144000" cy="6506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765628"/>
            <a:ext cx="9144000" cy="5687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1817" y="6492875"/>
            <a:ext cx="2133600" cy="365125"/>
          </a:xfrm>
          <a:prstGeom prst="rect">
            <a:avLst/>
          </a:prstGeom>
        </p:spPr>
        <p:txBody>
          <a:bodyPr vert="horz" lIns="91440" tIns="45720" rIns="91440" bIns="45720" rtlCol="0" anchor="ctr"/>
          <a:lstStyle>
            <a:lvl1pPr algn="l">
              <a:defRPr sz="1200" b="1">
                <a:solidFill>
                  <a:srgbClr val="000080"/>
                </a:solidFill>
                <a:latin typeface="Times New Roman"/>
                <a:cs typeface="Times New Roman"/>
              </a:defRPr>
            </a:lvl1pPr>
          </a:lstStyle>
          <a:p>
            <a:r>
              <a:rPr lang="en-US" smtClean="0"/>
              <a:t>EIC UG Steering Committee</a:t>
            </a:r>
            <a:endParaRPr lang="en-US" dirty="0"/>
          </a:p>
        </p:txBody>
      </p:sp>
      <p:sp>
        <p:nvSpPr>
          <p:cNvPr id="5" name="Footer Placeholder 4"/>
          <p:cNvSpPr>
            <a:spLocks noGrp="1"/>
          </p:cNvSpPr>
          <p:nvPr>
            <p:ph type="ftr" sz="quarter" idx="3"/>
          </p:nvPr>
        </p:nvSpPr>
        <p:spPr>
          <a:xfrm>
            <a:off x="3124200" y="6477300"/>
            <a:ext cx="2895600" cy="365125"/>
          </a:xfrm>
          <a:prstGeom prst="rect">
            <a:avLst/>
          </a:prstGeom>
        </p:spPr>
        <p:txBody>
          <a:bodyPr vert="horz" lIns="91440" tIns="45720" rIns="91440" bIns="45720" rtlCol="0" anchor="ctr"/>
          <a:lstStyle>
            <a:lvl1pPr algn="ctr">
              <a:defRPr sz="1200" b="1">
                <a:solidFill>
                  <a:srgbClr val="000080"/>
                </a:solidFill>
                <a:latin typeface="Times New Roman"/>
                <a:cs typeface="Times New Roman"/>
              </a:defRPr>
            </a:lvl1pPr>
          </a:lstStyle>
          <a:p>
            <a:r>
              <a:rPr lang="en-US" smtClean="0"/>
              <a:t>EIC UG Meeting 2017, Trieste</a:t>
            </a:r>
            <a:endParaRPr lang="en-US" dirty="0"/>
          </a:p>
        </p:txBody>
      </p:sp>
      <p:sp>
        <p:nvSpPr>
          <p:cNvPr id="6" name="Slide Number Placeholder 5"/>
          <p:cNvSpPr>
            <a:spLocks noGrp="1"/>
          </p:cNvSpPr>
          <p:nvPr>
            <p:ph type="sldNum" sz="quarter" idx="4"/>
          </p:nvPr>
        </p:nvSpPr>
        <p:spPr>
          <a:xfrm>
            <a:off x="6539621" y="6492875"/>
            <a:ext cx="2133600" cy="365125"/>
          </a:xfrm>
          <a:prstGeom prst="rect">
            <a:avLst/>
          </a:prstGeom>
        </p:spPr>
        <p:txBody>
          <a:bodyPr vert="horz" lIns="91440" tIns="45720" rIns="91440" bIns="45720" rtlCol="0" anchor="ctr"/>
          <a:lstStyle>
            <a:lvl1pPr algn="r">
              <a:defRPr sz="1400" b="1">
                <a:solidFill>
                  <a:srgbClr val="000080"/>
                </a:solidFill>
                <a:latin typeface="Times New Roman"/>
                <a:cs typeface="Times New Roman"/>
              </a:defRPr>
            </a:lvl1pPr>
          </a:lstStyle>
          <a:p>
            <a:r>
              <a:rPr lang="en-US" dirty="0" smtClean="0"/>
              <a:t>                  </a:t>
            </a:r>
            <a:fld id="{D8AB687D-7754-8045-A896-36BD23FBD8D8}" type="slidenum">
              <a:rPr lang="en-US" smtClean="0"/>
              <a:pPr/>
              <a:t>‹#›</a:t>
            </a:fld>
            <a:endParaRPr lang="en-US" dirty="0"/>
          </a:p>
        </p:txBody>
      </p:sp>
      <p:pic>
        <p:nvPicPr>
          <p:cNvPr id="8" name="Picture 7" descr="EIC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1125" y="6406286"/>
            <a:ext cx="462686" cy="451714"/>
          </a:xfrm>
          <a:prstGeom prst="rect">
            <a:avLst/>
          </a:prstGeom>
        </p:spPr>
      </p:pic>
      <p:pic>
        <p:nvPicPr>
          <p:cNvPr id="9" name="Picture 8" descr="ActionX08T30whiteLattHR4096x3072.png"/>
          <p:cNvPicPr>
            <a:picLocks noChangeAspect="1"/>
          </p:cNvPicPr>
          <p:nvPr userDrawn="1"/>
        </p:nvPicPr>
        <p:blipFill rotWithShape="1">
          <a:blip r:embed="rId12">
            <a:extLst>
              <a:ext uri="{28A0092B-C50C-407E-A947-70E740481C1C}">
                <a14:useLocalDpi xmlns:a14="http://schemas.microsoft.com/office/drawing/2010/main" val="0"/>
              </a:ext>
            </a:extLst>
          </a:blip>
          <a:srcRect l="3969" r="3439" b="2646"/>
          <a:stretch/>
        </p:blipFill>
        <p:spPr>
          <a:xfrm>
            <a:off x="8662344" y="6492875"/>
            <a:ext cx="481656" cy="379821"/>
          </a:xfrm>
          <a:prstGeom prst="rect">
            <a:avLst/>
          </a:prstGeom>
        </p:spPr>
      </p:pic>
    </p:spTree>
    <p:extLst>
      <p:ext uri="{BB962C8B-B14F-4D97-AF65-F5344CB8AC3E}">
        <p14:creationId xmlns:p14="http://schemas.microsoft.com/office/powerpoint/2010/main" val="175767685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 id="2147483652" r:id="rId6"/>
    <p:sldLayoutId id="2147483653" r:id="rId7"/>
    <p:sldLayoutId id="2147483658" r:id="rId8"/>
  </p:sldLayoutIdLst>
  <p:hf hdr="0"/>
  <p:txStyles>
    <p:titleStyle>
      <a:lvl1pPr algn="r" defTabSz="457200" rtl="0" eaLnBrk="1" latinLnBrk="0" hangingPunct="1">
        <a:spcBef>
          <a:spcPct val="0"/>
        </a:spcBef>
        <a:buNone/>
        <a:defRPr sz="2800" b="1" i="1" kern="1200">
          <a:solidFill>
            <a:srgbClr val="000080"/>
          </a:solidFill>
          <a:effectLst>
            <a:outerShdw blurRad="50800" dist="38100" dir="2700000" algn="tl" rotWithShape="0">
              <a:srgbClr val="3366FF">
                <a:alpha val="43000"/>
              </a:srgbClr>
            </a:outerShdw>
            <a:reflection stA="50000" endPos="60000" dir="5400000" sy="-100000" algn="bl" rotWithShape="0"/>
          </a:effectLst>
          <a:latin typeface="Times New Roman"/>
          <a:ea typeface="+mj-ea"/>
          <a:cs typeface="Times New Roman"/>
        </a:defRPr>
      </a:lvl1pPr>
    </p:titleStyle>
    <p:bodyStyle>
      <a:lvl1pPr marL="342900" indent="-342900" algn="l" defTabSz="457200" rtl="0" eaLnBrk="1" latinLnBrk="0" hangingPunct="1">
        <a:spcBef>
          <a:spcPct val="20000"/>
        </a:spcBef>
        <a:buClr>
          <a:srgbClr val="3366FF"/>
        </a:buClr>
        <a:buFont typeface="Wingdings" charset="2"/>
        <a:buChar char="q"/>
        <a:defRPr sz="2000" b="1"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0000FF"/>
        </a:buClr>
        <a:buFont typeface="Wingdings" charset="2"/>
        <a:buChar char="Ø"/>
        <a:defRPr sz="1800" b="1"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rgbClr val="0000FF"/>
        </a:buClr>
        <a:buFont typeface="Arial"/>
        <a:buChar char="•"/>
        <a:defRPr sz="1600" b="1"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rgbClr val="0000FF"/>
        </a:buClr>
        <a:buFont typeface="Arial"/>
        <a:buChar char="–"/>
        <a:defRPr sz="1400" b="1"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rgbClr val="0000FF"/>
        </a:buClr>
        <a:buFont typeface="Arial"/>
        <a:buChar char="»"/>
        <a:defRPr sz="1400" b="1"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ic.jlab.org/wiki/index.php/EIC_Ad-hoc_Meeting_Ser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EIC Users Group Future and Planning</a:t>
            </a:r>
            <a:endParaRPr lang="en-US" dirty="0"/>
          </a:p>
        </p:txBody>
      </p:sp>
      <p:sp>
        <p:nvSpPr>
          <p:cNvPr id="10" name="Text Placeholder 9"/>
          <p:cNvSpPr>
            <a:spLocks noGrp="1"/>
          </p:cNvSpPr>
          <p:nvPr>
            <p:ph type="body" idx="1"/>
          </p:nvPr>
        </p:nvSpPr>
        <p:spPr>
          <a:xfrm>
            <a:off x="722313" y="2906713"/>
            <a:ext cx="7772400" cy="2054464"/>
          </a:xfrm>
          <a:effectLst>
            <a:outerShdw blurRad="50800" dist="38100" dir="2700000" algn="tl" rotWithShape="0">
              <a:srgbClr val="0000FF">
                <a:alpha val="43000"/>
              </a:srgbClr>
            </a:outerShdw>
          </a:effectLst>
        </p:spPr>
        <p:txBody>
          <a:bodyPr>
            <a:noAutofit/>
          </a:bodyPr>
          <a:lstStyle/>
          <a:p>
            <a:pPr marL="342900" indent="-342900">
              <a:buClr>
                <a:srgbClr val="000080"/>
              </a:buClr>
              <a:buFont typeface="Wingdings" charset="2"/>
              <a:buChar char="q"/>
            </a:pPr>
            <a:r>
              <a:rPr lang="en-US" i="0" dirty="0" smtClean="0">
                <a:solidFill>
                  <a:schemeClr val="tx1"/>
                </a:solidFill>
                <a:effectLst>
                  <a:outerShdw blurRad="50800" dist="38100" dir="2700000" algn="tl" rotWithShape="0">
                    <a:srgbClr val="0000FF">
                      <a:alpha val="43000"/>
                    </a:srgbClr>
                  </a:outerShdw>
                </a:effectLst>
              </a:rPr>
              <a:t>What are the concrete steps that EIC Users Group should under-take?</a:t>
            </a:r>
          </a:p>
          <a:p>
            <a:pPr marL="342900" indent="-342900">
              <a:buClr>
                <a:srgbClr val="000080"/>
              </a:buClr>
              <a:buFont typeface="Wingdings" charset="2"/>
              <a:buChar char="q"/>
            </a:pPr>
            <a:endParaRPr lang="en-US" i="0" dirty="0">
              <a:solidFill>
                <a:schemeClr val="tx1"/>
              </a:solidFill>
              <a:effectLst>
                <a:outerShdw blurRad="50800" dist="38100" dir="2700000" algn="tl" rotWithShape="0">
                  <a:srgbClr val="0000FF">
                    <a:alpha val="43000"/>
                  </a:srgbClr>
                </a:outerShdw>
              </a:effectLst>
            </a:endParaRPr>
          </a:p>
          <a:p>
            <a:pPr>
              <a:buClr>
                <a:srgbClr val="000080"/>
              </a:buClr>
            </a:pPr>
            <a:r>
              <a:rPr lang="en-US" i="0" dirty="0" smtClean="0">
                <a:solidFill>
                  <a:schemeClr val="tx1"/>
                </a:solidFill>
                <a:effectLst>
                  <a:outerShdw blurRad="50800" dist="38100" dir="2700000" algn="tl" rotWithShape="0">
                    <a:srgbClr val="0000FF">
                      <a:alpha val="43000"/>
                    </a:srgbClr>
                  </a:outerShdw>
                </a:effectLst>
              </a:rPr>
              <a:t>EIC UG Steering Committee: C. </a:t>
            </a:r>
            <a:r>
              <a:rPr lang="en-US" i="0" dirty="0" err="1" smtClean="0">
                <a:solidFill>
                  <a:schemeClr val="tx1"/>
                </a:solidFill>
                <a:effectLst>
                  <a:outerShdw blurRad="50800" dist="38100" dir="2700000" algn="tl" rotWithShape="0">
                    <a:srgbClr val="0000FF">
                      <a:alpha val="43000"/>
                    </a:srgbClr>
                  </a:outerShdw>
                </a:effectLst>
              </a:rPr>
              <a:t>Aidala</a:t>
            </a:r>
            <a:r>
              <a:rPr lang="en-US" i="0" dirty="0" smtClean="0">
                <a:solidFill>
                  <a:schemeClr val="tx1"/>
                </a:solidFill>
                <a:effectLst>
                  <a:outerShdw blurRad="50800" dist="38100" dir="2700000" algn="tl" rotWithShape="0">
                    <a:srgbClr val="0000FF">
                      <a:alpha val="43000"/>
                    </a:srgbClr>
                  </a:outerShdw>
                </a:effectLst>
              </a:rPr>
              <a:t>, J. Arrington, D. Boer, A. </a:t>
            </a:r>
            <a:r>
              <a:rPr lang="en-US" i="0" dirty="0" err="1" smtClean="0">
                <a:solidFill>
                  <a:schemeClr val="tx1"/>
                </a:solidFill>
                <a:effectLst>
                  <a:outerShdw blurRad="50800" dist="38100" dir="2700000" algn="tl" rotWithShape="0">
                    <a:srgbClr val="0000FF">
                      <a:alpha val="43000"/>
                    </a:srgbClr>
                  </a:outerShdw>
                </a:effectLst>
              </a:rPr>
              <a:t>Deshpande</a:t>
            </a:r>
            <a:r>
              <a:rPr lang="en-US" i="0" dirty="0" smtClean="0">
                <a:solidFill>
                  <a:schemeClr val="tx1"/>
                </a:solidFill>
                <a:effectLst>
                  <a:outerShdw blurRad="50800" dist="38100" dir="2700000" algn="tl" rotWithShape="0">
                    <a:srgbClr val="0000FF">
                      <a:alpha val="43000"/>
                    </a:srgbClr>
                  </a:outerShdw>
                </a:effectLst>
              </a:rPr>
              <a:t>, C. Hyde, M. </a:t>
            </a:r>
            <a:r>
              <a:rPr lang="en-US" i="0" dirty="0" err="1" smtClean="0">
                <a:solidFill>
                  <a:schemeClr val="tx1"/>
                </a:solidFill>
                <a:effectLst>
                  <a:outerShdw blurRad="50800" dist="38100" dir="2700000" algn="tl" rotWithShape="0">
                    <a:srgbClr val="0000FF">
                      <a:alpha val="43000"/>
                    </a:srgbClr>
                  </a:outerShdw>
                </a:effectLst>
              </a:rPr>
              <a:t>Radici</a:t>
            </a:r>
            <a:r>
              <a:rPr lang="en-US" i="0" dirty="0" smtClean="0">
                <a:solidFill>
                  <a:schemeClr val="tx1"/>
                </a:solidFill>
                <a:effectLst>
                  <a:outerShdw blurRad="50800" dist="38100" dir="2700000" algn="tl" rotWithShape="0">
                    <a:srgbClr val="0000FF">
                      <a:alpha val="43000"/>
                    </a:srgbClr>
                  </a:outerShdw>
                </a:effectLst>
              </a:rPr>
              <a:t>, B. </a:t>
            </a:r>
            <a:r>
              <a:rPr lang="en-US" i="0" dirty="0" err="1" smtClean="0">
                <a:solidFill>
                  <a:schemeClr val="tx1"/>
                </a:solidFill>
                <a:effectLst>
                  <a:outerShdw blurRad="50800" dist="38100" dir="2700000" algn="tl" rotWithShape="0">
                    <a:srgbClr val="0000FF">
                      <a:alpha val="43000"/>
                    </a:srgbClr>
                  </a:outerShdw>
                </a:effectLst>
              </a:rPr>
              <a:t>Surrow</a:t>
            </a:r>
            <a:r>
              <a:rPr lang="en-US" i="0" dirty="0" smtClean="0">
                <a:solidFill>
                  <a:schemeClr val="tx1"/>
                </a:solidFill>
                <a:effectLst>
                  <a:outerShdw blurRad="50800" dist="38100" dir="2700000" algn="tl" rotWithShape="0">
                    <a:srgbClr val="0000FF">
                      <a:alpha val="43000"/>
                    </a:srgbClr>
                  </a:outerShdw>
                </a:effectLst>
              </a:rPr>
              <a:t> (</a:t>
            </a:r>
            <a:r>
              <a:rPr lang="en-US" i="0" smtClean="0">
                <a:solidFill>
                  <a:schemeClr val="tx1"/>
                </a:solidFill>
                <a:effectLst>
                  <a:outerShdw blurRad="50800" dist="38100" dir="2700000" algn="tl" rotWithShape="0">
                    <a:srgbClr val="0000FF">
                      <a:alpha val="43000"/>
                    </a:srgbClr>
                  </a:outerShdw>
                </a:effectLst>
              </a:rPr>
              <a:t>Acting Chair), </a:t>
            </a:r>
            <a:r>
              <a:rPr lang="en-US" i="0" dirty="0" smtClean="0">
                <a:solidFill>
                  <a:schemeClr val="tx1"/>
                </a:solidFill>
                <a:effectLst>
                  <a:outerShdw blurRad="50800" dist="38100" dir="2700000" algn="tl" rotWithShape="0">
                    <a:srgbClr val="0000FF">
                      <a:alpha val="43000"/>
                    </a:srgbClr>
                  </a:outerShdw>
                </a:effectLst>
              </a:rPr>
              <a:t>T. </a:t>
            </a:r>
            <a:r>
              <a:rPr lang="en-US" i="0" dirty="0" err="1" smtClean="0">
                <a:solidFill>
                  <a:schemeClr val="tx1"/>
                </a:solidFill>
                <a:effectLst>
                  <a:outerShdw blurRad="50800" dist="38100" dir="2700000" algn="tl" rotWithShape="0">
                    <a:srgbClr val="0000FF">
                      <a:alpha val="43000"/>
                    </a:srgbClr>
                  </a:outerShdw>
                </a:effectLst>
              </a:rPr>
              <a:t>Ullrich</a:t>
            </a:r>
            <a:r>
              <a:rPr lang="en-US" i="0" dirty="0" smtClean="0">
                <a:solidFill>
                  <a:schemeClr val="tx1"/>
                </a:solidFill>
                <a:effectLst>
                  <a:outerShdw blurRad="50800" dist="38100" dir="2700000" algn="tl" rotWithShape="0">
                    <a:srgbClr val="0000FF">
                      <a:alpha val="43000"/>
                    </a:srgbClr>
                  </a:outerShdw>
                </a:effectLst>
              </a:rPr>
              <a:t>, R. Yoshida</a:t>
            </a:r>
            <a:endParaRPr lang="en-US" i="0" dirty="0">
              <a:solidFill>
                <a:schemeClr val="tx1"/>
              </a:solidFill>
              <a:effectLst>
                <a:outerShdw blurRad="50800" dist="38100" dir="2700000" algn="tl" rotWithShape="0">
                  <a:srgbClr val="0000FF">
                    <a:alpha val="43000"/>
                  </a:srgbClr>
                </a:outerShdw>
              </a:effectLst>
            </a:endParaRPr>
          </a:p>
        </p:txBody>
      </p:sp>
      <p:sp>
        <p:nvSpPr>
          <p:cNvPr id="4" name="Slide Number Placeholder 3"/>
          <p:cNvSpPr>
            <a:spLocks noGrp="1"/>
          </p:cNvSpPr>
          <p:nvPr>
            <p:ph type="sldNum" sz="quarter" idx="12"/>
          </p:nvPr>
        </p:nvSpPr>
        <p:spPr/>
        <p:txBody>
          <a:bodyPr/>
          <a:lstStyle/>
          <a:p>
            <a:fld id="{D8AB687D-7754-8045-A896-36BD23FBD8D8}" type="slidenum">
              <a:rPr lang="en-US" smtClean="0"/>
              <a:pPr/>
              <a:t>1</a:t>
            </a:fld>
            <a:endParaRPr lang="en-US" dirty="0"/>
          </a:p>
        </p:txBody>
      </p:sp>
    </p:spTree>
    <p:extLst>
      <p:ext uri="{BB962C8B-B14F-4D97-AF65-F5344CB8AC3E}">
        <p14:creationId xmlns:p14="http://schemas.microsoft.com/office/powerpoint/2010/main" val="10290375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strike="sngStrike" dirty="0" smtClean="0"/>
              <a:t>We want to move towards a new (or an update) of the EIC whitepaper towards end 2018, early 2019 after INT likely</a:t>
            </a:r>
            <a:r>
              <a:rPr lang="en-US" strike="sngStrike" dirty="0" smtClean="0"/>
              <a:t>.  </a:t>
            </a:r>
            <a:r>
              <a:rPr lang="en-US" dirty="0"/>
              <a:t> </a:t>
            </a:r>
            <a:r>
              <a:rPr lang="en-US" dirty="0" smtClean="0"/>
              <a:t>Is this still ok?</a:t>
            </a:r>
            <a:endParaRPr lang="en-US" strike="sngStrike" dirty="0" smtClean="0"/>
          </a:p>
          <a:p>
            <a:r>
              <a:rPr lang="en-US" dirty="0" smtClean="0"/>
              <a:t>We need to prepare for CD0 possibly towards the end of 2018.</a:t>
            </a:r>
          </a:p>
          <a:p>
            <a:r>
              <a:rPr lang="en-US" dirty="0" smtClean="0"/>
              <a:t>We want to have a period in which new ideas are brought up and discussed.</a:t>
            </a:r>
          </a:p>
          <a:p>
            <a:pPr lvl="1"/>
            <a:r>
              <a:rPr lang="en-US" dirty="0" smtClean="0"/>
              <a:t>Ideas may be at very different levels on may different subjects.</a:t>
            </a:r>
          </a:p>
          <a:p>
            <a:pPr lvl="2"/>
            <a:r>
              <a:rPr lang="en-US" dirty="0" smtClean="0"/>
              <a:t>New physics topics, new detector, accelerator ideas.</a:t>
            </a:r>
            <a:endParaRPr lang="en-US" dirty="0"/>
          </a:p>
          <a:p>
            <a:pPr lvl="2"/>
            <a:r>
              <a:rPr lang="en-US" dirty="0" smtClean="0"/>
              <a:t>New organization of physics ideas for the whitepaper (e.g. origin of mass)</a:t>
            </a:r>
          </a:p>
          <a:p>
            <a:r>
              <a:rPr lang="en-US" dirty="0" smtClean="0"/>
              <a:t>On the other hand, we need to converge towards CD0:  </a:t>
            </a:r>
            <a:r>
              <a:rPr lang="en-US" dirty="0" smtClean="0"/>
              <a:t>Does this </a:t>
            </a:r>
            <a:r>
              <a:rPr lang="en-US" dirty="0" smtClean="0"/>
              <a:t>also </a:t>
            </a:r>
            <a:r>
              <a:rPr lang="en-US" dirty="0" smtClean="0"/>
              <a:t>mean a  </a:t>
            </a:r>
            <a:r>
              <a:rPr lang="en-US" dirty="0" smtClean="0"/>
              <a:t>unified “big picture</a:t>
            </a:r>
            <a:r>
              <a:rPr lang="en-US" dirty="0" smtClean="0"/>
              <a:t>”?</a:t>
            </a:r>
            <a:endParaRPr lang="en-US" dirty="0" smtClean="0"/>
          </a:p>
          <a:p>
            <a:r>
              <a:rPr lang="en-US" dirty="0" smtClean="0"/>
              <a:t>We also need to broaden and deepen the technical studies. (i.e. more people using more sophisticated detector simulations </a:t>
            </a:r>
            <a:r>
              <a:rPr lang="en-US" dirty="0" smtClean="0"/>
              <a:t>)</a:t>
            </a:r>
          </a:p>
          <a:p>
            <a:r>
              <a:rPr lang="en-US" dirty="0" smtClean="0"/>
              <a:t>Development of detector designs, including specialized detectors?</a:t>
            </a:r>
            <a:endParaRPr lang="en-US" dirty="0" smtClean="0"/>
          </a:p>
          <a:p>
            <a:r>
              <a:rPr lang="en-US" dirty="0" smtClean="0"/>
              <a:t>Need to consider the fact that most EIC UG members have a limited time to participate in these studies/discussion.</a:t>
            </a:r>
          </a:p>
          <a:p>
            <a:r>
              <a:rPr lang="en-US" dirty="0" smtClean="0"/>
              <a:t>Nevertheless we want as broad a participation as possible.</a:t>
            </a:r>
            <a:endParaRPr lang="en-US" dirty="0"/>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10</a:t>
            </a:fld>
            <a:endParaRPr lang="en-US" dirty="0"/>
          </a:p>
        </p:txBody>
      </p:sp>
    </p:spTree>
    <p:extLst>
      <p:ext uri="{BB962C8B-B14F-4D97-AF65-F5344CB8AC3E}">
        <p14:creationId xmlns:p14="http://schemas.microsoft.com/office/powerpoint/2010/main" val="320381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Organization I</a:t>
            </a:r>
            <a:endParaRPr lang="en-US" dirty="0"/>
          </a:p>
        </p:txBody>
      </p:sp>
      <p:sp>
        <p:nvSpPr>
          <p:cNvPr id="3" name="Content Placeholder 2"/>
          <p:cNvSpPr>
            <a:spLocks noGrp="1"/>
          </p:cNvSpPr>
          <p:nvPr>
            <p:ph idx="1"/>
          </p:nvPr>
        </p:nvSpPr>
        <p:spPr/>
        <p:txBody>
          <a:bodyPr/>
          <a:lstStyle/>
          <a:p>
            <a:pPr marL="0" indent="0">
              <a:buNone/>
            </a:pPr>
            <a:r>
              <a:rPr lang="en-US" dirty="0" smtClean="0"/>
              <a:t>This meeting (similar for previous UG meetings)</a:t>
            </a:r>
          </a:p>
          <a:p>
            <a:pPr marL="0" indent="0">
              <a:buNone/>
            </a:pPr>
            <a:endParaRPr lang="en-US" dirty="0"/>
          </a:p>
          <a:p>
            <a:r>
              <a:rPr lang="en-US" dirty="0" smtClean="0"/>
              <a:t>New Technologies (detectors)</a:t>
            </a:r>
          </a:p>
          <a:p>
            <a:r>
              <a:rPr lang="en-US" dirty="0" smtClean="0"/>
              <a:t>Nuclear and Nucleon Structure and </a:t>
            </a:r>
            <a:r>
              <a:rPr lang="en-US" dirty="0" err="1" smtClean="0"/>
              <a:t>Hadronization</a:t>
            </a:r>
            <a:r>
              <a:rPr lang="en-US" dirty="0" smtClean="0"/>
              <a:t> (collinear </a:t>
            </a:r>
            <a:r>
              <a:rPr lang="en-US" dirty="0" err="1" smtClean="0"/>
              <a:t>pdfs</a:t>
            </a:r>
            <a:r>
              <a:rPr lang="en-US" dirty="0" smtClean="0"/>
              <a:t>, delta g, </a:t>
            </a:r>
            <a:r>
              <a:rPr lang="en-US" dirty="0" err="1" smtClean="0"/>
              <a:t>hadronization</a:t>
            </a:r>
            <a:r>
              <a:rPr lang="mr-IN" dirty="0" smtClean="0"/>
              <a:t>…</a:t>
            </a:r>
            <a:r>
              <a:rPr lang="en-US" dirty="0" smtClean="0"/>
              <a:t>)</a:t>
            </a:r>
          </a:p>
          <a:p>
            <a:r>
              <a:rPr lang="en-US" dirty="0" smtClean="0"/>
              <a:t>Phenomenology and New observables (jets, E-W effects, Photon </a:t>
            </a:r>
            <a:r>
              <a:rPr lang="en-US" dirty="0" err="1" smtClean="0"/>
              <a:t>sturcture</a:t>
            </a:r>
            <a:r>
              <a:rPr lang="mr-IN" dirty="0" smtClean="0"/>
              <a:t>…</a:t>
            </a:r>
            <a:r>
              <a:rPr lang="en-US" dirty="0" smtClean="0"/>
              <a:t>)</a:t>
            </a:r>
          </a:p>
          <a:p>
            <a:r>
              <a:rPr lang="en-US" dirty="0" smtClean="0"/>
              <a:t>3D nucleon and nuclear structure (TMD’s, GPD’s</a:t>
            </a:r>
            <a:r>
              <a:rPr lang="mr-IN" dirty="0" smtClean="0"/>
              <a:t>…</a:t>
            </a:r>
            <a:r>
              <a:rPr lang="en-US" dirty="0" smtClean="0"/>
              <a:t>)</a:t>
            </a:r>
          </a:p>
          <a:p>
            <a:r>
              <a:rPr lang="en-US" dirty="0" smtClean="0"/>
              <a:t>Collective effects in nucleons and nuclei (Small-x, saturation, </a:t>
            </a:r>
            <a:r>
              <a:rPr lang="en-US" dirty="0" err="1" smtClean="0"/>
              <a:t>dihadron</a:t>
            </a:r>
            <a:r>
              <a:rPr lang="en-US" dirty="0" smtClean="0"/>
              <a:t> correlations, diffraction</a:t>
            </a:r>
            <a:r>
              <a:rPr lang="mr-IN" dirty="0" smtClean="0"/>
              <a:t>…</a:t>
            </a:r>
            <a:r>
              <a:rPr lang="en-US" dirty="0" smtClean="0"/>
              <a:t>)</a:t>
            </a:r>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11</a:t>
            </a:fld>
            <a:endParaRPr lang="en-US" dirty="0"/>
          </a:p>
        </p:txBody>
      </p:sp>
    </p:spTree>
    <p:extLst>
      <p:ext uri="{BB962C8B-B14F-4D97-AF65-F5344CB8AC3E}">
        <p14:creationId xmlns:p14="http://schemas.microsoft.com/office/powerpoint/2010/main" val="202071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Organization II</a:t>
            </a:r>
            <a:endParaRPr lang="en-US" dirty="0"/>
          </a:p>
        </p:txBody>
      </p:sp>
      <p:sp>
        <p:nvSpPr>
          <p:cNvPr id="3" name="Content Placeholder 2"/>
          <p:cNvSpPr>
            <a:spLocks noGrp="1"/>
          </p:cNvSpPr>
          <p:nvPr>
            <p:ph idx="1"/>
          </p:nvPr>
        </p:nvSpPr>
        <p:spPr/>
        <p:txBody>
          <a:bodyPr/>
          <a:lstStyle/>
          <a:p>
            <a:pPr marL="0" indent="0">
              <a:buNone/>
            </a:pPr>
            <a:r>
              <a:rPr lang="en-US" dirty="0" smtClean="0"/>
              <a:t>POETIC 7</a:t>
            </a:r>
          </a:p>
          <a:p>
            <a:r>
              <a:rPr lang="en-US" dirty="0" smtClean="0"/>
              <a:t>QCD at high parton densities and evolution at small-x</a:t>
            </a:r>
          </a:p>
          <a:p>
            <a:r>
              <a:rPr lang="en-US" dirty="0" smtClean="0"/>
              <a:t>Quark and gluon content of nucleon and nuclei</a:t>
            </a:r>
          </a:p>
          <a:p>
            <a:r>
              <a:rPr lang="en-US" dirty="0" smtClean="0"/>
              <a:t>Spin and 3D structure</a:t>
            </a:r>
          </a:p>
          <a:p>
            <a:r>
              <a:rPr lang="en-US" dirty="0" smtClean="0"/>
              <a:t>Complementarity of EIC with </a:t>
            </a:r>
            <a:r>
              <a:rPr lang="en-US" dirty="0" err="1" smtClean="0"/>
              <a:t>pp</a:t>
            </a:r>
            <a:r>
              <a:rPr lang="en-US" dirty="0" smtClean="0"/>
              <a:t>, </a:t>
            </a:r>
            <a:r>
              <a:rPr lang="en-US" dirty="0" err="1" smtClean="0"/>
              <a:t>pA</a:t>
            </a:r>
            <a:r>
              <a:rPr lang="en-US" dirty="0" smtClean="0"/>
              <a:t> and AA collisions.</a:t>
            </a:r>
          </a:p>
          <a:p>
            <a:r>
              <a:rPr lang="en-US" dirty="0" smtClean="0"/>
              <a:t>Beyond the Standard Model</a:t>
            </a:r>
          </a:p>
          <a:p>
            <a:r>
              <a:rPr lang="en-US" dirty="0" smtClean="0"/>
              <a:t>Future DIS Facilities</a:t>
            </a:r>
          </a:p>
          <a:p>
            <a:pPr marL="0" indent="0">
              <a:buNone/>
            </a:pPr>
            <a:r>
              <a:rPr lang="en-US" dirty="0" smtClean="0"/>
              <a:t>DIS 2017</a:t>
            </a:r>
          </a:p>
          <a:p>
            <a:r>
              <a:rPr lang="en-US" dirty="0" smtClean="0"/>
              <a:t>Structure Functions and Parton Densities</a:t>
            </a:r>
          </a:p>
          <a:p>
            <a:r>
              <a:rPr lang="en-US" dirty="0" smtClean="0"/>
              <a:t>Low-x and Diffraction</a:t>
            </a:r>
          </a:p>
          <a:p>
            <a:r>
              <a:rPr lang="en-US" dirty="0" smtClean="0"/>
              <a:t>Higgs and BSM physics</a:t>
            </a:r>
          </a:p>
          <a:p>
            <a:r>
              <a:rPr lang="en-US" dirty="0" err="1" smtClean="0"/>
              <a:t>Hadronic</a:t>
            </a:r>
            <a:r>
              <a:rPr lang="en-US" dirty="0" smtClean="0"/>
              <a:t> and EW observables</a:t>
            </a:r>
          </a:p>
          <a:p>
            <a:r>
              <a:rPr lang="en-US" dirty="0" smtClean="0"/>
              <a:t>Heavy Flavors</a:t>
            </a:r>
          </a:p>
          <a:p>
            <a:r>
              <a:rPr lang="en-US" dirty="0" smtClean="0"/>
              <a:t>Spin and 3D flavors</a:t>
            </a:r>
          </a:p>
          <a:p>
            <a:r>
              <a:rPr lang="en-US" dirty="0" smtClean="0"/>
              <a:t>Future of DIS</a:t>
            </a:r>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12</a:t>
            </a:fld>
            <a:endParaRPr lang="en-US" dirty="0"/>
          </a:p>
        </p:txBody>
      </p:sp>
    </p:spTree>
    <p:extLst>
      <p:ext uri="{BB962C8B-B14F-4D97-AF65-F5344CB8AC3E}">
        <p14:creationId xmlns:p14="http://schemas.microsoft.com/office/powerpoint/2010/main" val="56032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of Organization III</a:t>
            </a:r>
            <a:endParaRPr lang="en-US" dirty="0"/>
          </a:p>
        </p:txBody>
      </p:sp>
      <p:sp>
        <p:nvSpPr>
          <p:cNvPr id="3" name="Content Placeholder 2"/>
          <p:cNvSpPr>
            <a:spLocks noGrp="1"/>
          </p:cNvSpPr>
          <p:nvPr>
            <p:ph idx="1"/>
          </p:nvPr>
        </p:nvSpPr>
        <p:spPr>
          <a:xfrm>
            <a:off x="-1" y="765628"/>
            <a:ext cx="5441431" cy="5687481"/>
          </a:xfrm>
          <a:ln>
            <a:solidFill>
              <a:schemeClr val="accent1"/>
            </a:solidFill>
          </a:ln>
        </p:spPr>
        <p:txBody>
          <a:bodyPr/>
          <a:lstStyle/>
          <a:p>
            <a:pPr marL="0" indent="0">
              <a:buNone/>
            </a:pPr>
            <a:r>
              <a:rPr lang="en-US" dirty="0" smtClean="0"/>
              <a:t>Cross-Cutting </a:t>
            </a:r>
            <a:r>
              <a:rPr lang="en-US" dirty="0"/>
              <a:t>Working </a:t>
            </a:r>
            <a:r>
              <a:rPr lang="en-US" dirty="0" smtClean="0"/>
              <a:t>Groups</a:t>
            </a:r>
            <a:r>
              <a:rPr lang="en-US" dirty="0"/>
              <a:t> </a:t>
            </a:r>
            <a:r>
              <a:rPr lang="en-US" dirty="0" smtClean="0"/>
              <a:t>organized by:</a:t>
            </a:r>
          </a:p>
          <a:p>
            <a:pPr lvl="1"/>
            <a:r>
              <a:rPr lang="en-US" dirty="0" smtClean="0"/>
              <a:t>(</a:t>
            </a:r>
            <a:r>
              <a:rPr lang="en-US" dirty="0" err="1" smtClean="0"/>
              <a:t>e,e</a:t>
            </a:r>
            <a:r>
              <a:rPr lang="en-US" dirty="0" smtClean="0"/>
              <a:t>’) kinematics and</a:t>
            </a:r>
          </a:p>
          <a:p>
            <a:pPr lvl="1"/>
            <a:r>
              <a:rPr lang="en-US" dirty="0" smtClean="0"/>
              <a:t> Detector </a:t>
            </a:r>
            <a:r>
              <a:rPr lang="en-US" dirty="0"/>
              <a:t>requirements : </a:t>
            </a:r>
          </a:p>
          <a:p>
            <a:r>
              <a:rPr lang="en-US" dirty="0" smtClean="0"/>
              <a:t>Ultra-Low </a:t>
            </a:r>
            <a:r>
              <a:rPr lang="en-US" i="1" dirty="0" err="1" smtClean="0"/>
              <a:t>x</a:t>
            </a:r>
            <a:r>
              <a:rPr lang="en-US" i="1" baseline="-25000" dirty="0" err="1" smtClean="0"/>
              <a:t>B</a:t>
            </a:r>
            <a:r>
              <a:rPr lang="en-US" b="0" i="1" dirty="0" smtClean="0"/>
              <a:t>:			</a:t>
            </a:r>
            <a:r>
              <a:rPr lang="en-US" b="0" i="1" dirty="0" err="1" smtClean="0"/>
              <a:t>x</a:t>
            </a:r>
            <a:r>
              <a:rPr lang="en-US" b="0" i="1" baseline="-25000" dirty="0" err="1" smtClean="0"/>
              <a:t>B</a:t>
            </a:r>
            <a:r>
              <a:rPr lang="en-US" b="0" dirty="0" smtClean="0"/>
              <a:t> &lt;&lt; 0.01</a:t>
            </a:r>
            <a:endParaRPr lang="en-US" dirty="0" smtClean="0"/>
          </a:p>
          <a:p>
            <a:pPr lvl="1"/>
            <a:r>
              <a:rPr lang="en-US" dirty="0" smtClean="0"/>
              <a:t>Saturation / Shadowing</a:t>
            </a:r>
          </a:p>
          <a:p>
            <a:pPr lvl="1"/>
            <a:r>
              <a:rPr lang="en-US" dirty="0" smtClean="0">
                <a:latin typeface="Symbol" charset="2"/>
                <a:ea typeface="Symbol" charset="2"/>
                <a:cs typeface="Symbol" charset="2"/>
              </a:rPr>
              <a:t>D</a:t>
            </a:r>
            <a:r>
              <a:rPr lang="en-US" dirty="0" smtClean="0">
                <a:latin typeface="+mn-lt"/>
                <a:ea typeface="Symbol" charset="2"/>
                <a:cs typeface="Symbol" charset="2"/>
              </a:rPr>
              <a:t>G</a:t>
            </a:r>
            <a:endParaRPr lang="en-US" dirty="0" smtClean="0">
              <a:latin typeface="Symbol" charset="2"/>
              <a:ea typeface="Symbol" charset="2"/>
              <a:cs typeface="Symbol" charset="2"/>
            </a:endParaRPr>
          </a:p>
          <a:p>
            <a:pPr lvl="1"/>
            <a:r>
              <a:rPr lang="en-US" dirty="0" smtClean="0"/>
              <a:t>Deep Virtual Exclusive Scattering (DVES)</a:t>
            </a:r>
          </a:p>
          <a:p>
            <a:pPr lvl="2"/>
            <a:r>
              <a:rPr lang="en-US" dirty="0" smtClean="0"/>
              <a:t>Exclusivity by inelastic veto only</a:t>
            </a:r>
          </a:p>
          <a:p>
            <a:pPr lvl="1"/>
            <a:r>
              <a:rPr lang="en-US" b="0" dirty="0" smtClean="0"/>
              <a:t>Low energy scattered electron</a:t>
            </a:r>
          </a:p>
          <a:p>
            <a:pPr lvl="1"/>
            <a:r>
              <a:rPr lang="en-US" b="0" dirty="0" smtClean="0"/>
              <a:t>Hadrons of “current-jet” in electron-side Endcap.</a:t>
            </a:r>
          </a:p>
          <a:p>
            <a:r>
              <a:rPr lang="en-US" dirty="0" smtClean="0"/>
              <a:t>Low </a:t>
            </a:r>
            <a:r>
              <a:rPr lang="en-US" dirty="0"/>
              <a:t> </a:t>
            </a:r>
            <a:r>
              <a:rPr lang="en-US" i="1" dirty="0" err="1"/>
              <a:t>x</a:t>
            </a:r>
            <a:r>
              <a:rPr lang="en-US" i="1" baseline="-25000" dirty="0" err="1"/>
              <a:t>B</a:t>
            </a:r>
            <a:r>
              <a:rPr lang="en-US" b="0" i="1" dirty="0" smtClean="0"/>
              <a:t>:  			0.001 &lt;&lt; </a:t>
            </a:r>
            <a:r>
              <a:rPr lang="en-US" b="0" i="1" dirty="0" err="1" smtClean="0"/>
              <a:t>x</a:t>
            </a:r>
            <a:r>
              <a:rPr lang="en-US" b="0" i="1" baseline="-25000" dirty="0" err="1" smtClean="0"/>
              <a:t>B</a:t>
            </a:r>
            <a:r>
              <a:rPr lang="en-US" b="0" i="1" dirty="0" smtClean="0"/>
              <a:t> &lt; 0.2</a:t>
            </a:r>
          </a:p>
          <a:p>
            <a:pPr lvl="1"/>
            <a:r>
              <a:rPr lang="en-US" dirty="0" smtClean="0"/>
              <a:t>Shadowing and Anti-Shadowing</a:t>
            </a:r>
          </a:p>
          <a:p>
            <a:pPr lvl="1"/>
            <a:r>
              <a:rPr lang="en-US" dirty="0" smtClean="0"/>
              <a:t>Flavor Asymmetric Sea</a:t>
            </a:r>
          </a:p>
          <a:p>
            <a:pPr lvl="1"/>
            <a:r>
              <a:rPr lang="en-US" dirty="0"/>
              <a:t>Deep Virtual Exclusive Scattering </a:t>
            </a:r>
          </a:p>
          <a:p>
            <a:pPr lvl="2"/>
            <a:r>
              <a:rPr lang="en-US" dirty="0"/>
              <a:t>Exclusivity </a:t>
            </a:r>
            <a:r>
              <a:rPr lang="en-US" dirty="0" smtClean="0"/>
              <a:t>includes tagging of beam remnant</a:t>
            </a:r>
          </a:p>
          <a:p>
            <a:pPr lvl="1"/>
            <a:r>
              <a:rPr lang="en-US" dirty="0" smtClean="0"/>
              <a:t>“Current-Jet” in Barrel Region</a:t>
            </a:r>
            <a:endParaRPr lang="en-US" dirty="0"/>
          </a:p>
          <a:p>
            <a:pPr lvl="2"/>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13</a:t>
            </a:fld>
            <a:endParaRPr lang="en-US" dirty="0"/>
          </a:p>
        </p:txBody>
      </p:sp>
      <p:sp>
        <p:nvSpPr>
          <p:cNvPr id="7" name="Content Placeholder 2"/>
          <p:cNvSpPr txBox="1">
            <a:spLocks/>
          </p:cNvSpPr>
          <p:nvPr/>
        </p:nvSpPr>
        <p:spPr>
          <a:xfrm>
            <a:off x="5428937" y="3387777"/>
            <a:ext cx="3715063" cy="2908092"/>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Clr>
                <a:srgbClr val="3366FF"/>
              </a:buClr>
              <a:buFont typeface="Wingdings" charset="2"/>
              <a:buChar char="q"/>
              <a:defRPr sz="2000" b="1"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0000FF"/>
              </a:buClr>
              <a:buFont typeface="Wingdings" charset="2"/>
              <a:buChar char="Ø"/>
              <a:defRPr sz="1800" b="1"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rgbClr val="0000FF"/>
              </a:buClr>
              <a:buFont typeface="Arial"/>
              <a:buChar char="•"/>
              <a:defRPr sz="1600" b="1"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rgbClr val="0000FF"/>
              </a:buClr>
              <a:buFont typeface="Arial"/>
              <a:buChar char="–"/>
              <a:defRPr sz="1400" b="1"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rgbClr val="0000FF"/>
              </a:buClr>
              <a:buFont typeface="Arial"/>
              <a:buChar char="»"/>
              <a:defRPr sz="1400" b="1"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High </a:t>
            </a:r>
            <a:r>
              <a:rPr lang="en-US" i="1" dirty="0" err="1" smtClean="0"/>
              <a:t>x</a:t>
            </a:r>
            <a:r>
              <a:rPr lang="en-US" i="1" baseline="-25000" dirty="0" err="1" smtClean="0"/>
              <a:t>B</a:t>
            </a:r>
            <a:r>
              <a:rPr lang="en-US" b="0" i="1" dirty="0" smtClean="0"/>
              <a:t>:			0.2 &lt;</a:t>
            </a:r>
            <a:r>
              <a:rPr lang="en-US" b="0" i="1" dirty="0" err="1" smtClean="0"/>
              <a:t>x</a:t>
            </a:r>
            <a:r>
              <a:rPr lang="en-US" b="0" i="1" baseline="-25000" dirty="0" err="1" smtClean="0"/>
              <a:t>B</a:t>
            </a:r>
            <a:endParaRPr lang="en-US" dirty="0" smtClean="0"/>
          </a:p>
          <a:p>
            <a:pPr lvl="1"/>
            <a:r>
              <a:rPr lang="en-US" dirty="0" smtClean="0"/>
              <a:t>Anti-Shadowing</a:t>
            </a:r>
          </a:p>
          <a:p>
            <a:pPr lvl="1"/>
            <a:r>
              <a:rPr lang="en-US" dirty="0" smtClean="0"/>
              <a:t>EMC Effect</a:t>
            </a:r>
          </a:p>
          <a:p>
            <a:pPr lvl="1"/>
            <a:r>
              <a:rPr lang="en-US" dirty="0" smtClean="0"/>
              <a:t>DVES</a:t>
            </a:r>
          </a:p>
          <a:p>
            <a:pPr lvl="1"/>
            <a:r>
              <a:rPr lang="en-US" dirty="0" smtClean="0"/>
              <a:t>DIS/SIDIS at maximal </a:t>
            </a:r>
            <a:r>
              <a:rPr lang="en-US" i="1" dirty="0" smtClean="0"/>
              <a:t>Q</a:t>
            </a:r>
            <a:r>
              <a:rPr lang="en-US" i="1" baseline="30000" dirty="0" smtClean="0"/>
              <a:t>2</a:t>
            </a:r>
            <a:endParaRPr lang="en-US" dirty="0" smtClean="0"/>
          </a:p>
          <a:p>
            <a:pPr lvl="2"/>
            <a:r>
              <a:rPr lang="en-US" dirty="0" smtClean="0"/>
              <a:t>Beyond Standard Model?</a:t>
            </a:r>
          </a:p>
          <a:p>
            <a:pPr lvl="1"/>
            <a:r>
              <a:rPr lang="en-US" b="0" dirty="0" smtClean="0"/>
              <a:t>“Current-Jet” in Ion Endcap</a:t>
            </a:r>
          </a:p>
          <a:p>
            <a:pPr lvl="2"/>
            <a:endParaRPr lang="en-US" dirty="0" smtClean="0"/>
          </a:p>
          <a:p>
            <a:pPr lvl="1"/>
            <a:endParaRPr lang="en-US" dirty="0"/>
          </a:p>
        </p:txBody>
      </p:sp>
      <p:sp>
        <p:nvSpPr>
          <p:cNvPr id="8" name="TextBox 7"/>
          <p:cNvSpPr txBox="1"/>
          <p:nvPr/>
        </p:nvSpPr>
        <p:spPr>
          <a:xfrm>
            <a:off x="6242376" y="751996"/>
            <a:ext cx="2764624" cy="369332"/>
          </a:xfrm>
          <a:prstGeom prst="rect">
            <a:avLst/>
          </a:prstGeom>
          <a:noFill/>
        </p:spPr>
        <p:txBody>
          <a:bodyPr wrap="none" rtlCol="0">
            <a:spAutoFit/>
          </a:bodyPr>
          <a:lstStyle/>
          <a:p>
            <a:r>
              <a:rPr lang="en-US" b="1" dirty="0" smtClean="0">
                <a:latin typeface="Times New Roman"/>
                <a:cs typeface="Times New Roman"/>
              </a:rPr>
              <a:t>Proposal by Charles Hyde</a:t>
            </a:r>
          </a:p>
        </p:txBody>
      </p:sp>
    </p:spTree>
    <p:extLst>
      <p:ext uri="{BB962C8B-B14F-4D97-AF65-F5344CB8AC3E}">
        <p14:creationId xmlns:p14="http://schemas.microsoft.com/office/powerpoint/2010/main" val="110478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Working Groups</a:t>
            </a:r>
            <a:endParaRPr lang="en-US" dirty="0"/>
          </a:p>
        </p:txBody>
      </p:sp>
      <p:sp>
        <p:nvSpPr>
          <p:cNvPr id="3" name="Content Placeholder 2"/>
          <p:cNvSpPr>
            <a:spLocks noGrp="1"/>
          </p:cNvSpPr>
          <p:nvPr>
            <p:ph idx="1"/>
          </p:nvPr>
        </p:nvSpPr>
        <p:spPr/>
        <p:txBody>
          <a:bodyPr/>
          <a:lstStyle/>
          <a:p>
            <a:r>
              <a:rPr lang="en-US" dirty="0" smtClean="0"/>
              <a:t>Groups according to topics, e.g.</a:t>
            </a:r>
          </a:p>
          <a:p>
            <a:pPr marL="457200" lvl="1" indent="0">
              <a:buNone/>
            </a:pPr>
            <a:r>
              <a:rPr lang="en-US" dirty="0" smtClean="0">
                <a:latin typeface="Wingdings"/>
                <a:ea typeface="Wingdings"/>
                <a:cs typeface="Wingdings"/>
                <a:sym typeface="Wingdings"/>
              </a:rPr>
              <a:t></a:t>
            </a:r>
            <a:r>
              <a:rPr lang="en-US" dirty="0" err="1" smtClean="0"/>
              <a:t>eA</a:t>
            </a:r>
            <a:r>
              <a:rPr lang="en-US" dirty="0" smtClean="0"/>
              <a:t>  </a:t>
            </a:r>
            <a:r>
              <a:rPr lang="en-US" dirty="0" smtClean="0">
                <a:latin typeface="Wingdings"/>
                <a:ea typeface="Wingdings"/>
                <a:cs typeface="Wingdings"/>
                <a:sym typeface="Wingdings"/>
              </a:rPr>
              <a:t></a:t>
            </a:r>
            <a:r>
              <a:rPr lang="en-US" dirty="0" err="1" smtClean="0">
                <a:sym typeface="Wingdings"/>
              </a:rPr>
              <a:t>ep</a:t>
            </a:r>
            <a:r>
              <a:rPr lang="en-US" dirty="0" smtClean="0">
                <a:sym typeface="Wingdings"/>
              </a:rPr>
              <a:t> </a:t>
            </a:r>
            <a:r>
              <a:rPr lang="en-US" dirty="0" smtClean="0">
                <a:latin typeface="Wingdings"/>
                <a:ea typeface="Wingdings"/>
                <a:cs typeface="Wingdings"/>
                <a:sym typeface="Wingdings"/>
              </a:rPr>
              <a:t></a:t>
            </a:r>
            <a:r>
              <a:rPr lang="en-US" dirty="0" smtClean="0">
                <a:sym typeface="Wingdings"/>
              </a:rPr>
              <a:t>TMD </a:t>
            </a:r>
            <a:r>
              <a:rPr lang="en-US" dirty="0" smtClean="0">
                <a:latin typeface="Wingdings"/>
                <a:ea typeface="Wingdings"/>
                <a:cs typeface="Wingdings"/>
                <a:sym typeface="Wingdings"/>
              </a:rPr>
              <a:t></a:t>
            </a:r>
            <a:r>
              <a:rPr lang="en-US" dirty="0" smtClean="0">
                <a:sym typeface="Wingdings"/>
              </a:rPr>
              <a:t>GPD </a:t>
            </a:r>
            <a:r>
              <a:rPr lang="en-US" dirty="0" smtClean="0">
                <a:latin typeface="Wingdings"/>
                <a:ea typeface="Wingdings"/>
                <a:cs typeface="Wingdings"/>
                <a:sym typeface="Wingdings"/>
              </a:rPr>
              <a:t></a:t>
            </a:r>
            <a:r>
              <a:rPr lang="en-US" dirty="0" smtClean="0">
                <a:sym typeface="Wingdings"/>
              </a:rPr>
              <a:t>Saturation </a:t>
            </a:r>
            <a:r>
              <a:rPr lang="en-US" dirty="0" smtClean="0">
                <a:latin typeface="Wingdings"/>
                <a:ea typeface="Wingdings"/>
                <a:cs typeface="Wingdings"/>
                <a:sym typeface="Wingdings"/>
              </a:rPr>
              <a:t></a:t>
            </a:r>
            <a:r>
              <a:rPr lang="en-US" dirty="0" err="1" smtClean="0">
                <a:sym typeface="Wingdings"/>
              </a:rPr>
              <a:t>Calorimetry</a:t>
            </a:r>
            <a:r>
              <a:rPr lang="en-US" dirty="0" smtClean="0">
                <a:sym typeface="Wingdings"/>
              </a:rPr>
              <a:t> </a:t>
            </a:r>
            <a:r>
              <a:rPr lang="en-US" dirty="0" smtClean="0">
                <a:latin typeface="Wingdings"/>
                <a:ea typeface="Wingdings"/>
                <a:cs typeface="Wingdings"/>
                <a:sym typeface="Wingdings"/>
              </a:rPr>
              <a:t></a:t>
            </a:r>
            <a:r>
              <a:rPr lang="en-US" dirty="0" smtClean="0">
                <a:sym typeface="Wingdings"/>
              </a:rPr>
              <a:t>Tracking  </a:t>
            </a:r>
            <a:r>
              <a:rPr lang="en-US" dirty="0" smtClean="0">
                <a:latin typeface="Wingdings"/>
                <a:ea typeface="Wingdings"/>
                <a:cs typeface="Wingdings"/>
                <a:sym typeface="Wingdings"/>
              </a:rPr>
              <a:t></a:t>
            </a:r>
            <a:r>
              <a:rPr lang="en-US" dirty="0" smtClean="0">
                <a:sym typeface="Wingdings"/>
              </a:rPr>
              <a:t>etc.</a:t>
            </a:r>
          </a:p>
          <a:p>
            <a:r>
              <a:rPr lang="en-US" dirty="0" smtClean="0">
                <a:sym typeface="Wingdings"/>
              </a:rPr>
              <a:t>Advantage of such a structure</a:t>
            </a:r>
          </a:p>
          <a:p>
            <a:pPr lvl="1"/>
            <a:r>
              <a:rPr lang="en-US" dirty="0" smtClean="0">
                <a:sym typeface="Wingdings"/>
              </a:rPr>
              <a:t>Clear organization: good if you want to arrive at some conclusions at the end of a period.</a:t>
            </a:r>
          </a:p>
          <a:p>
            <a:pPr lvl="1"/>
            <a:r>
              <a:rPr lang="en-US" dirty="0" smtClean="0">
                <a:sym typeface="Wingdings"/>
              </a:rPr>
              <a:t>Clearly needed leading up to CD0.</a:t>
            </a:r>
          </a:p>
          <a:p>
            <a:pPr marL="400050"/>
            <a:r>
              <a:rPr lang="en-US" dirty="0" smtClean="0">
                <a:sym typeface="Wingdings"/>
              </a:rPr>
              <a:t>Drawbacks</a:t>
            </a:r>
          </a:p>
          <a:p>
            <a:pPr marL="800100" lvl="1"/>
            <a:r>
              <a:rPr lang="en-US" dirty="0" smtClean="0">
                <a:sym typeface="Wingdings"/>
              </a:rPr>
              <a:t>Tends to segregate people despite cross-cut possibilities</a:t>
            </a:r>
          </a:p>
          <a:p>
            <a:pPr marL="800100" lvl="1"/>
            <a:r>
              <a:rPr lang="en-US" dirty="0" smtClean="0">
                <a:sym typeface="Wingdings"/>
              </a:rPr>
              <a:t>Difficult for people with small amount of time to contribute—most burden falls to the conveners.</a:t>
            </a:r>
          </a:p>
          <a:p>
            <a:pPr marL="800100" lvl="1"/>
            <a:r>
              <a:rPr lang="en-US" dirty="0" smtClean="0">
                <a:sym typeface="Wingdings"/>
              </a:rPr>
              <a:t>Difficult for bottom-up ideas to be heard.</a:t>
            </a:r>
          </a:p>
          <a:p>
            <a:pPr marL="800100" lvl="1"/>
            <a:endParaRPr lang="en-US" dirty="0">
              <a:sym typeface="Wingdings"/>
            </a:endParaRPr>
          </a:p>
          <a:p>
            <a:pPr marL="800100" lvl="1"/>
            <a:endParaRPr lang="en-US" dirty="0" smtClean="0">
              <a:sym typeface="Wingdings"/>
            </a:endParaRPr>
          </a:p>
          <a:p>
            <a:pPr marL="514350" lvl="1" indent="0">
              <a:buNone/>
            </a:pPr>
            <a:r>
              <a:rPr lang="en-US" strike="sngStrike" dirty="0" smtClean="0">
                <a:sym typeface="Wingdings"/>
              </a:rPr>
              <a:t>Probably not a good to have this type of organization at this stage, as we try to generate bottom-up ideas going into the INT workshops in 2018.</a:t>
            </a:r>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14</a:t>
            </a:fld>
            <a:endParaRPr lang="en-US" dirty="0"/>
          </a:p>
        </p:txBody>
      </p:sp>
    </p:spTree>
    <p:extLst>
      <p:ext uri="{BB962C8B-B14F-4D97-AF65-F5344CB8AC3E}">
        <p14:creationId xmlns:p14="http://schemas.microsoft.com/office/powerpoint/2010/main" val="136855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Organization</a:t>
            </a:r>
            <a:endParaRPr lang="en-US" dirty="0"/>
          </a:p>
        </p:txBody>
      </p:sp>
      <p:sp>
        <p:nvSpPr>
          <p:cNvPr id="3" name="Content Placeholder 2"/>
          <p:cNvSpPr>
            <a:spLocks noGrp="1"/>
          </p:cNvSpPr>
          <p:nvPr>
            <p:ph idx="1"/>
          </p:nvPr>
        </p:nvSpPr>
        <p:spPr/>
        <p:txBody>
          <a:bodyPr/>
          <a:lstStyle/>
          <a:p>
            <a:pPr marL="0" indent="0">
              <a:buNone/>
            </a:pPr>
            <a:r>
              <a:rPr lang="en-US" strike="sngStrike" dirty="0" smtClean="0"/>
              <a:t>Meant as 0rganization for the next 1 to 1.5 years leading up to the INT workshops</a:t>
            </a:r>
          </a:p>
          <a:p>
            <a:r>
              <a:rPr lang="en-US" strike="sngStrike" dirty="0" smtClean="0"/>
              <a:t>Two components</a:t>
            </a:r>
          </a:p>
          <a:p>
            <a:pPr lvl="1"/>
            <a:r>
              <a:rPr lang="en-US" dirty="0" smtClean="0"/>
              <a:t>(more traditional) Working groups +</a:t>
            </a:r>
            <a:endParaRPr lang="en-US" dirty="0"/>
          </a:p>
          <a:p>
            <a:pPr lvl="1"/>
            <a:r>
              <a:rPr lang="en-US" dirty="0" smtClean="0"/>
              <a:t>A small number of technical groups. e.g.</a:t>
            </a:r>
          </a:p>
          <a:p>
            <a:pPr lvl="2"/>
            <a:r>
              <a:rPr lang="en-US" dirty="0" smtClean="0"/>
              <a:t>Simulation: make alternate  detector and accelerator configurations available and usable for a large number of UG members.</a:t>
            </a:r>
          </a:p>
          <a:p>
            <a:pPr lvl="3"/>
            <a:r>
              <a:rPr lang="en-US" dirty="0" smtClean="0"/>
              <a:t>Encourages and enables more in-depth studies.</a:t>
            </a:r>
          </a:p>
          <a:p>
            <a:pPr lvl="3"/>
            <a:r>
              <a:rPr lang="en-US" dirty="0" smtClean="0"/>
              <a:t>Makes comparison of different configurations possible.</a:t>
            </a:r>
          </a:p>
          <a:p>
            <a:pPr lvl="2"/>
            <a:r>
              <a:rPr lang="en-US" dirty="0" err="1" smtClean="0"/>
              <a:t>Polarimeters</a:t>
            </a:r>
            <a:r>
              <a:rPr lang="en-US" dirty="0" smtClean="0"/>
              <a:t>.</a:t>
            </a:r>
          </a:p>
          <a:p>
            <a:pPr lvl="2"/>
            <a:r>
              <a:rPr lang="en-US" dirty="0" smtClean="0"/>
              <a:t>Luminosity Monitors.</a:t>
            </a:r>
          </a:p>
          <a:p>
            <a:pPr lvl="2"/>
            <a:r>
              <a:rPr lang="en-US" dirty="0" smtClean="0"/>
              <a:t>Machine Parameters: defines small number of “official” parameters for studies.</a:t>
            </a:r>
          </a:p>
          <a:p>
            <a:pPr lvl="1"/>
            <a:r>
              <a:rPr lang="en-US" dirty="0" smtClean="0"/>
              <a:t>Bottom-up organized Ad-hoc workshops. (Next page)</a:t>
            </a:r>
          </a:p>
          <a:p>
            <a:pPr lvl="1"/>
            <a:endParaRPr lang="en-US" dirty="0"/>
          </a:p>
          <a:p>
            <a:r>
              <a:rPr lang="en-US" dirty="0" smtClean="0"/>
              <a:t>Establish a small group to stimulate organization of ad-hoc workshops.</a:t>
            </a:r>
          </a:p>
          <a:p>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15</a:t>
            </a:fld>
            <a:endParaRPr lang="en-US" dirty="0"/>
          </a:p>
        </p:txBody>
      </p:sp>
    </p:spTree>
    <p:extLst>
      <p:ext uri="{BB962C8B-B14F-4D97-AF65-F5344CB8AC3E}">
        <p14:creationId xmlns:p14="http://schemas.microsoft.com/office/powerpoint/2010/main" val="1823801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Ad-hoc workshops</a:t>
            </a:r>
            <a:endParaRPr lang="en-US" dirty="0"/>
          </a:p>
        </p:txBody>
      </p:sp>
      <p:sp>
        <p:nvSpPr>
          <p:cNvPr id="3" name="Date Placeholder 2"/>
          <p:cNvSpPr>
            <a:spLocks noGrp="1"/>
          </p:cNvSpPr>
          <p:nvPr>
            <p:ph type="dt" sz="half" idx="10"/>
          </p:nvPr>
        </p:nvSpPr>
        <p:spPr/>
        <p:txBody>
          <a:bodyPr/>
          <a:lstStyle/>
          <a:p>
            <a:r>
              <a:rPr lang="en-US" smtClean="0"/>
              <a:t>EIC UG Steering Committee</a:t>
            </a:r>
            <a:endParaRPr lang="en-US" dirty="0"/>
          </a:p>
        </p:txBody>
      </p:sp>
      <p:sp>
        <p:nvSpPr>
          <p:cNvPr id="4" name="Footer Placeholder 3"/>
          <p:cNvSpPr>
            <a:spLocks noGrp="1"/>
          </p:cNvSpPr>
          <p:nvPr>
            <p:ph type="ftr" sz="quarter" idx="11"/>
          </p:nvPr>
        </p:nvSpPr>
        <p:spPr/>
        <p:txBody>
          <a:bodyPr/>
          <a:lstStyle/>
          <a:p>
            <a:r>
              <a:rPr lang="en-US" smtClean="0"/>
              <a:t>EIC UG Meeting 2017, Trieste</a:t>
            </a:r>
            <a:endParaRPr lang="en-US"/>
          </a:p>
        </p:txBody>
      </p:sp>
      <p:sp>
        <p:nvSpPr>
          <p:cNvPr id="5" name="Slide Number Placeholder 4"/>
          <p:cNvSpPr>
            <a:spLocks noGrp="1"/>
          </p:cNvSpPr>
          <p:nvPr>
            <p:ph type="sldNum" sz="quarter" idx="12"/>
          </p:nvPr>
        </p:nvSpPr>
        <p:spPr/>
        <p:txBody>
          <a:bodyPr/>
          <a:lstStyle/>
          <a:p>
            <a:r>
              <a:rPr lang="en-US" smtClean="0"/>
              <a:t>                </a:t>
            </a:r>
            <a:fld id="{D8AB687D-7754-8045-A896-36BD23FBD8D8}" type="slidenum">
              <a:rPr lang="en-US" smtClean="0"/>
              <a:t>16</a:t>
            </a:fld>
            <a:endParaRPr lang="en-US" dirty="0"/>
          </a:p>
        </p:txBody>
      </p:sp>
      <p:sp>
        <p:nvSpPr>
          <p:cNvPr id="6" name="Rectangle 5"/>
          <p:cNvSpPr/>
          <p:nvPr/>
        </p:nvSpPr>
        <p:spPr>
          <a:xfrm>
            <a:off x="207735" y="1081359"/>
            <a:ext cx="8742029" cy="5355313"/>
          </a:xfrm>
          <a:prstGeom prst="rect">
            <a:avLst/>
          </a:prstGeom>
        </p:spPr>
        <p:txBody>
          <a:bodyPr wrap="square">
            <a:spAutoFit/>
          </a:bodyPr>
          <a:lstStyle/>
          <a:p>
            <a:r>
              <a:rPr lang="en-US" b="1" dirty="0"/>
              <a:t>These meetings are meant to </a:t>
            </a:r>
            <a:r>
              <a:rPr lang="en-US" b="1" dirty="0" smtClean="0"/>
              <a:t>explore and kick-start</a:t>
            </a:r>
            <a:endParaRPr lang="en-US" b="1" dirty="0"/>
          </a:p>
          <a:p>
            <a:pPr marL="285750" indent="-285750">
              <a:buFont typeface="Arial"/>
              <a:buChar char="•"/>
            </a:pPr>
            <a:r>
              <a:rPr lang="en-US" dirty="0"/>
              <a:t>The scope of each meetings can be very different. </a:t>
            </a:r>
            <a:endParaRPr lang="en-US" dirty="0" smtClean="0"/>
          </a:p>
          <a:p>
            <a:pPr marL="285750" indent="-285750">
              <a:buFont typeface="Arial"/>
              <a:buChar char="•"/>
            </a:pPr>
            <a:r>
              <a:rPr lang="en-US" dirty="0" smtClean="0"/>
              <a:t>Organized by interested individual(s).</a:t>
            </a:r>
          </a:p>
          <a:p>
            <a:pPr marL="742950" lvl="1" indent="-285750">
              <a:buFont typeface="Arial"/>
              <a:buChar char="•"/>
            </a:pPr>
            <a:r>
              <a:rPr lang="en-US" dirty="0" smtClean="0"/>
              <a:t>Line up interesting speakers </a:t>
            </a:r>
          </a:p>
          <a:p>
            <a:pPr marL="742950" lvl="1" indent="-285750">
              <a:buFont typeface="Arial"/>
              <a:buChar char="•"/>
            </a:pPr>
            <a:r>
              <a:rPr lang="en-US" dirty="0" smtClean="0"/>
              <a:t>Other organizational aspects (agenda, website, video etc. ) can be handle by labs.</a:t>
            </a:r>
          </a:p>
          <a:p>
            <a:pPr marL="285750" indent="-285750">
              <a:buFont typeface="Arial"/>
              <a:buChar char="•"/>
            </a:pPr>
            <a:r>
              <a:rPr lang="en-US" dirty="0" smtClean="0"/>
              <a:t>The </a:t>
            </a:r>
            <a:r>
              <a:rPr lang="en-US" dirty="0"/>
              <a:t>meetings are usually half to one day and rely mostly on video or phone connections</a:t>
            </a:r>
            <a:r>
              <a:rPr lang="en-US" dirty="0" smtClean="0"/>
              <a:t>.</a:t>
            </a:r>
          </a:p>
          <a:p>
            <a:pPr marL="285750" indent="-285750">
              <a:buFont typeface="Arial"/>
              <a:buChar char="•"/>
            </a:pPr>
            <a:r>
              <a:rPr lang="en-US" dirty="0" smtClean="0"/>
              <a:t>At the end of the meeting</a:t>
            </a:r>
          </a:p>
          <a:p>
            <a:pPr marL="742950" lvl="1" indent="-285750">
              <a:buFont typeface="Arial"/>
              <a:buChar char="•"/>
            </a:pPr>
            <a:r>
              <a:rPr lang="en-US" dirty="0" smtClean="0"/>
              <a:t>Summarize outcome</a:t>
            </a:r>
          </a:p>
          <a:p>
            <a:pPr marL="742950" lvl="1" indent="-285750">
              <a:buFont typeface="Arial"/>
              <a:buChar char="•"/>
            </a:pPr>
            <a:r>
              <a:rPr lang="en-US" dirty="0" smtClean="0"/>
              <a:t>Define next steps</a:t>
            </a:r>
            <a:endParaRPr lang="en-US" dirty="0"/>
          </a:p>
          <a:p>
            <a:r>
              <a:rPr lang="en-US" b="1" dirty="0" smtClean="0">
                <a:hlinkClick r:id="rId2"/>
              </a:rPr>
              <a:t>Example Ad-hoc Meetings </a:t>
            </a:r>
            <a:r>
              <a:rPr lang="en-US" b="1" dirty="0" smtClean="0"/>
              <a:t>[</a:t>
            </a:r>
            <a:r>
              <a:rPr lang="en-US" dirty="0" smtClean="0"/>
              <a:t>organized via JLab</a:t>
            </a:r>
            <a:r>
              <a:rPr lang="en-US" b="1" dirty="0" smtClean="0"/>
              <a:t>]</a:t>
            </a:r>
          </a:p>
          <a:p>
            <a:pPr marL="285750" indent="-285750">
              <a:buFont typeface="Arial"/>
              <a:buChar char="•"/>
            </a:pPr>
            <a:r>
              <a:rPr lang="en-US" dirty="0" smtClean="0"/>
              <a:t>Large-x at EIC (10/4/16)</a:t>
            </a:r>
          </a:p>
          <a:p>
            <a:pPr marL="742950" lvl="1" indent="-285750">
              <a:buFont typeface="Arial"/>
              <a:buChar char="•"/>
            </a:pPr>
            <a:r>
              <a:rPr lang="en-US" dirty="0" smtClean="0"/>
              <a:t>Led to pion/</a:t>
            </a:r>
            <a:r>
              <a:rPr lang="en-US" dirty="0" err="1" smtClean="0"/>
              <a:t>kaon</a:t>
            </a:r>
            <a:r>
              <a:rPr lang="en-US" dirty="0" smtClean="0"/>
              <a:t> workshop at Argonne</a:t>
            </a:r>
          </a:p>
          <a:p>
            <a:pPr marL="285750" indent="-285750">
              <a:buFont typeface="Arial"/>
              <a:buChar char="•"/>
            </a:pPr>
            <a:r>
              <a:rPr lang="en-US" dirty="0" smtClean="0"/>
              <a:t>JLEIC Forward Ion Detector Area (10/28/16)</a:t>
            </a:r>
          </a:p>
          <a:p>
            <a:pPr marL="742950" lvl="1" indent="-285750">
              <a:buFont typeface="Arial"/>
              <a:buChar char="•"/>
            </a:pPr>
            <a:r>
              <a:rPr lang="en-US" dirty="0" smtClean="0"/>
              <a:t>Led to discussion with the TOTEM collaboration.</a:t>
            </a:r>
          </a:p>
          <a:p>
            <a:pPr marL="285750" indent="-285750">
              <a:buFont typeface="Arial"/>
              <a:buChar char="•"/>
            </a:pPr>
            <a:r>
              <a:rPr lang="en-US" dirty="0" smtClean="0"/>
              <a:t>Trigger/Streaming readout [MIT led] (1/27/17)</a:t>
            </a:r>
          </a:p>
          <a:p>
            <a:pPr marL="742950" lvl="1" indent="-285750">
              <a:buFont typeface="Arial"/>
              <a:buChar char="•"/>
            </a:pPr>
            <a:r>
              <a:rPr lang="en-US" dirty="0" err="1" smtClean="0"/>
              <a:t>Followup</a:t>
            </a:r>
            <a:r>
              <a:rPr lang="en-US" dirty="0" smtClean="0"/>
              <a:t> meeting being planned.</a:t>
            </a:r>
          </a:p>
          <a:p>
            <a:pPr marL="285750" indent="-285750">
              <a:buFont typeface="Arial"/>
              <a:buChar char="•"/>
            </a:pPr>
            <a:r>
              <a:rPr lang="en-US" dirty="0" err="1" smtClean="0"/>
              <a:t>Ultraperipheral</a:t>
            </a:r>
            <a:r>
              <a:rPr lang="en-US" dirty="0" smtClean="0"/>
              <a:t> collisions [Theory centered] (4/24/17)</a:t>
            </a:r>
          </a:p>
          <a:p>
            <a:pPr marL="285750" indent="-285750">
              <a:buFont typeface="Arial"/>
              <a:buChar char="•"/>
            </a:pPr>
            <a:endParaRPr lang="en-US" b="1" dirty="0"/>
          </a:p>
          <a:p>
            <a:endParaRPr lang="en-US" b="1" dirty="0" smtClean="0"/>
          </a:p>
        </p:txBody>
      </p:sp>
    </p:spTree>
    <p:extLst>
      <p:ext uri="{BB962C8B-B14F-4D97-AF65-F5344CB8AC3E}">
        <p14:creationId xmlns:p14="http://schemas.microsoft.com/office/powerpoint/2010/main" val="209559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the EIC UG</a:t>
            </a:r>
            <a:endParaRPr lang="en-US" dirty="0"/>
          </a:p>
        </p:txBody>
      </p:sp>
      <p:sp>
        <p:nvSpPr>
          <p:cNvPr id="3" name="Content Placeholder 2"/>
          <p:cNvSpPr>
            <a:spLocks noGrp="1"/>
          </p:cNvSpPr>
          <p:nvPr>
            <p:ph idx="1"/>
          </p:nvPr>
        </p:nvSpPr>
        <p:spPr/>
        <p:txBody>
          <a:bodyPr/>
          <a:lstStyle/>
          <a:p>
            <a:pPr marL="0" indent="0">
              <a:buNone/>
            </a:pPr>
            <a:r>
              <a:rPr lang="en-US" dirty="0" smtClean="0"/>
              <a:t>From the EIC UG Charter:</a:t>
            </a:r>
          </a:p>
          <a:p>
            <a:r>
              <a:rPr lang="en-US" dirty="0" smtClean="0"/>
              <a:t>Phases of EIC</a:t>
            </a:r>
          </a:p>
          <a:p>
            <a:pPr lvl="1"/>
            <a:r>
              <a:rPr lang="en-US" dirty="0" smtClean="0"/>
              <a:t>Phase </a:t>
            </a:r>
            <a:r>
              <a:rPr lang="en-US" dirty="0"/>
              <a:t>1: The period up to EIC CD0 </a:t>
            </a:r>
            <a:r>
              <a:rPr lang="en-US" dirty="0" smtClean="0"/>
              <a:t>(Becomes a DOE project)</a:t>
            </a:r>
          </a:p>
          <a:p>
            <a:pPr lvl="1"/>
            <a:r>
              <a:rPr lang="en-US" dirty="0" smtClean="0"/>
              <a:t>Phase </a:t>
            </a:r>
            <a:r>
              <a:rPr lang="en-US" dirty="0"/>
              <a:t>2: From CD0 to CD1 </a:t>
            </a:r>
            <a:r>
              <a:rPr lang="en-US" dirty="0" smtClean="0"/>
              <a:t>(Baseline Design Established)</a:t>
            </a:r>
            <a:endParaRPr lang="en-US" dirty="0"/>
          </a:p>
          <a:p>
            <a:pPr lvl="1"/>
            <a:r>
              <a:rPr lang="en-US" dirty="0" smtClean="0"/>
              <a:t>Phase </a:t>
            </a:r>
            <a:r>
              <a:rPr lang="en-US" dirty="0"/>
              <a:t>3: From CD1 to CD4, end of construction </a:t>
            </a:r>
            <a:endParaRPr lang="en-US" dirty="0" smtClean="0"/>
          </a:p>
          <a:p>
            <a:pPr lvl="1"/>
            <a:r>
              <a:rPr lang="en-US" dirty="0" smtClean="0"/>
              <a:t>Phase </a:t>
            </a:r>
            <a:r>
              <a:rPr lang="en-US" dirty="0"/>
              <a:t>4: EIC in operation. </a:t>
            </a:r>
            <a:endParaRPr lang="en-US" dirty="0" smtClean="0"/>
          </a:p>
          <a:p>
            <a:r>
              <a:rPr lang="en-US" dirty="0" smtClean="0"/>
              <a:t>Current EIC mission is geared towards Phase 1.</a:t>
            </a:r>
            <a:endParaRPr lang="en-US" dirty="0"/>
          </a:p>
          <a:p>
            <a:r>
              <a:rPr lang="en-US" dirty="0" smtClean="0"/>
              <a:t>A new Charter and a new mission is planned to be made for Phase 2.</a:t>
            </a:r>
            <a:r>
              <a:rPr lang="en-US" dirty="0"/>
              <a:t/>
            </a:r>
            <a:br>
              <a:rPr lang="en-US" dirty="0"/>
            </a:br>
            <a:endParaRPr lang="en-US" dirty="0"/>
          </a:p>
          <a:p>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2</a:t>
            </a:fld>
            <a:endParaRPr lang="en-US" dirty="0"/>
          </a:p>
        </p:txBody>
      </p:sp>
    </p:spTree>
    <p:extLst>
      <p:ext uri="{BB962C8B-B14F-4D97-AF65-F5344CB8AC3E}">
        <p14:creationId xmlns:p14="http://schemas.microsoft.com/office/powerpoint/2010/main" val="183213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UG Mission (for Phase 1)</a:t>
            </a:r>
            <a:endParaRPr lang="en-US" dirty="0"/>
          </a:p>
        </p:txBody>
      </p:sp>
      <p:sp>
        <p:nvSpPr>
          <p:cNvPr id="3" name="Content Placeholder 2"/>
          <p:cNvSpPr>
            <a:spLocks noGrp="1"/>
          </p:cNvSpPr>
          <p:nvPr>
            <p:ph idx="1"/>
          </p:nvPr>
        </p:nvSpPr>
        <p:spPr/>
        <p:txBody>
          <a:bodyPr/>
          <a:lstStyle/>
          <a:p>
            <a:pPr marL="0" indent="0">
              <a:buNone/>
            </a:pPr>
            <a:r>
              <a:rPr lang="en-US" dirty="0" smtClean="0"/>
              <a:t>In Phase 1 (up to </a:t>
            </a:r>
            <a:r>
              <a:rPr lang="en-US" dirty="0"/>
              <a:t>CD0), the EICUG is primarily the means by which future international users and scientists supporting the EIC case can engage collectively to enhance progress towards the realization of the EIC and its science.  The EICUG will work </a:t>
            </a:r>
            <a:r>
              <a:rPr lang="en-US" dirty="0" smtClean="0"/>
              <a:t>to</a:t>
            </a:r>
            <a:endParaRPr lang="en-US" dirty="0"/>
          </a:p>
          <a:p>
            <a:pPr marL="285750" indent="-285750">
              <a:buFont typeface="Arial"/>
              <a:buChar char="•"/>
            </a:pPr>
            <a:r>
              <a:rPr lang="en-US" dirty="0">
                <a:solidFill>
                  <a:srgbClr val="0000FF"/>
                </a:solidFill>
              </a:rPr>
              <a:t>Enhance and refine the science case </a:t>
            </a:r>
            <a:r>
              <a:rPr lang="en-US" dirty="0"/>
              <a:t>beyond that contained in the EIC White Paper written for the 2015 US Nuclear Physics Long Range Plan</a:t>
            </a:r>
          </a:p>
          <a:p>
            <a:pPr marL="285750" indent="-285750">
              <a:buFont typeface="Arial"/>
              <a:buChar char="•"/>
            </a:pPr>
            <a:r>
              <a:rPr lang="en-US" dirty="0">
                <a:solidFill>
                  <a:srgbClr val="0000FF"/>
                </a:solidFill>
              </a:rPr>
              <a:t>Provide a forum for discussion and promote collaboration</a:t>
            </a:r>
            <a:r>
              <a:rPr lang="en-US" dirty="0"/>
              <a:t> across the accelerator, experimental and theoretical communities to enhance progress towards realization of the EIC</a:t>
            </a:r>
          </a:p>
          <a:p>
            <a:pPr marL="285750" indent="-285750">
              <a:buFont typeface="Arial"/>
              <a:buChar char="•"/>
            </a:pPr>
            <a:r>
              <a:rPr lang="en-US" dirty="0">
                <a:solidFill>
                  <a:srgbClr val="0000FF"/>
                </a:solidFill>
              </a:rPr>
              <a:t>Represent the interests of EIC users in discussions with the laboratories and the funding agencies</a:t>
            </a:r>
          </a:p>
          <a:p>
            <a:pPr marL="285750" indent="-285750">
              <a:buFont typeface="Arial"/>
              <a:buChar char="•"/>
            </a:pPr>
            <a:r>
              <a:rPr lang="en-US" dirty="0">
                <a:solidFill>
                  <a:srgbClr val="0000FF"/>
                </a:solidFill>
              </a:rPr>
              <a:t>Represent the EIC users in discussion of scientific tradeoffs that may be imposed by budget realities</a:t>
            </a:r>
          </a:p>
          <a:p>
            <a:pPr marL="285750" indent="-285750">
              <a:buFont typeface="Arial"/>
              <a:buChar char="•"/>
            </a:pPr>
            <a:r>
              <a:rPr lang="en-US" dirty="0">
                <a:solidFill>
                  <a:srgbClr val="0000FF"/>
                </a:solidFill>
              </a:rPr>
              <a:t>Serve as a point of contact for those across the globe with interest in participating in EIC</a:t>
            </a:r>
          </a:p>
          <a:p>
            <a:pPr marL="285750" indent="-285750">
              <a:buFont typeface="Arial"/>
              <a:buChar char="•"/>
            </a:pPr>
            <a:r>
              <a:rPr lang="en-US" dirty="0">
                <a:solidFill>
                  <a:srgbClr val="0000FF"/>
                </a:solidFill>
              </a:rPr>
              <a:t>Organize outreach </a:t>
            </a:r>
            <a:r>
              <a:rPr lang="en-US" dirty="0"/>
              <a:t>to physicists, scientists, policy makers and the general public about the EIC</a:t>
            </a:r>
          </a:p>
          <a:p>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3</a:t>
            </a:fld>
            <a:endParaRPr lang="en-US" dirty="0"/>
          </a:p>
        </p:txBody>
      </p:sp>
    </p:spTree>
    <p:extLst>
      <p:ext uri="{BB962C8B-B14F-4D97-AF65-F5344CB8AC3E}">
        <p14:creationId xmlns:p14="http://schemas.microsoft.com/office/powerpoint/2010/main" val="309246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UG Mission</a:t>
            </a:r>
            <a:endParaRPr lang="en-US" dirty="0"/>
          </a:p>
        </p:txBody>
      </p:sp>
      <p:sp>
        <p:nvSpPr>
          <p:cNvPr id="3" name="Content Placeholder 2"/>
          <p:cNvSpPr>
            <a:spLocks noGrp="1"/>
          </p:cNvSpPr>
          <p:nvPr>
            <p:ph idx="1"/>
          </p:nvPr>
        </p:nvSpPr>
        <p:spPr/>
        <p:txBody>
          <a:bodyPr/>
          <a:lstStyle/>
          <a:p>
            <a:r>
              <a:rPr lang="en-US" dirty="0" smtClean="0"/>
              <a:t>Given the comments at this UG meeting, we must be prepared for CD0 process to begin in the second half of 2018, beginning 2019</a:t>
            </a:r>
          </a:p>
          <a:p>
            <a:pPr marL="0" indent="0">
              <a:buNone/>
            </a:pPr>
            <a:endParaRPr lang="en-US" dirty="0"/>
          </a:p>
          <a:p>
            <a:r>
              <a:rPr lang="en-US" dirty="0" smtClean="0"/>
              <a:t>This brings some urgency to the work of the Users Group.</a:t>
            </a:r>
          </a:p>
          <a:p>
            <a:pPr lvl="1"/>
            <a:r>
              <a:rPr lang="en-US" dirty="0" smtClean="0"/>
              <a:t>Of the questions we had planned to discuss this afternoon, we decided to put more emphasis on the issues more connected to the preparation of the CD0 process.</a:t>
            </a:r>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4</a:t>
            </a:fld>
            <a:endParaRPr lang="en-US" dirty="0"/>
          </a:p>
        </p:txBody>
      </p:sp>
    </p:spTree>
    <p:extLst>
      <p:ext uri="{BB962C8B-B14F-4D97-AF65-F5344CB8AC3E}">
        <p14:creationId xmlns:p14="http://schemas.microsoft.com/office/powerpoint/2010/main" val="158701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 for Today</a:t>
            </a:r>
            <a:endParaRPr lang="en-US" dirty="0"/>
          </a:p>
        </p:txBody>
      </p:sp>
      <p:sp>
        <p:nvSpPr>
          <p:cNvPr id="3" name="Content Placeholder 2"/>
          <p:cNvSpPr>
            <a:spLocks noGrp="1"/>
          </p:cNvSpPr>
          <p:nvPr>
            <p:ph idx="1"/>
          </p:nvPr>
        </p:nvSpPr>
        <p:spPr/>
        <p:txBody>
          <a:bodyPr/>
          <a:lstStyle/>
          <a:p>
            <a:pPr>
              <a:buFont typeface="+mj-lt"/>
              <a:buAutoNum type="alphaUcPeriod"/>
            </a:pPr>
            <a:r>
              <a:rPr lang="en-US" dirty="0">
                <a:solidFill>
                  <a:schemeClr val="accent1">
                    <a:lumMod val="60000"/>
                    <a:lumOff val="40000"/>
                  </a:schemeClr>
                </a:solidFill>
              </a:rPr>
              <a:t>Organization of regular </a:t>
            </a:r>
            <a:r>
              <a:rPr lang="en-US" dirty="0" smtClean="0">
                <a:solidFill>
                  <a:schemeClr val="accent1">
                    <a:lumMod val="60000"/>
                    <a:lumOff val="40000"/>
                  </a:schemeClr>
                </a:solidFill>
              </a:rPr>
              <a:t>meetings, outreach and other activities </a:t>
            </a:r>
            <a:endParaRPr lang="en-US" dirty="0">
              <a:solidFill>
                <a:schemeClr val="accent1">
                  <a:lumMod val="60000"/>
                  <a:lumOff val="40000"/>
                </a:schemeClr>
              </a:solidFill>
            </a:endParaRPr>
          </a:p>
          <a:p>
            <a:pPr marL="800100" lvl="1" indent="-342900">
              <a:buFont typeface="Arial"/>
              <a:buChar char="•"/>
            </a:pPr>
            <a:r>
              <a:rPr lang="en-US" dirty="0">
                <a:solidFill>
                  <a:schemeClr val="accent1">
                    <a:lumMod val="60000"/>
                    <a:lumOff val="40000"/>
                  </a:schemeClr>
                </a:solidFill>
              </a:rPr>
              <a:t>Provide a forum for discussion and promote collaboration</a:t>
            </a:r>
          </a:p>
          <a:p>
            <a:pPr>
              <a:buFont typeface="+mj-lt"/>
              <a:buAutoNum type="alphaUcPeriod"/>
            </a:pPr>
            <a:r>
              <a:rPr lang="en-US" dirty="0">
                <a:solidFill>
                  <a:srgbClr val="000000"/>
                </a:solidFill>
              </a:rPr>
              <a:t>How does EIC-UG represent the interests of EIC users in discussions with the laboratories and the funding agencies?</a:t>
            </a:r>
          </a:p>
          <a:p>
            <a:pPr marL="800100" lvl="1" indent="-342900">
              <a:buFont typeface="Arial"/>
              <a:buChar char="•"/>
            </a:pPr>
            <a:r>
              <a:rPr lang="en-US" dirty="0">
                <a:solidFill>
                  <a:srgbClr val="0000FF"/>
                </a:solidFill>
              </a:rPr>
              <a:t>Represent the EIC users in discussion of scientific tradeoffs that may be imposed by budget realities</a:t>
            </a:r>
            <a:endParaRPr lang="en-US" dirty="0">
              <a:solidFill>
                <a:srgbClr val="000000"/>
              </a:solidFill>
            </a:endParaRPr>
          </a:p>
          <a:p>
            <a:pPr>
              <a:buFont typeface="+mj-lt"/>
              <a:buAutoNum type="alphaUcPeriod"/>
            </a:pPr>
            <a:r>
              <a:rPr lang="en-US" dirty="0" smtClean="0"/>
              <a:t>Organization </a:t>
            </a:r>
            <a:r>
              <a:rPr lang="en-US" dirty="0"/>
              <a:t>of working groups</a:t>
            </a:r>
          </a:p>
          <a:p>
            <a:pPr marL="800100" lvl="1" indent="-342900">
              <a:buFont typeface="Arial"/>
              <a:buChar char="•"/>
            </a:pPr>
            <a:r>
              <a:rPr lang="en-US" dirty="0">
                <a:solidFill>
                  <a:srgbClr val="0000FF"/>
                </a:solidFill>
              </a:rPr>
              <a:t>Enhance and refine the science case </a:t>
            </a:r>
          </a:p>
          <a:p>
            <a:pPr marL="800100" lvl="1" indent="-342900">
              <a:buFont typeface="Arial"/>
              <a:buChar char="•"/>
            </a:pPr>
            <a:r>
              <a:rPr lang="en-US" dirty="0">
                <a:solidFill>
                  <a:srgbClr val="0000FF"/>
                </a:solidFill>
              </a:rPr>
              <a:t>Provide a forum for discussion and promote collaboration</a:t>
            </a:r>
            <a:r>
              <a:rPr lang="en-US" dirty="0"/>
              <a:t> </a:t>
            </a:r>
            <a:endParaRPr lang="en-US" dirty="0" smtClean="0"/>
          </a:p>
          <a:p>
            <a:pPr marL="800100" lvl="1" indent="-342900">
              <a:buFont typeface="Arial"/>
              <a:buChar char="•"/>
            </a:pPr>
            <a:r>
              <a:rPr lang="en-US" dirty="0" smtClean="0">
                <a:solidFill>
                  <a:srgbClr val="FF0000"/>
                </a:solidFill>
              </a:rPr>
              <a:t>Prepare for CD0?  Or is CD0 based on NAS study which is based on existing whitepaper?</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5</a:t>
            </a:fld>
            <a:endParaRPr lang="en-US" dirty="0"/>
          </a:p>
        </p:txBody>
      </p:sp>
    </p:spTree>
    <p:extLst>
      <p:ext uri="{BB962C8B-B14F-4D97-AF65-F5344CB8AC3E}">
        <p14:creationId xmlns:p14="http://schemas.microsoft.com/office/powerpoint/2010/main" val="257238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Regular Meetings, Outreach etc.</a:t>
            </a:r>
            <a:endParaRPr lang="en-US" dirty="0"/>
          </a:p>
        </p:txBody>
      </p:sp>
      <p:sp>
        <p:nvSpPr>
          <p:cNvPr id="3" name="Content Placeholder 2"/>
          <p:cNvSpPr>
            <a:spLocks noGrp="1"/>
          </p:cNvSpPr>
          <p:nvPr>
            <p:ph idx="1"/>
          </p:nvPr>
        </p:nvSpPr>
        <p:spPr/>
        <p:txBody>
          <a:bodyPr/>
          <a:lstStyle/>
          <a:p>
            <a:pPr>
              <a:buFont typeface="Arial"/>
              <a:buChar char="•"/>
            </a:pPr>
            <a:r>
              <a:rPr lang="en-US" i="1" dirty="0" smtClean="0">
                <a:solidFill>
                  <a:srgbClr val="000000"/>
                </a:solidFill>
              </a:rPr>
              <a:t>Organization of Regular Meetings</a:t>
            </a:r>
          </a:p>
          <a:p>
            <a:pPr lvl="1">
              <a:buFont typeface="Arial"/>
              <a:buChar char="•"/>
            </a:pPr>
            <a:r>
              <a:rPr lang="en-US" dirty="0" smtClean="0">
                <a:solidFill>
                  <a:srgbClr val="000000"/>
                </a:solidFill>
              </a:rPr>
              <a:t>Next meeting: next summer after NAS committee report and in preparation for CD0.  (Likely smaller meetings and virtual meetings leading </a:t>
            </a:r>
            <a:r>
              <a:rPr lang="en-US" dirty="0" err="1" smtClean="0">
                <a:solidFill>
                  <a:srgbClr val="000000"/>
                </a:solidFill>
              </a:rPr>
              <a:t>upto</a:t>
            </a:r>
            <a:r>
              <a:rPr lang="en-US" dirty="0" smtClean="0">
                <a:solidFill>
                  <a:srgbClr val="000000"/>
                </a:solidFill>
              </a:rPr>
              <a:t> </a:t>
            </a:r>
            <a:r>
              <a:rPr lang="en-US" dirty="0" smtClean="0">
                <a:solidFill>
                  <a:srgbClr val="000000"/>
                </a:solidFill>
              </a:rPr>
              <a:t>and afterwards).</a:t>
            </a:r>
          </a:p>
          <a:p>
            <a:pPr lvl="1">
              <a:buFont typeface="Arial"/>
              <a:buChar char="•"/>
            </a:pPr>
            <a:r>
              <a:rPr lang="en-US" dirty="0" smtClean="0">
                <a:solidFill>
                  <a:srgbClr val="000000"/>
                </a:solidFill>
              </a:rPr>
              <a:t>Relationship </a:t>
            </a:r>
            <a:r>
              <a:rPr lang="en-US" dirty="0">
                <a:solidFill>
                  <a:srgbClr val="000000"/>
                </a:solidFill>
              </a:rPr>
              <a:t>to other </a:t>
            </a:r>
            <a:r>
              <a:rPr lang="en-US" dirty="0" smtClean="0">
                <a:solidFill>
                  <a:srgbClr val="000000"/>
                </a:solidFill>
              </a:rPr>
              <a:t>meetings: TBD</a:t>
            </a:r>
            <a:endParaRPr lang="en-US" dirty="0">
              <a:solidFill>
                <a:srgbClr val="000000"/>
              </a:solidFill>
            </a:endParaRPr>
          </a:p>
          <a:p>
            <a:pPr marL="1200150" lvl="2" indent="-342900"/>
            <a:r>
              <a:rPr lang="en-US" dirty="0" smtClean="0">
                <a:solidFill>
                  <a:srgbClr val="000000"/>
                </a:solidFill>
              </a:rPr>
              <a:t>EIC Accelerator </a:t>
            </a:r>
            <a:r>
              <a:rPr lang="en-US" dirty="0">
                <a:solidFill>
                  <a:srgbClr val="000000"/>
                </a:solidFill>
              </a:rPr>
              <a:t>Collaboration </a:t>
            </a:r>
            <a:r>
              <a:rPr lang="en-US" dirty="0" smtClean="0">
                <a:solidFill>
                  <a:srgbClr val="000000"/>
                </a:solidFill>
              </a:rPr>
              <a:t>meetings (Planned October this year)</a:t>
            </a:r>
            <a:endParaRPr lang="en-US" dirty="0">
              <a:solidFill>
                <a:srgbClr val="000000"/>
              </a:solidFill>
            </a:endParaRPr>
          </a:p>
          <a:p>
            <a:pPr marL="1200150" lvl="2" indent="-342900"/>
            <a:r>
              <a:rPr lang="en-US" dirty="0" smtClean="0">
                <a:solidFill>
                  <a:srgbClr val="000000"/>
                </a:solidFill>
              </a:rPr>
              <a:t>DIS and POETIC: discuss with Organizing Committees.</a:t>
            </a:r>
            <a:endParaRPr lang="en-US" dirty="0">
              <a:solidFill>
                <a:srgbClr val="000000"/>
              </a:solidFill>
            </a:endParaRPr>
          </a:p>
          <a:p>
            <a:pPr lvl="1">
              <a:buFont typeface="Arial"/>
              <a:buChar char="•"/>
            </a:pPr>
            <a:r>
              <a:rPr lang="en-US" dirty="0">
                <a:solidFill>
                  <a:srgbClr val="000000"/>
                </a:solidFill>
              </a:rPr>
              <a:t>Rotation to regions of the </a:t>
            </a:r>
            <a:r>
              <a:rPr lang="en-US" dirty="0" smtClean="0">
                <a:solidFill>
                  <a:srgbClr val="000000"/>
                </a:solidFill>
              </a:rPr>
              <a:t>world: back to US next year.  Asia next?</a:t>
            </a:r>
          </a:p>
          <a:p>
            <a:pPr>
              <a:buFont typeface="Arial"/>
              <a:buChar char="•"/>
            </a:pPr>
            <a:r>
              <a:rPr lang="en-US" i="1" dirty="0" smtClean="0">
                <a:solidFill>
                  <a:srgbClr val="000000"/>
                </a:solidFill>
              </a:rPr>
              <a:t>Outreach to physicist, scientists, policy makers and general public.</a:t>
            </a:r>
          </a:p>
          <a:p>
            <a:pPr lvl="1">
              <a:buFont typeface="Arial"/>
              <a:buChar char="•"/>
            </a:pPr>
            <a:r>
              <a:rPr lang="en-US" dirty="0" smtClean="0">
                <a:solidFill>
                  <a:srgbClr val="000000"/>
                </a:solidFill>
              </a:rPr>
              <a:t>Use of public information centers (e.g. at Stony Brook), commission popular articles, create a set of very high level science slides. </a:t>
            </a:r>
          </a:p>
          <a:p>
            <a:pPr lvl="1">
              <a:buFont typeface="Arial"/>
              <a:buChar char="•"/>
            </a:pPr>
            <a:r>
              <a:rPr lang="en-US" i="1" dirty="0" smtClean="0">
                <a:solidFill>
                  <a:srgbClr val="000000"/>
                </a:solidFill>
              </a:rPr>
              <a:t>Establish outreach committee</a:t>
            </a:r>
          </a:p>
          <a:p>
            <a:pPr>
              <a:buFont typeface="Arial"/>
              <a:buChar char="•"/>
            </a:pPr>
            <a:r>
              <a:rPr lang="en-US" i="1" dirty="0" smtClean="0">
                <a:solidFill>
                  <a:srgbClr val="000000"/>
                </a:solidFill>
              </a:rPr>
              <a:t>Other </a:t>
            </a:r>
            <a:r>
              <a:rPr lang="en-US" i="1" dirty="0" smtClean="0">
                <a:solidFill>
                  <a:srgbClr val="000000"/>
                </a:solidFill>
              </a:rPr>
              <a:t>ideas</a:t>
            </a:r>
          </a:p>
          <a:p>
            <a:pPr lvl="1">
              <a:buFont typeface="Arial"/>
              <a:buChar char="•"/>
            </a:pPr>
            <a:r>
              <a:rPr lang="en-US" dirty="0" smtClean="0">
                <a:solidFill>
                  <a:srgbClr val="000000"/>
                </a:solidFill>
              </a:rPr>
              <a:t>Documents?  EIC-Detector handbook? Others?</a:t>
            </a:r>
            <a:endParaRPr lang="en-US" dirty="0" smtClean="0">
              <a:solidFill>
                <a:srgbClr val="000000"/>
              </a:solidFill>
            </a:endParaRPr>
          </a:p>
          <a:p>
            <a:pPr lvl="1">
              <a:buFont typeface="Arial"/>
              <a:buChar char="•"/>
            </a:pPr>
            <a:r>
              <a:rPr lang="en-US" dirty="0" smtClean="0">
                <a:solidFill>
                  <a:srgbClr val="000000"/>
                </a:solidFill>
              </a:rPr>
              <a:t>Promotion of talks in world regions with currently light involvement.</a:t>
            </a:r>
          </a:p>
          <a:p>
            <a:pPr lvl="1">
              <a:buFont typeface="Arial"/>
              <a:buChar char="•"/>
            </a:pPr>
            <a:r>
              <a:rPr lang="en-US" dirty="0" smtClean="0">
                <a:solidFill>
                  <a:srgbClr val="000000"/>
                </a:solidFill>
              </a:rPr>
              <a:t>“Delegation visits” (we had an unofficial one for Japan last summer)</a:t>
            </a:r>
            <a:endParaRPr lang="en-US" dirty="0">
              <a:solidFill>
                <a:srgbClr val="000000"/>
              </a:solidFill>
            </a:endParaRPr>
          </a:p>
          <a:p>
            <a:pPr lvl="1">
              <a:buFont typeface="Arial"/>
              <a:buChar char="•"/>
            </a:pPr>
            <a:endParaRPr lang="en-US" dirty="0">
              <a:solidFill>
                <a:srgbClr val="000000"/>
              </a:solidFill>
            </a:endParaRPr>
          </a:p>
          <a:p>
            <a:pPr marL="0" indent="0">
              <a:buNone/>
            </a:pPr>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6</a:t>
            </a:fld>
            <a:endParaRPr lang="en-US" dirty="0"/>
          </a:p>
        </p:txBody>
      </p:sp>
    </p:spTree>
    <p:extLst>
      <p:ext uri="{BB962C8B-B14F-4D97-AF65-F5344CB8AC3E}">
        <p14:creationId xmlns:p14="http://schemas.microsoft.com/office/powerpoint/2010/main" val="106760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 Representing EIC Users Interests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000000"/>
                </a:solidFill>
              </a:rPr>
              <a:t>How does EIC-UG represent the interests of EIC users in discussions with the laboratories and the funding agencies?</a:t>
            </a:r>
          </a:p>
          <a:p>
            <a:r>
              <a:rPr lang="en-US" dirty="0">
                <a:solidFill>
                  <a:srgbClr val="000000"/>
                </a:solidFill>
              </a:rPr>
              <a:t>For the preparations of the last NAS open meeting, JLAB (Bob) + BNL (Berndt) </a:t>
            </a:r>
            <a:r>
              <a:rPr lang="en-US" dirty="0" smtClean="0">
                <a:solidFill>
                  <a:srgbClr val="000000"/>
                </a:solidFill>
              </a:rPr>
              <a:t>+EIC </a:t>
            </a:r>
            <a:r>
              <a:rPr lang="en-US" dirty="0">
                <a:solidFill>
                  <a:srgbClr val="000000"/>
                </a:solidFill>
              </a:rPr>
              <a:t>–UG (</a:t>
            </a:r>
            <a:r>
              <a:rPr lang="en-US" dirty="0" err="1">
                <a:solidFill>
                  <a:srgbClr val="000000"/>
                </a:solidFill>
              </a:rPr>
              <a:t>Abhay</a:t>
            </a:r>
            <a:r>
              <a:rPr lang="en-US" dirty="0">
                <a:solidFill>
                  <a:srgbClr val="000000"/>
                </a:solidFill>
              </a:rPr>
              <a:t> then Bernd) met with the committee chairs to discuss the presentations</a:t>
            </a:r>
            <a:r>
              <a:rPr lang="en-US" dirty="0" smtClean="0">
                <a:solidFill>
                  <a:srgbClr val="000000"/>
                </a:solidFill>
              </a:rPr>
              <a:t>.</a:t>
            </a:r>
          </a:p>
          <a:p>
            <a:pPr marL="0" indent="0">
              <a:buNone/>
            </a:pPr>
            <a:r>
              <a:rPr lang="en-US" dirty="0" smtClean="0">
                <a:solidFill>
                  <a:srgbClr val="000000"/>
                </a:solidFill>
              </a:rPr>
              <a:t>Questions:</a:t>
            </a:r>
            <a:endParaRPr lang="en-US" dirty="0">
              <a:solidFill>
                <a:srgbClr val="000000"/>
              </a:solidFill>
            </a:endParaRPr>
          </a:p>
          <a:p>
            <a:r>
              <a:rPr lang="en-US" dirty="0">
                <a:solidFill>
                  <a:srgbClr val="000000"/>
                </a:solidFill>
              </a:rPr>
              <a:t>How do we maintain this independent role for the UG?</a:t>
            </a:r>
          </a:p>
          <a:p>
            <a:r>
              <a:rPr lang="en-US" dirty="0">
                <a:solidFill>
                  <a:srgbClr val="000000"/>
                </a:solidFill>
              </a:rPr>
              <a:t>Should there be formal points of contact with DOE/NSF? </a:t>
            </a:r>
            <a:endParaRPr lang="en-US" dirty="0" smtClean="0">
              <a:solidFill>
                <a:srgbClr val="000000"/>
              </a:solidFill>
            </a:endParaRPr>
          </a:p>
          <a:p>
            <a:r>
              <a:rPr lang="en-US" dirty="0" smtClean="0">
                <a:solidFill>
                  <a:srgbClr val="000000"/>
                </a:solidFill>
              </a:rPr>
              <a:t>What about other organizations?  APS/DNP/DPB/DPF  Others?</a:t>
            </a:r>
            <a:endParaRPr lang="en-US" dirty="0">
              <a:solidFill>
                <a:srgbClr val="000000"/>
              </a:solidFill>
            </a:endParaRPr>
          </a:p>
          <a:p>
            <a:r>
              <a:rPr lang="en-US" dirty="0">
                <a:solidFill>
                  <a:srgbClr val="000000"/>
                </a:solidFill>
              </a:rPr>
              <a:t>What is the UG’s role for the CD0 process?</a:t>
            </a:r>
          </a:p>
          <a:p>
            <a:pPr marL="0" indent="0">
              <a:buNone/>
            </a:pPr>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7</a:t>
            </a:fld>
            <a:endParaRPr lang="en-US" dirty="0"/>
          </a:p>
        </p:txBody>
      </p:sp>
    </p:spTree>
    <p:extLst>
      <p:ext uri="{BB962C8B-B14F-4D97-AF65-F5344CB8AC3E}">
        <p14:creationId xmlns:p14="http://schemas.microsoft.com/office/powerpoint/2010/main" val="376447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Organization of working groups </a:t>
            </a:r>
            <a:endParaRPr lang="en-US" dirty="0"/>
          </a:p>
        </p:txBody>
      </p:sp>
      <p:sp>
        <p:nvSpPr>
          <p:cNvPr id="3" name="Content Placeholder 2"/>
          <p:cNvSpPr>
            <a:spLocks noGrp="1"/>
          </p:cNvSpPr>
          <p:nvPr>
            <p:ph idx="1"/>
          </p:nvPr>
        </p:nvSpPr>
        <p:spPr/>
        <p:txBody>
          <a:bodyPr>
            <a:normAutofit/>
          </a:bodyPr>
          <a:lstStyle/>
          <a:p>
            <a:r>
              <a:rPr lang="en-US" dirty="0" smtClean="0">
                <a:solidFill>
                  <a:srgbClr val="0000FF"/>
                </a:solidFill>
              </a:rPr>
              <a:t>Some context</a:t>
            </a:r>
          </a:p>
          <a:p>
            <a:pPr lvl="1"/>
            <a:r>
              <a:rPr lang="en-US" dirty="0" smtClean="0"/>
              <a:t>EIC </a:t>
            </a:r>
            <a:r>
              <a:rPr lang="en-US" dirty="0"/>
              <a:t>UG should be central in </a:t>
            </a:r>
            <a:r>
              <a:rPr lang="en-US" dirty="0" smtClean="0"/>
              <a:t>producing an update of the </a:t>
            </a:r>
            <a:r>
              <a:rPr lang="en-US" dirty="0"/>
              <a:t>EIC </a:t>
            </a:r>
            <a:r>
              <a:rPr lang="en-US" dirty="0" smtClean="0"/>
              <a:t>whitepaper—if we do this do we need this before CD0?  Maybe better if not?</a:t>
            </a:r>
            <a:endParaRPr lang="en-US" dirty="0"/>
          </a:p>
          <a:p>
            <a:pPr lvl="1"/>
            <a:r>
              <a:rPr lang="en-US" dirty="0"/>
              <a:t>There is a new INT workshop planned to begin fall </a:t>
            </a:r>
            <a:r>
              <a:rPr lang="en-US" dirty="0" smtClean="0"/>
              <a:t>2018.  This is an opportunity to </a:t>
            </a:r>
            <a:r>
              <a:rPr lang="en-US" dirty="0"/>
              <a:t>update the EIC whitepaper based on the results of this workshop. </a:t>
            </a:r>
            <a:r>
              <a:rPr lang="en-US" dirty="0" smtClean="0"/>
              <a:t> INT workshops may be overlapping with the CD0 process.  How do we handle this?</a:t>
            </a:r>
          </a:p>
          <a:p>
            <a:pPr lvl="2"/>
            <a:r>
              <a:rPr lang="en-US" dirty="0" smtClean="0">
                <a:solidFill>
                  <a:srgbClr val="0000FF"/>
                </a:solidFill>
              </a:rPr>
              <a:t>Rather than “update” whitepaper, produce supplements? </a:t>
            </a:r>
          </a:p>
          <a:p>
            <a:r>
              <a:rPr lang="en-US" dirty="0" smtClean="0">
                <a:solidFill>
                  <a:srgbClr val="0000FF"/>
                </a:solidFill>
              </a:rPr>
              <a:t>Some questions:</a:t>
            </a:r>
          </a:p>
          <a:p>
            <a:pPr lvl="1"/>
            <a:r>
              <a:rPr lang="en-US" dirty="0" smtClean="0">
                <a:solidFill>
                  <a:srgbClr val="000000"/>
                </a:solidFill>
              </a:rPr>
              <a:t>What </a:t>
            </a:r>
            <a:r>
              <a:rPr lang="en-US" dirty="0">
                <a:solidFill>
                  <a:srgbClr val="000000"/>
                </a:solidFill>
              </a:rPr>
              <a:t>is the best organization? </a:t>
            </a:r>
          </a:p>
          <a:p>
            <a:pPr lvl="1"/>
            <a:r>
              <a:rPr lang="en-US" dirty="0">
                <a:solidFill>
                  <a:srgbClr val="000000"/>
                </a:solidFill>
              </a:rPr>
              <a:t>Accelerator &lt;-&gt;theory &lt;-&gt;experiment connections?</a:t>
            </a:r>
          </a:p>
          <a:p>
            <a:pPr lvl="1"/>
            <a:r>
              <a:rPr lang="en-US" dirty="0">
                <a:solidFill>
                  <a:srgbClr val="000000"/>
                </a:solidFill>
              </a:rPr>
              <a:t>Do working groups need specific charges?  </a:t>
            </a:r>
          </a:p>
          <a:p>
            <a:pPr lvl="1"/>
            <a:r>
              <a:rPr lang="en-US" dirty="0" smtClean="0">
                <a:solidFill>
                  <a:srgbClr val="000000"/>
                </a:solidFill>
              </a:rPr>
              <a:t>How do we converge </a:t>
            </a:r>
            <a:r>
              <a:rPr lang="en-US" dirty="0">
                <a:solidFill>
                  <a:srgbClr val="000000"/>
                </a:solidFill>
              </a:rPr>
              <a:t>towards the </a:t>
            </a:r>
            <a:r>
              <a:rPr lang="en-US" dirty="0" smtClean="0">
                <a:solidFill>
                  <a:srgbClr val="000000"/>
                </a:solidFill>
              </a:rPr>
              <a:t>CD0 next </a:t>
            </a:r>
            <a:r>
              <a:rPr lang="en-US" dirty="0">
                <a:solidFill>
                  <a:srgbClr val="000000"/>
                </a:solidFill>
              </a:rPr>
              <a:t>year</a:t>
            </a:r>
            <a:r>
              <a:rPr lang="en-US" dirty="0" smtClean="0">
                <a:solidFill>
                  <a:srgbClr val="000000"/>
                </a:solidFill>
              </a:rPr>
              <a:t>?  Or do we need to?</a:t>
            </a:r>
            <a:endParaRPr lang="en-US" dirty="0">
              <a:solidFill>
                <a:srgbClr val="000000"/>
              </a:solidFill>
            </a:endParaRPr>
          </a:p>
          <a:p>
            <a:pPr lvl="1"/>
            <a:r>
              <a:rPr lang="en-US" dirty="0" smtClean="0">
                <a:solidFill>
                  <a:srgbClr val="000000"/>
                </a:solidFill>
              </a:rPr>
              <a:t>Most </a:t>
            </a:r>
            <a:r>
              <a:rPr lang="en-US" dirty="0">
                <a:solidFill>
                  <a:srgbClr val="000000"/>
                </a:solidFill>
              </a:rPr>
              <a:t>people have limited time to devote to these groups.  How do we </a:t>
            </a:r>
            <a:r>
              <a:rPr lang="en-US" dirty="0" smtClean="0">
                <a:solidFill>
                  <a:srgbClr val="000000"/>
                </a:solidFill>
              </a:rPr>
              <a:t>ensure input</a:t>
            </a:r>
            <a:r>
              <a:rPr lang="en-US" dirty="0">
                <a:solidFill>
                  <a:srgbClr val="000000"/>
                </a:solidFill>
              </a:rPr>
              <a:t>?</a:t>
            </a:r>
          </a:p>
          <a:p>
            <a:pPr marL="0" indent="0">
              <a:buNone/>
            </a:pPr>
            <a:endParaRPr lang="en-US" dirty="0"/>
          </a:p>
        </p:txBody>
      </p:sp>
      <p:sp>
        <p:nvSpPr>
          <p:cNvPr id="4" name="Date Placeholder 3"/>
          <p:cNvSpPr>
            <a:spLocks noGrp="1"/>
          </p:cNvSpPr>
          <p:nvPr>
            <p:ph type="dt" sz="half" idx="10"/>
          </p:nvPr>
        </p:nvSpPr>
        <p:spPr/>
        <p:txBody>
          <a:bodyPr/>
          <a:lstStyle/>
          <a:p>
            <a:r>
              <a:rPr lang="en-US" smtClean="0"/>
              <a:t>EIC UG Steering Committee</a:t>
            </a:r>
            <a:endParaRPr lang="en-US" dirty="0"/>
          </a:p>
        </p:txBody>
      </p:sp>
      <p:sp>
        <p:nvSpPr>
          <p:cNvPr id="5" name="Footer Placeholder 4"/>
          <p:cNvSpPr>
            <a:spLocks noGrp="1"/>
          </p:cNvSpPr>
          <p:nvPr>
            <p:ph type="ftr" sz="quarter" idx="11"/>
          </p:nvPr>
        </p:nvSpPr>
        <p:spPr/>
        <p:txBody>
          <a:bodyPr/>
          <a:lstStyle/>
          <a:p>
            <a:r>
              <a:rPr lang="en-US" smtClean="0"/>
              <a:t>EIC UG Meeting 2017, Trieste</a:t>
            </a:r>
            <a:endParaRPr lang="en-US"/>
          </a:p>
        </p:txBody>
      </p:sp>
      <p:sp>
        <p:nvSpPr>
          <p:cNvPr id="6" name="Slide Number Placeholder 5"/>
          <p:cNvSpPr>
            <a:spLocks noGrp="1"/>
          </p:cNvSpPr>
          <p:nvPr>
            <p:ph type="sldNum" sz="quarter" idx="12"/>
          </p:nvPr>
        </p:nvSpPr>
        <p:spPr/>
        <p:txBody>
          <a:bodyPr/>
          <a:lstStyle/>
          <a:p>
            <a:r>
              <a:rPr lang="en-US" smtClean="0"/>
              <a:t>                  </a:t>
            </a:r>
            <a:fld id="{D8AB687D-7754-8045-A896-36BD23FBD8D8}" type="slidenum">
              <a:rPr lang="en-US" smtClean="0"/>
              <a:t>8</a:t>
            </a:fld>
            <a:endParaRPr lang="en-US" dirty="0"/>
          </a:p>
        </p:txBody>
      </p:sp>
    </p:spTree>
    <p:extLst>
      <p:ext uri="{BB962C8B-B14F-4D97-AF65-F5344CB8AC3E}">
        <p14:creationId xmlns:p14="http://schemas.microsoft.com/office/powerpoint/2010/main" val="342556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EIC Users Group: Working Groups Organization Discussion</a:t>
            </a:r>
            <a:endParaRPr lang="en-US" dirty="0"/>
          </a:p>
        </p:txBody>
      </p:sp>
      <p:sp>
        <p:nvSpPr>
          <p:cNvPr id="4" name="Slide Number Placeholder 3"/>
          <p:cNvSpPr>
            <a:spLocks noGrp="1"/>
          </p:cNvSpPr>
          <p:nvPr>
            <p:ph type="sldNum" sz="quarter" idx="12"/>
          </p:nvPr>
        </p:nvSpPr>
        <p:spPr/>
        <p:txBody>
          <a:bodyPr/>
          <a:lstStyle/>
          <a:p>
            <a:fld id="{D8AB687D-7754-8045-A896-36BD23FBD8D8}" type="slidenum">
              <a:rPr lang="en-US" smtClean="0"/>
              <a:pPr/>
              <a:t>9</a:t>
            </a:fld>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825146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b="1" dirty="0" smtClean="0">
            <a:latin typeface="Times New Roman"/>
            <a:cs typeface="Times New Roman"/>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6551</TotalTime>
  <Words>1873</Words>
  <Application>Microsoft Macintosh PowerPoint</Application>
  <PresentationFormat>On-screen Show (4:3)</PresentationFormat>
  <Paragraphs>223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EIC Users Group Future and Planning</vt:lpstr>
      <vt:lpstr>Context of the EIC UG</vt:lpstr>
      <vt:lpstr>EIC UG Mission (for Phase 1)</vt:lpstr>
      <vt:lpstr>EIC UG Mission</vt:lpstr>
      <vt:lpstr>Discussion Topics for Today</vt:lpstr>
      <vt:lpstr>A. Regular Meetings, Outreach etc.</vt:lpstr>
      <vt:lpstr>B. Representing EIC Users Interests</vt:lpstr>
      <vt:lpstr>C. Organization of working groups </vt:lpstr>
      <vt:lpstr>EIC Users Group: Working Groups Organization Discussion</vt:lpstr>
      <vt:lpstr>Things to Consider</vt:lpstr>
      <vt:lpstr>Examples of Organization I</vt:lpstr>
      <vt:lpstr>Example of Organization II</vt:lpstr>
      <vt:lpstr>Example of Organization III</vt:lpstr>
      <vt:lpstr>“Traditional” Working Groups</vt:lpstr>
      <vt:lpstr>Alternative Organization</vt:lpstr>
      <vt:lpstr>Ad-hoc workshops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elke-caroline aschenauer</dc:creator>
  <cp:lastModifiedBy>Rik Yoshida</cp:lastModifiedBy>
  <cp:revision>285</cp:revision>
  <dcterms:created xsi:type="dcterms:W3CDTF">2017-01-15T21:13:08Z</dcterms:created>
  <dcterms:modified xsi:type="dcterms:W3CDTF">2017-07-20T15:03:05Z</dcterms:modified>
</cp:coreProperties>
</file>