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7" r:id="rId3"/>
    <p:sldMasterId id="2147483689" r:id="rId4"/>
    <p:sldMasterId id="2147483701" r:id="rId5"/>
    <p:sldMasterId id="2147483713" r:id="rId6"/>
    <p:sldMasterId id="2147483725" r:id="rId7"/>
  </p:sldMasterIdLst>
  <p:notesMasterIdLst>
    <p:notesMasterId r:id="rId47"/>
  </p:notesMasterIdLst>
  <p:sldIdLst>
    <p:sldId id="256" r:id="rId8"/>
    <p:sldId id="257" r:id="rId9"/>
    <p:sldId id="263" r:id="rId10"/>
    <p:sldId id="260" r:id="rId11"/>
    <p:sldId id="270" r:id="rId12"/>
    <p:sldId id="262" r:id="rId13"/>
    <p:sldId id="272" r:id="rId14"/>
    <p:sldId id="259" r:id="rId15"/>
    <p:sldId id="261" r:id="rId16"/>
    <p:sldId id="265" r:id="rId17"/>
    <p:sldId id="264" r:id="rId18"/>
    <p:sldId id="273" r:id="rId19"/>
    <p:sldId id="267" r:id="rId20"/>
    <p:sldId id="287" r:id="rId21"/>
    <p:sldId id="285" r:id="rId22"/>
    <p:sldId id="275" r:id="rId23"/>
    <p:sldId id="277" r:id="rId24"/>
    <p:sldId id="276" r:id="rId25"/>
    <p:sldId id="284" r:id="rId26"/>
    <p:sldId id="288" r:id="rId27"/>
    <p:sldId id="268" r:id="rId28"/>
    <p:sldId id="269" r:id="rId29"/>
    <p:sldId id="283" r:id="rId30"/>
    <p:sldId id="286" r:id="rId31"/>
    <p:sldId id="279" r:id="rId32"/>
    <p:sldId id="278" r:id="rId33"/>
    <p:sldId id="280" r:id="rId34"/>
    <p:sldId id="281" r:id="rId35"/>
    <p:sldId id="289" r:id="rId36"/>
    <p:sldId id="290" r:id="rId37"/>
    <p:sldId id="292" r:id="rId38"/>
    <p:sldId id="296" r:id="rId39"/>
    <p:sldId id="298" r:id="rId40"/>
    <p:sldId id="300" r:id="rId41"/>
    <p:sldId id="297" r:id="rId42"/>
    <p:sldId id="293" r:id="rId43"/>
    <p:sldId id="294" r:id="rId44"/>
    <p:sldId id="295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339933"/>
    <a:srgbClr val="00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JLEIC E-ring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urrent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PEP-II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2426115749615806"/>
          <c:y val="0.23214772709624315"/>
          <c:w val="0.72817693562952523"/>
          <c:h val="0.589632390625728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Cavity Number</c:v>
                </c:pt>
              </c:strCache>
            </c:strRef>
          </c:tx>
          <c:spPr>
            <a:ln>
              <a:solidFill>
                <a:srgbClr val="2D2D8A"/>
              </a:solidFill>
            </a:ln>
          </c:spPr>
          <c:marker>
            <c:symbol val="none"/>
          </c:marker>
          <c:xVal>
            <c:numRef>
              <c:f>Sheet1!$A$3:$A$10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xVal>
          <c:yVal>
            <c:numRef>
              <c:f>Sheet1!$B$3:$B$10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24</c:v>
                </c:pt>
                <c:pt idx="6">
                  <c:v>34</c:v>
                </c:pt>
                <c:pt idx="7">
                  <c:v>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58432"/>
        <c:axId val="33464704"/>
      </c:scatterChart>
      <c:scatterChart>
        <c:scatterStyle val="lineMarker"/>
        <c:varyColors val="0"/>
        <c:ser>
          <c:idx val="1"/>
          <c:order val="1"/>
          <c:tx>
            <c:strRef>
              <c:f>Sheet1!$C$2</c:f>
              <c:strCache>
                <c:ptCount val="1"/>
                <c:pt idx="0">
                  <c:v>Beam current (A)</c:v>
                </c:pt>
              </c:strCache>
            </c:strRef>
          </c:tx>
          <c:marker>
            <c:symbol val="none"/>
          </c:marker>
          <c:xVal>
            <c:numRef>
              <c:f>Sheet1!$A$3:$A$10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xVal>
          <c:yVal>
            <c:numRef>
              <c:f>Sheet1!$C$3:$C$10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2.35</c:v>
                </c:pt>
                <c:pt idx="4">
                  <c:v>1.819</c:v>
                </c:pt>
                <c:pt idx="5">
                  <c:v>1.4119999999999999</c:v>
                </c:pt>
                <c:pt idx="6">
                  <c:v>1.079</c:v>
                </c:pt>
                <c:pt idx="7">
                  <c:v>0.70799999999999996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68800"/>
        <c:axId val="33466624"/>
      </c:scatterChart>
      <c:valAx>
        <c:axId val="33458432"/>
        <c:scaling>
          <c:orientation val="minMax"/>
          <c:max val="10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3464704"/>
        <c:crosses val="autoZero"/>
        <c:crossBetween val="midCat"/>
        <c:majorUnit val="1"/>
      </c:valAx>
      <c:valAx>
        <c:axId val="334647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Number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2D2D8A"/>
            </a:solidFill>
          </a:ln>
        </c:spPr>
        <c:crossAx val="33458432"/>
        <c:crosses val="autoZero"/>
        <c:crossBetween val="midCat"/>
      </c:valAx>
      <c:valAx>
        <c:axId val="334666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(A)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C00000"/>
            </a:solidFill>
          </a:ln>
        </c:spPr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en-US"/>
          </a:p>
        </c:txPr>
        <c:crossAx val="33468800"/>
        <c:crosses val="max"/>
        <c:crossBetween val="midCat"/>
      </c:valAx>
      <c:valAx>
        <c:axId val="33468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666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550765341817298"/>
          <c:y val="0.40702354913969085"/>
          <c:w val="0.33987007994956309"/>
          <c:h val="0.25789535763783089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0.12525</cdr:x>
      <cdr:y>0.15597</cdr:y>
    </cdr:from>
    <cdr:to>
      <cdr:x>0.3414</cdr:x>
      <cdr:y>0.28807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5134" y="412560"/>
          <a:ext cx="940767" cy="34943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3A</a:t>
          </a:r>
          <a:r>
            <a:rPr lang="en-US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admin limit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0.3414</cdr:x>
      <cdr:y>0.15597</cdr:y>
    </cdr:from>
    <cdr:to>
      <cdr:x>0.69155</cdr:x>
      <cdr:y>0.28807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85901" y="412560"/>
          <a:ext cx="1524000" cy="349440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Limited by </a:t>
          </a:r>
        </a:p>
        <a:p xmlns:a="http://schemas.openxmlformats.org/drawingml/2006/main">
          <a:pPr algn="ctr"/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impedance/CBI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0.69155</cdr:x>
      <cdr:y>0.15597</cdr:y>
    </cdr:from>
    <cdr:to>
      <cdr:x>0.85089</cdr:x>
      <cdr:y>0.28807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009901" y="412560"/>
          <a:ext cx="693486" cy="3494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10MW SR </a:t>
          </a:r>
        </a:p>
        <a:p xmlns:a="http://schemas.openxmlformats.org/drawingml/2006/main">
          <a:pPr algn="ctr"/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limit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F15C9-DFED-4921-B7F1-11A7E79B90D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75CB8-962A-4196-A8EC-57D174FA0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51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DF3CE-C53E-4AF5-A700-19D4A92244E9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15EC4-445C-49AA-B539-875B6EA06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73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2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32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6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7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87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2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65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0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8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8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150000"/>
              <a:buFontTx/>
              <a:buBlip>
                <a:blip r:embed="rId2"/>
              </a:buBlip>
              <a:defRPr/>
            </a:lvl1pPr>
            <a:lvl3pPr>
              <a:buClrTx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21CD-FDE4-4A9C-867E-F9942A440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568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58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78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1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80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70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2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37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19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9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C6ADF-CDF0-46B3-8210-9F393C9BF1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821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3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73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2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87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2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3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25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37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55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5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0" y="392113"/>
            <a:ext cx="9144000" cy="46037"/>
          </a:xfrm>
          <a:prstGeom prst="round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</p:spPr>
        <p:txBody>
          <a:bodyPr>
            <a:no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ACB7CCA-1640-434F-B21B-4F507EF53729}" type="datetime1">
              <a:rPr lang="en-US" altLang="en-US"/>
              <a:pPr>
                <a:defRPr/>
              </a:pPr>
              <a:t>7/18/2017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9FFC292-81F7-4263-A3EA-2EFDAABC54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432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52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3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58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33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99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35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26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66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9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05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02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82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76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77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16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34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51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97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09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0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734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97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0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26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66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18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9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4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767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39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0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55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97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3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2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0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5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96C14-8AB3-4C87-B24C-08338AAE80B5}" type="slidenum">
              <a:rPr lang="en-US" alt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990600" y="6492875"/>
            <a:ext cx="3505200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00" b="1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2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53B051B8-6DFC-4E3B-B1AB-C9E7289C82E1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D792A451-B975-48DE-AB20-EEEBA95EA9D8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CST_ImageFrame</a:t>
            </a:r>
          </a:p>
        </p:txBody>
      </p:sp>
    </p:spTree>
    <p:extLst>
      <p:ext uri="{BB962C8B-B14F-4D97-AF65-F5344CB8AC3E}">
        <p14:creationId xmlns:p14="http://schemas.microsoft.com/office/powerpoint/2010/main" val="139219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53B051B8-6DFC-4E3B-B1AB-C9E7289C82E1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D792A451-B975-48DE-AB20-EEEBA95EA9D8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CST_ImageFrame</a:t>
            </a:r>
          </a:p>
        </p:txBody>
      </p:sp>
    </p:spTree>
    <p:extLst>
      <p:ext uri="{BB962C8B-B14F-4D97-AF65-F5344CB8AC3E}">
        <p14:creationId xmlns:p14="http://schemas.microsoft.com/office/powerpoint/2010/main" val="167272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53B051B8-6DFC-4E3B-B1AB-C9E7289C82E1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D792A451-B975-48DE-AB20-EEEBA95EA9D8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CST_ImageFrame</a:t>
            </a:r>
          </a:p>
        </p:txBody>
      </p:sp>
    </p:spTree>
    <p:extLst>
      <p:ext uri="{BB962C8B-B14F-4D97-AF65-F5344CB8AC3E}">
        <p14:creationId xmlns:p14="http://schemas.microsoft.com/office/powerpoint/2010/main" val="172876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53B051B8-6DFC-4E3B-B1AB-C9E7289C82E1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D792A451-B975-48DE-AB20-EEEBA95EA9D8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CST_ImageFrame</a:t>
            </a:r>
          </a:p>
        </p:txBody>
      </p:sp>
    </p:spTree>
    <p:extLst>
      <p:ext uri="{BB962C8B-B14F-4D97-AF65-F5344CB8AC3E}">
        <p14:creationId xmlns:p14="http://schemas.microsoft.com/office/powerpoint/2010/main" val="360954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53B051B8-6DFC-4E3B-B1AB-C9E7289C82E1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D792A451-B975-48DE-AB20-EEEBA95EA9D8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CST_ImageFrame</a:t>
            </a:r>
          </a:p>
        </p:txBody>
      </p:sp>
    </p:spTree>
    <p:extLst>
      <p:ext uri="{BB962C8B-B14F-4D97-AF65-F5344CB8AC3E}">
        <p14:creationId xmlns:p14="http://schemas.microsoft.com/office/powerpoint/2010/main" val="8593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53B051B8-6DFC-4E3B-B1AB-C9E7289C82E1}" type="datetimeFigureOut">
              <a:rPr lang="en-US">
                <a:solidFill>
                  <a:prstClr val="white"/>
                </a:solidFill>
              </a:rPr>
              <a:pPr defTabSz="457200">
                <a:defRPr/>
              </a:pPr>
              <a:t>7/18/2017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 defTabSz="457200">
              <a:defRPr/>
            </a:pPr>
            <a:fld id="{D792A451-B975-48DE-AB20-EEEBA95EA9D8}" type="slidenum">
              <a:rPr lang="en-US">
                <a:solidFill>
                  <a:prstClr val="white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CST_ImageFrame</a:t>
            </a:r>
          </a:p>
        </p:txBody>
      </p:sp>
    </p:spTree>
    <p:extLst>
      <p:ext uri="{BB962C8B-B14F-4D97-AF65-F5344CB8AC3E}">
        <p14:creationId xmlns:p14="http://schemas.microsoft.com/office/powerpoint/2010/main" val="114479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hyperlink" Target="mailto:2.5mrad@55MeV" TargetMode="Externa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hyperlink" Target="https://www.google.com/url?sa=i&amp;rct=j&amp;q=&amp;esrc=s&amp;source=images&amp;cd=&amp;cad=rja&amp;uact=8&amp;ved=0ahUKEwifkLqf_-TLAhWG1h4KHQn8ABIQjRwIBw&amp;url=https://sites.google.com/site/whoisamirlahav/research/what-is-the-effect-of-premature-birth-on-brain-mechanisms-underlying-attention-deficits&amp;psig=AFQjCNFaljoP0-QrAI4KhIq9tvUWVwCxkQ&amp;ust=145930989780567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>
                <a:latin typeface="+mj-lt"/>
              </a:rPr>
              <a:t>(S)RF Technology for Electron Ion Colliders </a:t>
            </a:r>
            <a:endParaRPr lang="en-US" sz="28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2057400"/>
          </a:xfrm>
        </p:spPr>
        <p:txBody>
          <a:bodyPr/>
          <a:lstStyle/>
          <a:p>
            <a:r>
              <a:rPr lang="en-US" dirty="0" smtClean="0"/>
              <a:t>Presented By: </a:t>
            </a:r>
          </a:p>
          <a:p>
            <a:r>
              <a:rPr lang="en-US" dirty="0" err="1" smtClean="0"/>
              <a:t>Jiquan</a:t>
            </a:r>
            <a:r>
              <a:rPr lang="en-US" dirty="0" smtClean="0"/>
              <a:t> </a:t>
            </a:r>
            <a:r>
              <a:rPr lang="en-US" dirty="0" err="1" smtClean="0"/>
              <a:t>Guo</a:t>
            </a:r>
            <a:r>
              <a:rPr lang="en-US" dirty="0" smtClean="0"/>
              <a:t>, JLAB</a:t>
            </a:r>
          </a:p>
          <a:p>
            <a:endParaRPr lang="en-US" dirty="0" smtClean="0"/>
          </a:p>
          <a:p>
            <a:r>
              <a:rPr lang="en-US" dirty="0" smtClean="0"/>
              <a:t>EIC User Group Meeting 2017 </a:t>
            </a:r>
          </a:p>
          <a:p>
            <a:r>
              <a:rPr lang="en-US" dirty="0" smtClean="0"/>
              <a:t>Trieste, Italy</a:t>
            </a:r>
          </a:p>
          <a:p>
            <a:r>
              <a:rPr lang="en-US" dirty="0" smtClean="0"/>
              <a:t>July 18-22, 2017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15EC4-445C-49AA-B539-875B6EA06A5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6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 to RF systems of both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eRHIC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and JLEIC 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EIC collider ring cavities</a:t>
            </a:r>
          </a:p>
          <a:p>
            <a:pPr lvl="1">
              <a:lnSpc>
                <a:spcPct val="200000"/>
              </a:lnSpc>
            </a:pPr>
            <a:r>
              <a:rPr lang="en-US" sz="1600" dirty="0" smtClean="0">
                <a:latin typeface="+mn-lt"/>
              </a:rPr>
              <a:t>JLEIC electron ring using PEP-II cavities</a:t>
            </a:r>
          </a:p>
          <a:p>
            <a:pPr lvl="1">
              <a:lnSpc>
                <a:spcPct val="200000"/>
              </a:lnSpc>
            </a:pPr>
            <a:r>
              <a:rPr lang="en-US" sz="1600" dirty="0" smtClean="0">
                <a:latin typeface="+mn-lt"/>
              </a:rPr>
              <a:t>JLEIC 952.6MHz SRF cavity family</a:t>
            </a:r>
          </a:p>
          <a:p>
            <a:pPr lvl="1">
              <a:lnSpc>
                <a:spcPct val="200000"/>
              </a:lnSpc>
            </a:pPr>
            <a:r>
              <a:rPr lang="en-US" sz="1600" dirty="0" smtClean="0">
                <a:latin typeface="+mn-lt"/>
              </a:rPr>
              <a:t>Crab cavities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JLEIC Circulating Cooler Ring (CCR)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cavities and RF kicker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JLEIC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ion linac and ion bunch formation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RF systems</a:t>
            </a:r>
            <a:endParaRPr lang="en-US" sz="2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Outline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64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14399"/>
            <a:ext cx="4114800" cy="24538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1-cell cavity with on-cell HOM damper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34 cavities available</a:t>
            </a:r>
          </a:p>
          <a:p>
            <a:pPr marL="342900" lvl="1" indent="-342900"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1.2MW klystron with </a:t>
            </a:r>
            <a:r>
              <a:rPr lang="en-US" sz="1600" dirty="0">
                <a:latin typeface="+mn-lt"/>
              </a:rPr>
              <a:t>power </a:t>
            </a:r>
            <a:r>
              <a:rPr lang="en-US" sz="1600" dirty="0" smtClean="0">
                <a:latin typeface="+mn-lt"/>
              </a:rPr>
              <a:t>supplies, </a:t>
            </a:r>
            <a:r>
              <a:rPr lang="en-US" sz="1600" dirty="0" err="1" smtClean="0">
                <a:latin typeface="+mn-lt"/>
              </a:rPr>
              <a:t>etc</a:t>
            </a:r>
            <a:endParaRPr lang="en-US" sz="160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"/>
              </a:rPr>
              <a:t>13 available, each drives 2 or 4 </a:t>
            </a:r>
            <a:r>
              <a:rPr lang="en-US" sz="1400" dirty="0" err="1" smtClean="0">
                <a:solidFill>
                  <a:srgbClr val="000000"/>
                </a:solidFill>
                <a:latin typeface="Times"/>
              </a:rPr>
              <a:t>cavs</a:t>
            </a:r>
            <a:r>
              <a:rPr lang="en-US" sz="1400" dirty="0" smtClean="0">
                <a:latin typeface="+mn-lt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Using feedback + fewer cavities </a:t>
            </a:r>
            <a:r>
              <a:rPr lang="en-US" sz="1600" dirty="0">
                <a:latin typeface="+mn-lt"/>
              </a:rPr>
              <a:t>at low </a:t>
            </a:r>
            <a:r>
              <a:rPr lang="en-US" sz="1600" dirty="0" smtClean="0">
                <a:latin typeface="+mn-lt"/>
              </a:rPr>
              <a:t>electron energy helps to reduce impedance and increase beam current limited by coupled bunch instability (CBI)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Refurbishment/adjustment may be needed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05348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JLEIC Electron Ring with PEP-II Cavities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68" y="838200"/>
            <a:ext cx="2482892" cy="2083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26" y="843867"/>
            <a:ext cx="1418649" cy="2078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5726" y="299894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RF cavity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60729" y="2995119"/>
            <a:ext cx="17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MW Klystron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4191000"/>
            <a:ext cx="3151745" cy="191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30726" y="3623141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PEP-II cavity impedance and CBI threshold</a:t>
            </a:r>
          </a:p>
          <a:p>
            <a:r>
              <a:rPr lang="en-US" sz="1400" dirty="0" smtClean="0"/>
              <a:t>(assuming PEP-II longitudinal feedback amplitude) </a:t>
            </a:r>
            <a:endParaRPr lang="en-US" sz="1400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826695"/>
              </p:ext>
            </p:extLst>
          </p:nvPr>
        </p:nvGraphicFramePr>
        <p:xfrm>
          <a:off x="114299" y="3733801"/>
          <a:ext cx="4352369" cy="264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60926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JLEIC High </a:t>
            </a:r>
            <a:r>
              <a:rPr lang="en-US" sz="2800" dirty="0">
                <a:latin typeface="Comic Sans MS" panose="030F0702030302020204" pitchFamily="66" charset="0"/>
              </a:rPr>
              <a:t>L</a:t>
            </a:r>
            <a:r>
              <a:rPr lang="en-US" sz="2800" dirty="0" smtClean="0">
                <a:latin typeface="Comic Sans MS" panose="030F0702030302020204" pitchFamily="66" charset="0"/>
              </a:rPr>
              <a:t>evel RF Parameters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94182"/>
              </p:ext>
            </p:extLst>
          </p:nvPr>
        </p:nvGraphicFramePr>
        <p:xfrm>
          <a:off x="533400" y="838200"/>
          <a:ext cx="7543799" cy="4810894"/>
        </p:xfrm>
        <a:graphic>
          <a:graphicData uri="http://schemas.openxmlformats.org/drawingml/2006/table">
            <a:tbl>
              <a:tblPr/>
              <a:tblGrid>
                <a:gridCol w="2209800"/>
                <a:gridCol w="476250"/>
                <a:gridCol w="476250"/>
                <a:gridCol w="476250"/>
                <a:gridCol w="476250"/>
                <a:gridCol w="152400"/>
                <a:gridCol w="609600"/>
                <a:gridCol w="647700"/>
                <a:gridCol w="647700"/>
                <a:gridCol w="152400"/>
                <a:gridCol w="533400"/>
                <a:gridCol w="184634"/>
                <a:gridCol w="501165"/>
              </a:tblGrid>
              <a:tr h="164211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Electron Ring </a:t>
                      </a:r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NCRF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Proton SRF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Pb</a:t>
                      </a:r>
                      <a:r>
                        <a:rPr lang="en-US" sz="1100" b="1" i="0" u="none" strike="noStrike" baseline="30000" dirty="0" smtClean="0">
                          <a:effectLst/>
                          <a:latin typeface="Times New Roman"/>
                        </a:rPr>
                        <a:t>82+</a:t>
                      </a:r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 SRF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GeV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30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100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 smtClean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GeV/u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Energy Loss per Turn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0.114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0.883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5.785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14.124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SRpower/ring (= power to beam)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2.65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8.17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10.00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Beam Average 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3.000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3.000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1.412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0.708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Bunch Length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12.0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12.0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12.0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842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err="1">
                          <a:effectLst/>
                          <a:latin typeface="Times New Roman"/>
                        </a:rPr>
                        <a:t>Vpeak</a:t>
                      </a:r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,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0.76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3.59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15.38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21.69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11.64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44.66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 smtClean="0">
                        <a:effectLst/>
                        <a:latin typeface="Times New Roman"/>
                      </a:endParaRPr>
                    </a:p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42.27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Syn. Phase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en-US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en-US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</a:t>
                      </a:r>
                      <a:endParaRPr lang="en-US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40.6</a:t>
                      </a:r>
                      <a:endParaRPr lang="en-US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80808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Degree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Vgap, 1K2C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0.45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0.76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0.73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1.12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1.06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 smtClean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1S1C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err="1">
                          <a:effectLst/>
                          <a:latin typeface="Times New Roman"/>
                        </a:rPr>
                        <a:t>Vgap</a:t>
                      </a:r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, 1K4C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0.40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Gradient, 1K2C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2.42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2.51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MV/m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4.62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7.10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6.72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 smtClean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1S1C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Gradient, 1K4C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1.26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MV/m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Cavity Number,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16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Klystron Number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err="1">
                          <a:effectLst/>
                          <a:latin typeface="Times New Roman"/>
                        </a:rPr>
                        <a:t>PowerToBeam</a:t>
                      </a:r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 per Cavity, 1K2C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171.61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331.03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404.89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363.90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1S1C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PowerToBeam per Cavity, 1K4C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210.96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215.62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Cavity Wall Loss Power, 1K2C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20.64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28.76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83.06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89.03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0.3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0.7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0.7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W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Cavity Wall Loss Power, 1K4C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22.55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31.26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Reflected Power, 1K2C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6.29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39.97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6.83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24.0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56.5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50.7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1S1C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Reflected Power, 1K4C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12.89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2.35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Forward Power Per Cavity, 1K2C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198.53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399.76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489.20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459.76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24.0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56.5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50.7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effectLst/>
                          <a:latin typeface="Times New Roman"/>
                        </a:rPr>
                        <a:t>1S1C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Forward Power Per Cavity, 1K4C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246.41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249.22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err="1" smtClean="0">
                          <a:effectLst/>
                          <a:latin typeface="Times New Roman"/>
                        </a:rPr>
                        <a:t>Qext</a:t>
                      </a:r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4615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4615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4615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4615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52400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52400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52400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581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Times New Roman"/>
                        </a:rPr>
                        <a:t>Total RF Power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0.397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Times New Roman"/>
                        </a:rPr>
                        <a:t>3.198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Times New Roman"/>
                        </a:rPr>
                        <a:t>9.798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12.263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Times New Roman"/>
                        </a:rPr>
                        <a:t>MW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0.38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2.26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effectLst/>
                          <a:latin typeface="Times New Roman"/>
                        </a:rPr>
                        <a:t>2.00</a:t>
                      </a:r>
                      <a:endParaRPr lang="en-US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5715000"/>
            <a:ext cx="534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Reflected power is a required overhead for Robinson Instability in both rings</a:t>
            </a:r>
          </a:p>
          <a:p>
            <a:r>
              <a:rPr lang="en-US" sz="1200" dirty="0" smtClean="0"/>
              <a:t>Need R&amp;D for 952.6MHz sources, possibly magnetron and/or solid state amplifiers.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1019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914400"/>
            <a:ext cx="7772400" cy="19812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952.6MHz High-current cavity shape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different HOM damping schemes under evaluation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2, 5 cells for different sub-systems</a:t>
            </a: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1-cell, on-cell damper for e-ring 952MHz upgrade and possibly for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-ring and ERL booster</a:t>
            </a: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2-cell possibly for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-ring and ERL booster</a:t>
            </a:r>
          </a:p>
          <a:p>
            <a:pPr lvl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5-cell for ERL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in progress (without end-groups)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JLEIC 952MHz SRF Cavity Family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2489200" y="3313113"/>
            <a:ext cx="1919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5" b="22272"/>
          <a:stretch>
            <a:fillRect/>
          </a:stretch>
        </p:blipFill>
        <p:spPr bwMode="auto">
          <a:xfrm>
            <a:off x="182563" y="3195638"/>
            <a:ext cx="173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24631"/>
          <a:stretch>
            <a:fillRect/>
          </a:stretch>
        </p:blipFill>
        <p:spPr bwMode="auto">
          <a:xfrm>
            <a:off x="4919663" y="3444875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3392488"/>
            <a:ext cx="14684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749675" y="5270500"/>
            <a:ext cx="3074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Cooler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needs </a:t>
            </a:r>
            <a:r>
              <a:rPr lang="en-US" altLang="en-US" sz="1400" b="1" dirty="0">
                <a:latin typeface="Arial" pitchFamily="34" charset="0"/>
                <a:cs typeface="Arial" pitchFamily="34" charset="0"/>
              </a:rPr>
              <a:t>5-cells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in the ERL,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1 or 2 -cells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in the injector.</a:t>
            </a:r>
          </a:p>
          <a:p>
            <a:pPr algn="ctr"/>
            <a:r>
              <a:rPr lang="en-US" altLang="en-US" sz="1400" dirty="0">
                <a:latin typeface="Arial" pitchFamily="34" charset="0"/>
                <a:cs typeface="Arial" pitchFamily="34" charset="0"/>
              </a:rPr>
              <a:t> Ion ring might use </a:t>
            </a:r>
            <a:r>
              <a:rPr lang="en-US" altLang="en-US" sz="1400" b="1" dirty="0" smtClean="0">
                <a:latin typeface="Arial" pitchFamily="34" charset="0"/>
                <a:cs typeface="Arial" pitchFamily="34" charset="0"/>
              </a:rPr>
              <a:t>2-cells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with TM010 </a:t>
            </a:r>
            <a:r>
              <a:rPr lang="el-GR" altLang="en-US" sz="1400" dirty="0" smtClean="0">
                <a:latin typeface="Arial" pitchFamily="34" charset="0"/>
                <a:cs typeface="Arial" pitchFamily="34" charset="0"/>
              </a:rPr>
              <a:t>π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mode R/Q tuned close to 0</a:t>
            </a:r>
            <a:endParaRPr lang="en-US" alt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270500"/>
            <a:ext cx="19764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546"/>
          <a:stretch>
            <a:fillRect/>
          </a:stretch>
        </p:blipFill>
        <p:spPr bwMode="auto">
          <a:xfrm>
            <a:off x="100013" y="5270500"/>
            <a:ext cx="36496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3352800" y="5638800"/>
            <a:ext cx="571499" cy="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6580188" y="6096000"/>
            <a:ext cx="488950" cy="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931863" y="4435475"/>
            <a:ext cx="834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Arial" pitchFamily="34" charset="0"/>
                <a:cs typeface="Arial" pitchFamily="34" charset="0"/>
              </a:rPr>
              <a:t>1) 3WG.        2) 3 x coax dampers.          3) enlarged beam pipes (ref)	4) on-cell dampers</a:t>
            </a:r>
          </a:p>
        </p:txBody>
      </p:sp>
    </p:spTree>
    <p:extLst>
      <p:ext uri="{BB962C8B-B14F-4D97-AF65-F5344CB8AC3E}">
        <p14:creationId xmlns:p14="http://schemas.microsoft.com/office/powerpoint/2010/main" val="373121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Comic Sans MS" panose="030F0702030302020204" pitchFamily="66" charset="0"/>
                <a:cs typeface="Arial"/>
              </a:rPr>
              <a:t>JLEIC Impedance and feedback</a:t>
            </a:r>
            <a:endParaRPr lang="en-US" sz="28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33784"/>
            <a:ext cx="7886700" cy="5262563"/>
          </a:xfrm>
        </p:spPr>
        <p:txBody>
          <a:bodyPr/>
          <a:lstStyle/>
          <a:p>
            <a:r>
              <a:rPr lang="en-US" altLang="en-US" sz="1800" dirty="0" smtClean="0">
                <a:latin typeface="+mn-lt"/>
                <a:cs typeface="Arial"/>
              </a:rPr>
              <a:t>Broadband </a:t>
            </a:r>
            <a:r>
              <a:rPr lang="en-US" altLang="en-US" sz="1800" dirty="0">
                <a:latin typeface="+mn-lt"/>
                <a:cs typeface="Arial"/>
              </a:rPr>
              <a:t>damping of </a:t>
            </a:r>
            <a:r>
              <a:rPr lang="en-US" altLang="en-US" sz="1800" dirty="0" smtClean="0">
                <a:latin typeface="+mn-lt"/>
                <a:cs typeface="Arial"/>
              </a:rPr>
              <a:t>cavity HOMs is essential </a:t>
            </a:r>
            <a:endParaRPr lang="en-US" altLang="en-US" sz="1800" dirty="0">
              <a:latin typeface="+mn-lt"/>
              <a:cs typeface="Arial"/>
            </a:endParaRPr>
          </a:p>
          <a:p>
            <a:r>
              <a:rPr lang="en-US" sz="1800" dirty="0">
                <a:latin typeface="+mn-lt"/>
                <a:cs typeface="Arial"/>
              </a:rPr>
              <a:t>PEP-II feedback systems allowed running above </a:t>
            </a:r>
            <a:r>
              <a:rPr lang="en-US" sz="1800" dirty="0" smtClean="0">
                <a:latin typeface="+mn-lt"/>
                <a:cs typeface="Arial"/>
              </a:rPr>
              <a:t>threshold. Similar </a:t>
            </a:r>
            <a:r>
              <a:rPr lang="en-US" sz="1800" dirty="0">
                <a:latin typeface="+mn-lt"/>
                <a:cs typeface="Arial"/>
              </a:rPr>
              <a:t>systems are now commercially available</a:t>
            </a:r>
          </a:p>
          <a:p>
            <a:r>
              <a:rPr lang="en-US" sz="1800" dirty="0">
                <a:latin typeface="+mn-lt"/>
                <a:cs typeface="Arial"/>
              </a:rPr>
              <a:t>JLEIC needs a high level system design and performance simulation for pre-</a:t>
            </a:r>
            <a:r>
              <a:rPr lang="en-US" sz="1800" dirty="0" smtClean="0">
                <a:latin typeface="+mn-lt"/>
                <a:cs typeface="Arial"/>
              </a:rPr>
              <a:t>CDR</a:t>
            </a:r>
          </a:p>
          <a:p>
            <a:r>
              <a:rPr lang="en-US" sz="1800" dirty="0" smtClean="0">
                <a:latin typeface="+mn-lt"/>
                <a:cs typeface="Arial"/>
              </a:rPr>
              <a:t>Many other ring components need to be considered</a:t>
            </a:r>
            <a:endParaRPr lang="en-US" sz="1800" dirty="0">
              <a:latin typeface="+mn-lt"/>
              <a:cs typeface="Arial"/>
            </a:endParaRPr>
          </a:p>
          <a:p>
            <a:r>
              <a:rPr lang="en-US" sz="1800" dirty="0">
                <a:latin typeface="+mn-lt"/>
                <a:cs typeface="Arial"/>
              </a:rPr>
              <a:t>Reliable high-power 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Arial"/>
              </a:rPr>
              <a:t>kickers</a:t>
            </a:r>
            <a:r>
              <a:rPr lang="en-US" sz="1800" dirty="0">
                <a:latin typeface="+mn-lt"/>
                <a:cs typeface="Arial"/>
              </a:rPr>
              <a:t> are needed</a:t>
            </a:r>
          </a:p>
        </p:txBody>
      </p:sp>
      <p:pic>
        <p:nvPicPr>
          <p:cNvPr id="5" name="Picture 4" descr="D:\reports\AAA_Eigene\2016_SUST\After_Review\All_Figures\Fig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86" y="3175223"/>
            <a:ext cx="4593181" cy="29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516" y="6194370"/>
            <a:ext cx="9144000" cy="23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eaLnBrk="1" hangingPunct="1">
              <a:buNone/>
            </a:pPr>
            <a:r>
              <a:rPr lang="en-US" altLang="en-US" sz="1200" dirty="0" smtClean="0">
                <a:latin typeface="Calibri Light" pitchFamily="34" charset="0"/>
              </a:rPr>
              <a:t>F. Marhauser, “Next Generation HOM-damping”, Special Issue on Superconducting RF for Accelerators, to be published</a:t>
            </a:r>
          </a:p>
        </p:txBody>
      </p:sp>
      <p:pic>
        <p:nvPicPr>
          <p:cNvPr id="7" name="Picture 6" descr="PEP-II_LF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489" y="3304794"/>
            <a:ext cx="3497744" cy="2581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475" y="2235730"/>
            <a:ext cx="1366918" cy="1177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3102" y="5857515"/>
            <a:ext cx="3332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PEP-II Longitudinal Feedback system concept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7069" y="2847203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DAPHNE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 type kicker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224" y="3231892"/>
            <a:ext cx="983973" cy="7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737429" y="2045645"/>
            <a:ext cx="2075804" cy="15512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95800" y="6492875"/>
            <a:ext cx="685800" cy="365125"/>
          </a:xfrm>
        </p:spPr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830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reports\AAA_Eigene\2016_SUST\After_Review\All_Figures\Fig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23" y="2808613"/>
            <a:ext cx="8310376" cy="3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623611" y="152400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latin typeface="Comic Sans MS" panose="030F0702030302020204" pitchFamily="66" charset="0"/>
                <a:cs typeface="Arial"/>
              </a:rPr>
              <a:t>JLEIC Heavily-Damped Collider Ring Cavity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799148"/>
            <a:ext cx="9144000" cy="5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Progress has been made to design of a heavily damped 952.6 SRF single-cell cavity with on-cell waveguide dampers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379220"/>
            <a:ext cx="9144000" cy="8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The effective and broadband HOM damping with a similar arrangement of three waveguide dampers is well proven with normal-conducing cavities (e.g. BESSY 500 MHz cavity and  PEP-II 476 MHz cavity)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0" y="2264092"/>
            <a:ext cx="9144000" cy="7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The magnetic field enhancement at the surface (openings) can be limited to a factor of ~2 compared to standard elliptical cavities, around ~15 MV/m are feasible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29653" y="5998879"/>
            <a:ext cx="6914347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eaLnBrk="1" hangingPunct="1">
              <a:buFont typeface="Arial" charset="0"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F. Marhauser, “Next Generation HOM-damping”, Superconductor </a:t>
            </a:r>
            <a:r>
              <a:rPr lang="en-US" altLang="en-US" sz="1200" dirty="0">
                <a:solidFill>
                  <a:prstClr val="black"/>
                </a:solidFill>
                <a:latin typeface="Calibri Light" pitchFamily="34" charset="0"/>
              </a:rPr>
              <a:t>Science and Technology, Volume 30, Number </a:t>
            </a: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6, Published 15 </a:t>
            </a:r>
            <a:r>
              <a:rPr lang="en-US" altLang="en-US" sz="1200" dirty="0">
                <a:solidFill>
                  <a:prstClr val="black"/>
                </a:solidFill>
                <a:latin typeface="Calibri Light" pitchFamily="34" charset="0"/>
              </a:rPr>
              <a:t>May </a:t>
            </a: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7" y="4763380"/>
            <a:ext cx="1641378" cy="161593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95800" y="6492875"/>
            <a:ext cx="685800" cy="365125"/>
          </a:xfrm>
        </p:spPr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31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679" y="0"/>
            <a:ext cx="7761653" cy="76039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  <a:cs typeface="Arial"/>
              </a:rPr>
              <a:t>First 952.6 MHz Cavity Fabrication Status</a:t>
            </a:r>
            <a:endParaRPr lang="en-US" sz="2800" b="1" dirty="0">
              <a:latin typeface="Comic Sans MS" panose="030F0702030302020204" pitchFamily="66" charset="0"/>
              <a:cs typeface="Arial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792798"/>
              </p:ext>
            </p:extLst>
          </p:nvPr>
        </p:nvGraphicFramePr>
        <p:xfrm>
          <a:off x="163523" y="933978"/>
          <a:ext cx="8775911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35"/>
                <a:gridCol w="453025"/>
                <a:gridCol w="686781"/>
                <a:gridCol w="1187216"/>
                <a:gridCol w="1050584"/>
                <a:gridCol w="1411605"/>
                <a:gridCol w="972896"/>
                <a:gridCol w="859629"/>
                <a:gridCol w="798720"/>
                <a:gridCol w="7987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Cavity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Qty.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Material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Nb</a:t>
                      </a:r>
                      <a:r>
                        <a:rPr lang="en-US" sz="1000" b="0" baseline="0" dirty="0" smtClean="0">
                          <a:latin typeface="Arial"/>
                          <a:cs typeface="Arial"/>
                        </a:rPr>
                        <a:t> blanks</a:t>
                      </a:r>
                    </a:p>
                    <a:p>
                      <a:r>
                        <a:rPr lang="en-US" sz="1000" b="0" baseline="0" dirty="0" smtClean="0">
                          <a:latin typeface="Arial"/>
                          <a:cs typeface="Arial"/>
                        </a:rPr>
                        <a:t>for half cells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Nb blanks</a:t>
                      </a:r>
                    </a:p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for beam tubes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Half cells</a:t>
                      </a:r>
                    </a:p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deep-drawn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Beam</a:t>
                      </a:r>
                    </a:p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Tubes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Flanges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Endgroups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latin typeface="Arial"/>
                          <a:cs typeface="Arial"/>
                        </a:rPr>
                        <a:t>Cavity</a:t>
                      </a:r>
                      <a:endParaRPr lang="en-US" sz="10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1-cell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Nb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2/2 – 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wire EDM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wire EDM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</a:p>
                    <a:p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2/2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 completed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Completed/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machined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Completed/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machined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(Nb flanges)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2/2</a:t>
                      </a:r>
                      <a:br>
                        <a:rPr lang="en-US" sz="1000" dirty="0" smtClean="0">
                          <a:latin typeface="Arial"/>
                          <a:cs typeface="Arial"/>
                        </a:rPr>
                      </a:br>
                      <a:r>
                        <a:rPr lang="en-US" sz="1000" dirty="0" smtClean="0">
                          <a:latin typeface="Arial"/>
                          <a:cs typeface="Arial"/>
                        </a:rPr>
                        <a:t>Welding</a:t>
                      </a:r>
                      <a:br>
                        <a:rPr lang="en-US" sz="1000" dirty="0" smtClean="0">
                          <a:latin typeface="Arial"/>
                          <a:cs typeface="Arial"/>
                        </a:rPr>
                      </a:br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Waiting for</a:t>
                      </a:r>
                      <a:br>
                        <a:rPr lang="en-US" sz="1000" dirty="0" smtClean="0">
                          <a:latin typeface="Arial"/>
                          <a:cs typeface="Arial"/>
                        </a:rPr>
                      </a:br>
                      <a:r>
                        <a:rPr lang="en-US" sz="1000" dirty="0" smtClean="0">
                          <a:latin typeface="Arial"/>
                          <a:cs typeface="Arial"/>
                        </a:rPr>
                        <a:t>RF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trim fixture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1-cell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Cu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4/4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–  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wire EDM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wire EDM 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</a:p>
                    <a:p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4/4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- 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Rolled/</a:t>
                      </a:r>
                      <a:endParaRPr lang="en-US" sz="1000" baseline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not machined yet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SS CF flanges</a:t>
                      </a:r>
                    </a:p>
                    <a:p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- to be ordered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Not yet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Started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5-cell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Nb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10/10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– 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wire EDM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wire EDM 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2/10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(new fixture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in place</a:t>
                      </a:r>
                    </a:p>
                    <a:p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to ease release of cells)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/>
                          <a:cs typeface="Arial"/>
                        </a:rPr>
                        <a:t>Completed/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/>
                          <a:cs typeface="Arial"/>
                        </a:rPr>
                        <a:t>machined</a:t>
                      </a: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 stock –</a:t>
                      </a:r>
                    </a:p>
                    <a:p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not yet</a:t>
                      </a:r>
                    </a:p>
                    <a:p>
                      <a:r>
                        <a:rPr lang="en-US" sz="1000" baseline="0" dirty="0" smtClean="0">
                          <a:latin typeface="Arial"/>
                          <a:cs typeface="Arial"/>
                        </a:rPr>
                        <a:t>used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Not yet</a:t>
                      </a:r>
                    </a:p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started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872827"/>
            <a:ext cx="8991600" cy="51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</a:rPr>
              <a:t>Single-cell Nb cavity endgroups ready, getting close to complete cavity</a:t>
            </a:r>
            <a:endParaRPr lang="en-US" sz="2000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772" y="4360438"/>
            <a:ext cx="1804035" cy="187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009" y="4369175"/>
            <a:ext cx="2143520" cy="187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39" y="4365990"/>
            <a:ext cx="1796414" cy="186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470" y="4365990"/>
            <a:ext cx="2042637" cy="18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3620" y="3458716"/>
            <a:ext cx="216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F.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Marhauser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et. al.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500" kern="1200">
                <a:solidFill>
                  <a:srgbClr val="8989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621CD-FDE4-4A9C-867E-F9942A440963}" type="slidenum"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 smtClean="0">
                <a:latin typeface="Comic Sans MS" panose="030F0702030302020204" pitchFamily="66" charset="0"/>
              </a:rPr>
              <a:t>eRHIC</a:t>
            </a:r>
            <a:r>
              <a:rPr lang="en-US" sz="2800" b="1" dirty="0" smtClean="0">
                <a:latin typeface="Comic Sans MS" panose="030F0702030302020204" pitchFamily="66" charset="0"/>
              </a:rPr>
              <a:t> Crab Cavities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3962400" cy="2286000"/>
          </a:xfrm>
        </p:spPr>
        <p:txBody>
          <a:bodyPr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337.8MHz DQW cavity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LHC 400MHz DQW (BNL design, 3 copies fabricated and tested in collaboration with CERN, Argonne,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Niowave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JLAB)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LOM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891415"/>
              </p:ext>
            </p:extLst>
          </p:nvPr>
        </p:nvGraphicFramePr>
        <p:xfrm>
          <a:off x="4666995" y="783054"/>
          <a:ext cx="4341725" cy="1539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9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7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16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25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frequency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112.6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Crossing angle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function @ IP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94</a:t>
                      </a:r>
                      <a:endParaRPr lang="en-US" sz="900" dirty="0"/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function @ crab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cavity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TBD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kicking voltage per IP side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&lt;4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2635845"/>
            <a:ext cx="1981201" cy="15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Publication\LARP\LARP_HiLumi_2012\DQWC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54531"/>
            <a:ext cx="2107443" cy="14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5557" y="2333449"/>
            <a:ext cx="1452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 smtClean="0">
                <a:solidFill>
                  <a:prstClr val="black"/>
                </a:solidFill>
                <a:cs typeface="Arial" charset="0"/>
              </a:rPr>
              <a:t>Parameters still evolving</a:t>
            </a:r>
            <a:endParaRPr lang="en-US" sz="1000" i="1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495800" y="4323777"/>
            <a:ext cx="2462274" cy="1846705"/>
            <a:chOff x="914400" y="928447"/>
            <a:chExt cx="7296472" cy="5472353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928447"/>
              <a:ext cx="7296472" cy="5472353"/>
            </a:xfrm>
            <a:prstGeom prst="rect">
              <a:avLst/>
            </a:prstGeom>
          </p:spPr>
        </p:pic>
        <p:sp>
          <p:nvSpPr>
            <p:cNvPr id="10" name="5-Point Star 9"/>
            <p:cNvSpPr/>
            <p:nvPr/>
          </p:nvSpPr>
          <p:spPr>
            <a:xfrm>
              <a:off x="4945826" y="2652479"/>
              <a:ext cx="139624" cy="16692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7640"/>
            <a:ext cx="2667000" cy="140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2560420"/>
            <a:ext cx="3400425" cy="17814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2800" y="4303811"/>
            <a:ext cx="167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400MHz DQWCC for SPS (CERN copy), design, fabrication and testing results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=6.2×10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@3.4MV</a:t>
            </a: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t_max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=5MV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6287" y="6123430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eRHIC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DQWCC design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0751" y="4341911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eRHIC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CC location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500" kern="1200">
                <a:solidFill>
                  <a:srgbClr val="8989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621CD-FDE4-4A9C-867E-F9942A440963}" type="slidenum"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8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997" y="3588325"/>
            <a:ext cx="2319812" cy="12701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0453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  <a:cs typeface="Arial"/>
              </a:rPr>
              <a:t>JLEIC Crab cavity</a:t>
            </a:r>
            <a:endParaRPr lang="en-US" sz="28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37" y="839762"/>
            <a:ext cx="8449409" cy="5524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Design by </a:t>
            </a:r>
            <a:r>
              <a:rPr lang="en-US" sz="2000" b="1" dirty="0" smtClean="0">
                <a:solidFill>
                  <a:srgbClr val="3366FF"/>
                </a:solidFill>
              </a:rPr>
              <a:t>ODU</a:t>
            </a:r>
            <a:endParaRPr lang="en-US" sz="2000" dirty="0" smtClean="0"/>
          </a:p>
          <a:p>
            <a:r>
              <a:rPr lang="en-US" sz="1600" dirty="0" smtClean="0"/>
              <a:t>952.6 MHz “RF dipole” like LHC</a:t>
            </a:r>
          </a:p>
          <a:p>
            <a:r>
              <a:rPr lang="en-US" sz="1600" dirty="0" smtClean="0"/>
              <a:t>Modest RF system (no beam loading)</a:t>
            </a:r>
          </a:p>
          <a:p>
            <a:r>
              <a:rPr lang="en-US" sz="1600" dirty="0" smtClean="0"/>
              <a:t>Must have good HOM damping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Cryostat may be similar to other cavities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Multi-gap RF dipole would be very desirable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LOM needs to be damped</a:t>
            </a:r>
          </a:p>
        </p:txBody>
      </p:sp>
      <p:pic>
        <p:nvPicPr>
          <p:cNvPr id="14" name="Picture 6" descr="Suba_IPAC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006" y="3167497"/>
            <a:ext cx="2661132" cy="176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Suba_IPAC16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9" y="3150647"/>
            <a:ext cx="3449838" cy="18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882650" y="4857750"/>
            <a:ext cx="1576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Calibri" charset="0"/>
                <a:cs typeface="MS PGothic" charset="0"/>
              </a:rPr>
              <a:t>Location in IP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434081" y="4858436"/>
            <a:ext cx="2446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cs typeface="MS PGothic" charset="0"/>
              </a:rPr>
              <a:t>LARP/LHC prototype*</a:t>
            </a:r>
            <a:endParaRPr lang="en-US" sz="2000" dirty="0">
              <a:solidFill>
                <a:prstClr val="black"/>
              </a:solidFill>
              <a:latin typeface="Calibri" charset="0"/>
              <a:cs typeface="MS PGothic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586538" y="4933950"/>
            <a:ext cx="208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Calibri" charset="0"/>
                <a:cs typeface="MS PGothic" charset="0"/>
              </a:rPr>
              <a:t>Multi-gap concept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52400" y="5410200"/>
            <a:ext cx="89033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cs typeface="MS PGothic" charset="0"/>
              </a:rPr>
              <a:t>EFFECTS OF CRAB CAVITIY MULTIPOLES ON JLEIC ION </a:t>
            </a:r>
            <a:r>
              <a:rPr lang="en-US" sz="1400" b="1" dirty="0" smtClean="0">
                <a:solidFill>
                  <a:prstClr val="black"/>
                </a:solidFill>
                <a:cs typeface="MS PGothic" charset="0"/>
              </a:rPr>
              <a:t>RING DYNAMIC APERTURE, </a:t>
            </a: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Salvador Sosa, V. </a:t>
            </a:r>
            <a:r>
              <a:rPr lang="en-US" sz="1400" dirty="0" err="1" smtClean="0">
                <a:solidFill>
                  <a:prstClr val="black"/>
                </a:solidFill>
                <a:cs typeface="MS PGothic" charset="0"/>
              </a:rPr>
              <a:t>Morozov</a:t>
            </a: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, S. U. De Silva, J. R. </a:t>
            </a:r>
            <a:r>
              <a:rPr lang="en-US" sz="1400" dirty="0" err="1" smtClean="0">
                <a:solidFill>
                  <a:prstClr val="black"/>
                </a:solidFill>
                <a:cs typeface="MS PGothic" charset="0"/>
              </a:rPr>
              <a:t>Delayen</a:t>
            </a: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, WEPIK044 proceedings of IPAC2017, Copenhagen, Denmark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cs typeface="MS PGothic" charset="0"/>
              </a:rPr>
              <a:t>CRAB CAVITY R&amp;D, </a:t>
            </a: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Jean </a:t>
            </a:r>
            <a:r>
              <a:rPr lang="en-US" sz="1400" dirty="0" err="1" smtClean="0">
                <a:solidFill>
                  <a:prstClr val="black"/>
                </a:solidFill>
                <a:cs typeface="MS PGothic" charset="0"/>
              </a:rPr>
              <a:t>Delayen</a:t>
            </a: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, JLEIC Collaboration Meeting Spring 2017 </a:t>
            </a:r>
            <a:endParaRPr lang="en-US" sz="1400" b="1" dirty="0" smtClean="0">
              <a:solidFill>
                <a:prstClr val="black"/>
              </a:solidFill>
              <a:cs typeface="MS PGothic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*</a:t>
            </a:r>
            <a:r>
              <a:rPr lang="en-US" sz="1400" dirty="0">
                <a:solidFill>
                  <a:prstClr val="black"/>
                </a:solidFill>
                <a:cs typeface="MS PGothic" charset="0"/>
              </a:rPr>
              <a:t>L. </a:t>
            </a:r>
            <a:r>
              <a:rPr lang="en-US" sz="1400" dirty="0" err="1">
                <a:solidFill>
                  <a:prstClr val="black"/>
                </a:solidFill>
                <a:cs typeface="MS PGothic" charset="0"/>
              </a:rPr>
              <a:t>Ristori</a:t>
            </a:r>
            <a:r>
              <a:rPr lang="en-US" sz="1400" dirty="0">
                <a:solidFill>
                  <a:prstClr val="black"/>
                </a:solidFill>
                <a:cs typeface="MS PGothic" charset="0"/>
              </a:rPr>
              <a:t>  HL-LHC AUP Director’s Review – June 13 </a:t>
            </a:r>
            <a:r>
              <a:rPr lang="en-US" sz="1400" dirty="0" smtClean="0">
                <a:solidFill>
                  <a:prstClr val="black"/>
                </a:solidFill>
                <a:cs typeface="MS PGothic" charset="0"/>
              </a:rPr>
              <a:t>2017</a:t>
            </a:r>
            <a:endParaRPr lang="en-US" sz="1400" dirty="0">
              <a:solidFill>
                <a:prstClr val="black"/>
              </a:solidFill>
              <a:cs typeface="MS P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2847259"/>
            <a:ext cx="1452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 smtClean="0">
                <a:solidFill>
                  <a:prstClr val="black"/>
                </a:solidFill>
                <a:cs typeface="Arial" charset="0"/>
              </a:rPr>
              <a:t>Parameters still evolving</a:t>
            </a:r>
            <a:endParaRPr lang="en-US" sz="1000" i="1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7769588"/>
              </p:ext>
            </p:extLst>
          </p:nvPr>
        </p:nvGraphicFramePr>
        <p:xfrm>
          <a:off x="4666995" y="783054"/>
          <a:ext cx="4267200" cy="2092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9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7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7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25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frequency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952.6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Crossing angle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function @ IP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function @ crab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cavity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~200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363.44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kicking voltage per IP side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~2.8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20.82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cavities per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IP side (single cell RFD)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</a:tr>
              <a:tr h="216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cavities per specie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10" marB="45710"/>
                </a:tc>
              </a:tr>
            </a:tbl>
          </a:graphicData>
        </a:graphic>
      </p:graphicFrame>
      <p:sp>
        <p:nvSpPr>
          <p:cNvPr id="23" name="Slide Number Placeholder 3"/>
          <p:cNvSpPr txBox="1">
            <a:spLocks/>
          </p:cNvSpPr>
          <p:nvPr/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500" kern="1200">
                <a:solidFill>
                  <a:srgbClr val="8989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621CD-FDE4-4A9C-867E-F9942A440963}" type="slidenum"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94" y="-2193"/>
            <a:ext cx="1630026" cy="7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3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8039"/>
          </a:xfrm>
        </p:spPr>
        <p:txBody>
          <a:bodyPr/>
          <a:lstStyle/>
          <a:p>
            <a:r>
              <a:rPr lang="en-US" altLang="ja-JP" sz="2800" b="1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ea typeface="MS PGothic" pitchFamily="34" charset="-128"/>
                <a:cs typeface="Arial"/>
              </a:rPr>
              <a:t>JLEIC Modular Cryostat </a:t>
            </a:r>
            <a:endParaRPr lang="en-US" altLang="en-US" sz="28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02" y="4372656"/>
            <a:ext cx="2151034" cy="145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953" y="3697549"/>
            <a:ext cx="2960801" cy="2383084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82" y="4052305"/>
            <a:ext cx="2205244" cy="16171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0038" y="3235884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8 x 1-cell cavities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4894" y="5981533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4 x 2-cell cavities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682" y="5604596"/>
            <a:ext cx="2529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4 x 1-cell cavities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On-cell HOMs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2005635"/>
            <a:ext cx="74501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76225" y="871538"/>
            <a:ext cx="8775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Take the best features of previous JLab designs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Modular approach to hold various different cavities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 suitable for industrial production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Simple concepts, low parts count to reduce costs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0400" y="5906189"/>
            <a:ext cx="166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2-cell “pair”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500" kern="1200">
                <a:solidFill>
                  <a:srgbClr val="8989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621CD-FDE4-4A9C-867E-F9942A440963}" type="slidenum"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+mn-lt"/>
              </a:rPr>
              <a:t>Introduction to RF systems of both </a:t>
            </a:r>
            <a:r>
              <a:rPr lang="en-US" sz="2000" dirty="0" err="1">
                <a:latin typeface="+mn-lt"/>
              </a:rPr>
              <a:t>eRHIC</a:t>
            </a:r>
            <a:r>
              <a:rPr lang="en-US" sz="2000" dirty="0">
                <a:latin typeface="+mn-lt"/>
              </a:rPr>
              <a:t> and JLEIC 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EIC </a:t>
            </a:r>
            <a:r>
              <a:rPr lang="en-US" sz="2000" dirty="0">
                <a:latin typeface="+mn-lt"/>
              </a:rPr>
              <a:t>collider ring </a:t>
            </a:r>
            <a:r>
              <a:rPr lang="en-US" sz="2000" dirty="0" smtClean="0">
                <a:latin typeface="+mn-lt"/>
              </a:rPr>
              <a:t>cavities</a:t>
            </a:r>
            <a:endParaRPr lang="en-US" sz="2000" dirty="0"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JLEIC </a:t>
            </a:r>
            <a:r>
              <a:rPr lang="en-US" sz="2000" dirty="0">
                <a:latin typeface="+mn-lt"/>
              </a:rPr>
              <a:t>Circulating Cooler Ring (CCR) </a:t>
            </a:r>
            <a:r>
              <a:rPr lang="en-US" sz="2000" dirty="0" smtClean="0">
                <a:latin typeface="+mn-lt"/>
              </a:rPr>
              <a:t>cavities and RF kicker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JLEIC </a:t>
            </a:r>
            <a:r>
              <a:rPr lang="en-US" sz="2000" dirty="0">
                <a:latin typeface="+mn-lt"/>
              </a:rPr>
              <a:t>ion linac and ion bunch formation RF </a:t>
            </a:r>
            <a:r>
              <a:rPr lang="en-US" sz="2000" dirty="0" smtClean="0">
                <a:latin typeface="+mn-lt"/>
              </a:rPr>
              <a:t>systems</a:t>
            </a:r>
            <a:endParaRPr lang="en-US" sz="2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Outline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27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mitry_ALS_result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8" t="16480" r="16109" b="20847"/>
          <a:stretch/>
        </p:blipFill>
        <p:spPr>
          <a:xfrm>
            <a:off x="400451" y="1673969"/>
            <a:ext cx="7124240" cy="4278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796" y="0"/>
            <a:ext cx="8249204" cy="760397"/>
          </a:xfrm>
        </p:spPr>
        <p:txBody>
          <a:bodyPr/>
          <a:lstStyle/>
          <a:p>
            <a:r>
              <a:rPr lang="en-US" sz="2800" b="1" dirty="0" smtClean="0">
                <a:latin typeface="Comic Sans MS" panose="030F0702030302020204" pitchFamily="66" charset="0"/>
                <a:cs typeface="Arial"/>
              </a:rPr>
              <a:t>Beam Transients in collider rings</a:t>
            </a:r>
            <a:endParaRPr lang="en-US" sz="28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2" y="5993833"/>
            <a:ext cx="424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rial"/>
                <a:cs typeface="Arial"/>
              </a:rPr>
              <a:t>D. </a:t>
            </a:r>
            <a:r>
              <a:rPr lang="nl-NL" sz="1200" dirty="0" err="1" smtClean="0">
                <a:latin typeface="Arial"/>
                <a:cs typeface="Arial"/>
              </a:rPr>
              <a:t>Teytelman</a:t>
            </a:r>
            <a:r>
              <a:rPr lang="nl-NL" sz="1200" dirty="0" smtClean="0">
                <a:latin typeface="Arial"/>
                <a:cs typeface="Arial"/>
              </a:rPr>
              <a:t>, </a:t>
            </a:r>
            <a:r>
              <a:rPr lang="nl-NL" sz="1200" dirty="0" err="1" smtClean="0">
                <a:latin typeface="Arial"/>
                <a:cs typeface="Arial"/>
              </a:rPr>
              <a:t>Dimtel</a:t>
            </a:r>
            <a:r>
              <a:rPr lang="nl-NL" sz="1200" dirty="0">
                <a:latin typeface="Arial"/>
                <a:cs typeface="Arial"/>
              </a:rPr>
              <a:t>, Inc., San Jose, CA, </a:t>
            </a:r>
            <a:r>
              <a:rPr lang="nl-NL" sz="1200" dirty="0" smtClean="0">
                <a:latin typeface="Arial"/>
                <a:cs typeface="Arial"/>
              </a:rPr>
              <a:t>USA.</a:t>
            </a:r>
          </a:p>
          <a:p>
            <a:r>
              <a:rPr lang="nl-NL" sz="1200" dirty="0" smtClean="0">
                <a:latin typeface="Arial"/>
                <a:cs typeface="Arial"/>
              </a:rPr>
              <a:t>“</a:t>
            </a:r>
            <a:r>
              <a:rPr lang="nl-NL" sz="1200" dirty="0" err="1" smtClean="0">
                <a:latin typeface="Arial"/>
                <a:cs typeface="Arial"/>
              </a:rPr>
              <a:t>Transient</a:t>
            </a:r>
            <a:r>
              <a:rPr lang="nl-NL" sz="1200" dirty="0" smtClean="0">
                <a:latin typeface="Arial"/>
                <a:cs typeface="Arial"/>
              </a:rPr>
              <a:t> </a:t>
            </a:r>
            <a:r>
              <a:rPr lang="nl-NL" sz="1200" dirty="0" err="1">
                <a:latin typeface="Arial"/>
                <a:cs typeface="Arial"/>
              </a:rPr>
              <a:t>beam</a:t>
            </a:r>
            <a:r>
              <a:rPr lang="nl-NL" sz="1200" dirty="0">
                <a:latin typeface="Arial"/>
                <a:cs typeface="Arial"/>
              </a:rPr>
              <a:t> </a:t>
            </a:r>
            <a:r>
              <a:rPr lang="nl-NL" sz="1200" dirty="0" err="1">
                <a:latin typeface="Arial"/>
                <a:cs typeface="Arial"/>
              </a:rPr>
              <a:t>loading</a:t>
            </a:r>
            <a:r>
              <a:rPr lang="nl-NL" sz="1200" dirty="0">
                <a:latin typeface="Arial"/>
                <a:cs typeface="Arial"/>
              </a:rPr>
              <a:t> </a:t>
            </a:r>
            <a:r>
              <a:rPr lang="nl-NL" sz="1200" dirty="0" smtClean="0">
                <a:latin typeface="Arial"/>
                <a:cs typeface="Arial"/>
              </a:rPr>
              <a:t>in FCC</a:t>
            </a:r>
            <a:r>
              <a:rPr lang="nl-NL" sz="1200" dirty="0">
                <a:latin typeface="Arial"/>
                <a:cs typeface="Arial"/>
              </a:rPr>
              <a:t>-</a:t>
            </a:r>
            <a:r>
              <a:rPr lang="nl-NL" sz="1200" dirty="0" err="1">
                <a:latin typeface="Arial"/>
                <a:cs typeface="Arial"/>
              </a:rPr>
              <a:t>ee</a:t>
            </a:r>
            <a:r>
              <a:rPr lang="nl-NL" sz="1200" dirty="0">
                <a:latin typeface="Arial"/>
                <a:cs typeface="Arial"/>
              </a:rPr>
              <a:t> (</a:t>
            </a:r>
            <a:r>
              <a:rPr lang="nl-NL" sz="1200" dirty="0" err="1">
                <a:latin typeface="Arial"/>
                <a:cs typeface="Arial"/>
              </a:rPr>
              <a:t>Z</a:t>
            </a:r>
            <a:r>
              <a:rPr lang="nl-NL" sz="1200" dirty="0" smtClean="0">
                <a:latin typeface="Arial"/>
                <a:cs typeface="Arial"/>
              </a:rPr>
              <a:t>)”, FCC </a:t>
            </a:r>
            <a:r>
              <a:rPr lang="nl-NL" sz="1200" dirty="0">
                <a:latin typeface="Arial"/>
                <a:cs typeface="Arial"/>
              </a:rPr>
              <a:t>Week </a:t>
            </a:r>
            <a:r>
              <a:rPr lang="nl-NL" sz="1200" dirty="0" smtClean="0">
                <a:latin typeface="Arial"/>
                <a:cs typeface="Arial"/>
              </a:rPr>
              <a:t>2017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8636" y="891924"/>
            <a:ext cx="8705274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Gaps in high current rings cause strong transients (e.g. KEK-B, PEP-II). Cannot be corrected by RF alone.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3880" y="1409244"/>
            <a:ext cx="2517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Collaboration with LBNL, JLab, IHEP and </a:t>
            </a:r>
            <a:r>
              <a:rPr lang="en-US" sz="1600" dirty="0" err="1" smtClean="0">
                <a:latin typeface="Arial"/>
                <a:cs typeface="Arial"/>
              </a:rPr>
              <a:t>DimiTel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11336" y="6233791"/>
            <a:ext cx="4637678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 dirty="0" err="1" smtClean="0">
                <a:solidFill>
                  <a:srgbClr val="0000FF"/>
                </a:solidFill>
                <a:latin typeface="Arial"/>
                <a:cs typeface="Arial"/>
              </a:rPr>
              <a:t>J.Byrd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  <a:cs typeface="Arial"/>
              </a:rPr>
              <a:t> et al</a:t>
            </a:r>
            <a:r>
              <a:rPr lang="en-US" sz="2000" baseline="30000" dirty="0">
                <a:solidFill>
                  <a:srgbClr val="0000FF"/>
                </a:solidFill>
                <a:latin typeface="Arial"/>
                <a:cs typeface="Arial"/>
              </a:rPr>
              <a:t>.,</a:t>
            </a:r>
            <a:r>
              <a:rPr lang="en-US" sz="2000" baseline="30000" dirty="0" err="1">
                <a:solidFill>
                  <a:srgbClr val="0000FF"/>
                </a:solidFill>
                <a:latin typeface="Arial"/>
                <a:cs typeface="Arial"/>
              </a:rPr>
              <a:t>Phys.Rev</a:t>
            </a:r>
            <a:r>
              <a:rPr lang="en-US" sz="2000" baseline="30000" dirty="0">
                <a:solidFill>
                  <a:srgbClr val="0000FF"/>
                </a:solidFill>
                <a:latin typeface="Arial"/>
                <a:cs typeface="Arial"/>
              </a:rPr>
              <a:t>. ST </a:t>
            </a:r>
            <a:r>
              <a:rPr lang="en-US" sz="2000" baseline="30000" dirty="0" err="1">
                <a:solidFill>
                  <a:srgbClr val="0000FF"/>
                </a:solidFill>
                <a:latin typeface="Arial"/>
                <a:cs typeface="Arial"/>
              </a:rPr>
              <a:t>Accel</a:t>
            </a:r>
            <a:r>
              <a:rPr lang="en-US" sz="2000" baseline="30000" dirty="0">
                <a:solidFill>
                  <a:srgbClr val="0000FF"/>
                </a:solidFill>
                <a:latin typeface="Arial"/>
                <a:cs typeface="Arial"/>
              </a:rPr>
              <a:t>. Beams 5, 092001 (2002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6132" y="3448875"/>
            <a:ext cx="1018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April 7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2017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990" y="1634285"/>
            <a:ext cx="769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YES!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3043" y="2414766"/>
            <a:ext cx="5481662" cy="3351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>
            <a:grpSpLocks/>
          </p:cNvGrpSpPr>
          <p:nvPr/>
        </p:nvGrpSpPr>
        <p:grpSpPr>
          <a:xfrm>
            <a:off x="4173747" y="2213472"/>
            <a:ext cx="4898451" cy="3599941"/>
            <a:chOff x="0" y="0"/>
            <a:chExt cx="5208587" cy="3255963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0" y="0"/>
              <a:ext cx="5208587" cy="3255963"/>
              <a:chOff x="0" y="0"/>
              <a:chExt cx="5208491" cy="3256278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208491" cy="3256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1" name="Straight Connector 20"/>
              <p:cNvCxnSpPr/>
              <p:nvPr/>
            </p:nvCxnSpPr>
            <p:spPr>
              <a:xfrm>
                <a:off x="1335062" y="1960753"/>
                <a:ext cx="1117579" cy="78747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987727" y="1846442"/>
                <a:ext cx="1106467" cy="99069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/>
            <p:nvPr/>
          </p:nvSpPr>
          <p:spPr>
            <a:xfrm>
              <a:off x="4324146" y="1071397"/>
              <a:ext cx="437542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gap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5" name="Text Box 15"/>
            <p:cNvSpPr txBox="1"/>
            <p:nvPr/>
          </p:nvSpPr>
          <p:spPr>
            <a:xfrm>
              <a:off x="1621508" y="1085297"/>
              <a:ext cx="437542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gap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6" name="Text Box 16"/>
            <p:cNvSpPr txBox="1"/>
            <p:nvPr/>
          </p:nvSpPr>
          <p:spPr>
            <a:xfrm>
              <a:off x="361090" y="479037"/>
              <a:ext cx="716959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Even fill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7" name="Text Box 17"/>
            <p:cNvSpPr txBox="1"/>
            <p:nvPr/>
          </p:nvSpPr>
          <p:spPr>
            <a:xfrm>
              <a:off x="2867764" y="899057"/>
              <a:ext cx="1081471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Modulated fill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8" name="Text Box 18"/>
            <p:cNvSpPr txBox="1"/>
            <p:nvPr/>
          </p:nvSpPr>
          <p:spPr>
            <a:xfrm>
              <a:off x="697141" y="2375198"/>
              <a:ext cx="767762" cy="441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Phase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transient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9" name="Text Box 19"/>
            <p:cNvSpPr txBox="1"/>
            <p:nvPr/>
          </p:nvSpPr>
          <p:spPr>
            <a:xfrm>
              <a:off x="3212903" y="2375198"/>
              <a:ext cx="767762" cy="441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reduced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transient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82347" y="2055912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 data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12260" y="2055912"/>
            <a:ext cx="132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BEPC-II data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70993" y="1554917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13131" y="605257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17"/>
          <p:cNvSpPr txBox="1"/>
          <p:nvPr/>
        </p:nvSpPr>
        <p:spPr>
          <a:xfrm>
            <a:off x="1548077" y="2425244"/>
            <a:ext cx="1017077" cy="29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ＭＳ Ｐゴシック"/>
              </a:rPr>
              <a:t>Modulated fill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8" name="Text Box 16"/>
          <p:cNvSpPr txBox="1"/>
          <p:nvPr/>
        </p:nvSpPr>
        <p:spPr>
          <a:xfrm>
            <a:off x="1382347" y="3215970"/>
            <a:ext cx="674269" cy="29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ＭＳ Ｐゴシック"/>
              </a:rPr>
              <a:t>Even fill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9" name="Text Box 18"/>
          <p:cNvSpPr txBox="1"/>
          <p:nvPr/>
        </p:nvSpPr>
        <p:spPr>
          <a:xfrm>
            <a:off x="993828" y="4489494"/>
            <a:ext cx="1311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Arial"/>
                <a:ea typeface="ＭＳ Ｐゴシック"/>
                <a:cs typeface="ＭＳ Ｐゴシック"/>
              </a:rPr>
              <a:t>Phase</a:t>
            </a:r>
            <a:r>
              <a:rPr lang="en-US" sz="1000" dirty="0">
                <a:latin typeface="Times"/>
                <a:ea typeface="ＭＳ 明朝"/>
                <a:cs typeface="Times New Roman"/>
              </a:rPr>
              <a:t>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Arial"/>
                <a:ea typeface="ＭＳ Ｐゴシック"/>
                <a:cs typeface="ＭＳ Ｐゴシック"/>
              </a:rPr>
              <a:t>transient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30" name="Text Box 19"/>
          <p:cNvSpPr txBox="1"/>
          <p:nvPr/>
        </p:nvSpPr>
        <p:spPr>
          <a:xfrm>
            <a:off x="1695592" y="5031683"/>
            <a:ext cx="1479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Arial"/>
                <a:ea typeface="ＭＳ Ｐゴシック"/>
                <a:cs typeface="ＭＳ Ｐゴシック"/>
              </a:rPr>
              <a:t>Reduced transient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46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 to RF systems of both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eRHIC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and JLEIC 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EIC collider ring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and cooler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cavities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JLEIC </a:t>
            </a:r>
            <a:r>
              <a:rPr lang="en-US" sz="2000" dirty="0">
                <a:latin typeface="+mn-lt"/>
              </a:rPr>
              <a:t>Circulating Cooler Ring (CCR) </a:t>
            </a:r>
            <a:r>
              <a:rPr lang="en-US" sz="2000" dirty="0" smtClean="0">
                <a:latin typeface="+mn-lt"/>
              </a:rPr>
              <a:t>cavities and RF kicker</a:t>
            </a:r>
            <a:endParaRPr lang="en-US" sz="2000" dirty="0"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JLEIC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ion linac and ion bunch formation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RF systems</a:t>
            </a:r>
            <a:endParaRPr lang="en-US" sz="2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Outline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63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4038600"/>
            <a:ext cx="8077200" cy="2133600"/>
          </a:xfrm>
        </p:spPr>
        <p:txBody>
          <a:bodyPr/>
          <a:lstStyle/>
          <a:p>
            <a:r>
              <a:rPr lang="en-US" sz="1400" dirty="0" smtClean="0">
                <a:latin typeface="+mn-lt"/>
              </a:rPr>
              <a:t>Bunched cooling is essential for JLEIC luminosity, requiring 20-55MeV 476MHz 1.5A low emittance electron beam</a:t>
            </a:r>
            <a:r>
              <a:rPr lang="en-US" sz="1400" dirty="0" smtClean="0">
                <a:latin typeface="+mn-lt"/>
              </a:rPr>
              <a:t>. ERL injector energy 5MeV.</a:t>
            </a:r>
            <a:endParaRPr lang="en-US" sz="1400" dirty="0" smtClean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CCR </a:t>
            </a:r>
            <a:r>
              <a:rPr lang="en-US" sz="1400" dirty="0" smtClean="0">
                <a:latin typeface="+mn-lt"/>
              </a:rPr>
              <a:t>reuses </a:t>
            </a:r>
            <a:r>
              <a:rPr lang="en-US" sz="1400" dirty="0" smtClean="0">
                <a:latin typeface="+mn-lt"/>
              </a:rPr>
              <a:t>the cooling electron beam by 10-30 turns, reducing the bunch </a:t>
            </a:r>
            <a:r>
              <a:rPr lang="en-US" sz="1400" dirty="0" err="1" smtClean="0">
                <a:latin typeface="+mn-lt"/>
              </a:rPr>
              <a:t>reprate</a:t>
            </a:r>
            <a:r>
              <a:rPr lang="en-US" sz="1400" dirty="0" smtClean="0">
                <a:latin typeface="+mn-lt"/>
              </a:rPr>
              <a:t> and beam current in the ERL gun by a factor of the recirculating turns, with charge per bunch unchanged at ~3.2nC.</a:t>
            </a:r>
          </a:p>
          <a:p>
            <a:r>
              <a:rPr lang="en-US" sz="1400" dirty="0" smtClean="0">
                <a:latin typeface="+mn-lt"/>
              </a:rPr>
              <a:t>A harmonic RF kicker system is the key for CCR, replacing each bunch in the CCR after the required circulations. Kicking voltage is modest, but requires high </a:t>
            </a:r>
            <a:r>
              <a:rPr lang="en-US" sz="1400" dirty="0" err="1" smtClean="0">
                <a:latin typeface="+mn-lt"/>
              </a:rPr>
              <a:t>reprate</a:t>
            </a:r>
            <a:r>
              <a:rPr lang="en-US" sz="1400" dirty="0" smtClean="0">
                <a:latin typeface="+mn-lt"/>
              </a:rPr>
              <a:t> (10s of MHz) and ns level rise/fall time. </a:t>
            </a:r>
          </a:p>
          <a:p>
            <a:r>
              <a:rPr lang="en-US" sz="1400" dirty="0" smtClean="0">
                <a:latin typeface="+mn-lt"/>
              </a:rPr>
              <a:t>Other RF systems include the injector cavities and the ERL </a:t>
            </a:r>
            <a:r>
              <a:rPr lang="en-US" sz="1400" dirty="0" err="1" smtClean="0">
                <a:latin typeface="+mn-lt"/>
              </a:rPr>
              <a:t>linac</a:t>
            </a:r>
            <a:r>
              <a:rPr lang="en-US" sz="1400" dirty="0" smtClean="0">
                <a:latin typeface="+mn-lt"/>
              </a:rPr>
              <a:t> cavities. </a:t>
            </a:r>
          </a:p>
          <a:p>
            <a:r>
              <a:rPr lang="en-US" sz="1400" dirty="0" smtClean="0">
                <a:latin typeface="+mn-lt"/>
              </a:rPr>
              <a:t>Impedance and </a:t>
            </a:r>
            <a:r>
              <a:rPr lang="en-US" sz="1400" dirty="0" err="1" smtClean="0">
                <a:latin typeface="+mn-lt"/>
              </a:rPr>
              <a:t>wakefield</a:t>
            </a:r>
            <a:r>
              <a:rPr lang="en-US" sz="1400" dirty="0" smtClean="0">
                <a:latin typeface="+mn-lt"/>
              </a:rPr>
              <a:t>  analyses/control are important for such a high current low energy beam.</a:t>
            </a:r>
            <a:endParaRPr lang="en-US" sz="14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JELIC </a:t>
            </a:r>
            <a:r>
              <a:rPr lang="en-US" sz="2800" dirty="0">
                <a:latin typeface="Comic Sans MS" panose="030F0702030302020204" pitchFamily="66" charset="0"/>
              </a:rPr>
              <a:t>Circulating Cooler </a:t>
            </a:r>
            <a:r>
              <a:rPr lang="en-US" sz="2800" dirty="0" smtClean="0">
                <a:latin typeface="Comic Sans MS" panose="030F0702030302020204" pitchFamily="66" charset="0"/>
              </a:rPr>
              <a:t>Ring (CCR)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199"/>
            <a:ext cx="7697782" cy="3131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476123"/>
            <a:ext cx="4354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Arial" panose="020B0604020202020204" pitchFamily="34" charset="0"/>
              </a:rPr>
              <a:t>Multi-Turn High Energy Electron Cooler Baseline Design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0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" y="830130"/>
            <a:ext cx="3177728" cy="273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40" y="6706"/>
            <a:ext cx="7886113" cy="67695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omic Sans MS" panose="030F0702030302020204" pitchFamily="66" charset="0"/>
                <a:cs typeface="Arial"/>
              </a:rPr>
              <a:t>JLEIC CCR Harmonic Fast Kicker R&amp;D</a:t>
            </a:r>
            <a:endParaRPr lang="en-US" sz="2800" b="1" dirty="0"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" t="8712" r="9990" b="4168"/>
          <a:stretch/>
        </p:blipFill>
        <p:spPr>
          <a:xfrm>
            <a:off x="5042885" y="830129"/>
            <a:ext cx="3965721" cy="28274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686" y="3651820"/>
            <a:ext cx="4153567" cy="21738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138kV kick voltage (</a:t>
            </a:r>
            <a:r>
              <a:rPr lang="en-US" sz="1600" dirty="0" smtClean="0">
                <a:hlinkClick r:id="rId4"/>
              </a:rPr>
              <a:t>2.5mrad@55MeV</a:t>
            </a:r>
            <a:r>
              <a:rPr lang="en-US" sz="1600" dirty="0" smtClean="0"/>
              <a:t>)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Baseline cavity design:</a:t>
            </a:r>
          </a:p>
          <a:p>
            <a:r>
              <a:rPr lang="en-US" sz="1200" dirty="0" smtClean="0"/>
              <a:t>six odd harmonics of 86.6MHz  to 952.6MHz + possible DC, one cavity design for all harmonics, one-pair for CCR</a:t>
            </a:r>
          </a:p>
          <a:p>
            <a:r>
              <a:rPr lang="en-US" sz="1200" dirty="0" smtClean="0"/>
              <a:t>QWR cavity with tapered center conductor</a:t>
            </a:r>
          </a:p>
          <a:p>
            <a:r>
              <a:rPr lang="en-US" sz="1200" dirty="0" smtClean="0"/>
              <a:t>High shunt impedance</a:t>
            </a:r>
            <a:r>
              <a:rPr lang="en-US" sz="1200" smtClean="0"/>
              <a:t>, ~2kW </a:t>
            </a:r>
            <a:r>
              <a:rPr lang="en-US" sz="1200" dirty="0" smtClean="0"/>
              <a:t>@138kV per cavity</a:t>
            </a:r>
          </a:p>
          <a:p>
            <a:r>
              <a:rPr lang="en-US" sz="1200" dirty="0" smtClean="0"/>
              <a:t>Asymmetric inner conductor design for the 952.6MHz mode to minimize the beam loading effect</a:t>
            </a:r>
          </a:p>
          <a:p>
            <a:r>
              <a:rPr lang="en-US" sz="1200" dirty="0" smtClean="0">
                <a:solidFill>
                  <a:prstClr val="black"/>
                </a:solidFill>
              </a:rPr>
              <a:t>Compatible for 119, 238, 476.3 and 952.6MHz bunch </a:t>
            </a:r>
            <a:r>
              <a:rPr lang="en-US" sz="1200" dirty="0" err="1" smtClean="0">
                <a:solidFill>
                  <a:prstClr val="black"/>
                </a:solidFill>
              </a:rPr>
              <a:t>reprate</a:t>
            </a:r>
            <a:endParaRPr lang="en-US" sz="12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200" dirty="0" smtClean="0">
                <a:solidFill>
                  <a:prstClr val="black"/>
                </a:solidFill>
              </a:rPr>
              <a:t>Compatible </a:t>
            </a:r>
            <a:r>
              <a:rPr lang="en-US" sz="1200" dirty="0">
                <a:solidFill>
                  <a:prstClr val="black"/>
                </a:solidFill>
              </a:rPr>
              <a:t>for </a:t>
            </a:r>
            <a:r>
              <a:rPr lang="en-US" sz="1200" dirty="0" smtClean="0">
                <a:solidFill>
                  <a:prstClr val="black"/>
                </a:solidFill>
              </a:rPr>
              <a:t>future proposal of beam based tests at UITF/LERF. Gun </a:t>
            </a:r>
            <a:r>
              <a:rPr lang="en-US" sz="1200" dirty="0">
                <a:solidFill>
                  <a:prstClr val="black"/>
                </a:solidFill>
              </a:rPr>
              <a:t>needs to operate at 136MHz </a:t>
            </a:r>
            <a:r>
              <a:rPr lang="en-US" sz="1200" dirty="0" smtClean="0">
                <a:solidFill>
                  <a:prstClr val="black"/>
                </a:solidFill>
              </a:rPr>
              <a:t>rep rate</a:t>
            </a:r>
            <a:endParaRPr lang="en-US" sz="1200" dirty="0">
              <a:solidFill>
                <a:prstClr val="black"/>
              </a:solidFill>
            </a:endParaRPr>
          </a:p>
          <a:p>
            <a:pPr lvl="0"/>
            <a:endParaRPr lang="en-US" sz="1200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75" y="4020964"/>
            <a:ext cx="1828800" cy="19119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7887" y="5592114"/>
            <a:ext cx="3161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  <a:latin typeface="Arial"/>
                <a:cs typeface="Arial"/>
              </a:rPr>
              <a:t>Vz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=0 on beam axis for the 952.6MHz mode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7" y="3470677"/>
            <a:ext cx="487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5-harmonics, copper prototype kicker Cavity, </a:t>
            </a:r>
            <a:r>
              <a:rPr lang="en-US" sz="1400" dirty="0" err="1" smtClean="0">
                <a:latin typeface="Arial"/>
                <a:cs typeface="Arial"/>
              </a:rPr>
              <a:t>Yulu</a:t>
            </a:r>
            <a:r>
              <a:rPr lang="en-US" sz="1400" dirty="0" smtClean="0">
                <a:latin typeface="Arial"/>
                <a:cs typeface="Arial"/>
              </a:rPr>
              <a:t> Huang, IMP/JLab PhD Thesis, 2016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95613" y="4029510"/>
            <a:ext cx="0" cy="1901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:\IMG_8515-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371" y="2424715"/>
            <a:ext cx="1042126" cy="104596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90462" y="5931015"/>
            <a:ext cx="408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Improved symmetry in gap, Sarah Overstreet summer student project 2017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9534" y="942945"/>
            <a:ext cx="15696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New!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÷11 scheme</a:t>
            </a:r>
          </a:p>
          <a:p>
            <a:pPr algn="ctr"/>
            <a:r>
              <a:rPr lang="en-US" sz="1000" dirty="0" smtClean="0">
                <a:latin typeface="Arial"/>
                <a:cs typeface="Arial"/>
              </a:rPr>
              <a:t>(Andrew</a:t>
            </a:r>
            <a:r>
              <a:rPr lang="en-US" sz="1000" baseline="30000" dirty="0">
                <a:latin typeface="Arial"/>
                <a:cs typeface="Arial"/>
              </a:rPr>
              <a:t> </a:t>
            </a:r>
            <a:r>
              <a:rPr lang="en-US" sz="1000" baseline="30000" dirty="0" smtClean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Hutton/Dotson)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7955" y="865794"/>
            <a:ext cx="2128652" cy="14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20000"/>
          <a:stretch/>
        </p:blipFill>
        <p:spPr bwMode="auto">
          <a:xfrm>
            <a:off x="1875816" y="4509298"/>
            <a:ext cx="1741855" cy="104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75816" y="4577694"/>
            <a:ext cx="110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B050"/>
                </a:solidFill>
                <a:latin typeface="Arial"/>
                <a:cs typeface="Arial"/>
              </a:rPr>
              <a:t>Ex </a:t>
            </a:r>
            <a:r>
              <a:rPr lang="en-US" sz="1050" dirty="0" smtClean="0">
                <a:latin typeface="Arial"/>
                <a:cs typeface="Arial"/>
              </a:rPr>
              <a:t>&amp;</a:t>
            </a:r>
            <a:r>
              <a:rPr lang="en-US" sz="105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Arial"/>
                <a:cs typeface="Arial"/>
              </a:rPr>
              <a:t>Ez</a:t>
            </a:r>
            <a:r>
              <a:rPr lang="en-US" sz="105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50" dirty="0" smtClean="0">
                <a:latin typeface="Arial"/>
                <a:cs typeface="Arial"/>
              </a:rPr>
              <a:t>vs z</a:t>
            </a:r>
            <a:endParaRPr lang="en-US" sz="1050" dirty="0"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371" y="4463961"/>
            <a:ext cx="1032081" cy="11660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0748" y="4708499"/>
            <a:ext cx="775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New!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end stub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202" y="4286973"/>
            <a:ext cx="937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preliminary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903" y="2311408"/>
            <a:ext cx="657614" cy="422790"/>
          </a:xfrm>
          <a:prstGeom prst="rect">
            <a:avLst/>
          </a:prstGeom>
        </p:spPr>
      </p:pic>
      <p:sp>
        <p:nvSpPr>
          <p:cNvPr id="21" name="Slide Number Placeholder 3"/>
          <p:cNvSpPr txBox="1">
            <a:spLocks/>
          </p:cNvSpPr>
          <p:nvPr/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500" kern="1200">
                <a:solidFill>
                  <a:srgbClr val="8989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621CD-FDE4-4A9C-867E-F9942A440963}" type="slidenum"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600074" y="152400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latin typeface="Comic Sans MS" panose="030F0702030302020204" pitchFamily="66" charset="0"/>
                <a:cs typeface="Arial"/>
              </a:rPr>
              <a:t>HOM Power in JLEIC ERL Cooler Cavities</a:t>
            </a:r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51213"/>
            <a:ext cx="4985862" cy="366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TextBox 18"/>
          <p:cNvSpPr txBox="1">
            <a:spLocks noChangeArrowheads="1"/>
          </p:cNvSpPr>
          <p:nvPr/>
        </p:nvSpPr>
        <p:spPr bwMode="auto">
          <a:xfrm>
            <a:off x="3107294" y="3273239"/>
            <a:ext cx="2335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Calibri" pitchFamily="34" charset="0"/>
              </a:rPr>
              <a:t>Individual HOM power values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itchFamily="34" charset="0"/>
              </a:rPr>
              <a:t>a</a:t>
            </a:r>
            <a:r>
              <a:rPr lang="en-US" altLang="en-US" sz="1400" dirty="0" smtClean="0">
                <a:latin typeface="Calibri" pitchFamily="34" charset="0"/>
              </a:rPr>
              <a:t>re summed up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799147"/>
            <a:ext cx="9144000" cy="8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Note that the spectral lines are weighted by the nominal 20 mm flattop bunch length, which produces the roll-off at the high frequency end (beyond 10 GHz however there will be a ripples due to the beer-can distribution, i.e. peak currents will raise again to some extent)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753" y="3796459"/>
            <a:ext cx="426720" cy="3856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0" y="1972263"/>
            <a:ext cx="9144000" cy="7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monopole HOM power up to 9.5 GHz is </a:t>
            </a:r>
            <a:r>
              <a:rPr lang="en-US" altLang="en-US" sz="1800" b="1" dirty="0">
                <a:latin typeface="Calibri Light" pitchFamily="34" charset="0"/>
              </a:rPr>
              <a:t>137 Watts</a:t>
            </a:r>
            <a:r>
              <a:rPr lang="en-US" altLang="en-US" sz="1800" dirty="0">
                <a:latin typeface="Calibri Light" pitchFamily="34" charset="0"/>
              </a:rPr>
              <a:t> </a:t>
            </a:r>
            <a:r>
              <a:rPr lang="en-US" altLang="en-US" sz="1800" b="1" dirty="0">
                <a:latin typeface="Calibri Light" pitchFamily="34" charset="0"/>
              </a:rPr>
              <a:t>@ 2nC </a:t>
            </a:r>
            <a:r>
              <a:rPr lang="en-US" altLang="en-US" sz="1800" dirty="0" smtClean="0">
                <a:latin typeface="Calibri Light" pitchFamily="34" charset="0"/>
              </a:rPr>
              <a:t>bunch charge.</a:t>
            </a:r>
            <a:endParaRPr lang="en-US" altLang="en-US" sz="1800" dirty="0">
              <a:latin typeface="Calibri Light" pitchFamily="34" charset="0"/>
            </a:endParaRPr>
          </a:p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HOM power is </a:t>
            </a:r>
            <a:r>
              <a:rPr lang="en-US" altLang="en-US" sz="1800" b="1" dirty="0">
                <a:latin typeface="Calibri Light" pitchFamily="34" charset="0"/>
              </a:rPr>
              <a:t>350 Watts @</a:t>
            </a:r>
            <a:r>
              <a:rPr lang="en-US" altLang="en-US" sz="1800" dirty="0">
                <a:latin typeface="Calibri Light" pitchFamily="34" charset="0"/>
              </a:rPr>
              <a:t> </a:t>
            </a:r>
            <a:r>
              <a:rPr lang="en-US" altLang="en-US" sz="1800" b="1" dirty="0">
                <a:latin typeface="Calibri Light" pitchFamily="34" charset="0"/>
              </a:rPr>
              <a:t>3.2nC</a:t>
            </a:r>
            <a:r>
              <a:rPr lang="en-US" altLang="en-US" sz="1800" dirty="0">
                <a:latin typeface="Calibri Light" pitchFamily="34" charset="0"/>
              </a:rPr>
              <a:t> bunch </a:t>
            </a:r>
            <a:r>
              <a:rPr lang="en-US" altLang="en-US" sz="1800" dirty="0" smtClean="0">
                <a:latin typeface="Calibri Light" pitchFamily="34" charset="0"/>
              </a:rPr>
              <a:t>charge  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996185"/>
            <a:ext cx="3377568" cy="87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H="1">
            <a:off x="4714874" y="3796459"/>
            <a:ext cx="1091917" cy="1332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1068706" y="3286077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Calibri" pitchFamily="34" charset="0"/>
              </a:rPr>
              <a:t>952.6 MHz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817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Marhauser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786" y="4082758"/>
            <a:ext cx="2098674" cy="1887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2348" y="3842315"/>
            <a:ext cx="75614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Or?        </a:t>
            </a:r>
            <a:endParaRPr lang="en-US" dirty="0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4495800" y="6492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500" kern="1200">
                <a:solidFill>
                  <a:srgbClr val="89898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621CD-FDE4-4A9C-867E-F9942A440963}" type="slidenum"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04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Introduction to RF systems of both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eRHIC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and JLEIC 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EIC collider ring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and cooler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cavities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JLEIC 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Circulating Cooler Ring (CCR) 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cavities and RF kicker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JLEIC </a:t>
            </a:r>
            <a:r>
              <a:rPr lang="en-US" sz="2000" dirty="0">
                <a:latin typeface="+mn-lt"/>
              </a:rPr>
              <a:t>ion linac and ion </a:t>
            </a:r>
            <a:r>
              <a:rPr lang="en-US" sz="2000" dirty="0" smtClean="0">
                <a:latin typeface="+mn-lt"/>
              </a:rPr>
              <a:t>acceleration/bunch </a:t>
            </a:r>
            <a:r>
              <a:rPr lang="en-US" sz="2000" dirty="0">
                <a:latin typeface="+mn-lt"/>
              </a:rPr>
              <a:t>formation </a:t>
            </a:r>
            <a:r>
              <a:rPr lang="en-US" sz="2000" dirty="0" smtClean="0">
                <a:latin typeface="+mn-lt"/>
              </a:rPr>
              <a:t>RF systems</a:t>
            </a:r>
            <a:endParaRPr lang="en-US" sz="2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Outline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18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Ion Injector </a:t>
            </a:r>
            <a:r>
              <a:rPr lang="en-US" sz="2800" dirty="0" err="1">
                <a:latin typeface="Comic Sans MS" panose="030F0702030302020204" pitchFamily="66" charset="0"/>
              </a:rPr>
              <a:t>L</a:t>
            </a:r>
            <a:r>
              <a:rPr lang="en-US" sz="2800" dirty="0" err="1" smtClean="0">
                <a:latin typeface="Comic Sans MS" panose="030F0702030302020204" pitchFamily="66" charset="0"/>
              </a:rPr>
              <a:t>inac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4267200" y="1527048"/>
            <a:ext cx="815973" cy="274320"/>
          </a:xfrm>
          <a:prstGeom prst="roundRect">
            <a:avLst>
              <a:gd name="adj" fmla="val 16667"/>
            </a:avLst>
          </a:prstGeom>
          <a:solidFill>
            <a:srgbClr val="6CBAFF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0" name="Straight Connector 9"/>
          <p:cNvCxnSpPr>
            <a:cxnSpLocks noChangeShapeType="1"/>
            <a:stCxn id="11" idx="3"/>
            <a:endCxn id="15" idx="1"/>
          </p:cNvCxnSpPr>
          <p:nvPr/>
        </p:nvCxnSpPr>
        <p:spPr bwMode="auto">
          <a:xfrm flipV="1">
            <a:off x="425647" y="1365107"/>
            <a:ext cx="113740" cy="1"/>
          </a:xfrm>
          <a:prstGeom prst="line">
            <a:avLst/>
          </a:prstGeom>
          <a:noFill/>
          <a:ln w="38100" algn="ctr">
            <a:solidFill>
              <a:srgbClr val="E26B0A"/>
            </a:solidFill>
            <a:round/>
            <a:headEnd/>
            <a:tailEnd/>
          </a:ln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226" y="1291645"/>
            <a:ext cx="94421" cy="146925"/>
          </a:xfrm>
          <a:prstGeom prst="rect">
            <a:avLst/>
          </a:prstGeom>
          <a:solidFill>
            <a:srgbClr val="C0504D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9387" y="1263363"/>
            <a:ext cx="527413" cy="203487"/>
          </a:xfrm>
          <a:prstGeom prst="rect">
            <a:avLst/>
          </a:prstGeom>
          <a:solidFill>
            <a:srgbClr val="FFC30E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1564877" y="1526550"/>
            <a:ext cx="819763" cy="2743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341088" y="1196821"/>
            <a:ext cx="7653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RFQ1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996416" y="1198210"/>
            <a:ext cx="6514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>
                <a:solidFill>
                  <a:prstClr val="black"/>
                </a:solidFill>
                <a:cs typeface="Arial" charset="0"/>
              </a:rPr>
              <a:t>MEBT</a:t>
            </a: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1564877" y="1547529"/>
            <a:ext cx="6030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IH DTL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2394970" y="1527048"/>
            <a:ext cx="815973" cy="274320"/>
          </a:xfrm>
          <a:prstGeom prst="roundRect">
            <a:avLst>
              <a:gd name="adj" fmla="val 16667"/>
            </a:avLst>
          </a:prstGeom>
          <a:solidFill>
            <a:srgbClr val="6CBAFF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5083173" y="1527048"/>
            <a:ext cx="1165227" cy="274320"/>
          </a:xfrm>
          <a:prstGeom prst="roundRect">
            <a:avLst>
              <a:gd name="adj" fmla="val 16667"/>
            </a:avLst>
          </a:prstGeom>
          <a:solidFill>
            <a:srgbClr val="6CBAFF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HWR1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TextBox 33"/>
          <p:cNvSpPr txBox="1">
            <a:spLocks noChangeArrowheads="1"/>
          </p:cNvSpPr>
          <p:nvPr/>
        </p:nvSpPr>
        <p:spPr bwMode="auto">
          <a:xfrm>
            <a:off x="2475384" y="1550665"/>
            <a:ext cx="6411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QWR1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4400911" y="1543250"/>
            <a:ext cx="5485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QWR2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735" y="969710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A/Q≤7</a:t>
            </a:r>
            <a:endParaRPr lang="en-US" sz="1000" dirty="0"/>
          </a:p>
        </p:txBody>
      </p:sp>
      <p:cxnSp>
        <p:nvCxnSpPr>
          <p:cNvPr id="33" name="Straight Connector 32"/>
          <p:cNvCxnSpPr>
            <a:cxnSpLocks noChangeShapeType="1"/>
            <a:stCxn id="34" idx="3"/>
            <a:endCxn id="35" idx="1"/>
          </p:cNvCxnSpPr>
          <p:nvPr/>
        </p:nvCxnSpPr>
        <p:spPr bwMode="auto">
          <a:xfrm flipV="1">
            <a:off x="322991" y="1959818"/>
            <a:ext cx="205311" cy="1"/>
          </a:xfrm>
          <a:prstGeom prst="line">
            <a:avLst/>
          </a:prstGeom>
          <a:noFill/>
          <a:ln w="38100" algn="ctr">
            <a:solidFill>
              <a:srgbClr val="E26B0A"/>
            </a:solidFill>
            <a:round/>
            <a:headEnd/>
            <a:tailEnd/>
          </a:ln>
        </p:spPr>
      </p:cxnSp>
      <p:sp>
        <p:nvSpPr>
          <p:cNvPr id="34" name="Rectangle 33"/>
          <p:cNvSpPr>
            <a:spLocks noChangeArrowheads="1"/>
          </p:cNvSpPr>
          <p:nvPr/>
        </p:nvSpPr>
        <p:spPr bwMode="auto">
          <a:xfrm flipH="1">
            <a:off x="322991" y="1886356"/>
            <a:ext cx="102655" cy="146925"/>
          </a:xfrm>
          <a:prstGeom prst="rect">
            <a:avLst/>
          </a:prstGeom>
          <a:solidFill>
            <a:srgbClr val="C0504D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28302" y="1858074"/>
            <a:ext cx="527413" cy="203487"/>
          </a:xfrm>
          <a:prstGeom prst="rect">
            <a:avLst/>
          </a:prstGeom>
          <a:solidFill>
            <a:srgbClr val="FFC30E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000" ker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333491" y="1814355"/>
            <a:ext cx="7653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RFQ2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6621" y="2064311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A/Q≤2</a:t>
            </a:r>
            <a:endParaRPr lang="en-US" sz="1000" dirty="0"/>
          </a:p>
        </p:txBody>
      </p:sp>
      <p:cxnSp>
        <p:nvCxnSpPr>
          <p:cNvPr id="48" name="Straight Connector 47"/>
          <p:cNvCxnSpPr>
            <a:stCxn id="17" idx="1"/>
            <a:endCxn id="15" idx="3"/>
          </p:cNvCxnSpPr>
          <p:nvPr/>
        </p:nvCxnSpPr>
        <p:spPr bwMode="auto">
          <a:xfrm flipH="1" flipV="1">
            <a:off x="1066800" y="1365107"/>
            <a:ext cx="498077" cy="2986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>
            <a:stCxn id="17" idx="1"/>
            <a:endCxn id="35" idx="3"/>
          </p:cNvCxnSpPr>
          <p:nvPr/>
        </p:nvCxnSpPr>
        <p:spPr bwMode="auto">
          <a:xfrm flipH="1">
            <a:off x="1055715" y="1663710"/>
            <a:ext cx="509162" cy="29610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Box 30"/>
          <p:cNvSpPr txBox="1">
            <a:spLocks noChangeArrowheads="1"/>
          </p:cNvSpPr>
          <p:nvPr/>
        </p:nvSpPr>
        <p:spPr bwMode="auto">
          <a:xfrm>
            <a:off x="378436" y="1459819"/>
            <a:ext cx="814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100MHz,</a:t>
            </a:r>
          </a:p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500keV/u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" name="TextBox 30"/>
          <p:cNvSpPr txBox="1">
            <a:spLocks noChangeArrowheads="1"/>
          </p:cNvSpPr>
          <p:nvPr/>
        </p:nvSpPr>
        <p:spPr bwMode="auto">
          <a:xfrm>
            <a:off x="1468923" y="1053395"/>
            <a:ext cx="814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100MHz</a:t>
            </a:r>
          </a:p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5MeV/u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1269761" y="2112710"/>
            <a:ext cx="1027132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1321811" y="2115679"/>
            <a:ext cx="8932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cs typeface="Arial" charset="0"/>
              </a:rPr>
              <a:t>WARM</a:t>
            </a:r>
            <a:endParaRPr lang="en-US" altLang="en-US" sz="1000" kern="0" dirty="0">
              <a:cs typeface="Arial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2435253" y="2109270"/>
            <a:ext cx="710042" cy="34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Box 31"/>
          <p:cNvSpPr txBox="1">
            <a:spLocks noChangeArrowheads="1"/>
          </p:cNvSpPr>
          <p:nvPr/>
        </p:nvSpPr>
        <p:spPr bwMode="auto">
          <a:xfrm>
            <a:off x="2283172" y="2133537"/>
            <a:ext cx="8932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cs typeface="Arial" charset="0"/>
              </a:rPr>
              <a:t>SRF</a:t>
            </a:r>
            <a:endParaRPr lang="en-US" altLang="en-US" sz="1000" kern="0" dirty="0">
              <a:cs typeface="Arial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3206011" y="1550665"/>
            <a:ext cx="1061189" cy="150803"/>
            <a:chOff x="3057808" y="1668249"/>
            <a:chExt cx="527789" cy="113592"/>
          </a:xfrm>
        </p:grpSpPr>
        <p:cxnSp>
          <p:nvCxnSpPr>
            <p:cNvPr id="85" name="Straight Connector 84"/>
            <p:cNvCxnSpPr/>
            <p:nvPr/>
          </p:nvCxnSpPr>
          <p:spPr bwMode="auto">
            <a:xfrm>
              <a:off x="3057808" y="1775039"/>
              <a:ext cx="128449" cy="127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3264624" y="1668249"/>
              <a:ext cx="128449" cy="127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3447628" y="1773302"/>
              <a:ext cx="137969" cy="173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 bwMode="auto">
            <a:xfrm flipH="1">
              <a:off x="3176449" y="1668249"/>
              <a:ext cx="88175" cy="11359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3393073" y="1669525"/>
              <a:ext cx="50358" cy="10703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1" name="Rectangle 100"/>
          <p:cNvSpPr/>
          <p:nvPr/>
        </p:nvSpPr>
        <p:spPr bwMode="auto">
          <a:xfrm>
            <a:off x="3335143" y="1489088"/>
            <a:ext cx="64225" cy="41114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2" name="TextBox 31"/>
          <p:cNvSpPr txBox="1">
            <a:spLocks noChangeArrowheads="1"/>
          </p:cNvSpPr>
          <p:nvPr/>
        </p:nvSpPr>
        <p:spPr bwMode="auto">
          <a:xfrm>
            <a:off x="3335142" y="1759762"/>
            <a:ext cx="7621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cs typeface="Arial" charset="0"/>
              </a:rPr>
              <a:t>Carbon Stripper</a:t>
            </a:r>
            <a:endParaRPr lang="en-US" altLang="en-US" sz="1000" kern="0" dirty="0">
              <a:cs typeface="Arial" charset="0"/>
            </a:endParaRPr>
          </a:p>
        </p:txBody>
      </p:sp>
      <p:sp>
        <p:nvSpPr>
          <p:cNvPr id="103" name="Rounded Rectangle 102"/>
          <p:cNvSpPr>
            <a:spLocks noChangeArrowheads="1"/>
          </p:cNvSpPr>
          <p:nvPr/>
        </p:nvSpPr>
        <p:spPr bwMode="auto">
          <a:xfrm>
            <a:off x="6459773" y="1527048"/>
            <a:ext cx="1465027" cy="274320"/>
          </a:xfrm>
          <a:prstGeom prst="roundRect">
            <a:avLst>
              <a:gd name="adj" fmla="val 16667"/>
            </a:avLst>
          </a:prstGeom>
          <a:solidFill>
            <a:srgbClr val="6CBAFF"/>
          </a:solidFill>
          <a:ln w="12699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000" kern="0" dirty="0" smtClean="0">
                <a:solidFill>
                  <a:prstClr val="black"/>
                </a:solidFill>
                <a:cs typeface="Arial" charset="0"/>
              </a:rPr>
              <a:t>HWR2</a:t>
            </a:r>
            <a:endParaRPr lang="en-US" altLang="en-US" sz="1000" kern="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05" name="Straight Connector 104"/>
          <p:cNvCxnSpPr>
            <a:stCxn id="22" idx="3"/>
            <a:endCxn id="103" idx="1"/>
          </p:cNvCxnSpPr>
          <p:nvPr/>
        </p:nvCxnSpPr>
        <p:spPr bwMode="auto">
          <a:xfrm>
            <a:off x="6248400" y="1664208"/>
            <a:ext cx="21137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/>
          <p:cNvCxnSpPr/>
          <p:nvPr/>
        </p:nvCxnSpPr>
        <p:spPr bwMode="auto">
          <a:xfrm flipH="1">
            <a:off x="2508245" y="1103749"/>
            <a:ext cx="7648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TextBox 115"/>
          <p:cNvSpPr txBox="1"/>
          <p:nvPr/>
        </p:nvSpPr>
        <p:spPr>
          <a:xfrm>
            <a:off x="2735230" y="846599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Pb</a:t>
            </a:r>
            <a:r>
              <a:rPr lang="en-US" sz="1000" baseline="30000" dirty="0" smtClean="0"/>
              <a:t>30+</a:t>
            </a:r>
            <a:endParaRPr lang="en-US" sz="1000" dirty="0"/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3474945" y="1109981"/>
            <a:ext cx="88989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3565574" y="839971"/>
            <a:ext cx="589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Pb</a:t>
            </a:r>
            <a:r>
              <a:rPr lang="en-US" sz="1000" baseline="30000" dirty="0" smtClean="0"/>
              <a:t>67+</a:t>
            </a:r>
            <a:endParaRPr lang="en-US" sz="1000" dirty="0"/>
          </a:p>
        </p:txBody>
      </p:sp>
      <p:sp>
        <p:nvSpPr>
          <p:cNvPr id="122" name="TextBox 121"/>
          <p:cNvSpPr txBox="1"/>
          <p:nvPr/>
        </p:nvSpPr>
        <p:spPr>
          <a:xfrm>
            <a:off x="3098389" y="1192349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Pb</a:t>
            </a:r>
            <a:r>
              <a:rPr lang="en-US" sz="1000" dirty="0" smtClean="0"/>
              <a:t>) 13.3MeV/u</a:t>
            </a:r>
            <a:endParaRPr lang="en-US" sz="10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364844" y="1891299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100MHz</a:t>
            </a:r>
          </a:p>
          <a:p>
            <a:r>
              <a:rPr lang="el-GR" sz="1000" dirty="0" smtClean="0"/>
              <a:t>β</a:t>
            </a:r>
            <a:r>
              <a:rPr lang="en-US" sz="1000" baseline="-25000" dirty="0" smtClean="0"/>
              <a:t>g</a:t>
            </a:r>
            <a:r>
              <a:rPr lang="en-US" sz="1000" dirty="0" smtClean="0"/>
              <a:t>=0.15</a:t>
            </a:r>
            <a:endParaRPr lang="en-US" sz="1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5257800" y="187797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00MHz</a:t>
            </a:r>
          </a:p>
          <a:p>
            <a:r>
              <a:rPr lang="el-GR" sz="1000" dirty="0" smtClean="0"/>
              <a:t>β</a:t>
            </a:r>
            <a:r>
              <a:rPr lang="en-US" sz="1000" baseline="-25000" dirty="0" smtClean="0"/>
              <a:t>g</a:t>
            </a:r>
            <a:r>
              <a:rPr lang="en-US" sz="1000" dirty="0" smtClean="0"/>
              <a:t>=0.30</a:t>
            </a:r>
            <a:endParaRPr lang="en-US" sz="1000" dirty="0"/>
          </a:p>
        </p:txBody>
      </p:sp>
      <p:cxnSp>
        <p:nvCxnSpPr>
          <p:cNvPr id="126" name="Straight Connector 125"/>
          <p:cNvCxnSpPr/>
          <p:nvPr/>
        </p:nvCxnSpPr>
        <p:spPr bwMode="auto">
          <a:xfrm flipV="1">
            <a:off x="6354086" y="1518801"/>
            <a:ext cx="0" cy="2950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8" name="TextBox 127"/>
          <p:cNvSpPr txBox="1"/>
          <p:nvPr/>
        </p:nvSpPr>
        <p:spPr>
          <a:xfrm>
            <a:off x="5707603" y="930284"/>
            <a:ext cx="1292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Possible truncation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886818" y="1109981"/>
            <a:ext cx="93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(</a:t>
            </a:r>
            <a:r>
              <a:rPr lang="en-US" sz="1000" dirty="0" err="1">
                <a:solidFill>
                  <a:srgbClr val="000000"/>
                </a:solidFill>
              </a:rPr>
              <a:t>Pb</a:t>
            </a:r>
            <a:r>
              <a:rPr lang="en-US" sz="1000" dirty="0">
                <a:solidFill>
                  <a:srgbClr val="000000"/>
                </a:solidFill>
              </a:rPr>
              <a:t>) 40MeV/u</a:t>
            </a:r>
          </a:p>
          <a:p>
            <a:pPr lvl="0"/>
            <a:r>
              <a:rPr lang="en-US" sz="1000" dirty="0">
                <a:solidFill>
                  <a:srgbClr val="000000"/>
                </a:solidFill>
              </a:rPr>
              <a:t>(H) 135MeV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391400" y="1103749"/>
            <a:ext cx="114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(</a:t>
            </a:r>
            <a:r>
              <a:rPr lang="en-US" sz="1000" dirty="0" err="1">
                <a:solidFill>
                  <a:srgbClr val="000000"/>
                </a:solidFill>
              </a:rPr>
              <a:t>Pb</a:t>
            </a:r>
            <a:r>
              <a:rPr lang="en-US" sz="1000" dirty="0">
                <a:solidFill>
                  <a:srgbClr val="000000"/>
                </a:solidFill>
              </a:rPr>
              <a:t>) </a:t>
            </a:r>
            <a:r>
              <a:rPr lang="en-US" sz="1000" dirty="0" smtClean="0">
                <a:solidFill>
                  <a:srgbClr val="000000"/>
                </a:solidFill>
              </a:rPr>
              <a:t>100MeV/u</a:t>
            </a:r>
            <a:endParaRPr lang="en-US" sz="10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000000"/>
                </a:solidFill>
              </a:rPr>
              <a:t>(H) </a:t>
            </a:r>
            <a:r>
              <a:rPr lang="en-US" sz="1000" dirty="0" smtClean="0">
                <a:solidFill>
                  <a:srgbClr val="000000"/>
                </a:solidFill>
              </a:rPr>
              <a:t>~300MeV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K:\EICUG 2017\Argonne National Laboratory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" y="5536"/>
            <a:ext cx="1461685" cy="6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7" name="Table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755004"/>
              </p:ext>
            </p:extLst>
          </p:nvPr>
        </p:nvGraphicFramePr>
        <p:xfrm>
          <a:off x="5967374" y="3073821"/>
          <a:ext cx="3018982" cy="2753046"/>
        </p:xfrm>
        <a:graphic>
          <a:graphicData uri="http://schemas.openxmlformats.org/drawingml/2006/table">
            <a:tbl>
              <a:tblPr/>
              <a:tblGrid>
                <a:gridCol w="1109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46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51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92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28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Parameter</a:t>
                      </a:r>
                      <a:endParaRPr lang="en-US" sz="1000" b="1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QWR</a:t>
                      </a:r>
                      <a:endParaRPr lang="en-US" sz="1000" b="1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HWR</a:t>
                      </a:r>
                      <a:endParaRPr lang="en-US" sz="1000" b="1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Units</a:t>
                      </a:r>
                      <a:endParaRPr lang="en-US" sz="1000" b="1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000" baseline="-25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opt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0.15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0.30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8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Frequency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MHz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8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Length (β</a:t>
                      </a: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  <a:sym typeface="Symbol"/>
                        </a:rPr>
                        <a:t></a:t>
                      </a: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45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45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cm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2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0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ACC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4.9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1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0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0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ACC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8.2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6.9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mT</a:t>
                      </a: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/(MV/m</a:t>
                      </a: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R/Q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475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256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  <a:sym typeface="Symbol"/>
                        </a:rPr>
                        <a:t>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8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G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42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84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  <a:sym typeface="Symbol"/>
                        </a:rPr>
                        <a:t>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3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i="0" baseline="-25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PEAK </a:t>
                      </a:r>
                      <a:r>
                        <a:rPr lang="en-US" sz="1000" b="0" i="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in operation</a:t>
                      </a:r>
                      <a:endParaRPr lang="en-US" sz="10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57.8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51.5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MV/m 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5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000" b="1" i="0" baseline="-25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PEAK </a:t>
                      </a:r>
                      <a:r>
                        <a:rPr lang="en-US" sz="1000" b="0" i="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in operation</a:t>
                      </a:r>
                      <a:endParaRPr lang="en-US" sz="10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86.1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72.5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mT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000" b="1" i="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ACC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10.5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10.5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MV/m</a:t>
                      </a:r>
                      <a:endParaRPr lang="en-US" sz="10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74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Phase (</a:t>
                      </a:r>
                      <a:r>
                        <a:rPr lang="en-GB" sz="1000" dirty="0" err="1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Pb</a:t>
                      </a: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-20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-30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deg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74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Phase (p/</a:t>
                      </a:r>
                      <a:r>
                        <a:rPr lang="en-US" altLang="en-US" sz="1000" kern="0" dirty="0" smtClean="0">
                          <a:latin typeface="+mn-lt"/>
                          <a:cs typeface="Arial" panose="020B0604020202020204" pitchFamily="34" charset="0"/>
                        </a:rPr>
                        <a:t>H⁻</a:t>
                      </a:r>
                      <a:r>
                        <a:rPr lang="en-US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-10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-10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deg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0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No. </a:t>
                      </a: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of cavities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21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14+49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63" marR="68563" marT="0" marB="0" anchor="ctr">
                    <a:lnL w="12700" cmpd="sng">
                      <a:solidFill>
                        <a:srgbClr val="D0DEEC"/>
                      </a:solidFill>
                    </a:lnL>
                    <a:lnR w="12700" cmpd="sng">
                      <a:solidFill>
                        <a:srgbClr val="D0DEEC"/>
                      </a:solidFill>
                    </a:lnR>
                    <a:lnT w="12700" cmpd="sng">
                      <a:solidFill>
                        <a:srgbClr val="D0DEEC"/>
                      </a:solidFill>
                    </a:lnT>
                    <a:lnB w="12700" cmpd="sng">
                      <a:solidFill>
                        <a:srgbClr val="D0DEE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E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52" name="Picture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36" y="2819400"/>
            <a:ext cx="1970770" cy="168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67" y="4727343"/>
            <a:ext cx="2110733" cy="167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TextBox 1"/>
          <p:cNvSpPr txBox="1">
            <a:spLocks noChangeArrowheads="1"/>
          </p:cNvSpPr>
          <p:nvPr/>
        </p:nvSpPr>
        <p:spPr bwMode="auto">
          <a:xfrm>
            <a:off x="3974803" y="2569222"/>
            <a:ext cx="17339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dirty="0" smtClean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JLEIC </a:t>
            </a:r>
            <a:r>
              <a:rPr lang="en-US" altLang="en-US" sz="1200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QWR Design</a:t>
            </a:r>
          </a:p>
        </p:txBody>
      </p:sp>
      <p:sp>
        <p:nvSpPr>
          <p:cNvPr id="155" name="TextBox 10"/>
          <p:cNvSpPr txBox="1">
            <a:spLocks noChangeArrowheads="1"/>
          </p:cNvSpPr>
          <p:nvPr/>
        </p:nvSpPr>
        <p:spPr bwMode="auto">
          <a:xfrm>
            <a:off x="3982345" y="4450344"/>
            <a:ext cx="19612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dirty="0" smtClean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JLEIC </a:t>
            </a:r>
            <a:r>
              <a:rPr lang="en-US" altLang="en-US" sz="1200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HWR Design</a:t>
            </a:r>
          </a:p>
        </p:txBody>
      </p:sp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1" r="1173"/>
          <a:stretch>
            <a:fillRect/>
          </a:stretch>
        </p:blipFill>
        <p:spPr bwMode="auto">
          <a:xfrm>
            <a:off x="137516" y="2976187"/>
            <a:ext cx="1427361" cy="201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01" y="3059801"/>
            <a:ext cx="1688764" cy="1266573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1923255" y="2782802"/>
            <a:ext cx="145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4-vane RFQ</a:t>
            </a:r>
            <a:endParaRPr lang="en-US" sz="1200" dirty="0"/>
          </a:p>
        </p:txBody>
      </p:sp>
      <p:sp>
        <p:nvSpPr>
          <p:cNvPr id="160" name="TextBox 10"/>
          <p:cNvSpPr txBox="1">
            <a:spLocks noChangeArrowheads="1"/>
          </p:cNvSpPr>
          <p:nvPr/>
        </p:nvSpPr>
        <p:spPr bwMode="auto">
          <a:xfrm>
            <a:off x="50441" y="5193291"/>
            <a:ext cx="1645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BNL EBIS </a:t>
            </a:r>
            <a:r>
              <a:rPr lang="en-US" altLang="en-US" sz="1200" dirty="0" smtClean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Injector 100 MHz </a:t>
            </a:r>
            <a:r>
              <a:rPr lang="en-US" altLang="en-US" sz="1200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IH </a:t>
            </a:r>
            <a:r>
              <a:rPr lang="en-US" altLang="en-US" sz="1200" dirty="0" smtClean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Structure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Courtesy of J. </a:t>
            </a:r>
            <a:r>
              <a:rPr lang="en-US" altLang="en-US" sz="1200" dirty="0" err="1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Alessi</a:t>
            </a:r>
            <a:endParaRPr lang="en-US" altLang="en-US" sz="1200" dirty="0">
              <a:solidFill>
                <a:srgbClr val="40404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354086" y="2707722"/>
            <a:ext cx="2329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Parameters for JLEIC QWR/HWR</a:t>
            </a:r>
            <a:endParaRPr lang="en-US" sz="1200" dirty="0"/>
          </a:p>
        </p:txBody>
      </p:sp>
      <p:sp>
        <p:nvSpPr>
          <p:cNvPr id="163" name="Rectangle 162"/>
          <p:cNvSpPr/>
          <p:nvPr/>
        </p:nvSpPr>
        <p:spPr bwMode="auto">
          <a:xfrm>
            <a:off x="1889688" y="4806878"/>
            <a:ext cx="1690335" cy="26292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1923255" y="4898183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2379834" y="4898183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2836413" y="4898183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7" name="Rectangle 166"/>
          <p:cNvSpPr/>
          <p:nvPr/>
        </p:nvSpPr>
        <p:spPr bwMode="auto">
          <a:xfrm>
            <a:off x="3292992" y="4898183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157203" y="4495800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404040"/>
                </a:solidFill>
                <a:cs typeface="Arial" panose="020B0604020202020204" pitchFamily="34" charset="0"/>
              </a:rPr>
              <a:t>HWR Module</a:t>
            </a:r>
            <a:endParaRPr lang="en-US" sz="1200" dirty="0">
              <a:solidFill>
                <a:srgbClr val="404040"/>
              </a:solidFill>
              <a:cs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 bwMode="auto">
          <a:xfrm>
            <a:off x="2082216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 bwMode="auto">
          <a:xfrm>
            <a:off x="2228187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2541987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 bwMode="auto">
          <a:xfrm>
            <a:off x="2687958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 bwMode="auto">
          <a:xfrm>
            <a:off x="2998997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 bwMode="auto">
          <a:xfrm>
            <a:off x="3144968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3459293" y="4890429"/>
            <a:ext cx="120730" cy="12073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726788" y="5072369"/>
            <a:ext cx="2005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404040"/>
                </a:solidFill>
                <a:cs typeface="Arial" panose="020B0604020202020204" pitchFamily="34" charset="0"/>
              </a:rPr>
              <a:t>Horizonal orientation of cavities</a:t>
            </a:r>
            <a:endParaRPr lang="en-US" sz="1100" dirty="0">
              <a:solidFill>
                <a:srgbClr val="404040"/>
              </a:solidFill>
              <a:cs typeface="Arial" panose="020B0604020202020204" pitchFamily="34" charset="0"/>
            </a:endParaRPr>
          </a:p>
        </p:txBody>
      </p:sp>
      <p:sp>
        <p:nvSpPr>
          <p:cNvPr id="177" name="Rectangle 176"/>
          <p:cNvSpPr/>
          <p:nvPr/>
        </p:nvSpPr>
        <p:spPr bwMode="auto">
          <a:xfrm>
            <a:off x="1905000" y="5804872"/>
            <a:ext cx="1724623" cy="51697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8" name="Rectangle 177"/>
          <p:cNvSpPr/>
          <p:nvPr/>
        </p:nvSpPr>
        <p:spPr bwMode="auto">
          <a:xfrm>
            <a:off x="2242528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2090335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1938142" y="6148220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2699107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2" name="Rectangle 181"/>
          <p:cNvSpPr/>
          <p:nvPr/>
        </p:nvSpPr>
        <p:spPr bwMode="auto">
          <a:xfrm>
            <a:off x="2546914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2394721" y="6148220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3155686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3003493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2851300" y="6148220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3460070" y="5884111"/>
            <a:ext cx="132636" cy="36933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3307879" y="6148220"/>
            <a:ext cx="132636" cy="105223"/>
          </a:xfrm>
          <a:prstGeom prst="rect">
            <a:avLst/>
          </a:prstGeom>
          <a:gradFill rotWithShape="1">
            <a:gsLst>
              <a:gs pos="0">
                <a:srgbClr val="353535">
                  <a:shade val="51000"/>
                  <a:satMod val="130000"/>
                </a:srgbClr>
              </a:gs>
              <a:gs pos="80000">
                <a:srgbClr val="353535">
                  <a:shade val="93000"/>
                  <a:satMod val="130000"/>
                </a:srgbClr>
              </a:gs>
              <a:gs pos="100000">
                <a:srgbClr val="35353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2211932" y="5464784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404040"/>
                </a:solidFill>
                <a:cs typeface="Arial" panose="020B0604020202020204" pitchFamily="34" charset="0"/>
              </a:rPr>
              <a:t>QWR Module</a:t>
            </a:r>
            <a:endParaRPr lang="en-US" sz="1200" dirty="0">
              <a:solidFill>
                <a:srgbClr val="40404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6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2852" y="2971800"/>
            <a:ext cx="7924800" cy="3048000"/>
          </a:xfrm>
        </p:spPr>
        <p:txBody>
          <a:bodyPr/>
          <a:lstStyle/>
          <a:p>
            <a:r>
              <a:rPr lang="en-US" sz="1400" dirty="0" smtClean="0">
                <a:latin typeface="+mn-lt"/>
              </a:rPr>
              <a:t>JLEIC ion bunch acceleration and splitting process in brief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latin typeface="+mn-lt"/>
              </a:rPr>
              <a:t>Multi-turn </a:t>
            </a:r>
            <a:r>
              <a:rPr lang="en-US" sz="1200" dirty="0" smtClean="0">
                <a:latin typeface="+mn-lt"/>
              </a:rPr>
              <a:t>injection of ions (40-300MeV) </a:t>
            </a:r>
            <a:r>
              <a:rPr lang="en-US" sz="1200" dirty="0">
                <a:latin typeface="+mn-lt"/>
              </a:rPr>
              <a:t>from </a:t>
            </a:r>
            <a:r>
              <a:rPr lang="en-US" sz="1200" dirty="0" smtClean="0">
                <a:latin typeface="+mn-lt"/>
              </a:rPr>
              <a:t>the </a:t>
            </a:r>
            <a:r>
              <a:rPr lang="en-US" sz="1200" dirty="0" err="1" smtClean="0">
                <a:latin typeface="+mn-lt"/>
              </a:rPr>
              <a:t>linac</a:t>
            </a:r>
            <a:r>
              <a:rPr lang="en-US" sz="1200" dirty="0" smtClean="0">
                <a:latin typeface="+mn-lt"/>
              </a:rPr>
              <a:t> into the </a:t>
            </a:r>
            <a:r>
              <a:rPr lang="en-US" sz="1200" dirty="0">
                <a:latin typeface="+mn-lt"/>
              </a:rPr>
              <a:t>booster </a:t>
            </a:r>
            <a:r>
              <a:rPr lang="en-US" sz="1200" dirty="0" smtClean="0">
                <a:latin typeface="+mn-lt"/>
              </a:rPr>
              <a:t>(282m circumference)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Capture coasting beam to a h=1 bucket (bunch length ~200m) in the booster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Accelerate the beam to intermediate energy (2GeV) and perform cooling if necessary. Accelerate to booster extraction energy (~2GeV for Pb67+, 8GeV for H)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Compress the bunch to ~56m.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Bucket-to-bucket transfer into the collider ring (2255m circumference, h=28 buckets). Leaving ~80ns gap between bunches for kicker rise time.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Repeat 1-5 by ~26 cycles, fill the collider ring and leaving 2 abort gaps of ~80m each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Ramp the beam in the collider ring to ~20GeV (minimum collision energy)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Perform up to 7 time of binary splitting to form 476.3MHz bunches (h=3584).</a:t>
            </a:r>
          </a:p>
          <a:p>
            <a:pPr marL="1028700" lvl="2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n-lt"/>
              </a:rPr>
              <a:t>In the case of low energy collision requiring h=3585-3592 for ions, do RF gymnastics by fast phase flip in the abort gap (~0.3µs) to create extra buckets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Capture the bunch in 952.6MHz RF buckets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Ramp to collision energy</a:t>
            </a:r>
            <a:endParaRPr lang="en-US" sz="12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JLEIC Ion Acceleration and Bunch Formation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303022" y="838200"/>
            <a:ext cx="8307578" cy="2017298"/>
            <a:chOff x="303022" y="838200"/>
            <a:chExt cx="8307578" cy="2017298"/>
          </a:xfrm>
        </p:grpSpPr>
        <p:grpSp>
          <p:nvGrpSpPr>
            <p:cNvPr id="6" name="Group 5"/>
            <p:cNvGrpSpPr/>
            <p:nvPr/>
          </p:nvGrpSpPr>
          <p:grpSpPr>
            <a:xfrm>
              <a:off x="303022" y="1219200"/>
              <a:ext cx="8307578" cy="1636298"/>
              <a:chOff x="152400" y="816110"/>
              <a:chExt cx="8307578" cy="1636298"/>
            </a:xfrm>
          </p:grpSpPr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50305" y="1425710"/>
                <a:ext cx="7245896" cy="155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531466" y="1273309"/>
                <a:ext cx="306734" cy="320636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678178" y="1349510"/>
                <a:ext cx="1255590" cy="207658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>
                <a:spLocks noChangeArrowheads="1"/>
              </p:cNvSpPr>
              <p:nvPr/>
            </p:nvSpPr>
            <p:spPr bwMode="auto">
              <a:xfrm>
                <a:off x="152400" y="1610379"/>
                <a:ext cx="1033438" cy="523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ion sources</a:t>
                </a:r>
                <a:endParaRPr lang="en-US" sz="1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/>
              <p:cNvSpPr txBox="1">
                <a:spLocks noChangeArrowheads="1"/>
              </p:cNvSpPr>
              <p:nvPr/>
            </p:nvSpPr>
            <p:spPr bwMode="auto">
              <a:xfrm>
                <a:off x="1525778" y="1614053"/>
                <a:ext cx="140971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latin typeface="Arial" pitchFamily="34" charset="0"/>
                    <a:cs typeface="Arial" pitchFamily="34" charset="0"/>
                  </a:rPr>
                  <a:t>SRF </a:t>
                </a:r>
                <a:r>
                  <a:rPr lang="en-US" sz="1400" b="1" dirty="0" err="1" smtClean="0">
                    <a:latin typeface="Arial" pitchFamily="34" charset="0"/>
                    <a:cs typeface="Arial" pitchFamily="34" charset="0"/>
                  </a:rPr>
                  <a:t>Linac</a:t>
                </a:r>
                <a:endParaRPr lang="en-US" sz="1400" b="1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4042901" y="1050385"/>
                <a:ext cx="1508846" cy="1402023"/>
                <a:chOff x="3889981" y="1050385"/>
                <a:chExt cx="1508846" cy="1402023"/>
              </a:xfrm>
            </p:grpSpPr>
            <p:grpSp>
              <p:nvGrpSpPr>
                <p:cNvPr id="38" name="Group 30"/>
                <p:cNvGrpSpPr>
                  <a:grpSpLocks/>
                </p:cNvGrpSpPr>
                <p:nvPr/>
              </p:nvGrpSpPr>
              <p:grpSpPr bwMode="auto">
                <a:xfrm>
                  <a:off x="4232547" y="1050385"/>
                  <a:ext cx="796653" cy="756325"/>
                  <a:chOff x="1676400" y="1295399"/>
                  <a:chExt cx="609600" cy="609600"/>
                </a:xfrm>
              </p:grpSpPr>
              <p:cxnSp>
                <p:nvCxnSpPr>
                  <p:cNvPr id="41" name="Straight Connector 4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828800" y="1600199"/>
                    <a:ext cx="304800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42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981200" y="1295399"/>
                    <a:ext cx="304800" cy="304800"/>
                    <a:chOff x="2971800" y="1295400"/>
                    <a:chExt cx="304800" cy="304800"/>
                  </a:xfrm>
                </p:grpSpPr>
                <p:sp>
                  <p:nvSpPr>
                    <p:cNvPr id="48" name="Arc 20"/>
                    <p:cNvSpPr/>
                    <p:nvPr/>
                  </p:nvSpPr>
                  <p:spPr bwMode="auto">
                    <a:xfrm>
                      <a:off x="2972757" y="1296587"/>
                      <a:ext cx="303444" cy="304816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Arc 21"/>
                    <p:cNvSpPr/>
                    <p:nvPr/>
                  </p:nvSpPr>
                  <p:spPr bwMode="auto">
                    <a:xfrm rot="16200000">
                      <a:off x="2972072" y="1297272"/>
                      <a:ext cx="304816" cy="303444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Arc 49"/>
                    <p:cNvSpPr/>
                    <p:nvPr/>
                  </p:nvSpPr>
                  <p:spPr bwMode="auto">
                    <a:xfrm rot="5400000">
                      <a:off x="2972072" y="1297272"/>
                      <a:ext cx="304816" cy="303444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43" name="Group 2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76400" y="1600199"/>
                    <a:ext cx="304800" cy="304800"/>
                    <a:chOff x="2971800" y="1295400"/>
                    <a:chExt cx="304800" cy="304800"/>
                  </a:xfrm>
                </p:grpSpPr>
                <p:sp>
                  <p:nvSpPr>
                    <p:cNvPr id="45" name="Arc 44"/>
                    <p:cNvSpPr/>
                    <p:nvPr/>
                  </p:nvSpPr>
                  <p:spPr bwMode="auto">
                    <a:xfrm>
                      <a:off x="2970843" y="1294182"/>
                      <a:ext cx="306015" cy="304815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Arc 45"/>
                    <p:cNvSpPr/>
                    <p:nvPr/>
                  </p:nvSpPr>
                  <p:spPr bwMode="auto">
                    <a:xfrm rot="16200000">
                      <a:off x="2971444" y="1293581"/>
                      <a:ext cx="304815" cy="306015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Arc 46"/>
                    <p:cNvSpPr/>
                    <p:nvPr/>
                  </p:nvSpPr>
                  <p:spPr bwMode="auto">
                    <a:xfrm rot="5400000">
                      <a:off x="2971444" y="1293581"/>
                      <a:ext cx="304815" cy="306015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cxnSp>
                <p:nvCxnSpPr>
                  <p:cNvPr id="44" name="Straight Connector 44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1828800" y="1600200"/>
                    <a:ext cx="304800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3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3889981" y="1929188"/>
                  <a:ext cx="1508846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Booster with DC cooler</a:t>
                  </a:r>
                </a:p>
              </p:txBody>
            </p:sp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auto">
                <a:xfrm>
                  <a:off x="4731212" y="1370452"/>
                  <a:ext cx="145068" cy="141012"/>
                </a:xfrm>
                <a:prstGeom prst="rect">
                  <a:avLst/>
                </a:prstGeom>
                <a:solidFill>
                  <a:srgbClr val="0070C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6858000" y="816110"/>
                <a:ext cx="1601978" cy="1388736"/>
                <a:chOff x="7237221" y="816110"/>
                <a:chExt cx="1601978" cy="1388736"/>
              </a:xfrm>
            </p:grpSpPr>
            <p:grpSp>
              <p:nvGrpSpPr>
                <p:cNvPr id="25" name="Group 42"/>
                <p:cNvGrpSpPr>
                  <a:grpSpLocks/>
                </p:cNvGrpSpPr>
                <p:nvPr/>
              </p:nvGrpSpPr>
              <p:grpSpPr bwMode="auto">
                <a:xfrm>
                  <a:off x="7237221" y="816110"/>
                  <a:ext cx="1160547" cy="1269108"/>
                  <a:chOff x="1676400" y="1295399"/>
                  <a:chExt cx="609600" cy="609600"/>
                </a:xfrm>
              </p:grpSpPr>
              <p:cxnSp>
                <p:nvCxnSpPr>
                  <p:cNvPr id="28" name="Straight Connector 2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828800" y="1600199"/>
                    <a:ext cx="304800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29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981200" y="1295399"/>
                    <a:ext cx="304800" cy="304800"/>
                    <a:chOff x="2971800" y="1295400"/>
                    <a:chExt cx="304800" cy="304800"/>
                  </a:xfrm>
                </p:grpSpPr>
                <p:sp>
                  <p:nvSpPr>
                    <p:cNvPr id="35" name="Arc 34"/>
                    <p:cNvSpPr/>
                    <p:nvPr/>
                  </p:nvSpPr>
                  <p:spPr bwMode="auto">
                    <a:xfrm>
                      <a:off x="2971339" y="1295021"/>
                      <a:ext cx="305130" cy="305409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Arc 35"/>
                    <p:cNvSpPr/>
                    <p:nvPr/>
                  </p:nvSpPr>
                  <p:spPr bwMode="auto">
                    <a:xfrm rot="16200000">
                      <a:off x="2971200" y="1295160"/>
                      <a:ext cx="305409" cy="305130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Arc 36"/>
                    <p:cNvSpPr/>
                    <p:nvPr/>
                  </p:nvSpPr>
                  <p:spPr bwMode="auto">
                    <a:xfrm rot="5400000">
                      <a:off x="2971200" y="1295160"/>
                      <a:ext cx="305409" cy="305130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30" name="Group 2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76400" y="1600199"/>
                    <a:ext cx="304800" cy="304800"/>
                    <a:chOff x="2971800" y="1295400"/>
                    <a:chExt cx="304800" cy="304800"/>
                  </a:xfrm>
                </p:grpSpPr>
                <p:sp>
                  <p:nvSpPr>
                    <p:cNvPr id="32" name="Arc 31"/>
                    <p:cNvSpPr/>
                    <p:nvPr/>
                  </p:nvSpPr>
                  <p:spPr bwMode="auto">
                    <a:xfrm>
                      <a:off x="2972261" y="1294562"/>
                      <a:ext cx="305130" cy="305409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Arc 32"/>
                    <p:cNvSpPr/>
                    <p:nvPr/>
                  </p:nvSpPr>
                  <p:spPr bwMode="auto">
                    <a:xfrm rot="16200000">
                      <a:off x="2972122" y="1294701"/>
                      <a:ext cx="305409" cy="305130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Arc 33"/>
                    <p:cNvSpPr/>
                    <p:nvPr/>
                  </p:nvSpPr>
                  <p:spPr bwMode="auto">
                    <a:xfrm rot="5400000">
                      <a:off x="2972122" y="1294701"/>
                      <a:ext cx="305409" cy="305130"/>
                    </a:xfrm>
                    <a:prstGeom prst="arc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cxnSp>
                <p:nvCxnSpPr>
                  <p:cNvPr id="31" name="Straight Connector 24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1828800" y="1600200"/>
                    <a:ext cx="304800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2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7772399" y="1466182"/>
                  <a:ext cx="1066800" cy="738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collider ring with BB cooler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>
                  <a:off x="7467601" y="1383266"/>
                  <a:ext cx="228600" cy="137905"/>
                </a:xfrm>
                <a:prstGeom prst="rect">
                  <a:avLst/>
                </a:prstGeom>
                <a:solidFill>
                  <a:srgbClr val="0070C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1854239" y="1065065"/>
              <a:ext cx="1286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135/300MeV H</a:t>
              </a:r>
              <a:r>
                <a:rPr lang="en-US" sz="1200" baseline="30000" dirty="0" smtClean="0"/>
                <a:t>-</a:t>
              </a:r>
              <a:endParaRPr lang="en-US" sz="1200" dirty="0" smtClean="0"/>
            </a:p>
            <a:p>
              <a:r>
                <a:rPr lang="en-US" sz="1200" dirty="0" smtClean="0"/>
                <a:t>40/100MeV Pb</a:t>
              </a:r>
              <a:r>
                <a:rPr lang="en-US" sz="1200" baseline="30000" dirty="0" smtClean="0"/>
                <a:t>67+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79935" y="838200"/>
              <a:ext cx="993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~8GeV H</a:t>
              </a:r>
              <a:r>
                <a:rPr lang="en-US" sz="1200" baseline="30000" dirty="0" smtClean="0"/>
                <a:t>+</a:t>
              </a:r>
              <a:endParaRPr lang="en-US" sz="1200" dirty="0" smtClean="0"/>
            </a:p>
            <a:p>
              <a:r>
                <a:rPr lang="en-US" sz="1200" dirty="0" smtClean="0"/>
                <a:t>~2GeV Pb</a:t>
              </a:r>
              <a:r>
                <a:rPr lang="en-US" sz="1200" baseline="30000" dirty="0" smtClean="0"/>
                <a:t>67+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87082" y="843951"/>
              <a:ext cx="1159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&lt;=100GeV H</a:t>
              </a:r>
              <a:r>
                <a:rPr lang="en-US" sz="1200" baseline="30000" dirty="0" smtClean="0"/>
                <a:t>+</a:t>
              </a:r>
              <a:endParaRPr lang="en-US" sz="1200" dirty="0" smtClean="0"/>
            </a:p>
            <a:p>
              <a:r>
                <a:rPr lang="en-US" sz="1200" dirty="0" smtClean="0"/>
                <a:t>&lt;=40GeV Pb</a:t>
              </a:r>
              <a:r>
                <a:rPr lang="en-US" sz="1200" baseline="30000" dirty="0" smtClean="0"/>
                <a:t>82+</a:t>
              </a:r>
              <a:endParaRPr lang="en-US" sz="1200" dirty="0"/>
            </a:p>
          </p:txBody>
        </p:sp>
        <p:sp>
          <p:nvSpPr>
            <p:cNvPr id="10" name="Right Arrow 9"/>
            <p:cNvSpPr/>
            <p:nvPr/>
          </p:nvSpPr>
          <p:spPr bwMode="auto">
            <a:xfrm>
              <a:off x="3471559" y="1785988"/>
              <a:ext cx="690867" cy="179832"/>
            </a:xfrm>
            <a:prstGeom prst="rightArrow">
              <a:avLst>
                <a:gd name="adj1" fmla="val 23456"/>
                <a:gd name="adj2" fmla="val 74389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40617" y="1938879"/>
              <a:ext cx="1405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Multi-turn injection</a:t>
              </a:r>
              <a:endParaRPr lang="en-US" sz="1600" dirty="0"/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5774268" y="1792307"/>
              <a:ext cx="690867" cy="179832"/>
            </a:xfrm>
            <a:prstGeom prst="rightArrow">
              <a:avLst>
                <a:gd name="adj1" fmla="val 23456"/>
                <a:gd name="adj2" fmla="val 74389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400" y="1958530"/>
              <a:ext cx="1405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Bucket-to-bucket transfer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80508" y="1422975"/>
              <a:ext cx="6671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H</a:t>
              </a:r>
              <a:r>
                <a:rPr lang="en-US" sz="1200" baseline="30000" dirty="0" smtClean="0"/>
                <a:t>-</a:t>
              </a:r>
              <a:r>
                <a:rPr lang="en-US" sz="1200" dirty="0" smtClean="0"/>
                <a:t> Strip</a:t>
              </a:r>
              <a:endParaRPr lang="en-US" sz="1200" dirty="0"/>
            </a:p>
          </p:txBody>
        </p:sp>
        <p:cxnSp>
          <p:nvCxnSpPr>
            <p:cNvPr id="15" name="Straight Connector 24"/>
            <p:cNvCxnSpPr>
              <a:cxnSpLocks noChangeShapeType="1"/>
            </p:cNvCxnSpPr>
            <p:nvPr/>
          </p:nvCxnSpPr>
          <p:spPr bwMode="auto">
            <a:xfrm>
              <a:off x="4741670" y="1732168"/>
              <a:ext cx="0" cy="27267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6" name="Rectangle 15"/>
            <p:cNvSpPr/>
            <p:nvPr/>
          </p:nvSpPr>
          <p:spPr>
            <a:xfrm>
              <a:off x="6571832" y="1462562"/>
              <a:ext cx="6848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/>
                <a:t>Pb</a:t>
              </a:r>
              <a:r>
                <a:rPr lang="en-US" sz="1200" dirty="0" smtClean="0"/>
                <a:t> Strip</a:t>
              </a:r>
              <a:endParaRPr lang="en-US" sz="1200" dirty="0"/>
            </a:p>
          </p:txBody>
        </p:sp>
        <p:cxnSp>
          <p:nvCxnSpPr>
            <p:cNvPr id="17" name="Straight Connector 24"/>
            <p:cNvCxnSpPr>
              <a:cxnSpLocks noChangeShapeType="1"/>
            </p:cNvCxnSpPr>
            <p:nvPr/>
          </p:nvCxnSpPr>
          <p:spPr bwMode="auto">
            <a:xfrm>
              <a:off x="6897852" y="1709306"/>
              <a:ext cx="0" cy="27267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4292774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289672"/>
              </p:ext>
            </p:extLst>
          </p:nvPr>
        </p:nvGraphicFramePr>
        <p:xfrm>
          <a:off x="228601" y="1673962"/>
          <a:ext cx="5105399" cy="24470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599"/>
                <a:gridCol w="907962"/>
                <a:gridCol w="1078605"/>
                <a:gridCol w="1366233"/>
              </a:tblGrid>
              <a:tr h="22813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Cavity function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 dirty="0" smtClean="0"/>
                        <a:t>β</a:t>
                      </a:r>
                      <a:r>
                        <a:rPr lang="en-US" sz="1000" dirty="0" smtClean="0"/>
                        <a:t> range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Energy (GeV)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Frequency (MHz)</a:t>
                      </a:r>
                      <a:endParaRPr lang="en-US" sz="1000" dirty="0"/>
                    </a:p>
                  </a:txBody>
                  <a:tcPr/>
                </a:tc>
              </a:tr>
              <a:tr h="22813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Booster acceleration/bunching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0.283-0.994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0.04-8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0.30-1.06</a:t>
                      </a:r>
                      <a:endParaRPr lang="en-US" sz="1000" dirty="0"/>
                    </a:p>
                  </a:txBody>
                  <a:tcPr/>
                </a:tc>
              </a:tr>
              <a:tr h="22813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Collider ring acceleration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0.957-0.999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2.3-20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3.56-3.72</a:t>
                      </a:r>
                      <a:endParaRPr lang="en-US" sz="1000" dirty="0"/>
                    </a:p>
                  </a:txBody>
                  <a:tcPr/>
                </a:tc>
              </a:tr>
              <a:tr h="194489">
                <a:tc rowSpan="6">
                  <a:txBody>
                    <a:bodyPr/>
                    <a:lstStyle/>
                    <a:p>
                      <a:r>
                        <a:rPr lang="en-US" sz="1000" dirty="0" smtClean="0"/>
                        <a:t>Collider ring bunch splitting</a:t>
                      </a:r>
                      <a:endParaRPr lang="en-US" sz="1000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0.999</a:t>
                      </a:r>
                      <a:endParaRPr lang="en-US" sz="1000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4489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14.87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4489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4489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59.49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4489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118.98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4489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237.96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1330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Collider ring bunch splitting, bucket</a:t>
                      </a:r>
                      <a:r>
                        <a:rPr lang="en-US" sz="1000" baseline="0" dirty="0" smtClean="0"/>
                        <a:t> manipulation, acceleration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0.999-1.000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20-100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475.9-476.4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JLEIC ion acceleration/bunch formation cavities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 descr="j-parc cav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41" y="2242512"/>
            <a:ext cx="2832115" cy="268135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867399" y="1143000"/>
            <a:ext cx="317464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JPARC cavity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Metglass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loaded).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Used as basis for JLEIC low frequency cavities.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4243437"/>
            <a:ext cx="41937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List of JLEIC ion acceleration/bunch formation cavities</a:t>
            </a:r>
          </a:p>
          <a:p>
            <a:endParaRPr lang="en-US" sz="1200" dirty="0" smtClean="0"/>
          </a:p>
          <a:p>
            <a:r>
              <a:rPr lang="en-US" sz="1200" dirty="0" smtClean="0"/>
              <a:t>Cavity voltage still under study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877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+mn-lt"/>
              </a:rPr>
              <a:t>For both </a:t>
            </a:r>
            <a:r>
              <a:rPr lang="en-US" altLang="zh-CN" dirty="0" err="1" smtClean="0">
                <a:latin typeface="+mn-lt"/>
              </a:rPr>
              <a:t>eRHIC</a:t>
            </a:r>
            <a:r>
              <a:rPr lang="en-US" altLang="zh-CN" dirty="0" smtClean="0">
                <a:latin typeface="+mn-lt"/>
              </a:rPr>
              <a:t> and JLEIC, the design will involve a number of different sub-accelerators with unique requirements for RF systems, some are very challenging.</a:t>
            </a:r>
          </a:p>
          <a:p>
            <a:r>
              <a:rPr lang="en-US" dirty="0" smtClean="0">
                <a:latin typeface="+mn-lt"/>
              </a:rPr>
              <a:t>The electron ring RF systems of both designs could benefit from the B-factory experiences, especially the feedback system. </a:t>
            </a:r>
          </a:p>
          <a:p>
            <a:r>
              <a:rPr lang="en-US" dirty="0" smtClean="0">
                <a:latin typeface="+mn-lt"/>
              </a:rPr>
              <a:t>JLEIC 952.6MHz cavity design and prototype are progressing.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JLEIC ion injector </a:t>
            </a:r>
            <a:r>
              <a:rPr lang="en-US" dirty="0" err="1" smtClean="0">
                <a:latin typeface="+mn-lt"/>
              </a:rPr>
              <a:t>linac</a:t>
            </a:r>
            <a:r>
              <a:rPr lang="en-US" dirty="0" smtClean="0">
                <a:latin typeface="+mn-lt"/>
              </a:rPr>
              <a:t> design is in good shape. The acceleration/bunch formation cavities in the booster and ion ring still need a lot of R&amp;D.</a:t>
            </a:r>
          </a:p>
          <a:p>
            <a:r>
              <a:rPr lang="en-US" dirty="0" smtClean="0">
                <a:latin typeface="+mn-lt"/>
              </a:rPr>
              <a:t>JLEIC baseline now requires strong cooling with ERL and CCR</a:t>
            </a:r>
          </a:p>
          <a:p>
            <a:pPr lvl="1"/>
            <a:r>
              <a:rPr lang="en-US" dirty="0" smtClean="0">
                <a:latin typeface="+mn-lt"/>
              </a:rPr>
              <a:t>RF harmonic kicker for the CCR is very promising </a:t>
            </a:r>
          </a:p>
          <a:p>
            <a:r>
              <a:rPr lang="en-US" dirty="0" smtClean="0">
                <a:latin typeface="+mn-lt"/>
              </a:rPr>
              <a:t>Both EIC teams collaborate closely with LHC crab cavity project, and the progress is promising.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Modular cryostat design would help to reduce the complexity and cost associated with such a variety of cavities.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Conclusion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07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+mn-lt"/>
              </a:rPr>
              <a:t>Introduction to RF systems of both </a:t>
            </a:r>
            <a:r>
              <a:rPr lang="en-US" sz="2000" dirty="0" err="1" smtClean="0">
                <a:latin typeface="+mn-lt"/>
              </a:rPr>
              <a:t>eRHIC</a:t>
            </a:r>
            <a:r>
              <a:rPr lang="en-US" sz="2000" dirty="0" smtClean="0">
                <a:latin typeface="+mn-lt"/>
              </a:rPr>
              <a:t> and JLEIC 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EIC collider ring cavities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JLEIC Circulating Cooler Ring (CCR) cavities and RF kicker</a:t>
            </a:r>
          </a:p>
          <a:p>
            <a:pPr lvl="0">
              <a:lnSpc>
                <a:spcPct val="200000"/>
              </a:lnSpc>
            </a:pPr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Times"/>
              </a:rPr>
              <a:t>JLEIC ion linac and ion bunch formation RF </a:t>
            </a:r>
            <a:r>
              <a:rPr lang="en-US" sz="2000" dirty="0" smtClean="0">
                <a:solidFill>
                  <a:srgbClr val="FFFFFF">
                    <a:lumMod val="65000"/>
                  </a:srgbClr>
                </a:solidFill>
                <a:latin typeface="Times"/>
              </a:rPr>
              <a:t>systems</a:t>
            </a:r>
            <a:endParaRPr lang="en-US" sz="2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lnSpc>
                <a:spcPct val="200000"/>
              </a:lnSpc>
            </a:pPr>
            <a:endParaRPr lang="en-US" sz="2000" dirty="0" smtClean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Outline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922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First I need to thank all the colleagues/collaborators providing contents of these slides</a:t>
            </a:r>
          </a:p>
          <a:p>
            <a:pPr lvl="1"/>
            <a:r>
              <a:rPr lang="en-US" dirty="0" smtClean="0">
                <a:latin typeface="+mn-lt"/>
              </a:rPr>
              <a:t>ANL: B</a:t>
            </a:r>
            <a:r>
              <a:rPr lang="en-US" dirty="0">
                <a:latin typeface="+mn-lt"/>
              </a:rPr>
              <a:t>. Mustapha 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BNL: F. </a:t>
            </a:r>
            <a:r>
              <a:rPr lang="en-US" dirty="0" err="1" smtClean="0">
                <a:latin typeface="+mn-lt"/>
              </a:rPr>
              <a:t>Willeke</a:t>
            </a:r>
            <a:r>
              <a:rPr lang="en-US" dirty="0" smtClean="0">
                <a:latin typeface="+mn-lt"/>
              </a:rPr>
              <a:t>, Q. Wu, W. Xu</a:t>
            </a:r>
          </a:p>
          <a:p>
            <a:pPr lvl="1"/>
            <a:r>
              <a:rPr lang="en-US" dirty="0" smtClean="0">
                <a:latin typeface="+mn-lt"/>
              </a:rPr>
              <a:t>JLAB: S. Benson, J. Henry, </a:t>
            </a:r>
            <a:r>
              <a:rPr lang="en-US" dirty="0">
                <a:latin typeface="+mn-lt"/>
              </a:rPr>
              <a:t>F. </a:t>
            </a:r>
            <a:r>
              <a:rPr lang="en-US" dirty="0" err="1" smtClean="0">
                <a:latin typeface="+mn-lt"/>
              </a:rPr>
              <a:t>Marhauser</a:t>
            </a:r>
            <a:r>
              <a:rPr lang="en-US" dirty="0" smtClean="0">
                <a:latin typeface="+mn-lt"/>
              </a:rPr>
              <a:t>, R. </a:t>
            </a:r>
            <a:r>
              <a:rPr lang="en-US" dirty="0" err="1" smtClean="0">
                <a:latin typeface="+mn-lt"/>
              </a:rPr>
              <a:t>Rimmer</a:t>
            </a:r>
            <a:r>
              <a:rPr lang="en-US" dirty="0" smtClean="0">
                <a:latin typeface="+mn-lt"/>
              </a:rPr>
              <a:t>, H. Wang, S. Wang</a:t>
            </a:r>
          </a:p>
          <a:p>
            <a:pPr lvl="1"/>
            <a:r>
              <a:rPr lang="en-US" dirty="0" smtClean="0">
                <a:latin typeface="+mn-lt"/>
              </a:rPr>
              <a:t>ODU: J. </a:t>
            </a:r>
            <a:r>
              <a:rPr lang="en-US" dirty="0" err="1" smtClean="0">
                <a:latin typeface="+mn-lt"/>
              </a:rPr>
              <a:t>Delayen</a:t>
            </a:r>
            <a:r>
              <a:rPr lang="en-US" dirty="0" smtClean="0">
                <a:latin typeface="+mn-lt"/>
              </a:rPr>
              <a:t>, S. Sosa</a:t>
            </a:r>
          </a:p>
          <a:p>
            <a:r>
              <a:rPr lang="en-US" dirty="0" smtClean="0">
                <a:latin typeface="+mn-lt"/>
              </a:rPr>
              <a:t>I would also like to thank all the JLEIC team members contributing to the RF R&amp;D, especially:</a:t>
            </a:r>
          </a:p>
          <a:p>
            <a:pPr marL="457200" lvl="1" indent="0">
              <a:buNone/>
            </a:pPr>
            <a:r>
              <a:rPr lang="en-US" dirty="0" smtClean="0">
                <a:latin typeface="+mn-lt"/>
              </a:rPr>
              <a:t>S. Benson, W. Clemens, Z. Conway (ANL), Y. </a:t>
            </a:r>
            <a:r>
              <a:rPr lang="en-US" dirty="0" err="1">
                <a:latin typeface="+mn-lt"/>
              </a:rPr>
              <a:t>Derbenev</a:t>
            </a:r>
            <a:r>
              <a:rPr lang="en-US" dirty="0">
                <a:latin typeface="+mn-lt"/>
              </a:rPr>
              <a:t>, F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Fors</a:t>
            </a:r>
            <a:r>
              <a:rPr lang="en-US" dirty="0" smtClean="0">
                <a:latin typeface="+mn-lt"/>
              </a:rPr>
              <a:t>, J. Henry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Y. Huang (IMP/JLAB), A. Hutton, S. H. Kim (ANL</a:t>
            </a:r>
            <a:r>
              <a:rPr lang="en-US" dirty="0">
                <a:latin typeface="+mn-lt"/>
              </a:rPr>
              <a:t>), </a:t>
            </a:r>
            <a:r>
              <a:rPr lang="en-US" dirty="0" smtClean="0">
                <a:latin typeface="+mn-lt"/>
              </a:rPr>
              <a:t>R. Li, F. Lin, F</a:t>
            </a:r>
            <a:r>
              <a:rPr lang="en-US" dirty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Marhauser</a:t>
            </a:r>
            <a:r>
              <a:rPr lang="en-US" dirty="0" smtClean="0">
                <a:latin typeface="+mn-lt"/>
              </a:rPr>
              <a:t>, V. </a:t>
            </a:r>
            <a:r>
              <a:rPr lang="en-US" dirty="0" err="1" smtClean="0">
                <a:latin typeface="+mn-lt"/>
              </a:rPr>
              <a:t>Morozov</a:t>
            </a:r>
            <a:r>
              <a:rPr lang="en-US" dirty="0" smtClean="0">
                <a:latin typeface="+mn-lt"/>
              </a:rPr>
              <a:t>, B</a:t>
            </a:r>
            <a:r>
              <a:rPr lang="en-US" dirty="0">
                <a:latin typeface="+mn-lt"/>
              </a:rPr>
              <a:t>. Mustapha </a:t>
            </a:r>
            <a:r>
              <a:rPr lang="en-US" dirty="0" smtClean="0">
                <a:latin typeface="+mn-lt"/>
              </a:rPr>
              <a:t>(ANL), P. </a:t>
            </a:r>
            <a:r>
              <a:rPr lang="en-US" dirty="0" err="1" smtClean="0">
                <a:latin typeface="+mn-lt"/>
              </a:rPr>
              <a:t>Ostroumov</a:t>
            </a:r>
            <a:r>
              <a:rPr lang="en-US" dirty="0" smtClean="0">
                <a:latin typeface="+mn-lt"/>
              </a:rPr>
              <a:t> (ANL/MSU</a:t>
            </a:r>
            <a:r>
              <a:rPr lang="en-US" dirty="0">
                <a:latin typeface="+mn-lt"/>
              </a:rPr>
              <a:t>), </a:t>
            </a:r>
            <a:r>
              <a:rPr lang="en-US" dirty="0" smtClean="0">
                <a:latin typeface="+mn-lt"/>
              </a:rPr>
              <a:t>F. </a:t>
            </a:r>
            <a:r>
              <a:rPr lang="en-US" dirty="0" err="1">
                <a:latin typeface="+mn-lt"/>
              </a:rPr>
              <a:t>Pilat</a:t>
            </a:r>
            <a:r>
              <a:rPr lang="en-US" dirty="0">
                <a:latin typeface="+mn-lt"/>
              </a:rPr>
              <a:t>, R. </a:t>
            </a:r>
            <a:r>
              <a:rPr lang="en-US" dirty="0" err="1" smtClean="0">
                <a:latin typeface="+mn-lt"/>
              </a:rPr>
              <a:t>Rimmer</a:t>
            </a:r>
            <a:r>
              <a:rPr lang="en-US" dirty="0" smtClean="0">
                <a:latin typeface="+mn-lt"/>
              </a:rPr>
              <a:t>, T. </a:t>
            </a:r>
            <a:r>
              <a:rPr lang="en-US" dirty="0" err="1" smtClean="0">
                <a:latin typeface="+mn-lt"/>
              </a:rPr>
              <a:t>Satogata</a:t>
            </a:r>
            <a:r>
              <a:rPr lang="en-US" dirty="0" smtClean="0">
                <a:latin typeface="+mn-lt"/>
              </a:rPr>
              <a:t>, H</a:t>
            </a:r>
            <a:r>
              <a:rPr lang="en-US" dirty="0">
                <a:latin typeface="+mn-lt"/>
              </a:rPr>
              <a:t>. Wang, S. </a:t>
            </a:r>
            <a:r>
              <a:rPr lang="en-US" dirty="0" smtClean="0">
                <a:latin typeface="+mn-lt"/>
              </a:rPr>
              <a:t>Wang, R. York (MSU), Y. Zhang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Acknowledgements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855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Backup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15EC4-445C-49AA-B539-875B6EA06A50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856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16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b="1" smtClean="0">
                <a:latin typeface="Arial" pitchFamily="34" charset="0"/>
              </a:rPr>
              <a:t>CBI</a:t>
            </a:r>
            <a:r>
              <a:rPr lang="en-US" altLang="en-US" smtClean="0">
                <a:latin typeface="Arial" pitchFamily="34" charset="0"/>
              </a:rPr>
              <a:t>: Damping rate by Longitudinal Feedback System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404938"/>
            <a:ext cx="6065837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538288" y="5672138"/>
            <a:ext cx="6157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Feedback kicker voltage = 1.5 kV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Feedback system phase resolution = 8.7 mrad</a:t>
            </a: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288925" y="876300"/>
            <a:ext cx="85788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Improved understanding of LFB damping rate as a function of energy</a:t>
            </a:r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7970838" y="5956300"/>
            <a:ext cx="1173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S. Wang</a:t>
            </a:r>
          </a:p>
        </p:txBody>
      </p:sp>
      <p:sp>
        <p:nvSpPr>
          <p:cNvPr id="3584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3548063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AE85F2C6-F6E9-4635-82BD-89E0C426B550}" type="slidenum">
              <a:rPr lang="en-US" altLang="en-US" sz="1800" b="0">
                <a:solidFill>
                  <a:schemeClr val="bg1"/>
                </a:solidFill>
                <a:cs typeface="Times New Roman" pitchFamily="18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800" b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PEP-II type CB feedback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27" y="1055953"/>
            <a:ext cx="8861122" cy="4525963"/>
          </a:xfrm>
        </p:spPr>
        <p:txBody>
          <a:bodyPr/>
          <a:lstStyle/>
          <a:p>
            <a:r>
              <a:rPr lang="en-US" sz="2400" dirty="0" smtClean="0"/>
              <a:t>PEP-II feedback systems allowed running above threshold</a:t>
            </a:r>
          </a:p>
          <a:p>
            <a:r>
              <a:rPr lang="en-US" sz="2400" dirty="0" smtClean="0"/>
              <a:t>Similar systems are now commercially available</a:t>
            </a:r>
          </a:p>
          <a:p>
            <a:r>
              <a:rPr lang="en-US" sz="2400" dirty="0" smtClean="0"/>
              <a:t>JLEIC needs a high level system design and performance simulation for CDR</a:t>
            </a:r>
          </a:p>
          <a:p>
            <a:r>
              <a:rPr lang="en-US" sz="2400" dirty="0" smtClean="0"/>
              <a:t>Reliable high-power kickers are needed</a:t>
            </a:r>
            <a:endParaRPr lang="en-US" sz="2400" dirty="0"/>
          </a:p>
        </p:txBody>
      </p:sp>
      <p:pic>
        <p:nvPicPr>
          <p:cNvPr id="5" name="Picture 4" descr="PEP_II_TF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49" y="3383941"/>
            <a:ext cx="3814309" cy="2779659"/>
          </a:xfrm>
          <a:prstGeom prst="rect">
            <a:avLst/>
          </a:prstGeom>
        </p:spPr>
      </p:pic>
      <p:pic>
        <p:nvPicPr>
          <p:cNvPr id="6" name="Picture 5" descr="PEP-II_LF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366" y="3183430"/>
            <a:ext cx="3636132" cy="2683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8116" y="5799783"/>
            <a:ext cx="3198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Figure 2: Longitudinal Feedback system concept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129" y="2478803"/>
            <a:ext cx="995369" cy="8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71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0" y="-1588"/>
            <a:ext cx="8229600" cy="701676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e-ring stability modeling</a:t>
            </a:r>
          </a:p>
        </p:txBody>
      </p:sp>
      <p:sp>
        <p:nvSpPr>
          <p:cNvPr id="31747" name="Content Placeholder 1"/>
          <p:cNvSpPr>
            <a:spLocks/>
          </p:cNvSpPr>
          <p:nvPr/>
        </p:nvSpPr>
        <p:spPr bwMode="auto">
          <a:xfrm>
            <a:off x="268288" y="908050"/>
            <a:ext cx="86106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0"/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/>
              <a:t>Developing models to understand Robinson stability margin at high current</a:t>
            </a:r>
          </a:p>
          <a:p>
            <a:pPr defTabSz="914400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/>
              <a:t>Sensitive to number and type of cavities, feedback gain, delay, power margin and gap transients</a:t>
            </a:r>
          </a:p>
          <a:p>
            <a:pPr defTabSz="914400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/>
              <a:t>Calibrate against other rings (PEP-II, BEPC-II, KEK-B)</a:t>
            </a:r>
          </a:p>
          <a:p>
            <a:pPr defTabSz="914400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/>
              <a:t>Work in progress…</a:t>
            </a:r>
          </a:p>
        </p:txBody>
      </p:sp>
      <p:pic>
        <p:nvPicPr>
          <p:cNvPr id="31748" name="Picture 2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9558000"/>
            <a:ext cx="8394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2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9710400"/>
            <a:ext cx="8394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2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9862800"/>
            <a:ext cx="8394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2890838"/>
            <a:ext cx="30178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838"/>
            <a:ext cx="31178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633413" y="5764213"/>
            <a:ext cx="2173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Without feedback</a:t>
            </a:r>
          </a:p>
        </p:txBody>
      </p:sp>
      <p:pic>
        <p:nvPicPr>
          <p:cNvPr id="31754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2890838"/>
            <a:ext cx="31210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Box 18"/>
          <p:cNvSpPr txBox="1">
            <a:spLocks noChangeArrowheads="1"/>
          </p:cNvSpPr>
          <p:nvPr/>
        </p:nvSpPr>
        <p:spPr bwMode="auto">
          <a:xfrm>
            <a:off x="3398838" y="5764213"/>
            <a:ext cx="250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With direct feedback</a:t>
            </a:r>
          </a:p>
        </p:txBody>
      </p:sp>
      <p:sp>
        <p:nvSpPr>
          <p:cNvPr id="31756" name="TextBox 19"/>
          <p:cNvSpPr txBox="1">
            <a:spLocks noChangeArrowheads="1"/>
          </p:cNvSpPr>
          <p:nvPr/>
        </p:nvSpPr>
        <p:spPr bwMode="auto">
          <a:xfrm>
            <a:off x="6048375" y="5764213"/>
            <a:ext cx="309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Impedance with feedback</a:t>
            </a:r>
          </a:p>
        </p:txBody>
      </p:sp>
      <p:sp>
        <p:nvSpPr>
          <p:cNvPr id="31757" name="TextBox 1"/>
          <p:cNvSpPr txBox="1">
            <a:spLocks noChangeArrowheads="1"/>
          </p:cNvSpPr>
          <p:nvPr/>
        </p:nvSpPr>
        <p:spPr bwMode="auto">
          <a:xfrm>
            <a:off x="3998913" y="3392488"/>
            <a:ext cx="1501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31758" name="TextBox 13"/>
          <p:cNvSpPr txBox="1">
            <a:spLocks noChangeArrowheads="1"/>
          </p:cNvSpPr>
          <p:nvPr/>
        </p:nvSpPr>
        <p:spPr bwMode="auto">
          <a:xfrm>
            <a:off x="7893050" y="166688"/>
            <a:ext cx="1173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H. Wang</a:t>
            </a:r>
          </a:p>
        </p:txBody>
      </p:sp>
      <p:pic>
        <p:nvPicPr>
          <p:cNvPr id="31759" name="Picture 2" descr="http://contact.vdab.be/.a/6a00d83452368b69e201b8d06d247f970c-pi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665288"/>
            <a:ext cx="1365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823913"/>
            <a:ext cx="9144000" cy="7620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400" smtClean="0">
                <a:latin typeface="Arial" pitchFamily="34" charset="0"/>
              </a:rPr>
              <a:t>Both feedback system and fewer cavity number help to increase the beam current at low energy operation in electron ring </a:t>
            </a:r>
          </a:p>
        </p:txBody>
      </p:sp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3562350" y="6410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CFC4FBC3-31B5-4E27-BD1B-268DA98DEE42}" type="slidenum">
              <a:rPr lang="en-US" altLang="en-US" b="0">
                <a:solidFill>
                  <a:schemeClr val="bg1"/>
                </a:solidFill>
                <a:cs typeface="Times New Roman" pitchFamily="18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b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38300"/>
            <a:ext cx="434340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638300"/>
            <a:ext cx="4471988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Brace 3"/>
          <p:cNvSpPr/>
          <p:nvPr/>
        </p:nvSpPr>
        <p:spPr>
          <a:xfrm rot="18293439">
            <a:off x="7366001" y="2055812"/>
            <a:ext cx="533400" cy="2632075"/>
          </a:xfrm>
          <a:prstGeom prst="leftBrace">
            <a:avLst>
              <a:gd name="adj1" fmla="val 71875"/>
              <a:gd name="adj2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7086600" y="3589338"/>
            <a:ext cx="393700" cy="109696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5715000" y="4762500"/>
            <a:ext cx="2971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Beam current is limited by total available RF power, currently, 10 MW is assumed.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7897" name="Title 1"/>
          <p:cNvSpPr txBox="1">
            <a:spLocks/>
          </p:cNvSpPr>
          <p:nvPr/>
        </p:nvSpPr>
        <p:spPr bwMode="auto">
          <a:xfrm>
            <a:off x="0" y="-1588"/>
            <a:ext cx="9144000" cy="7016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e-ring stability modeling </a:t>
            </a:r>
            <a:r>
              <a:rPr lang="en-US" altLang="en-US" sz="3600">
                <a:solidFill>
                  <a:srgbClr val="FF0000"/>
                </a:solidFill>
              </a:rPr>
              <a:t>SRF</a:t>
            </a:r>
          </a:p>
        </p:txBody>
      </p:sp>
      <p:sp>
        <p:nvSpPr>
          <p:cNvPr id="37898" name="TextBox 4"/>
          <p:cNvSpPr txBox="1">
            <a:spLocks noChangeArrowheads="1"/>
          </p:cNvSpPr>
          <p:nvPr/>
        </p:nvSpPr>
        <p:spPr bwMode="auto">
          <a:xfrm>
            <a:off x="2100263" y="2968625"/>
            <a:ext cx="2208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With SRF cavities</a:t>
            </a:r>
          </a:p>
        </p:txBody>
      </p:sp>
      <p:sp>
        <p:nvSpPr>
          <p:cNvPr id="37899" name="TextBox 10"/>
          <p:cNvSpPr txBox="1">
            <a:spLocks noChangeArrowheads="1"/>
          </p:cNvSpPr>
          <p:nvPr/>
        </p:nvSpPr>
        <p:spPr bwMode="auto">
          <a:xfrm>
            <a:off x="7970838" y="5992813"/>
            <a:ext cx="1173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S. Wang</a:t>
            </a:r>
          </a:p>
        </p:txBody>
      </p:sp>
    </p:spTree>
    <p:extLst>
      <p:ext uri="{BB962C8B-B14F-4D97-AF65-F5344CB8AC3E}">
        <p14:creationId xmlns:p14="http://schemas.microsoft.com/office/powerpoint/2010/main" val="172353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056" y="885517"/>
            <a:ext cx="6858000" cy="497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6" r="8633"/>
          <a:stretch/>
        </p:blipFill>
        <p:spPr bwMode="auto">
          <a:xfrm>
            <a:off x="6971929" y="3304471"/>
            <a:ext cx="1737360" cy="1409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398" y="6138672"/>
            <a:ext cx="177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Varian 5kW klystron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52814" y="5967575"/>
            <a:ext cx="109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L3 13 kW klystron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67704" y="5935868"/>
            <a:ext cx="1641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National 1.2kW </a:t>
            </a:r>
            <a:r>
              <a:rPr lang="en-US" sz="1400" b="1" dirty="0" smtClean="0"/>
              <a:t>oven </a:t>
            </a:r>
            <a:r>
              <a:rPr lang="en-US" sz="1400" b="1" dirty="0"/>
              <a:t>magnetron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399" y="814251"/>
            <a:ext cx="19376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Why?</a:t>
            </a:r>
          </a:p>
          <a:p>
            <a:r>
              <a:rPr lang="en-US" sz="1600" b="1" dirty="0" smtClean="0"/>
              <a:t>Klystron:</a:t>
            </a:r>
            <a:r>
              <a:rPr lang="en-US" sz="1600" dirty="0" smtClean="0"/>
              <a:t> </a:t>
            </a:r>
            <a:r>
              <a:rPr lang="en-US" sz="1600" dirty="0"/>
              <a:t>Space-charge </a:t>
            </a:r>
            <a:r>
              <a:rPr lang="en-US" sz="1600" dirty="0" smtClean="0"/>
              <a:t>effect in electron bunch forming </a:t>
            </a:r>
            <a:r>
              <a:rPr lang="en-US" sz="1600" dirty="0"/>
              <a:t>process </a:t>
            </a:r>
            <a:r>
              <a:rPr lang="en-US" sz="1600" dirty="0" smtClean="0"/>
              <a:t>in linear motion dominates </a:t>
            </a:r>
            <a:r>
              <a:rPr lang="en-US" sz="1600" dirty="0"/>
              <a:t>the </a:t>
            </a:r>
            <a:r>
              <a:rPr lang="en-US" sz="1600" dirty="0" smtClean="0"/>
              <a:t>efficiency. Spent energy deposits in the collector.</a:t>
            </a:r>
          </a:p>
          <a:p>
            <a:r>
              <a:rPr lang="en-US" sz="1600" b="1" dirty="0" smtClean="0"/>
              <a:t>Magnetron</a:t>
            </a:r>
          </a:p>
          <a:p>
            <a:r>
              <a:rPr lang="en-US" sz="1600" dirty="0" smtClean="0"/>
              <a:t>forms bunches in spoke-on-hub process in circular motion. Beam-to-RF cavity interaction in multiple passes. Much less wasted energy.</a:t>
            </a:r>
            <a:endParaRPr lang="en-US" sz="16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72351" y="121085"/>
            <a:ext cx="8454503" cy="501160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Comparison of Klystrons verses Magnetrons </a:t>
            </a:r>
            <a:endParaRPr lang="en-US" sz="2400" b="1" kern="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60762" y="5382112"/>
            <a:ext cx="914400" cy="1186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111158" y="4713995"/>
            <a:ext cx="815214" cy="6848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8" b="4238"/>
          <a:stretch>
            <a:fillRect/>
          </a:stretch>
        </p:blipFill>
        <p:spPr bwMode="auto">
          <a:xfrm>
            <a:off x="3424331" y="5876635"/>
            <a:ext cx="22669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019108" y="3700130"/>
            <a:ext cx="390968" cy="216493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79547" y="4713995"/>
            <a:ext cx="192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L3 20-80kW magnetron</a:t>
            </a:r>
            <a:endParaRPr lang="en-US" sz="1400" dirty="0"/>
          </a:p>
        </p:txBody>
      </p:sp>
      <p:cxnSp>
        <p:nvCxnSpPr>
          <p:cNvPr id="1025" name="Straight Arrow Connector 1024"/>
          <p:cNvCxnSpPr/>
          <p:nvPr/>
        </p:nvCxnSpPr>
        <p:spPr>
          <a:xfrm flipH="1" flipV="1">
            <a:off x="5519056" y="2073349"/>
            <a:ext cx="1429234" cy="133553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383408" y="4812106"/>
            <a:ext cx="914400" cy="1237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28" name="Straight Arrow Connector 1027"/>
          <p:cNvCxnSpPr>
            <a:stCxn id="5124" idx="1"/>
          </p:cNvCxnSpPr>
          <p:nvPr/>
        </p:nvCxnSpPr>
        <p:spPr>
          <a:xfrm flipH="1" flipV="1">
            <a:off x="4557806" y="2481426"/>
            <a:ext cx="3282802" cy="2492442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9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2112442" y="888363"/>
            <a:ext cx="5662152" cy="1345268"/>
            <a:chOff x="962986" y="3431371"/>
            <a:chExt cx="7239719" cy="2628781"/>
          </a:xfrm>
        </p:grpSpPr>
        <p:grpSp>
          <p:nvGrpSpPr>
            <p:cNvPr id="72" name="Group 71"/>
            <p:cNvGrpSpPr/>
            <p:nvPr/>
          </p:nvGrpSpPr>
          <p:grpSpPr>
            <a:xfrm>
              <a:off x="962986" y="3616721"/>
              <a:ext cx="7239719" cy="2443431"/>
              <a:chOff x="4861158" y="4048963"/>
              <a:chExt cx="3879383" cy="852287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4861158" y="4048963"/>
                <a:ext cx="3879383" cy="755744"/>
                <a:chOff x="757979" y="1364632"/>
                <a:chExt cx="7574277" cy="2644012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57979" y="2153302"/>
                  <a:ext cx="7574277" cy="0"/>
                </a:xfrm>
                <a:prstGeom prst="line">
                  <a:avLst/>
                </a:prstGeom>
                <a:ln w="12700">
                  <a:prstDash val="dash"/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78"/>
                <p:cNvSpPr/>
                <p:nvPr/>
              </p:nvSpPr>
              <p:spPr>
                <a:xfrm>
                  <a:off x="961972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630344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98716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967088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3635460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4303832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4972204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640576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6308948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3917400" y="1364632"/>
                  <a:ext cx="4414856" cy="753428"/>
                </a:xfrm>
                <a:prstGeom prst="line">
                  <a:avLst/>
                </a:prstGeom>
                <a:ln w="12700">
                  <a:prstDash val="dash"/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/>
                <p:cNvSpPr/>
                <p:nvPr/>
              </p:nvSpPr>
              <p:spPr>
                <a:xfrm>
                  <a:off x="7645692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773219" y="4008644"/>
                  <a:ext cx="26746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3447839" y="2781824"/>
                  <a:ext cx="11430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3562139" y="2781824"/>
                  <a:ext cx="4572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019339" y="2781824"/>
                  <a:ext cx="12192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141259" y="4008644"/>
                  <a:ext cx="272796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6863020" y="2781824"/>
                  <a:ext cx="11430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6977320" y="2781824"/>
                  <a:ext cx="4572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7434520" y="2781824"/>
                  <a:ext cx="12192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773219" y="2395493"/>
                  <a:ext cx="247028" cy="623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 dirty="0">
                    <a:solidFill>
                      <a:prstClr val="black"/>
                    </a:solidFill>
                    <a:latin typeface="Minion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977320" y="149036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112110" y="3207355"/>
                  <a:ext cx="247028" cy="623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 dirty="0">
                    <a:solidFill>
                      <a:prstClr val="black"/>
                    </a:solidFill>
                    <a:latin typeface="Minion Pro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6240096" y="4670491"/>
                <a:ext cx="478501" cy="2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solidFill>
                      <a:prstClr val="black"/>
                    </a:solidFill>
                    <a:cs typeface="Arial" charset="0"/>
                  </a:rPr>
                  <a:t>~</a:t>
                </a:r>
                <a:r>
                  <a:rPr lang="en-US" altLang="zh-CN" sz="1600" b="1" dirty="0" smtClean="0">
                    <a:solidFill>
                      <a:prstClr val="black"/>
                    </a:solidFill>
                    <a:cs typeface="Arial" charset="0"/>
                  </a:rPr>
                  <a:t>ns</a:t>
                </a:r>
                <a:endParaRPr lang="en-US" sz="16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961962" y="4644998"/>
                <a:ext cx="820827" cy="2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smtClean="0">
                    <a:solidFill>
                      <a:prstClr val="black"/>
                    </a:solidFill>
                    <a:cs typeface="Arial" charset="0"/>
                  </a:rPr>
                  <a:t>~10 of ns</a:t>
                </a:r>
                <a:endParaRPr lang="en-US" sz="16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570410" y="3431371"/>
              <a:ext cx="4227956" cy="2428725"/>
              <a:chOff x="2570410" y="3431371"/>
              <a:chExt cx="4227956" cy="2428725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570410" y="5198529"/>
                <a:ext cx="1277700" cy="66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prstClr val="black"/>
                    </a:solidFill>
                    <a:cs typeface="Arial" charset="0"/>
                  </a:rPr>
                  <a:t>Few kV</a:t>
                </a:r>
                <a:endParaRPr lang="en-US" sz="16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441224" y="3431371"/>
                <a:ext cx="1357142" cy="66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prstClr val="black"/>
                    </a:solidFill>
                    <a:cs typeface="Arial" charset="0"/>
                  </a:rPr>
                  <a:t>Few </a:t>
                </a:r>
                <a:r>
                  <a:rPr lang="en-US" sz="1600" b="1" dirty="0" err="1" smtClean="0">
                    <a:solidFill>
                      <a:prstClr val="black"/>
                    </a:solidFill>
                    <a:cs typeface="Arial" charset="0"/>
                  </a:rPr>
                  <a:t>mrad</a:t>
                </a:r>
                <a:endParaRPr lang="en-US" sz="16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sp>
        <p:nvSpPr>
          <p:cNvPr id="104" name="Rectangle 103"/>
          <p:cNvSpPr/>
          <p:nvPr/>
        </p:nvSpPr>
        <p:spPr>
          <a:xfrm>
            <a:off x="639984" y="2249731"/>
            <a:ext cx="8078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CCR scheme required fast bunch swap out every 10-20 turns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Pulsed 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power supplies, especially with these characteristics are beyond state of the art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.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Arial" charset="0"/>
              </a:rPr>
              <a:t>An alternative driving method is summing simple 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cosine 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waves at sub-frequencies of the final beam repetition 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frequency to 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generate a continuous waveform.</a:t>
            </a: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49" r="1981"/>
          <a:stretch/>
        </p:blipFill>
        <p:spPr bwMode="auto">
          <a:xfrm>
            <a:off x="2254982" y="4504498"/>
            <a:ext cx="4926822" cy="186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 bwMode="auto">
          <a:xfrm>
            <a:off x="578839" y="149225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Harmonic fast kicker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10473" y="5450576"/>
            <a:ext cx="1140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A. Hutton,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Y. Huang,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J. </a:t>
            </a:r>
            <a:r>
              <a:rPr lang="en-US" dirty="0" err="1" smtClean="0">
                <a:solidFill>
                  <a:prstClr val="black"/>
                </a:solidFill>
                <a:cs typeface="Arial" charset="0"/>
              </a:rPr>
              <a:t>Guo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7" y="22309"/>
            <a:ext cx="1355210" cy="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7" y="3448539"/>
            <a:ext cx="4269155" cy="29893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Arial"/>
                <a:cs typeface="Arial"/>
              </a:rPr>
              <a:t>High-power model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200"/>
            <a:ext cx="8229600" cy="4525963"/>
          </a:xfrm>
        </p:spPr>
        <p:txBody>
          <a:bodyPr/>
          <a:lstStyle/>
          <a:p>
            <a:r>
              <a:rPr lang="en-US" sz="2400" dirty="0" smtClean="0"/>
              <a:t>Vacuum model concept in progress</a:t>
            </a:r>
          </a:p>
          <a:p>
            <a:r>
              <a:rPr lang="en-US" sz="2400" dirty="0"/>
              <a:t>Can test in </a:t>
            </a:r>
            <a:r>
              <a:rPr lang="en-US" sz="2400" dirty="0" smtClean="0"/>
              <a:t>UITF or LERF</a:t>
            </a:r>
            <a:endParaRPr lang="en-US" sz="2400" dirty="0"/>
          </a:p>
          <a:p>
            <a:r>
              <a:rPr lang="en-US" sz="2400" dirty="0" smtClean="0"/>
              <a:t>Need to settle on a baseline kicking scheme (angle, frequency) to go to the next step.</a:t>
            </a:r>
          </a:p>
          <a:p>
            <a:r>
              <a:rPr lang="en-US" sz="2400" dirty="0" smtClean="0"/>
              <a:t>New postdoc position hired</a:t>
            </a:r>
          </a:p>
          <a:p>
            <a:r>
              <a:rPr lang="en-US" sz="2400" dirty="0" smtClean="0"/>
              <a:t>Need to study multi-turn effects with magnetized beams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380653" y="600906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Henry, F. </a:t>
            </a:r>
            <a:r>
              <a:rPr lang="en-US" dirty="0" err="1" smtClean="0"/>
              <a:t>Fors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42181" y="4098539"/>
            <a:ext cx="2101931" cy="1685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547" y="3890449"/>
            <a:ext cx="2610377" cy="210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7" y="22309"/>
            <a:ext cx="1355210" cy="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07734"/>
          </a:xfrm>
        </p:spPr>
        <p:txBody>
          <a:bodyPr/>
          <a:lstStyle/>
          <a:p>
            <a:r>
              <a:rPr lang="en-US" sz="3200" b="1" dirty="0" smtClean="0">
                <a:latin typeface="Arial"/>
                <a:cs typeface="Arial"/>
              </a:rPr>
              <a:t>Modular helium vessel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929"/>
            <a:ext cx="9144000" cy="4952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3675" y="5866593"/>
            <a:ext cx="526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 to 5 cells, coax, WG or on-cell dampers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7" y="22309"/>
            <a:ext cx="1355210" cy="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en-US" dirty="0" smtClean="0">
                <a:latin typeface="+mn-lt"/>
              </a:rPr>
              <a:t>Both </a:t>
            </a:r>
            <a:r>
              <a:rPr lang="en-US" dirty="0" err="1" smtClean="0">
                <a:latin typeface="+mn-lt"/>
              </a:rPr>
              <a:t>eRHIC</a:t>
            </a:r>
            <a:r>
              <a:rPr lang="en-US" dirty="0" smtClean="0">
                <a:latin typeface="+mn-lt"/>
              </a:rPr>
              <a:t> (ring-ring design) </a:t>
            </a:r>
            <a:r>
              <a:rPr lang="en-US" dirty="0">
                <a:latin typeface="+mn-lt"/>
              </a:rPr>
              <a:t>and </a:t>
            </a:r>
            <a:r>
              <a:rPr lang="en-US" dirty="0" smtClean="0">
                <a:latin typeface="+mn-lt"/>
              </a:rPr>
              <a:t>JLab EIC (JLEIC) </a:t>
            </a:r>
            <a:r>
              <a:rPr lang="en-US" dirty="0">
                <a:latin typeface="+mn-lt"/>
              </a:rPr>
              <a:t>are e</a:t>
            </a:r>
            <a:r>
              <a:rPr lang="en-US" dirty="0" smtClean="0">
                <a:latin typeface="+mn-lt"/>
              </a:rPr>
              <a:t>lectron-ion colliders designed </a:t>
            </a:r>
            <a:r>
              <a:rPr lang="en-US" dirty="0">
                <a:latin typeface="+mn-lt"/>
              </a:rPr>
              <a:t>to deliver high luminosities up to above </a:t>
            </a:r>
            <a:r>
              <a:rPr lang="en-US" dirty="0" smtClean="0">
                <a:latin typeface="+mn-lt"/>
              </a:rPr>
              <a:t>10</a:t>
            </a:r>
            <a:r>
              <a:rPr lang="en-US" baseline="30000" dirty="0" smtClean="0">
                <a:latin typeface="+mn-lt"/>
              </a:rPr>
              <a:t>34</a:t>
            </a:r>
            <a:r>
              <a:rPr lang="en-US" dirty="0" smtClean="0">
                <a:latin typeface="+mn-lt"/>
              </a:rPr>
              <a:t>/cm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/s </a:t>
            </a:r>
            <a:r>
              <a:rPr lang="en-US" dirty="0">
                <a:latin typeface="+mn-lt"/>
              </a:rPr>
              <a:t>for meeting </a:t>
            </a:r>
            <a:r>
              <a:rPr lang="en-US" dirty="0" smtClean="0">
                <a:latin typeface="+mn-lt"/>
              </a:rPr>
              <a:t>the requirements </a:t>
            </a:r>
            <a:r>
              <a:rPr lang="en-US" dirty="0">
                <a:latin typeface="+mn-lt"/>
              </a:rPr>
              <a:t>of the EIC science program </a:t>
            </a:r>
            <a:endParaRPr lang="en-US" dirty="0" smtClean="0">
              <a:latin typeface="+mn-lt"/>
            </a:endParaRPr>
          </a:p>
          <a:p>
            <a:pPr algn="just">
              <a:spcBef>
                <a:spcPts val="600"/>
              </a:spcBef>
            </a:pPr>
            <a:r>
              <a:rPr lang="en-US" dirty="0" smtClean="0">
                <a:latin typeface="+mn-lt"/>
              </a:rPr>
              <a:t>To achieve this luminosity goal, both designs chose ampere level high beam current electron/ion collider rings, with short bunch length, high bunch </a:t>
            </a:r>
            <a:r>
              <a:rPr lang="en-US" dirty="0" err="1" smtClean="0">
                <a:latin typeface="+mn-lt"/>
              </a:rPr>
              <a:t>reprate</a:t>
            </a:r>
            <a:r>
              <a:rPr lang="en-US" dirty="0" smtClean="0">
                <a:latin typeface="+mn-lt"/>
              </a:rPr>
              <a:t>,  and low emittance (hadron cooling needed). </a:t>
            </a:r>
            <a:endParaRPr lang="en-US" dirty="0">
              <a:latin typeface="+mn-lt"/>
            </a:endParaRPr>
          </a:p>
          <a:p>
            <a:pPr algn="just">
              <a:spcBef>
                <a:spcPts val="600"/>
              </a:spcBef>
            </a:pPr>
            <a:r>
              <a:rPr lang="en-US" dirty="0" smtClean="0">
                <a:latin typeface="+mn-lt"/>
              </a:rPr>
              <a:t>The beam current in the electron ring of both designs is mainly set by the 10MW administrative limit in synchrotron radiation power. The parameters will be similar to the B-factory storage rings (PEP-II and super KEKB), with more challenges from wide electron energy range.</a:t>
            </a:r>
          </a:p>
          <a:p>
            <a:pPr algn="just">
              <a:spcBef>
                <a:spcPts val="600"/>
              </a:spcBef>
            </a:pPr>
            <a:r>
              <a:rPr lang="en-US" dirty="0" smtClean="0">
                <a:latin typeface="+mn-lt"/>
              </a:rPr>
              <a:t>Short bunch length (cm level) is unprecedented </a:t>
            </a:r>
            <a:r>
              <a:rPr lang="en-US" dirty="0">
                <a:latin typeface="+mn-lt"/>
              </a:rPr>
              <a:t>in the ion ring </a:t>
            </a:r>
            <a:r>
              <a:rPr lang="en-US" dirty="0" smtClean="0">
                <a:latin typeface="+mn-lt"/>
              </a:rPr>
              <a:t>and will be a challenge for the RF system. Strong hadron cooling requires high current (Ampere level) low energy (20-140MeV) electron beam.</a:t>
            </a:r>
          </a:p>
          <a:p>
            <a:pPr algn="just">
              <a:spcBef>
                <a:spcPts val="600"/>
              </a:spcBef>
            </a:pPr>
            <a:r>
              <a:rPr lang="en-US" dirty="0" smtClean="0">
                <a:latin typeface="+mn-lt"/>
              </a:rPr>
              <a:t>Crabbing in hadron collider requires a strong crabbing RF voltage and is unproven. Both EIC teams collaborate closely with </a:t>
            </a:r>
            <a:r>
              <a:rPr lang="en-US" dirty="0" err="1" smtClean="0">
                <a:latin typeface="+mn-lt"/>
              </a:rPr>
              <a:t>HiLumi</a:t>
            </a:r>
            <a:r>
              <a:rPr lang="en-US" dirty="0" smtClean="0">
                <a:latin typeface="+mn-lt"/>
              </a:rPr>
              <a:t> LHC crab cavity development.</a:t>
            </a:r>
          </a:p>
          <a:p>
            <a:pPr algn="just">
              <a:spcBef>
                <a:spcPts val="600"/>
              </a:spcBef>
            </a:pPr>
            <a:r>
              <a:rPr lang="en-US" dirty="0">
                <a:latin typeface="+mn-lt"/>
              </a:rPr>
              <a:t>Both designs need to inherit some real estates from existing accelerators. </a:t>
            </a:r>
          </a:p>
          <a:p>
            <a:pPr algn="just">
              <a:spcBef>
                <a:spcPts val="600"/>
              </a:spcBef>
            </a:pPr>
            <a:r>
              <a:rPr lang="en-US" dirty="0" smtClean="0">
                <a:latin typeface="+mn-lt"/>
              </a:rPr>
              <a:t>Both designs are still evolving and becoming more self-consistent</a:t>
            </a:r>
          </a:p>
          <a:p>
            <a:pPr marL="0" indent="0" algn="just">
              <a:spcBef>
                <a:spcPts val="600"/>
              </a:spcBef>
              <a:buNone/>
            </a:pPr>
            <a:endParaRPr lang="en-US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Introduction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11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Ion Ring: </a:t>
            </a:r>
          </a:p>
          <a:p>
            <a:pPr lvl="1"/>
            <a:r>
              <a:rPr lang="en-US" dirty="0" smtClean="0">
                <a:latin typeface="+mn-lt"/>
              </a:rPr>
              <a:t>Use the current RHIC 28.15MHz warm accelerating cavities and 56MHz SRF/197MHz warm cavities for storage</a:t>
            </a:r>
          </a:p>
          <a:p>
            <a:pPr lvl="1"/>
            <a:r>
              <a:rPr lang="en-US" dirty="0" smtClean="0">
                <a:latin typeface="+mn-lt"/>
              </a:rPr>
              <a:t>Use the current ion injector chain</a:t>
            </a:r>
          </a:p>
          <a:p>
            <a:pPr lvl="1"/>
            <a:r>
              <a:rPr lang="en-US" dirty="0" smtClean="0">
                <a:latin typeface="+mn-lt"/>
              </a:rPr>
              <a:t>Will upgrade to higher frequency (harmonics of 112.6MHz) for  future high </a:t>
            </a:r>
            <a:r>
              <a:rPr lang="en-US" dirty="0" err="1" smtClean="0">
                <a:latin typeface="+mn-lt"/>
              </a:rPr>
              <a:t>reprate</a:t>
            </a:r>
            <a:r>
              <a:rPr lang="en-US" dirty="0" smtClean="0">
                <a:latin typeface="+mn-lt"/>
              </a:rPr>
              <a:t> operation</a:t>
            </a:r>
          </a:p>
          <a:p>
            <a:r>
              <a:rPr lang="en-US" dirty="0" smtClean="0">
                <a:latin typeface="+mn-lt"/>
              </a:rPr>
              <a:t> Electron ring:</a:t>
            </a:r>
          </a:p>
          <a:p>
            <a:pPr lvl="1"/>
            <a:r>
              <a:rPr lang="en-US" dirty="0" smtClean="0">
                <a:latin typeface="+mn-lt"/>
              </a:rPr>
              <a:t>Two cell 563MHz SRF cavities under development.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Crab cavity system: 337.8MHz</a:t>
            </a:r>
          </a:p>
          <a:p>
            <a:r>
              <a:rPr lang="en-US" dirty="0" smtClean="0">
                <a:latin typeface="+mn-lt"/>
              </a:rPr>
              <a:t>Electron injector:</a:t>
            </a:r>
          </a:p>
          <a:p>
            <a:pPr lvl="1"/>
            <a:r>
              <a:rPr lang="en-US" dirty="0" smtClean="0">
                <a:latin typeface="+mn-lt"/>
              </a:rPr>
              <a:t>A multi-turn SRF linac with FFAG optics in the baseline</a:t>
            </a:r>
          </a:p>
          <a:p>
            <a:pPr lvl="1"/>
            <a:r>
              <a:rPr lang="en-US" dirty="0" smtClean="0">
                <a:latin typeface="+mn-lt"/>
              </a:rPr>
              <a:t>May adopt RCS design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>
                <a:latin typeface="Comic Sans MS" panose="030F0702030302020204" pitchFamily="66" charset="0"/>
              </a:rPr>
              <a:t>eRHIC</a:t>
            </a:r>
            <a:r>
              <a:rPr lang="en-US" sz="2800" dirty="0" smtClean="0">
                <a:latin typeface="Comic Sans MS" panose="030F0702030302020204" pitchFamily="66" charset="0"/>
              </a:rPr>
              <a:t> RF Systems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35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  <a:ea typeface="ＭＳ Ｐゴシック" charset="0"/>
                <a:cs typeface="Arial"/>
              </a:rPr>
              <a:t>Introduction: </a:t>
            </a:r>
            <a:r>
              <a:rPr lang="en-US" sz="2800" b="1" dirty="0" err="1" smtClean="0">
                <a:latin typeface="Comic Sans MS" panose="030F0702030302020204" pitchFamily="66" charset="0"/>
              </a:rPr>
              <a:t>eRHIC</a:t>
            </a:r>
            <a:r>
              <a:rPr lang="en-US" sz="2800" b="1" dirty="0" smtClean="0">
                <a:latin typeface="Comic Sans MS" panose="030F0702030302020204" pitchFamily="66" charset="0"/>
              </a:rPr>
              <a:t> RF Cavities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301" y="1364918"/>
            <a:ext cx="3962400" cy="3786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7279" r="22500" b="6787"/>
          <a:stretch/>
        </p:blipFill>
        <p:spPr>
          <a:xfrm>
            <a:off x="247647" y="889509"/>
            <a:ext cx="2152658" cy="138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9049" y="2295336"/>
            <a:ext cx="26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Two-cell 563MHz SRF cavity for e-ring, under development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78" y="2467164"/>
            <a:ext cx="2389946" cy="125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72701" y="3810000"/>
            <a:ext cx="287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DQW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crab cavity, 337.8MHz, under development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74" y="4502209"/>
            <a:ext cx="2819400" cy="131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39886" y="5858470"/>
            <a:ext cx="296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56MHz QWR SRF storage cavity, newly developed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87326"/>
            <a:ext cx="1766888" cy="134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Jiquan\eRHIC\RHIC\28MHz cavi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1" y="3686175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050" y="5550693"/>
            <a:ext cx="2242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28MHz accelerating cavities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607" y="902718"/>
            <a:ext cx="1660734" cy="10156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10400" y="911455"/>
            <a:ext cx="1959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5-cell injector linac cavity with ridged waveguide HOM damper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9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Electron ring: PEP-II warm 476MHz RF adopted</a:t>
            </a:r>
          </a:p>
          <a:p>
            <a:pPr lvl="1"/>
            <a:r>
              <a:rPr lang="en-US" dirty="0" smtClean="0">
                <a:latin typeface="+mn-lt"/>
              </a:rPr>
              <a:t>Proven technology with low cost</a:t>
            </a:r>
          </a:p>
          <a:p>
            <a:pPr lvl="1"/>
            <a:r>
              <a:rPr lang="en-US" dirty="0" smtClean="0">
                <a:latin typeface="+mn-lt"/>
              </a:rPr>
              <a:t>Use CEBAF as injector, frequency matched by </a:t>
            </a:r>
            <a:r>
              <a:rPr lang="en-US" dirty="0">
                <a:latin typeface="+mn-lt"/>
              </a:rPr>
              <a:t>1497×7/22=476.3𝑀𝐻𝑧</a:t>
            </a:r>
          </a:p>
          <a:p>
            <a:pPr lvl="1"/>
            <a:r>
              <a:rPr lang="en-US" dirty="0" smtClean="0">
                <a:latin typeface="+mn-lt"/>
              </a:rPr>
              <a:t>Enough cavities and klystrons available as the total beam SR power is similar</a:t>
            </a:r>
          </a:p>
          <a:p>
            <a:pPr lvl="1"/>
            <a:r>
              <a:rPr lang="en-US" dirty="0">
                <a:latin typeface="+mn-lt"/>
              </a:rPr>
              <a:t>Will upgrade to 952.6MHz SRF cavities for  future high </a:t>
            </a:r>
            <a:r>
              <a:rPr lang="en-US" dirty="0" err="1">
                <a:latin typeface="+mn-lt"/>
              </a:rPr>
              <a:t>reprate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operation</a:t>
            </a:r>
          </a:p>
          <a:p>
            <a:r>
              <a:rPr lang="en-US" dirty="0" smtClean="0">
                <a:latin typeface="+mn-lt"/>
              </a:rPr>
              <a:t> Ion ring: new 952.6MHz SRF cavities to provide bunching voltage</a:t>
            </a:r>
          </a:p>
          <a:p>
            <a:pPr lvl="1"/>
            <a:r>
              <a:rPr lang="en-US" dirty="0" smtClean="0">
                <a:latin typeface="+mn-lt"/>
              </a:rPr>
              <a:t>Plus low frequency cavities for capture, acceleration and bunch formation.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Crab cavity system: 952.6MHz </a:t>
            </a:r>
          </a:p>
          <a:p>
            <a:r>
              <a:rPr lang="en-US" dirty="0" smtClean="0">
                <a:latin typeface="+mn-lt"/>
              </a:rPr>
              <a:t>Cooler:</a:t>
            </a:r>
          </a:p>
          <a:p>
            <a:pPr lvl="1"/>
            <a:r>
              <a:rPr lang="en-US" dirty="0" smtClean="0">
                <a:latin typeface="+mn-lt"/>
              </a:rPr>
              <a:t>952.6MHz cavities for source and ERL (20-55MeV)</a:t>
            </a:r>
          </a:p>
          <a:p>
            <a:pPr lvl="1"/>
            <a:r>
              <a:rPr lang="en-US" dirty="0" smtClean="0">
                <a:latin typeface="+mn-lt"/>
              </a:rPr>
              <a:t>Cooler baseline with circulator ring, using RF harmonic kickers</a:t>
            </a:r>
          </a:p>
          <a:p>
            <a:r>
              <a:rPr lang="en-US" dirty="0" smtClean="0">
                <a:latin typeface="+mn-lt"/>
              </a:rPr>
              <a:t>Ion injector chain:</a:t>
            </a:r>
          </a:p>
          <a:p>
            <a:pPr lvl="1"/>
            <a:r>
              <a:rPr lang="en-US" dirty="0" smtClean="0">
                <a:latin typeface="+mn-lt"/>
              </a:rPr>
              <a:t>An SRF linac with warm front end as developed by ANL</a:t>
            </a:r>
          </a:p>
          <a:p>
            <a:pPr lvl="1"/>
            <a:r>
              <a:rPr lang="en-US" dirty="0" smtClean="0">
                <a:latin typeface="+mn-lt"/>
              </a:rPr>
              <a:t>A booster with a series of low </a:t>
            </a:r>
            <a:r>
              <a:rPr lang="en-US" dirty="0">
                <a:latin typeface="+mn-lt"/>
              </a:rPr>
              <a:t>frequency </a:t>
            </a:r>
            <a:r>
              <a:rPr lang="en-US" dirty="0" smtClean="0">
                <a:latin typeface="+mn-lt"/>
              </a:rPr>
              <a:t>for capture</a:t>
            </a:r>
            <a:r>
              <a:rPr lang="en-US" dirty="0">
                <a:latin typeface="+mn-lt"/>
              </a:rPr>
              <a:t>, acceleration and bunch </a:t>
            </a:r>
            <a:r>
              <a:rPr lang="en-US" dirty="0" smtClean="0">
                <a:latin typeface="+mn-lt"/>
              </a:rPr>
              <a:t>split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JLEIC RF Systems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" y="22309"/>
            <a:ext cx="1355210" cy="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3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Comic Sans MS" panose="030F0702030302020204" pitchFamily="66" charset="0"/>
                <a:ea typeface="ＭＳ Ｐゴシック" charset="0"/>
                <a:cs typeface="Arial"/>
              </a:rPr>
              <a:t>Introduction: RF </a:t>
            </a:r>
            <a:r>
              <a:rPr lang="en-US" sz="2800" b="1" dirty="0">
                <a:latin typeface="Comic Sans MS" panose="030F0702030302020204" pitchFamily="66" charset="0"/>
                <a:ea typeface="ＭＳ Ｐゴシック" charset="0"/>
                <a:cs typeface="Arial"/>
              </a:rPr>
              <a:t>C</a:t>
            </a:r>
            <a:r>
              <a:rPr lang="en-US" sz="2800" b="1" dirty="0" smtClean="0">
                <a:latin typeface="Comic Sans MS" panose="030F0702030302020204" pitchFamily="66" charset="0"/>
                <a:ea typeface="ＭＳ Ｐゴシック" charset="0"/>
                <a:cs typeface="Arial"/>
              </a:rPr>
              <a:t>avities </a:t>
            </a:r>
            <a:r>
              <a:rPr lang="en-US" sz="2800" b="1" dirty="0">
                <a:latin typeface="Comic Sans MS" panose="030F0702030302020204" pitchFamily="66" charset="0"/>
                <a:ea typeface="ＭＳ Ｐゴシック" charset="0"/>
                <a:cs typeface="Arial"/>
              </a:rPr>
              <a:t>for </a:t>
            </a:r>
            <a:r>
              <a:rPr lang="en-US" sz="2800" b="1" dirty="0" smtClean="0">
                <a:latin typeface="Comic Sans MS" panose="030F0702030302020204" pitchFamily="66" charset="0"/>
                <a:ea typeface="ＭＳ Ｐゴシック" charset="0"/>
                <a:cs typeface="Arial"/>
              </a:rPr>
              <a:t>JLEIC</a:t>
            </a:r>
            <a:endParaRPr lang="en-US" sz="2800" b="1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  <a:latin typeface="Arial"/>
                <a:cs typeface="Arial"/>
              </a:rPr>
              <a:pPr/>
              <a:t>8</a:t>
            </a:fld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9" name="Content Placeholder 1"/>
          <p:cNvSpPr>
            <a:spLocks/>
          </p:cNvSpPr>
          <p:nvPr/>
        </p:nvSpPr>
        <p:spPr bwMode="auto">
          <a:xfrm>
            <a:off x="265113" y="939800"/>
            <a:ext cx="86455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0"/>
          <a:lstStyle/>
          <a:p>
            <a:pPr marL="344488" indent="-344488" fontAlgn="base">
              <a:spcBef>
                <a:spcPct val="0"/>
              </a:spcBef>
              <a:spcAft>
                <a:spcPct val="30000"/>
              </a:spcAft>
              <a:buFont typeface="Arial" charset="0"/>
              <a:buBlip>
                <a:blip r:embed="rId2"/>
              </a:buBlip>
            </a:pPr>
            <a:endParaRPr lang="en-US" sz="24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0" name="Group 6"/>
          <p:cNvGrpSpPr>
            <a:grpSpLocks noChangeAspect="1"/>
          </p:cNvGrpSpPr>
          <p:nvPr/>
        </p:nvGrpSpPr>
        <p:grpSpPr bwMode="auto">
          <a:xfrm>
            <a:off x="1305632" y="1175804"/>
            <a:ext cx="6204923" cy="5594928"/>
            <a:chOff x="-51089" y="905874"/>
            <a:chExt cx="6063581" cy="5467483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263406" y="2356649"/>
              <a:ext cx="1278803" cy="876605"/>
              <a:chOff x="5207301" y="1359526"/>
              <a:chExt cx="1278803" cy="876605"/>
            </a:xfrm>
          </p:grpSpPr>
          <p:sp>
            <p:nvSpPr>
              <p:cNvPr id="63" name="Arc 12"/>
              <p:cNvSpPr>
                <a:spLocks/>
              </p:cNvSpPr>
              <p:nvPr/>
            </p:nvSpPr>
            <p:spPr bwMode="auto">
              <a:xfrm rot="-3876465">
                <a:off x="6002438" y="1722947"/>
                <a:ext cx="214312" cy="212724"/>
              </a:xfrm>
              <a:custGeom>
                <a:avLst/>
                <a:gdLst>
                  <a:gd name="T0" fmla="*/ 85519 w 212726"/>
                  <a:gd name="T1" fmla="*/ 2877 h 212727"/>
                  <a:gd name="T2" fmla="*/ 111211 w 212726"/>
                  <a:gd name="T3" fmla="*/ 106358 h 212727"/>
                  <a:gd name="T4" fmla="*/ 175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4" name="Arc 13"/>
              <p:cNvSpPr>
                <a:spLocks/>
              </p:cNvSpPr>
              <p:nvPr/>
            </p:nvSpPr>
            <p:spPr bwMode="auto">
              <a:xfrm rot="-3876465" flipH="1" flipV="1">
                <a:off x="5683546" y="2024200"/>
                <a:ext cx="211138" cy="212724"/>
              </a:xfrm>
              <a:custGeom>
                <a:avLst/>
                <a:gdLst>
                  <a:gd name="T0" fmla="*/ 79775 w 212726"/>
                  <a:gd name="T1" fmla="*/ 2499 h 212727"/>
                  <a:gd name="T2" fmla="*/ 101687 w 212726"/>
                  <a:gd name="T3" fmla="*/ 106358 h 212727"/>
                  <a:gd name="T4" fmla="*/ 160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65" name="Straight Connector 62"/>
              <p:cNvCxnSpPr>
                <a:cxnSpLocks noChangeShapeType="1"/>
              </p:cNvCxnSpPr>
              <p:nvPr/>
            </p:nvCxnSpPr>
            <p:spPr bwMode="auto">
              <a:xfrm rot="17723535" flipH="1">
                <a:off x="5751710" y="1958761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Connector 63"/>
              <p:cNvCxnSpPr>
                <a:cxnSpLocks noChangeShapeType="1"/>
              </p:cNvCxnSpPr>
              <p:nvPr/>
            </p:nvCxnSpPr>
            <p:spPr bwMode="auto">
              <a:xfrm rot="-3876465">
                <a:off x="5826372" y="1840038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64"/>
              <p:cNvCxnSpPr>
                <a:cxnSpLocks noChangeShapeType="1"/>
              </p:cNvCxnSpPr>
              <p:nvPr/>
            </p:nvCxnSpPr>
            <p:spPr bwMode="auto">
              <a:xfrm rot="16478584" flipH="1">
                <a:off x="6181103" y="1763468"/>
                <a:ext cx="304876" cy="30512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8" name="Arc 12"/>
              <p:cNvSpPr>
                <a:spLocks/>
              </p:cNvSpPr>
              <p:nvPr/>
            </p:nvSpPr>
            <p:spPr bwMode="auto">
              <a:xfrm rot="-9772837">
                <a:off x="5207301" y="1359526"/>
                <a:ext cx="1157140" cy="595586"/>
              </a:xfrm>
              <a:custGeom>
                <a:avLst/>
                <a:gdLst>
                  <a:gd name="T0" fmla="*/ 12209702 w 392558"/>
                  <a:gd name="T1" fmla="*/ 6121503 h 228472"/>
                  <a:gd name="T2" fmla="*/ 11546 w 392558"/>
                  <a:gd name="T3" fmla="*/ 16202563 h 228472"/>
                  <a:gd name="T4" fmla="*/ 10831974 w 392558"/>
                  <a:gd name="T5" fmla="*/ 27503656 h 228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2558" h="228472" stroke="0">
                    <a:moveTo>
                      <a:pt x="391674" y="2217"/>
                    </a:moveTo>
                    <a:lnTo>
                      <a:pt x="392558" y="0"/>
                    </a:lnTo>
                  </a:path>
                  <a:path w="392558" h="228472" fill="none">
                    <a:moveTo>
                      <a:pt x="54865" y="50851"/>
                    </a:moveTo>
                    <a:cubicBezTo>
                      <a:pt x="50297" y="48784"/>
                      <a:pt x="-1864" y="78034"/>
                      <a:pt x="52" y="134594"/>
                    </a:cubicBezTo>
                    <a:cubicBezTo>
                      <a:pt x="-685" y="187761"/>
                      <a:pt x="35755" y="219235"/>
                      <a:pt x="48674" y="22847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-51089" y="905874"/>
              <a:ext cx="6063581" cy="5467483"/>
              <a:chOff x="523786" y="698500"/>
              <a:chExt cx="5394414" cy="4864100"/>
            </a:xfrm>
          </p:grpSpPr>
          <p:sp>
            <p:nvSpPr>
              <p:cNvPr id="28" name="Arc 106"/>
              <p:cNvSpPr>
                <a:spLocks/>
              </p:cNvSpPr>
              <p:nvPr/>
            </p:nvSpPr>
            <p:spPr bwMode="auto">
              <a:xfrm flipV="1">
                <a:off x="4646612" y="2819400"/>
                <a:ext cx="839788" cy="1069975"/>
              </a:xfrm>
              <a:custGeom>
                <a:avLst/>
                <a:gdLst>
                  <a:gd name="T0" fmla="*/ 0 w 18087"/>
                  <a:gd name="T1" fmla="*/ 203642 h 21600"/>
                  <a:gd name="T2" fmla="*/ 38991756 w 18087"/>
                  <a:gd name="T3" fmla="*/ 17917673 h 21600"/>
                  <a:gd name="T4" fmla="*/ 4089550 w 18087"/>
                  <a:gd name="T5" fmla="*/ 5300215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087" h="21600" fill="none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</a:path>
                  <a:path w="18087" h="21600" stroke="0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  <a:lnTo>
                      <a:pt x="1897" y="21600"/>
                    </a:lnTo>
                    <a:lnTo>
                      <a:pt x="0" y="83"/>
                    </a:lnTo>
                    <a:close/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9" name="Straight Connector 26"/>
              <p:cNvCxnSpPr>
                <a:cxnSpLocks noChangeShapeType="1"/>
              </p:cNvCxnSpPr>
              <p:nvPr/>
            </p:nvCxnSpPr>
            <p:spPr bwMode="auto">
              <a:xfrm flipV="1">
                <a:off x="2174875" y="1890713"/>
                <a:ext cx="2814638" cy="4349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2667000" y="1000125"/>
                <a:ext cx="1809750" cy="22367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963613" y="4378325"/>
                <a:ext cx="450850" cy="27781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29"/>
              <p:cNvCxnSpPr>
                <a:cxnSpLocks noChangeShapeType="1"/>
              </p:cNvCxnSpPr>
              <p:nvPr/>
            </p:nvCxnSpPr>
            <p:spPr bwMode="auto">
              <a:xfrm flipV="1">
                <a:off x="1125538" y="4784725"/>
                <a:ext cx="307975" cy="203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Arc 35"/>
              <p:cNvSpPr>
                <a:spLocks/>
              </p:cNvSpPr>
              <p:nvPr/>
            </p:nvSpPr>
            <p:spPr bwMode="auto">
              <a:xfrm>
                <a:off x="3925888" y="3889375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Arc 38"/>
              <p:cNvSpPr>
                <a:spLocks/>
              </p:cNvSpPr>
              <p:nvPr/>
            </p:nvSpPr>
            <p:spPr bwMode="auto">
              <a:xfrm flipH="1">
                <a:off x="1817688" y="3886200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35" name="Straight Connector 32"/>
              <p:cNvCxnSpPr>
                <a:cxnSpLocks noChangeShapeType="1"/>
              </p:cNvCxnSpPr>
              <p:nvPr/>
            </p:nvCxnSpPr>
            <p:spPr bwMode="auto">
              <a:xfrm flipH="1" flipV="1">
                <a:off x="1547813" y="3889375"/>
                <a:ext cx="3913187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33"/>
              <p:cNvCxnSpPr>
                <a:cxnSpLocks noChangeShapeType="1"/>
              </p:cNvCxnSpPr>
              <p:nvPr/>
            </p:nvCxnSpPr>
            <p:spPr bwMode="auto">
              <a:xfrm flipH="1" flipV="1">
                <a:off x="1131888" y="4725988"/>
                <a:ext cx="3243262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941388" y="4303712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941388" y="4845050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1011238" y="4640262"/>
                <a:ext cx="158750" cy="15875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Arc 48"/>
              <p:cNvSpPr>
                <a:spLocks/>
              </p:cNvSpPr>
              <p:nvPr/>
            </p:nvSpPr>
            <p:spPr bwMode="auto">
              <a:xfrm flipH="1">
                <a:off x="1227138" y="38862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Arc 52"/>
              <p:cNvSpPr>
                <a:spLocks/>
              </p:cNvSpPr>
              <p:nvPr/>
            </p:nvSpPr>
            <p:spPr bwMode="auto">
              <a:xfrm flipH="1" flipV="1">
                <a:off x="1233488" y="47244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Arc 32"/>
              <p:cNvSpPr>
                <a:spLocks/>
              </p:cNvSpPr>
              <p:nvPr/>
            </p:nvSpPr>
            <p:spPr bwMode="auto">
              <a:xfrm>
                <a:off x="4276725" y="1884363"/>
                <a:ext cx="1641475" cy="1639887"/>
              </a:xfrm>
              <a:custGeom>
                <a:avLst/>
                <a:gdLst>
                  <a:gd name="T0" fmla="*/ 676896 w 1640410"/>
                  <a:gd name="T1" fmla="*/ 12989 h 1640411"/>
                  <a:gd name="T2" fmla="*/ 822871 w 1640410"/>
                  <a:gd name="T3" fmla="*/ 818896 h 1640411"/>
                  <a:gd name="T4" fmla="*/ 180892 w 1640410"/>
                  <a:gd name="T5" fmla="*/ 1331174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" name="Arc 33"/>
              <p:cNvSpPr>
                <a:spLocks/>
              </p:cNvSpPr>
              <p:nvPr/>
            </p:nvSpPr>
            <p:spPr bwMode="auto">
              <a:xfrm flipH="1" flipV="1">
                <a:off x="1212850" y="698500"/>
                <a:ext cx="1639888" cy="1641475"/>
              </a:xfrm>
              <a:custGeom>
                <a:avLst/>
                <a:gdLst>
                  <a:gd name="T0" fmla="*/ 673630 w 1640410"/>
                  <a:gd name="T1" fmla="*/ 13049 h 1640411"/>
                  <a:gd name="T2" fmla="*/ 818900 w 1640410"/>
                  <a:gd name="T3" fmla="*/ 822869 h 1640411"/>
                  <a:gd name="T4" fmla="*/ 180022 w 1640410"/>
                  <a:gd name="T5" fmla="*/ 1337631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4" name="TextBox 41"/>
              <p:cNvSpPr txBox="1">
                <a:spLocks noChangeArrowheads="1"/>
              </p:cNvSpPr>
              <p:nvPr/>
            </p:nvSpPr>
            <p:spPr bwMode="auto">
              <a:xfrm>
                <a:off x="2527455" y="1855570"/>
                <a:ext cx="305197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FF"/>
                    </a:solidFill>
                    <a:latin typeface="Arial"/>
                    <a:cs typeface="Arial"/>
                  </a:rPr>
                  <a:t>IP</a:t>
                </a:r>
              </a:p>
            </p:txBody>
          </p:sp>
          <p:sp>
            <p:nvSpPr>
              <p:cNvPr id="45" name="TextBox 44"/>
              <p:cNvSpPr txBox="1">
                <a:spLocks noChangeArrowheads="1"/>
              </p:cNvSpPr>
              <p:nvPr/>
            </p:nvSpPr>
            <p:spPr bwMode="auto">
              <a:xfrm>
                <a:off x="4157662" y="2552700"/>
                <a:ext cx="854075" cy="2746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dirty="0">
                    <a:solidFill>
                      <a:srgbClr val="1F497D">
                        <a:lumMod val="40000"/>
                        <a:lumOff val="60000"/>
                      </a:srgbClr>
                    </a:solidFill>
                    <a:latin typeface="Arial"/>
                    <a:cs typeface="Arial"/>
                  </a:rPr>
                  <a:t>Future IP</a:t>
                </a:r>
              </a:p>
            </p:txBody>
          </p:sp>
          <p:sp>
            <p:nvSpPr>
              <p:cNvPr id="46" name="TextBox 43"/>
              <p:cNvSpPr txBox="1">
                <a:spLocks noChangeArrowheads="1"/>
              </p:cNvSpPr>
              <p:nvPr/>
            </p:nvSpPr>
            <p:spPr bwMode="auto">
              <a:xfrm>
                <a:off x="3275059" y="3129608"/>
                <a:ext cx="974415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Ion Source</a:t>
                </a:r>
              </a:p>
            </p:txBody>
          </p:sp>
          <p:sp>
            <p:nvSpPr>
              <p:cNvPr id="47" name="TextBox 44"/>
              <p:cNvSpPr txBox="1">
                <a:spLocks noChangeArrowheads="1"/>
              </p:cNvSpPr>
              <p:nvPr/>
            </p:nvSpPr>
            <p:spPr bwMode="auto">
              <a:xfrm>
                <a:off x="2689955" y="2736349"/>
                <a:ext cx="768952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Booster</a:t>
                </a:r>
              </a:p>
            </p:txBody>
          </p:sp>
          <p:sp>
            <p:nvSpPr>
              <p:cNvPr id="48" name="TextBox 45"/>
              <p:cNvSpPr txBox="1">
                <a:spLocks noChangeArrowheads="1"/>
              </p:cNvSpPr>
              <p:nvPr/>
            </p:nvSpPr>
            <p:spPr bwMode="auto">
              <a:xfrm>
                <a:off x="1672531" y="792128"/>
                <a:ext cx="770367" cy="657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JLEIC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Collider</a:t>
                </a: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Rings</a:t>
                </a:r>
              </a:p>
            </p:txBody>
          </p:sp>
          <p:sp>
            <p:nvSpPr>
              <p:cNvPr id="49" name="TextBox 46"/>
              <p:cNvSpPr txBox="1">
                <a:spLocks noChangeArrowheads="1"/>
              </p:cNvSpPr>
              <p:nvPr/>
            </p:nvSpPr>
            <p:spPr bwMode="auto">
              <a:xfrm>
                <a:off x="2157488" y="4140200"/>
                <a:ext cx="2239815" cy="29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black"/>
                    </a:solidFill>
                    <a:latin typeface="Arial"/>
                    <a:cs typeface="Arial"/>
                  </a:rPr>
                  <a:t>12 GeV 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1497MHz CEBAF</a:t>
                </a:r>
                <a:endParaRPr lang="en-US" sz="1600" b="1" dirty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0" name="TextBox 47"/>
              <p:cNvSpPr txBox="1">
                <a:spLocks noChangeArrowheads="1"/>
              </p:cNvSpPr>
              <p:nvPr/>
            </p:nvSpPr>
            <p:spPr bwMode="auto">
              <a:xfrm>
                <a:off x="1377814" y="4891088"/>
                <a:ext cx="951049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prstClr val="black"/>
                    </a:solidFill>
                    <a:latin typeface="Arial"/>
                    <a:cs typeface="Arial"/>
                  </a:rPr>
                  <a:t>Halls A, B, C</a:t>
                </a:r>
              </a:p>
            </p:txBody>
          </p:sp>
          <p:sp>
            <p:nvSpPr>
              <p:cNvPr id="51" name="TextBox 48"/>
              <p:cNvSpPr txBox="1">
                <a:spLocks noChangeArrowheads="1"/>
              </p:cNvSpPr>
              <p:nvPr/>
            </p:nvSpPr>
            <p:spPr bwMode="auto">
              <a:xfrm>
                <a:off x="523786" y="3980479"/>
                <a:ext cx="1216206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prstClr val="black"/>
                    </a:solidFill>
                    <a:latin typeface="Arial"/>
                    <a:cs typeface="Arial"/>
                  </a:rPr>
                  <a:t>Electron Injector </a:t>
                </a:r>
              </a:p>
            </p:txBody>
          </p:sp>
          <p:sp>
            <p:nvSpPr>
              <p:cNvPr id="52" name="TextBox 49"/>
              <p:cNvSpPr txBox="1">
                <a:spLocks noChangeArrowheads="1"/>
              </p:cNvSpPr>
              <p:nvPr/>
            </p:nvSpPr>
            <p:spPr bwMode="auto">
              <a:xfrm>
                <a:off x="5200677" y="3967163"/>
                <a:ext cx="539694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prstClr val="black"/>
                    </a:solidFill>
                    <a:latin typeface="Arial"/>
                    <a:cs typeface="Arial"/>
                  </a:rPr>
                  <a:t>Hall D</a:t>
                </a:r>
              </a:p>
            </p:txBody>
          </p:sp>
          <p:sp>
            <p:nvSpPr>
              <p:cNvPr id="53" name="Rectangle 50"/>
              <p:cNvSpPr>
                <a:spLocks noChangeArrowheads="1"/>
              </p:cNvSpPr>
              <p:nvPr/>
            </p:nvSpPr>
            <p:spPr bwMode="auto">
              <a:xfrm>
                <a:off x="1489076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5346700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2311401" y="3819525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2311401" y="4660900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 rot="-7800000">
                <a:off x="4029074" y="3095625"/>
                <a:ext cx="201613" cy="10953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 rot="-7778035">
                <a:off x="3617119" y="2756693"/>
                <a:ext cx="457200" cy="10953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9" name="TextBox 56"/>
              <p:cNvSpPr txBox="1">
                <a:spLocks noChangeArrowheads="1"/>
              </p:cNvSpPr>
              <p:nvPr/>
            </p:nvSpPr>
            <p:spPr bwMode="auto">
              <a:xfrm>
                <a:off x="3030581" y="2925351"/>
                <a:ext cx="923743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SRF Linac</a:t>
                </a: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2649538" y="2127250"/>
                <a:ext cx="182563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975100" y="2622550"/>
                <a:ext cx="182562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" name="Line 107"/>
              <p:cNvSpPr>
                <a:spLocks noChangeShapeType="1"/>
              </p:cNvSpPr>
              <p:nvPr/>
            </p:nvSpPr>
            <p:spPr bwMode="auto">
              <a:xfrm flipV="1">
                <a:off x="5476875" y="3248025"/>
                <a:ext cx="239712" cy="2952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rot="-5940000">
              <a:off x="2953986" y="2353043"/>
              <a:ext cx="146323" cy="3675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 rot="-2255027">
              <a:off x="2943279" y="1751692"/>
              <a:ext cx="128479" cy="6013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-6039784">
              <a:off x="2123336" y="2585911"/>
              <a:ext cx="155245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-6039784">
              <a:off x="2598884" y="2501151"/>
              <a:ext cx="157030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2590728" y="2194304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984684" y="1699587"/>
              <a:ext cx="8115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-SRF +</a:t>
              </a:r>
            </a:p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60066"/>
                  </a:solidFill>
                  <a:latin typeface="Arial"/>
                  <a:cs typeface="Arial"/>
                </a:rPr>
                <a:t>NCRF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1678910" y="2268910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0" name="TextBox 16"/>
            <p:cNvSpPr txBox="1">
              <a:spLocks noChangeArrowheads="1"/>
            </p:cNvSpPr>
            <p:nvPr/>
          </p:nvSpPr>
          <p:spPr bwMode="auto">
            <a:xfrm>
              <a:off x="2332317" y="2651074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 rot="-5940000">
              <a:off x="3728427" y="2154973"/>
              <a:ext cx="140969" cy="5192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3582054" y="2029057"/>
              <a:ext cx="1007565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BB cooler</a:t>
              </a:r>
              <a:endParaRPr lang="en-US" sz="1400" b="1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 rot="-2255027">
              <a:off x="3558906" y="2585019"/>
              <a:ext cx="128479" cy="442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>
              <a:off x="3665363" y="2584731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 rot="-2255027">
              <a:off x="3107446" y="2192445"/>
              <a:ext cx="135616" cy="13740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Straight Connector 23"/>
            <p:cNvCxnSpPr>
              <a:cxnSpLocks noChangeShapeType="1"/>
            </p:cNvCxnSpPr>
            <p:nvPr/>
          </p:nvCxnSpPr>
          <p:spPr bwMode="auto">
            <a:xfrm>
              <a:off x="3852663" y="3486374"/>
              <a:ext cx="76823" cy="9389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 rot="-6039784">
              <a:off x="3060159" y="2907108"/>
              <a:ext cx="103497" cy="8386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70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1" y="939800"/>
            <a:ext cx="1851338" cy="17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8" descr="Untitled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71" y="845172"/>
            <a:ext cx="2241781" cy="14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9" descr="C:\Users\physics\Documents\Alx CST\na-pac13\WEPAC39\750_bd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7" y="3349578"/>
            <a:ext cx="1725527" cy="112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325752" y="2700540"/>
            <a:ext cx="159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476.3 MHz e-ring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(NCRF PEP-II)</a:t>
            </a: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5800768" y="814275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952.6 MHz 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-ring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sp>
        <p:nvSpPr>
          <p:cNvPr id="75" name="Rectangle 72"/>
          <p:cNvSpPr>
            <a:spLocks noChangeArrowheads="1"/>
          </p:cNvSpPr>
          <p:nvPr/>
        </p:nvSpPr>
        <p:spPr bwMode="auto">
          <a:xfrm>
            <a:off x="7141195" y="2248985"/>
            <a:ext cx="1921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cooler ERL 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6" name="Rectangle 73"/>
          <p:cNvSpPr>
            <a:spLocks noChangeArrowheads="1"/>
          </p:cNvSpPr>
          <p:nvPr/>
        </p:nvSpPr>
        <p:spPr bwMode="auto">
          <a:xfrm>
            <a:off x="1" y="4293207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952.6 MHz crab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pic>
        <p:nvPicPr>
          <p:cNvPr id="8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2" y="4319725"/>
            <a:ext cx="1729957" cy="12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76"/>
          <p:cNvSpPr>
            <a:spLocks noChangeArrowheads="1"/>
          </p:cNvSpPr>
          <p:nvPr/>
        </p:nvSpPr>
        <p:spPr bwMode="auto">
          <a:xfrm>
            <a:off x="7132638" y="5518944"/>
            <a:ext cx="2011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Harmonic Fast kicker for cooling ring</a:t>
            </a:r>
          </a:p>
        </p:txBody>
      </p:sp>
      <p:sp>
        <p:nvSpPr>
          <p:cNvPr id="84" name="TextBox 1"/>
          <p:cNvSpPr txBox="1">
            <a:spLocks noChangeArrowheads="1"/>
          </p:cNvSpPr>
          <p:nvPr/>
        </p:nvSpPr>
        <p:spPr bwMode="auto">
          <a:xfrm>
            <a:off x="711460" y="3818196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ODU</a:t>
            </a:r>
          </a:p>
        </p:txBody>
      </p:sp>
      <p:pic>
        <p:nvPicPr>
          <p:cNvPr id="8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35156"/>
          <a:stretch/>
        </p:blipFill>
        <p:spPr bwMode="auto">
          <a:xfrm>
            <a:off x="7955279" y="2775744"/>
            <a:ext cx="1007129" cy="8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72"/>
          <p:cNvSpPr>
            <a:spLocks noChangeArrowheads="1"/>
          </p:cNvSpPr>
          <p:nvPr/>
        </p:nvSpPr>
        <p:spPr bwMode="auto">
          <a:xfrm>
            <a:off x="7457846" y="3554516"/>
            <a:ext cx="1811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cooler booster 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>
            <a:stCxn id="72" idx="3"/>
          </p:cNvCxnSpPr>
          <p:nvPr/>
        </p:nvCxnSpPr>
        <p:spPr>
          <a:xfrm flipV="1">
            <a:off x="1866324" y="3113127"/>
            <a:ext cx="1573668" cy="799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70" idx="3"/>
          </p:cNvCxnSpPr>
          <p:nvPr/>
        </p:nvCxnSpPr>
        <p:spPr>
          <a:xfrm>
            <a:off x="1956699" y="1821173"/>
            <a:ext cx="2168103" cy="7494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4376205" y="1773859"/>
            <a:ext cx="282131" cy="286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endCxn id="22" idx="3"/>
          </p:cNvCxnSpPr>
          <p:nvPr/>
        </p:nvCxnSpPr>
        <p:spPr>
          <a:xfrm flipH="1">
            <a:off x="6054515" y="2065099"/>
            <a:ext cx="959364" cy="4139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873772" y="6109719"/>
            <a:ext cx="426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"/>
                <a:cs typeface="Arial"/>
              </a:rPr>
              <a:t>Not including ion acceleration and bunch formation </a:t>
            </a:r>
            <a:endParaRPr lang="en-US" sz="14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244" y="814662"/>
            <a:ext cx="1292852" cy="125043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37" y="22309"/>
            <a:ext cx="1355210" cy="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777253"/>
              </p:ext>
            </p:extLst>
          </p:nvPr>
        </p:nvGraphicFramePr>
        <p:xfrm>
          <a:off x="533400" y="838200"/>
          <a:ext cx="7772400" cy="4779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762000"/>
                <a:gridCol w="1295400"/>
                <a:gridCol w="1295400"/>
                <a:gridCol w="1295400"/>
                <a:gridCol w="1295400"/>
              </a:tblGrid>
              <a:tr h="25747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eRHIC</a:t>
                      </a:r>
                      <a:r>
                        <a:rPr lang="en-US" sz="1200" dirty="0" smtClean="0"/>
                        <a:t> ring-ring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JLEIC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Protons/ions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Electrons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Protons/ions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Electrons</a:t>
                      </a:r>
                      <a:endParaRPr lang="en-US" sz="1200" dirty="0"/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50-275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5-18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20-100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3-10</a:t>
                      </a:r>
                      <a:endParaRPr lang="en-US" sz="1200" dirty="0"/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Circumference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~3834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~2255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Bunch </a:t>
                      </a:r>
                      <a:r>
                        <a:rPr lang="en-US" sz="1200" dirty="0" err="1" smtClean="0"/>
                        <a:t>reprate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MHz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28.15/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112.6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476.3 (119, 238)/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952.6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Storage RF frequency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56, 197/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952.6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476.3/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952.6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91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Current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0.46/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0.92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@275GeV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1.25/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2.48</a:t>
                      </a:r>
                      <a:r>
                        <a:rPr lang="en-US" sz="1200" dirty="0" smtClean="0"/>
                        <a:t> @10GeV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0.71 (10 GeV)</a:t>
                      </a:r>
                    </a:p>
                    <a:p>
                      <a:pPr algn="ctr"/>
                      <a:r>
                        <a:rPr lang="en-US" sz="1200" dirty="0" smtClean="0"/>
                        <a:t> to 3 (3 GeV)</a:t>
                      </a:r>
                      <a:endParaRPr lang="en-US" sz="1200" dirty="0"/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Bunch Length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3.5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@275GeV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0.3 @10GeV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1.2-1.6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91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Main RF technology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SRF, NCRF (RHIC) /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SCRF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SCRF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NCRF(PEP-II) 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SCRF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Installed </a:t>
                      </a:r>
                      <a:r>
                        <a:rPr lang="en-US" sz="1200" baseline="0" dirty="0" smtClean="0"/>
                        <a:t>cavity voltage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2/3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TBD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Up to 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Up to 22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</a:p>
                  </a:txBody>
                  <a:tcPr/>
                </a:tc>
              </a:tr>
              <a:tr h="2574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Cavities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ea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1/5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TBD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Up to 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Up to 34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</a:p>
                  </a:txBody>
                  <a:tcPr/>
                </a:tc>
              </a:tr>
              <a:tr h="3130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Crabbing Angle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mrad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/>
                </a:tc>
              </a:tr>
              <a:tr h="3130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Crab cavity Frequency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337.8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337.8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952.6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952.6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30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Crabbing Voltage per</a:t>
                      </a:r>
                      <a:r>
                        <a:rPr lang="en-US" sz="1200" baseline="0" dirty="0" smtClean="0"/>
                        <a:t> Side of IP at Max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&lt;4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20.82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~2.8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30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Betatron at Crab</a:t>
                      </a:r>
                      <a:r>
                        <a:rPr lang="en-US" sz="1200" baseline="0" dirty="0" smtClean="0"/>
                        <a:t> Cavity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TBD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363.44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~200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914400"/>
          </a:xfrm>
        </p:spPr>
        <p:txBody>
          <a:bodyPr/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Introduction: Selected EIC Parameters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5638800"/>
            <a:ext cx="5203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Parameters in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r</a:t>
            </a:r>
            <a:r>
              <a:rPr lang="en-US" sz="1200" dirty="0" smtClean="0">
                <a:solidFill>
                  <a:srgbClr val="FF0000"/>
                </a:solidFill>
              </a:rPr>
              <a:t>ed</a:t>
            </a:r>
            <a:r>
              <a:rPr lang="en-US" sz="1200" dirty="0" smtClean="0"/>
              <a:t> are for future upgrades by replacing the legacy RF systems.</a:t>
            </a:r>
          </a:p>
          <a:p>
            <a:r>
              <a:rPr lang="en-US" sz="1200" dirty="0" smtClean="0"/>
              <a:t>Parameters are still evolving in design iterations.</a:t>
            </a:r>
          </a:p>
          <a:p>
            <a:r>
              <a:rPr lang="en-US" sz="1200" dirty="0" smtClean="0"/>
              <a:t>Some parameters used in the latest RF design may lag the lattice design iteration.</a:t>
            </a:r>
          </a:p>
          <a:p>
            <a:r>
              <a:rPr lang="en-US" sz="1200" dirty="0" smtClean="0"/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8357"/>
      </p:ext>
    </p:extLst>
  </p:cSld>
  <p:clrMapOvr>
    <a:masterClrMapping/>
  </p:clrMapOvr>
</p:sld>
</file>

<file path=ppt/theme/theme1.xml><?xml version="1.0" encoding="utf-8"?>
<a:theme xmlns:a="http://schemas.openxmlformats.org/drawingml/2006/main" name="1_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33555</TotalTime>
  <Words>3853</Words>
  <Application>Microsoft Office PowerPoint</Application>
  <PresentationFormat>On-screen Show (4:3)</PresentationFormat>
  <Paragraphs>899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1_JLab_PowerPoint1</vt:lpstr>
      <vt:lpstr>JLabPowerPointMain</vt:lpstr>
      <vt:lpstr>1_JLabPowerPointMain</vt:lpstr>
      <vt:lpstr>2_JLabPowerPointMain</vt:lpstr>
      <vt:lpstr>3_JLabPowerPointMain</vt:lpstr>
      <vt:lpstr>4_JLabPowerPointMain</vt:lpstr>
      <vt:lpstr>5_JLabPowerPointMain</vt:lpstr>
      <vt:lpstr>(S)RF Technology for Electron Ion Colliders </vt:lpstr>
      <vt:lpstr>Outline</vt:lpstr>
      <vt:lpstr>Outline</vt:lpstr>
      <vt:lpstr>Introduction</vt:lpstr>
      <vt:lpstr>eRHIC RF Systems</vt:lpstr>
      <vt:lpstr>Introduction: eRHIC RF Cavities</vt:lpstr>
      <vt:lpstr>JLEIC RF Systems</vt:lpstr>
      <vt:lpstr>Introduction: RF Cavities for JLEIC</vt:lpstr>
      <vt:lpstr>Introduction: Selected EIC Parameters</vt:lpstr>
      <vt:lpstr>Outline</vt:lpstr>
      <vt:lpstr>JLEIC Electron Ring with PEP-II Cavities</vt:lpstr>
      <vt:lpstr>JLEIC High Level RF Parameters</vt:lpstr>
      <vt:lpstr>JLEIC 952MHz SRF Cavity Family</vt:lpstr>
      <vt:lpstr>JLEIC Impedance and feedback</vt:lpstr>
      <vt:lpstr>JLEIC Heavily-Damped Collider Ring Cavity</vt:lpstr>
      <vt:lpstr>First 952.6 MHz Cavity Fabrication Status</vt:lpstr>
      <vt:lpstr>eRHIC Crab Cavities</vt:lpstr>
      <vt:lpstr>JLEIC Crab cavity</vt:lpstr>
      <vt:lpstr>JLEIC Modular Cryostat </vt:lpstr>
      <vt:lpstr>Beam Transients in collider rings</vt:lpstr>
      <vt:lpstr>Outline</vt:lpstr>
      <vt:lpstr>JELIC Circulating Cooler Ring (CCR)</vt:lpstr>
      <vt:lpstr>JLEIC CCR Harmonic Fast Kicker R&amp;D</vt:lpstr>
      <vt:lpstr>HOM Power in JLEIC ERL Cooler Cavities</vt:lpstr>
      <vt:lpstr>Outline</vt:lpstr>
      <vt:lpstr>Ion Injector Linac</vt:lpstr>
      <vt:lpstr>JLEIC Ion Acceleration and Bunch Formation</vt:lpstr>
      <vt:lpstr>JLEIC ion acceleration/bunch formation cavities</vt:lpstr>
      <vt:lpstr>Conclusion</vt:lpstr>
      <vt:lpstr>Acknowledgements</vt:lpstr>
      <vt:lpstr>Backup</vt:lpstr>
      <vt:lpstr>CBI: Damping rate by Longitudinal Feedback System</vt:lpstr>
      <vt:lpstr>PEP-II type CB feedback systems</vt:lpstr>
      <vt:lpstr>e-ring stability modeling</vt:lpstr>
      <vt:lpstr>Both feedback system and fewer cavity number help to increase the beam current at low energy operation in electron ring </vt:lpstr>
      <vt:lpstr>PowerPoint Presentation</vt:lpstr>
      <vt:lpstr>PowerPoint Presentation</vt:lpstr>
      <vt:lpstr>High-power model</vt:lpstr>
      <vt:lpstr>Modular helium vessel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Systems for Electron Ion Colliders </dc:title>
  <dc:creator>Jiquan Guo</dc:creator>
  <cp:lastModifiedBy>jqguo</cp:lastModifiedBy>
  <cp:revision>168</cp:revision>
  <dcterms:created xsi:type="dcterms:W3CDTF">2014-11-18T14:03:43Z</dcterms:created>
  <dcterms:modified xsi:type="dcterms:W3CDTF">2017-07-18T10:08:53Z</dcterms:modified>
</cp:coreProperties>
</file>